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8" r:id="rId7"/>
    <p:sldId id="272" r:id="rId8"/>
    <p:sldId id="264" r:id="rId9"/>
    <p:sldId id="263" r:id="rId10"/>
    <p:sldId id="271" r:id="rId11"/>
    <p:sldId id="266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A93AC04-2BBC-E749-B754-2CE860633FD9}">
          <p14:sldIdLst>
            <p14:sldId id="256"/>
          </p14:sldIdLst>
        </p14:section>
        <p14:section name="Problem" id="{725645AC-A5A5-A146-9750-A24C838F35BD}">
          <p14:sldIdLst>
            <p14:sldId id="257"/>
            <p14:sldId id="269"/>
          </p14:sldIdLst>
        </p14:section>
        <p14:section name="Goal" id="{B87B7571-C481-EA42-9BAC-ADBB276B5931}">
          <p14:sldIdLst>
            <p14:sldId id="258"/>
          </p14:sldIdLst>
        </p14:section>
        <p14:section name="Method" id="{E26212D4-3904-014E-BD69-88339E526839}">
          <p14:sldIdLst>
            <p14:sldId id="259"/>
          </p14:sldIdLst>
        </p14:section>
        <p14:section name="Work Done" id="{6B6633AD-2F01-DA4B-974A-26BDE03A3825}">
          <p14:sldIdLst>
            <p14:sldId id="268"/>
          </p14:sldIdLst>
        </p14:section>
        <p14:section name="Use Cases" id="{66861221-E134-2449-883B-CD7C107EC3E1}">
          <p14:sldIdLst>
            <p14:sldId id="272"/>
          </p14:sldIdLst>
        </p14:section>
        <p14:section name="Future Work" id="{0FDB3DFC-CF6C-8C41-9B3D-0B9CF203F65B}">
          <p14:sldIdLst>
            <p14:sldId id="264"/>
          </p14:sldIdLst>
        </p14:section>
        <p14:section name="Questions &amp; Demo" id="{A79621B1-F59C-0247-BB5D-117966476860}">
          <p14:sldIdLst>
            <p14:sldId id="263"/>
          </p14:sldIdLst>
        </p14:section>
        <p14:section name="Backup" id="{387B3FEA-660A-F949-B13E-BEC5A36CB182}">
          <p14:sldIdLst>
            <p14:sldId id="271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130"/>
  </p:normalViewPr>
  <p:slideViewPr>
    <p:cSldViewPr snapToGrid="0" snapToObjects="1">
      <p:cViewPr varScale="1">
        <p:scale>
          <a:sx n="72" d="100"/>
          <a:sy n="72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CBE4E-3BEA-1340-B4D5-BFF62C957CB4}" type="datetimeFigureOut">
              <a:rPr lang="de-DE" smtClean="0"/>
              <a:t>29.10.18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4155-0BD7-6B42-BE80-24087C609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8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everybody</a:t>
            </a:r>
            <a:endParaRPr lang="de-DE" dirty="0"/>
          </a:p>
          <a:p>
            <a:r>
              <a:rPr lang="de-DE" dirty="0"/>
              <a:t>Today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Plug‘n‘Play</a:t>
            </a:r>
            <a:r>
              <a:rPr lang="de-DE" dirty="0"/>
              <a:t> Framework </a:t>
            </a:r>
            <a:r>
              <a:rPr lang="de-DE" dirty="0" err="1"/>
              <a:t>enabling</a:t>
            </a:r>
            <a:r>
              <a:rPr lang="de-DE" dirty="0"/>
              <a:t> fast </a:t>
            </a:r>
            <a:r>
              <a:rPr lang="de-DE" dirty="0" err="1"/>
              <a:t>prototyping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14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firmware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GUI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.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plug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listed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GUI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7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framwork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diveded</a:t>
            </a:r>
            <a:r>
              <a:rPr lang="de-DE" dirty="0"/>
              <a:t> in 3 separate </a:t>
            </a:r>
            <a:r>
              <a:rPr lang="de-DE" dirty="0" err="1"/>
              <a:t>parts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black</a:t>
            </a:r>
            <a:r>
              <a:rPr lang="de-DE" dirty="0"/>
              <a:t> box will </a:t>
            </a:r>
            <a:r>
              <a:rPr lang="de-DE" dirty="0" err="1"/>
              <a:t>expose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separate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 The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constantly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drives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scan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multiplexed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Mux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channels</a:t>
            </a:r>
            <a:r>
              <a:rPr lang="de-DE" dirty="0"/>
              <a:t>. 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care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. The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Applications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inbuilt</a:t>
            </a:r>
            <a:r>
              <a:rPr lang="de-DE" dirty="0"/>
              <a:t> GUI, </a:t>
            </a:r>
            <a:r>
              <a:rPr lang="de-DE" dirty="0" err="1"/>
              <a:t>thir</a:t>
            </a:r>
            <a:r>
              <a:rPr lang="de-DE" dirty="0"/>
              <a:t>-party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4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People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large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.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engineers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in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lost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easy-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mind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Arduino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0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downsides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. Further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slow</a:t>
            </a:r>
            <a:r>
              <a:rPr lang="de-DE" dirty="0"/>
              <a:t> in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resulting</a:t>
            </a:r>
            <a:r>
              <a:rPr lang="de-DE" dirty="0"/>
              <a:t> in a strong </a:t>
            </a:r>
            <a:r>
              <a:rPr lang="de-DE" dirty="0" err="1"/>
              <a:t>limitation</a:t>
            </a:r>
            <a:r>
              <a:rPr lang="de-DE" dirty="0"/>
              <a:t> on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ROS,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linux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Last but not least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LabView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I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says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all-in-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strong </a:t>
            </a:r>
            <a:r>
              <a:rPr lang="de-DE" dirty="0" err="1"/>
              <a:t>industrial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but </a:t>
            </a:r>
            <a:r>
              <a:rPr lang="de-DE" dirty="0" err="1"/>
              <a:t>has</a:t>
            </a:r>
            <a:r>
              <a:rPr lang="de-DE" dirty="0"/>
              <a:t> also high </a:t>
            </a:r>
            <a:r>
              <a:rPr lang="de-DE" dirty="0" err="1"/>
              <a:t>costs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39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semester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propose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like I2C, SPI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analog </a:t>
            </a:r>
            <a:r>
              <a:rPr lang="de-DE" dirty="0" err="1"/>
              <a:t>inputs</a:t>
            </a:r>
            <a:r>
              <a:rPr lang="de-DE" dirty="0"/>
              <a:t> –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scanning</a:t>
            </a:r>
            <a:r>
              <a:rPr lang="de-DE" dirty="0"/>
              <a:t>,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–</a:t>
            </a:r>
            <a:r>
              <a:rPr lang="de-DE" dirty="0" err="1"/>
              <a:t>interfacing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– </a:t>
            </a:r>
            <a:r>
              <a:rPr lang="de-DE" dirty="0" err="1"/>
              <a:t>communication</a:t>
            </a:r>
            <a:r>
              <a:rPr lang="de-DE" dirty="0"/>
              <a:t> via Wifi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– </a:t>
            </a:r>
            <a:r>
              <a:rPr lang="de-DE" dirty="0" err="1"/>
              <a:t>providing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, a live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via UDP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-party </a:t>
            </a:r>
            <a:r>
              <a:rPr lang="de-DE" dirty="0" err="1"/>
              <a:t>software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08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last </a:t>
            </a:r>
            <a:r>
              <a:rPr lang="de-DE" dirty="0" err="1"/>
              <a:t>semester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was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. He </a:t>
            </a:r>
            <a:r>
              <a:rPr lang="de-DE" dirty="0" err="1"/>
              <a:t>did</a:t>
            </a:r>
            <a:r>
              <a:rPr lang="de-DE" dirty="0"/>
              <a:t> an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microcontroller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a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firmware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. He also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plugged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box.</a:t>
            </a:r>
          </a:p>
          <a:p>
            <a:r>
              <a:rPr lang="de-DE" dirty="0"/>
              <a:t>But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Plug‘n‘Play</a:t>
            </a:r>
            <a:r>
              <a:rPr lang="de-DE" dirty="0"/>
              <a:t> Framework was still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</a:t>
            </a:r>
          </a:p>
          <a:p>
            <a:r>
              <a:rPr lang="de-DE" dirty="0"/>
              <a:t>I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proving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. </a:t>
            </a:r>
            <a:r>
              <a:rPr lang="de-DE" dirty="0" err="1"/>
              <a:t>API‘s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.</a:t>
            </a:r>
          </a:p>
          <a:p>
            <a:r>
              <a:rPr lang="de-DE" dirty="0"/>
              <a:t>The last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framwork</a:t>
            </a:r>
            <a:r>
              <a:rPr lang="de-DE" dirty="0"/>
              <a:t> </a:t>
            </a:r>
            <a:r>
              <a:rPr lang="de-DE" dirty="0" err="1"/>
              <a:t>enabling</a:t>
            </a:r>
            <a:r>
              <a:rPr lang="de-DE" dirty="0"/>
              <a:t> </a:t>
            </a:r>
            <a:r>
              <a:rPr lang="de-DE" dirty="0" err="1"/>
              <a:t>plug‘n‘play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an easy </a:t>
            </a:r>
            <a:r>
              <a:rPr lang="de-DE" dirty="0" err="1"/>
              <a:t>usage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94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I will </a:t>
            </a:r>
            <a:r>
              <a:rPr lang="de-DE" dirty="0" err="1"/>
              <a:t>demonstrate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example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2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microcontroller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placed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devies</a:t>
            </a:r>
            <a:r>
              <a:rPr lang="de-DE" dirty="0"/>
              <a:t>. An </a:t>
            </a:r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manuel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end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maintaining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2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 am happy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70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 am happy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4155-0BD7-6B42-BE80-24087C60989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92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04-CDF3-8248-A5C1-D28429FAC73E}" type="datetime1">
              <a:rPr lang="de-CH" smtClean="0"/>
              <a:t>29.10.18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9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9E8-E0CF-9B44-B008-49699FA7AE37}" type="datetime1">
              <a:rPr lang="de-CH" smtClean="0"/>
              <a:t>29.10.18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74C7-37AB-4048-BEAF-20575C9CFCB2}" type="datetime1">
              <a:rPr lang="de-CH" smtClean="0"/>
              <a:t>29.10.18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3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386E-795C-AA46-9FF6-286CD85A6BE4}" type="datetime1">
              <a:rPr lang="de-CH" smtClean="0"/>
              <a:t>29.10.18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C0F8-F621-3B42-85A6-11FD9B4D4FC0}" type="datetime1">
              <a:rPr lang="de-CH" smtClean="0"/>
              <a:t>29.10.18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86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CD90-9B73-EA4D-983F-53EB64DB01F5}" type="datetime1">
              <a:rPr lang="de-CH" smtClean="0"/>
              <a:t>29.10.18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5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2E6-736B-C146-9DDA-21A83FD46709}" type="datetime1">
              <a:rPr lang="de-CH" smtClean="0"/>
              <a:t>29.10.18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828D-A2E7-4742-8FBA-0331FD47F996}" type="datetime1">
              <a:rPr lang="de-CH" smtClean="0"/>
              <a:t>29.10.18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32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4152-009A-7343-A8F4-A43086992494}" type="datetime1">
              <a:rPr lang="de-CH" smtClean="0"/>
              <a:t>29.10.18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36D5-5440-DE4F-A163-22942929A0DC}" type="datetime1">
              <a:rPr lang="de-CH" smtClean="0"/>
              <a:t>29.10.18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de-DE"/>
              <a:t>EPFL 2018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CCC095-0F78-A345-AFCC-FC8F1061D999}" type="datetime1">
              <a:rPr lang="de-CH" smtClean="0"/>
              <a:t>29.10.18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de-DE"/>
              <a:t>EPFL 2018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0ED9291-3D61-BE4F-A77F-BB72E58405FA}" type="datetime1">
              <a:rPr lang="de-CH" smtClean="0"/>
              <a:t>29.10.18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de-DE"/>
              <a:t>EPFL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4A679DE-655F-424A-A31C-47A1C6F2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7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1E222-D57F-6B4B-A282-A8BFC0E67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Fast Hardware </a:t>
            </a:r>
            <a:r>
              <a:rPr lang="de-DE" dirty="0" err="1"/>
              <a:t>Prototyping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Wearable</a:t>
            </a:r>
            <a:r>
              <a:rPr lang="de-DE" dirty="0"/>
              <a:t> Devices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AE8A5E-694B-AA46-A1D0-8A6CBD3A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424802"/>
          </a:xfrm>
        </p:spPr>
        <p:txBody>
          <a:bodyPr>
            <a:normAutofit/>
          </a:bodyPr>
          <a:lstStyle/>
          <a:p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Cyrill </a:t>
            </a:r>
            <a:r>
              <a:rPr lang="de-DE" dirty="0" err="1"/>
              <a:t>Lippuner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EA714A-15C6-E74C-93E2-7E9B9D84FD1D}"/>
              </a:ext>
            </a:extLst>
          </p:cNvPr>
          <p:cNvSpPr txBox="1"/>
          <p:nvPr/>
        </p:nvSpPr>
        <p:spPr>
          <a:xfrm>
            <a:off x="9234054" y="5604865"/>
            <a:ext cx="2715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Responsible</a:t>
            </a:r>
            <a:r>
              <a:rPr lang="de-DE" dirty="0"/>
              <a:t>:</a:t>
            </a:r>
          </a:p>
          <a:p>
            <a:pPr algn="r"/>
            <a:r>
              <a:rPr lang="de-DE" dirty="0"/>
              <a:t>Prof. Dario </a:t>
            </a:r>
            <a:r>
              <a:rPr lang="de-DE" dirty="0" err="1"/>
              <a:t>Floreano</a:t>
            </a:r>
            <a:endParaRPr lang="de-DE" dirty="0"/>
          </a:p>
          <a:p>
            <a:pPr algn="r"/>
            <a:r>
              <a:rPr lang="de-DE" dirty="0"/>
              <a:t>Matteo </a:t>
            </a:r>
            <a:r>
              <a:rPr lang="de-DE" dirty="0" err="1"/>
              <a:t>Machini</a:t>
            </a:r>
            <a:endParaRPr lang="de-DE" dirty="0"/>
          </a:p>
          <a:p>
            <a:pPr algn="r"/>
            <a:r>
              <a:rPr lang="de-CH" dirty="0" err="1"/>
              <a:t>Olexandr</a:t>
            </a:r>
            <a:r>
              <a:rPr lang="de-CH" dirty="0"/>
              <a:t> </a:t>
            </a:r>
            <a:r>
              <a:rPr lang="de-CH" dirty="0" err="1"/>
              <a:t>Gudozhnik</a:t>
            </a:r>
            <a:endParaRPr lang="de-DE" dirty="0"/>
          </a:p>
        </p:txBody>
      </p:sp>
      <p:pic>
        <p:nvPicPr>
          <p:cNvPr id="5" name="image2.png" descr="Logo_EPFL.png">
            <a:extLst>
              <a:ext uri="{FF2B5EF4-FFF2-40B4-BE49-F238E27FC236}">
                <a16:creationId xmlns:a16="http://schemas.microsoft.com/office/drawing/2014/main" id="{2522FCDD-5C3E-484F-B64A-5359FF07F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472" y="6091410"/>
            <a:ext cx="1050492" cy="5042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7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2D6DE-8FC2-FA4E-B19C-3C9D55B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311EF7-2999-E641-AD8A-526AA37C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EPFL 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006AA1-E079-3746-9816-C2295D69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81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978B5-019C-1C4F-9DBA-8E7F820A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850FCD-CA1A-2F45-8681-3FE9EEB4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7891"/>
            <a:ext cx="12214816" cy="3990109"/>
          </a:xfrm>
          <a:prstGeom prst="rect">
            <a:avLst/>
          </a:prstGeom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910CCC9-871E-F144-863E-E8122EBF3BE7}"/>
              </a:ext>
            </a:extLst>
          </p:cNvPr>
          <p:cNvCxnSpPr/>
          <p:nvPr/>
        </p:nvCxnSpPr>
        <p:spPr>
          <a:xfrm>
            <a:off x="6695091" y="3069021"/>
            <a:ext cx="0" cy="37889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F2C888-1174-A94E-8741-B9B0F327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8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0B6C0C9-3F61-3F4A-B081-C425BAA18192}"/>
              </a:ext>
            </a:extLst>
          </p:cNvPr>
          <p:cNvGrpSpPr/>
          <p:nvPr/>
        </p:nvGrpSpPr>
        <p:grpSpPr>
          <a:xfrm>
            <a:off x="0" y="727386"/>
            <a:ext cx="12192000" cy="6858000"/>
            <a:chOff x="0" y="0"/>
            <a:chExt cx="12192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15C9980-26C0-924A-B14F-3B6B4AEDBD0A}"/>
                </a:ext>
              </a:extLst>
            </p:cNvPr>
            <p:cNvSpPr/>
            <p:nvPr/>
          </p:nvSpPr>
          <p:spPr>
            <a:xfrm>
              <a:off x="2105639" y="0"/>
              <a:ext cx="6342268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BD4947A-34E6-2542-B0FD-A0CEC3F34FB0}"/>
                </a:ext>
              </a:extLst>
            </p:cNvPr>
            <p:cNvSpPr/>
            <p:nvPr/>
          </p:nvSpPr>
          <p:spPr>
            <a:xfrm>
              <a:off x="0" y="0"/>
              <a:ext cx="2112578" cy="685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49153D8-E2C2-FE46-A144-59C65C6BC9C3}"/>
                </a:ext>
              </a:extLst>
            </p:cNvPr>
            <p:cNvSpPr/>
            <p:nvPr/>
          </p:nvSpPr>
          <p:spPr>
            <a:xfrm>
              <a:off x="8447907" y="0"/>
              <a:ext cx="3744093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61404FC-689C-3143-B0CA-B41A597A4DE2}"/>
              </a:ext>
            </a:extLst>
          </p:cNvPr>
          <p:cNvSpPr/>
          <p:nvPr/>
        </p:nvSpPr>
        <p:spPr>
          <a:xfrm>
            <a:off x="221672" y="1032091"/>
            <a:ext cx="969819" cy="411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</a:t>
            </a:r>
            <a:r>
              <a:rPr lang="de-DE" sz="1100" baseline="30000" dirty="0"/>
              <a:t>2</a:t>
            </a:r>
            <a:r>
              <a:rPr lang="de-DE" sz="1100" dirty="0"/>
              <a:t>C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C667573-140C-8A4C-ACAB-4FBBCE7065C1}"/>
              </a:ext>
            </a:extLst>
          </p:cNvPr>
          <p:cNvSpPr/>
          <p:nvPr/>
        </p:nvSpPr>
        <p:spPr>
          <a:xfrm>
            <a:off x="221672" y="1740043"/>
            <a:ext cx="969819" cy="411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Digital I/O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3E89CDA-AC71-1045-B030-B96E05AB89B1}"/>
              </a:ext>
            </a:extLst>
          </p:cNvPr>
          <p:cNvSpPr/>
          <p:nvPr/>
        </p:nvSpPr>
        <p:spPr>
          <a:xfrm>
            <a:off x="221667" y="2447995"/>
            <a:ext cx="969819" cy="411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Analog IN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90D1BBB9-DD0E-A144-8A30-951FCCB20575}"/>
              </a:ext>
            </a:extLst>
          </p:cNvPr>
          <p:cNvSpPr/>
          <p:nvPr/>
        </p:nvSpPr>
        <p:spPr>
          <a:xfrm>
            <a:off x="228815" y="3115797"/>
            <a:ext cx="969819" cy="411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PWM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A7DF4544-6C74-574F-AF8F-F6DEDF6427BD}"/>
              </a:ext>
            </a:extLst>
          </p:cNvPr>
          <p:cNvSpPr/>
          <p:nvPr/>
        </p:nvSpPr>
        <p:spPr>
          <a:xfrm>
            <a:off x="221667" y="3863899"/>
            <a:ext cx="969819" cy="411235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solidFill>
              <a:schemeClr val="accent2">
                <a:shade val="50000"/>
                <a:alpha val="40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SPI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EF29C9F-1495-0346-9501-5936614DDABE}"/>
              </a:ext>
            </a:extLst>
          </p:cNvPr>
          <p:cNvSpPr/>
          <p:nvPr/>
        </p:nvSpPr>
        <p:spPr>
          <a:xfrm>
            <a:off x="221667" y="4612001"/>
            <a:ext cx="969819" cy="411235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solidFill>
              <a:schemeClr val="accent2">
                <a:shade val="50000"/>
                <a:alpha val="40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UART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93A6490-B6AF-EB48-9D15-29CB2B2DDECC}"/>
              </a:ext>
            </a:extLst>
          </p:cNvPr>
          <p:cNvGrpSpPr/>
          <p:nvPr/>
        </p:nvGrpSpPr>
        <p:grpSpPr>
          <a:xfrm>
            <a:off x="2569024" y="991020"/>
            <a:ext cx="1572034" cy="244462"/>
            <a:chOff x="2247648" y="1411700"/>
            <a:chExt cx="1572034" cy="244462"/>
          </a:xfrm>
        </p:grpSpPr>
        <p:sp>
          <p:nvSpPr>
            <p:cNvPr id="45" name="Abgerundetes Rechteck 44">
              <a:extLst>
                <a:ext uri="{FF2B5EF4-FFF2-40B4-BE49-F238E27FC236}">
                  <a16:creationId xmlns:a16="http://schemas.microsoft.com/office/drawing/2014/main" id="{77152D88-F3F1-1443-A6DC-44CF40BCE7CF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Device Driver A</a:t>
              </a:r>
            </a:p>
          </p:txBody>
        </p:sp>
        <p:sp>
          <p:nvSpPr>
            <p:cNvPr id="46" name="Abgerundetes Rechteck 45">
              <a:extLst>
                <a:ext uri="{FF2B5EF4-FFF2-40B4-BE49-F238E27FC236}">
                  <a16:creationId xmlns:a16="http://schemas.microsoft.com/office/drawing/2014/main" id="{C7B8F541-D77B-D54E-8D51-56EFA9752269}"/>
                </a:ext>
              </a:extLst>
            </p:cNvPr>
            <p:cNvSpPr/>
            <p:nvPr/>
          </p:nvSpPr>
          <p:spPr>
            <a:xfrm>
              <a:off x="3355041" y="1443821"/>
              <a:ext cx="426638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I</a:t>
              </a:r>
              <a:r>
                <a:rPr lang="de-DE" sz="600" baseline="30000" dirty="0"/>
                <a:t>2</a:t>
              </a:r>
              <a:r>
                <a:rPr lang="de-DE" sz="600" dirty="0"/>
                <a:t>C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9CC0526-2490-E94D-8AE3-2F5438DEFABE}"/>
              </a:ext>
            </a:extLst>
          </p:cNvPr>
          <p:cNvGrpSpPr/>
          <p:nvPr/>
        </p:nvGrpSpPr>
        <p:grpSpPr>
          <a:xfrm>
            <a:off x="2569024" y="1253789"/>
            <a:ext cx="1572034" cy="244462"/>
            <a:chOff x="2247648" y="1411700"/>
            <a:chExt cx="1572034" cy="244462"/>
          </a:xfrm>
        </p:grpSpPr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F04D551A-87F7-5D47-ACF9-6F7505972BCD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Device Driver B</a:t>
              </a:r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3F096645-96BB-504D-B496-51334B32357E}"/>
                </a:ext>
              </a:extLst>
            </p:cNvPr>
            <p:cNvSpPr/>
            <p:nvPr/>
          </p:nvSpPr>
          <p:spPr>
            <a:xfrm>
              <a:off x="3356610" y="1443821"/>
              <a:ext cx="425069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I</a:t>
              </a:r>
              <a:r>
                <a:rPr lang="de-DE" sz="600" baseline="30000" dirty="0"/>
                <a:t>2</a:t>
              </a:r>
              <a:r>
                <a:rPr lang="de-DE" sz="600" dirty="0"/>
                <a:t>C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B35E22D3-AF2E-1940-A9E3-41A55C50C0A2}"/>
              </a:ext>
            </a:extLst>
          </p:cNvPr>
          <p:cNvGrpSpPr/>
          <p:nvPr/>
        </p:nvGrpSpPr>
        <p:grpSpPr>
          <a:xfrm>
            <a:off x="2569024" y="1700964"/>
            <a:ext cx="1572034" cy="244462"/>
            <a:chOff x="2247648" y="1411700"/>
            <a:chExt cx="1572034" cy="244462"/>
          </a:xfrm>
        </p:grpSpPr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96594F79-0262-EE4D-B4E4-37EB724DF351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Device Driver C</a:t>
              </a:r>
            </a:p>
          </p:txBody>
        </p:sp>
        <p:sp>
          <p:nvSpPr>
            <p:cNvPr id="54" name="Abgerundetes Rechteck 53">
              <a:extLst>
                <a:ext uri="{FF2B5EF4-FFF2-40B4-BE49-F238E27FC236}">
                  <a16:creationId xmlns:a16="http://schemas.microsoft.com/office/drawing/2014/main" id="{8DFE606C-1DEB-9F40-9255-6E46D62C7242}"/>
                </a:ext>
              </a:extLst>
            </p:cNvPr>
            <p:cNvSpPr/>
            <p:nvPr/>
          </p:nvSpPr>
          <p:spPr>
            <a:xfrm>
              <a:off x="3361980" y="1443821"/>
              <a:ext cx="419699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IN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3375723-8C58-4D45-963A-A9FB17E608EF}"/>
              </a:ext>
            </a:extLst>
          </p:cNvPr>
          <p:cNvGrpSpPr/>
          <p:nvPr/>
        </p:nvGrpSpPr>
        <p:grpSpPr>
          <a:xfrm>
            <a:off x="2569024" y="1966542"/>
            <a:ext cx="1572034" cy="244462"/>
            <a:chOff x="2247648" y="1411700"/>
            <a:chExt cx="1572034" cy="244462"/>
          </a:xfrm>
        </p:grpSpPr>
        <p:sp>
          <p:nvSpPr>
            <p:cNvPr id="56" name="Abgerundetes Rechteck 55">
              <a:extLst>
                <a:ext uri="{FF2B5EF4-FFF2-40B4-BE49-F238E27FC236}">
                  <a16:creationId xmlns:a16="http://schemas.microsoft.com/office/drawing/2014/main" id="{C37B4C52-2C89-564E-83FA-F76DB094A8B4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Device Driver D</a:t>
              </a:r>
            </a:p>
          </p:txBody>
        </p:sp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545C6EC2-3AC3-8E40-A796-C8B3AE2FA8BA}"/>
                </a:ext>
              </a:extLst>
            </p:cNvPr>
            <p:cNvSpPr/>
            <p:nvPr/>
          </p:nvSpPr>
          <p:spPr>
            <a:xfrm>
              <a:off x="3355041" y="1443821"/>
              <a:ext cx="426638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OUT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6E89F1B-B5E8-1D41-A924-75EE27A910A0}"/>
              </a:ext>
            </a:extLst>
          </p:cNvPr>
          <p:cNvGrpSpPr/>
          <p:nvPr/>
        </p:nvGrpSpPr>
        <p:grpSpPr>
          <a:xfrm>
            <a:off x="2569024" y="2533743"/>
            <a:ext cx="1572034" cy="244462"/>
            <a:chOff x="2247648" y="1411700"/>
            <a:chExt cx="1572034" cy="244462"/>
          </a:xfrm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A478B939-A4F8-6D4D-978C-BD1CB2E6E19C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Device Driver E</a:t>
              </a:r>
            </a:p>
          </p:txBody>
        </p:sp>
        <p:sp>
          <p:nvSpPr>
            <p:cNvPr id="61" name="Abgerundetes Rechteck 60">
              <a:extLst>
                <a:ext uri="{FF2B5EF4-FFF2-40B4-BE49-F238E27FC236}">
                  <a16:creationId xmlns:a16="http://schemas.microsoft.com/office/drawing/2014/main" id="{7258AB18-964C-054A-97BE-2F39FA97A6AE}"/>
                </a:ext>
              </a:extLst>
            </p:cNvPr>
            <p:cNvSpPr/>
            <p:nvPr/>
          </p:nvSpPr>
          <p:spPr>
            <a:xfrm>
              <a:off x="3361980" y="1443821"/>
              <a:ext cx="419699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ADC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9DAB4B8-D39A-4442-B459-3EDEACBD0882}"/>
              </a:ext>
            </a:extLst>
          </p:cNvPr>
          <p:cNvGrpSpPr/>
          <p:nvPr/>
        </p:nvGrpSpPr>
        <p:grpSpPr>
          <a:xfrm>
            <a:off x="2569024" y="3199183"/>
            <a:ext cx="1572034" cy="244462"/>
            <a:chOff x="2247648" y="1411700"/>
            <a:chExt cx="1572034" cy="244462"/>
          </a:xfrm>
        </p:grpSpPr>
        <p:sp>
          <p:nvSpPr>
            <p:cNvPr id="63" name="Abgerundetes Rechteck 62">
              <a:extLst>
                <a:ext uri="{FF2B5EF4-FFF2-40B4-BE49-F238E27FC236}">
                  <a16:creationId xmlns:a16="http://schemas.microsoft.com/office/drawing/2014/main" id="{A693CA67-3C13-4349-ABE4-2B68B65A44CB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Device Driver F</a:t>
              </a:r>
            </a:p>
          </p:txBody>
        </p:sp>
        <p:sp>
          <p:nvSpPr>
            <p:cNvPr id="64" name="Abgerundetes Rechteck 63">
              <a:extLst>
                <a:ext uri="{FF2B5EF4-FFF2-40B4-BE49-F238E27FC236}">
                  <a16:creationId xmlns:a16="http://schemas.microsoft.com/office/drawing/2014/main" id="{D0D1523D-1519-4949-ACA3-F5BE34DB97C3}"/>
                </a:ext>
              </a:extLst>
            </p:cNvPr>
            <p:cNvSpPr/>
            <p:nvPr/>
          </p:nvSpPr>
          <p:spPr>
            <a:xfrm>
              <a:off x="3361980" y="1443821"/>
              <a:ext cx="419699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PWM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B0263236-6001-C646-9AD1-28101985B0EE}"/>
              </a:ext>
            </a:extLst>
          </p:cNvPr>
          <p:cNvGrpSpPr/>
          <p:nvPr/>
        </p:nvGrpSpPr>
        <p:grpSpPr>
          <a:xfrm>
            <a:off x="2569024" y="3947285"/>
            <a:ext cx="1572034" cy="244462"/>
            <a:chOff x="2247648" y="1411700"/>
            <a:chExt cx="1572034" cy="244462"/>
          </a:xfrm>
        </p:grpSpPr>
        <p:sp>
          <p:nvSpPr>
            <p:cNvPr id="66" name="Abgerundetes Rechteck 65">
              <a:extLst>
                <a:ext uri="{FF2B5EF4-FFF2-40B4-BE49-F238E27FC236}">
                  <a16:creationId xmlns:a16="http://schemas.microsoft.com/office/drawing/2014/main" id="{35C67C55-2A1B-3D4F-A7C5-739C3678B55E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Device Driver G</a:t>
              </a:r>
            </a:p>
          </p:txBody>
        </p:sp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0E6909F6-0489-E649-B1EA-C0661C6D4FB8}"/>
                </a:ext>
              </a:extLst>
            </p:cNvPr>
            <p:cNvSpPr/>
            <p:nvPr/>
          </p:nvSpPr>
          <p:spPr>
            <a:xfrm>
              <a:off x="3361980" y="1443821"/>
              <a:ext cx="419699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SPI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FA882B3-574C-EC47-BBFF-870C2319666C}"/>
              </a:ext>
            </a:extLst>
          </p:cNvPr>
          <p:cNvGrpSpPr/>
          <p:nvPr/>
        </p:nvGrpSpPr>
        <p:grpSpPr>
          <a:xfrm>
            <a:off x="2569024" y="4695387"/>
            <a:ext cx="1572034" cy="244462"/>
            <a:chOff x="2247648" y="1411700"/>
            <a:chExt cx="1572034" cy="244462"/>
          </a:xfrm>
        </p:grpSpPr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F4542600-53D1-1F4A-B70C-B25454EAA621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Device Driver H</a:t>
              </a:r>
            </a:p>
          </p:txBody>
        </p:sp>
        <p:sp>
          <p:nvSpPr>
            <p:cNvPr id="70" name="Abgerundetes Rechteck 69">
              <a:extLst>
                <a:ext uri="{FF2B5EF4-FFF2-40B4-BE49-F238E27FC236}">
                  <a16:creationId xmlns:a16="http://schemas.microsoft.com/office/drawing/2014/main" id="{113CCB60-7D3A-AF44-AFE7-0B8B7193C635}"/>
                </a:ext>
              </a:extLst>
            </p:cNvPr>
            <p:cNvSpPr/>
            <p:nvPr/>
          </p:nvSpPr>
          <p:spPr>
            <a:xfrm>
              <a:off x="3361980" y="1443821"/>
              <a:ext cx="419699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UART</a:t>
              </a:r>
            </a:p>
          </p:txBody>
        </p: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DB6FFE7-B0DF-824B-81CC-E11FD6B1ECFE}"/>
              </a:ext>
            </a:extLst>
          </p:cNvPr>
          <p:cNvCxnSpPr>
            <a:stCxn id="5" idx="3"/>
            <a:endCxn id="45" idx="1"/>
          </p:cNvCxnSpPr>
          <p:nvPr/>
        </p:nvCxnSpPr>
        <p:spPr>
          <a:xfrm flipV="1">
            <a:off x="1191491" y="1113251"/>
            <a:ext cx="1377533" cy="124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B0320C0-BD86-1349-A828-2534351B0CC7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>
            <a:off x="1191491" y="1237709"/>
            <a:ext cx="1377533" cy="138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597C1741-2096-2643-973E-A938BFE81D7E}"/>
              </a:ext>
            </a:extLst>
          </p:cNvPr>
          <p:cNvCxnSpPr>
            <a:cxnSpLocks/>
            <a:stCxn id="9" idx="3"/>
            <a:endCxn id="66" idx="1"/>
          </p:cNvCxnSpPr>
          <p:nvPr/>
        </p:nvCxnSpPr>
        <p:spPr>
          <a:xfrm flipV="1">
            <a:off x="1191486" y="4069516"/>
            <a:ext cx="137753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E02653F-1E76-D941-BFED-DFBA8129B4B8}"/>
              </a:ext>
            </a:extLst>
          </p:cNvPr>
          <p:cNvCxnSpPr>
            <a:cxnSpLocks/>
            <a:stCxn id="10" idx="3"/>
            <a:endCxn id="69" idx="1"/>
          </p:cNvCxnSpPr>
          <p:nvPr/>
        </p:nvCxnSpPr>
        <p:spPr>
          <a:xfrm flipV="1">
            <a:off x="1191486" y="4817618"/>
            <a:ext cx="137753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E8741FE-668B-F344-9823-5C44B5B95C8B}"/>
              </a:ext>
            </a:extLst>
          </p:cNvPr>
          <p:cNvCxnSpPr>
            <a:stCxn id="6" idx="3"/>
            <a:endCxn id="53" idx="1"/>
          </p:cNvCxnSpPr>
          <p:nvPr/>
        </p:nvCxnSpPr>
        <p:spPr>
          <a:xfrm flipV="1">
            <a:off x="1191491" y="1823195"/>
            <a:ext cx="1377533" cy="1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85795046-4418-524F-A412-E077A3A50546}"/>
              </a:ext>
            </a:extLst>
          </p:cNvPr>
          <p:cNvCxnSpPr>
            <a:cxnSpLocks/>
            <a:stCxn id="56" idx="1"/>
            <a:endCxn id="6" idx="3"/>
          </p:cNvCxnSpPr>
          <p:nvPr/>
        </p:nvCxnSpPr>
        <p:spPr>
          <a:xfrm flipH="1" flipV="1">
            <a:off x="1191491" y="1945661"/>
            <a:ext cx="1377533" cy="14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F72DF17-43DF-3E47-A774-7A7C6BFEEC38}"/>
              </a:ext>
            </a:extLst>
          </p:cNvPr>
          <p:cNvCxnSpPr>
            <a:cxnSpLocks/>
            <a:stCxn id="7" idx="3"/>
            <a:endCxn id="60" idx="1"/>
          </p:cNvCxnSpPr>
          <p:nvPr/>
        </p:nvCxnSpPr>
        <p:spPr>
          <a:xfrm>
            <a:off x="1191486" y="2653613"/>
            <a:ext cx="1377538" cy="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D34B64-389F-C447-84D0-1D47C7AF9D3B}"/>
              </a:ext>
            </a:extLst>
          </p:cNvPr>
          <p:cNvCxnSpPr>
            <a:cxnSpLocks/>
            <a:stCxn id="63" idx="1"/>
            <a:endCxn id="8" idx="3"/>
          </p:cNvCxnSpPr>
          <p:nvPr/>
        </p:nvCxnSpPr>
        <p:spPr>
          <a:xfrm flipH="1">
            <a:off x="1198634" y="3321414"/>
            <a:ext cx="13703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AD1C8A10-0F40-824D-B081-23EF158DFFDB}"/>
              </a:ext>
            </a:extLst>
          </p:cNvPr>
          <p:cNvSpPr txBox="1"/>
          <p:nvPr/>
        </p:nvSpPr>
        <p:spPr>
          <a:xfrm>
            <a:off x="68816" y="267721"/>
            <a:ext cx="127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>
                    <a:lumMod val="50000"/>
                  </a:schemeClr>
                </a:solidFill>
              </a:rPr>
              <a:t>Devices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DC21A0E-30FF-6444-B346-F96CA835CEBA}"/>
              </a:ext>
            </a:extLst>
          </p:cNvPr>
          <p:cNvSpPr txBox="1"/>
          <p:nvPr/>
        </p:nvSpPr>
        <p:spPr>
          <a:xfrm>
            <a:off x="2717281" y="272325"/>
            <a:ext cx="127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1">
                    <a:lumMod val="50000"/>
                  </a:schemeClr>
                </a:solidFill>
              </a:rPr>
              <a:t>Device Drivers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0B9B0D3F-F00D-224D-A5E2-8F1566A7BD7F}"/>
              </a:ext>
            </a:extLst>
          </p:cNvPr>
          <p:cNvSpPr txBox="1"/>
          <p:nvPr/>
        </p:nvSpPr>
        <p:spPr>
          <a:xfrm>
            <a:off x="2717281" y="5407509"/>
            <a:ext cx="127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1">
                    <a:lumMod val="50000"/>
                  </a:schemeClr>
                </a:solidFill>
              </a:rPr>
              <a:t>MUX Drivers</a:t>
            </a: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498A2675-4BCD-EA4C-A1B6-4A593F9A1E39}"/>
              </a:ext>
            </a:extLst>
          </p:cNvPr>
          <p:cNvGrpSpPr/>
          <p:nvPr/>
        </p:nvGrpSpPr>
        <p:grpSpPr>
          <a:xfrm>
            <a:off x="2569024" y="5957912"/>
            <a:ext cx="1572034" cy="244462"/>
            <a:chOff x="2247648" y="1411700"/>
            <a:chExt cx="1572034" cy="244462"/>
          </a:xfrm>
        </p:grpSpPr>
        <p:sp>
          <p:nvSpPr>
            <p:cNvPr id="101" name="Abgerundetes Rechteck 100">
              <a:extLst>
                <a:ext uri="{FF2B5EF4-FFF2-40B4-BE49-F238E27FC236}">
                  <a16:creationId xmlns:a16="http://schemas.microsoft.com/office/drawing/2014/main" id="{479A7360-2990-9A41-BBC5-7A3FEC588BEB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  <a:solidFill>
              <a:schemeClr val="accent1">
                <a:alpha val="33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MUX Driver A</a:t>
              </a:r>
            </a:p>
          </p:txBody>
        </p: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E81C49ED-728E-2944-8D4B-5313ED87B7D2}"/>
                </a:ext>
              </a:extLst>
            </p:cNvPr>
            <p:cNvSpPr/>
            <p:nvPr/>
          </p:nvSpPr>
          <p:spPr>
            <a:xfrm>
              <a:off x="3361980" y="1443821"/>
              <a:ext cx="419699" cy="176980"/>
            </a:xfrm>
            <a:prstGeom prst="roundRect">
              <a:avLst/>
            </a:prstGeom>
            <a:solidFill>
              <a:schemeClr val="lt1">
                <a:alpha val="59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I</a:t>
              </a:r>
              <a:r>
                <a:rPr lang="de-DE" sz="600" baseline="30000" dirty="0"/>
                <a:t>2</a:t>
              </a:r>
              <a:r>
                <a:rPr lang="de-DE" sz="600" dirty="0"/>
                <a:t>C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94BA5864-074C-A84D-BC7C-E6FD5C0EEE70}"/>
              </a:ext>
            </a:extLst>
          </p:cNvPr>
          <p:cNvGrpSpPr/>
          <p:nvPr/>
        </p:nvGrpSpPr>
        <p:grpSpPr>
          <a:xfrm>
            <a:off x="2575246" y="6383721"/>
            <a:ext cx="1572034" cy="244462"/>
            <a:chOff x="2247648" y="1411700"/>
            <a:chExt cx="1572034" cy="244462"/>
          </a:xfrm>
        </p:grpSpPr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00425BDB-FA98-5F47-AC8A-5F32B1EC23E3}"/>
                </a:ext>
              </a:extLst>
            </p:cNvPr>
            <p:cNvSpPr/>
            <p:nvPr/>
          </p:nvSpPr>
          <p:spPr>
            <a:xfrm>
              <a:off x="2247648" y="1411700"/>
              <a:ext cx="1572034" cy="244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/>
                <a:t>MUX Driver B</a:t>
              </a:r>
            </a:p>
          </p:txBody>
        </p:sp>
        <p:sp>
          <p:nvSpPr>
            <p:cNvPr id="105" name="Abgerundetes Rechteck 104">
              <a:extLst>
                <a:ext uri="{FF2B5EF4-FFF2-40B4-BE49-F238E27FC236}">
                  <a16:creationId xmlns:a16="http://schemas.microsoft.com/office/drawing/2014/main" id="{2F87A216-DDF4-C94E-A3DF-DC6C31744B5F}"/>
                </a:ext>
              </a:extLst>
            </p:cNvPr>
            <p:cNvSpPr/>
            <p:nvPr/>
          </p:nvSpPr>
          <p:spPr>
            <a:xfrm>
              <a:off x="3361980" y="1443821"/>
              <a:ext cx="419699" cy="176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ADC</a:t>
              </a:r>
            </a:p>
          </p:txBody>
        </p:sp>
      </p:grpSp>
      <p:cxnSp>
        <p:nvCxnSpPr>
          <p:cNvPr id="107" name="Gewinkelte Verbindung 106">
            <a:extLst>
              <a:ext uri="{FF2B5EF4-FFF2-40B4-BE49-F238E27FC236}">
                <a16:creationId xmlns:a16="http://schemas.microsoft.com/office/drawing/2014/main" id="{669DED8C-4801-6B45-91DB-452686FDA1C9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>
            <a:off x="1880260" y="1316645"/>
            <a:ext cx="688765" cy="4763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Gewinkelte Verbindung 116">
            <a:extLst>
              <a:ext uri="{FF2B5EF4-FFF2-40B4-BE49-F238E27FC236}">
                <a16:creationId xmlns:a16="http://schemas.microsoft.com/office/drawing/2014/main" id="{E47F7744-FF9E-D040-8DDA-DEFAF667DB72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1655080" y="1921234"/>
            <a:ext cx="920166" cy="4584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04F08E0-DD35-EA4B-A202-CA2830ED1948}"/>
              </a:ext>
            </a:extLst>
          </p:cNvPr>
          <p:cNvCxnSpPr/>
          <p:nvPr/>
        </p:nvCxnSpPr>
        <p:spPr>
          <a:xfrm flipV="1">
            <a:off x="1655079" y="2653612"/>
            <a:ext cx="0" cy="385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1D801E3-7B45-6C4E-9F04-568C23ED287B}"/>
              </a:ext>
            </a:extLst>
          </p:cNvPr>
          <p:cNvCxnSpPr/>
          <p:nvPr/>
        </p:nvCxnSpPr>
        <p:spPr>
          <a:xfrm flipV="1">
            <a:off x="1873683" y="1163199"/>
            <a:ext cx="0" cy="385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8" name="Abgerundetes Rechteck 127">
            <a:extLst>
              <a:ext uri="{FF2B5EF4-FFF2-40B4-BE49-F238E27FC236}">
                <a16:creationId xmlns:a16="http://schemas.microsoft.com/office/drawing/2014/main" id="{DEAD378B-B803-104F-BCE9-DFD4779FD8DE}"/>
              </a:ext>
            </a:extLst>
          </p:cNvPr>
          <p:cNvSpPr/>
          <p:nvPr/>
        </p:nvSpPr>
        <p:spPr>
          <a:xfrm>
            <a:off x="4864485" y="2867813"/>
            <a:ext cx="1074893" cy="495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Driver Module</a:t>
            </a:r>
          </a:p>
        </p:txBody>
      </p:sp>
      <p:sp>
        <p:nvSpPr>
          <p:cNvPr id="130" name="Abgerundetes Rechteck 129">
            <a:extLst>
              <a:ext uri="{FF2B5EF4-FFF2-40B4-BE49-F238E27FC236}">
                <a16:creationId xmlns:a16="http://schemas.microsoft.com/office/drawing/2014/main" id="{0B503D29-E8A2-A84C-BE3C-E9A83102EF22}"/>
              </a:ext>
            </a:extLst>
          </p:cNvPr>
          <p:cNvSpPr/>
          <p:nvPr/>
        </p:nvSpPr>
        <p:spPr>
          <a:xfrm>
            <a:off x="4859131" y="5381392"/>
            <a:ext cx="1074893" cy="32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MUX Module</a:t>
            </a:r>
          </a:p>
        </p:txBody>
      </p:sp>
      <p:cxnSp>
        <p:nvCxnSpPr>
          <p:cNvPr id="132" name="Gewinkelte Verbindung 131">
            <a:extLst>
              <a:ext uri="{FF2B5EF4-FFF2-40B4-BE49-F238E27FC236}">
                <a16:creationId xmlns:a16="http://schemas.microsoft.com/office/drawing/2014/main" id="{4F9F59DF-2CF0-5F43-9031-44C24CB6CDE1}"/>
              </a:ext>
            </a:extLst>
          </p:cNvPr>
          <p:cNvCxnSpPr>
            <a:stCxn id="130" idx="2"/>
            <a:endCxn id="101" idx="3"/>
          </p:cNvCxnSpPr>
          <p:nvPr/>
        </p:nvCxnSpPr>
        <p:spPr>
          <a:xfrm rot="5400000">
            <a:off x="4582063" y="5265627"/>
            <a:ext cx="373511" cy="1255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Gewinkelte Verbindung 139">
            <a:extLst>
              <a:ext uri="{FF2B5EF4-FFF2-40B4-BE49-F238E27FC236}">
                <a16:creationId xmlns:a16="http://schemas.microsoft.com/office/drawing/2014/main" id="{31812DAB-E127-C845-A386-F6BFA0C31960}"/>
              </a:ext>
            </a:extLst>
          </p:cNvPr>
          <p:cNvCxnSpPr>
            <a:stCxn id="130" idx="2"/>
            <a:endCxn id="104" idx="3"/>
          </p:cNvCxnSpPr>
          <p:nvPr/>
        </p:nvCxnSpPr>
        <p:spPr>
          <a:xfrm rot="5400000">
            <a:off x="4372269" y="5481643"/>
            <a:ext cx="799320" cy="1249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41565948-87A9-0043-8D9F-9797909A80AE}"/>
              </a:ext>
            </a:extLst>
          </p:cNvPr>
          <p:cNvCxnSpPr>
            <a:cxnSpLocks/>
            <a:stCxn id="128" idx="2"/>
            <a:endCxn id="130" idx="0"/>
          </p:cNvCxnSpPr>
          <p:nvPr/>
        </p:nvCxnSpPr>
        <p:spPr>
          <a:xfrm flipH="1">
            <a:off x="5396578" y="3363780"/>
            <a:ext cx="5354" cy="201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Gewinkelte Verbindung 145">
            <a:extLst>
              <a:ext uri="{FF2B5EF4-FFF2-40B4-BE49-F238E27FC236}">
                <a16:creationId xmlns:a16="http://schemas.microsoft.com/office/drawing/2014/main" id="{BAB7B184-9000-9348-B31C-53A79BF7426C}"/>
              </a:ext>
            </a:extLst>
          </p:cNvPr>
          <p:cNvCxnSpPr>
            <a:stCxn id="45" idx="3"/>
            <a:endCxn id="128" idx="1"/>
          </p:cNvCxnSpPr>
          <p:nvPr/>
        </p:nvCxnSpPr>
        <p:spPr>
          <a:xfrm>
            <a:off x="4141058" y="1113251"/>
            <a:ext cx="723427" cy="20025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Gewinkelte Verbindung 146">
            <a:extLst>
              <a:ext uri="{FF2B5EF4-FFF2-40B4-BE49-F238E27FC236}">
                <a16:creationId xmlns:a16="http://schemas.microsoft.com/office/drawing/2014/main" id="{3301E10D-96D0-0849-90BF-CB548E2983CE}"/>
              </a:ext>
            </a:extLst>
          </p:cNvPr>
          <p:cNvCxnSpPr>
            <a:cxnSpLocks/>
            <a:stCxn id="49" idx="3"/>
            <a:endCxn id="128" idx="1"/>
          </p:cNvCxnSpPr>
          <p:nvPr/>
        </p:nvCxnSpPr>
        <p:spPr>
          <a:xfrm>
            <a:off x="4141058" y="1376020"/>
            <a:ext cx="723427" cy="173977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Gewinkelte Verbindung 149">
            <a:extLst>
              <a:ext uri="{FF2B5EF4-FFF2-40B4-BE49-F238E27FC236}">
                <a16:creationId xmlns:a16="http://schemas.microsoft.com/office/drawing/2014/main" id="{8D982D31-841A-B64A-B636-4594994D9DDA}"/>
              </a:ext>
            </a:extLst>
          </p:cNvPr>
          <p:cNvCxnSpPr>
            <a:cxnSpLocks/>
            <a:stCxn id="53" idx="3"/>
            <a:endCxn id="128" idx="1"/>
          </p:cNvCxnSpPr>
          <p:nvPr/>
        </p:nvCxnSpPr>
        <p:spPr>
          <a:xfrm>
            <a:off x="4141058" y="1823195"/>
            <a:ext cx="723427" cy="129260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" name="Gewinkelte Verbindung 152">
            <a:extLst>
              <a:ext uri="{FF2B5EF4-FFF2-40B4-BE49-F238E27FC236}">
                <a16:creationId xmlns:a16="http://schemas.microsoft.com/office/drawing/2014/main" id="{3EEB502A-1ABC-3B4B-84A3-0F892561CCA4}"/>
              </a:ext>
            </a:extLst>
          </p:cNvPr>
          <p:cNvCxnSpPr>
            <a:cxnSpLocks/>
            <a:stCxn id="56" idx="3"/>
            <a:endCxn id="128" idx="1"/>
          </p:cNvCxnSpPr>
          <p:nvPr/>
        </p:nvCxnSpPr>
        <p:spPr>
          <a:xfrm>
            <a:off x="4141058" y="2088773"/>
            <a:ext cx="723427" cy="10270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Gewinkelte Verbindung 155">
            <a:extLst>
              <a:ext uri="{FF2B5EF4-FFF2-40B4-BE49-F238E27FC236}">
                <a16:creationId xmlns:a16="http://schemas.microsoft.com/office/drawing/2014/main" id="{0A15AA3F-D5B5-634B-935A-270B136DD6F3}"/>
              </a:ext>
            </a:extLst>
          </p:cNvPr>
          <p:cNvCxnSpPr>
            <a:cxnSpLocks/>
            <a:stCxn id="60" idx="3"/>
            <a:endCxn id="128" idx="1"/>
          </p:cNvCxnSpPr>
          <p:nvPr/>
        </p:nvCxnSpPr>
        <p:spPr>
          <a:xfrm>
            <a:off x="4141058" y="2655974"/>
            <a:ext cx="723427" cy="4598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" name="Gewinkelte Verbindung 158">
            <a:extLst>
              <a:ext uri="{FF2B5EF4-FFF2-40B4-BE49-F238E27FC236}">
                <a16:creationId xmlns:a16="http://schemas.microsoft.com/office/drawing/2014/main" id="{795E77A9-1969-8347-AEE0-ED15B67DAE2D}"/>
              </a:ext>
            </a:extLst>
          </p:cNvPr>
          <p:cNvCxnSpPr>
            <a:cxnSpLocks/>
            <a:stCxn id="63" idx="3"/>
            <a:endCxn id="128" idx="1"/>
          </p:cNvCxnSpPr>
          <p:nvPr/>
        </p:nvCxnSpPr>
        <p:spPr>
          <a:xfrm flipV="1">
            <a:off x="4141058" y="3115797"/>
            <a:ext cx="723427" cy="2056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Gewinkelte Verbindung 161">
            <a:extLst>
              <a:ext uri="{FF2B5EF4-FFF2-40B4-BE49-F238E27FC236}">
                <a16:creationId xmlns:a16="http://schemas.microsoft.com/office/drawing/2014/main" id="{516291A8-68D8-0B4F-B331-13AB116A514A}"/>
              </a:ext>
            </a:extLst>
          </p:cNvPr>
          <p:cNvCxnSpPr>
            <a:cxnSpLocks/>
            <a:stCxn id="66" idx="3"/>
            <a:endCxn id="128" idx="1"/>
          </p:cNvCxnSpPr>
          <p:nvPr/>
        </p:nvCxnSpPr>
        <p:spPr>
          <a:xfrm flipV="1">
            <a:off x="4141058" y="3115797"/>
            <a:ext cx="723427" cy="9537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" name="Gewinkelte Verbindung 164">
            <a:extLst>
              <a:ext uri="{FF2B5EF4-FFF2-40B4-BE49-F238E27FC236}">
                <a16:creationId xmlns:a16="http://schemas.microsoft.com/office/drawing/2014/main" id="{B351F52C-EA38-2640-8D72-E6F2C682C83E}"/>
              </a:ext>
            </a:extLst>
          </p:cNvPr>
          <p:cNvCxnSpPr>
            <a:cxnSpLocks/>
            <a:stCxn id="69" idx="3"/>
            <a:endCxn id="128" idx="1"/>
          </p:cNvCxnSpPr>
          <p:nvPr/>
        </p:nvCxnSpPr>
        <p:spPr>
          <a:xfrm flipV="1">
            <a:off x="4141058" y="3115797"/>
            <a:ext cx="723427" cy="17018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C7024291-416F-0C4A-8667-1656E9A0B4EC}"/>
              </a:ext>
            </a:extLst>
          </p:cNvPr>
          <p:cNvSpPr txBox="1"/>
          <p:nvPr/>
        </p:nvSpPr>
        <p:spPr>
          <a:xfrm>
            <a:off x="5934024" y="267721"/>
            <a:ext cx="127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1">
                    <a:lumMod val="50000"/>
                  </a:schemeClr>
                </a:solidFill>
              </a:rPr>
              <a:t>Modules</a:t>
            </a:r>
          </a:p>
        </p:txBody>
      </p:sp>
      <p:sp>
        <p:nvSpPr>
          <p:cNvPr id="179" name="Abgerundetes Rechteck 178">
            <a:extLst>
              <a:ext uri="{FF2B5EF4-FFF2-40B4-BE49-F238E27FC236}">
                <a16:creationId xmlns:a16="http://schemas.microsoft.com/office/drawing/2014/main" id="{F465A6AA-BCA2-5A4E-82E6-DDC791992E39}"/>
              </a:ext>
            </a:extLst>
          </p:cNvPr>
          <p:cNvSpPr/>
          <p:nvPr/>
        </p:nvSpPr>
        <p:spPr>
          <a:xfrm>
            <a:off x="6567685" y="2867813"/>
            <a:ext cx="1164660" cy="495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MAIN</a:t>
            </a:r>
          </a:p>
        </p:txBody>
      </p: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2C87914D-D879-2B42-A014-727BDD6A3B9D}"/>
              </a:ext>
            </a:extLst>
          </p:cNvPr>
          <p:cNvCxnSpPr>
            <a:cxnSpLocks/>
            <a:stCxn id="128" idx="3"/>
            <a:endCxn id="179" idx="1"/>
          </p:cNvCxnSpPr>
          <p:nvPr/>
        </p:nvCxnSpPr>
        <p:spPr>
          <a:xfrm>
            <a:off x="5939378" y="3115797"/>
            <a:ext cx="6283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2" name="Abgerundetes Rechteck 181">
            <a:extLst>
              <a:ext uri="{FF2B5EF4-FFF2-40B4-BE49-F238E27FC236}">
                <a16:creationId xmlns:a16="http://schemas.microsoft.com/office/drawing/2014/main" id="{F2250DBB-90F8-0042-97E4-E11E05FCA360}"/>
              </a:ext>
            </a:extLst>
          </p:cNvPr>
          <p:cNvSpPr/>
          <p:nvPr/>
        </p:nvSpPr>
        <p:spPr>
          <a:xfrm>
            <a:off x="6567685" y="5381392"/>
            <a:ext cx="1179306" cy="576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Board </a:t>
            </a:r>
            <a:r>
              <a:rPr lang="de-DE" sz="1100" dirty="0" err="1"/>
              <a:t>Configuration</a:t>
            </a:r>
            <a:endParaRPr lang="de-DE" sz="1100" dirty="0"/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866081C1-1453-5340-A55B-D508BDE624CB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>
            <a:off x="7150015" y="3363780"/>
            <a:ext cx="7323" cy="201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3" name="Textfeld 182">
            <a:extLst>
              <a:ext uri="{FF2B5EF4-FFF2-40B4-BE49-F238E27FC236}">
                <a16:creationId xmlns:a16="http://schemas.microsoft.com/office/drawing/2014/main" id="{6911860B-A4B8-4947-8291-63A024165EAD}"/>
              </a:ext>
            </a:extLst>
          </p:cNvPr>
          <p:cNvSpPr txBox="1"/>
          <p:nvPr/>
        </p:nvSpPr>
        <p:spPr>
          <a:xfrm>
            <a:off x="6510999" y="4815998"/>
            <a:ext cx="127552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</a:rPr>
              <a:t>Definitions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85BB121-3578-C342-857F-2EEECA3B7023}"/>
              </a:ext>
            </a:extLst>
          </p:cNvPr>
          <p:cNvSpPr/>
          <p:nvPr/>
        </p:nvSpPr>
        <p:spPr>
          <a:xfrm>
            <a:off x="9008878" y="1957544"/>
            <a:ext cx="1175207" cy="495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Communication Module</a:t>
            </a:r>
          </a:p>
        </p:txBody>
      </p: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58FE31B0-735A-1B48-9F07-AEB480C9CCD6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7746990" y="2201385"/>
            <a:ext cx="1261888" cy="4143"/>
          </a:xfrm>
          <a:prstGeom prst="straightConnector1">
            <a:avLst/>
          </a:prstGeom>
          <a:ln w="50800" cmpd="dbl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3" name="Textfeld 192">
            <a:extLst>
              <a:ext uri="{FF2B5EF4-FFF2-40B4-BE49-F238E27FC236}">
                <a16:creationId xmlns:a16="http://schemas.microsoft.com/office/drawing/2014/main" id="{6B437F3B-A674-AB49-AD99-5D86D56BDDD7}"/>
              </a:ext>
            </a:extLst>
          </p:cNvPr>
          <p:cNvSpPr txBox="1"/>
          <p:nvPr/>
        </p:nvSpPr>
        <p:spPr>
          <a:xfrm>
            <a:off x="8113525" y="1945426"/>
            <a:ext cx="652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TCP/IP</a:t>
            </a:r>
          </a:p>
        </p:txBody>
      </p:sp>
      <p:sp>
        <p:nvSpPr>
          <p:cNvPr id="195" name="Abgerundetes Rechteck 194">
            <a:extLst>
              <a:ext uri="{FF2B5EF4-FFF2-40B4-BE49-F238E27FC236}">
                <a16:creationId xmlns:a16="http://schemas.microsoft.com/office/drawing/2014/main" id="{8076B8F8-4947-AC42-BF5A-9784CE953890}"/>
              </a:ext>
            </a:extLst>
          </p:cNvPr>
          <p:cNvSpPr/>
          <p:nvPr/>
        </p:nvSpPr>
        <p:spPr>
          <a:xfrm>
            <a:off x="10778319" y="1953402"/>
            <a:ext cx="1074893" cy="495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GUI</a:t>
            </a: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0BE1DEA-D0E4-8C49-BCD7-C36065EF3B28}"/>
              </a:ext>
            </a:extLst>
          </p:cNvPr>
          <p:cNvCxnSpPr>
            <a:endCxn id="195" idx="1"/>
          </p:cNvCxnSpPr>
          <p:nvPr/>
        </p:nvCxnSpPr>
        <p:spPr>
          <a:xfrm>
            <a:off x="10184085" y="2201385"/>
            <a:ext cx="59423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8" name="Abgerundetes Rechteck 197">
            <a:extLst>
              <a:ext uri="{FF2B5EF4-FFF2-40B4-BE49-F238E27FC236}">
                <a16:creationId xmlns:a16="http://schemas.microsoft.com/office/drawing/2014/main" id="{FADA94E5-BE25-9840-8DF6-9DF4B368E694}"/>
              </a:ext>
            </a:extLst>
          </p:cNvPr>
          <p:cNvSpPr/>
          <p:nvPr/>
        </p:nvSpPr>
        <p:spPr>
          <a:xfrm>
            <a:off x="10778318" y="4562574"/>
            <a:ext cx="1074893" cy="495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CSV</a:t>
            </a:r>
          </a:p>
        </p:txBody>
      </p:sp>
      <p:sp>
        <p:nvSpPr>
          <p:cNvPr id="199" name="Abgerundetes Rechteck 198">
            <a:extLst>
              <a:ext uri="{FF2B5EF4-FFF2-40B4-BE49-F238E27FC236}">
                <a16:creationId xmlns:a16="http://schemas.microsoft.com/office/drawing/2014/main" id="{13484B85-B085-2948-96DF-15EE996F6756}"/>
              </a:ext>
            </a:extLst>
          </p:cNvPr>
          <p:cNvSpPr/>
          <p:nvPr/>
        </p:nvSpPr>
        <p:spPr>
          <a:xfrm>
            <a:off x="10792966" y="3259083"/>
            <a:ext cx="1074893" cy="495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Comm</a:t>
            </a:r>
            <a:r>
              <a:rPr lang="de-DE" sz="1100" dirty="0"/>
              <a:t>.</a:t>
            </a:r>
          </a:p>
        </p:txBody>
      </p:sp>
      <p:cxnSp>
        <p:nvCxnSpPr>
          <p:cNvPr id="203" name="Gewinkelte Verbindung 202">
            <a:extLst>
              <a:ext uri="{FF2B5EF4-FFF2-40B4-BE49-F238E27FC236}">
                <a16:creationId xmlns:a16="http://schemas.microsoft.com/office/drawing/2014/main" id="{94AC41F9-F300-194B-A115-BB8E943138A8}"/>
              </a:ext>
            </a:extLst>
          </p:cNvPr>
          <p:cNvCxnSpPr>
            <a:cxnSpLocks/>
            <a:stCxn id="190" idx="3"/>
            <a:endCxn id="198" idx="1"/>
          </p:cNvCxnSpPr>
          <p:nvPr/>
        </p:nvCxnSpPr>
        <p:spPr>
          <a:xfrm>
            <a:off x="10184085" y="2205528"/>
            <a:ext cx="594233" cy="2605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Gewinkelte Verbindung 208">
            <a:extLst>
              <a:ext uri="{FF2B5EF4-FFF2-40B4-BE49-F238E27FC236}">
                <a16:creationId xmlns:a16="http://schemas.microsoft.com/office/drawing/2014/main" id="{DD9EAA20-13E9-4741-AC82-21BD6B1C798D}"/>
              </a:ext>
            </a:extLst>
          </p:cNvPr>
          <p:cNvCxnSpPr>
            <a:cxnSpLocks/>
            <a:stCxn id="190" idx="3"/>
            <a:endCxn id="199" idx="1"/>
          </p:cNvCxnSpPr>
          <p:nvPr/>
        </p:nvCxnSpPr>
        <p:spPr>
          <a:xfrm>
            <a:off x="10184085" y="2205528"/>
            <a:ext cx="608881" cy="1301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218D0C4C-5FCF-7A4F-9F1A-2E4BA29024BB}"/>
              </a:ext>
            </a:extLst>
          </p:cNvPr>
          <p:cNvSpPr txBox="1"/>
          <p:nvPr/>
        </p:nvSpPr>
        <p:spPr>
          <a:xfrm>
            <a:off x="9008878" y="296933"/>
            <a:ext cx="127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1">
                    <a:lumMod val="50000"/>
                  </a:schemeClr>
                </a:solidFill>
              </a:rPr>
              <a:t>Interface</a:t>
            </a:r>
          </a:p>
        </p:txBody>
      </p:sp>
      <p:sp>
        <p:nvSpPr>
          <p:cNvPr id="212" name="Abgerundetes Rechteck 211">
            <a:extLst>
              <a:ext uri="{FF2B5EF4-FFF2-40B4-BE49-F238E27FC236}">
                <a16:creationId xmlns:a16="http://schemas.microsoft.com/office/drawing/2014/main" id="{4FAE18C2-95D3-CA42-B726-FB4F08E09C28}"/>
              </a:ext>
            </a:extLst>
          </p:cNvPr>
          <p:cNvSpPr/>
          <p:nvPr/>
        </p:nvSpPr>
        <p:spPr>
          <a:xfrm>
            <a:off x="6567685" y="1951358"/>
            <a:ext cx="1162148" cy="495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Communication Module</a:t>
            </a: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E1CD3653-C533-CF4B-9974-DC8A71375748}"/>
              </a:ext>
            </a:extLst>
          </p:cNvPr>
          <p:cNvCxnSpPr>
            <a:stCxn id="179" idx="0"/>
            <a:endCxn id="212" idx="2"/>
          </p:cNvCxnSpPr>
          <p:nvPr/>
        </p:nvCxnSpPr>
        <p:spPr>
          <a:xfrm flipH="1" flipV="1">
            <a:off x="7148759" y="2447325"/>
            <a:ext cx="1256" cy="420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DFC13D00-F0F7-8745-B59A-7A3E4CF2031A}"/>
              </a:ext>
            </a:extLst>
          </p:cNvPr>
          <p:cNvSpPr txBox="1"/>
          <p:nvPr/>
        </p:nvSpPr>
        <p:spPr>
          <a:xfrm>
            <a:off x="10678004" y="296933"/>
            <a:ext cx="127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B2A76EF-C4F7-EF4D-9ABC-85C7D374A106}"/>
              </a:ext>
            </a:extLst>
          </p:cNvPr>
          <p:cNvSpPr/>
          <p:nvPr/>
        </p:nvSpPr>
        <p:spPr>
          <a:xfrm>
            <a:off x="4062309" y="1206725"/>
            <a:ext cx="122231" cy="1222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DFD2E60-3961-4D44-8258-E50A801CCE4A}"/>
              </a:ext>
            </a:extLst>
          </p:cNvPr>
          <p:cNvSpPr/>
          <p:nvPr/>
        </p:nvSpPr>
        <p:spPr>
          <a:xfrm>
            <a:off x="4060941" y="954053"/>
            <a:ext cx="122231" cy="1222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CA50B1C-B3BF-524A-93DA-F795AADAA84D}"/>
              </a:ext>
            </a:extLst>
          </p:cNvPr>
          <p:cNvSpPr/>
          <p:nvPr/>
        </p:nvSpPr>
        <p:spPr>
          <a:xfrm>
            <a:off x="4060941" y="1649758"/>
            <a:ext cx="122231" cy="1222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D873E1E-5861-6A4E-9F9F-03D1BF34E3C5}"/>
              </a:ext>
            </a:extLst>
          </p:cNvPr>
          <p:cNvSpPr/>
          <p:nvPr/>
        </p:nvSpPr>
        <p:spPr>
          <a:xfrm>
            <a:off x="4060941" y="1928542"/>
            <a:ext cx="122231" cy="1222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E5109C7-87DF-4A45-A90B-95B02877333A}"/>
              </a:ext>
            </a:extLst>
          </p:cNvPr>
          <p:cNvSpPr/>
          <p:nvPr/>
        </p:nvSpPr>
        <p:spPr>
          <a:xfrm>
            <a:off x="4060941" y="2492604"/>
            <a:ext cx="122231" cy="1222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41C5BF4-C801-8B4E-885C-ECDCDA818E50}"/>
              </a:ext>
            </a:extLst>
          </p:cNvPr>
          <p:cNvSpPr/>
          <p:nvPr/>
        </p:nvSpPr>
        <p:spPr>
          <a:xfrm>
            <a:off x="4067340" y="3147745"/>
            <a:ext cx="122231" cy="1222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3BAD207-F369-E64C-A42F-014F8E827D27}"/>
              </a:ext>
            </a:extLst>
          </p:cNvPr>
          <p:cNvSpPr/>
          <p:nvPr/>
        </p:nvSpPr>
        <p:spPr>
          <a:xfrm>
            <a:off x="4060940" y="3903850"/>
            <a:ext cx="122231" cy="1222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5C1A7F4-F35F-BC44-9395-7F40802ADBE0}"/>
              </a:ext>
            </a:extLst>
          </p:cNvPr>
          <p:cNvSpPr/>
          <p:nvPr/>
        </p:nvSpPr>
        <p:spPr>
          <a:xfrm>
            <a:off x="4060940" y="4651952"/>
            <a:ext cx="122231" cy="1222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C557CFF-7B66-9943-BE3A-B3EB531660BB}"/>
              </a:ext>
            </a:extLst>
          </p:cNvPr>
          <p:cNvSpPr/>
          <p:nvPr/>
        </p:nvSpPr>
        <p:spPr>
          <a:xfrm>
            <a:off x="7569937" y="2909809"/>
            <a:ext cx="122231" cy="1222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BB43463-999F-CC40-916A-6387F948ACFD}"/>
              </a:ext>
            </a:extLst>
          </p:cNvPr>
          <p:cNvSpPr/>
          <p:nvPr/>
        </p:nvSpPr>
        <p:spPr>
          <a:xfrm>
            <a:off x="7569937" y="1985667"/>
            <a:ext cx="122231" cy="12223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22C3877-FE1B-274C-955E-A4E80AEB8E42}"/>
              </a:ext>
            </a:extLst>
          </p:cNvPr>
          <p:cNvSpPr/>
          <p:nvPr/>
        </p:nvSpPr>
        <p:spPr>
          <a:xfrm>
            <a:off x="10019257" y="1992313"/>
            <a:ext cx="122231" cy="12223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6DB3AD7-E8F1-2241-9CB0-9AE2EFB7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E70DCD-9F1A-7D42-B849-5C50D88AB997}"/>
              </a:ext>
            </a:extLst>
          </p:cNvPr>
          <p:cNvSpPr txBox="1"/>
          <p:nvPr/>
        </p:nvSpPr>
        <p:spPr>
          <a:xfrm>
            <a:off x="10936942" y="6488668"/>
            <a:ext cx="123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5AC8F88C-5010-A445-B31A-DCC89FE87908}"/>
              </a:ext>
            </a:extLst>
          </p:cNvPr>
          <p:cNvSpPr txBox="1"/>
          <p:nvPr/>
        </p:nvSpPr>
        <p:spPr>
          <a:xfrm>
            <a:off x="6954006" y="6485971"/>
            <a:ext cx="14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1"/>
                </a:solidFill>
              </a:rPr>
              <a:t>Firmware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460D440-936A-0841-A0B7-58FD8BC74724}"/>
              </a:ext>
            </a:extLst>
          </p:cNvPr>
          <p:cNvSpPr txBox="1"/>
          <p:nvPr/>
        </p:nvSpPr>
        <p:spPr>
          <a:xfrm>
            <a:off x="645459" y="6513095"/>
            <a:ext cx="14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012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E7EBC-7CDD-7C47-999B-1DD0DFDF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FD346-2109-4D4E-97FB-26C5E63E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2638044"/>
            <a:ext cx="4169664" cy="3101983"/>
          </a:xfrm>
        </p:spPr>
        <p:txBody>
          <a:bodyPr/>
          <a:lstStyle/>
          <a:p>
            <a:r>
              <a:rPr lang="de-DE" dirty="0" err="1"/>
              <a:t>Unusally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aquisition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endParaRPr lang="de-DE" dirty="0"/>
          </a:p>
          <a:p>
            <a:r>
              <a:rPr lang="de-DE" dirty="0"/>
              <a:t>Large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sensors</a:t>
            </a:r>
            <a:r>
              <a:rPr lang="de-DE" dirty="0"/>
              <a:t>, </a:t>
            </a:r>
            <a:r>
              <a:rPr lang="de-DE" dirty="0" err="1"/>
              <a:t>protocols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standards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4D74765-0BE8-904D-A3B5-63463FC0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2638044"/>
            <a:ext cx="3981450" cy="337185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763F17-135D-9E41-9BBF-0DABCA08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59EAC-BE72-954C-BE85-57953ACD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87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E7EBC-7CDD-7C47-999B-1DD0DFDF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The 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FD346-2109-4D4E-97FB-26C5E63E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Arduino</a:t>
            </a:r>
            <a:endParaRPr lang="de-DE" dirty="0"/>
          </a:p>
          <a:p>
            <a:pPr lvl="1"/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/>
              <a:t>Hardware/Software limited</a:t>
            </a:r>
          </a:p>
          <a:p>
            <a:pPr lvl="1"/>
            <a:r>
              <a:rPr lang="de-DE" dirty="0" err="1"/>
              <a:t>Protrietary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r>
              <a:rPr lang="de-DE" dirty="0"/>
              <a:t>ROS</a:t>
            </a:r>
          </a:p>
          <a:p>
            <a:pPr lvl="1"/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complex</a:t>
            </a:r>
            <a:endParaRPr lang="de-DE" dirty="0"/>
          </a:p>
          <a:p>
            <a:pPr lvl="1"/>
            <a:r>
              <a:rPr lang="de-DE" dirty="0"/>
              <a:t>Linux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 err="1"/>
              <a:t>LabView</a:t>
            </a:r>
            <a:endParaRPr lang="de-DE" dirty="0"/>
          </a:p>
          <a:p>
            <a:pPr lvl="1"/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lvl="1"/>
            <a:r>
              <a:rPr lang="de-DE" dirty="0"/>
              <a:t>Expensive ($1.325 / </a:t>
            </a:r>
            <a:r>
              <a:rPr lang="de-DE" dirty="0" err="1"/>
              <a:t>licence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763F17-135D-9E41-9BBF-0DABCA08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EPFL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59EAC-BE72-954C-BE85-57953ACD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0ECC14-C971-6342-ADD6-B832AFB5F2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614" y="2165727"/>
            <a:ext cx="2014989" cy="20149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8CA45D-1B36-0C44-AF0E-DD6846F75F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3959" y="4014782"/>
            <a:ext cx="2400300" cy="83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92E90C2-FA3E-F349-B5E6-0366E0CB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562" y="4882513"/>
            <a:ext cx="2811095" cy="15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B0CD7-1917-3D47-B719-C6EAA9A4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Solution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8A847D3-2D01-A548-B280-CB50B897ADD2}"/>
              </a:ext>
            </a:extLst>
          </p:cNvPr>
          <p:cNvSpPr/>
          <p:nvPr/>
        </p:nvSpPr>
        <p:spPr>
          <a:xfrm>
            <a:off x="4530436" y="3519054"/>
            <a:ext cx="3131127" cy="1260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Black Box Framework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334147A-4EE7-AA42-89BE-C2DF0D5356DF}"/>
              </a:ext>
            </a:extLst>
          </p:cNvPr>
          <p:cNvSpPr/>
          <p:nvPr/>
        </p:nvSpPr>
        <p:spPr>
          <a:xfrm>
            <a:off x="969819" y="2908484"/>
            <a:ext cx="1468582" cy="6511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IMU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4F267D0-7F68-6A4A-8FAE-ADEC5A648634}"/>
              </a:ext>
            </a:extLst>
          </p:cNvPr>
          <p:cNvSpPr/>
          <p:nvPr/>
        </p:nvSpPr>
        <p:spPr>
          <a:xfrm>
            <a:off x="969819" y="3823854"/>
            <a:ext cx="1468582" cy="6511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0711FF7-3571-284F-82D7-BA414089761A}"/>
              </a:ext>
            </a:extLst>
          </p:cNvPr>
          <p:cNvSpPr/>
          <p:nvPr/>
        </p:nvSpPr>
        <p:spPr>
          <a:xfrm>
            <a:off x="969819" y="4698631"/>
            <a:ext cx="1468582" cy="6511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620BFD-46FB-1045-8F34-0821F6C975E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438401" y="4149436"/>
            <a:ext cx="2092035" cy="0"/>
          </a:xfrm>
          <a:prstGeom prst="straightConnector1">
            <a:avLst/>
          </a:prstGeom>
          <a:ln>
            <a:tailEnd type="triangle" w="lg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F872026-2413-C246-939F-AF95F8FA7772}"/>
              </a:ext>
            </a:extLst>
          </p:cNvPr>
          <p:cNvSpPr txBox="1"/>
          <p:nvPr/>
        </p:nvSpPr>
        <p:spPr>
          <a:xfrm rot="1389895">
            <a:off x="3028373" y="3271216"/>
            <a:ext cx="6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</a:t>
            </a:r>
            <a:r>
              <a:rPr lang="de-DE" baseline="30000" dirty="0"/>
              <a:t>2</a:t>
            </a:r>
            <a:r>
              <a:rPr lang="de-DE" dirty="0"/>
              <a:t>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066B5F3-640B-3A45-B14F-AAAC0E7CD430}"/>
              </a:ext>
            </a:extLst>
          </p:cNvPr>
          <p:cNvSpPr txBox="1"/>
          <p:nvPr/>
        </p:nvSpPr>
        <p:spPr>
          <a:xfrm>
            <a:off x="2909454" y="3821729"/>
            <a:ext cx="8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Analog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E1A8DD-E89B-FC44-8705-EA1865B54790}"/>
              </a:ext>
            </a:extLst>
          </p:cNvPr>
          <p:cNvSpPr txBox="1"/>
          <p:nvPr/>
        </p:nvSpPr>
        <p:spPr>
          <a:xfrm rot="20238472">
            <a:off x="2921769" y="4290820"/>
            <a:ext cx="8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SPI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36C1C03-A42A-D847-B62C-40418F86400D}"/>
              </a:ext>
            </a:extLst>
          </p:cNvPr>
          <p:cNvCxnSpPr>
            <a:stCxn id="7" idx="3"/>
          </p:cNvCxnSpPr>
          <p:nvPr/>
        </p:nvCxnSpPr>
        <p:spPr>
          <a:xfrm>
            <a:off x="2438401" y="3234066"/>
            <a:ext cx="2092035" cy="9153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653C1871-2CDD-8342-A893-EF8D844EC080}"/>
              </a:ext>
            </a:extLst>
          </p:cNvPr>
          <p:cNvCxnSpPr>
            <a:endCxn id="6" idx="1"/>
          </p:cNvCxnSpPr>
          <p:nvPr/>
        </p:nvCxnSpPr>
        <p:spPr>
          <a:xfrm flipV="1">
            <a:off x="2438401" y="4149436"/>
            <a:ext cx="2092035" cy="8747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611A071-3C42-6B4B-8808-E41EBEA158AA}"/>
              </a:ext>
            </a:extLst>
          </p:cNvPr>
          <p:cNvGrpSpPr/>
          <p:nvPr/>
        </p:nvGrpSpPr>
        <p:grpSpPr>
          <a:xfrm>
            <a:off x="10014533" y="2374650"/>
            <a:ext cx="927269" cy="1144404"/>
            <a:chOff x="9960864" y="2908485"/>
            <a:chExt cx="927269" cy="114440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0FD0D089-387C-F34D-92BB-7BF527E10BD4}"/>
                </a:ext>
              </a:extLst>
            </p:cNvPr>
            <p:cNvSpPr/>
            <p:nvPr/>
          </p:nvSpPr>
          <p:spPr>
            <a:xfrm>
              <a:off x="9960864" y="2908485"/>
              <a:ext cx="927269" cy="11444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8070C0E-7F01-2A43-91DC-53169029875E}"/>
                </a:ext>
              </a:extLst>
            </p:cNvPr>
            <p:cNvSpPr txBox="1"/>
            <p:nvPr/>
          </p:nvSpPr>
          <p:spPr>
            <a:xfrm>
              <a:off x="9960864" y="2928418"/>
              <a:ext cx="66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CSV</a:t>
              </a:r>
            </a:p>
          </p:txBody>
        </p: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93922462-9E6F-714C-9D23-024904E504CE}"/>
                </a:ext>
              </a:extLst>
            </p:cNvPr>
            <p:cNvCxnSpPr>
              <a:cxnSpLocks/>
            </p:cNvCxnSpPr>
            <p:nvPr/>
          </p:nvCxnSpPr>
          <p:spPr>
            <a:xfrm>
              <a:off x="10556873" y="3041645"/>
              <a:ext cx="210345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>
              <a:extLst>
                <a:ext uri="{FF2B5EF4-FFF2-40B4-BE49-F238E27FC236}">
                  <a16:creationId xmlns:a16="http://schemas.microsoft.com/office/drawing/2014/main" id="{A9DE8297-7464-3C45-BA2A-CA1CFAE3D31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6872" y="3180195"/>
              <a:ext cx="210345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D2AFD682-061C-114A-B241-4D5FA098088A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925" y="3301357"/>
              <a:ext cx="699291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122777E1-F4AD-3F41-8957-16496EA9CE6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924" y="3429944"/>
              <a:ext cx="699291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8AD2610D-FEA7-0C40-877A-BCF271E0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924" y="3559345"/>
              <a:ext cx="699291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3F6374B6-B78B-E543-A872-A002937F9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923" y="3687932"/>
              <a:ext cx="699291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8DF87614-CC41-A148-8260-16C823F54260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923" y="3801777"/>
              <a:ext cx="699291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>
              <a:extLst>
                <a:ext uri="{FF2B5EF4-FFF2-40B4-BE49-F238E27FC236}">
                  <a16:creationId xmlns:a16="http://schemas.microsoft.com/office/drawing/2014/main" id="{53615C18-7844-FB41-9EDF-1D3937CC34C5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922" y="3930364"/>
              <a:ext cx="699291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26DE7FA-7542-4646-B7E5-EB906FB90694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7661563" y="2946852"/>
            <a:ext cx="2352970" cy="1202584"/>
          </a:xfrm>
          <a:prstGeom prst="straightConnector1">
            <a:avLst/>
          </a:prstGeom>
          <a:ln>
            <a:tailEnd type="triangle" w="lg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Würfel 44">
            <a:extLst>
              <a:ext uri="{FF2B5EF4-FFF2-40B4-BE49-F238E27FC236}">
                <a16:creationId xmlns:a16="http://schemas.microsoft.com/office/drawing/2014/main" id="{CD3AF9C2-76FB-F54F-B978-8B660E6CFD34}"/>
              </a:ext>
            </a:extLst>
          </p:cNvPr>
          <p:cNvSpPr/>
          <p:nvPr/>
        </p:nvSpPr>
        <p:spPr>
          <a:xfrm>
            <a:off x="9799163" y="5184238"/>
            <a:ext cx="1216813" cy="103368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3rd-Party Software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8A11CD3-0A9B-1B4C-A2AF-4149AA04C9B0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>
            <a:off x="7661563" y="4149436"/>
            <a:ext cx="2137600" cy="1680853"/>
          </a:xfrm>
          <a:prstGeom prst="straightConnector1">
            <a:avLst/>
          </a:prstGeom>
          <a:ln>
            <a:tailEnd type="triangle" w="lg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373C7B85-527C-134F-9A51-B5D8EBE55151}"/>
              </a:ext>
            </a:extLst>
          </p:cNvPr>
          <p:cNvSpPr txBox="1"/>
          <p:nvPr/>
        </p:nvSpPr>
        <p:spPr>
          <a:xfrm rot="19978247">
            <a:off x="8009087" y="3362008"/>
            <a:ext cx="9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Storage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DA78C8F-D03E-0040-8A6C-2A3BC8F3AC2E}"/>
              </a:ext>
            </a:extLst>
          </p:cNvPr>
          <p:cNvSpPr txBox="1"/>
          <p:nvPr/>
        </p:nvSpPr>
        <p:spPr>
          <a:xfrm rot="2254919">
            <a:off x="7990136" y="4428629"/>
            <a:ext cx="9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Stream</a:t>
            </a:r>
          </a:p>
        </p:txBody>
      </p:sp>
      <p:sp>
        <p:nvSpPr>
          <p:cNvPr id="51" name="Halber Rahmen 50">
            <a:extLst>
              <a:ext uri="{FF2B5EF4-FFF2-40B4-BE49-F238E27FC236}">
                <a16:creationId xmlns:a16="http://schemas.microsoft.com/office/drawing/2014/main" id="{8C5F1BC5-D083-9648-BE22-851F5F104CEA}"/>
              </a:ext>
            </a:extLst>
          </p:cNvPr>
          <p:cNvSpPr/>
          <p:nvPr/>
        </p:nvSpPr>
        <p:spPr>
          <a:xfrm rot="10480372">
            <a:off x="8655189" y="4913525"/>
            <a:ext cx="129589" cy="129589"/>
          </a:xfrm>
          <a:prstGeom prst="halfFrame">
            <a:avLst>
              <a:gd name="adj1" fmla="val 15705"/>
              <a:gd name="adj2" fmla="val 1374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204A4B-4789-414B-B12D-622CDAEA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EPFL 2018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5935E-B6E3-6D45-BBC0-07212DCC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5668BB-A3AE-074A-B2D9-BCF49BE22224}"/>
              </a:ext>
            </a:extLst>
          </p:cNvPr>
          <p:cNvSpPr txBox="1"/>
          <p:nvPr/>
        </p:nvSpPr>
        <p:spPr>
          <a:xfrm>
            <a:off x="3624713" y="2258737"/>
            <a:ext cx="494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«Integration </a:t>
            </a:r>
            <a:r>
              <a:rPr lang="de-CH" i="1" dirty="0" err="1"/>
              <a:t>of</a:t>
            </a:r>
            <a:r>
              <a:rPr lang="de-CH" i="1" dirty="0"/>
              <a:t> </a:t>
            </a:r>
            <a:r>
              <a:rPr lang="de-CH" i="1" dirty="0" err="1"/>
              <a:t>hardware</a:t>
            </a:r>
            <a:r>
              <a:rPr lang="de-CH" i="1" dirty="0"/>
              <a:t> </a:t>
            </a:r>
            <a:r>
              <a:rPr lang="de-CH" i="1" dirty="0" err="1"/>
              <a:t>and</a:t>
            </a:r>
            <a:r>
              <a:rPr lang="de-CH" i="1" dirty="0"/>
              <a:t> UI </a:t>
            </a:r>
            <a:r>
              <a:rPr lang="de-CH" i="1" dirty="0" err="1"/>
              <a:t>for</a:t>
            </a:r>
            <a:r>
              <a:rPr lang="de-CH" i="1" dirty="0"/>
              <a:t> a </a:t>
            </a:r>
            <a:r>
              <a:rPr lang="de-CH" i="1" dirty="0" err="1"/>
              <a:t>new</a:t>
            </a:r>
            <a:r>
              <a:rPr lang="de-CH" i="1" dirty="0"/>
              <a:t> </a:t>
            </a:r>
            <a:r>
              <a:rPr lang="de-CH" i="1" dirty="0" err="1"/>
              <a:t>framework</a:t>
            </a:r>
            <a:r>
              <a:rPr lang="de-CH" i="1" dirty="0"/>
              <a:t>»</a:t>
            </a:r>
          </a:p>
        </p:txBody>
      </p:sp>
      <p:sp>
        <p:nvSpPr>
          <p:cNvPr id="41" name="Halber Rahmen 40">
            <a:extLst>
              <a:ext uri="{FF2B5EF4-FFF2-40B4-BE49-F238E27FC236}">
                <a16:creationId xmlns:a16="http://schemas.microsoft.com/office/drawing/2014/main" id="{0EE5F24E-0CA3-614C-8E1B-3F5925C0A9B2}"/>
              </a:ext>
            </a:extLst>
          </p:cNvPr>
          <p:cNvSpPr/>
          <p:nvPr/>
        </p:nvSpPr>
        <p:spPr>
          <a:xfrm rot="10480372">
            <a:off x="8746854" y="4978362"/>
            <a:ext cx="129589" cy="129589"/>
          </a:xfrm>
          <a:prstGeom prst="halfFrame">
            <a:avLst>
              <a:gd name="adj1" fmla="val 15705"/>
              <a:gd name="adj2" fmla="val 1374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4167617-4CB6-3B42-BE80-F3D0F06C535F}"/>
              </a:ext>
            </a:extLst>
          </p:cNvPr>
          <p:cNvSpPr/>
          <p:nvPr/>
        </p:nvSpPr>
        <p:spPr>
          <a:xfrm>
            <a:off x="9855200" y="3873500"/>
            <a:ext cx="1473200" cy="679877"/>
          </a:xfrm>
          <a:custGeom>
            <a:avLst/>
            <a:gdLst>
              <a:gd name="connsiteX0" fmla="*/ 0 w 1473200"/>
              <a:gd name="connsiteY0" fmla="*/ 660400 h 679877"/>
              <a:gd name="connsiteX1" fmla="*/ 406400 w 1473200"/>
              <a:gd name="connsiteY1" fmla="*/ 635000 h 679877"/>
              <a:gd name="connsiteX2" fmla="*/ 685800 w 1473200"/>
              <a:gd name="connsiteY2" fmla="*/ 266700 h 679877"/>
              <a:gd name="connsiteX3" fmla="*/ 914400 w 1473200"/>
              <a:gd name="connsiteY3" fmla="*/ 355600 h 679877"/>
              <a:gd name="connsiteX4" fmla="*/ 1130300 w 1473200"/>
              <a:gd name="connsiteY4" fmla="*/ 152400 h 679877"/>
              <a:gd name="connsiteX5" fmla="*/ 1473200 w 1473200"/>
              <a:gd name="connsiteY5" fmla="*/ 0 h 67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200" h="679877">
                <a:moveTo>
                  <a:pt x="0" y="660400"/>
                </a:moveTo>
                <a:cubicBezTo>
                  <a:pt x="146050" y="680508"/>
                  <a:pt x="292100" y="700617"/>
                  <a:pt x="406400" y="635000"/>
                </a:cubicBezTo>
                <a:cubicBezTo>
                  <a:pt x="520700" y="569383"/>
                  <a:pt x="601133" y="313267"/>
                  <a:pt x="685800" y="266700"/>
                </a:cubicBezTo>
                <a:cubicBezTo>
                  <a:pt x="770467" y="220133"/>
                  <a:pt x="840317" y="374650"/>
                  <a:pt x="914400" y="355600"/>
                </a:cubicBezTo>
                <a:cubicBezTo>
                  <a:pt x="988483" y="336550"/>
                  <a:pt x="1037167" y="211667"/>
                  <a:pt x="1130300" y="152400"/>
                </a:cubicBezTo>
                <a:cubicBezTo>
                  <a:pt x="1223433" y="93133"/>
                  <a:pt x="1348316" y="46566"/>
                  <a:pt x="1473200" y="0"/>
                </a:cubicBezTo>
              </a:path>
            </a:pathLst>
          </a:custGeom>
          <a:ln cap="rnd">
            <a:solidFill>
              <a:schemeClr val="accent3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1A8E4BF8-6C7E-7B4A-A2B9-D1221E22B546}"/>
              </a:ext>
            </a:extLst>
          </p:cNvPr>
          <p:cNvCxnSpPr/>
          <p:nvPr/>
        </p:nvCxnSpPr>
        <p:spPr>
          <a:xfrm flipV="1">
            <a:off x="9855200" y="3707205"/>
            <a:ext cx="0" cy="991426"/>
          </a:xfrm>
          <a:prstGeom prst="line">
            <a:avLst/>
          </a:prstGeom>
          <a:ln>
            <a:tailEnd type="triangle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3B150A56-3ADD-6A4A-BA87-55BA210E5440}"/>
              </a:ext>
            </a:extLst>
          </p:cNvPr>
          <p:cNvCxnSpPr>
            <a:cxnSpLocks/>
          </p:cNvCxnSpPr>
          <p:nvPr/>
        </p:nvCxnSpPr>
        <p:spPr>
          <a:xfrm>
            <a:off x="9842500" y="4685931"/>
            <a:ext cx="1638300" cy="0"/>
          </a:xfrm>
          <a:prstGeom prst="line">
            <a:avLst/>
          </a:prstGeom>
          <a:ln>
            <a:tailEnd type="triangle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F77AEED-E879-774B-9F1B-ABA2CAD0CD57}"/>
              </a:ext>
            </a:extLst>
          </p:cNvPr>
          <p:cNvSpPr txBox="1"/>
          <p:nvPr/>
        </p:nvSpPr>
        <p:spPr>
          <a:xfrm>
            <a:off x="11231891" y="46738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E27408A-93CE-7E4D-9361-16B69B15BD5F}"/>
              </a:ext>
            </a:extLst>
          </p:cNvPr>
          <p:cNvSpPr txBox="1"/>
          <p:nvPr/>
        </p:nvSpPr>
        <p:spPr>
          <a:xfrm>
            <a:off x="9392661" y="370747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f(t)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8AAD66C-DC29-3F40-8A79-8E73BF2F9BEE}"/>
              </a:ext>
            </a:extLst>
          </p:cNvPr>
          <p:cNvCxnSpPr>
            <a:cxnSpLocks/>
          </p:cNvCxnSpPr>
          <p:nvPr/>
        </p:nvCxnSpPr>
        <p:spPr>
          <a:xfrm flipV="1">
            <a:off x="7661563" y="4171239"/>
            <a:ext cx="2180937" cy="1"/>
          </a:xfrm>
          <a:prstGeom prst="straightConnector1">
            <a:avLst/>
          </a:prstGeom>
          <a:ln>
            <a:tailEnd type="triangle" w="lg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89427D98-51EC-E943-A0A2-211854CC25B9}"/>
              </a:ext>
            </a:extLst>
          </p:cNvPr>
          <p:cNvSpPr txBox="1"/>
          <p:nvPr/>
        </p:nvSpPr>
        <p:spPr>
          <a:xfrm>
            <a:off x="7998431" y="3868703"/>
            <a:ext cx="161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 Plots</a:t>
            </a:r>
          </a:p>
        </p:txBody>
      </p:sp>
    </p:spTree>
    <p:extLst>
      <p:ext uri="{BB962C8B-B14F-4D97-AF65-F5344CB8AC3E}">
        <p14:creationId xmlns:p14="http://schemas.microsoft.com/office/powerpoint/2010/main" val="358578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F60B7-E520-684F-BE0D-7648ABFF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Plan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2214E-67D4-8F46-A7A5-26ABA4A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185408"/>
            <a:ext cx="5901189" cy="320040"/>
          </a:xfrm>
        </p:spPr>
        <p:txBody>
          <a:bodyPr/>
          <a:lstStyle/>
          <a:p>
            <a:r>
              <a:rPr lang="de-DE" dirty="0"/>
              <a:t>EPFL 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A86F-6AAB-DB42-A4EB-216B0EFC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122" y="6167120"/>
            <a:ext cx="365760" cy="365760"/>
          </a:xfrm>
        </p:spPr>
        <p:txBody>
          <a:bodyPr/>
          <a:lstStyle/>
          <a:p>
            <a:fld id="{A4A679DE-655F-424A-A31C-47A1C6F2CF16}" type="slidenum">
              <a:rPr lang="de-DE" smtClean="0"/>
              <a:t>5</a:t>
            </a:fld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6A29A78-FB93-B940-A2E2-4966AF3734D8}"/>
              </a:ext>
            </a:extLst>
          </p:cNvPr>
          <p:cNvSpPr/>
          <p:nvPr/>
        </p:nvSpPr>
        <p:spPr>
          <a:xfrm>
            <a:off x="1485900" y="3909060"/>
            <a:ext cx="2066036" cy="825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Communication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A5D4E007-1738-FA4E-B184-C3EC73EE2317}"/>
              </a:ext>
            </a:extLst>
          </p:cNvPr>
          <p:cNvSpPr/>
          <p:nvPr/>
        </p:nvSpPr>
        <p:spPr>
          <a:xfrm>
            <a:off x="4189092" y="3909060"/>
            <a:ext cx="1473200" cy="825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Drivers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ED85FA9-4BA7-E849-8156-6B08C9CD1B03}"/>
              </a:ext>
            </a:extLst>
          </p:cNvPr>
          <p:cNvSpPr/>
          <p:nvPr/>
        </p:nvSpPr>
        <p:spPr>
          <a:xfrm>
            <a:off x="6299448" y="3909060"/>
            <a:ext cx="1270000" cy="825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APIs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2A16634A-60F9-9447-BBFC-8EF05ADD7550}"/>
              </a:ext>
            </a:extLst>
          </p:cNvPr>
          <p:cNvCxnSpPr/>
          <p:nvPr/>
        </p:nvCxnSpPr>
        <p:spPr>
          <a:xfrm>
            <a:off x="8056118" y="3324860"/>
            <a:ext cx="0" cy="19939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99773A1-91B3-AD43-81C2-7F2A5CF8A74F}"/>
              </a:ext>
            </a:extLst>
          </p:cNvPr>
          <p:cNvSpPr/>
          <p:nvPr/>
        </p:nvSpPr>
        <p:spPr>
          <a:xfrm>
            <a:off x="8542789" y="3909060"/>
            <a:ext cx="2315711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Case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8ABD972-09D6-614A-913B-4A903EC109D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51936" y="4321810"/>
            <a:ext cx="637156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C1640E6-4A2C-FD4F-BCE8-0C47F4BE868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662292" y="4321810"/>
            <a:ext cx="637156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8992D25-7C66-D043-9DB5-FA789AEDDD3C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569448" y="4321810"/>
            <a:ext cx="973341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FBD17D7-DE4C-FD45-8857-F7782DB1AD77}"/>
              </a:ext>
            </a:extLst>
          </p:cNvPr>
          <p:cNvSpPr txBox="1"/>
          <p:nvPr/>
        </p:nvSpPr>
        <p:spPr>
          <a:xfrm>
            <a:off x="7760203" y="3063250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chemeClr val="accent5"/>
                </a:solidFill>
              </a:rPr>
              <a:t>NOW</a:t>
            </a:r>
            <a:endParaRPr lang="de-DE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0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2D6DE-8FC2-FA4E-B19C-3C9D55B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– </a:t>
            </a:r>
            <a:r>
              <a:rPr lang="de-DE" i="1" dirty="0"/>
              <a:t>Demo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311EF7-2999-E641-AD8A-526AA37C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EPFL 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006AA1-E079-3746-9816-C2295D69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42F512-4044-3048-B2E1-4C63A954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057"/>
            <a:ext cx="6540175" cy="37095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50A84CF-DA49-7845-A174-3748AF678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85911" y="1511833"/>
            <a:ext cx="3877862" cy="553431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64F03FE-7C29-FF4B-A372-3E031C3EF477}"/>
              </a:ext>
            </a:extLst>
          </p:cNvPr>
          <p:cNvSpPr txBox="1"/>
          <p:nvPr/>
        </p:nvSpPr>
        <p:spPr>
          <a:xfrm>
            <a:off x="241409" y="4804177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rgbClr val="FF0000"/>
                </a:solidFill>
              </a:rPr>
              <a:t>Device List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667D52-4C9E-2A4C-93FC-4A774F6FB9CA}"/>
              </a:ext>
            </a:extLst>
          </p:cNvPr>
          <p:cNvSpPr txBox="1"/>
          <p:nvPr/>
        </p:nvSpPr>
        <p:spPr>
          <a:xfrm>
            <a:off x="1748974" y="4609475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117CE75-A8C2-514C-ACA0-D2CBBA776CBC}"/>
              </a:ext>
            </a:extLst>
          </p:cNvPr>
          <p:cNvSpPr/>
          <p:nvPr/>
        </p:nvSpPr>
        <p:spPr>
          <a:xfrm>
            <a:off x="49305" y="3532094"/>
            <a:ext cx="1169895" cy="1272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B6DB30-AE8F-954C-BB10-E58366ACEC3D}"/>
              </a:ext>
            </a:extLst>
          </p:cNvPr>
          <p:cNvSpPr/>
          <p:nvPr/>
        </p:nvSpPr>
        <p:spPr>
          <a:xfrm>
            <a:off x="1415148" y="4007224"/>
            <a:ext cx="1328052" cy="583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4D6BB60-F45D-264A-A72C-430754C9F76E}"/>
              </a:ext>
            </a:extLst>
          </p:cNvPr>
          <p:cNvSpPr/>
          <p:nvPr/>
        </p:nvSpPr>
        <p:spPr>
          <a:xfrm>
            <a:off x="1406183" y="5266938"/>
            <a:ext cx="1328052" cy="583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2609C74-90D9-F240-B942-C75DA5883DD3}"/>
              </a:ext>
            </a:extLst>
          </p:cNvPr>
          <p:cNvSpPr txBox="1"/>
          <p:nvPr/>
        </p:nvSpPr>
        <p:spPr>
          <a:xfrm>
            <a:off x="1748973" y="5850903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rgbClr val="FF0000"/>
                </a:solidFill>
              </a:rPr>
              <a:t>Settings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3556ABA-ACCB-F947-A218-AD0A68F448B3}"/>
              </a:ext>
            </a:extLst>
          </p:cNvPr>
          <p:cNvSpPr txBox="1"/>
          <p:nvPr/>
        </p:nvSpPr>
        <p:spPr>
          <a:xfrm>
            <a:off x="5200385" y="5767548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rgbClr val="FF0000"/>
                </a:solidFill>
              </a:rPr>
              <a:t>Live Plot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B85033F-72FD-5749-A1DD-EB0F013FC7CF}"/>
              </a:ext>
            </a:extLst>
          </p:cNvPr>
          <p:cNvSpPr/>
          <p:nvPr/>
        </p:nvSpPr>
        <p:spPr>
          <a:xfrm>
            <a:off x="7268767" y="3532093"/>
            <a:ext cx="1642151" cy="878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E222F2A-1BC6-444B-AA2B-EA8D8E214D7F}"/>
              </a:ext>
            </a:extLst>
          </p:cNvPr>
          <p:cNvSpPr txBox="1"/>
          <p:nvPr/>
        </p:nvSpPr>
        <p:spPr>
          <a:xfrm>
            <a:off x="7936638" y="4410634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6E6F52-BD16-0A4A-90EE-68D76C6021F3}"/>
              </a:ext>
            </a:extLst>
          </p:cNvPr>
          <p:cNvSpPr txBox="1"/>
          <p:nvPr/>
        </p:nvSpPr>
        <p:spPr>
          <a:xfrm>
            <a:off x="6585607" y="2269865"/>
            <a:ext cx="1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FF0000"/>
                </a:solidFill>
              </a:rPr>
              <a:t>Analog MUX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AAFB9D2-2C13-A049-B855-26DB5A2C7E3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12658" y="2546864"/>
            <a:ext cx="431416" cy="386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A4E9E0A-5A6A-5F40-B467-E730296EA765}"/>
              </a:ext>
            </a:extLst>
          </p:cNvPr>
          <p:cNvSpPr txBox="1"/>
          <p:nvPr/>
        </p:nvSpPr>
        <p:spPr>
          <a:xfrm>
            <a:off x="7501389" y="2202559"/>
            <a:ext cx="1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FF0000"/>
                </a:solidFill>
              </a:rPr>
              <a:t>Digital IN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113F75B-3F52-5F44-A146-B178E23D78A7}"/>
              </a:ext>
            </a:extLst>
          </p:cNvPr>
          <p:cNvSpPr txBox="1"/>
          <p:nvPr/>
        </p:nvSpPr>
        <p:spPr>
          <a:xfrm>
            <a:off x="8417171" y="2152413"/>
            <a:ext cx="1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FF0000"/>
                </a:solidFill>
              </a:rPr>
              <a:t>Analog IN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510B92C-CBC6-AD45-8CAD-5A48E18523F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128440" y="2479558"/>
            <a:ext cx="288731" cy="400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F6183-E710-1D44-B018-F3ECC3ACF78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755491" y="2429412"/>
            <a:ext cx="288731" cy="48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F7E561D-2EB2-324F-9C11-1B7E40A098ED}"/>
              </a:ext>
            </a:extLst>
          </p:cNvPr>
          <p:cNvSpPr txBox="1"/>
          <p:nvPr/>
        </p:nvSpPr>
        <p:spPr>
          <a:xfrm>
            <a:off x="10052806" y="2093315"/>
            <a:ext cx="137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FF0000"/>
                </a:solidFill>
              </a:rPr>
              <a:t>Analog MUX IN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3100F30-7351-DC4A-8BFD-E832B06C877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0373121" y="2370314"/>
            <a:ext cx="369092" cy="548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1E08136-4A8A-6841-8DFE-50E0F87D2CEC}"/>
              </a:ext>
            </a:extLst>
          </p:cNvPr>
          <p:cNvSpPr txBox="1"/>
          <p:nvPr/>
        </p:nvSpPr>
        <p:spPr>
          <a:xfrm>
            <a:off x="10644617" y="2498765"/>
            <a:ext cx="137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FF0000"/>
                </a:solidFill>
              </a:rPr>
              <a:t>Digital OUT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DF66FAB-057C-B64F-BF89-767243B3C78A}"/>
              </a:ext>
            </a:extLst>
          </p:cNvPr>
          <p:cNvSpPr txBox="1"/>
          <p:nvPr/>
        </p:nvSpPr>
        <p:spPr>
          <a:xfrm>
            <a:off x="10644617" y="2966704"/>
            <a:ext cx="137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FF0000"/>
                </a:solidFill>
              </a:rPr>
              <a:t>PWM OUT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B17641F-40B5-9442-AD15-02D69D3D922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972145" y="2775764"/>
            <a:ext cx="2361879" cy="408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EC53FC-83CA-DB40-964A-EF09EB8C762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096392" y="3243703"/>
            <a:ext cx="2237632" cy="48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1F3140FC-8499-1F44-9F55-96A1C3ED8987}"/>
              </a:ext>
            </a:extLst>
          </p:cNvPr>
          <p:cNvSpPr/>
          <p:nvPr/>
        </p:nvSpPr>
        <p:spPr>
          <a:xfrm>
            <a:off x="9608558" y="4058199"/>
            <a:ext cx="570596" cy="53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6511DAF-87F5-3F44-B5CE-2F680648AA96}"/>
              </a:ext>
            </a:extLst>
          </p:cNvPr>
          <p:cNvSpPr txBox="1"/>
          <p:nvPr/>
        </p:nvSpPr>
        <p:spPr>
          <a:xfrm>
            <a:off x="9169248" y="4634315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rgbClr val="FF0000"/>
                </a:solidFill>
              </a:rPr>
              <a:t>IMU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1621038-C87D-0B41-BFD0-0A2FFD32577F}"/>
              </a:ext>
            </a:extLst>
          </p:cNvPr>
          <p:cNvSpPr/>
          <p:nvPr/>
        </p:nvSpPr>
        <p:spPr>
          <a:xfrm>
            <a:off x="10189872" y="4410634"/>
            <a:ext cx="1569235" cy="1203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51B44E7-0C0F-214B-A499-AC1B243EDC3B}"/>
              </a:ext>
            </a:extLst>
          </p:cNvPr>
          <p:cNvSpPr txBox="1"/>
          <p:nvPr/>
        </p:nvSpPr>
        <p:spPr>
          <a:xfrm>
            <a:off x="10179154" y="5639698"/>
            <a:ext cx="163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rgbClr val="FF0000"/>
                </a:solidFill>
              </a:rPr>
              <a:t>16-PWM-Driver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792988F-AA05-EA4D-9270-88A50D336BF3}"/>
              </a:ext>
            </a:extLst>
          </p:cNvPr>
          <p:cNvSpPr/>
          <p:nvPr/>
        </p:nvSpPr>
        <p:spPr>
          <a:xfrm>
            <a:off x="2859321" y="3551000"/>
            <a:ext cx="1577491" cy="22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022ECF6-F4C6-684A-BB17-8D6CE2017374}"/>
              </a:ext>
            </a:extLst>
          </p:cNvPr>
          <p:cNvSpPr txBox="1"/>
          <p:nvPr/>
        </p:nvSpPr>
        <p:spPr>
          <a:xfrm>
            <a:off x="3396906" y="3760338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rgbClr val="FF0000"/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423083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500D2-31D5-8A49-B75C-28CFC835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Projects </a:t>
            </a:r>
            <a:r>
              <a:rPr lang="de-DE" dirty="0" err="1"/>
              <a:t>benefitting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This </a:t>
            </a:r>
            <a:r>
              <a:rPr lang="de-DE" dirty="0" err="1"/>
              <a:t>framework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81847E-5309-AD41-9B95-C6C9F35A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EPFL 2018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7391CE-C717-434D-BEFC-8EC8B3B3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61039A-98DD-0C44-BEEA-DBCDA334B453}"/>
              </a:ext>
            </a:extLst>
          </p:cNvPr>
          <p:cNvSpPr txBox="1"/>
          <p:nvPr/>
        </p:nvSpPr>
        <p:spPr>
          <a:xfrm>
            <a:off x="1600200" y="4481882"/>
            <a:ext cx="2563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Development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human </a:t>
            </a:r>
            <a:r>
              <a:rPr lang="de-CH" dirty="0" err="1"/>
              <a:t>motion</a:t>
            </a:r>
            <a:r>
              <a:rPr lang="de-CH" dirty="0"/>
              <a:t> </a:t>
            </a:r>
            <a:r>
              <a:rPr lang="de-CH" dirty="0" err="1"/>
              <a:t>capture</a:t>
            </a:r>
            <a:r>
              <a:rPr lang="de-CH" dirty="0"/>
              <a:t> </a:t>
            </a:r>
            <a:r>
              <a:rPr lang="de-CH" dirty="0" err="1"/>
              <a:t>system</a:t>
            </a:r>
            <a:endParaRPr lang="de-CH" dirty="0"/>
          </a:p>
          <a:p>
            <a:r>
              <a:rPr lang="de-CH" i="1" dirty="0"/>
              <a:t>Victor Camille Baptiste </a:t>
            </a:r>
            <a:r>
              <a:rPr lang="de-CH" i="1" dirty="0" err="1"/>
              <a:t>Faraut</a:t>
            </a:r>
            <a:endParaRPr lang="de-CH" i="1" dirty="0"/>
          </a:p>
          <a:p>
            <a:r>
              <a:rPr lang="de-CH" b="1" dirty="0"/>
              <a:t>(9x IMUs)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0CA589-7EE9-4244-A6FF-77204CCF57EB}"/>
              </a:ext>
            </a:extLst>
          </p:cNvPr>
          <p:cNvSpPr txBox="1"/>
          <p:nvPr/>
        </p:nvSpPr>
        <p:spPr>
          <a:xfrm>
            <a:off x="4937483" y="4495239"/>
            <a:ext cx="2563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Haptic</a:t>
            </a:r>
            <a:r>
              <a:rPr lang="de-CH" dirty="0"/>
              <a:t> </a:t>
            </a:r>
            <a:r>
              <a:rPr lang="de-CH" dirty="0" err="1"/>
              <a:t>display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wearable</a:t>
            </a:r>
            <a:r>
              <a:rPr lang="de-CH" dirty="0"/>
              <a:t> Human-Robot Interface</a:t>
            </a:r>
          </a:p>
          <a:p>
            <a:r>
              <a:rPr lang="de-CH" i="1" dirty="0"/>
              <a:t>Hugo Kohli</a:t>
            </a:r>
            <a:br>
              <a:rPr lang="de-CH" i="1" dirty="0"/>
            </a:br>
            <a:endParaRPr lang="de-CH" i="1" dirty="0"/>
          </a:p>
          <a:p>
            <a:r>
              <a:rPr lang="de-DE" b="1" dirty="0"/>
              <a:t>(9x PWM)</a:t>
            </a:r>
            <a:endParaRPr lang="de-CH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D89FA0-5F5E-794F-8B22-8614C5F7504F}"/>
              </a:ext>
            </a:extLst>
          </p:cNvPr>
          <p:cNvSpPr txBox="1"/>
          <p:nvPr/>
        </p:nvSpPr>
        <p:spPr>
          <a:xfrm>
            <a:off x="7848202" y="4495239"/>
            <a:ext cx="2563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sense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touch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soft modular </a:t>
            </a:r>
            <a:r>
              <a:rPr lang="de-CH" dirty="0" err="1"/>
              <a:t>robots</a:t>
            </a:r>
            <a:br>
              <a:rPr lang="de-CH" dirty="0"/>
            </a:br>
            <a:endParaRPr lang="de-CH" dirty="0"/>
          </a:p>
          <a:p>
            <a:r>
              <a:rPr lang="de-CH" i="1" dirty="0" err="1"/>
              <a:t>Siqi</a:t>
            </a:r>
            <a:r>
              <a:rPr lang="de-CH" i="1" dirty="0"/>
              <a:t> Zheng</a:t>
            </a:r>
          </a:p>
          <a:p>
            <a:endParaRPr lang="de-CH" i="1" dirty="0"/>
          </a:p>
          <a:p>
            <a:r>
              <a:rPr lang="de-CH" b="1" dirty="0"/>
              <a:t>(6x ADC)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9D64ED-6209-AF4A-9D8A-036959557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105" y="2698638"/>
            <a:ext cx="1308100" cy="1549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F4A7B56-0561-4646-8EC4-12EFDE92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93" y="2645410"/>
            <a:ext cx="1525807" cy="154314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9E419B7-1C07-8941-9FED-F8720DD0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96" y="2585927"/>
            <a:ext cx="2025314" cy="1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978B5-019C-1C4F-9DBA-8E7F820A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11C60BD-84A0-2444-AD6F-6A4062539B7D}"/>
              </a:ext>
            </a:extLst>
          </p:cNvPr>
          <p:cNvSpPr txBox="1"/>
          <p:nvPr/>
        </p:nvSpPr>
        <p:spPr>
          <a:xfrm>
            <a:off x="3272506" y="5235066"/>
            <a:ext cx="56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Versatile Hardware Connectivity </a:t>
            </a:r>
            <a:r>
              <a:rPr lang="de-DE" dirty="0" err="1">
                <a:solidFill>
                  <a:schemeClr val="tx2"/>
                </a:solidFill>
              </a:rPr>
              <a:t>and</a:t>
            </a:r>
            <a:r>
              <a:rPr lang="de-DE" dirty="0">
                <a:solidFill>
                  <a:schemeClr val="tx2"/>
                </a:solidFill>
              </a:rPr>
              <a:t> Case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1014832-D027-584F-876F-8EBA341F5B94}"/>
              </a:ext>
            </a:extLst>
          </p:cNvPr>
          <p:cNvGrpSpPr/>
          <p:nvPr/>
        </p:nvGrpSpPr>
        <p:grpSpPr>
          <a:xfrm>
            <a:off x="3911863" y="2783054"/>
            <a:ext cx="4368273" cy="1836241"/>
            <a:chOff x="3893553" y="3256021"/>
            <a:chExt cx="2347315" cy="986714"/>
          </a:xfrm>
        </p:grpSpPr>
        <p:cxnSp>
          <p:nvCxnSpPr>
            <p:cNvPr id="45" name="Gekrümmte Verbindung 44">
              <a:extLst>
                <a:ext uri="{FF2B5EF4-FFF2-40B4-BE49-F238E27FC236}">
                  <a16:creationId xmlns:a16="http://schemas.microsoft.com/office/drawing/2014/main" id="{99327F78-B5A8-504C-BAF0-D53596863958}"/>
                </a:ext>
              </a:extLst>
            </p:cNvPr>
            <p:cNvCxnSpPr/>
            <p:nvPr/>
          </p:nvCxnSpPr>
          <p:spPr>
            <a:xfrm rot="10800000">
              <a:off x="4016716" y="3321239"/>
              <a:ext cx="588182" cy="281734"/>
            </a:xfrm>
            <a:prstGeom prst="curvedConnector3">
              <a:avLst/>
            </a:prstGeom>
            <a:ln w="25400" cap="rnd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Gekrümmte Verbindung 45">
              <a:extLst>
                <a:ext uri="{FF2B5EF4-FFF2-40B4-BE49-F238E27FC236}">
                  <a16:creationId xmlns:a16="http://schemas.microsoft.com/office/drawing/2014/main" id="{12DFBF0F-D13C-0146-8C27-82D3877CA690}"/>
                </a:ext>
              </a:extLst>
            </p:cNvPr>
            <p:cNvCxnSpPr/>
            <p:nvPr/>
          </p:nvCxnSpPr>
          <p:spPr>
            <a:xfrm rot="10800000">
              <a:off x="3971100" y="3406228"/>
              <a:ext cx="588182" cy="281734"/>
            </a:xfrm>
            <a:prstGeom prst="curvedConnector3">
              <a:avLst/>
            </a:prstGeom>
            <a:ln w="25400" cap="rnd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Gekrümmte Verbindung 46">
              <a:extLst>
                <a:ext uri="{FF2B5EF4-FFF2-40B4-BE49-F238E27FC236}">
                  <a16:creationId xmlns:a16="http://schemas.microsoft.com/office/drawing/2014/main" id="{64E20CC0-9CF7-B348-8E07-281CEF641E8E}"/>
                </a:ext>
              </a:extLst>
            </p:cNvPr>
            <p:cNvCxnSpPr/>
            <p:nvPr/>
          </p:nvCxnSpPr>
          <p:spPr>
            <a:xfrm rot="10800000">
              <a:off x="3919402" y="3490367"/>
              <a:ext cx="588182" cy="281734"/>
            </a:xfrm>
            <a:prstGeom prst="curvedConnector3">
              <a:avLst/>
            </a:prstGeom>
            <a:ln w="25400" cap="rnd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Gekrümmte Verbindung 47">
              <a:extLst>
                <a:ext uri="{FF2B5EF4-FFF2-40B4-BE49-F238E27FC236}">
                  <a16:creationId xmlns:a16="http://schemas.microsoft.com/office/drawing/2014/main" id="{FCC814DC-F587-5E4A-82B9-A94FA8A7D9F0}"/>
                </a:ext>
              </a:extLst>
            </p:cNvPr>
            <p:cNvCxnSpPr/>
            <p:nvPr/>
          </p:nvCxnSpPr>
          <p:spPr>
            <a:xfrm rot="10800000">
              <a:off x="3893553" y="3574507"/>
              <a:ext cx="588182" cy="281734"/>
            </a:xfrm>
            <a:prstGeom prst="curvedConnector3">
              <a:avLst/>
            </a:prstGeom>
            <a:ln w="25400" cap="rnd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Würfel 42">
              <a:extLst>
                <a:ext uri="{FF2B5EF4-FFF2-40B4-BE49-F238E27FC236}">
                  <a16:creationId xmlns:a16="http://schemas.microsoft.com/office/drawing/2014/main" id="{DB94157E-0DC6-A741-A0E4-EDA09CCAA093}"/>
                </a:ext>
              </a:extLst>
            </p:cNvPr>
            <p:cNvSpPr/>
            <p:nvPr/>
          </p:nvSpPr>
          <p:spPr>
            <a:xfrm>
              <a:off x="4396570" y="3256021"/>
              <a:ext cx="1418828" cy="986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Plug‘n‘Play</a:t>
              </a:r>
              <a:endParaRPr lang="de-DE" dirty="0"/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B5BF737E-6EF3-7D47-8875-10D3ABE22C88}"/>
                </a:ext>
              </a:extLst>
            </p:cNvPr>
            <p:cNvGrpSpPr/>
            <p:nvPr/>
          </p:nvGrpSpPr>
          <p:grpSpPr>
            <a:xfrm rot="10800000">
              <a:off x="5765414" y="3890351"/>
              <a:ext cx="475454" cy="209881"/>
              <a:chOff x="11169375" y="3460670"/>
              <a:chExt cx="475454" cy="209881"/>
            </a:xfrm>
          </p:grpSpPr>
          <p:cxnSp>
            <p:nvCxnSpPr>
              <p:cNvPr id="50" name="Gekrümmte Verbindung 49">
                <a:extLst>
                  <a:ext uri="{FF2B5EF4-FFF2-40B4-BE49-F238E27FC236}">
                    <a16:creationId xmlns:a16="http://schemas.microsoft.com/office/drawing/2014/main" id="{C1A25C2A-C266-3748-91FE-EF21B7354D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1387987" y="3535419"/>
                <a:ext cx="256842" cy="135132"/>
              </a:xfrm>
              <a:prstGeom prst="curvedConnector3">
                <a:avLst/>
              </a:prstGeom>
              <a:ln w="1905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8162D394-3245-4F4C-8383-27229CEEEC38}"/>
                  </a:ext>
                </a:extLst>
              </p:cNvPr>
              <p:cNvCxnSpPr/>
              <p:nvPr/>
            </p:nvCxnSpPr>
            <p:spPr>
              <a:xfrm>
                <a:off x="11171104" y="3495680"/>
                <a:ext cx="66314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8C8EC005-4519-904A-B90A-DE81CB6E2319}"/>
                  </a:ext>
                </a:extLst>
              </p:cNvPr>
              <p:cNvCxnSpPr/>
              <p:nvPr/>
            </p:nvCxnSpPr>
            <p:spPr>
              <a:xfrm>
                <a:off x="11169375" y="3568592"/>
                <a:ext cx="66314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9" name="Ecken des Rechtecks auf der gleichen Seite abrunden 48">
                <a:extLst>
                  <a:ext uri="{FF2B5EF4-FFF2-40B4-BE49-F238E27FC236}">
                    <a16:creationId xmlns:a16="http://schemas.microsoft.com/office/drawing/2014/main" id="{7777A09E-6104-A747-8C24-A30C3779DD21}"/>
                  </a:ext>
                </a:extLst>
              </p:cNvPr>
              <p:cNvSpPr/>
              <p:nvPr/>
            </p:nvSpPr>
            <p:spPr>
              <a:xfrm rot="5400000">
                <a:off x="11238470" y="3459618"/>
                <a:ext cx="148465" cy="150569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0929477D-BBF4-A047-9AFA-A99C9F757ED2}"/>
                </a:ext>
              </a:extLst>
            </p:cNvPr>
            <p:cNvGrpSpPr/>
            <p:nvPr/>
          </p:nvGrpSpPr>
          <p:grpSpPr>
            <a:xfrm>
              <a:off x="5631057" y="4056707"/>
              <a:ext cx="475687" cy="186027"/>
              <a:chOff x="10896740" y="3977880"/>
              <a:chExt cx="475687" cy="186027"/>
            </a:xfrm>
          </p:grpSpPr>
          <p:cxnSp>
            <p:nvCxnSpPr>
              <p:cNvPr id="57" name="Gekrümmte Verbindung 56">
                <a:extLst>
                  <a:ext uri="{FF2B5EF4-FFF2-40B4-BE49-F238E27FC236}">
                    <a16:creationId xmlns:a16="http://schemas.microsoft.com/office/drawing/2014/main" id="{EBA3DB07-E58A-4E4F-9B89-FEF394E0D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6740" y="3977880"/>
                <a:ext cx="256842" cy="135132"/>
              </a:xfrm>
              <a:prstGeom prst="curvedConnector3">
                <a:avLst/>
              </a:prstGeom>
              <a:ln w="1905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61A6173-284B-7040-8286-ED8CA5582DBE}"/>
                  </a:ext>
                </a:extLst>
              </p:cNvPr>
              <p:cNvSpPr/>
              <p:nvPr/>
            </p:nvSpPr>
            <p:spPr>
              <a:xfrm>
                <a:off x="11304151" y="4092690"/>
                <a:ext cx="68276" cy="5089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cken des Rechtecks auf der gleichen Seite abrunden 59">
                <a:extLst>
                  <a:ext uri="{FF2B5EF4-FFF2-40B4-BE49-F238E27FC236}">
                    <a16:creationId xmlns:a16="http://schemas.microsoft.com/office/drawing/2014/main" id="{99787BB3-81E1-7B48-A43B-16AA04B72771}"/>
                  </a:ext>
                </a:extLst>
              </p:cNvPr>
              <p:cNvSpPr/>
              <p:nvPr/>
            </p:nvSpPr>
            <p:spPr>
              <a:xfrm rot="16200000">
                <a:off x="11178488" y="4038244"/>
                <a:ext cx="100758" cy="150568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639702-84C3-FF48-8E6F-F7D716A5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91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2D6DE-8FC2-FA4E-B19C-3C9D55B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311EF7-2999-E641-AD8A-526AA37C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EPFL 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006AA1-E079-3746-9816-C2295D69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79DE-655F-424A-A31C-47A1C6F2CF1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38185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{182D45A5-C43B-6E42-B80B-600973D4ACF4}tf10001120</Template>
  <TotalTime>0</TotalTime>
  <Words>1072</Words>
  <Application>Microsoft Macintosh PowerPoint</Application>
  <PresentationFormat>Breitbild</PresentationFormat>
  <Paragraphs>172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Paket</vt:lpstr>
      <vt:lpstr>Fast Hardware Prototyping for Wearable Devices</vt:lpstr>
      <vt:lpstr>Problem</vt:lpstr>
      <vt:lpstr>State Of The Art</vt:lpstr>
      <vt:lpstr>Proposed Solution</vt:lpstr>
      <vt:lpstr>Work Plan</vt:lpstr>
      <vt:lpstr>What is done – Demo</vt:lpstr>
      <vt:lpstr>Projects benefitting from This framework</vt:lpstr>
      <vt:lpstr>Future Work?</vt:lpstr>
      <vt:lpstr>Questions?</vt:lpstr>
      <vt:lpstr>Appendix</vt:lpstr>
      <vt:lpstr>GANTT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Cyrill Lippuner</dc:creator>
  <cp:lastModifiedBy>Cyrill Lippuner</cp:lastModifiedBy>
  <cp:revision>84</cp:revision>
  <dcterms:created xsi:type="dcterms:W3CDTF">2018-10-23T14:38:55Z</dcterms:created>
  <dcterms:modified xsi:type="dcterms:W3CDTF">2018-10-30T06:44:55Z</dcterms:modified>
</cp:coreProperties>
</file>