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88" r:id="rId2"/>
    <p:sldMasterId id="2147483700" r:id="rId3"/>
    <p:sldMasterId id="2147483705" r:id="rId4"/>
  </p:sldMasterIdLst>
  <p:notesMasterIdLst>
    <p:notesMasterId r:id="rId19"/>
  </p:notesMasterIdLst>
  <p:sldIdLst>
    <p:sldId id="295" r:id="rId5"/>
    <p:sldId id="307" r:id="rId6"/>
    <p:sldId id="298" r:id="rId7"/>
    <p:sldId id="303" r:id="rId8"/>
    <p:sldId id="311" r:id="rId9"/>
    <p:sldId id="308" r:id="rId10"/>
    <p:sldId id="309" r:id="rId11"/>
    <p:sldId id="300" r:id="rId12"/>
    <p:sldId id="301" r:id="rId13"/>
    <p:sldId id="302" r:id="rId14"/>
    <p:sldId id="312" r:id="rId15"/>
    <p:sldId id="310" r:id="rId16"/>
    <p:sldId id="299" r:id="rId17"/>
    <p:sldId id="313" r:id="rId18"/>
  </p:sldIdLst>
  <p:sldSz cx="9144000" cy="5143500" type="screen16x9"/>
  <p:notesSz cx="6858000" cy="9144000"/>
  <p:custDataLst>
    <p:tags r:id="rId20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48F73"/>
    <a:srgbClr val="406FA8"/>
    <a:srgbClr val="17375E"/>
    <a:srgbClr val="262626"/>
    <a:srgbClr val="FFFFFF"/>
    <a:srgbClr val="B7B7B7"/>
    <a:srgbClr val="CB0012"/>
    <a:srgbClr val="005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200" y="102"/>
      </p:cViewPr>
      <p:guideLst>
        <p:guide orient="horz" pos="1620"/>
        <p:guide pos="7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B23D-8205-5047-86C9-84C9A9E2BE6A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5100C-C33F-D24F-907D-4824B8457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1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5100C-C33F-D24F-907D-4824B84578E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84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531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85" userDrawn="1">
          <p15:clr>
            <a:srgbClr val="FBAE40"/>
          </p15:clr>
        </p15:guide>
        <p15:guide id="2" pos="55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01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9801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85">
          <p15:clr>
            <a:srgbClr val="FBAE40"/>
          </p15:clr>
        </p15:guide>
        <p15:guide id="2" pos="557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3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703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321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5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95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2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7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6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6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12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EPFL Presentation  |  2018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57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  <p:sldLayoutId id="2147483697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 userDrawn="1">
          <p15:clr>
            <a:srgbClr val="F26B43"/>
          </p15:clr>
        </p15:guide>
        <p15:guide id="2" pos="7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422000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EPFL Presentation  |  2018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200" y="4914000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DA64F-6193-4C73-B0A3-E892119DB7E1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6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9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9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>
                <a:solidFill>
                  <a:srgbClr val="000000"/>
                </a:solidFill>
              </a:rPr>
              <a:t>EPFL Presentation  |  2017</a:t>
            </a:r>
            <a:endParaRPr lang="fr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t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1335726" y="376921"/>
            <a:ext cx="6605463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4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SoftWEAR</a:t>
            </a:r>
            <a:r>
              <a:rPr kumimoji="0" lang="fr-FR" sz="2800" b="0" i="0" u="none" strike="noStrike" kern="1200" cap="none" spc="4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 - </a:t>
            </a:r>
            <a:r>
              <a:rPr kumimoji="0" lang="fr-FR" sz="2800" b="0" i="0" u="none" strike="noStrike" kern="1200" cap="none" spc="4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Wearable</a:t>
            </a:r>
            <a:r>
              <a:rPr kumimoji="0" lang="fr-FR" sz="2800" b="0" i="0" u="none" strike="noStrike" kern="1200" cap="none" spc="4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 </a:t>
            </a:r>
            <a:r>
              <a:rPr kumimoji="0" lang="fr-FR" sz="2800" b="0" i="0" u="none" strike="noStrike" kern="1200" cap="none" spc="4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Robotics</a:t>
            </a:r>
            <a:r>
              <a:rPr kumimoji="0" lang="fr-FR" sz="2800" b="0" i="0" u="none" strike="noStrike" kern="1200" cap="none" spc="4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 Platform</a:t>
            </a:r>
            <a:endParaRPr kumimoji="0" lang="fr-FR" sz="2800" b="0" i="0" u="none" strike="noStrike" kern="1200" cap="none" spc="4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lphaHeadlinePro-Bold"/>
              <a:ea typeface="ＭＳ Ｐゴシック" charset="0"/>
              <a:cs typeface="AlphaHeadlinePro-Bold"/>
            </a:endParaRPr>
          </a:p>
        </p:txBody>
      </p:sp>
      <p:pic>
        <p:nvPicPr>
          <p:cNvPr id="7" name="image2.png" descr="Logo_EPF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39" y="481644"/>
            <a:ext cx="1050492" cy="50423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9" name="Titre 11"/>
          <p:cNvSpPr txBox="1">
            <a:spLocks/>
          </p:cNvSpPr>
          <p:nvPr/>
        </p:nvSpPr>
        <p:spPr bwMode="auto">
          <a:xfrm>
            <a:off x="1335726" y="906546"/>
            <a:ext cx="5553183" cy="46706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H" sz="2200" spc="0" dirty="0" err="1" smtClean="0">
                <a:latin typeface="Arial Narrow"/>
                <a:cs typeface="Arial"/>
              </a:rPr>
              <a:t>Semester</a:t>
            </a:r>
            <a:r>
              <a:rPr lang="fr-CH" sz="2200" spc="0" dirty="0" smtClean="0">
                <a:latin typeface="Arial Narrow"/>
                <a:cs typeface="Arial"/>
              </a:rPr>
              <a:t> Project</a:t>
            </a:r>
          </a:p>
        </p:txBody>
      </p:sp>
      <p:sp>
        <p:nvSpPr>
          <p:cNvPr id="10" name="Titre 11"/>
          <p:cNvSpPr txBox="1">
            <a:spLocks/>
          </p:cNvSpPr>
          <p:nvPr/>
        </p:nvSpPr>
        <p:spPr bwMode="auto">
          <a:xfrm>
            <a:off x="1335726" y="1240898"/>
            <a:ext cx="5553183" cy="4234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457189" eaLnBrk="1" hangingPunct="1">
              <a:spcAft>
                <a:spcPct val="0"/>
              </a:spcAft>
              <a:defRPr/>
            </a:pPr>
            <a:endParaRPr lang="fr-CH" sz="1600" spc="0" dirty="0"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5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Hardware Recognition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199936" y="614762"/>
            <a:ext cx="832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3</a:t>
            </a:r>
            <a:r>
              <a:rPr lang="en-US" sz="2000" baseline="30000" dirty="0" smtClean="0">
                <a:latin typeface="Arial Narrow" charset="0"/>
                <a:cs typeface="Arial Narrow" charset="0"/>
              </a:rPr>
              <a:t>rd</a:t>
            </a:r>
            <a:r>
              <a:rPr lang="en-US" sz="2000" dirty="0" smtClean="0">
                <a:latin typeface="Arial Narrow" charset="0"/>
                <a:cs typeface="Arial Narrow" charset="0"/>
              </a:rPr>
              <a:t>  Option: I2C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3" y="1156830"/>
            <a:ext cx="7934193" cy="26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Hardware Recognition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199936" y="614762"/>
            <a:ext cx="8321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4</a:t>
            </a:r>
            <a:r>
              <a:rPr lang="en-US" sz="2000" baseline="30000" dirty="0" smtClean="0">
                <a:latin typeface="Arial Narrow" charset="0"/>
                <a:cs typeface="Arial Narrow" charset="0"/>
              </a:rPr>
              <a:t>th</a:t>
            </a:r>
            <a:r>
              <a:rPr lang="en-US" sz="2000" dirty="0" smtClean="0">
                <a:latin typeface="Arial Narrow" charset="0"/>
                <a:cs typeface="Arial Narrow" charset="0"/>
              </a:rPr>
              <a:t>   Option: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Detection done 100% in the </a:t>
            </a:r>
            <a:r>
              <a:rPr lang="en-US" sz="2000" dirty="0" err="1" smtClean="0">
                <a:latin typeface="Arial Narrow" charset="0"/>
                <a:cs typeface="Arial Narrow" charset="0"/>
              </a:rPr>
              <a:t>BeagleBone</a:t>
            </a:r>
            <a:r>
              <a:rPr lang="en-US" sz="2000" dirty="0" smtClean="0">
                <a:latin typeface="Arial Narrow" charset="0"/>
                <a:cs typeface="Arial Narrow" charset="0"/>
              </a:rPr>
              <a:t>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Different approaches for each interface type: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Analog in: Detect values above 0V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UART, SPI, I2C: Send known polling commands continuously; listen for answer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PWM: Listen to feedback pin (if any), maybe use </a:t>
            </a:r>
            <a:r>
              <a:rPr lang="en-US" sz="2000" smtClean="0">
                <a:latin typeface="Arial Narrow" charset="0"/>
                <a:cs typeface="Arial Narrow" charset="0"/>
              </a:rPr>
              <a:t>1</a:t>
            </a:r>
            <a:r>
              <a:rPr lang="en-US" sz="2000" baseline="30000" smtClean="0">
                <a:latin typeface="Arial Narrow" charset="0"/>
                <a:cs typeface="Arial Narrow" charset="0"/>
              </a:rPr>
              <a:t>st</a:t>
            </a:r>
            <a:r>
              <a:rPr lang="en-US" sz="2000" smtClean="0">
                <a:latin typeface="Arial Narrow" charset="0"/>
                <a:cs typeface="Arial Narrow" charset="0"/>
              </a:rPr>
              <a:t> Solution</a:t>
            </a:r>
            <a:endParaRPr lang="en-US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Hardware Recognition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02352"/>
              </p:ext>
            </p:extLst>
          </p:nvPr>
        </p:nvGraphicFramePr>
        <p:xfrm>
          <a:off x="199934" y="770573"/>
          <a:ext cx="8717712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416">
                  <a:extLst>
                    <a:ext uri="{9D8B030D-6E8A-4147-A177-3AD203B41FA5}">
                      <a16:colId xmlns:a16="http://schemas.microsoft.com/office/drawing/2014/main" val="3272132921"/>
                    </a:ext>
                  </a:extLst>
                </a:gridCol>
                <a:gridCol w="3733101">
                  <a:extLst>
                    <a:ext uri="{9D8B030D-6E8A-4147-A177-3AD203B41FA5}">
                      <a16:colId xmlns:a16="http://schemas.microsoft.com/office/drawing/2014/main" val="2575907678"/>
                    </a:ext>
                  </a:extLst>
                </a:gridCol>
                <a:gridCol w="3775195">
                  <a:extLst>
                    <a:ext uri="{9D8B030D-6E8A-4147-A177-3AD203B41FA5}">
                      <a16:colId xmlns:a16="http://schemas.microsoft.com/office/drawing/2014/main" val="179896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7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Solution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extra components, only 1 extra line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baseline="0" dirty="0" smtClean="0"/>
                        <a:t>Ease of implementation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Unable to  properly identify different sensors / actuators on the same interface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3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Solution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Only</a:t>
                      </a:r>
                      <a:r>
                        <a:rPr lang="en-US" sz="1400" baseline="0" dirty="0" smtClean="0"/>
                        <a:t> a few cheap components needed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baseline="0" dirty="0" smtClean="0"/>
                        <a:t>Multiple sensors / actuators can be identified on the same interface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baseline="0" dirty="0" smtClean="0"/>
                        <a:t>Relatively easy to implement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Extra Analog MUX required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Number of supported</a:t>
                      </a:r>
                      <a:r>
                        <a:rPr lang="en-US" sz="1400" baseline="0" dirty="0" smtClean="0"/>
                        <a:t> devices is limited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baseline="0" dirty="0" smtClean="0"/>
                        <a:t>New devices require changes in the BB Software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72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Solution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Different</a:t>
                      </a:r>
                      <a:r>
                        <a:rPr lang="en-US" sz="1400" baseline="0" dirty="0" smtClean="0"/>
                        <a:t> sensors / actuators can be precisely identified on the same interface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Drivers can be stored in the NV memory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devices can be added without firmware updates to the BB Software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Largest</a:t>
                      </a:r>
                      <a:r>
                        <a:rPr lang="en-US" sz="1400" baseline="0" dirty="0" smtClean="0"/>
                        <a:t> development effort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baseline="0" dirty="0" smtClean="0"/>
                        <a:t>High complexity even for simple sensors / actuators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28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Solution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No extra components or extra lines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+"/>
                      </a:pPr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adaptor size and complexity is minimized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Possibly slow and complicated detection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dirty="0" smtClean="0"/>
                        <a:t>New devices require changes in the</a:t>
                      </a:r>
                      <a:r>
                        <a:rPr lang="en-US" sz="1400" baseline="0" dirty="0" smtClean="0"/>
                        <a:t> BB Software</a:t>
                      </a:r>
                    </a:p>
                    <a:p>
                      <a:pPr marL="285750" indent="-285750" algn="l">
                        <a:buFont typeface="Arial Narrow" panose="020B0606020202030204" pitchFamily="34" charset="0"/>
                        <a:buChar char="-"/>
                      </a:pPr>
                      <a:r>
                        <a:rPr lang="en-US" sz="1400" baseline="0" dirty="0" smtClean="0"/>
                        <a:t>Some user interaction might be required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73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Timeline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614762"/>
            <a:ext cx="7704127" cy="39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CH" altLang="x-none" sz="5400" dirty="0" smtClean="0">
                <a:solidFill>
                  <a:schemeClr val="tx1"/>
                </a:solidFill>
                <a:latin typeface="Impact" charset="0"/>
              </a:rPr>
              <a:t>Questions?</a:t>
            </a:r>
            <a:endParaRPr lang="fr-CH" altLang="x-none" sz="5400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92" y="1051639"/>
            <a:ext cx="3133069" cy="31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Motivation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2"/>
            <a:ext cx="4263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Scenario: you are a real time graphics processing researcher.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35" y="1459685"/>
            <a:ext cx="981732" cy="913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45" y="2698330"/>
            <a:ext cx="981732" cy="913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" y="1702143"/>
            <a:ext cx="1766582" cy="1342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637" y="3044888"/>
            <a:ext cx="2031140" cy="1414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24" y="487476"/>
            <a:ext cx="2031140" cy="1414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48" y="2162818"/>
            <a:ext cx="1657350" cy="1400175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1" idx="2"/>
            <a:endCxn id="12" idx="0"/>
          </p:cNvCxnSpPr>
          <p:nvPr/>
        </p:nvCxnSpPr>
        <p:spPr>
          <a:xfrm rot="16200000" flipH="1">
            <a:off x="5369792" y="1987486"/>
            <a:ext cx="260633" cy="900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12" idx="3"/>
          </p:cNvCxnSpPr>
          <p:nvPr/>
        </p:nvCxnSpPr>
        <p:spPr>
          <a:xfrm rot="10800000" flipV="1">
            <a:off x="6373799" y="1916600"/>
            <a:ext cx="941137" cy="9463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</p:cNvCxnSpPr>
          <p:nvPr/>
        </p:nvCxnSpPr>
        <p:spPr>
          <a:xfrm rot="10800000">
            <a:off x="6366001" y="2934940"/>
            <a:ext cx="1017445" cy="2203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12" idx="2"/>
          </p:cNvCxnSpPr>
          <p:nvPr/>
        </p:nvCxnSpPr>
        <p:spPr>
          <a:xfrm flipV="1">
            <a:off x="4136777" y="3562993"/>
            <a:ext cx="1408346" cy="1892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2" idx="1"/>
          </p:cNvCxnSpPr>
          <p:nvPr/>
        </p:nvCxnSpPr>
        <p:spPr>
          <a:xfrm>
            <a:off x="2370589" y="2373516"/>
            <a:ext cx="2345859" cy="4893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Motivation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2"/>
            <a:ext cx="426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Reality: you are doing research with wearable robotics</a:t>
            </a: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No plug-and-play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Serious effort in developing the set-up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Lack of device standards</a:t>
            </a:r>
            <a:endParaRPr lang="en-US" sz="2000" dirty="0">
              <a:latin typeface="Arial Narrow" charset="0"/>
              <a:cs typeface="Arial Narro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42" y="885825"/>
            <a:ext cx="3981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Platform Architecture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652462"/>
            <a:ext cx="6972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  <a:latin typeface="Impact" charset="0"/>
              </a:rPr>
              <a:t>I/O list and Input Multiplexing </a:t>
            </a:r>
            <a:endParaRPr lang="en-US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408176" y="614762"/>
            <a:ext cx="8321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5x Analog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5x I2C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5x UART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5x SPI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5x PWM Outputs</a:t>
            </a:r>
          </a:p>
          <a:p>
            <a:endParaRPr lang="en-US" sz="2000" dirty="0">
              <a:latin typeface="Arial Narrow" charset="0"/>
              <a:cs typeface="Arial Narrow" charset="0"/>
            </a:endParaRP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endParaRPr lang="en-US" sz="2000" dirty="0">
              <a:latin typeface="Arial Narrow" charset="0"/>
              <a:cs typeface="Arial Narrow" charset="0"/>
            </a:endParaRP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endParaRPr lang="en-US" sz="2000" dirty="0">
              <a:latin typeface="Arial Narrow" charset="0"/>
              <a:cs typeface="Arial Narrow" charset="0"/>
            </a:endParaRP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 Narrow" charset="0"/>
              <a:cs typeface="Arial Narro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28" y="614763"/>
            <a:ext cx="4046691" cy="3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Documentation Phase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2"/>
            <a:ext cx="860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Choosing the platform core &amp; documenting on the peripheral sensors / actuators. </a:t>
            </a:r>
            <a:endParaRPr lang="en-US" sz="2000" dirty="0">
              <a:latin typeface="Arial Narrow" charset="0"/>
              <a:cs typeface="Arial Narro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9" y="1288062"/>
            <a:ext cx="8346302" cy="18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PC Communication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308358" y="887952"/>
            <a:ext cx="3958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Importable python class that uses TCP 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Uses separate threading in the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Narrow" charset="0"/>
                <a:cs typeface="Arial Narrow" charset="0"/>
              </a:rPr>
              <a:t>Can send most python objects, including lists and dictionaries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Narrow" charset="0"/>
              <a:cs typeface="Arial Narro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74" y="614762"/>
            <a:ext cx="4876830" cy="33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Hardware Recognition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199936" y="614762"/>
            <a:ext cx="832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1</a:t>
            </a:r>
            <a:r>
              <a:rPr lang="en-US" sz="2000" baseline="30000" dirty="0" smtClean="0">
                <a:latin typeface="Arial Narrow" charset="0"/>
                <a:cs typeface="Arial Narrow" charset="0"/>
              </a:rPr>
              <a:t>st</a:t>
            </a:r>
            <a:r>
              <a:rPr lang="en-US" sz="2000" dirty="0" smtClean="0">
                <a:latin typeface="Arial Narrow" charset="0"/>
                <a:cs typeface="Arial Narrow" charset="0"/>
              </a:rPr>
              <a:t> Option: Single Digital Input Pin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89" y="1082469"/>
            <a:ext cx="6324862" cy="22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Hardware Recognition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EPFL Presentation  |  2018</a:t>
            </a:r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199936" y="614762"/>
            <a:ext cx="832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2</a:t>
            </a:r>
            <a:r>
              <a:rPr lang="en-US" sz="2000" baseline="30000" dirty="0" smtClean="0">
                <a:latin typeface="Arial Narrow" charset="0"/>
                <a:cs typeface="Arial Narrow" charset="0"/>
              </a:rPr>
              <a:t>nd</a:t>
            </a:r>
            <a:r>
              <a:rPr lang="en-US" sz="2000" dirty="0" smtClean="0">
                <a:latin typeface="Arial Narrow" charset="0"/>
                <a:cs typeface="Arial Narrow" charset="0"/>
              </a:rPr>
              <a:t>  Option: Single Analog Input Pin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95304"/>
            <a:ext cx="7598678" cy="23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5"/>
  <p:tag name="TPOS" val="2"/>
</p:tagLst>
</file>

<file path=ppt/theme/theme1.xml><?xml version="1.0" encoding="utf-8"?>
<a:theme xmlns:a="http://schemas.openxmlformats.org/drawingml/2006/main" name="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tyle foncé">
  <a:themeElements>
    <a:clrScheme name="Noir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 test">
      <a:majorFont>
        <a:latin typeface="Impact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 emploi clean.thmx</Template>
  <TotalTime>9395</TotalTime>
  <Words>409</Words>
  <Application>Microsoft Office PowerPoint</Application>
  <PresentationFormat>On-screen Show (16:9)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AlphaHeadlinePro-Bold</vt:lpstr>
      <vt:lpstr>Arial</vt:lpstr>
      <vt:lpstr>Arial Narrow</vt:lpstr>
      <vt:lpstr>Calibri</vt:lpstr>
      <vt:lpstr>Impact</vt:lpstr>
      <vt:lpstr>Style clair</vt:lpstr>
      <vt:lpstr>Style foncé</vt:lpstr>
      <vt:lpstr>1_Style clair</vt:lpstr>
      <vt:lpstr>2_Style clair</vt:lpstr>
      <vt:lpstr>PowerPoint Presentation</vt:lpstr>
      <vt:lpstr>Motivation</vt:lpstr>
      <vt:lpstr>Motivation</vt:lpstr>
      <vt:lpstr>Platform Architecture</vt:lpstr>
      <vt:lpstr>I/O list and Input Multiplexing </vt:lpstr>
      <vt:lpstr>Documentation Phase</vt:lpstr>
      <vt:lpstr>PC Communication</vt:lpstr>
      <vt:lpstr>Hardware Recognition</vt:lpstr>
      <vt:lpstr>Hardware Recognition</vt:lpstr>
      <vt:lpstr>Hardware Recognition</vt:lpstr>
      <vt:lpstr>Hardware Recognition</vt:lpstr>
      <vt:lpstr>Hardware Recognition</vt:lpstr>
      <vt:lpstr>Timeline</vt:lpstr>
      <vt:lpstr>Questions?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Mastermind</cp:lastModifiedBy>
  <cp:revision>277</cp:revision>
  <dcterms:created xsi:type="dcterms:W3CDTF">2017-03-17T08:41:32Z</dcterms:created>
  <dcterms:modified xsi:type="dcterms:W3CDTF">2018-04-18T09:10:47Z</dcterms:modified>
</cp:coreProperties>
</file>