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s\Downloads\pizza_sal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s\Downloads\pizza_sa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s\Downloads\pizza_sal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edis\Downloads\pizza_sal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Quantity by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45672817769181"/>
          <c:y val="0.15919098822324632"/>
          <c:w val="0.8221555558914061"/>
          <c:h val="0.69130431276735571"/>
        </c:manualLayout>
      </c:layout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3"/>
              <c:layout>
                <c:manualLayout>
                  <c:x val="-7.796711351580099E-2"/>
                  <c:y val="2.82001040192556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1B-430E-9B95-8BC13FAD5BDE}"/>
                </c:ext>
              </c:extLst>
            </c:dLbl>
            <c:dLbl>
              <c:idx val="5"/>
              <c:layout>
                <c:manualLayout>
                  <c:x val="-6.5171208205500222E-2"/>
                  <c:y val="5.8922070225092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1B-430E-9B95-8BC13FAD5BDE}"/>
                </c:ext>
              </c:extLst>
            </c:dLbl>
            <c:dLbl>
              <c:idx val="9"/>
              <c:layout>
                <c:manualLayout>
                  <c:x val="-4.5977350240049286E-2"/>
                  <c:y val="5.8922070225092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1B-430E-9B95-8BC13FAD5B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Sheet5!$D$35:$D$46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Sheet5!$E$35:$E$46</c:f>
              <c:numCache>
                <c:formatCode>#\.000"K"</c:formatCode>
                <c:ptCount val="12"/>
                <c:pt idx="0">
                  <c:v>69793.299999999901</c:v>
                </c:pt>
                <c:pt idx="1">
                  <c:v>65159.599999999919</c:v>
                </c:pt>
                <c:pt idx="2">
                  <c:v>70397.099999999889</c:v>
                </c:pt>
                <c:pt idx="3">
                  <c:v>68736.799999999872</c:v>
                </c:pt>
                <c:pt idx="4">
                  <c:v>71402.749999999884</c:v>
                </c:pt>
                <c:pt idx="5">
                  <c:v>68230.199999999924</c:v>
                </c:pt>
                <c:pt idx="6">
                  <c:v>72557.899999999907</c:v>
                </c:pt>
                <c:pt idx="7">
                  <c:v>68278.249999999913</c:v>
                </c:pt>
                <c:pt idx="8">
                  <c:v>64180.049999999952</c:v>
                </c:pt>
                <c:pt idx="9">
                  <c:v>64027.599999999919</c:v>
                </c:pt>
                <c:pt idx="10">
                  <c:v>70395.349999999904</c:v>
                </c:pt>
                <c:pt idx="11">
                  <c:v>64701.149999999936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1B-430E-9B95-8BC13FAD5B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315"/>
          <c:upBars>
            <c:spPr>
              <a:solidFill>
                <a:schemeClr val="lt1">
                  <a:lumMod val="85000"/>
                </a:schemeClr>
              </a:solidFill>
              <a:ln w="9525">
                <a:solidFill>
                  <a:schemeClr val="dk1">
                    <a:lumMod val="50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50000"/>
                  <a:lumOff val="50000"/>
                </a:schemeClr>
              </a:solidFill>
              <a:ln w="9525">
                <a:solidFill>
                  <a:schemeClr val="dk1">
                    <a:lumMod val="75000"/>
                  </a:schemeClr>
                </a:solidFill>
                <a:round/>
              </a:ln>
              <a:effectLst/>
            </c:spPr>
          </c:downBars>
        </c:upDownBars>
        <c:smooth val="0"/>
        <c:axId val="107513776"/>
        <c:axId val="1594254768"/>
      </c:lineChart>
      <c:catAx>
        <c:axId val="107513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254768"/>
        <c:crosses val="autoZero"/>
        <c:auto val="1"/>
        <c:lblAlgn val="ctr"/>
        <c:lblOffset val="100"/>
        <c:noMultiLvlLbl val="0"/>
      </c:catAx>
      <c:valAx>
        <c:axId val="15942547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\.000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1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06-493F-A8BC-E70F2EF18B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06-493F-A8BC-E70F2EF18B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06-493F-A8BC-E70F2EF18B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06-493F-A8BC-E70F2EF18B43}"/>
              </c:ext>
            </c:extLst>
          </c:dPt>
          <c:cat>
            <c:strRef>
              <c:f>Sheet1!$A$2:$A$5</c:f>
              <c:strCache>
                <c:ptCount val="4"/>
                <c:pt idx="0">
                  <c:v>Classic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F-4B32-9A6C-FD0078284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by pizza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C0-4691-9FC6-A4F55B7F3A4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C0-4691-9FC6-A4F55B7F3A4B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3C0-4691-9FC6-A4F55B7F3A4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3C0-4691-9FC6-A4F55B7F3A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Sheet5!$D$54:$D$57</c:f>
              <c:strCache>
                <c:ptCount val="4"/>
                <c:pt idx="0">
                  <c:v>Classic</c:v>
                </c:pt>
                <c:pt idx="1">
                  <c:v>Supreme</c:v>
                </c:pt>
                <c:pt idx="2">
                  <c:v>Chicken</c:v>
                </c:pt>
                <c:pt idx="3">
                  <c:v>Veggie</c:v>
                </c:pt>
              </c:strCache>
            </c:strRef>
          </c:cat>
          <c:val>
            <c:numRef>
              <c:f>Sheet5!$E$54:$E$57</c:f>
              <c:numCache>
                <c:formatCode>#\.000"K"</c:formatCode>
                <c:ptCount val="4"/>
                <c:pt idx="0">
                  <c:v>220053.1</c:v>
                </c:pt>
                <c:pt idx="1">
                  <c:v>208196.99999999822</c:v>
                </c:pt>
                <c:pt idx="2">
                  <c:v>195919.5</c:v>
                </c:pt>
                <c:pt idx="3">
                  <c:v>193690.45000000298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C0-4691-9FC6-A4F55B7F3A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pizza</a:t>
            </a:r>
            <a:r>
              <a:rPr lang="en-US" baseline="0" dirty="0"/>
              <a:t> sold by pizza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00-4DB3-A214-432BF349BF8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00-4DB3-A214-432BF349BF8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A00-4DB3-A214-432BF349BF8D}"/>
              </c:ext>
            </c:extLst>
          </c:dPt>
          <c:dPt>
            <c:idx val="3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A00-4DB3-A214-432BF349BF8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A00-4DB3-A214-432BF349BF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Sheet5!$D$66:$D$70</c:f>
              <c:strCache>
                <c:ptCount val="5"/>
                <c:pt idx="0">
                  <c:v>L</c:v>
                </c:pt>
                <c:pt idx="1">
                  <c:v>M</c:v>
                </c:pt>
                <c:pt idx="2">
                  <c:v>S</c:v>
                </c:pt>
                <c:pt idx="3">
                  <c:v>XL</c:v>
                </c:pt>
                <c:pt idx="4">
                  <c:v>XXL</c:v>
                </c:pt>
              </c:strCache>
            </c:strRef>
          </c:cat>
          <c:val>
            <c:numRef>
              <c:f>Sheet5!$E$66:$E$70</c:f>
              <c:numCache>
                <c:formatCode>#\.000"K"</c:formatCode>
                <c:ptCount val="5"/>
                <c:pt idx="0">
                  <c:v>375318.70000000868</c:v>
                </c:pt>
                <c:pt idx="1">
                  <c:v>249382.25</c:v>
                </c:pt>
                <c:pt idx="2">
                  <c:v>178076.49999999843</c:v>
                </c:pt>
                <c:pt idx="3">
                  <c:v>14076</c:v>
                </c:pt>
                <c:pt idx="4">
                  <c:v>1006.6000000000005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00-4DB3-A214-432BF349BF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Sheet5!$D$78:$D$81</cx:f>
        <cx:lvl ptCount="4">
          <cx:pt idx="0">Classic</cx:pt>
          <cx:pt idx="1">Supreme</cx:pt>
          <cx:pt idx="2">Veggie</cx:pt>
          <cx:pt idx="3">Chicken</cx:pt>
        </cx:lvl>
      </cx:strDim>
      <cx:numDim type="val">
        <cx:f>Sheet5!$E$78:$E$81</cx:f>
        <cx:lvl ptCount="4" formatCode="#\.000&quot;K&quot;">
          <cx:pt idx="0">14888</cx:pt>
          <cx:pt idx="1">11987</cx:pt>
          <cx:pt idx="2">11649</cx:pt>
          <cx:pt idx="3">11050</cx:pt>
        </cx:lvl>
      </cx:numDim>
    </cx:data>
  </cx:chartData>
  <cx:chart>
    <cx:title pos="t" align="ctr" overlay="0">
      <cx:tx>
        <cx:txData>
          <cx:v>pizza sold by pizza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pizza sold by pizza category</a:t>
          </a:r>
        </a:p>
      </cx:txPr>
    </cx:title>
    <cx:plotArea>
      <cx:plotAreaRegion>
        <cx:series layoutId="funnel" uniqueId="{B9A0BB6A-5129-4434-BD95-D7B854816CFC}">
          <cx:spPr>
            <a:solidFill>
              <a:schemeClr val="accent4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 baseline="0">
                    <a:solidFill>
                      <a:schemeClr val="bg1"/>
                    </a:solidFill>
                  </a:defRPr>
                </a:pPr>
                <a:endParaRPr lang="en-US" sz="9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 i="0" baseline="0">
                <a:solidFill>
                  <a:schemeClr val="bg1"/>
                </a:solidFill>
              </a:defRPr>
            </a:pPr>
            <a:endParaRPr lang="en-US" sz="900" b="1" i="0" u="none" strike="noStrike" kern="1200" baseline="0">
              <a:solidFill>
                <a:schemeClr val="bg1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3C-230F-46D3-BE09-DB1870334AF1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AA35-4DCB-4457-A214-504FDDED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5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3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6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3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55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0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8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5966A-5156-475C-B3CC-C19E6A7240DA}" type="datetimeFigureOut">
              <a:rPr lang="en-US" smtClean="0"/>
              <a:t>23-Sep-23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B40CF9-4A65-45D0-8778-C4722D51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30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29" name="Rectangle 103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030" name="Straight Connector 1036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Rectangle 103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zza HD Wallpaper | Background Image | 1920x1200 | ID:895296 ...">
            <a:extLst>
              <a:ext uri="{FF2B5EF4-FFF2-40B4-BE49-F238E27FC236}">
                <a16:creationId xmlns:a16="http://schemas.microsoft.com/office/drawing/2014/main" id="{04941000-C095-B09C-A6AE-87D6EAD95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" b="78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82F18D8-F076-2C72-9717-DA5E59B2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Pizza Sales</a:t>
            </a:r>
          </a:p>
        </p:txBody>
      </p:sp>
      <p:cxnSp>
        <p:nvCxnSpPr>
          <p:cNvPr id="1038" name="Straight Connector 104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6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4DF-6421-294A-2FCD-D33CEB83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920" y="653142"/>
            <a:ext cx="4792133" cy="39948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SALES BY PIZZA SIZE</a:t>
            </a:r>
            <a:endParaRPr lang="en-US" dirty="0"/>
          </a:p>
        </p:txBody>
      </p:sp>
      <p:pic>
        <p:nvPicPr>
          <p:cNvPr id="7" name="Content Placeholder 6" descr="A pie chart with numbers and a purple background&#10;&#10;Description automatically generated">
            <a:extLst>
              <a:ext uri="{FF2B5EF4-FFF2-40B4-BE49-F238E27FC236}">
                <a16:creationId xmlns:a16="http://schemas.microsoft.com/office/drawing/2014/main" id="{97133E2E-C6FD-8D60-5AAC-A8F4C9F3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37" y="1432250"/>
            <a:ext cx="4945667" cy="38768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75DDF-71D6-D8BA-CF0B-45BCA873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4895" y="1432250"/>
            <a:ext cx="4792133" cy="110567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pie chart that represents the percentage of sales attributed to different pizza sizes.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chart will help us to understand customer preference for pizza sizes and their impact on sales</a:t>
            </a:r>
            <a:endParaRPr lang="en-US" sz="1400" i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1DDE4B-A9D6-7C3C-B2FE-BC855B24D723}"/>
              </a:ext>
            </a:extLst>
          </p:cNvPr>
          <p:cNvSpPr txBox="1">
            <a:spLocks/>
          </p:cNvSpPr>
          <p:nvPr/>
        </p:nvSpPr>
        <p:spPr>
          <a:xfrm>
            <a:off x="978431" y="3116424"/>
            <a:ext cx="4792133" cy="2309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From the pie-chart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L</a:t>
            </a:r>
            <a:r>
              <a:rPr lang="en-US" dirty="0"/>
              <a:t> size pizzas are mostly ordered in 375K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dirty="0"/>
              <a:t>(45.89%)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M size pizzas are mostly ordered in 375K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dirty="0"/>
              <a:t>(45.89%)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 size pizzas are mostly ordered in 375K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dirty="0"/>
              <a:t>(45.89%)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XL</a:t>
            </a:r>
            <a:r>
              <a:rPr lang="en-US" dirty="0"/>
              <a:t> size pizzas are mostly ordered in 375K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dirty="0"/>
              <a:t>(45.89%)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XXL</a:t>
            </a:r>
            <a:r>
              <a:rPr lang="en-US" dirty="0"/>
              <a:t> size pizzas are mostly ordered in 375K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dirty="0"/>
              <a:t>(45.89%)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79800BC-262C-9368-E4A4-284002F0D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48217"/>
              </p:ext>
            </p:extLst>
          </p:nvPr>
        </p:nvGraphicFramePr>
        <p:xfrm>
          <a:off x="6421437" y="1432250"/>
          <a:ext cx="5036555" cy="391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799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67F3-34E3-2B48-2A7A-13BCBB69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760" y="634482"/>
            <a:ext cx="5078962" cy="43508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PIZZA SOLD BY PIZZA CATEGORY</a:t>
            </a:r>
            <a:endParaRPr lang="en-US" dirty="0"/>
          </a:p>
        </p:txBody>
      </p:sp>
      <p:pic>
        <p:nvPicPr>
          <p:cNvPr id="7" name="Content Placeholder 6" descr="A purple bar graph with text&#10;&#10;Description automatically generated">
            <a:extLst>
              <a:ext uri="{FF2B5EF4-FFF2-40B4-BE49-F238E27FC236}">
                <a16:creationId xmlns:a16="http://schemas.microsoft.com/office/drawing/2014/main" id="{9E4BB908-AFD8-0A56-E7CB-3B4B964EA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7" y="1388534"/>
            <a:ext cx="4667258" cy="39672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2FA3A-FD3A-1964-9D54-FF6A8C2B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469" y="1388534"/>
            <a:ext cx="5337110" cy="112140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funnel chart that presents  the total number of pizzas sold for each pizza category.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Chart  will allow you to compare the sales performance of different pizza categories</a:t>
            </a:r>
            <a:endParaRPr lang="en-US" sz="1400" i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4A92022-4273-0673-700D-531930381BAD}"/>
              </a:ext>
            </a:extLst>
          </p:cNvPr>
          <p:cNvSpPr txBox="1">
            <a:spLocks/>
          </p:cNvSpPr>
          <p:nvPr/>
        </p:nvSpPr>
        <p:spPr>
          <a:xfrm>
            <a:off x="849086" y="3256036"/>
            <a:ext cx="5256248" cy="1913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From the Funnel chart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15K</a:t>
            </a:r>
            <a:r>
              <a:rPr lang="en-US" dirty="0"/>
              <a:t> were sold in </a:t>
            </a:r>
            <a:r>
              <a:rPr lang="en-US" b="1" dirty="0"/>
              <a:t>Classic</a:t>
            </a:r>
            <a:r>
              <a:rPr lang="en-US" dirty="0"/>
              <a:t> category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12K</a:t>
            </a:r>
            <a:r>
              <a:rPr lang="en-US" dirty="0"/>
              <a:t> were sold in </a:t>
            </a:r>
            <a:r>
              <a:rPr lang="en-US" b="1" dirty="0"/>
              <a:t>Supreme</a:t>
            </a:r>
            <a:r>
              <a:rPr lang="en-US" dirty="0"/>
              <a:t> category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12K</a:t>
            </a:r>
            <a:r>
              <a:rPr lang="en-US" dirty="0"/>
              <a:t> were sold in </a:t>
            </a:r>
            <a:r>
              <a:rPr lang="en-US" b="1" dirty="0"/>
              <a:t>Veggie</a:t>
            </a:r>
            <a:r>
              <a:rPr lang="en-US" dirty="0"/>
              <a:t> category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11K</a:t>
            </a:r>
            <a:r>
              <a:rPr lang="en-US" dirty="0"/>
              <a:t> were sold in </a:t>
            </a:r>
            <a:r>
              <a:rPr lang="en-US" b="1" dirty="0"/>
              <a:t>Chicken</a:t>
            </a:r>
            <a:r>
              <a:rPr lang="en-US" dirty="0"/>
              <a:t> category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733974-A216-8371-B51F-AEC1801863C4}"/>
              </a:ext>
            </a:extLst>
          </p:cNvPr>
          <p:cNvGraphicFramePr>
            <a:graphicFrameLocks noGrp="1"/>
          </p:cNvGraphicFramePr>
          <p:nvPr/>
        </p:nvGraphicFramePr>
        <p:xfrm>
          <a:off x="6475445" y="1399592"/>
          <a:ext cx="4665306" cy="3956179"/>
        </p:xfrm>
        <a:graphic>
          <a:graphicData uri="http://schemas.openxmlformats.org/drawingml/2006/table">
            <a:tbl>
              <a:tblPr/>
              <a:tblGrid>
                <a:gridCol w="4665306">
                  <a:extLst>
                    <a:ext uri="{9D8B030D-6E8A-4147-A177-3AD203B41FA5}">
                      <a16:colId xmlns:a16="http://schemas.microsoft.com/office/drawing/2014/main" val="1755185900"/>
                    </a:ext>
                  </a:extLst>
                </a:gridCol>
              </a:tblGrid>
              <a:tr h="39561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801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9489FB24-875B-B984-F645-39D92CD3512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30592836"/>
                  </p:ext>
                </p:extLst>
              </p:nvPr>
            </p:nvGraphicFramePr>
            <p:xfrm>
              <a:off x="6464161" y="1413977"/>
              <a:ext cx="4665306" cy="39417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9489FB24-875B-B984-F645-39D92CD35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4161" y="1413977"/>
                <a:ext cx="4665306" cy="39417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54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880-94C8-7189-986B-98A4B5A1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92" y="701524"/>
            <a:ext cx="9074884" cy="4088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BEST SELLERS BY REVENUE,TOTAL QUANTITY AND TOTAL ORDERS</a:t>
            </a:r>
            <a:endParaRPr lang="en-US" dirty="0"/>
          </a:p>
        </p:txBody>
      </p:sp>
      <p:pic>
        <p:nvPicPr>
          <p:cNvPr id="9" name="Content Placeholder 8" descr="A graph with blue bars&#10;&#10;Description automatically generated">
            <a:extLst>
              <a:ext uri="{FF2B5EF4-FFF2-40B4-BE49-F238E27FC236}">
                <a16:creationId xmlns:a16="http://schemas.microsoft.com/office/drawing/2014/main" id="{0AC6929F-7065-ED39-276E-41EDD9EF1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3" y="1486892"/>
            <a:ext cx="5058052" cy="34083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39F0-C31B-9B01-60FE-ADE1FB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0211" y="1379204"/>
            <a:ext cx="4792134" cy="114939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Bar chart highlighting the top 5 best selling pizzas based on the revenue , total quantity,</a:t>
            </a:r>
            <a:b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chart will allow you to identify the most popular pizza options</a:t>
            </a:r>
            <a:endParaRPr lang="en-US" sz="1400" i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19B1CE-B08A-AB56-AE5C-AB2CD833E284}"/>
              </a:ext>
            </a:extLst>
          </p:cNvPr>
          <p:cNvSpPr txBox="1">
            <a:spLocks/>
          </p:cNvSpPr>
          <p:nvPr/>
        </p:nvSpPr>
        <p:spPr>
          <a:xfrm>
            <a:off x="1067492" y="3191069"/>
            <a:ext cx="4792134" cy="2174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From the graph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2432  of The Barbeque chicken pizza as value of 42.76K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2370  of The California chicken pizza as value of 41.41K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2453  of The Classic deluxe pizza as value of 38.18K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1924  of The Spicy Italian pizza as value of 34831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2371  of The Thai chicken pizza as value of 43.43K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1" dirty="0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4A60B89-4A45-CCB4-78EE-5DA57267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3" y="1486892"/>
            <a:ext cx="5058052" cy="377387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2469E6-B291-8146-6EA8-9E897E584478}"/>
              </a:ext>
            </a:extLst>
          </p:cNvPr>
          <p:cNvGraphicFramePr>
            <a:graphicFrameLocks noGrp="1"/>
          </p:cNvGraphicFramePr>
          <p:nvPr/>
        </p:nvGraphicFramePr>
        <p:xfrm>
          <a:off x="6451042" y="1477108"/>
          <a:ext cx="5004079" cy="3748035"/>
        </p:xfrm>
        <a:graphic>
          <a:graphicData uri="http://schemas.openxmlformats.org/drawingml/2006/table">
            <a:tbl>
              <a:tblPr/>
              <a:tblGrid>
                <a:gridCol w="5004079">
                  <a:extLst>
                    <a:ext uri="{9D8B030D-6E8A-4147-A177-3AD203B41FA5}">
                      <a16:colId xmlns:a16="http://schemas.microsoft.com/office/drawing/2014/main" val="157618937"/>
                    </a:ext>
                  </a:extLst>
                </a:gridCol>
              </a:tblGrid>
              <a:tr h="37480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49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3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CDDF8F-4929-8CA3-4567-DE80257D9FD8}"/>
              </a:ext>
            </a:extLst>
          </p:cNvPr>
          <p:cNvSpPr txBox="1">
            <a:spLocks/>
          </p:cNvSpPr>
          <p:nvPr/>
        </p:nvSpPr>
        <p:spPr>
          <a:xfrm>
            <a:off x="1067492" y="701524"/>
            <a:ext cx="9074884" cy="40882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WORST SELLERS BY REVENUE,TOTAL QUANTITY AND TOTAL ORDERS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C70DF4D-E72B-D6F5-4DEF-3F81AD8FA602}"/>
              </a:ext>
            </a:extLst>
          </p:cNvPr>
          <p:cNvSpPr txBox="1">
            <a:spLocks/>
          </p:cNvSpPr>
          <p:nvPr/>
        </p:nvSpPr>
        <p:spPr>
          <a:xfrm>
            <a:off x="890211" y="1379204"/>
            <a:ext cx="4792134" cy="114939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Bar chart highlighting the top 5 best selling pizzas based on the revenue , total quantity,</a:t>
            </a:r>
            <a:b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chart will allow you to identify the most popular pizza options</a:t>
            </a:r>
            <a:endParaRPr lang="en-US" sz="1400" i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121A3-3F8F-0535-6121-DCD1B2D96C62}"/>
              </a:ext>
            </a:extLst>
          </p:cNvPr>
          <p:cNvSpPr txBox="1">
            <a:spLocks/>
          </p:cNvSpPr>
          <p:nvPr/>
        </p:nvSpPr>
        <p:spPr>
          <a:xfrm>
            <a:off x="897656" y="2947705"/>
            <a:ext cx="5042358" cy="2669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From the graph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490 pizzas </a:t>
            </a:r>
            <a:r>
              <a:rPr lang="en-US" sz="2000" dirty="0"/>
              <a:t>named </a:t>
            </a:r>
            <a:r>
              <a:rPr lang="en-US" sz="2000" b="1" dirty="0"/>
              <a:t>The Brie </a:t>
            </a:r>
            <a:r>
              <a:rPr lang="en-US" sz="2000" b="1" dirty="0" err="1"/>
              <a:t>carre</a:t>
            </a:r>
            <a:r>
              <a:rPr lang="en-US" sz="2000" b="1" dirty="0"/>
              <a:t> </a:t>
            </a:r>
            <a:r>
              <a:rPr lang="en-US" sz="2000" b="1" dirty="0" err="1"/>
              <a:t>pizza</a:t>
            </a:r>
            <a:r>
              <a:rPr lang="en-US" sz="2000" dirty="0" err="1"/>
              <a:t>a</a:t>
            </a:r>
            <a:r>
              <a:rPr lang="en-US" sz="2000" dirty="0"/>
              <a:t> value of </a:t>
            </a:r>
            <a:r>
              <a:rPr lang="en-US" sz="2000" b="1" dirty="0"/>
              <a:t>11.58K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997 pizzas </a:t>
            </a:r>
            <a:r>
              <a:rPr lang="en-US" sz="2000" dirty="0"/>
              <a:t>named </a:t>
            </a:r>
            <a:r>
              <a:rPr lang="en-US" sz="2000" b="1" dirty="0"/>
              <a:t>The Garden Pizza </a:t>
            </a:r>
            <a:r>
              <a:rPr lang="en-US" sz="2000" dirty="0"/>
              <a:t>as value of </a:t>
            </a:r>
            <a:r>
              <a:rPr lang="en-US" sz="2000" b="1" dirty="0"/>
              <a:t>13.95K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934 pizzas </a:t>
            </a:r>
            <a:r>
              <a:rPr lang="en-US" sz="2000" dirty="0"/>
              <a:t>named </a:t>
            </a:r>
            <a:r>
              <a:rPr lang="en-US" sz="2000" b="1" dirty="0"/>
              <a:t>The </a:t>
            </a:r>
            <a:r>
              <a:rPr lang="en-US" sz="2000" b="1" dirty="0" err="1"/>
              <a:t>mediterrinean</a:t>
            </a:r>
            <a:r>
              <a:rPr lang="en-US" sz="2000" b="1" dirty="0"/>
              <a:t> pizza </a:t>
            </a:r>
            <a:r>
              <a:rPr lang="en-US" sz="2000" dirty="0"/>
              <a:t>as value of </a:t>
            </a:r>
            <a:r>
              <a:rPr lang="en-US" sz="2000" b="1" dirty="0"/>
              <a:t>15.36K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970 pizzas </a:t>
            </a:r>
            <a:r>
              <a:rPr lang="en-US" sz="2000" dirty="0"/>
              <a:t>named </a:t>
            </a:r>
            <a:r>
              <a:rPr lang="en-US" sz="2000" b="1" dirty="0"/>
              <a:t>The Spinach pasta pizza </a:t>
            </a:r>
            <a:r>
              <a:rPr lang="en-US" sz="2000" dirty="0"/>
              <a:t>as value of </a:t>
            </a:r>
            <a:r>
              <a:rPr lang="en-US" sz="2000" b="1" dirty="0"/>
              <a:t>15.59K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950 pizzas </a:t>
            </a:r>
            <a:r>
              <a:rPr lang="en-US" sz="2000" dirty="0"/>
              <a:t>named </a:t>
            </a:r>
            <a:r>
              <a:rPr lang="en-US" sz="2000" b="1" dirty="0"/>
              <a:t> The Spinach Supreme pizza </a:t>
            </a:r>
            <a:r>
              <a:rPr lang="en-US" sz="2000" dirty="0"/>
              <a:t>as value of </a:t>
            </a:r>
            <a:r>
              <a:rPr lang="en-US" sz="2000" b="1" dirty="0"/>
              <a:t>15.27K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1" dirty="0"/>
          </a:p>
        </p:txBody>
      </p:sp>
      <p:pic>
        <p:nvPicPr>
          <p:cNvPr id="13" name="Picture 1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4D5EAC4E-4532-A41C-D8F3-654E3A40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44" y="1639463"/>
            <a:ext cx="5042358" cy="357907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F56245-3F4C-DAA3-CEDF-7E64E2F3AC83}"/>
              </a:ext>
            </a:extLst>
          </p:cNvPr>
          <p:cNvGraphicFramePr>
            <a:graphicFrameLocks noGrp="1"/>
          </p:cNvGraphicFramePr>
          <p:nvPr/>
        </p:nvGraphicFramePr>
        <p:xfrm>
          <a:off x="6159640" y="1637881"/>
          <a:ext cx="4923692" cy="3537020"/>
        </p:xfrm>
        <a:graphic>
          <a:graphicData uri="http://schemas.openxmlformats.org/drawingml/2006/table">
            <a:tbl>
              <a:tblPr/>
              <a:tblGrid>
                <a:gridCol w="4923692">
                  <a:extLst>
                    <a:ext uri="{9D8B030D-6E8A-4147-A177-3AD203B41FA5}">
                      <a16:colId xmlns:a16="http://schemas.microsoft.com/office/drawing/2014/main" val="3165447239"/>
                    </a:ext>
                  </a:extLst>
                </a:gridCol>
              </a:tblGrid>
              <a:tr h="3537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76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7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ank You Presentation Slide PowerPoint Template | SlideUpLift">
            <a:extLst>
              <a:ext uri="{FF2B5EF4-FFF2-40B4-BE49-F238E27FC236}">
                <a16:creationId xmlns:a16="http://schemas.microsoft.com/office/drawing/2014/main" id="{2DA0DD5A-90D8-E785-339C-324D7AA80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844"/>
          <a:stretch/>
        </p:blipFill>
        <p:spPr bwMode="auto">
          <a:xfrm>
            <a:off x="486138" y="488137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DB75-3880-CC01-3A56-5267FC89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dirty="0"/>
              <a:t>Total revenue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7D769-74A6-5DB3-41C9-3BB5A5404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Total revenue was generated from sum of the total prices of all pizza orders</a:t>
            </a:r>
          </a:p>
          <a:p>
            <a:pPr algn="l"/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  <a:p>
            <a:pPr algn="l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817.86K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pPr algn="l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 dirty="0"/>
          </a:p>
        </p:txBody>
      </p:sp>
      <p:pic>
        <p:nvPicPr>
          <p:cNvPr id="2050" name="Picture 2" descr="Revenue - Bing images">
            <a:extLst>
              <a:ext uri="{FF2B5EF4-FFF2-40B4-BE49-F238E27FC236}">
                <a16:creationId xmlns:a16="http://schemas.microsoft.com/office/drawing/2014/main" id="{416D92C4-2DAD-EA67-7457-460D0CB92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b="4026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4C6-112F-A05B-55CA-BC69EAFB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Average Order Value</a:t>
            </a:r>
          </a:p>
        </p:txBody>
      </p:sp>
      <p:pic>
        <p:nvPicPr>
          <p:cNvPr id="3074" name="Picture 2" descr="Average Order Value (AOV): What It Is and 5 Ways to Increase It - ClickBank">
            <a:extLst>
              <a:ext uri="{FF2B5EF4-FFF2-40B4-BE49-F238E27FC236}">
                <a16:creationId xmlns:a16="http://schemas.microsoft.com/office/drawing/2014/main" id="{D6999CCA-B1C2-1944-D86E-37F778322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 b="6322"/>
          <a:stretch/>
        </p:blipFill>
        <p:spPr bwMode="auto">
          <a:xfrm>
            <a:off x="1369517" y="1517520"/>
            <a:ext cx="5102404" cy="372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0039-1AF3-6248-56BB-85F40B2B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3342" y="3325413"/>
            <a:ext cx="3004339" cy="11856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38.31</a:t>
            </a:r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70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8CE8-B335-9DD4-5139-181B104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Total Pizza’s Sold</a:t>
            </a:r>
          </a:p>
        </p:txBody>
      </p:sp>
      <p:pic>
        <p:nvPicPr>
          <p:cNvPr id="4098" name="Picture 2" descr="Pizza Sold Out Facebook Post Free Template by MustHaveMenus">
            <a:extLst>
              <a:ext uri="{FF2B5EF4-FFF2-40B4-BE49-F238E27FC236}">
                <a16:creationId xmlns:a16="http://schemas.microsoft.com/office/drawing/2014/main" id="{AFE19A4A-27A3-F0E6-4652-059AEAE87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r="13870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67C3-7FDC-B547-C383-542BEF5B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2236" y="2658531"/>
            <a:ext cx="3360771" cy="453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Sum of the quantities of all pizzas sold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4A5AD-2D30-E233-0C67-8D91A5679D25}"/>
              </a:ext>
            </a:extLst>
          </p:cNvPr>
          <p:cNvSpPr txBox="1"/>
          <p:nvPr/>
        </p:nvSpPr>
        <p:spPr>
          <a:xfrm>
            <a:off x="8107844" y="3740082"/>
            <a:ext cx="292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49574</a:t>
            </a:r>
          </a:p>
        </p:txBody>
      </p:sp>
    </p:spTree>
    <p:extLst>
      <p:ext uri="{BB962C8B-B14F-4D97-AF65-F5344CB8AC3E}">
        <p14:creationId xmlns:p14="http://schemas.microsoft.com/office/powerpoint/2010/main" val="17116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8083-AC4A-5517-B149-1D0EEF77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531534"/>
            <a:ext cx="4538526" cy="9587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Total Order’s</a:t>
            </a:r>
          </a:p>
        </p:txBody>
      </p:sp>
      <p:pic>
        <p:nvPicPr>
          <p:cNvPr id="1026" name="Picture 2" descr="Advantages and disadvantages of online ordering platforms">
            <a:extLst>
              <a:ext uri="{FF2B5EF4-FFF2-40B4-BE49-F238E27FC236}">
                <a16:creationId xmlns:a16="http://schemas.microsoft.com/office/drawing/2014/main" id="{82E8C070-D8F8-7FDF-2C3E-102EE44B79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22332" b="-1"/>
          <a:stretch/>
        </p:blipFill>
        <p:spPr bwMode="auto">
          <a:xfrm>
            <a:off x="1412683" y="1410208"/>
            <a:ext cx="4348925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0212-8F85-D971-1B3F-60C8B301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Total number of orders placed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21.35K</a:t>
            </a:r>
          </a:p>
        </p:txBody>
      </p:sp>
    </p:spTree>
    <p:extLst>
      <p:ext uri="{BB962C8B-B14F-4D97-AF65-F5344CB8AC3E}">
        <p14:creationId xmlns:p14="http://schemas.microsoft.com/office/powerpoint/2010/main" val="17665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52E4-DC08-4D6C-0882-D1739F8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Average Pizza Order</a:t>
            </a:r>
          </a:p>
        </p:txBody>
      </p:sp>
      <p:pic>
        <p:nvPicPr>
          <p:cNvPr id="2054" name="Picture 6" descr="Pizza High Resolution Stock Images wallpaper | food | Wallpaper Better">
            <a:extLst>
              <a:ext uri="{FF2B5EF4-FFF2-40B4-BE49-F238E27FC236}">
                <a16:creationId xmlns:a16="http://schemas.microsoft.com/office/drawing/2014/main" id="{0A0858E6-28A1-9437-699D-18A6AD1823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r="11405" b="-1"/>
          <a:stretch/>
        </p:blipFill>
        <p:spPr bwMode="auto">
          <a:xfrm>
            <a:off x="1261998" y="1250696"/>
            <a:ext cx="5496481" cy="41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A045-F27A-0B3E-3FD1-21BC583B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5094" y="2515280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It is calculated by dividing the total number of pizzas sold by total number of orders</a:t>
            </a:r>
          </a:p>
          <a:p>
            <a:pPr algn="l">
              <a:buFont typeface="Arial"/>
              <a:buChar char="•"/>
            </a:pPr>
            <a:endParaRPr lang="en-US" dirty="0"/>
          </a:p>
          <a:p>
            <a:pPr algn="l"/>
            <a:r>
              <a:rPr lang="en-US" dirty="0"/>
              <a:t>                  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2.32</a:t>
            </a:r>
          </a:p>
        </p:txBody>
      </p:sp>
    </p:spTree>
    <p:extLst>
      <p:ext uri="{BB962C8B-B14F-4D97-AF65-F5344CB8AC3E}">
        <p14:creationId xmlns:p14="http://schemas.microsoft.com/office/powerpoint/2010/main" val="40249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523D7-A39C-E796-E1B2-4F40A4FE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3" y="868611"/>
            <a:ext cx="3718455" cy="371496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TREND FOR TOTAL ORDERS</a:t>
            </a:r>
            <a:endParaRPr lang="en-US" b="1" dirty="0"/>
          </a:p>
        </p:txBody>
      </p:sp>
      <p:pic>
        <p:nvPicPr>
          <p:cNvPr id="13" name="Content Placeholder 12" descr="A graph of a graph">
            <a:extLst>
              <a:ext uri="{FF2B5EF4-FFF2-40B4-BE49-F238E27FC236}">
                <a16:creationId xmlns:a16="http://schemas.microsoft.com/office/drawing/2014/main" id="{EF87FD65-604D-6C90-7B57-1DCD7ABA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3" y="1240107"/>
            <a:ext cx="5174428" cy="400369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B0A6E-DC6E-CD19-DC9B-08533A626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39" y="1640805"/>
            <a:ext cx="5066522" cy="118637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bar chart that displays the daily trend of total orders over a specific time period.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chart will help us identity any patterns or fluctuations in order volumes on a daily basis</a:t>
            </a:r>
            <a:endParaRPr lang="en-US" sz="15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99FF6A-3BD4-9FB9-C77C-28D5E51EBFFD}"/>
              </a:ext>
            </a:extLst>
          </p:cNvPr>
          <p:cNvSpPr txBox="1">
            <a:spLocks/>
          </p:cNvSpPr>
          <p:nvPr/>
        </p:nvSpPr>
        <p:spPr>
          <a:xfrm>
            <a:off x="895739" y="3640665"/>
            <a:ext cx="5066522" cy="13325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chart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placed on Day 7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736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placed on Day 1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orders placed at Day 5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ECBAE4-C63B-7F03-966C-B42F6278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10980"/>
              </p:ext>
            </p:extLst>
          </p:nvPr>
        </p:nvGraphicFramePr>
        <p:xfrm>
          <a:off x="6121833" y="1240107"/>
          <a:ext cx="5168208" cy="4069011"/>
        </p:xfrm>
        <a:graphic>
          <a:graphicData uri="http://schemas.openxmlformats.org/drawingml/2006/table">
            <a:tbl>
              <a:tblPr/>
              <a:tblGrid>
                <a:gridCol w="5168208">
                  <a:extLst>
                    <a:ext uri="{9D8B030D-6E8A-4147-A177-3AD203B41FA5}">
                      <a16:colId xmlns:a16="http://schemas.microsoft.com/office/drawing/2014/main" val="4273090039"/>
                    </a:ext>
                  </a:extLst>
                </a:gridCol>
              </a:tblGrid>
              <a:tr h="40690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1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B7B8-1F37-5FD4-B6CB-6EF40A0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2" y="755779"/>
            <a:ext cx="4861248" cy="390159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 FOR TOTAL ORDERS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3D69-DECA-D486-0B1C-92B207423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095" y="1520890"/>
            <a:ext cx="5091404" cy="116632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chart that indicates the hourly trend of total orders throughout the day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chart will allow you to identify peak hours or periods of high order activity</a:t>
            </a:r>
            <a:endParaRPr lang="en-US" sz="1400" i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7A81874-109D-9C82-C881-87B632C0B9B7}"/>
              </a:ext>
            </a:extLst>
          </p:cNvPr>
          <p:cNvSpPr txBox="1">
            <a:spLocks/>
          </p:cNvSpPr>
          <p:nvPr/>
        </p:nvSpPr>
        <p:spPr>
          <a:xfrm>
            <a:off x="912846" y="3488093"/>
            <a:ext cx="5091404" cy="1365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US" i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547D45E-2848-FD01-626C-BDA2DF8B3572}"/>
              </a:ext>
            </a:extLst>
          </p:cNvPr>
          <p:cNvSpPr txBox="1">
            <a:spLocks/>
          </p:cNvSpPr>
          <p:nvPr/>
        </p:nvSpPr>
        <p:spPr>
          <a:xfrm>
            <a:off x="1004596" y="3550298"/>
            <a:ext cx="5091404" cy="1365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endParaRPr lang="en-US" i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45DF49-8197-1C0D-CCA5-544EC8A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83205"/>
              </p:ext>
            </p:extLst>
          </p:nvPr>
        </p:nvGraphicFramePr>
        <p:xfrm>
          <a:off x="6456071" y="1520891"/>
          <a:ext cx="4907254" cy="4105274"/>
        </p:xfrm>
        <a:graphic>
          <a:graphicData uri="http://schemas.openxmlformats.org/drawingml/2006/table">
            <a:tbl>
              <a:tblPr/>
              <a:tblGrid>
                <a:gridCol w="4907254">
                  <a:extLst>
                    <a:ext uri="{9D8B030D-6E8A-4147-A177-3AD203B41FA5}">
                      <a16:colId xmlns:a16="http://schemas.microsoft.com/office/drawing/2014/main" val="1046317925"/>
                    </a:ext>
                  </a:extLst>
                </a:gridCol>
              </a:tblGrid>
              <a:tr h="4105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922679"/>
                  </a:ext>
                </a:extLst>
              </a:tr>
            </a:tbl>
          </a:graphicData>
        </a:graphic>
      </p:graphicFrame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AEDCC7-0247-826D-5010-B2E6F39D8051}"/>
              </a:ext>
            </a:extLst>
          </p:cNvPr>
          <p:cNvSpPr txBox="1">
            <a:spLocks/>
          </p:cNvSpPr>
          <p:nvPr/>
        </p:nvSpPr>
        <p:spPr>
          <a:xfrm>
            <a:off x="1004596" y="3477222"/>
            <a:ext cx="5091404" cy="1511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From the Graph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4392</a:t>
            </a:r>
            <a:r>
              <a:rPr lang="en-US" dirty="0"/>
              <a:t> pizzas placed in </a:t>
            </a:r>
            <a:r>
              <a:rPr lang="en-US" b="1" dirty="0"/>
              <a:t>July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4328</a:t>
            </a:r>
            <a:r>
              <a:rPr lang="en-US" dirty="0"/>
              <a:t> pizzas placed in </a:t>
            </a:r>
            <a:r>
              <a:rPr lang="en-US" b="1" dirty="0"/>
              <a:t>May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/>
              <a:t>4392</a:t>
            </a:r>
            <a:r>
              <a:rPr lang="en-US" dirty="0"/>
              <a:t> pizzas placed in </a:t>
            </a:r>
            <a:r>
              <a:rPr lang="en-US" b="1" dirty="0"/>
              <a:t>March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86647B-10F8-37F7-C99D-E09B35EF8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42144"/>
              </p:ext>
            </p:extLst>
          </p:nvPr>
        </p:nvGraphicFramePr>
        <p:xfrm>
          <a:off x="6448491" y="1520890"/>
          <a:ext cx="4914834" cy="429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672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8A32-351C-C007-78E1-BF2CB9CC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996" y="699796"/>
            <a:ext cx="4833257" cy="37149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SALES BY PIZZA CATEGORY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C8ED6E8-8D43-B057-00D9-C6A3BCEE4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799857"/>
              </p:ext>
            </p:extLst>
          </p:nvPr>
        </p:nvGraphicFramePr>
        <p:xfrm>
          <a:off x="6867331" y="1390260"/>
          <a:ext cx="4249932" cy="407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BFDFE-E431-8C13-1D13-61E1C0EC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057" y="1390261"/>
            <a:ext cx="5304453" cy="117565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pie chart that shows the distribution of sales across different pizza categories.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chart will provide insights into the popularity of various pizza categories and their contribution to overall sales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AC13A8-94C0-7DFB-2985-8A06D06FD0CC}"/>
              </a:ext>
            </a:extLst>
          </p:cNvPr>
          <p:cNvSpPr txBox="1">
            <a:spLocks/>
          </p:cNvSpPr>
          <p:nvPr/>
        </p:nvSpPr>
        <p:spPr>
          <a:xfrm>
            <a:off x="1075353" y="3494315"/>
            <a:ext cx="4767943" cy="1628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pie-chart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Classic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mostly ordered of 208K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25.2%)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Supreme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mostly ordered of 208K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25.2%)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Chicken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mostly ordered of 208K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25.2%)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Veggie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mostly ordered of 208K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25.2%)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576D6CE-7083-0C99-5911-1F1A70620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896980"/>
              </p:ext>
            </p:extLst>
          </p:nvPr>
        </p:nvGraphicFramePr>
        <p:xfrm>
          <a:off x="6867331" y="1390260"/>
          <a:ext cx="4170782" cy="3937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2642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1252</TotalTime>
  <Words>664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Garamond</vt:lpstr>
      <vt:lpstr>Wingdings</vt:lpstr>
      <vt:lpstr>Organic</vt:lpstr>
      <vt:lpstr>Pizza Sales</vt:lpstr>
      <vt:lpstr>Total revenue </vt:lpstr>
      <vt:lpstr>Average Order Value</vt:lpstr>
      <vt:lpstr>Total Pizza’s Sold</vt:lpstr>
      <vt:lpstr>Total Order’s</vt:lpstr>
      <vt:lpstr>Average Pizza Order</vt:lpstr>
      <vt:lpstr>DAILY TREND FOR TOTAL ORDERS</vt:lpstr>
      <vt:lpstr>MONTHLY TREND FOR TOTAL ORDERS</vt:lpstr>
      <vt:lpstr>PERCENTAGE OF SALES BY PIZZA CATEGORY</vt:lpstr>
      <vt:lpstr>PERCENTAGE OF SALES BY PIZZA SIZE</vt:lpstr>
      <vt:lpstr>TOTAL PIZZA SOLD BY PIZZA CATEGORY</vt:lpstr>
      <vt:lpstr>TOP 5 BEST SELLERS BY REVENUE,TOTAL QUANTITY AND TOTAL ORDERS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</dc:title>
  <dc:creator>FNU LNU</dc:creator>
  <cp:lastModifiedBy>FNU LNU</cp:lastModifiedBy>
  <cp:revision>6</cp:revision>
  <dcterms:created xsi:type="dcterms:W3CDTF">2023-09-21T07:14:52Z</dcterms:created>
  <dcterms:modified xsi:type="dcterms:W3CDTF">2023-09-23T08:23:47Z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2023-09-21T07:38:31Z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857f9bb1-d3ad-4514-93eb-5a0fac9baaf8</vt:lpwstr>
  </property>
  <property fmtid="{D5CDD505-2E9C-101B-9397-08002B2CF9AE}" pid="7" name="MSIP_Label_defa4170-0d19-0005-0004-bc88714345d2_ActionId">
    <vt:lpwstr>76c45fd7-fb17-4c8d-959b-f7d83e55dff8</vt:lpwstr>
  </property>
  <property fmtid="{D5CDD505-2E9C-101B-9397-08002B2CF9AE}" pid="8" name="MSIP_Label_defa4170-0d19-0005-0004-bc88714345d2_ContentBits">
    <vt:lpwstr>0</vt:lpwstr>
  </property>
</Properties>
</file>