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478" r:id="rId2"/>
    <p:sldId id="481" r:id="rId3"/>
    <p:sldId id="482" r:id="rId4"/>
    <p:sldId id="484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8" r:id="rId13"/>
    <p:sldId id="497" r:id="rId14"/>
    <p:sldId id="494" r:id="rId15"/>
    <p:sldId id="493" r:id="rId16"/>
    <p:sldId id="492" r:id="rId17"/>
    <p:sldId id="499" r:id="rId18"/>
    <p:sldId id="495" r:id="rId19"/>
    <p:sldId id="496" r:id="rId20"/>
    <p:sldId id="500" r:id="rId21"/>
    <p:sldId id="480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2B38"/>
    <a:srgbClr val="0169B3"/>
    <a:srgbClr val="FB2A38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923" autoAdjust="0"/>
    <p:restoredTop sz="96218"/>
  </p:normalViewPr>
  <p:slideViewPr>
    <p:cSldViewPr snapToGrid="0">
      <p:cViewPr varScale="1">
        <p:scale>
          <a:sx n="110" d="100"/>
          <a:sy n="110" d="100"/>
        </p:scale>
        <p:origin x="200" y="4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21.11.2022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93539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65504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1312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78693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36885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83564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41858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17903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62825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35126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0852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9124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9560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48009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58048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92449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4916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52478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14165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05812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8520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100913"/>
            <a:ext cx="10302749" cy="3073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Название лекции</a:t>
            </a:r>
          </a:p>
          <a:p>
            <a:pPr lvl="0"/>
            <a:r>
              <a:rPr lang="ru-RU" dirty="0"/>
              <a:t>Программирование на языке </a:t>
            </a:r>
            <a:r>
              <a:rPr lang="en-US" dirty="0"/>
              <a:t>Java</a:t>
            </a:r>
          </a:p>
          <a:p>
            <a:pPr lvl="0"/>
            <a:r>
              <a:rPr lang="ru-RU" dirty="0"/>
              <a:t>Имя лектора</a:t>
            </a:r>
          </a:p>
          <a:p>
            <a:pPr lvl="0"/>
            <a:r>
              <a:rPr lang="ru-RU" dirty="0"/>
              <a:t>Название курса</a:t>
            </a:r>
          </a:p>
        </p:txBody>
      </p:sp>
      <p:pic>
        <p:nvPicPr>
          <p:cNvPr id="18" name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238" y="4938293"/>
            <a:ext cx="3039763" cy="191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Picture 4" descr="Фирменный стиль, логотипы и шаблоны НИУ ВШЭ – О Вышке – Национальный 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E3C6C220-9B16-A149-878A-0907C03ECD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4" y="683359"/>
            <a:ext cx="9502346" cy="114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2394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 descr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80">
                <a:tint val="45000"/>
                <a:satMod val="400000"/>
              </a:srgbClr>
            </a:duotone>
          </a:blip>
          <a:srcRect l="38098" t="6809" r="46928" b="78012"/>
          <a:stretch>
            <a:fillRect/>
          </a:stretch>
        </p:blipFill>
        <p:spPr>
          <a:xfrm>
            <a:off x="-3259" y="279216"/>
            <a:ext cx="770023" cy="773296"/>
          </a:xfrm>
          <a:prstGeom prst="rect">
            <a:avLst/>
          </a:prstGeom>
          <a:ln w="12700">
            <a:noFill/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0008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3"/>
            <a:ext cx="9726295" cy="823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5B8E3B77-36E6-BF4C-8FCD-B9B192F46F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0775" y="1795249"/>
            <a:ext cx="9826858" cy="3959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145446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8" r:id="rId2"/>
    <p:sldLayoutId id="2147483699" r:id="rId3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93C7B5-F136-7E22-0DC5-D44D1D8BE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000" dirty="0"/>
              <a:t>Лекция </a:t>
            </a:r>
            <a:r>
              <a:rPr lang="en-US" sz="2000" dirty="0"/>
              <a:t>5</a:t>
            </a:r>
            <a:endParaRPr lang="ru-RU" sz="2000" dirty="0">
              <a:latin typeface="Helvetica" pitchFamily="2" charset="0"/>
            </a:endParaRPr>
          </a:p>
          <a:p>
            <a:r>
              <a:rPr lang="ru-RU" sz="2800" dirty="0"/>
              <a:t>Исключения</a:t>
            </a:r>
            <a:endParaRPr lang="ru-RU" sz="2800" dirty="0">
              <a:latin typeface="Helvetica" pitchFamily="2" charset="0"/>
            </a:endParaRPr>
          </a:p>
          <a:p>
            <a:r>
              <a:rPr lang="ru-RU" dirty="0">
                <a:latin typeface="Helvetica" pitchFamily="2" charset="0"/>
              </a:rPr>
              <a:t>Программирование на языке </a:t>
            </a:r>
            <a:r>
              <a:rPr lang="en-US" dirty="0">
                <a:latin typeface="Helvetica" pitchFamily="2" charset="0"/>
              </a:rPr>
              <a:t>C++</a:t>
            </a:r>
            <a:endParaRPr lang="ru-RU" dirty="0">
              <a:latin typeface="Helvetica" pitchFamily="2" charset="0"/>
            </a:endParaRPr>
          </a:p>
          <a:p>
            <a:endParaRPr lang="ru-RU" sz="3200" dirty="0">
              <a:latin typeface="Helvetica" pitchFamily="2" charset="0"/>
            </a:endParaRPr>
          </a:p>
          <a:p>
            <a:r>
              <a:rPr lang="ru-RU" sz="2400" dirty="0"/>
              <a:t>Константин </a:t>
            </a:r>
            <a:r>
              <a:rPr lang="ru-RU" sz="2400" dirty="0" err="1"/>
              <a:t>Леладзе</a:t>
            </a:r>
            <a:endParaRPr lang="ru-RU" sz="2400" dirty="0">
              <a:latin typeface="Helvetica" pitchFamily="2" charset="0"/>
            </a:endParaRPr>
          </a:p>
          <a:p>
            <a:r>
              <a:rPr lang="ru-RU" sz="1600" dirty="0"/>
              <a:t>ФКН ВШЭ</a:t>
            </a:r>
            <a:endParaRPr lang="ru-RU" sz="1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67186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Повторное выбрасывание исключений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D44E3-F956-8039-40C9-59A48C735A73}"/>
              </a:ext>
            </a:extLst>
          </p:cNvPr>
          <p:cNvSpPr txBox="1"/>
          <p:nvPr/>
        </p:nvSpPr>
        <p:spPr>
          <a:xfrm>
            <a:off x="1120775" y="1339440"/>
            <a:ext cx="1034861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Если по какой-то причине есть необходимость обработать исключение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и после этого прокинуть его дальше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есть возможность сделать 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throw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из блока 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try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без указания выбрасываемого объекта (он автоматически определится как исключение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полученное в 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“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аргументе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”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блока 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try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)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E0249F-5A06-62E4-F95A-516CB9FEE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845" y="3304086"/>
            <a:ext cx="3581400" cy="11811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DDF3DA-3E7F-DBB9-EC24-D17EA303DD2D}"/>
              </a:ext>
            </a:extLst>
          </p:cNvPr>
          <p:cNvCxnSpPr>
            <a:cxnSpLocks/>
          </p:cNvCxnSpPr>
          <p:nvPr/>
        </p:nvCxnSpPr>
        <p:spPr>
          <a:xfrm>
            <a:off x="5794625" y="3894636"/>
            <a:ext cx="575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6DE3C9-9392-24DF-28A1-8891E35304D3}"/>
              </a:ext>
            </a:extLst>
          </p:cNvPr>
          <p:cNvSpPr txBox="1"/>
          <p:nvPr/>
        </p:nvSpPr>
        <p:spPr>
          <a:xfrm>
            <a:off x="1120775" y="5526504"/>
            <a:ext cx="1034861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Аналогичный синтаксис сработает и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в случае с не 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catch-all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блоком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то есть тип исключения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которое повторно выбрасывается не имеет значения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7F7B57-8C91-1D4C-A064-9A06F940B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2505132"/>
            <a:ext cx="4553983" cy="277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7724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Копирование исключения при выбрасывании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B51E5-92A4-A00F-0F5B-CC9B51BFE19E}"/>
              </a:ext>
            </a:extLst>
          </p:cNvPr>
          <p:cNvSpPr txBox="1"/>
          <p:nvPr/>
        </p:nvSpPr>
        <p:spPr>
          <a:xfrm>
            <a:off x="1117430" y="1107809"/>
            <a:ext cx="1034861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До сих пор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мы выбрасывали лишь примитивные типы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(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такие как 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char*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int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и так далее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).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Изучим же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что происходит при попытке выбросить локально </a:t>
            </a:r>
            <a:r>
              <a:rPr kumimoji="0" lang="ru-RU" sz="1800" b="0" i="0" u="none" strike="noStrike" cap="none" spc="0" normalizeH="0" baseline="0" dirty="0" err="1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инстанцированный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именованный объект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Оказывается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что в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этом случае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о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ператор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throw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копирует его даже в том случае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если мы получаем его по константной ссылке в блоке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catch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:</a:t>
            </a:r>
            <a:endParaRPr lang="ru-RU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9045A0-4CB0-DCA9-A6FB-03327AE6E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046" y="2374622"/>
            <a:ext cx="3994773" cy="2714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739443-3541-E42E-B18B-7D1270EF9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889" y="3287124"/>
            <a:ext cx="1803400" cy="889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FD642C-DB9B-7FF9-1036-B09DD9792D76}"/>
              </a:ext>
            </a:extLst>
          </p:cNvPr>
          <p:cNvCxnSpPr>
            <a:cxnSpLocks/>
          </p:cNvCxnSpPr>
          <p:nvPr/>
        </p:nvCxnSpPr>
        <p:spPr>
          <a:xfrm>
            <a:off x="5858428" y="3731624"/>
            <a:ext cx="8938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1E664D-397A-4672-7729-713D5D982F61}"/>
              </a:ext>
            </a:extLst>
          </p:cNvPr>
          <p:cNvSpPr txBox="1"/>
          <p:nvPr/>
        </p:nvSpPr>
        <p:spPr>
          <a:xfrm>
            <a:off x="1117430" y="5155112"/>
            <a:ext cx="10348610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Без копирования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пока что непонятно как переместить объект из одного 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scope’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е (порождаемого 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try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)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в 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scope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блока 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catch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endParaRPr lang="ru-RU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b="1" i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Примечание</a:t>
            </a:r>
            <a:r>
              <a:rPr lang="en-US" i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: </a:t>
            </a:r>
            <a:r>
              <a:rPr lang="ru-RU" i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в будущем мы познакомимся с другим способом делать подобное перемещение объекта более эффективно</a:t>
            </a:r>
            <a:r>
              <a:rPr lang="en-US" i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i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ведь полное копирование объекта – дорогая операция</a:t>
            </a:r>
            <a:r>
              <a:rPr lang="en-US" i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i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и это проблема</a:t>
            </a:r>
            <a:r>
              <a:rPr lang="en-US" i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endParaRPr lang="ru-RU" i="1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079673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Копирование исключения при выбрасывании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B51E5-92A4-A00F-0F5B-CC9B51BFE19E}"/>
              </a:ext>
            </a:extLst>
          </p:cNvPr>
          <p:cNvSpPr txBox="1"/>
          <p:nvPr/>
        </p:nvSpPr>
        <p:spPr>
          <a:xfrm>
            <a:off x="1123665" y="1192922"/>
            <a:ext cx="1034861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Рассмотрим также другой пример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в котором выбросим наследника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обрезанного до базового класса с использованием ссылки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:</a:t>
            </a:r>
            <a:endParaRPr lang="ru-RU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EBB5A2-54BA-1E1D-5263-E372C0231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637" y="2026442"/>
            <a:ext cx="4004363" cy="32927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3AE183-AA62-AEC8-7D36-B770F9CA3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79" y="3168956"/>
            <a:ext cx="2960880" cy="100773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DECDB1-7137-1CFD-AB0F-BE7A2ED1786E}"/>
              </a:ext>
            </a:extLst>
          </p:cNvPr>
          <p:cNvCxnSpPr>
            <a:cxnSpLocks/>
          </p:cNvCxnSpPr>
          <p:nvPr/>
        </p:nvCxnSpPr>
        <p:spPr>
          <a:xfrm>
            <a:off x="6222313" y="3672823"/>
            <a:ext cx="8938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39CE5B-42A4-53D6-4127-84DAE03C0BF8}"/>
              </a:ext>
            </a:extLst>
          </p:cNvPr>
          <p:cNvSpPr txBox="1"/>
          <p:nvPr/>
        </p:nvSpPr>
        <p:spPr>
          <a:xfrm>
            <a:off x="1120775" y="5506397"/>
            <a:ext cx="1034861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В этом случае объект скопируется исходя из типа выброшенного выражения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то есть скопируется как 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base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а не как 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derived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i="1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b="1" i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Вывод</a:t>
            </a:r>
            <a:r>
              <a:rPr lang="en-US" i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: </a:t>
            </a:r>
            <a:r>
              <a:rPr lang="ru-RU" i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оператор </a:t>
            </a:r>
            <a:r>
              <a:rPr lang="en-US" b="1" i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throw</a:t>
            </a:r>
            <a:r>
              <a:rPr lang="en-US" i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– </a:t>
            </a:r>
            <a:r>
              <a:rPr lang="ru-RU" i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не полиморфен</a:t>
            </a:r>
            <a:r>
              <a:rPr lang="en-US" i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endParaRPr lang="ru-RU" i="1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065100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Копирование исключения при выбрасывании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B51E5-92A4-A00F-0F5B-CC9B51BFE19E}"/>
              </a:ext>
            </a:extLst>
          </p:cNvPr>
          <p:cNvSpPr txBox="1"/>
          <p:nvPr/>
        </p:nvSpPr>
        <p:spPr>
          <a:xfrm>
            <a:off x="1120775" y="1566387"/>
            <a:ext cx="9444947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Вывод из прошлых двух слайдов прост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: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будем стараться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всегда выбрасывать временный (неименованный) объект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В этом случае копирования не произойдет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так как сработает простая оптимизация компилятора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благодаря которой временный объект будет будто бы 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“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перемещен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”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сразу же в 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scope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блока 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catch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:</a:t>
            </a:r>
            <a:endParaRPr lang="ru-RU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05D9B0-107F-D29F-19AC-A9F8C6A41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2997410"/>
            <a:ext cx="4490485" cy="2699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B2052D-BD46-9F83-38C3-020A1154D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722" y="3889926"/>
            <a:ext cx="35560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96EE5E-7E8B-5E16-D4FB-00573D2AFB6E}"/>
              </a:ext>
            </a:extLst>
          </p:cNvPr>
          <p:cNvCxnSpPr>
            <a:cxnSpLocks/>
          </p:cNvCxnSpPr>
          <p:nvPr/>
        </p:nvCxnSpPr>
        <p:spPr>
          <a:xfrm>
            <a:off x="5863565" y="4350992"/>
            <a:ext cx="8938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83730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Исключения в конструкторах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0564F-D5D3-1CB8-F5AC-BF0390165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4" y="1269779"/>
            <a:ext cx="4355351" cy="5359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74FA04-C542-1D84-3F0E-0EC2BAEA7911}"/>
              </a:ext>
            </a:extLst>
          </p:cNvPr>
          <p:cNvSpPr txBox="1"/>
          <p:nvPr/>
        </p:nvSpPr>
        <p:spPr>
          <a:xfrm>
            <a:off x="5977685" y="1286111"/>
            <a:ext cx="4070442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Несмотря на наличие деструктора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вызван он не будет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ведь исключение возникло до завершения процесса конструирования объекта 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u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а значит </a:t>
            </a:r>
            <a:r>
              <a:rPr lang="ru-RU" dirty="0" err="1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деструкторировать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его не надо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endParaRPr lang="ru-RU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45A332-E7C9-749F-2825-F53A72CE1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684" y="3333673"/>
            <a:ext cx="3632200" cy="12319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ECC0D8-0F69-372D-2E49-107B532D12B8}"/>
              </a:ext>
            </a:extLst>
          </p:cNvPr>
          <p:cNvCxnSpPr>
            <a:cxnSpLocks/>
          </p:cNvCxnSpPr>
          <p:nvPr/>
        </p:nvCxnSpPr>
        <p:spPr>
          <a:xfrm>
            <a:off x="5562599" y="3943693"/>
            <a:ext cx="3286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B036F4-9E55-42C3-41E1-099FA9A8F08F}"/>
              </a:ext>
            </a:extLst>
          </p:cNvPr>
          <p:cNvSpPr txBox="1"/>
          <p:nvPr/>
        </p:nvSpPr>
        <p:spPr>
          <a:xfrm>
            <a:off x="5977684" y="5135810"/>
            <a:ext cx="4070442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Ввиду этого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возникнет утечка памяти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Таким образом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использовать исключения в конструкторах </a:t>
            </a:r>
            <a:r>
              <a:rPr lang="ru-RU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не рекомендуется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endParaRPr lang="ru-RU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6611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Исключения в деструкторах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5EEDC-8D96-44D2-0D93-3CCFB760A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1443445"/>
            <a:ext cx="4106917" cy="37361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37CED6-244A-5550-BED1-73EAAD437E21}"/>
              </a:ext>
            </a:extLst>
          </p:cNvPr>
          <p:cNvSpPr txBox="1"/>
          <p:nvPr/>
        </p:nvSpPr>
        <p:spPr>
          <a:xfrm>
            <a:off x="5983921" y="1443445"/>
            <a:ext cx="5087303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Использование исключений в деструкторах приводит к еще большим проблемам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Например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в примере слева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в процессе выбрасывания исключения </a:t>
            </a:r>
            <a:r>
              <a:rPr lang="ru-RU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456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мы натыкаемся на исключение </a:t>
            </a:r>
            <a:r>
              <a:rPr lang="ru-RU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123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во время </a:t>
            </a:r>
            <a:r>
              <a:rPr lang="ru-RU" dirty="0" err="1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деструктурирования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объекта 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u,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который находится в 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scope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блока 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try,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который в свою очередь нужно очистить при выбрасывании исключения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endParaRPr lang="ru-RU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ru-RU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Ввиду этого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программа падает с ошибкой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Таким образом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использовать исключения в деструкторах </a:t>
            </a:r>
            <a:r>
              <a:rPr lang="ru-RU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не рекомендуется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endParaRPr lang="ru-RU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D046F8-FC94-5CC4-88D1-8894F8D12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5649807"/>
            <a:ext cx="7067621" cy="99044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4CAEB1-4400-D770-EB66-CAEACCC4482E}"/>
              </a:ext>
            </a:extLst>
          </p:cNvPr>
          <p:cNvCxnSpPr>
            <a:cxnSpLocks/>
          </p:cNvCxnSpPr>
          <p:nvPr/>
        </p:nvCxnSpPr>
        <p:spPr>
          <a:xfrm>
            <a:off x="3168720" y="5244166"/>
            <a:ext cx="0" cy="34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87128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Спецификация исключений до и после </a:t>
            </a:r>
            <a:r>
              <a:rPr lang="en-US" dirty="0">
                <a:solidFill>
                  <a:srgbClr val="C00000"/>
                </a:solidFill>
              </a:rPr>
              <a:t>C++11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60423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Примеры исключений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93FD3-4CDF-16A0-AF7B-C167544B87FB}"/>
              </a:ext>
            </a:extLst>
          </p:cNvPr>
          <p:cNvSpPr txBox="1"/>
          <p:nvPr/>
        </p:nvSpPr>
        <p:spPr>
          <a:xfrm>
            <a:off x="1120775" y="1280873"/>
            <a:ext cx="972629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Рассмотрим примеры исключений на сайте 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C++ reference</a:t>
            </a:r>
            <a:endParaRPr lang="ru-RU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1C737-FE2B-55AB-36D3-83F22391DEE1}"/>
              </a:ext>
            </a:extLst>
          </p:cNvPr>
          <p:cNvSpPr txBox="1"/>
          <p:nvPr/>
        </p:nvSpPr>
        <p:spPr>
          <a:xfrm>
            <a:off x="1120775" y="2316851"/>
            <a:ext cx="972629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C00000"/>
                </a:solidFill>
                <a:latin typeface="+mj-lt"/>
                <a:ea typeface="+mj-ea"/>
                <a:cs typeface="+mj-cs"/>
                <a:sym typeface="Calibri"/>
              </a:rPr>
              <a:t>TODO: </a:t>
            </a:r>
            <a:r>
              <a:rPr lang="ru-RU" dirty="0">
                <a:solidFill>
                  <a:srgbClr val="C00000"/>
                </a:solidFill>
                <a:latin typeface="+mj-lt"/>
                <a:ea typeface="+mj-ea"/>
                <a:cs typeface="+mj-cs"/>
                <a:sym typeface="Calibri"/>
              </a:rPr>
              <a:t>обработка исключения от </a:t>
            </a:r>
            <a:r>
              <a:rPr lang="en-US" dirty="0" err="1">
                <a:solidFill>
                  <a:srgbClr val="C00000"/>
                </a:solidFill>
                <a:latin typeface="+mj-lt"/>
                <a:ea typeface="+mj-ea"/>
                <a:cs typeface="+mj-cs"/>
                <a:sym typeface="Calibri"/>
              </a:rPr>
              <a:t>dynamic_cast</a:t>
            </a:r>
            <a:r>
              <a:rPr lang="ru-RU" dirty="0">
                <a:solidFill>
                  <a:srgbClr val="C00000"/>
                </a:solidFill>
                <a:latin typeface="+mj-lt"/>
                <a:ea typeface="+mj-ea"/>
                <a:cs typeface="+mj-cs"/>
                <a:sym typeface="Calibri"/>
              </a:rPr>
              <a:t> ссылки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1EFFB2-A023-9011-BF83-71648D7A13D8}"/>
              </a:ext>
            </a:extLst>
          </p:cNvPr>
          <p:cNvSpPr txBox="1"/>
          <p:nvPr/>
        </p:nvSpPr>
        <p:spPr>
          <a:xfrm>
            <a:off x="3041248" y="3247227"/>
            <a:ext cx="610564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RU" dirty="0"/>
              <a:t>https://en.cppreference.com/w/cpp/error/exception</a:t>
            </a:r>
          </a:p>
        </p:txBody>
      </p:sp>
    </p:spTree>
    <p:extLst>
      <p:ext uri="{BB962C8B-B14F-4D97-AF65-F5344CB8AC3E}">
        <p14:creationId xmlns:p14="http://schemas.microsoft.com/office/powerpoint/2010/main" val="385387272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Создание собственного исключения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012518-A65C-7CC5-79A9-E8539182080B}"/>
              </a:ext>
            </a:extLst>
          </p:cNvPr>
          <p:cNvSpPr txBox="1"/>
          <p:nvPr/>
        </p:nvSpPr>
        <p:spPr>
          <a:xfrm>
            <a:off x="1120775" y="1065116"/>
            <a:ext cx="9726294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Исключения могут иметь произвольный тип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Классы-исключения можно создавать и самостоятельно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ведь мы уже выбрасывали объекты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endParaRPr lang="ru-RU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ru-RU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Для этого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необходимо унаследовать класс 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std::exception</a:t>
            </a:r>
            <a:r>
              <a:rPr lang="ru-RU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и переопределить 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const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-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и </a:t>
            </a:r>
            <a:r>
              <a:rPr lang="en-US" b="1" dirty="0" err="1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noexcept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-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метод 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what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который возвращает сообщение-ошибку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Теперь сообщение-ошибка попадает в консоль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:</a:t>
            </a:r>
            <a:endParaRPr lang="ru-RU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A36C1-B30F-36AA-090A-9EA711017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2859726"/>
            <a:ext cx="5507607" cy="3011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84F887-8C40-DAC2-734D-E59BB87E8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5911838"/>
            <a:ext cx="7772400" cy="8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536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Полезное свойство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10F2CD-2E69-1F18-2A45-951B569AB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06" y="2468185"/>
            <a:ext cx="7772400" cy="3380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7AB4D3-F711-0D97-CFD5-1E8A4D2D88F0}"/>
              </a:ext>
            </a:extLst>
          </p:cNvPr>
          <p:cNvSpPr txBox="1"/>
          <p:nvPr/>
        </p:nvSpPr>
        <p:spPr>
          <a:xfrm>
            <a:off x="1120775" y="1363048"/>
            <a:ext cx="77724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Напоследок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рассмотрим пример с сайта 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C++ reference</a:t>
            </a:r>
            <a:endParaRPr lang="ru-RU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81843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A1C63E-C098-2E55-8E24-C70AE879179A}"/>
              </a:ext>
            </a:extLst>
          </p:cNvPr>
          <p:cNvSpPr txBox="1"/>
          <p:nvPr/>
        </p:nvSpPr>
        <p:spPr>
          <a:xfrm>
            <a:off x="1120774" y="1483014"/>
            <a:ext cx="9726295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До сих пор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обработка некоего исключительного сценария поведения программы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при котором дальнейшее выполнение ее куска должно быть прервано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а контекст возвращен в вызывающий блок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происходило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“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в ручном режиме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”.</a:t>
            </a:r>
            <a:endParaRPr lang="ru-RU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Например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представим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что у нас есть метод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который вычисляет площадь многоугольника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заданного набором точек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внутри которого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нам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необходимо проверить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нет ли повторений в этом наборе и то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не является ли многоугольник самопересекающимся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В противном же случае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следует сообщить пользователю о возникшей ошибке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вызванной некорректностью переданных данных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Для этого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получим от него специальный флаг-переменную по ссылке и изменим ее значение в том случае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если ошибка возникнет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endParaRPr lang="ru-RU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Посмотрим пример </a:t>
            </a:r>
            <a:r>
              <a:rPr lang="en-US" dirty="0">
                <a:solidFill>
                  <a:srgbClr val="7030A0"/>
                </a:solidFill>
                <a:latin typeface="+mj-lt"/>
                <a:ea typeface="+mj-ea"/>
                <a:cs typeface="+mj-cs"/>
                <a:sym typeface="Calibri"/>
              </a:rPr>
              <a:t>example-1.cpp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7030A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Очевидны несколько проблем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Calibri"/>
              </a:rPr>
              <a:t>Флаг необходимо передавать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Calibri"/>
              </a:rPr>
              <a:t>получ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ать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и обрабатывать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Calibri"/>
              </a:rPr>
              <a:t>Значения флага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 абстрактны и никак не связаны с возникшей ошибкой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Calibri"/>
              </a:rPr>
              <a:t>Можно пропустить какое-то значение</a:t>
            </a:r>
            <a:endParaRPr kumimoji="0" lang="en-RU" b="0" i="0" u="none" strike="noStrike" cap="none" spc="0" normalizeH="0" baseline="0" dirty="0">
              <a:ln>
                <a:noFill/>
              </a:ln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39383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TODO: </a:t>
            </a:r>
            <a:r>
              <a:rPr lang="ru-RU" dirty="0">
                <a:solidFill>
                  <a:srgbClr val="C00000"/>
                </a:solidFill>
              </a:rPr>
              <a:t>исправление примера с </a:t>
            </a:r>
            <a:r>
              <a:rPr lang="en-US" dirty="0">
                <a:solidFill>
                  <a:srgbClr val="C00000"/>
                </a:solidFill>
              </a:rPr>
              <a:t>sqrt(x)/(x-1)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52969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93C7B5-F136-7E22-0DC5-D44D1D8BE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000" dirty="0"/>
              <a:t>Лекция 5</a:t>
            </a:r>
            <a:endParaRPr lang="ru-RU" sz="2000" dirty="0">
              <a:latin typeface="Helvetica" pitchFamily="2" charset="0"/>
            </a:endParaRPr>
          </a:p>
          <a:p>
            <a:r>
              <a:rPr lang="ru-RU" sz="2800" dirty="0"/>
              <a:t>Исключения</a:t>
            </a:r>
            <a:endParaRPr lang="ru-RU" sz="2800" dirty="0">
              <a:latin typeface="Helvetica" pitchFamily="2" charset="0"/>
            </a:endParaRPr>
          </a:p>
          <a:p>
            <a:r>
              <a:rPr lang="ru-RU" dirty="0">
                <a:latin typeface="Helvetica" pitchFamily="2" charset="0"/>
              </a:rPr>
              <a:t>Программирование на языке </a:t>
            </a:r>
            <a:r>
              <a:rPr lang="en-US" dirty="0">
                <a:latin typeface="Helvetica" pitchFamily="2" charset="0"/>
              </a:rPr>
              <a:t>C++</a:t>
            </a:r>
            <a:endParaRPr lang="ru-RU" dirty="0">
              <a:latin typeface="Helvetica" pitchFamily="2" charset="0"/>
            </a:endParaRPr>
          </a:p>
          <a:p>
            <a:endParaRPr lang="ru-RU" sz="3200" dirty="0">
              <a:latin typeface="Helvetica" pitchFamily="2" charset="0"/>
            </a:endParaRPr>
          </a:p>
          <a:p>
            <a:r>
              <a:rPr lang="ru-RU" sz="2400" dirty="0"/>
              <a:t>Константин </a:t>
            </a:r>
            <a:r>
              <a:rPr lang="ru-RU" sz="2400" dirty="0" err="1"/>
              <a:t>Леладзе</a:t>
            </a:r>
            <a:endParaRPr lang="ru-RU" sz="2400" dirty="0">
              <a:latin typeface="Helvetica" pitchFamily="2" charset="0"/>
            </a:endParaRPr>
          </a:p>
          <a:p>
            <a:r>
              <a:rPr lang="ru-RU" sz="1600" dirty="0">
                <a:latin typeface="Helvetica" pitchFamily="2" charset="0"/>
              </a:rPr>
              <a:t>ФКН ВШЭ</a:t>
            </a:r>
          </a:p>
        </p:txBody>
      </p:sp>
    </p:spTree>
    <p:extLst>
      <p:ext uri="{BB962C8B-B14F-4D97-AF65-F5344CB8AC3E}">
        <p14:creationId xmlns:p14="http://schemas.microsoft.com/office/powerpoint/2010/main" val="216327879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Исключение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21303-2833-85CA-42E7-F5ABBBF1A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77" y="1480003"/>
            <a:ext cx="6480775" cy="4524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62AB7-CC4C-C49E-754A-9F1B91FE0429}"/>
              </a:ext>
            </a:extLst>
          </p:cNvPr>
          <p:cNvSpPr txBox="1"/>
          <p:nvPr/>
        </p:nvSpPr>
        <p:spPr>
          <a:xfrm>
            <a:off x="1120775" y="1480003"/>
            <a:ext cx="3779999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Calibri"/>
              </a:rPr>
              <a:t>Используя ключевое слово </a:t>
            </a:r>
            <a:r>
              <a:rPr kumimoji="0" lang="en-US" b="1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Calibri"/>
              </a:rPr>
              <a:t>throw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Calibri"/>
              </a:rPr>
              <a:t>мы можем сообщить пользовател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ю о том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что произошло исключение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.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Концептуально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исключение – не есть ошибка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исключение – это способ передачи сообщений в программе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.</a:t>
            </a:r>
            <a:endParaRPr lang="ru-RU" dirty="0"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spc="0" normalizeH="0" baseline="0" dirty="0">
              <a:ln>
                <a:noFill/>
              </a:ln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Выбрасывание исключения из функции приводит к прерыванию ее выполнения и возвращению контекста к вызывающему блоку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Если исключение не </a:t>
            </a:r>
            <a:r>
              <a:rPr lang="ru-RU" b="1" dirty="0">
                <a:latin typeface="+mj-lt"/>
                <a:ea typeface="+mj-ea"/>
                <a:cs typeface="+mj-cs"/>
                <a:sym typeface="Calibri"/>
              </a:rPr>
              <a:t>обработать в вызывающем блоке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это приведет к ошибке исполнения программы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.</a:t>
            </a:r>
            <a:endParaRPr lang="en-US" b="1" dirty="0"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29182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Исключение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662AB7-CC4C-C49E-754A-9F1B91FE0429}"/>
              </a:ext>
            </a:extLst>
          </p:cNvPr>
          <p:cNvSpPr txBox="1"/>
          <p:nvPr/>
        </p:nvSpPr>
        <p:spPr>
          <a:xfrm>
            <a:off x="1120775" y="1202601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Calibri"/>
              </a:rPr>
              <a:t>Попробуем запустить программу и протестировать ее работу на различных входных данных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:</a:t>
            </a:r>
            <a:endParaRPr kumimoji="0" lang="en-RU" b="0" i="0" u="none" strike="noStrike" cap="none" spc="0" normalizeH="0" baseline="0" dirty="0">
              <a:ln>
                <a:noFill/>
              </a:ln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FC5D8-E6C6-E95E-2307-D1D4FC8E3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1722776"/>
            <a:ext cx="3543300" cy="1079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461D74-A8B4-5055-9176-11A067400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3065914"/>
            <a:ext cx="7315200" cy="116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999109-E2A9-AC57-802D-A78737BA79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4499630"/>
            <a:ext cx="7378700" cy="121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C8B1F4-F2FD-C643-7501-078B9A99B77A}"/>
              </a:ext>
            </a:extLst>
          </p:cNvPr>
          <p:cNvSpPr txBox="1"/>
          <p:nvPr/>
        </p:nvSpPr>
        <p:spPr>
          <a:xfrm>
            <a:off x="1120774" y="5984146"/>
            <a:ext cx="972629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Необработанные исключения приводят к ошибке исполнения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причем сообщения-исключения не выводятся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вместо этого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выводится лишь тип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: </a:t>
            </a:r>
            <a:r>
              <a:rPr lang="en-US" b="1" dirty="0">
                <a:latin typeface="+mj-lt"/>
                <a:ea typeface="+mj-ea"/>
                <a:cs typeface="+mj-cs"/>
                <a:sym typeface="Calibri"/>
              </a:rPr>
              <a:t>const char*.</a:t>
            </a:r>
            <a:endParaRPr kumimoji="0" lang="en-RU" b="1" i="0" u="none" strike="noStrike" cap="none" spc="0" normalizeH="0" baseline="0" dirty="0">
              <a:ln>
                <a:noFill/>
              </a:ln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825998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Обработка исключений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05CC6-E1A5-4C10-12AA-06A857F2D499}"/>
              </a:ext>
            </a:extLst>
          </p:cNvPr>
          <p:cNvSpPr txBox="1"/>
          <p:nvPr/>
        </p:nvSpPr>
        <p:spPr>
          <a:xfrm>
            <a:off x="1120775" y="1859340"/>
            <a:ext cx="5567701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Внутрь блока </a:t>
            </a:r>
            <a:r>
              <a:rPr lang="en-US" b="1" dirty="0">
                <a:latin typeface="+mj-lt"/>
                <a:ea typeface="+mj-ea"/>
                <a:cs typeface="+mj-cs"/>
                <a:sym typeface="Calibri"/>
              </a:rPr>
              <a:t>try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необходимо поместить код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который может выкинуть исключение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.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 Если внутри него будет выброшено исключение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его исполнение прервется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и контекст перейдет в блок </a:t>
            </a:r>
            <a:r>
              <a:rPr lang="en-US" b="1" dirty="0">
                <a:latin typeface="+mj-lt"/>
                <a:ea typeface="+mj-ea"/>
                <a:cs typeface="+mj-cs"/>
                <a:sym typeface="Calibri"/>
              </a:rPr>
              <a:t>catch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.</a:t>
            </a:r>
            <a:endParaRPr lang="ru-RU" b="1" dirty="0"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Calibri"/>
              </a:rPr>
              <a:t>В блоке </a:t>
            </a:r>
            <a:r>
              <a:rPr lang="en-US" b="1" dirty="0">
                <a:latin typeface="+mj-lt"/>
                <a:ea typeface="+mj-ea"/>
                <a:cs typeface="+mj-cs"/>
                <a:sym typeface="Calibri"/>
              </a:rPr>
              <a:t>catch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же нужно указать тип исключения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которое мы хотим в нем поймать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так как в общем случае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исключение может быть произвольного типа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хотя и на практике рекомендуется использовать исключительно типы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наследующие класс </a:t>
            </a:r>
            <a:r>
              <a:rPr lang="en-US" b="1" dirty="0">
                <a:latin typeface="+mj-lt"/>
                <a:ea typeface="+mj-ea"/>
                <a:cs typeface="+mj-cs"/>
                <a:sym typeface="Calibri"/>
              </a:rPr>
              <a:t>std::exception,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но об этом позже</a:t>
            </a:r>
            <a:r>
              <a:rPr lang="en-US" b="1" dirty="0">
                <a:latin typeface="+mj-lt"/>
                <a:ea typeface="+mj-ea"/>
                <a:cs typeface="+mj-cs"/>
                <a:sym typeface="Calibri"/>
              </a:rPr>
              <a:t>.</a:t>
            </a:r>
            <a:endParaRPr lang="ru-RU" dirty="0"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i="0" u="none" strike="noStrike" cap="none" spc="0" normalizeH="0" baseline="0" dirty="0">
              <a:ln>
                <a:noFill/>
              </a:ln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Если исключение обработать (поймать) в вызывающем блоке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то ошибки исполнения программы не произойдет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.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Ошибку вызывает только необработанная ошибка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.</a:t>
            </a:r>
            <a:endParaRPr kumimoji="0" lang="en-RU" i="0" u="none" strike="noStrike" cap="none" spc="0" normalizeH="0" baseline="0" dirty="0">
              <a:ln>
                <a:noFill/>
              </a:ln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83F0A-C61A-66AA-6E2B-2AA233C04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588" y="1993307"/>
            <a:ext cx="4773585" cy="22675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D05B10-E8A4-3121-005F-7EA042F7FB14}"/>
              </a:ext>
            </a:extLst>
          </p:cNvPr>
          <p:cNvSpPr txBox="1"/>
          <p:nvPr/>
        </p:nvSpPr>
        <p:spPr>
          <a:xfrm>
            <a:off x="1120775" y="1326188"/>
            <a:ext cx="895745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Обработать исключение можно в вызывающем блоке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используя конструкцию </a:t>
            </a:r>
            <a:r>
              <a:rPr lang="en-US" b="1" dirty="0">
                <a:latin typeface="+mj-lt"/>
                <a:ea typeface="+mj-ea"/>
                <a:cs typeface="+mj-cs"/>
                <a:sym typeface="Calibri"/>
              </a:rPr>
              <a:t>try / catch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.</a:t>
            </a:r>
            <a:endParaRPr lang="ru-RU" dirty="0"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F14711-AF6B-EB6C-3015-254DEDE12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588" y="4391051"/>
            <a:ext cx="3750068" cy="5802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937B1C-9372-9889-8CE4-A2F9FC7ED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589" y="5101491"/>
            <a:ext cx="2349500" cy="577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739516-13F3-2D31-0DD2-78AC69B6D5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588" y="5809487"/>
            <a:ext cx="1820539" cy="5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867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Обработка нескольких типов исключений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5683B-000F-E222-38B8-FD98C8DD6B93}"/>
              </a:ext>
            </a:extLst>
          </p:cNvPr>
          <p:cNvSpPr txBox="1"/>
          <p:nvPr/>
        </p:nvSpPr>
        <p:spPr>
          <a:xfrm>
            <a:off x="7160431" y="1189152"/>
            <a:ext cx="3686639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Если из какого-то блока </a:t>
            </a:r>
            <a:r>
              <a:rPr lang="en-RU" b="1" dirty="0">
                <a:latin typeface="+mj-lt"/>
                <a:ea typeface="+mj-ea"/>
                <a:cs typeface="+mj-cs"/>
                <a:sym typeface="Calibri"/>
              </a:rPr>
              <a:t>try</a:t>
            </a:r>
            <a:r>
              <a:rPr lang="ru-RU" b="1" dirty="0"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предполагается выбрасывание нескольких типов исключений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то после него можно написать несколько блоков </a:t>
            </a:r>
            <a:r>
              <a:rPr lang="en-US" b="1" dirty="0">
                <a:latin typeface="+mj-lt"/>
                <a:ea typeface="+mj-ea"/>
                <a:cs typeface="+mj-cs"/>
                <a:sym typeface="Calibri"/>
              </a:rPr>
              <a:t>catch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внутри каждого из которых принять соответствующий тип исключения и обработать его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.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При исполнении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интерпретатор сам определит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какой блок </a:t>
            </a:r>
            <a:r>
              <a:rPr lang="en-US" b="1" dirty="0">
                <a:latin typeface="+mj-lt"/>
                <a:ea typeface="+mj-ea"/>
                <a:cs typeface="+mj-cs"/>
                <a:sym typeface="Calibri"/>
              </a:rPr>
              <a:t>catch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вызвать в зависимости от типа исключения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.</a:t>
            </a:r>
            <a:endParaRPr lang="ru-RU" dirty="0"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53BEB0-1FD3-2C38-ABC3-F45813EDC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1291893"/>
            <a:ext cx="5794624" cy="51981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C8A9824-EB43-760D-824F-5701BEFAE2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429" y="4543946"/>
            <a:ext cx="2664857" cy="8516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B12536-18A0-502D-695D-40132D34F5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430" y="5611076"/>
            <a:ext cx="2664857" cy="87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807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Обработка нескольких типов исключений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12612-0589-3AEC-F868-E60B2C8B6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1461486"/>
            <a:ext cx="5368066" cy="47764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97718D-900D-FDF8-380B-7679A68F6B5B}"/>
              </a:ext>
            </a:extLst>
          </p:cNvPr>
          <p:cNvSpPr txBox="1"/>
          <p:nvPr/>
        </p:nvSpPr>
        <p:spPr>
          <a:xfrm>
            <a:off x="6698752" y="1372287"/>
            <a:ext cx="3842534" cy="39087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hangingPunct="0"/>
            <a:r>
              <a:rPr kumimoji="0" lang="ru-RU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Calibri"/>
              </a:rPr>
              <a:t>Выбран будет первы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й подходящий блок </a:t>
            </a:r>
            <a:r>
              <a:rPr lang="en-US" b="1" dirty="0">
                <a:latin typeface="+mj-lt"/>
                <a:ea typeface="+mj-ea"/>
                <a:cs typeface="+mj-cs"/>
                <a:sym typeface="Calibri"/>
              </a:rPr>
              <a:t>catch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.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 Исполнен всегда будет только один блок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даже если подходит несколько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например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 в случае наследования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.</a:t>
            </a:r>
            <a:endParaRPr kumimoji="0" lang="en-US" i="0" u="none" strike="noStrike" cap="none" spc="0" normalizeH="0" baseline="0" dirty="0">
              <a:ln>
                <a:noFill/>
              </a:ln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Calibri"/>
              </a:rPr>
              <a:t>В примере слева</a:t>
            </a:r>
            <a:r>
              <a:rPr kumimoji="0" lang="en-US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Calibri"/>
              </a:rPr>
              <a:t>исключение типа </a:t>
            </a:r>
            <a:r>
              <a:rPr kumimoji="0" lang="en-US" b="1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Calibri"/>
              </a:rPr>
              <a:t>son</a:t>
            </a:r>
            <a:r>
              <a:rPr kumimoji="0" lang="ru-RU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Calibri"/>
              </a:rPr>
              <a:t> обрабатывается блоком </a:t>
            </a:r>
            <a:r>
              <a:rPr kumimoji="0" lang="en-US" b="1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Calibri"/>
              </a:rPr>
              <a:t>granny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так как он подошел первым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 (</a:t>
            </a:r>
            <a:r>
              <a:rPr lang="ru-RU" sz="1400" i="1" dirty="0">
                <a:latin typeface="+mj-lt"/>
                <a:ea typeface="+mj-ea"/>
                <a:cs typeface="+mj-cs"/>
                <a:sym typeface="Calibri"/>
              </a:rPr>
              <a:t>преобразование типов от наследника к родителю – единственное допустимое преобразование в </a:t>
            </a:r>
            <a:r>
              <a:rPr lang="en-US" sz="1400" b="1" i="1" dirty="0">
                <a:latin typeface="+mj-lt"/>
                <a:ea typeface="+mj-ea"/>
                <a:cs typeface="+mj-cs"/>
                <a:sym typeface="Calibri"/>
              </a:rPr>
              <a:t>catch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),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несмотря на то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что дальше есть блок </a:t>
            </a:r>
            <a:r>
              <a:rPr lang="en-US" b="1" dirty="0">
                <a:latin typeface="+mj-lt"/>
                <a:ea typeface="+mj-ea"/>
                <a:cs typeface="+mj-cs"/>
                <a:sym typeface="Calibri"/>
              </a:rPr>
              <a:t>son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который является более подходящим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8DA232-2053-B3A6-22B5-8F38ED206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945" y="5363153"/>
            <a:ext cx="3670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167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Обработка нескольких типов исключений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97718D-900D-FDF8-380B-7679A68F6B5B}"/>
              </a:ext>
            </a:extLst>
          </p:cNvPr>
          <p:cNvSpPr txBox="1"/>
          <p:nvPr/>
        </p:nvSpPr>
        <p:spPr>
          <a:xfrm>
            <a:off x="1120774" y="1338196"/>
            <a:ext cx="9726295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hangingPunct="0"/>
            <a:r>
              <a:rPr lang="ru-RU" b="1" dirty="0">
                <a:latin typeface="+mj-lt"/>
                <a:ea typeface="+mj-ea"/>
                <a:cs typeface="+mj-cs"/>
                <a:sym typeface="Calibri"/>
              </a:rPr>
              <a:t>Вывод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: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послушаемся подсказки 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IDE,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и будем располагать блоки 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catch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в порядке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latin typeface="+mj-lt"/>
                <a:ea typeface="+mj-ea"/>
                <a:cs typeface="+mj-cs"/>
                <a:sym typeface="Calibri"/>
              </a:rPr>
              <a:t>обратном иерархии наследования</a:t>
            </a:r>
            <a:r>
              <a:rPr lang="en-US" dirty="0">
                <a:latin typeface="+mj-lt"/>
                <a:ea typeface="+mj-ea"/>
                <a:cs typeface="+mj-cs"/>
                <a:sym typeface="Calibri"/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E310D8-8D14-0E89-84E1-D07BCB2A1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2215585"/>
            <a:ext cx="6235522" cy="42869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9A39AD-EF10-71B3-CC0E-4A1912066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815" y="3990433"/>
            <a:ext cx="2790254" cy="73722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6C65A4-182F-08CC-F90B-9D87DEA91254}"/>
              </a:ext>
            </a:extLst>
          </p:cNvPr>
          <p:cNvCxnSpPr>
            <a:cxnSpLocks/>
          </p:cNvCxnSpPr>
          <p:nvPr/>
        </p:nvCxnSpPr>
        <p:spPr>
          <a:xfrm>
            <a:off x="7459038" y="4359045"/>
            <a:ext cx="441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12071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Блок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catch-all</a:t>
            </a:r>
            <a:endParaRPr lang="ru-RU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812A1-2051-829C-5964-227CAEF9F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1198150"/>
            <a:ext cx="6533472" cy="2987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BED3F-2154-B0D7-E7B2-CA68EF53B3BD}"/>
              </a:ext>
            </a:extLst>
          </p:cNvPr>
          <p:cNvSpPr txBox="1"/>
          <p:nvPr/>
        </p:nvSpPr>
        <p:spPr>
          <a:xfrm>
            <a:off x="1120775" y="4267550"/>
            <a:ext cx="1034861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Существует возможность сделать блок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catch, 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который будет ловить все исключения вне зависимости от типа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однако получить само исключение внутри него не выйдет ввиду неопределенности его типа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Использовать подобный блок в 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enterprise-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решении не стоит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однако он полезен для имплементации </a:t>
            </a:r>
            <a:r>
              <a:rPr kumimoji="0" lang="ru-RU" sz="1800" b="0" i="0" u="none" strike="noStrike" cap="none" spc="0" normalizeH="0" baseline="0" dirty="0" err="1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мокового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функционала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во время </a:t>
            </a:r>
            <a:r>
              <a:rPr lang="ru-RU" dirty="0" err="1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дебага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при использовании плохо задокументированной библиотеки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либо же в экзотическом случае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когда исключение необходимо 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“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проглотить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”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вовсе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1" i="1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Замечание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</a:t>
            </a:r>
            <a:r>
              <a:rPr kumimoji="0" lang="ru-RU" sz="1800" b="0" i="1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блок </a:t>
            </a:r>
            <a:r>
              <a:rPr kumimoji="0" lang="en-US" sz="1800" b="1" i="1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catch</a:t>
            </a:r>
            <a:r>
              <a:rPr lang="en-US" b="1" i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-all</a:t>
            </a:r>
            <a:r>
              <a:rPr lang="en-US" i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i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должен быть единственным и следовать строго после всех остальных блоков </a:t>
            </a:r>
            <a:r>
              <a:rPr lang="en-US" b="1" i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catch</a:t>
            </a:r>
            <a:r>
              <a:rPr lang="en-US" i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endParaRPr kumimoji="0" lang="en-RU" sz="1800" b="0" i="1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725048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08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52183</TotalTime>
  <Words>1159</Words>
  <Application>Microsoft Macintosh PowerPoint</Application>
  <PresentationFormat>Widescreen</PresentationFormat>
  <Paragraphs>110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Helvetica</vt:lpstr>
      <vt:lpstr>Proxima Nova Bold</vt:lpstr>
      <vt:lpstr>Proxima Nova Regular</vt:lpstr>
      <vt:lpstr>3.Алгоритмы поиска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Microsoft Office User</cp:lastModifiedBy>
  <cp:revision>4096</cp:revision>
  <dcterms:created xsi:type="dcterms:W3CDTF">2020-10-11T07:52:54Z</dcterms:created>
  <dcterms:modified xsi:type="dcterms:W3CDTF">2022-11-21T13:29:30Z</dcterms:modified>
</cp:coreProperties>
</file>