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478" r:id="rId2"/>
    <p:sldId id="465" r:id="rId3"/>
    <p:sldId id="467" r:id="rId4"/>
    <p:sldId id="468" r:id="rId5"/>
    <p:sldId id="473" r:id="rId6"/>
    <p:sldId id="474" r:id="rId7"/>
    <p:sldId id="469" r:id="rId8"/>
    <p:sldId id="470" r:id="rId9"/>
    <p:sldId id="475" r:id="rId10"/>
    <p:sldId id="476" r:id="rId11"/>
    <p:sldId id="477" r:id="rId12"/>
    <p:sldId id="482" r:id="rId13"/>
    <p:sldId id="479" r:id="rId14"/>
    <p:sldId id="483" r:id="rId15"/>
    <p:sldId id="484" r:id="rId16"/>
    <p:sldId id="485" r:id="rId17"/>
    <p:sldId id="471" r:id="rId18"/>
    <p:sldId id="472" r:id="rId19"/>
    <p:sldId id="4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2B38"/>
    <a:srgbClr val="0169B3"/>
    <a:srgbClr val="FB2A38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3" autoAdjust="0"/>
    <p:restoredTop sz="96218"/>
  </p:normalViewPr>
  <p:slideViewPr>
    <p:cSldViewPr snapToGrid="0">
      <p:cViewPr varScale="1">
        <p:scale>
          <a:sx n="124" d="100"/>
          <a:sy n="124" d="100"/>
        </p:scale>
        <p:origin x="2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09.11.2022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93539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80462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15153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4927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47060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61376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26384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07487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22238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40997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4800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12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0556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4486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1647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549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4956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9672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550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2394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operator_oth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cppreference.com/w/cpp/language/class_template_argument_deduction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93C7B5-F136-7E22-0DC5-D44D1D8BE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000" dirty="0"/>
              <a:t>Лекция </a:t>
            </a:r>
            <a:r>
              <a:rPr lang="en-US" sz="2000" dirty="0"/>
              <a:t>10</a:t>
            </a:r>
            <a:endParaRPr lang="ru-RU" sz="2000" dirty="0">
              <a:latin typeface="Helvetica" pitchFamily="2" charset="0"/>
            </a:endParaRPr>
          </a:p>
          <a:p>
            <a:r>
              <a:rPr lang="ru-RU" sz="2800" dirty="0"/>
              <a:t>Вывод типов</a:t>
            </a:r>
            <a:endParaRPr lang="ru-RU" sz="2800" dirty="0">
              <a:latin typeface="Helvetica" pitchFamily="2" charset="0"/>
            </a:endParaRPr>
          </a:p>
          <a:p>
            <a:r>
              <a:rPr lang="ru-RU" dirty="0">
                <a:latin typeface="Helvetica" pitchFamily="2" charset="0"/>
              </a:rPr>
              <a:t>Программирование на языке </a:t>
            </a:r>
            <a:r>
              <a:rPr lang="en-US" dirty="0">
                <a:latin typeface="Helvetica" pitchFamily="2" charset="0"/>
              </a:rPr>
              <a:t>C++</a:t>
            </a:r>
            <a:endParaRPr lang="ru-RU" dirty="0">
              <a:latin typeface="Helvetica" pitchFamily="2" charset="0"/>
            </a:endParaRPr>
          </a:p>
          <a:p>
            <a:endParaRPr lang="ru-RU" sz="3200" dirty="0">
              <a:latin typeface="Helvetica" pitchFamily="2" charset="0"/>
            </a:endParaRPr>
          </a:p>
          <a:p>
            <a:r>
              <a:rPr lang="ru-RU" sz="2400" dirty="0"/>
              <a:t>Константин </a:t>
            </a:r>
            <a:r>
              <a:rPr lang="ru-RU" sz="2400" dirty="0" err="1"/>
              <a:t>Леладзе</a:t>
            </a:r>
            <a:endParaRPr lang="ru-RU" sz="2400" dirty="0">
              <a:latin typeface="Helvetica" pitchFamily="2" charset="0"/>
            </a:endParaRPr>
          </a:p>
          <a:p>
            <a:r>
              <a:rPr lang="ru-RU" sz="1600" dirty="0"/>
              <a:t>ФКН ВШЭ</a:t>
            </a:r>
            <a:endParaRPr lang="ru-RU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6718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Ключевое слово </a:t>
            </a:r>
            <a:r>
              <a:rPr lang="en-US" b="1" dirty="0" err="1"/>
              <a:t>decltype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B043E-EDB5-9C43-E55C-06BBAD91D287}"/>
              </a:ext>
            </a:extLst>
          </p:cNvPr>
          <p:cNvSpPr txBox="1"/>
          <p:nvPr/>
        </p:nvSpPr>
        <p:spPr>
          <a:xfrm>
            <a:off x="1120775" y="1741051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Правила вывода типа </a:t>
            </a:r>
            <a:r>
              <a:rPr lang="en-US" b="1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отличаются в случае передачи выражения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а не идентификатора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Какой же тип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будет выведен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если в </a:t>
            </a:r>
            <a:r>
              <a:rPr lang="en-US" b="1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передано выражение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?</a:t>
            </a:r>
            <a:endParaRPr kumimoji="0" lang="en-RU" sz="180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D83FDC-B9BF-DD9C-748E-B49DF895A08B}"/>
              </a:ext>
            </a:extLst>
          </p:cNvPr>
          <p:cNvGraphicFramePr>
            <a:graphicFrameLocks noGrp="1"/>
          </p:cNvGraphicFramePr>
          <p:nvPr/>
        </p:nvGraphicFramePr>
        <p:xfrm>
          <a:off x="1120775" y="3200400"/>
          <a:ext cx="6110206" cy="15735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55103">
                  <a:extLst>
                    <a:ext uri="{9D8B030D-6E8A-4147-A177-3AD203B41FA5}">
                      <a16:colId xmlns:a16="http://schemas.microsoft.com/office/drawing/2014/main" val="1199974409"/>
                    </a:ext>
                  </a:extLst>
                </a:gridCol>
                <a:gridCol w="3055103">
                  <a:extLst>
                    <a:ext uri="{9D8B030D-6E8A-4147-A177-3AD203B41FA5}">
                      <a16:colId xmlns:a16="http://schemas.microsoft.com/office/drawing/2014/main" val="1663382909"/>
                    </a:ext>
                  </a:extLst>
                </a:gridCol>
              </a:tblGrid>
              <a:tr h="344063"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Expression value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decltype(expression)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523361"/>
                  </a:ext>
                </a:extLst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RU" sz="1800" dirty="0"/>
                        <a:t>lvalue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dirty="0"/>
                        <a:t>vt&amp;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62937"/>
                  </a:ext>
                </a:extLst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RU" sz="1800" dirty="0"/>
                        <a:t>xvalue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dirty="0"/>
                        <a:t>vt&amp;&amp;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98926"/>
                  </a:ext>
                </a:extLst>
              </a:tr>
              <a:tr h="402597">
                <a:tc>
                  <a:txBody>
                    <a:bodyPr/>
                    <a:lstStyle/>
                    <a:p>
                      <a:pPr algn="ctr"/>
                      <a:r>
                        <a:rPr lang="en-RU" sz="1800" dirty="0"/>
                        <a:t>prvalue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dirty="0"/>
                        <a:t>vt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3932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81EF22B-0906-B228-91F4-DE7680DD3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02" y="3200400"/>
            <a:ext cx="3285068" cy="251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112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Ключевое слово </a:t>
            </a:r>
            <a:r>
              <a:rPr lang="en-US" b="1" dirty="0" err="1"/>
              <a:t>decltype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B043E-EDB5-9C43-E55C-06BBAD91D287}"/>
              </a:ext>
            </a:extLst>
          </p:cNvPr>
          <p:cNvSpPr txBox="1"/>
          <p:nvPr/>
        </p:nvSpPr>
        <p:spPr>
          <a:xfrm>
            <a:off x="1120775" y="1741051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Сравним два примера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приведенных ниже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</a:t>
            </a:r>
            <a:endParaRPr kumimoji="0" lang="en-RU" sz="180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9DE26-526A-845A-62B5-D389CD0C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5" y="2464497"/>
            <a:ext cx="2927350" cy="1929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61F53D-2EAE-983E-6DE7-DB9607306B16}"/>
              </a:ext>
            </a:extLst>
          </p:cNvPr>
          <p:cNvSpPr txBox="1"/>
          <p:nvPr/>
        </p:nvSpPr>
        <p:spPr>
          <a:xfrm>
            <a:off x="1232852" y="4742934"/>
            <a:ext cx="972629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Казалось бы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и в первом и во втором примере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мы передаем идентификатор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a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в </a:t>
            </a:r>
            <a:r>
              <a:rPr lang="en-US" b="1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поэтому тип должен выводиться одинаково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Однако из-за скобок во втором случае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конструкция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(a)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воспринимается как выражение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поэтому применяются правила вывода типа </a:t>
            </a:r>
            <a:r>
              <a:rPr lang="en-US" b="1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для выражений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sz="1800" b="1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0190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Ключевое слово </a:t>
            </a:r>
            <a:r>
              <a:rPr lang="en-US" b="1" dirty="0" err="1"/>
              <a:t>decltype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B043E-EDB5-9C43-E55C-06BBAD91D287}"/>
              </a:ext>
            </a:extLst>
          </p:cNvPr>
          <p:cNvSpPr txBox="1"/>
          <p:nvPr/>
        </p:nvSpPr>
        <p:spPr>
          <a:xfrm>
            <a:off x="1120775" y="2228114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Может показаться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что тернарный оператор в 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C++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допускает запись выражений разных типов в качестве результирующих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Однако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это не так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на самом деле тип возвращаемого значения однозначно определяется на этапе компиляции в соответствии со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0169B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списком правил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sz="180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067FB-604B-6DA8-F5C8-6F4654953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75" y="3706559"/>
            <a:ext cx="5458050" cy="12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143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Ключевое слово </a:t>
            </a:r>
            <a:r>
              <a:rPr lang="en-US" b="1" dirty="0" err="1"/>
              <a:t>decltype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B043E-EDB5-9C43-E55C-06BBAD91D287}"/>
              </a:ext>
            </a:extLst>
          </p:cNvPr>
          <p:cNvSpPr txBox="1"/>
          <p:nvPr/>
        </p:nvSpPr>
        <p:spPr>
          <a:xfrm>
            <a:off x="1120775" y="153856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На результат </a:t>
            </a:r>
            <a:r>
              <a:rPr lang="en-US" b="1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можно навешивать ссылки по </a:t>
            </a:r>
            <a:r>
              <a:rPr lang="ru-RU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правилу сворачивания ссылок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sz="1800" i="1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B4D33CF-81A2-E052-F586-82A285A0A4FA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593599"/>
          <a:ext cx="4269657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9663">
                  <a:extLst>
                    <a:ext uri="{9D8B030D-6E8A-4147-A177-3AD203B41FA5}">
                      <a16:colId xmlns:a16="http://schemas.microsoft.com/office/drawing/2014/main" val="2293955490"/>
                    </a:ext>
                  </a:extLst>
                </a:gridCol>
                <a:gridCol w="839320">
                  <a:extLst>
                    <a:ext uri="{9D8B030D-6E8A-4147-A177-3AD203B41FA5}">
                      <a16:colId xmlns:a16="http://schemas.microsoft.com/office/drawing/2014/main" val="504774503"/>
                    </a:ext>
                  </a:extLst>
                </a:gridCol>
                <a:gridCol w="986589">
                  <a:extLst>
                    <a:ext uri="{9D8B030D-6E8A-4147-A177-3AD203B41FA5}">
                      <a16:colId xmlns:a16="http://schemas.microsoft.com/office/drawing/2014/main" val="3107983115"/>
                    </a:ext>
                  </a:extLst>
                </a:gridCol>
                <a:gridCol w="794085">
                  <a:extLst>
                    <a:ext uri="{9D8B030D-6E8A-4147-A177-3AD203B41FA5}">
                      <a16:colId xmlns:a16="http://schemas.microsoft.com/office/drawing/2014/main" val="81687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Type 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vt&amp;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vt&amp;&amp;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479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int&amp;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int&amp;&amp;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3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>
                          <a:solidFill>
                            <a:schemeClr val="bg1"/>
                          </a:solidFill>
                        </a:rPr>
                        <a:t>int&amp;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int&amp;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int&amp;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int&amp;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6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>
                          <a:solidFill>
                            <a:schemeClr val="bg1"/>
                          </a:solidFill>
                        </a:rPr>
                        <a:t>int&amp;&amp;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int&amp;&amp;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int&amp;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800" b="0" dirty="0"/>
                        <a:t>int&amp;&amp;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319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C2CC9C0-5134-9198-7066-48D5B74C59F1}"/>
              </a:ext>
            </a:extLst>
          </p:cNvPr>
          <p:cNvSpPr txBox="1"/>
          <p:nvPr/>
        </p:nvSpPr>
        <p:spPr>
          <a:xfrm>
            <a:off x="1120775" y="2066082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Напоминание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  <a:r>
              <a:rPr lang="ru-RU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правило сворачивания ссылок</a:t>
            </a:r>
            <a:r>
              <a:rPr lang="en-US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A54915-21FE-A73D-F45C-3002A23E6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57" y="2593599"/>
            <a:ext cx="1673755" cy="1478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643C32-79BE-EADC-8004-96B71B9C9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440" y="2593599"/>
            <a:ext cx="1988031" cy="14782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49190C-AAA1-460A-1DC0-C20A9A9F0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27" y="4815359"/>
            <a:ext cx="3427884" cy="14256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E9029C-A78F-6850-E652-5AF0E035565C}"/>
              </a:ext>
            </a:extLst>
          </p:cNvPr>
          <p:cNvSpPr txBox="1"/>
          <p:nvPr/>
        </p:nvSpPr>
        <p:spPr>
          <a:xfrm>
            <a:off x="1078548" y="4352208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На примере снизу видно использование правила сворачивания ссылок на практике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6785769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Проверка выведенного типа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44D48-5415-7F55-6A26-D6455CA6DDF9}"/>
              </a:ext>
            </a:extLst>
          </p:cNvPr>
          <p:cNvSpPr txBox="1"/>
          <p:nvPr/>
        </p:nvSpPr>
        <p:spPr>
          <a:xfrm>
            <a:off x="1120775" y="1538565"/>
            <a:ext cx="972629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Как узнать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какой тип подставился на место выражения?</a:t>
            </a:r>
          </a:p>
          <a:p>
            <a:pPr algn="ctr" hangingPunct="0"/>
            <a:r>
              <a:rPr lang="ru-RU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Идея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можно вызвать</a:t>
            </a:r>
            <a:r>
              <a:rPr lang="en-US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намеренную ошибку компиляции и посмотреть не нее</a:t>
            </a:r>
            <a:r>
              <a:rPr lang="en-US" i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  <a:endParaRPr kumimoji="0" lang="en-RU" sz="1800" i="1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D4939-5457-C7BD-A248-523D5A620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2463114"/>
            <a:ext cx="31750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AF8E95-4AA9-FE68-EE45-E2E62BFB0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5319435"/>
            <a:ext cx="8026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534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decltype</a:t>
            </a:r>
            <a:r>
              <a:rPr lang="en-US" b="1" dirty="0"/>
              <a:t>(auto)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C3C94-C23C-1BD4-E04D-D33843DD8DCC}"/>
              </a:ext>
            </a:extLst>
          </p:cNvPr>
          <p:cNvSpPr txBox="1"/>
          <p:nvPr/>
        </p:nvSpPr>
        <p:spPr>
          <a:xfrm>
            <a:off x="1120775" y="1538565"/>
            <a:ext cx="972629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Пусть мы хотим написать функцию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которая возвращает элемент контейнера по его индексу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ru-RU" sz="180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algn="ctr" hangingPunct="0"/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Попробуем использовать </a:t>
            </a: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auto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для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решения этой задачи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  <a:endParaRPr kumimoji="0" lang="en-RU" sz="180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8E42C-8AB2-79A0-C0E6-FD0115479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461684"/>
            <a:ext cx="5181600" cy="2578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5184E7-91B6-924B-B570-FA59AFF5E238}"/>
              </a:ext>
            </a:extLst>
          </p:cNvPr>
          <p:cNvSpPr txBox="1"/>
          <p:nvPr/>
        </p:nvSpPr>
        <p:spPr>
          <a:xfrm>
            <a:off x="1120775" y="5316574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auto&amp; </a:t>
            </a:r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не сработает для </a:t>
            </a: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std::vector&lt;bool&gt;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так как он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не возвращает </a:t>
            </a:r>
            <a:r>
              <a:rPr kumimoji="0" lang="en-US" sz="1800" u="none" strike="noStrike" cap="none" spc="0" normalizeH="0" baseline="0" dirty="0" err="1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lvalue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-ссылку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sz="180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2132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decltype</a:t>
            </a:r>
            <a:r>
              <a:rPr lang="en-US" b="1" dirty="0"/>
              <a:t>(auto)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C3C94-C23C-1BD4-E04D-D33843DD8DCC}"/>
              </a:ext>
            </a:extLst>
          </p:cNvPr>
          <p:cNvSpPr txBox="1"/>
          <p:nvPr/>
        </p:nvSpPr>
        <p:spPr>
          <a:xfrm>
            <a:off x="1120775" y="153856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Хотим сделать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так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en-US" b="1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cont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[</a:t>
            </a:r>
            <a:r>
              <a:rPr lang="en-US" b="1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i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]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недоступен на момент объявления функции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sz="180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8DDF5-2BF9-9A7B-D9AA-E3F5E4E08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0" y="2209800"/>
            <a:ext cx="54737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B1A0CC-CE22-3EF1-8FA4-87A911756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4357542"/>
            <a:ext cx="5181600" cy="114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C21D65-7437-E55D-A412-2A4C81FBC533}"/>
              </a:ext>
            </a:extLst>
          </p:cNvPr>
          <p:cNvSpPr txBox="1"/>
          <p:nvPr/>
        </p:nvSpPr>
        <p:spPr>
          <a:xfrm>
            <a:off x="1232852" y="3925387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Выход – </a:t>
            </a:r>
            <a:r>
              <a:rPr kumimoji="0" lang="en-US" sz="1800" b="1" u="none" strike="noStrike" cap="none" spc="0" normalizeH="0" baseline="0" dirty="0" err="1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(auto)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</a:t>
            </a:r>
            <a:endParaRPr kumimoji="0" lang="en-RU" sz="1800" b="1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F10754-BAB2-C8BD-35BC-3656A9330C30}"/>
              </a:ext>
            </a:extLst>
          </p:cNvPr>
          <p:cNvSpPr txBox="1"/>
          <p:nvPr/>
        </p:nvSpPr>
        <p:spPr>
          <a:xfrm>
            <a:off x="1232852" y="5600380"/>
            <a:ext cx="972629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В случае </a:t>
            </a:r>
            <a:r>
              <a:rPr kumimoji="0" lang="en-US" sz="1800" b="1" u="none" strike="noStrike" cap="none" spc="0" normalizeH="0" baseline="0" dirty="0" err="1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(auto)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вывод типа происходит по правилам </a:t>
            </a:r>
            <a:r>
              <a:rPr kumimoji="0" lang="en-US" sz="1800" b="1" u="none" strike="noStrike" cap="none" spc="0" normalizeH="0" baseline="0" dirty="0" err="1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то </a:t>
            </a:r>
            <a:r>
              <a:rPr kumimoji="0" lang="ru-RU" sz="1800" u="none" strike="noStrike" cap="none" spc="0" normalizeH="0" baseline="0" dirty="0" err="1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естьвернется</a:t>
            </a:r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именно тот тип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который имее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т возвращаемое из функции выражение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sz="1800" b="1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653016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7200" dirty="0">
                <a:solidFill>
                  <a:srgbClr val="32333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Class Template Argument Deduction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4266D-A7F9-A381-B014-88C3C240017F}"/>
              </a:ext>
            </a:extLst>
          </p:cNvPr>
          <p:cNvSpPr txBox="1"/>
          <p:nvPr/>
        </p:nvSpPr>
        <p:spPr>
          <a:xfrm>
            <a:off x="1120775" y="1530297"/>
            <a:ext cx="9726295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Чтобы создать экземпляр шаблонного класса, должен быть известен каждый шаблонный параметр, однако не обязательно указывать каждый шаблонный параметр вручную.</a:t>
            </a:r>
          </a:p>
          <a:p>
            <a:pPr hangingPunct="0"/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/>
            </a:endParaRPr>
          </a:p>
          <a:p>
            <a:pPr hangingPunct="0"/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В </a:t>
            </a:r>
            <a:r>
              <a:rPr lang="en-GB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C++17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был добавлен механизм </a:t>
            </a:r>
            <a:r>
              <a:rPr lang="en-US" b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CTAD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 (Class Template Argument Deduction),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который позволил упросить синтаксис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создания инстансов шаблонных классов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.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Например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создавать инстанс </a:t>
            </a:r>
            <a:r>
              <a:rPr lang="en-US" b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std::pair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и </a:t>
            </a:r>
            <a:r>
              <a:rPr lang="en-US" b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std::vector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стало проще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 (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теперь можно опустить шаблонный тип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если он очевиден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):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EAAF0-2161-6606-A864-9D8FB9631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72" y="3728008"/>
            <a:ext cx="4144798" cy="1124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888DE4-5E09-1B8F-0A2F-7B01BF64D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3736954"/>
            <a:ext cx="4604172" cy="111993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D432B5-2541-D82B-A4A8-2C2729F1A215}"/>
              </a:ext>
            </a:extLst>
          </p:cNvPr>
          <p:cNvCxnSpPr>
            <a:cxnSpLocks/>
          </p:cNvCxnSpPr>
          <p:nvPr/>
        </p:nvCxnSpPr>
        <p:spPr>
          <a:xfrm flipV="1">
            <a:off x="5775156" y="4290287"/>
            <a:ext cx="842893" cy="663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D868DE-9484-2E02-935B-D214F4EEB3F3}"/>
              </a:ext>
            </a:extLst>
          </p:cNvPr>
          <p:cNvSpPr txBox="1"/>
          <p:nvPr/>
        </p:nvSpPr>
        <p:spPr>
          <a:xfrm>
            <a:off x="1120775" y="3358678"/>
            <a:ext cx="46041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C++ 14: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AC6CF-93A8-3939-C16B-3E127BBC24A8}"/>
              </a:ext>
            </a:extLst>
          </p:cNvPr>
          <p:cNvSpPr txBox="1"/>
          <p:nvPr/>
        </p:nvSpPr>
        <p:spPr>
          <a:xfrm>
            <a:off x="6702272" y="3306398"/>
            <a:ext cx="41447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C++ 17: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66554F-E317-89B5-B389-01ED6E824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72" y="5215355"/>
            <a:ext cx="3962400" cy="876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82A5B3-ADDD-74D3-41CB-62F57459E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47" y="5189955"/>
            <a:ext cx="3949700" cy="9271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5CEC7C-BB9A-622F-BF9D-40BFE8F4CEC4}"/>
              </a:ext>
            </a:extLst>
          </p:cNvPr>
          <p:cNvCxnSpPr>
            <a:cxnSpLocks/>
          </p:cNvCxnSpPr>
          <p:nvPr/>
        </p:nvCxnSpPr>
        <p:spPr>
          <a:xfrm flipV="1">
            <a:off x="5823621" y="5653505"/>
            <a:ext cx="842893" cy="663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6562910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Пользовательский</a:t>
            </a:r>
            <a:r>
              <a:rPr lang="en-US" dirty="0"/>
              <a:t> deduction guide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CBA94-C38A-8F7E-A37D-403068780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46" y="2048001"/>
            <a:ext cx="6567350" cy="3399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B022F0-F664-D758-8CC3-F77516D94C72}"/>
              </a:ext>
            </a:extLst>
          </p:cNvPr>
          <p:cNvSpPr txBox="1"/>
          <p:nvPr/>
        </p:nvSpPr>
        <p:spPr>
          <a:xfrm>
            <a:off x="1120774" y="1237145"/>
            <a:ext cx="972629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Помимо встроенных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deduction guide’</a:t>
            </a:r>
            <a:r>
              <a:rPr kumimoji="0" lang="ru-RU" sz="1800" b="0" i="0" u="none" strike="noStrike" cap="none" spc="0" normalizeH="0" baseline="0" dirty="0" err="1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ов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полный список которых можно прочесть </a:t>
            </a:r>
            <a:r>
              <a:rPr lang="ru-RU" dirty="0">
                <a:solidFill>
                  <a:srgbClr val="0169B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тут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,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 есть возможность создать собственный 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deduction guide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для своего класса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A8C9C-678F-E08C-9A42-7606A32D5442}"/>
              </a:ext>
            </a:extLst>
          </p:cNvPr>
          <p:cNvSpPr txBox="1"/>
          <p:nvPr/>
        </p:nvSpPr>
        <p:spPr>
          <a:xfrm>
            <a:off x="1120774" y="5612475"/>
            <a:ext cx="972629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b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Важно</a:t>
            </a:r>
            <a:r>
              <a:rPr lang="en-US" b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: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 </a:t>
            </a:r>
            <a:r>
              <a:rPr lang="ru-RU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не стоит путать механизм автоматического вывода шаблонных типов</a:t>
            </a:r>
            <a:r>
              <a:rPr lang="en-US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, </a:t>
            </a:r>
            <a:r>
              <a:rPr lang="ru-RU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представленный в языке в виде </a:t>
            </a:r>
            <a:r>
              <a:rPr lang="en-US" b="1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template type inference</a:t>
            </a:r>
            <a:r>
              <a:rPr lang="en-US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, </a:t>
            </a:r>
            <a:r>
              <a:rPr lang="en-US" b="1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auto</a:t>
            </a:r>
            <a:r>
              <a:rPr lang="en-US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, </a:t>
            </a:r>
            <a:r>
              <a:rPr lang="en-US" b="1" i="1" dirty="0" err="1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decltype</a:t>
            </a:r>
            <a:r>
              <a:rPr lang="en-US" b="1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(auto)</a:t>
            </a:r>
            <a:r>
              <a:rPr lang="en-US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 </a:t>
            </a:r>
            <a:r>
              <a:rPr lang="ru-RU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с механизмом </a:t>
            </a:r>
            <a:r>
              <a:rPr lang="en-US" b="1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CTAD</a:t>
            </a:r>
            <a:r>
              <a:rPr lang="en-US" i="1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.</a:t>
            </a:r>
            <a:endParaRPr kumimoji="0" lang="en-RU" sz="1800" b="0" i="1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39253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93C7B5-F136-7E22-0DC5-D44D1D8BE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000"/>
              <a:t>Лекция 10</a:t>
            </a:r>
            <a:endParaRPr lang="ru-RU" sz="2000" dirty="0">
              <a:latin typeface="Helvetica" pitchFamily="2" charset="0"/>
            </a:endParaRPr>
          </a:p>
          <a:p>
            <a:r>
              <a:rPr lang="ru-RU" sz="2800" dirty="0"/>
              <a:t>Вывод типов</a:t>
            </a:r>
            <a:endParaRPr lang="ru-RU" sz="2800" dirty="0">
              <a:latin typeface="Helvetica" pitchFamily="2" charset="0"/>
            </a:endParaRPr>
          </a:p>
          <a:p>
            <a:r>
              <a:rPr lang="ru-RU" dirty="0">
                <a:latin typeface="Helvetica" pitchFamily="2" charset="0"/>
              </a:rPr>
              <a:t>Программирование на языке </a:t>
            </a:r>
            <a:r>
              <a:rPr lang="en-US" dirty="0">
                <a:latin typeface="Helvetica" pitchFamily="2" charset="0"/>
              </a:rPr>
              <a:t>C++</a:t>
            </a:r>
            <a:endParaRPr lang="ru-RU" dirty="0">
              <a:latin typeface="Helvetica" pitchFamily="2" charset="0"/>
            </a:endParaRPr>
          </a:p>
          <a:p>
            <a:endParaRPr lang="ru-RU" sz="3200" dirty="0">
              <a:latin typeface="Helvetica" pitchFamily="2" charset="0"/>
            </a:endParaRPr>
          </a:p>
          <a:p>
            <a:r>
              <a:rPr lang="ru-RU" sz="2400" dirty="0"/>
              <a:t>Константин </a:t>
            </a:r>
            <a:r>
              <a:rPr lang="ru-RU" sz="2400" dirty="0" err="1"/>
              <a:t>Леладзе</a:t>
            </a:r>
            <a:endParaRPr lang="ru-RU" sz="2400" dirty="0">
              <a:latin typeface="Helvetica" pitchFamily="2" charset="0"/>
            </a:endParaRPr>
          </a:p>
          <a:p>
            <a:r>
              <a:rPr lang="ru-RU" sz="1600" dirty="0">
                <a:latin typeface="Helvetica" pitchFamily="2" charset="0"/>
              </a:rPr>
              <a:t>ФКН ВШЭ</a:t>
            </a:r>
          </a:p>
        </p:txBody>
      </p:sp>
    </p:spTree>
    <p:extLst>
      <p:ext uri="{BB962C8B-B14F-4D97-AF65-F5344CB8AC3E}">
        <p14:creationId xmlns:p14="http://schemas.microsoft.com/office/powerpoint/2010/main" val="21632787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Проблема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123600" y="1209661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Проблема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хотим записать в переменную значение итератора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26C3-38C3-64AB-7017-6DB27D4030E8}"/>
              </a:ext>
            </a:extLst>
          </p:cNvPr>
          <p:cNvSpPr txBox="1"/>
          <p:nvPr/>
        </p:nvSpPr>
        <p:spPr>
          <a:xfrm>
            <a:off x="1120775" y="3299145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Неудобно писать тип целиком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но еще терпимо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hangingPunct="0"/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/>
            </a:endParaRPr>
          </a:p>
          <a:p>
            <a:pPr algn="ctr" hangingPunct="0"/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Друг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ой пример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: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попробуем </a:t>
            </a:r>
            <a:r>
              <a:rPr lang="ru-RU" dirty="0" err="1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проитерироваться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 по контейнеру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2339E-151D-F184-BAF2-A8614FEF3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823" y="1689768"/>
            <a:ext cx="6934200" cy="149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3D2D2-E619-7AD1-C917-8A27CEC31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11" y="4350478"/>
            <a:ext cx="9167177" cy="16355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0BB0C2-6153-B7C7-A459-3394F3ADECDB}"/>
              </a:ext>
            </a:extLst>
          </p:cNvPr>
          <p:cNvSpPr txBox="1"/>
          <p:nvPr/>
        </p:nvSpPr>
        <p:spPr>
          <a:xfrm>
            <a:off x="1512411" y="5996680"/>
            <a:ext cx="972629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Проблема очевидна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: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 название типа в 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C++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иногда становится настолько длинным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что его становится крайне неудобно писать</a:t>
            </a:r>
            <a:r>
              <a:rPr lang="en-US" dirty="0">
                <a:solidFill>
                  <a:srgbClr val="32333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1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Проблема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FEB17-77F0-F3D5-E3C0-6CDEDCC15D5E}"/>
              </a:ext>
            </a:extLst>
          </p:cNvPr>
          <p:cNvSpPr txBox="1"/>
          <p:nvPr/>
        </p:nvSpPr>
        <p:spPr>
          <a:xfrm>
            <a:off x="1120775" y="1388978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Предыдущий пример можно упростить с использованием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range-based for loop: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D00818-35EB-E784-26AB-6EE6BD619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63" y="2048347"/>
            <a:ext cx="6839873" cy="11881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128FB3-AFA5-C2FF-9F17-646720538C1F}"/>
              </a:ext>
            </a:extLst>
          </p:cNvPr>
          <p:cNvSpPr txBox="1"/>
          <p:nvPr/>
        </p:nvSpPr>
        <p:spPr>
          <a:xfrm>
            <a:off x="1120775" y="3524040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Но и тут есть простор для ошибки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Из-за забытого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const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объект будет неявно копироваться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BF2191-3C63-87C8-6EDC-FAF908CA1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49" y="3996766"/>
            <a:ext cx="5524500" cy="368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556AEF-FBB7-2F35-067C-2E09644ACC92}"/>
              </a:ext>
            </a:extLst>
          </p:cNvPr>
          <p:cNvSpPr txBox="1"/>
          <p:nvPr/>
        </p:nvSpPr>
        <p:spPr>
          <a:xfrm>
            <a:off x="1232851" y="4468462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Исправим ошибку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D81C75-1666-107F-5158-ABD04C13E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63" y="5084390"/>
            <a:ext cx="6839873" cy="10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642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Ключевое слово</a:t>
            </a:r>
            <a:r>
              <a:rPr lang="en-US" dirty="0"/>
              <a:t> </a:t>
            </a:r>
            <a:r>
              <a:rPr lang="en-US" b="1" dirty="0"/>
              <a:t>auto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B19D2-B8F7-4402-255B-38C7CA573803}"/>
              </a:ext>
            </a:extLst>
          </p:cNvPr>
          <p:cNvSpPr txBox="1"/>
          <p:nvPr/>
        </p:nvSpPr>
        <p:spPr>
          <a:xfrm>
            <a:off x="1120775" y="1402397"/>
            <a:ext cx="972629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Можно избежать явного указания типа и позволить компилятору вывести (определить) его самостоятельно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Перепишем код с использованием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auto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36FEB-FFA7-1D19-D0CA-C533E6BD9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50" y="2397394"/>
            <a:ext cx="2832100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309FC5-696E-4D27-F8DD-6ACC78B19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3706452"/>
            <a:ext cx="5676900" cy="74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4FA242-0C0B-CCC2-7903-8739A5A49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50" y="4497330"/>
            <a:ext cx="2959100" cy="736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E38C36-5D02-75A4-B3E6-9356A4D8EC9A}"/>
              </a:ext>
            </a:extLst>
          </p:cNvPr>
          <p:cNvSpPr txBox="1"/>
          <p:nvPr/>
        </p:nvSpPr>
        <p:spPr>
          <a:xfrm>
            <a:off x="1232852" y="5541388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Note: 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важно подчеркнуть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что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auto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–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это не тип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которому можно присвоить объект любого типа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(прямо как в языке 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python,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например)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Ключевое слово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auto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создано для того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чтобы упростить написание кода и не ломает строгой типизации языка 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C++.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0567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Ключевое слово</a:t>
            </a:r>
            <a:r>
              <a:rPr lang="en-US" dirty="0"/>
              <a:t> </a:t>
            </a:r>
            <a:r>
              <a:rPr lang="en-US" b="1" dirty="0"/>
              <a:t>auto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2C109-96AD-7899-B090-FF5B906616F1}"/>
              </a:ext>
            </a:extLst>
          </p:cNvPr>
          <p:cNvSpPr txBox="1"/>
          <p:nvPr/>
        </p:nvSpPr>
        <p:spPr>
          <a:xfrm>
            <a:off x="1120773" y="1409947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auto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также можно использовать для возвращаемого результата функции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BD71E9-C7C7-2612-1FE3-16148237C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21" y="2269884"/>
            <a:ext cx="4165600" cy="850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74B180-E880-D8FC-96AB-17D2365B4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21" y="3618941"/>
            <a:ext cx="7569200" cy="1422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F08707-27C4-B571-2A0B-B5A6506E65F7}"/>
              </a:ext>
            </a:extLst>
          </p:cNvPr>
          <p:cNvSpPr txBox="1"/>
          <p:nvPr/>
        </p:nvSpPr>
        <p:spPr>
          <a:xfrm>
            <a:off x="1120774" y="5354833"/>
            <a:ext cx="972629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Calibri"/>
              </a:rPr>
              <a:t>auto&amp;</a:t>
            </a:r>
            <a:r>
              <a:rPr lang="en-US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Calibri"/>
              </a:rPr>
              <a:t>в этом контексте означает</a:t>
            </a:r>
            <a:r>
              <a:rPr lang="en-US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Calibri"/>
              </a:rPr>
              <a:t>,  </a:t>
            </a:r>
            <a:r>
              <a:rPr lang="ru-RU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Calibri"/>
              </a:rPr>
              <a:t>что мы хотим</a:t>
            </a:r>
            <a:r>
              <a:rPr lang="en-US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Calibri"/>
              </a:rPr>
              <a:t>чтобы результирующий выведенный тип был ссылочным</a:t>
            </a:r>
            <a:r>
              <a:rPr lang="en-US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00832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Ключевое слово</a:t>
            </a:r>
            <a:r>
              <a:rPr lang="en-US" dirty="0"/>
              <a:t> </a:t>
            </a:r>
            <a:r>
              <a:rPr lang="en-US" b="1" dirty="0"/>
              <a:t>auto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D082E-66F2-6029-8B87-31DCD3552BE4}"/>
              </a:ext>
            </a:extLst>
          </p:cNvPr>
          <p:cNvSpPr txBox="1"/>
          <p:nvPr/>
        </p:nvSpPr>
        <p:spPr>
          <a:xfrm>
            <a:off x="1120774" y="1216060"/>
            <a:ext cx="972629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Но как определить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что именно подставится вместо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auto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?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Оказывается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что правила вывода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auto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со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впадают с правилами вывода шаблонных типов!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Например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рассмотрим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следующий код с использованием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auto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</a:t>
            </a:r>
            <a:endParaRPr kumimoji="0" lang="en-RU" sz="180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479F1-ED21-2763-9A90-A25A443A2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899" y="2511213"/>
            <a:ext cx="3378200" cy="482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7C2442-F0AF-EFFB-9E5D-CF0635488C5C}"/>
              </a:ext>
            </a:extLst>
          </p:cNvPr>
          <p:cNvSpPr txBox="1"/>
          <p:nvPr/>
        </p:nvSpPr>
        <p:spPr>
          <a:xfrm>
            <a:off x="1232851" y="3088639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В этом случае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auto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выведется как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int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и тип </a:t>
            </a:r>
            <a:r>
              <a:rPr lang="en-US" b="1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new_value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будет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const int&amp;</a:t>
            </a:r>
            <a:endParaRPr kumimoji="0" lang="en-RU" sz="1800" b="1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5DA2ED-E3A8-FF83-8981-CAD68FBF9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598" y="3552795"/>
            <a:ext cx="2844800" cy="1206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BA383F-3DE8-3329-51F2-142411924097}"/>
              </a:ext>
            </a:extLst>
          </p:cNvPr>
          <p:cNvSpPr txBox="1"/>
          <p:nvPr/>
        </p:nvSpPr>
        <p:spPr>
          <a:xfrm>
            <a:off x="1120774" y="4854121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Что будет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если написать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auto&amp;&amp;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?</a:t>
            </a:r>
            <a:endParaRPr kumimoji="0" lang="en-RU" sz="180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8FA061-3EDA-7762-E5D3-567A3361D8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48" y="5299040"/>
            <a:ext cx="2705100" cy="342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C5954B-06D7-39E4-AA34-0137C1C76166}"/>
              </a:ext>
            </a:extLst>
          </p:cNvPr>
          <p:cNvSpPr txBox="1"/>
          <p:nvPr/>
        </p:nvSpPr>
        <p:spPr>
          <a:xfrm>
            <a:off x="1232850" y="5744631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Получи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тся универсальная ссылка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способная принимать как </a:t>
            </a:r>
            <a:r>
              <a:rPr lang="en-US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lvalue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так и </a:t>
            </a:r>
            <a:r>
              <a:rPr lang="en-US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rvalue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lang="ru-RU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равила вывода типа в этом случае будут аналогичны правилам вывода типов для 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“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шаблонных универсальных ссылок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”</a:t>
            </a:r>
            <a:endParaRPr kumimoji="0" lang="en-RU" sz="180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04222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std::</a:t>
            </a:r>
            <a:r>
              <a:rPr lang="en-US" b="1" dirty="0" err="1"/>
              <a:t>initializer_list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b="1" dirty="0"/>
              <a:t>auto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13DE2-9415-5556-33E0-D0B79B2D9ED8}"/>
              </a:ext>
            </a:extLst>
          </p:cNvPr>
          <p:cNvSpPr txBox="1"/>
          <p:nvPr/>
        </p:nvSpPr>
        <p:spPr>
          <a:xfrm>
            <a:off x="1120773" y="1409947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Для списко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 инициализации поведении при выводе типов отличается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</a:t>
            </a:r>
            <a:endParaRPr kumimoji="0" lang="en-RU" sz="180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9300A-E2B7-EEC5-95CE-C9857EF92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50" y="2284984"/>
            <a:ext cx="3263900" cy="39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2B5CF-A951-5491-C6EE-83C4043B4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193803"/>
            <a:ext cx="3009900" cy="227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9D21B6-BBD0-7787-100B-B87843A3C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12853"/>
            <a:ext cx="4064000" cy="22352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5F3A83-9EDD-B5F5-3D5E-230F7F5321CF}"/>
              </a:ext>
            </a:extLst>
          </p:cNvPr>
          <p:cNvCxnSpPr>
            <a:cxnSpLocks/>
          </p:cNvCxnSpPr>
          <p:nvPr/>
        </p:nvCxnSpPr>
        <p:spPr>
          <a:xfrm>
            <a:off x="5101389" y="4330453"/>
            <a:ext cx="910389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087331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Ключевое слово </a:t>
            </a:r>
            <a:r>
              <a:rPr lang="en-US" b="1" dirty="0" err="1"/>
              <a:t>decltype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B043E-EDB5-9C43-E55C-06BBAD91D287}"/>
              </a:ext>
            </a:extLst>
          </p:cNvPr>
          <p:cNvSpPr txBox="1"/>
          <p:nvPr/>
        </p:nvSpPr>
        <p:spPr>
          <a:xfrm>
            <a:off x="1120772" y="1257578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Ключевое слово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позволяет задать такой же тип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как у переданной переменной</a:t>
            </a:r>
            <a:endParaRPr kumimoji="0" lang="en-RU" sz="180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E3276-273B-F5CA-5E9E-97CC8E56F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48" y="1799924"/>
            <a:ext cx="5245100" cy="77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57FDB7-B069-CB2A-61D6-C01EF366F1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98" y="4115377"/>
            <a:ext cx="4343400" cy="104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AC17C5-9274-5BF5-E03E-9AE9AE5EBD5F}"/>
              </a:ext>
            </a:extLst>
          </p:cNvPr>
          <p:cNvSpPr txBox="1"/>
          <p:nvPr/>
        </p:nvSpPr>
        <p:spPr>
          <a:xfrm>
            <a:off x="1232851" y="2747640"/>
            <a:ext cx="972629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обрабатывается на этапе компиляции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  <a:endParaRPr lang="en-US" dirty="0">
              <a:solidFill>
                <a:srgbClr val="323332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Убедимся в этом на примере следующего кода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в котором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кстати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еще и демонстрируется возможность передать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выражение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а не переменную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Но об этом подробнее – позже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sz="1800" b="1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279D8-26B7-EE63-124D-ED4F033DA861}"/>
              </a:ext>
            </a:extLst>
          </p:cNvPr>
          <p:cNvSpPr txBox="1"/>
          <p:nvPr/>
        </p:nvSpPr>
        <p:spPr>
          <a:xfrm>
            <a:off x="1120772" y="5329793"/>
            <a:ext cx="9726295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Выражение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находящееся внутри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находится в так называемом 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“unevaluated context”, </a:t>
            </a:r>
            <a:r>
              <a:rPr kumimoji="0" lang="ru-RU" sz="180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то есть оно не вычисляется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Другими словами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выражение используется только для вывода типа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в программу оно не попадает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sz="1800" b="1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27496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Ключевое слово </a:t>
            </a:r>
            <a:r>
              <a:rPr lang="en-US" b="1" dirty="0" err="1"/>
              <a:t>decltype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B043E-EDB5-9C43-E55C-06BBAD91D287}"/>
              </a:ext>
            </a:extLst>
          </p:cNvPr>
          <p:cNvSpPr txBox="1"/>
          <p:nvPr/>
        </p:nvSpPr>
        <p:spPr>
          <a:xfrm>
            <a:off x="1120774" y="2041254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Если </a:t>
            </a:r>
            <a:r>
              <a:rPr lang="en-US" b="1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decltype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передать идентификатор переменной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то он выведет тип по правилам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отличным от вывода шаблонных типов или </a:t>
            </a:r>
            <a:r>
              <a:rPr lang="en-US" b="1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auto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: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отбрасывания ссылок не произойдет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а вернется именно тот тип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с которым был объявлен объект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идентификатор которого был передан</a:t>
            </a: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endParaRPr kumimoji="0" lang="en-RU" sz="180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32111-1FA1-E33A-FEB2-B85B18F8F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65" y="3593592"/>
            <a:ext cx="4578469" cy="16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106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41029</TotalTime>
  <Words>925</Words>
  <Application>Microsoft Macintosh PowerPoint</Application>
  <PresentationFormat>Widescreen</PresentationFormat>
  <Paragraphs>123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3841</cp:revision>
  <dcterms:created xsi:type="dcterms:W3CDTF">2020-10-11T07:52:54Z</dcterms:created>
  <dcterms:modified xsi:type="dcterms:W3CDTF">2022-11-08T22:40:16Z</dcterms:modified>
</cp:coreProperties>
</file>