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sldIdLst>
    <p:sldId id="478" r:id="rId2"/>
    <p:sldId id="427" r:id="rId3"/>
    <p:sldId id="428" r:id="rId4"/>
    <p:sldId id="443" r:id="rId5"/>
    <p:sldId id="442" r:id="rId6"/>
    <p:sldId id="429" r:id="rId7"/>
    <p:sldId id="444" r:id="rId8"/>
    <p:sldId id="445" r:id="rId9"/>
    <p:sldId id="451" r:id="rId10"/>
    <p:sldId id="430" r:id="rId11"/>
    <p:sldId id="448" r:id="rId12"/>
    <p:sldId id="433" r:id="rId13"/>
    <p:sldId id="432" r:id="rId14"/>
    <p:sldId id="434" r:id="rId15"/>
    <p:sldId id="435" r:id="rId16"/>
    <p:sldId id="436" r:id="rId17"/>
    <p:sldId id="437" r:id="rId18"/>
    <p:sldId id="447" r:id="rId19"/>
    <p:sldId id="431" r:id="rId20"/>
    <p:sldId id="449" r:id="rId21"/>
    <p:sldId id="450" r:id="rId22"/>
    <p:sldId id="486"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2B38"/>
    <a:srgbClr val="0169B3"/>
    <a:srgbClr val="FB2A38"/>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83" autoAdjust="0"/>
    <p:restoredTop sz="96218"/>
  </p:normalViewPr>
  <p:slideViewPr>
    <p:cSldViewPr snapToGrid="0">
      <p:cViewPr varScale="1">
        <p:scale>
          <a:sx n="124" d="100"/>
          <a:sy n="124" d="100"/>
        </p:scale>
        <p:origin x="240" y="184"/>
      </p:cViewPr>
      <p:guideLst/>
    </p:cSldViewPr>
  </p:slideViewPr>
  <p:outlineViewPr>
    <p:cViewPr>
      <p:scale>
        <a:sx n="33" d="100"/>
        <a:sy n="33" d="100"/>
      </p:scale>
      <p:origin x="0" y="0"/>
    </p:cViewPr>
  </p:outlin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6E362-832A-824E-B063-25F5DE831740}" type="datetimeFigureOut">
              <a:rPr lang="en-RU" smtClean="0"/>
              <a:t>07.12.2022</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EAD37F-4CAA-4C4E-B967-8FF85B62072E}" type="slidenum">
              <a:rPr lang="en-RU" smtClean="0"/>
              <a:t>‹#›</a:t>
            </a:fld>
            <a:endParaRPr lang="en-RU"/>
          </a:p>
        </p:txBody>
      </p:sp>
    </p:spTree>
    <p:extLst>
      <p:ext uri="{BB962C8B-B14F-4D97-AF65-F5344CB8AC3E}">
        <p14:creationId xmlns:p14="http://schemas.microsoft.com/office/powerpoint/2010/main" val="144408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a:t>
            </a:fld>
            <a:endParaRPr lang="en-RU"/>
          </a:p>
        </p:txBody>
      </p:sp>
    </p:spTree>
    <p:extLst>
      <p:ext uri="{BB962C8B-B14F-4D97-AF65-F5344CB8AC3E}">
        <p14:creationId xmlns:p14="http://schemas.microsoft.com/office/powerpoint/2010/main" val="3593539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22</a:t>
            </a:fld>
            <a:endParaRPr lang="en-RU"/>
          </a:p>
        </p:txBody>
      </p:sp>
    </p:spTree>
    <p:extLst>
      <p:ext uri="{BB962C8B-B14F-4D97-AF65-F5344CB8AC3E}">
        <p14:creationId xmlns:p14="http://schemas.microsoft.com/office/powerpoint/2010/main" val="21252048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Титульный лист">
    <p:spTree>
      <p:nvGrpSpPr>
        <p:cNvPr id="1" name=""/>
        <p:cNvGrpSpPr/>
        <p:nvPr/>
      </p:nvGrpSpPr>
      <p:grpSpPr>
        <a:xfrm>
          <a:off x="0" y="0"/>
          <a:ext cx="0" cy="0"/>
          <a:chOff x="0" y="0"/>
          <a:chExt cx="0" cy="0"/>
        </a:xfrm>
      </p:grpSpPr>
      <p:sp>
        <p:nvSpPr>
          <p:cNvPr id="20" name="Текст 19">
            <a:extLst>
              <a:ext uri="{FF2B5EF4-FFF2-40B4-BE49-F238E27FC236}">
                <a16:creationId xmlns:a16="http://schemas.microsoft.com/office/drawing/2014/main" id="{026323EB-CB20-F940-B194-DF913FF6C0A7}"/>
              </a:ext>
            </a:extLst>
          </p:cNvPr>
          <p:cNvSpPr>
            <a:spLocks noGrp="1"/>
          </p:cNvSpPr>
          <p:nvPr>
            <p:ph type="body" sz="quarter" idx="10" hasCustomPrompt="1"/>
          </p:nvPr>
        </p:nvSpPr>
        <p:spPr>
          <a:xfrm>
            <a:off x="544424" y="3100913"/>
            <a:ext cx="10302749" cy="3073728"/>
          </a:xfrm>
          <a:prstGeom prst="rect">
            <a:avLst/>
          </a:prstGeom>
        </p:spPr>
        <p:txBody>
          <a:bodyPr/>
          <a:lstStyle>
            <a:lvl1pPr marL="0" indent="0">
              <a:buNone/>
              <a:defRPr sz="3600" baseline="0">
                <a:solidFill>
                  <a:schemeClr val="accent4"/>
                </a:solidFill>
                <a:latin typeface="Helvetica" pitchFamily="2" charset="0"/>
              </a:defRPr>
            </a:lvl1pPr>
          </a:lstStyle>
          <a:p>
            <a:pPr lvl="0"/>
            <a:r>
              <a:rPr lang="ru-RU" dirty="0"/>
              <a:t>Название лекции</a:t>
            </a:r>
          </a:p>
          <a:p>
            <a:pPr lvl="0"/>
            <a:r>
              <a:rPr lang="ru-RU" dirty="0"/>
              <a:t>Программирование на языке </a:t>
            </a:r>
            <a:r>
              <a:rPr lang="en-US" dirty="0"/>
              <a:t>Java</a:t>
            </a:r>
          </a:p>
          <a:p>
            <a:pPr lvl="0"/>
            <a:r>
              <a:rPr lang="ru-RU" dirty="0"/>
              <a:t>Имя лектора</a:t>
            </a:r>
          </a:p>
          <a:p>
            <a:pPr lvl="0"/>
            <a:r>
              <a:rPr lang="ru-RU" dirty="0"/>
              <a:t>Название курса</a:t>
            </a:r>
          </a:p>
        </p:txBody>
      </p:sp>
      <p:pic>
        <p:nvPicPr>
          <p:cNvPr id="18" name="Рисунок 720">
            <a:extLst>
              <a:ext uri="{FF2B5EF4-FFF2-40B4-BE49-F238E27FC236}">
                <a16:creationId xmlns:a16="http://schemas.microsoft.com/office/drawing/2014/main" id="{DEA648B1-C859-D94A-A6A1-43602DAEA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2238" y="4938293"/>
            <a:ext cx="3039763" cy="1918888"/>
          </a:xfrm>
          <a:prstGeom prst="rect">
            <a:avLst/>
          </a:prstGeom>
          <a:ln w="12700">
            <a:miter lim="400000"/>
          </a:ln>
        </p:spPr>
      </p:pic>
      <p:pic>
        <p:nvPicPr>
          <p:cNvPr id="1028" name="Picture 4" descr="Фирменный стиль, логотипы и шаблоны НИУ ВШЭ – О Вышке – Национальный  исследовательский университет «Высшая школа экономики»">
            <a:extLst>
              <a:ext uri="{FF2B5EF4-FFF2-40B4-BE49-F238E27FC236}">
                <a16:creationId xmlns:a16="http://schemas.microsoft.com/office/drawing/2014/main" id="{E3C6C220-9B16-A149-878A-0907C03ECDC7}"/>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44424" y="683359"/>
            <a:ext cx="9502346" cy="1140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2394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Слайд №1.1 Стандартный">
    <p:spTree>
      <p:nvGrpSpPr>
        <p:cNvPr id="1" name=""/>
        <p:cNvGrpSpPr/>
        <p:nvPr/>
      </p:nvGrpSpPr>
      <p:grpSpPr>
        <a:xfrm>
          <a:off x="0" y="0"/>
          <a:ext cx="0" cy="0"/>
          <a:chOff x="0" y="0"/>
          <a:chExt cx="0" cy="0"/>
        </a:xfrm>
      </p:grpSpPr>
      <p:pic>
        <p:nvPicPr>
          <p:cNvPr id="9" name="Рисунок 43" descr="Рисунок 43">
            <a:extLst>
              <a:ext uri="{FF2B5EF4-FFF2-40B4-BE49-F238E27FC236}">
                <a16:creationId xmlns:a16="http://schemas.microsoft.com/office/drawing/2014/main" id="{31DA519A-B518-FF4B-8FB1-2672058A68F0}"/>
              </a:ext>
            </a:extLst>
          </p:cNvPr>
          <p:cNvPicPr>
            <a:picLocks noChangeAspect="1"/>
          </p:cNvPicPr>
          <p:nvPr/>
        </p:nvPicPr>
        <p:blipFill>
          <a:blip r:embed="rId2">
            <a:duotone>
              <a:prstClr val="black"/>
              <a:srgbClr val="000080">
                <a:tint val="45000"/>
                <a:satMod val="400000"/>
              </a:srgbClr>
            </a:duotone>
          </a:blip>
          <a:srcRect l="38098" t="6809" r="46928" b="78012"/>
          <a:stretch>
            <a:fillRect/>
          </a:stretch>
        </p:blipFill>
        <p:spPr>
          <a:xfrm>
            <a:off x="-3259" y="279216"/>
            <a:ext cx="770023" cy="773296"/>
          </a:xfrm>
          <a:prstGeom prst="rect">
            <a:avLst/>
          </a:prstGeom>
          <a:ln w="12700">
            <a:noFill/>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19188" y="1052512"/>
            <a:ext cx="3420001" cy="0"/>
          </a:xfrm>
          <a:prstGeom prst="line">
            <a:avLst/>
          </a:prstGeom>
          <a:noFill/>
          <a:ln w="76200" cap="flat">
            <a:solidFill>
              <a:srgbClr val="000080"/>
            </a:solidFill>
            <a:prstDash val="solid"/>
            <a:miter lim="800000"/>
          </a:ln>
          <a:effectLst/>
        </p:spPr>
        <p:txBody>
          <a:bodyPr wrap="square" lIns="45719" tIns="45719" rIns="45719" bIns="45719" numCol="1" anchor="t">
            <a:noAutofit/>
          </a:bodyPr>
          <a:lstStyle/>
          <a:p>
            <a:endParaRPr/>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3"/>
            <a:ext cx="9726295" cy="823913"/>
          </a:xfrm>
          <a:prstGeom prst="rect">
            <a:avLst/>
          </a:prstGeom>
        </p:spPr>
        <p:txBody>
          <a:bodyPr>
            <a:normAutofit/>
          </a:bodyPr>
          <a:lstStyle>
            <a:lvl1pPr marL="0" indent="0">
              <a:buNone/>
              <a:defRPr sz="4000">
                <a:solidFill>
                  <a:schemeClr val="accent4"/>
                </a:solidFill>
                <a:latin typeface="Helvetica" pitchFamily="2" charset="0"/>
              </a:defRPr>
            </a:lvl1pPr>
          </a:lstStyle>
          <a:p>
            <a:pPr lvl="0"/>
            <a:r>
              <a:rPr lang="ru-RU" dirty="0"/>
              <a:t>Заголовок</a:t>
            </a:r>
          </a:p>
        </p:txBody>
      </p:sp>
      <p:sp>
        <p:nvSpPr>
          <p:cNvPr id="7" name="Объект 11">
            <a:extLst>
              <a:ext uri="{FF2B5EF4-FFF2-40B4-BE49-F238E27FC236}">
                <a16:creationId xmlns:a16="http://schemas.microsoft.com/office/drawing/2014/main" id="{5B8E3B77-36E6-BF4C-8FCD-B9B192F46F07}"/>
              </a:ext>
            </a:extLst>
          </p:cNvPr>
          <p:cNvSpPr>
            <a:spLocks noGrp="1"/>
          </p:cNvSpPr>
          <p:nvPr>
            <p:ph sz="quarter" idx="14" hasCustomPrompt="1"/>
          </p:nvPr>
        </p:nvSpPr>
        <p:spPr>
          <a:xfrm>
            <a:off x="1120775" y="1795249"/>
            <a:ext cx="9826858" cy="3959438"/>
          </a:xfrm>
          <a:prstGeom prst="rect">
            <a:avLst/>
          </a:prstGeom>
        </p:spPr>
        <p:txBody>
          <a:bodyPr>
            <a:normAutofit/>
          </a:bodyPr>
          <a:lstStyle>
            <a:lvl1pPr marL="0" indent="0">
              <a:buNone/>
              <a:defRPr sz="2000" baseline="0">
                <a:solidFill>
                  <a:schemeClr val="accent4"/>
                </a:solidFill>
                <a:latin typeface="Helvetica" pitchFamily="2" charset="0"/>
              </a:defRPr>
            </a:lvl1pPr>
          </a:lstStyle>
          <a:p>
            <a:pPr marL="0" marR="0" lvl="0" indent="0" algn="l" defTabSz="914400" rtl="0" eaLnBrk="1" fontAlgn="auto" latinLnBrk="0" hangingPunct="1">
              <a:lnSpc>
                <a:spcPct val="90000"/>
              </a:lnSpc>
              <a:spcBef>
                <a:spcPts val="1000"/>
              </a:spcBef>
              <a:spcAft>
                <a:spcPts val="0"/>
              </a:spcAft>
              <a:buClrTx/>
              <a:buSzPct val="100000"/>
              <a:buFont typeface="Arial"/>
              <a:buNone/>
              <a:tabLst/>
              <a:defRPr/>
            </a:pPr>
            <a:r>
              <a:rPr lang="ru-RU" dirty="0"/>
              <a:t>Текст</a:t>
            </a:r>
          </a:p>
        </p:txBody>
      </p:sp>
    </p:spTree>
    <p:extLst>
      <p:ext uri="{BB962C8B-B14F-4D97-AF65-F5344CB8AC3E}">
        <p14:creationId xmlns:p14="http://schemas.microsoft.com/office/powerpoint/2010/main" val="337759302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Слайд №1.1 Стандартный">
    <p:spTree>
      <p:nvGrpSpPr>
        <p:cNvPr id="1" name=""/>
        <p:cNvGrpSpPr/>
        <p:nvPr/>
      </p:nvGrpSpPr>
      <p:grpSpPr>
        <a:xfrm>
          <a:off x="0" y="0"/>
          <a:ext cx="0" cy="0"/>
          <a:chOff x="0" y="0"/>
          <a:chExt cx="0" cy="0"/>
        </a:xfrm>
      </p:grpSpPr>
      <p:pic>
        <p:nvPicPr>
          <p:cNvPr id="9" name="Рисунок 43" descr="Рисунок 43">
            <a:extLst>
              <a:ext uri="{FF2B5EF4-FFF2-40B4-BE49-F238E27FC236}">
                <a16:creationId xmlns:a16="http://schemas.microsoft.com/office/drawing/2014/main" id="{31DA519A-B518-FF4B-8FB1-2672058A68F0}"/>
              </a:ext>
            </a:extLst>
          </p:cNvPr>
          <p:cNvPicPr>
            <a:picLocks noChangeAspect="1"/>
          </p:cNvPicPr>
          <p:nvPr/>
        </p:nvPicPr>
        <p:blipFill>
          <a:blip r:embed="rId2"/>
          <a:srcRect l="38098" t="6809" r="46928" b="78012"/>
          <a:stretch>
            <a:fillRect/>
          </a:stretch>
        </p:blipFill>
        <p:spPr>
          <a:xfrm>
            <a:off x="-3259" y="279216"/>
            <a:ext cx="770023" cy="773296"/>
          </a:xfrm>
          <a:prstGeom prst="rect">
            <a:avLst/>
          </a:prstGeom>
          <a:ln w="12700">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21333" y="1161142"/>
            <a:ext cx="3420001" cy="0"/>
          </a:xfrm>
          <a:prstGeom prst="line">
            <a:avLst/>
          </a:prstGeom>
          <a:noFill/>
          <a:ln w="76200" cap="flat">
            <a:solidFill>
              <a:srgbClr val="FB2A38"/>
            </a:solidFill>
            <a:prstDash val="solid"/>
            <a:miter lim="800000"/>
          </a:ln>
          <a:effectLst/>
        </p:spPr>
        <p:txBody>
          <a:bodyPr wrap="square" lIns="45719" tIns="45719" rIns="45719" bIns="45719" numCol="1" anchor="t">
            <a:noAutofit/>
          </a:bodyPr>
          <a:lstStyle/>
          <a:p>
            <a:endParaRPr/>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3"/>
            <a:ext cx="9726295" cy="823913"/>
          </a:xfrm>
          <a:prstGeom prst="rect">
            <a:avLst/>
          </a:prstGeom>
        </p:spPr>
        <p:txBody>
          <a:bodyPr>
            <a:normAutofit/>
          </a:bodyPr>
          <a:lstStyle>
            <a:lvl1pPr marL="0" indent="0">
              <a:buNone/>
              <a:defRPr sz="4000">
                <a:latin typeface="+mn-lt"/>
              </a:defRPr>
            </a:lvl1pPr>
          </a:lstStyle>
          <a:p>
            <a:pPr lvl="0"/>
            <a:r>
              <a:rPr lang="ru-RU" dirty="0"/>
              <a:t>Заголовок</a:t>
            </a:r>
          </a:p>
        </p:txBody>
      </p:sp>
      <p:sp>
        <p:nvSpPr>
          <p:cNvPr id="7" name="Объект 11">
            <a:extLst>
              <a:ext uri="{FF2B5EF4-FFF2-40B4-BE49-F238E27FC236}">
                <a16:creationId xmlns:a16="http://schemas.microsoft.com/office/drawing/2014/main" id="{5B8E3B77-36E6-BF4C-8FCD-B9B192F46F07}"/>
              </a:ext>
            </a:extLst>
          </p:cNvPr>
          <p:cNvSpPr>
            <a:spLocks noGrp="1"/>
          </p:cNvSpPr>
          <p:nvPr>
            <p:ph sz="quarter" idx="14" hasCustomPrompt="1"/>
          </p:nvPr>
        </p:nvSpPr>
        <p:spPr>
          <a:xfrm>
            <a:off x="1120775" y="1795249"/>
            <a:ext cx="9826858" cy="3959438"/>
          </a:xfrm>
          <a:prstGeom prst="rect">
            <a:avLst/>
          </a:prstGeom>
        </p:spPr>
        <p:txBody>
          <a:bodyPr>
            <a:normAutofit/>
          </a:bodyPr>
          <a:lstStyle>
            <a:lvl1pPr marL="0" indent="0">
              <a:buNone/>
              <a:defRPr sz="2000" baseline="0">
                <a:solidFill>
                  <a:schemeClr val="tx1"/>
                </a:solidFill>
                <a:latin typeface="Proxima Nova Light" panose="02000506030000020004" pitchFamily="2" charset="0"/>
              </a:defRPr>
            </a:lvl1pPr>
          </a:lstStyle>
          <a:p>
            <a:pPr marL="0" marR="0" lvl="0" indent="0" algn="l" defTabSz="914400" rtl="0" eaLnBrk="1" fontAlgn="auto" latinLnBrk="0" hangingPunct="1">
              <a:lnSpc>
                <a:spcPct val="90000"/>
              </a:lnSpc>
              <a:spcBef>
                <a:spcPts val="1000"/>
              </a:spcBef>
              <a:spcAft>
                <a:spcPts val="0"/>
              </a:spcAft>
              <a:buClrTx/>
              <a:buSzPct val="100000"/>
              <a:buFont typeface="Arial"/>
              <a:buNone/>
              <a:tabLst/>
              <a:defRPr/>
            </a:pPr>
            <a:r>
              <a:rPr lang="ru-RU" dirty="0"/>
              <a:t>Текст</a:t>
            </a:r>
          </a:p>
        </p:txBody>
      </p:sp>
      <p:sp>
        <p:nvSpPr>
          <p:cNvPr id="10" name="Текст 9">
            <a:extLst>
              <a:ext uri="{FF2B5EF4-FFF2-40B4-BE49-F238E27FC236}">
                <a16:creationId xmlns:a16="http://schemas.microsoft.com/office/drawing/2014/main" id="{80F41BEF-94A2-9C4C-B439-19D1A93B3101}"/>
              </a:ext>
            </a:extLst>
          </p:cNvPr>
          <p:cNvSpPr>
            <a:spLocks noGrp="1"/>
          </p:cNvSpPr>
          <p:nvPr>
            <p:ph type="body" sz="quarter" idx="15" hasCustomPrompt="1"/>
          </p:nvPr>
        </p:nvSpPr>
        <p:spPr>
          <a:xfrm>
            <a:off x="1119188" y="5715000"/>
            <a:ext cx="9761537" cy="457200"/>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Pct val="30000"/>
              <a:buFont typeface="Arial"/>
              <a:buNone/>
              <a:tabLst/>
              <a:defRPr sz="1600" baseline="0">
                <a:latin typeface="Proxima Nova Regular"/>
                <a:sym typeface="Proxima Nova Regular"/>
              </a:defRPr>
            </a:lvl1pPr>
          </a:lstStyle>
          <a:p>
            <a:pPr marL="0" indent="0" hangingPunct="1">
              <a:buNone/>
            </a:pPr>
            <a:r>
              <a:rPr lang="ru-RU" sz="2000" dirty="0"/>
              <a:t>Описание изображения, диаграммы, графика, формулы и т.п.</a:t>
            </a:r>
          </a:p>
        </p:txBody>
      </p:sp>
    </p:spTree>
    <p:extLst>
      <p:ext uri="{BB962C8B-B14F-4D97-AF65-F5344CB8AC3E}">
        <p14:creationId xmlns:p14="http://schemas.microsoft.com/office/powerpoint/2010/main" val="2947209769"/>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hueOff val="-10800000"/>
            <a:satOff val="-100001"/>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673562"/>
      </p:ext>
    </p:extLst>
  </p:cSld>
  <p:clrMap bg1="lt1" tx1="dk1" bg2="lt2" tx2="dk2" accent1="accent1" accent2="accent2" accent3="accent3" accent4="accent4" accent5="accent5" accent6="accent6" hlink="hlink" folHlink="folHlink"/>
  <p:sldLayoutIdLst>
    <p:sldLayoutId id="2147483700" r:id="rId1"/>
    <p:sldLayoutId id="2147483698" r:id="rId2"/>
    <p:sldLayoutId id="2147483701" r:id="rId3"/>
  </p:sldLayoutIdLst>
  <p:transition spd="med"/>
  <p:txStyles>
    <p:titleStyle>
      <a:lvl1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93C7B5-F136-7E22-0DC5-D44D1D8BE87C}"/>
              </a:ext>
            </a:extLst>
          </p:cNvPr>
          <p:cNvSpPr>
            <a:spLocks noGrp="1"/>
          </p:cNvSpPr>
          <p:nvPr>
            <p:ph type="body" sz="quarter" idx="10"/>
          </p:nvPr>
        </p:nvSpPr>
        <p:spPr/>
        <p:txBody>
          <a:bodyPr/>
          <a:lstStyle/>
          <a:p>
            <a:r>
              <a:rPr lang="ru-RU" sz="2000" dirty="0"/>
              <a:t>Лекция </a:t>
            </a:r>
            <a:r>
              <a:rPr lang="en-US" sz="2000" dirty="0"/>
              <a:t>9</a:t>
            </a:r>
            <a:endParaRPr lang="ru-RU" sz="2000" dirty="0">
              <a:latin typeface="Helvetica" pitchFamily="2" charset="0"/>
            </a:endParaRPr>
          </a:p>
          <a:p>
            <a:r>
              <a:rPr lang="ru-RU" sz="2800" dirty="0"/>
              <a:t>Контейнеры и итераторы</a:t>
            </a:r>
            <a:endParaRPr lang="ru-RU" sz="2800" dirty="0">
              <a:latin typeface="Helvetica" pitchFamily="2" charset="0"/>
            </a:endParaRPr>
          </a:p>
          <a:p>
            <a:r>
              <a:rPr lang="ru-RU" dirty="0">
                <a:latin typeface="Helvetica" pitchFamily="2" charset="0"/>
              </a:rPr>
              <a:t>Программирование на языке </a:t>
            </a:r>
            <a:r>
              <a:rPr lang="en-US" dirty="0">
                <a:latin typeface="Helvetica" pitchFamily="2" charset="0"/>
              </a:rPr>
              <a:t>C++</a:t>
            </a:r>
            <a:endParaRPr lang="ru-RU" dirty="0">
              <a:latin typeface="Helvetica" pitchFamily="2" charset="0"/>
            </a:endParaRPr>
          </a:p>
          <a:p>
            <a:endParaRPr lang="ru-RU" sz="3200" dirty="0">
              <a:latin typeface="Helvetica" pitchFamily="2" charset="0"/>
            </a:endParaRPr>
          </a:p>
          <a:p>
            <a:r>
              <a:rPr lang="ru-RU" sz="2400" dirty="0"/>
              <a:t>Константин </a:t>
            </a:r>
            <a:r>
              <a:rPr lang="ru-RU" sz="2400" dirty="0" err="1"/>
              <a:t>Леладзе</a:t>
            </a:r>
            <a:endParaRPr lang="ru-RU" sz="2400" dirty="0">
              <a:latin typeface="Helvetica" pitchFamily="2" charset="0"/>
            </a:endParaRPr>
          </a:p>
          <a:p>
            <a:r>
              <a:rPr lang="ru-RU" sz="1600" dirty="0"/>
              <a:t>ФКН ВШЭ</a:t>
            </a:r>
            <a:endParaRPr lang="ru-RU" sz="1600" dirty="0">
              <a:latin typeface="Helvetica" pitchFamily="2" charset="0"/>
            </a:endParaRPr>
          </a:p>
        </p:txBody>
      </p:sp>
    </p:spTree>
    <p:extLst>
      <p:ext uri="{BB962C8B-B14F-4D97-AF65-F5344CB8AC3E}">
        <p14:creationId xmlns:p14="http://schemas.microsoft.com/office/powerpoint/2010/main" val="3918671862"/>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19C9823-5AD0-FB48-A1DF-B530798D6BF2}"/>
              </a:ext>
            </a:extLst>
          </p:cNvPr>
          <p:cNvSpPr>
            <a:spLocks noGrp="1"/>
          </p:cNvSpPr>
          <p:nvPr>
            <p:ph type="body" sz="quarter" idx="13"/>
          </p:nvPr>
        </p:nvSpPr>
        <p:spPr/>
        <p:txBody>
          <a:bodyPr/>
          <a:lstStyle/>
          <a:p>
            <a:r>
              <a:rPr lang="en-US" dirty="0">
                <a:solidFill>
                  <a:schemeClr val="tx1"/>
                </a:solidFill>
                <a:latin typeface="Helvetica" pitchFamily="2" charset="0"/>
              </a:rPr>
              <a:t>Vector</a:t>
            </a:r>
            <a:endParaRPr lang="en-RU" dirty="0">
              <a:solidFill>
                <a:schemeClr val="tx1"/>
              </a:solidFill>
              <a:latin typeface="Helvetica" pitchFamily="2" charset="0"/>
            </a:endParaRPr>
          </a:p>
        </p:txBody>
      </p:sp>
      <p:sp>
        <p:nvSpPr>
          <p:cNvPr id="6" name="TextBox 5">
            <a:extLst>
              <a:ext uri="{FF2B5EF4-FFF2-40B4-BE49-F238E27FC236}">
                <a16:creationId xmlns:a16="http://schemas.microsoft.com/office/drawing/2014/main" id="{E09FF49A-C9BC-8B4B-99C5-D1F1424853CD}"/>
              </a:ext>
            </a:extLst>
          </p:cNvPr>
          <p:cNvSpPr txBox="1"/>
          <p:nvPr/>
        </p:nvSpPr>
        <p:spPr>
          <a:xfrm>
            <a:off x="1427162" y="4194185"/>
            <a:ext cx="9337675"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hangingPunct="0">
              <a:buFont typeface="Arial" panose="020B0604020202020204" pitchFamily="34" charset="0"/>
              <a:buChar char="•"/>
            </a:pPr>
            <a:r>
              <a:rPr lang="en-GB" dirty="0">
                <a:latin typeface="Calibri" panose="020F0502020204030204" pitchFamily="34" charset="0"/>
                <a:cs typeface="Calibri" panose="020F0502020204030204" pitchFamily="34" charset="0"/>
              </a:rPr>
              <a:t>You should be already familiar with this container, because we have used it before.</a:t>
            </a:r>
          </a:p>
          <a:p>
            <a:pPr marL="285750" indent="-285750" hangingPunct="0">
              <a:buFont typeface="Arial" panose="020B0604020202020204" pitchFamily="34" charset="0"/>
              <a:buChar char="•"/>
            </a:pPr>
            <a:r>
              <a:rPr lang="en-GB" b="1" dirty="0">
                <a:latin typeface="Calibri" panose="020F0502020204030204" pitchFamily="34" charset="0"/>
                <a:cs typeface="Calibri" panose="020F0502020204030204" pitchFamily="34" charset="0"/>
              </a:rPr>
              <a:t>std::vector</a:t>
            </a:r>
            <a:r>
              <a:rPr lang="en-GB" dirty="0">
                <a:latin typeface="Calibri" panose="020F0502020204030204" pitchFamily="34" charset="0"/>
                <a:cs typeface="Calibri" panose="020F0502020204030204" pitchFamily="34" charset="0"/>
              </a:rPr>
              <a:t> is a sequence container that encapsulates </a:t>
            </a:r>
            <a:r>
              <a:rPr lang="en-GB" b="1" dirty="0">
                <a:latin typeface="Calibri" panose="020F0502020204030204" pitchFamily="34" charset="0"/>
                <a:cs typeface="Calibri" panose="020F0502020204030204" pitchFamily="34" charset="0"/>
              </a:rPr>
              <a:t>dynamic</a:t>
            </a:r>
            <a:r>
              <a:rPr lang="en-GB" dirty="0">
                <a:latin typeface="Calibri" panose="020F0502020204030204" pitchFamily="34" charset="0"/>
                <a:cs typeface="Calibri" panose="020F0502020204030204" pitchFamily="34" charset="0"/>
              </a:rPr>
              <a:t> size arrays. Remember, you can append an element with the </a:t>
            </a:r>
            <a:r>
              <a:rPr lang="en-GB" b="1" dirty="0" err="1">
                <a:latin typeface="Calibri" panose="020F0502020204030204" pitchFamily="34" charset="0"/>
                <a:cs typeface="Calibri" panose="020F0502020204030204" pitchFamily="34" charset="0"/>
              </a:rPr>
              <a:t>push_back</a:t>
            </a:r>
            <a:r>
              <a:rPr lang="en-GB" b="1" dirty="0">
                <a:latin typeface="Calibri" panose="020F0502020204030204" pitchFamily="34" charset="0"/>
                <a:cs typeface="Calibri" panose="020F0502020204030204" pitchFamily="34" charset="0"/>
              </a:rPr>
              <a:t> </a:t>
            </a:r>
            <a:r>
              <a:rPr lang="en-GB" dirty="0">
                <a:latin typeface="Calibri" panose="020F0502020204030204" pitchFamily="34" charset="0"/>
                <a:cs typeface="Calibri" panose="020F0502020204030204" pitchFamily="34" charset="0"/>
              </a:rPr>
              <a:t>method, which is not supported in the case of </a:t>
            </a:r>
            <a:r>
              <a:rPr lang="en-GB" b="1" dirty="0">
                <a:latin typeface="Calibri" panose="020F0502020204030204" pitchFamily="34" charset="0"/>
                <a:cs typeface="Calibri" panose="020F0502020204030204" pitchFamily="34" charset="0"/>
              </a:rPr>
              <a:t>std::array</a:t>
            </a:r>
            <a:r>
              <a:rPr lang="en-GB" dirty="0">
                <a:latin typeface="Calibri" panose="020F0502020204030204" pitchFamily="34" charset="0"/>
                <a:cs typeface="Calibri" panose="020F0502020204030204" pitchFamily="34" charset="0"/>
              </a:rPr>
              <a:t>.</a:t>
            </a:r>
          </a:p>
          <a:p>
            <a:pPr marL="285750" indent="-285750" hangingPunct="0">
              <a:buFont typeface="Arial" panose="020B0604020202020204" pitchFamily="34" charset="0"/>
              <a:buChar char="•"/>
            </a:pPr>
            <a:r>
              <a:rPr lang="en-GB" b="1" dirty="0">
                <a:solidFill>
                  <a:srgbClr val="323332"/>
                </a:solidFill>
                <a:latin typeface="Calibri" panose="020F0502020204030204" pitchFamily="34" charset="0"/>
                <a:ea typeface="+mj-ea"/>
                <a:cs typeface="Calibri" panose="020F0502020204030204" pitchFamily="34" charset="0"/>
                <a:sym typeface="Calibri"/>
              </a:rPr>
              <a:t>s</a:t>
            </a:r>
            <a:r>
              <a:rPr kumimoji="0" lang="en-GB" b="1" i="0" u="none" strike="noStrike" cap="none" spc="0" normalizeH="0" baseline="0" dirty="0">
                <a:ln>
                  <a:noFill/>
                </a:ln>
                <a:solidFill>
                  <a:srgbClr val="323332"/>
                </a:solidFill>
                <a:effectLst/>
                <a:uFillTx/>
                <a:latin typeface="Calibri" panose="020F0502020204030204" pitchFamily="34" charset="0"/>
                <a:ea typeface="+mj-ea"/>
                <a:cs typeface="Calibri" panose="020F0502020204030204" pitchFamily="34" charset="0"/>
                <a:sym typeface="Calibri"/>
              </a:rPr>
              <a:t>td::vector</a:t>
            </a:r>
            <a:r>
              <a:rPr kumimoji="0" lang="en-GB" b="0" i="0" u="none" strike="noStrike" cap="none" spc="0" normalizeH="0" baseline="0" dirty="0">
                <a:ln>
                  <a:noFill/>
                </a:ln>
                <a:solidFill>
                  <a:srgbClr val="323332"/>
                </a:solidFill>
                <a:effectLst/>
                <a:uFillTx/>
                <a:latin typeface="Calibri" panose="020F0502020204030204" pitchFamily="34" charset="0"/>
                <a:ea typeface="+mj-ea"/>
                <a:cs typeface="Calibri" panose="020F0502020204030204" pitchFamily="34" charset="0"/>
                <a:sym typeface="Calibri"/>
              </a:rPr>
              <a:t> is an allocator aware container, it </a:t>
            </a:r>
            <a:r>
              <a:rPr lang="en-GB" dirty="0">
                <a:solidFill>
                  <a:srgbClr val="323332"/>
                </a:solidFill>
                <a:latin typeface="Calibri" panose="020F0502020204030204" pitchFamily="34" charset="0"/>
                <a:ea typeface="+mj-ea"/>
                <a:cs typeface="Calibri" panose="020F0502020204030204" pitchFamily="34" charset="0"/>
                <a:sym typeface="Calibri"/>
              </a:rPr>
              <a:t>allocates and deallocates memory on heap and manages it dynamically. By default, the </a:t>
            </a:r>
            <a:r>
              <a:rPr lang="en-GB" b="1" dirty="0">
                <a:solidFill>
                  <a:srgbClr val="323332"/>
                </a:solidFill>
                <a:latin typeface="Calibri" panose="020F0502020204030204" pitchFamily="34" charset="0"/>
                <a:ea typeface="+mj-ea"/>
                <a:cs typeface="Calibri" panose="020F0502020204030204" pitchFamily="34" charset="0"/>
                <a:sym typeface="Calibri"/>
              </a:rPr>
              <a:t>std::allocator&lt;</a:t>
            </a:r>
            <a:r>
              <a:rPr lang="en-GB" b="1" dirty="0" err="1">
                <a:solidFill>
                  <a:srgbClr val="323332"/>
                </a:solidFill>
                <a:latin typeface="Calibri" panose="020F0502020204030204" pitchFamily="34" charset="0"/>
                <a:ea typeface="+mj-ea"/>
                <a:cs typeface="Calibri" panose="020F0502020204030204" pitchFamily="34" charset="0"/>
                <a:sym typeface="Calibri"/>
              </a:rPr>
              <a:t>vt</a:t>
            </a:r>
            <a:r>
              <a:rPr lang="en-GB" b="1" dirty="0">
                <a:solidFill>
                  <a:srgbClr val="323332"/>
                </a:solidFill>
                <a:latin typeface="Calibri" panose="020F0502020204030204" pitchFamily="34" charset="0"/>
                <a:ea typeface="+mj-ea"/>
                <a:cs typeface="Calibri" panose="020F0502020204030204" pitchFamily="34" charset="0"/>
                <a:sym typeface="Calibri"/>
              </a:rPr>
              <a:t>&gt; </a:t>
            </a:r>
            <a:r>
              <a:rPr lang="en-GB" dirty="0">
                <a:solidFill>
                  <a:srgbClr val="323332"/>
                </a:solidFill>
                <a:latin typeface="Calibri" panose="020F0502020204030204" pitchFamily="34" charset="0"/>
                <a:ea typeface="+mj-ea"/>
                <a:cs typeface="Calibri" panose="020F0502020204030204" pitchFamily="34" charset="0"/>
                <a:sym typeface="Calibri"/>
              </a:rPr>
              <a:t>is used for </a:t>
            </a:r>
            <a:r>
              <a:rPr lang="en-GB" b="1" dirty="0">
                <a:solidFill>
                  <a:srgbClr val="323332"/>
                </a:solidFill>
                <a:latin typeface="Calibri" panose="020F0502020204030204" pitchFamily="34" charset="0"/>
                <a:ea typeface="+mj-ea"/>
                <a:cs typeface="Calibri" panose="020F0502020204030204" pitchFamily="34" charset="0"/>
                <a:sym typeface="Calibri"/>
              </a:rPr>
              <a:t>std::vector&lt;</a:t>
            </a:r>
            <a:r>
              <a:rPr lang="en-GB" b="1" dirty="0" err="1">
                <a:solidFill>
                  <a:srgbClr val="323332"/>
                </a:solidFill>
                <a:latin typeface="Calibri" panose="020F0502020204030204" pitchFamily="34" charset="0"/>
                <a:ea typeface="+mj-ea"/>
                <a:cs typeface="Calibri" panose="020F0502020204030204" pitchFamily="34" charset="0"/>
                <a:sym typeface="Calibri"/>
              </a:rPr>
              <a:t>vt</a:t>
            </a:r>
            <a:r>
              <a:rPr lang="en-GB" b="1" dirty="0">
                <a:solidFill>
                  <a:srgbClr val="323332"/>
                </a:solidFill>
                <a:latin typeface="Calibri" panose="020F0502020204030204" pitchFamily="34" charset="0"/>
                <a:ea typeface="+mj-ea"/>
                <a:cs typeface="Calibri" panose="020F0502020204030204" pitchFamily="34" charset="0"/>
                <a:sym typeface="Calibri"/>
              </a:rPr>
              <a:t>&gt; </a:t>
            </a:r>
            <a:r>
              <a:rPr lang="en-GB" dirty="0">
                <a:solidFill>
                  <a:srgbClr val="323332"/>
                </a:solidFill>
                <a:latin typeface="Calibri" panose="020F0502020204030204" pitchFamily="34" charset="0"/>
                <a:ea typeface="+mj-ea"/>
                <a:cs typeface="Calibri" panose="020F0502020204030204" pitchFamily="34" charset="0"/>
                <a:sym typeface="Calibri"/>
              </a:rPr>
              <a:t>class, but you of course may want to use a custom allocator, so you can provide it’s type as a second template parameter</a:t>
            </a:r>
            <a:r>
              <a:rPr lang="en-RU" dirty="0">
                <a:solidFill>
                  <a:srgbClr val="323332"/>
                </a:solidFill>
                <a:latin typeface="Calibri" panose="020F0502020204030204" pitchFamily="34" charset="0"/>
                <a:ea typeface="+mj-ea"/>
                <a:cs typeface="Calibri" panose="020F0502020204030204" pitchFamily="34" charset="0"/>
                <a:sym typeface="Calibri"/>
              </a:rPr>
              <a:t>.</a:t>
            </a:r>
            <a:endParaRPr lang="en-GB" dirty="0">
              <a:solidFill>
                <a:srgbClr val="323332"/>
              </a:solidFill>
              <a:latin typeface="Calibri" panose="020F0502020204030204" pitchFamily="34" charset="0"/>
              <a:ea typeface="+mj-ea"/>
              <a:cs typeface="Calibri" panose="020F0502020204030204" pitchFamily="34" charset="0"/>
              <a:sym typeface="Calibri"/>
            </a:endParaRPr>
          </a:p>
        </p:txBody>
      </p:sp>
      <p:pic>
        <p:nvPicPr>
          <p:cNvPr id="9" name="Picture 8">
            <a:extLst>
              <a:ext uri="{FF2B5EF4-FFF2-40B4-BE49-F238E27FC236}">
                <a16:creationId xmlns:a16="http://schemas.microsoft.com/office/drawing/2014/main" id="{566CE16E-75D2-1643-ACCD-22F04C230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053" y="1961238"/>
            <a:ext cx="5021894" cy="1797962"/>
          </a:xfrm>
          <a:prstGeom prst="rect">
            <a:avLst/>
          </a:prstGeom>
        </p:spPr>
      </p:pic>
    </p:spTree>
    <p:extLst>
      <p:ext uri="{BB962C8B-B14F-4D97-AF65-F5344CB8AC3E}">
        <p14:creationId xmlns:p14="http://schemas.microsoft.com/office/powerpoint/2010/main" val="18282726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19C9823-5AD0-FB48-A1DF-B530798D6BF2}"/>
              </a:ext>
            </a:extLst>
          </p:cNvPr>
          <p:cNvSpPr>
            <a:spLocks noGrp="1"/>
          </p:cNvSpPr>
          <p:nvPr>
            <p:ph type="body" sz="quarter" idx="13"/>
          </p:nvPr>
        </p:nvSpPr>
        <p:spPr/>
        <p:txBody>
          <a:bodyPr/>
          <a:lstStyle/>
          <a:p>
            <a:r>
              <a:rPr lang="en-US" dirty="0">
                <a:solidFill>
                  <a:schemeClr val="tx1"/>
                </a:solidFill>
                <a:latin typeface="Helvetica" pitchFamily="2" charset="0"/>
              </a:rPr>
              <a:t>Vector</a:t>
            </a:r>
            <a:endParaRPr lang="en-RU" dirty="0">
              <a:solidFill>
                <a:schemeClr val="tx1"/>
              </a:solidFill>
              <a:latin typeface="Helvetica" pitchFamily="2" charset="0"/>
            </a:endParaRPr>
          </a:p>
        </p:txBody>
      </p:sp>
      <p:sp>
        <p:nvSpPr>
          <p:cNvPr id="2" name="TextBox 1">
            <a:extLst>
              <a:ext uri="{FF2B5EF4-FFF2-40B4-BE49-F238E27FC236}">
                <a16:creationId xmlns:a16="http://schemas.microsoft.com/office/drawing/2014/main" id="{66DA73BA-2AF7-D476-48B2-67C51B39AD76}"/>
              </a:ext>
            </a:extLst>
          </p:cNvPr>
          <p:cNvSpPr txBox="1"/>
          <p:nvPr/>
        </p:nvSpPr>
        <p:spPr>
          <a:xfrm>
            <a:off x="1120775" y="5365284"/>
            <a:ext cx="10150607"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en-US" dirty="0">
                <a:solidFill>
                  <a:srgbClr val="323332"/>
                </a:solidFill>
                <a:latin typeface="+mj-lt"/>
                <a:ea typeface="+mj-ea"/>
                <a:cs typeface="+mj-cs"/>
                <a:sym typeface="Calibri"/>
              </a:rPr>
              <a:t>As you can see, the </a:t>
            </a:r>
            <a:r>
              <a:rPr lang="en-US" b="1" dirty="0">
                <a:solidFill>
                  <a:srgbClr val="323332"/>
                </a:solidFill>
                <a:latin typeface="+mj-lt"/>
                <a:ea typeface="+mj-ea"/>
                <a:cs typeface="+mj-cs"/>
                <a:sym typeface="Calibri"/>
              </a:rPr>
              <a:t>std::vector </a:t>
            </a:r>
            <a:r>
              <a:rPr lang="en-US" dirty="0">
                <a:solidFill>
                  <a:srgbClr val="323332"/>
                </a:solidFill>
                <a:latin typeface="+mj-lt"/>
                <a:ea typeface="+mj-ea"/>
                <a:cs typeface="+mj-cs"/>
                <a:sym typeface="Calibri"/>
              </a:rPr>
              <a:t>class has the same typedefs as the </a:t>
            </a:r>
            <a:r>
              <a:rPr lang="en-US" b="1" dirty="0">
                <a:solidFill>
                  <a:srgbClr val="323332"/>
                </a:solidFill>
                <a:latin typeface="+mj-lt"/>
                <a:ea typeface="+mj-ea"/>
                <a:cs typeface="+mj-cs"/>
                <a:sym typeface="Calibri"/>
              </a:rPr>
              <a:t>std::array </a:t>
            </a:r>
            <a:r>
              <a:rPr lang="en-US" dirty="0">
                <a:solidFill>
                  <a:srgbClr val="323332"/>
                </a:solidFill>
                <a:latin typeface="+mj-lt"/>
                <a:ea typeface="+mj-ea"/>
                <a:cs typeface="+mj-cs"/>
                <a:sym typeface="Calibri"/>
              </a:rPr>
              <a:t>class. Furthermore, all of the defined types are common for the containers. Almost all of them has these types defined, which allows us to create a generalized template functions, receiving a polymorphic container and using its typedefs in order to work with proper types. Let’s now at an example of such function in the </a:t>
            </a:r>
            <a:r>
              <a:rPr lang="en-US" dirty="0">
                <a:solidFill>
                  <a:schemeClr val="bg2"/>
                </a:solidFill>
                <a:latin typeface="+mj-lt"/>
                <a:ea typeface="+mj-ea"/>
                <a:cs typeface="+mj-cs"/>
                <a:sym typeface="Calibri"/>
              </a:rPr>
              <a:t>Example 7</a:t>
            </a:r>
            <a:r>
              <a:rPr lang="en-US" dirty="0">
                <a:solidFill>
                  <a:srgbClr val="323332"/>
                </a:solidFill>
                <a:latin typeface="+mj-lt"/>
                <a:ea typeface="+mj-ea"/>
                <a:cs typeface="+mj-cs"/>
                <a:sym typeface="Calibri"/>
              </a:rPr>
              <a:t>.</a:t>
            </a:r>
          </a:p>
        </p:txBody>
      </p:sp>
      <p:pic>
        <p:nvPicPr>
          <p:cNvPr id="8" name="Picture 7">
            <a:extLst>
              <a:ext uri="{FF2B5EF4-FFF2-40B4-BE49-F238E27FC236}">
                <a16:creationId xmlns:a16="http://schemas.microsoft.com/office/drawing/2014/main" id="{318B2CD8-42F7-96AC-6C9B-E6CED855F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775" y="1487995"/>
            <a:ext cx="7569200" cy="3568700"/>
          </a:xfrm>
          <a:prstGeom prst="rect">
            <a:avLst/>
          </a:prstGeom>
        </p:spPr>
      </p:pic>
    </p:spTree>
    <p:extLst>
      <p:ext uri="{BB962C8B-B14F-4D97-AF65-F5344CB8AC3E}">
        <p14:creationId xmlns:p14="http://schemas.microsoft.com/office/powerpoint/2010/main" val="38745674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19C9823-5AD0-FB48-A1DF-B530798D6BF2}"/>
              </a:ext>
            </a:extLst>
          </p:cNvPr>
          <p:cNvSpPr>
            <a:spLocks noGrp="1"/>
          </p:cNvSpPr>
          <p:nvPr>
            <p:ph type="body" sz="quarter" idx="13"/>
          </p:nvPr>
        </p:nvSpPr>
        <p:spPr/>
        <p:txBody>
          <a:bodyPr/>
          <a:lstStyle/>
          <a:p>
            <a:r>
              <a:rPr lang="en-US" dirty="0">
                <a:solidFill>
                  <a:schemeClr val="tx1"/>
                </a:solidFill>
                <a:latin typeface="Helvetica" pitchFamily="2" charset="0"/>
              </a:rPr>
              <a:t>Vector</a:t>
            </a:r>
            <a:endParaRPr lang="en-RU" dirty="0">
              <a:solidFill>
                <a:schemeClr val="tx1"/>
              </a:solidFill>
              <a:latin typeface="Helvetica" pitchFamily="2" charset="0"/>
            </a:endParaRPr>
          </a:p>
        </p:txBody>
      </p:sp>
      <p:sp>
        <p:nvSpPr>
          <p:cNvPr id="19" name="TextBox 18">
            <a:extLst>
              <a:ext uri="{FF2B5EF4-FFF2-40B4-BE49-F238E27FC236}">
                <a16:creationId xmlns:a16="http://schemas.microsoft.com/office/drawing/2014/main" id="{B598F1D3-2DAF-C442-AD00-ED693AD55250}"/>
              </a:ext>
            </a:extLst>
          </p:cNvPr>
          <p:cNvSpPr txBox="1"/>
          <p:nvPr/>
        </p:nvSpPr>
        <p:spPr>
          <a:xfrm>
            <a:off x="1120775" y="1387960"/>
            <a:ext cx="161839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b="1" dirty="0">
                <a:solidFill>
                  <a:srgbClr val="323332"/>
                </a:solidFill>
                <a:latin typeface="Helvetica" pitchFamily="2" charset="0"/>
                <a:ea typeface="+mj-ea"/>
                <a:cs typeface="+mj-cs"/>
                <a:sym typeface="Calibri"/>
              </a:rPr>
              <a:t>Constructors</a:t>
            </a:r>
            <a:r>
              <a:rPr lang="en-US" b="1" dirty="0">
                <a:solidFill>
                  <a:srgbClr val="323332"/>
                </a:solidFill>
                <a:latin typeface="Helvetica" pitchFamily="2" charset="0"/>
                <a:ea typeface="+mj-ea"/>
                <a:cs typeface="+mj-cs"/>
                <a:sym typeface="Calibri"/>
              </a:rPr>
              <a:t>:</a:t>
            </a:r>
            <a:endParaRPr kumimoji="0" lang="en-RU" sz="1800" b="1" i="0" u="none" strike="noStrike" cap="none" spc="0" normalizeH="0" baseline="0" dirty="0">
              <a:ln>
                <a:noFill/>
              </a:ln>
              <a:solidFill>
                <a:srgbClr val="323332"/>
              </a:solidFill>
              <a:effectLst/>
              <a:uFillTx/>
              <a:latin typeface="Helvetica" pitchFamily="2" charset="0"/>
              <a:ea typeface="+mj-ea"/>
              <a:cs typeface="+mj-cs"/>
              <a:sym typeface="Calibri"/>
            </a:endParaRPr>
          </a:p>
        </p:txBody>
      </p:sp>
      <p:pic>
        <p:nvPicPr>
          <p:cNvPr id="14" name="Picture 13">
            <a:extLst>
              <a:ext uri="{FF2B5EF4-FFF2-40B4-BE49-F238E27FC236}">
                <a16:creationId xmlns:a16="http://schemas.microsoft.com/office/drawing/2014/main" id="{12462CBE-11F8-F640-ABBD-D35FDE3E9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846" y="1793515"/>
            <a:ext cx="5864873" cy="2792797"/>
          </a:xfrm>
          <a:prstGeom prst="rect">
            <a:avLst/>
          </a:prstGeom>
        </p:spPr>
      </p:pic>
    </p:spTree>
    <p:extLst>
      <p:ext uri="{BB962C8B-B14F-4D97-AF65-F5344CB8AC3E}">
        <p14:creationId xmlns:p14="http://schemas.microsoft.com/office/powerpoint/2010/main" val="130089910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19C9823-5AD0-FB48-A1DF-B530798D6BF2}"/>
              </a:ext>
            </a:extLst>
          </p:cNvPr>
          <p:cNvSpPr>
            <a:spLocks noGrp="1"/>
          </p:cNvSpPr>
          <p:nvPr>
            <p:ph type="body" sz="quarter" idx="13"/>
          </p:nvPr>
        </p:nvSpPr>
        <p:spPr/>
        <p:txBody>
          <a:bodyPr/>
          <a:lstStyle/>
          <a:p>
            <a:r>
              <a:rPr lang="en-US" dirty="0">
                <a:solidFill>
                  <a:schemeClr val="tx1"/>
                </a:solidFill>
                <a:latin typeface="Helvetica" pitchFamily="2" charset="0"/>
              </a:rPr>
              <a:t>Vector</a:t>
            </a:r>
            <a:endParaRPr lang="en-RU" dirty="0">
              <a:solidFill>
                <a:schemeClr val="tx1"/>
              </a:solidFill>
              <a:latin typeface="Helvetica" pitchFamily="2" charset="0"/>
            </a:endParaRPr>
          </a:p>
        </p:txBody>
      </p:sp>
      <p:sp>
        <p:nvSpPr>
          <p:cNvPr id="6" name="TextBox 5">
            <a:extLst>
              <a:ext uri="{FF2B5EF4-FFF2-40B4-BE49-F238E27FC236}">
                <a16:creationId xmlns:a16="http://schemas.microsoft.com/office/drawing/2014/main" id="{E09FF49A-C9BC-8B4B-99C5-D1F1424853CD}"/>
              </a:ext>
            </a:extLst>
          </p:cNvPr>
          <p:cNvSpPr txBox="1"/>
          <p:nvPr/>
        </p:nvSpPr>
        <p:spPr>
          <a:xfrm>
            <a:off x="1203325" y="1686886"/>
            <a:ext cx="4727918"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hangingPunct="0">
              <a:buFont typeface="Arial" panose="020B0604020202020204" pitchFamily="34" charset="0"/>
              <a:buChar char="•"/>
            </a:pPr>
            <a:r>
              <a:rPr lang="en-GB" sz="1600" dirty="0">
                <a:latin typeface="Helvetica" pitchFamily="2" charset="0"/>
              </a:rPr>
              <a:t>std::vector is a sequence container that encapsulates dynamic size arrays.</a:t>
            </a:r>
          </a:p>
          <a:p>
            <a:pPr marL="285750" indent="-285750" hangingPunct="0">
              <a:buFont typeface="Arial" panose="020B0604020202020204" pitchFamily="34" charset="0"/>
              <a:buChar char="•"/>
            </a:pPr>
            <a:r>
              <a:rPr lang="en-GB" sz="1600" dirty="0">
                <a:solidFill>
                  <a:srgbClr val="323332"/>
                </a:solidFill>
                <a:latin typeface="Helvetica" pitchFamily="2" charset="0"/>
                <a:ea typeface="+mj-ea"/>
                <a:cs typeface="+mj-cs"/>
                <a:sym typeface="Calibri"/>
              </a:rPr>
              <a:t>s</a:t>
            </a:r>
            <a:r>
              <a:rPr kumimoji="0" lang="en-GB" sz="1600" b="0" i="0" u="none" strike="noStrike" cap="none" spc="0" normalizeH="0" baseline="0" dirty="0">
                <a:ln>
                  <a:noFill/>
                </a:ln>
                <a:solidFill>
                  <a:srgbClr val="323332"/>
                </a:solidFill>
                <a:effectLst/>
                <a:uFillTx/>
                <a:latin typeface="Helvetica" pitchFamily="2" charset="0"/>
                <a:ea typeface="+mj-ea"/>
                <a:cs typeface="+mj-cs"/>
                <a:sym typeface="Calibri"/>
              </a:rPr>
              <a:t>td::vector is an allocator aware container, it </a:t>
            </a:r>
            <a:r>
              <a:rPr lang="en-GB" sz="1600" dirty="0">
                <a:solidFill>
                  <a:srgbClr val="323332"/>
                </a:solidFill>
                <a:latin typeface="Helvetica" pitchFamily="2" charset="0"/>
                <a:ea typeface="+mj-ea"/>
                <a:cs typeface="+mj-cs"/>
                <a:sym typeface="Calibri"/>
              </a:rPr>
              <a:t>allocates and deallocates memory on heap and manages it dynamically.</a:t>
            </a:r>
          </a:p>
          <a:p>
            <a:pPr marL="285750" indent="-285750" hangingPunct="0">
              <a:buFont typeface="Arial" panose="020B0604020202020204" pitchFamily="34" charset="0"/>
              <a:buChar char="•"/>
            </a:pPr>
            <a:endParaRPr kumimoji="0" lang="en-RU" sz="1600" b="0" i="0" u="none" strike="noStrike" cap="none" spc="0" normalizeH="0" baseline="0" dirty="0">
              <a:ln>
                <a:noFill/>
              </a:ln>
              <a:solidFill>
                <a:srgbClr val="323332"/>
              </a:solidFill>
              <a:effectLst/>
              <a:uFillTx/>
              <a:latin typeface="Helvetica" pitchFamily="2" charset="0"/>
              <a:ea typeface="+mj-ea"/>
              <a:cs typeface="+mj-cs"/>
              <a:sym typeface="Calibri"/>
            </a:endParaRPr>
          </a:p>
        </p:txBody>
      </p:sp>
      <p:sp>
        <p:nvSpPr>
          <p:cNvPr id="19" name="TextBox 18">
            <a:extLst>
              <a:ext uri="{FF2B5EF4-FFF2-40B4-BE49-F238E27FC236}">
                <a16:creationId xmlns:a16="http://schemas.microsoft.com/office/drawing/2014/main" id="{B598F1D3-2DAF-C442-AD00-ED693AD55250}"/>
              </a:ext>
            </a:extLst>
          </p:cNvPr>
          <p:cNvSpPr txBox="1"/>
          <p:nvPr/>
        </p:nvSpPr>
        <p:spPr>
          <a:xfrm>
            <a:off x="1203193" y="3422822"/>
            <a:ext cx="161839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b="1" dirty="0">
                <a:solidFill>
                  <a:srgbClr val="323332"/>
                </a:solidFill>
                <a:latin typeface="Helvetica" pitchFamily="2" charset="0"/>
                <a:ea typeface="+mj-ea"/>
                <a:cs typeface="+mj-cs"/>
                <a:sym typeface="Calibri"/>
              </a:rPr>
              <a:t>Constructors</a:t>
            </a:r>
            <a:r>
              <a:rPr lang="en-US" b="1" dirty="0">
                <a:solidFill>
                  <a:srgbClr val="323332"/>
                </a:solidFill>
                <a:latin typeface="Helvetica" pitchFamily="2" charset="0"/>
                <a:ea typeface="+mj-ea"/>
                <a:cs typeface="+mj-cs"/>
                <a:sym typeface="Calibri"/>
              </a:rPr>
              <a:t>:</a:t>
            </a:r>
            <a:endParaRPr kumimoji="0" lang="en-RU" sz="1800" b="1" i="0" u="none" strike="noStrike" cap="none" spc="0" normalizeH="0" baseline="0" dirty="0">
              <a:ln>
                <a:noFill/>
              </a:ln>
              <a:solidFill>
                <a:srgbClr val="323332"/>
              </a:solidFill>
              <a:effectLst/>
              <a:uFillTx/>
              <a:latin typeface="Helvetica" pitchFamily="2" charset="0"/>
              <a:ea typeface="+mj-ea"/>
              <a:cs typeface="+mj-cs"/>
              <a:sym typeface="Calibri"/>
            </a:endParaRPr>
          </a:p>
        </p:txBody>
      </p:sp>
      <p:pic>
        <p:nvPicPr>
          <p:cNvPr id="9" name="Picture 8">
            <a:extLst>
              <a:ext uri="{FF2B5EF4-FFF2-40B4-BE49-F238E27FC236}">
                <a16:creationId xmlns:a16="http://schemas.microsoft.com/office/drawing/2014/main" id="{566CE16E-75D2-1643-ACCD-22F04C230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0759" y="1564514"/>
            <a:ext cx="4114800" cy="1473200"/>
          </a:xfrm>
          <a:prstGeom prst="rect">
            <a:avLst/>
          </a:prstGeom>
        </p:spPr>
      </p:pic>
      <p:pic>
        <p:nvPicPr>
          <p:cNvPr id="3" name="Picture 2">
            <a:extLst>
              <a:ext uri="{FF2B5EF4-FFF2-40B4-BE49-F238E27FC236}">
                <a16:creationId xmlns:a16="http://schemas.microsoft.com/office/drawing/2014/main" id="{74F883AF-B878-014A-901A-2822E3F2A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7907" y="3864690"/>
            <a:ext cx="5571696" cy="2790277"/>
          </a:xfrm>
          <a:prstGeom prst="rect">
            <a:avLst/>
          </a:prstGeom>
        </p:spPr>
      </p:pic>
      <p:pic>
        <p:nvPicPr>
          <p:cNvPr id="7" name="Picture 6">
            <a:extLst>
              <a:ext uri="{FF2B5EF4-FFF2-40B4-BE49-F238E27FC236}">
                <a16:creationId xmlns:a16="http://schemas.microsoft.com/office/drawing/2014/main" id="{5C33CBAF-7F01-1B4D-9387-23F1B4ECCA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9023" y="3864690"/>
            <a:ext cx="3735070" cy="662323"/>
          </a:xfrm>
          <a:prstGeom prst="rect">
            <a:avLst/>
          </a:prstGeom>
        </p:spPr>
      </p:pic>
      <p:sp>
        <p:nvSpPr>
          <p:cNvPr id="11" name="TextBox 10">
            <a:extLst>
              <a:ext uri="{FF2B5EF4-FFF2-40B4-BE49-F238E27FC236}">
                <a16:creationId xmlns:a16="http://schemas.microsoft.com/office/drawing/2014/main" id="{8F0B13C6-B1EA-D544-A182-2AE8FE933B13}"/>
              </a:ext>
            </a:extLst>
          </p:cNvPr>
          <p:cNvSpPr txBox="1"/>
          <p:nvPr/>
        </p:nvSpPr>
        <p:spPr>
          <a:xfrm>
            <a:off x="7229023" y="3422822"/>
            <a:ext cx="13362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b="1" dirty="0">
                <a:solidFill>
                  <a:srgbClr val="323332"/>
                </a:solidFill>
                <a:latin typeface="Helvetica" pitchFamily="2" charset="0"/>
                <a:ea typeface="+mj-ea"/>
                <a:cs typeface="+mj-cs"/>
                <a:sym typeface="Calibri"/>
              </a:rPr>
              <a:t>Destructor</a:t>
            </a:r>
            <a:r>
              <a:rPr lang="en-US" b="1" dirty="0">
                <a:solidFill>
                  <a:srgbClr val="323332"/>
                </a:solidFill>
                <a:latin typeface="Helvetica" pitchFamily="2" charset="0"/>
                <a:ea typeface="+mj-ea"/>
                <a:cs typeface="+mj-cs"/>
                <a:sym typeface="Calibri"/>
              </a:rPr>
              <a:t>:</a:t>
            </a:r>
            <a:endParaRPr kumimoji="0" lang="en-RU" sz="1800" b="1" i="0" u="none" strike="noStrike" cap="none" spc="0" normalizeH="0" baseline="0" dirty="0">
              <a:ln>
                <a:noFill/>
              </a:ln>
              <a:solidFill>
                <a:srgbClr val="323332"/>
              </a:solidFill>
              <a:effectLst/>
              <a:uFillTx/>
              <a:latin typeface="Helvetica" pitchFamily="2" charset="0"/>
              <a:ea typeface="+mj-ea"/>
              <a:cs typeface="+mj-cs"/>
              <a:sym typeface="Calibri"/>
            </a:endParaRPr>
          </a:p>
        </p:txBody>
      </p:sp>
    </p:spTree>
    <p:extLst>
      <p:ext uri="{BB962C8B-B14F-4D97-AF65-F5344CB8AC3E}">
        <p14:creationId xmlns:p14="http://schemas.microsoft.com/office/powerpoint/2010/main" val="47293593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19C9823-5AD0-FB48-A1DF-B530798D6BF2}"/>
              </a:ext>
            </a:extLst>
          </p:cNvPr>
          <p:cNvSpPr>
            <a:spLocks noGrp="1"/>
          </p:cNvSpPr>
          <p:nvPr>
            <p:ph type="body" sz="quarter" idx="13"/>
          </p:nvPr>
        </p:nvSpPr>
        <p:spPr/>
        <p:txBody>
          <a:bodyPr/>
          <a:lstStyle/>
          <a:p>
            <a:r>
              <a:rPr lang="en-US" dirty="0">
                <a:solidFill>
                  <a:schemeClr val="tx1"/>
                </a:solidFill>
                <a:latin typeface="Helvetica" pitchFamily="2" charset="0"/>
              </a:rPr>
              <a:t>Vector</a:t>
            </a:r>
            <a:endParaRPr lang="en-RU" dirty="0">
              <a:solidFill>
                <a:schemeClr val="tx1"/>
              </a:solidFill>
              <a:latin typeface="Helvetica" pitchFamily="2" charset="0"/>
            </a:endParaRPr>
          </a:p>
        </p:txBody>
      </p:sp>
      <p:sp>
        <p:nvSpPr>
          <p:cNvPr id="6" name="TextBox 5">
            <a:extLst>
              <a:ext uri="{FF2B5EF4-FFF2-40B4-BE49-F238E27FC236}">
                <a16:creationId xmlns:a16="http://schemas.microsoft.com/office/drawing/2014/main" id="{E09FF49A-C9BC-8B4B-99C5-D1F1424853CD}"/>
              </a:ext>
            </a:extLst>
          </p:cNvPr>
          <p:cNvSpPr txBox="1"/>
          <p:nvPr/>
        </p:nvSpPr>
        <p:spPr>
          <a:xfrm>
            <a:off x="1203325" y="1686886"/>
            <a:ext cx="4727918"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hangingPunct="0">
              <a:buFont typeface="Arial" panose="020B0604020202020204" pitchFamily="34" charset="0"/>
              <a:buChar char="•"/>
            </a:pPr>
            <a:r>
              <a:rPr lang="en-GB" sz="1600" dirty="0">
                <a:latin typeface="Helvetica" pitchFamily="2" charset="0"/>
              </a:rPr>
              <a:t>std::vector is a sequence container that encapsulates dynamic size arrays.</a:t>
            </a:r>
          </a:p>
          <a:p>
            <a:pPr marL="285750" indent="-285750" hangingPunct="0">
              <a:buFont typeface="Arial" panose="020B0604020202020204" pitchFamily="34" charset="0"/>
              <a:buChar char="•"/>
            </a:pPr>
            <a:r>
              <a:rPr lang="en-GB" sz="1600" dirty="0">
                <a:solidFill>
                  <a:srgbClr val="323332"/>
                </a:solidFill>
                <a:latin typeface="Helvetica" pitchFamily="2" charset="0"/>
                <a:ea typeface="+mj-ea"/>
                <a:cs typeface="+mj-cs"/>
                <a:sym typeface="Calibri"/>
              </a:rPr>
              <a:t>s</a:t>
            </a:r>
            <a:r>
              <a:rPr kumimoji="0" lang="en-GB" sz="1600" b="0" i="0" u="none" strike="noStrike" cap="none" spc="0" normalizeH="0" baseline="0" dirty="0">
                <a:ln>
                  <a:noFill/>
                </a:ln>
                <a:solidFill>
                  <a:srgbClr val="323332"/>
                </a:solidFill>
                <a:effectLst/>
                <a:uFillTx/>
                <a:latin typeface="Helvetica" pitchFamily="2" charset="0"/>
                <a:ea typeface="+mj-ea"/>
                <a:cs typeface="+mj-cs"/>
                <a:sym typeface="Calibri"/>
              </a:rPr>
              <a:t>td::vector is an allocator aware container, it </a:t>
            </a:r>
            <a:r>
              <a:rPr lang="en-GB" sz="1600" dirty="0">
                <a:solidFill>
                  <a:srgbClr val="323332"/>
                </a:solidFill>
                <a:latin typeface="Helvetica" pitchFamily="2" charset="0"/>
                <a:ea typeface="+mj-ea"/>
                <a:cs typeface="+mj-cs"/>
                <a:sym typeface="Calibri"/>
              </a:rPr>
              <a:t>allocates and deallocates memory on heap and manages it dynamically.</a:t>
            </a:r>
          </a:p>
          <a:p>
            <a:pPr marL="285750" indent="-285750" hangingPunct="0">
              <a:buFont typeface="Arial" panose="020B0604020202020204" pitchFamily="34" charset="0"/>
              <a:buChar char="•"/>
            </a:pPr>
            <a:endParaRPr kumimoji="0" lang="en-RU" sz="1600" b="0" i="0" u="none" strike="noStrike" cap="none" spc="0" normalizeH="0" baseline="0" dirty="0">
              <a:ln>
                <a:noFill/>
              </a:ln>
              <a:solidFill>
                <a:srgbClr val="323332"/>
              </a:solidFill>
              <a:effectLst/>
              <a:uFillTx/>
              <a:latin typeface="Helvetica" pitchFamily="2" charset="0"/>
              <a:ea typeface="+mj-ea"/>
              <a:cs typeface="+mj-cs"/>
              <a:sym typeface="Calibri"/>
            </a:endParaRPr>
          </a:p>
        </p:txBody>
      </p:sp>
      <p:sp>
        <p:nvSpPr>
          <p:cNvPr id="19" name="TextBox 18">
            <a:extLst>
              <a:ext uri="{FF2B5EF4-FFF2-40B4-BE49-F238E27FC236}">
                <a16:creationId xmlns:a16="http://schemas.microsoft.com/office/drawing/2014/main" id="{B598F1D3-2DAF-C442-AD00-ED693AD55250}"/>
              </a:ext>
            </a:extLst>
          </p:cNvPr>
          <p:cNvSpPr txBox="1"/>
          <p:nvPr/>
        </p:nvSpPr>
        <p:spPr>
          <a:xfrm>
            <a:off x="1203193" y="3422822"/>
            <a:ext cx="261866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b="1" dirty="0">
                <a:solidFill>
                  <a:srgbClr val="323332"/>
                </a:solidFill>
                <a:latin typeface="Helvetica" pitchFamily="2" charset="0"/>
                <a:ea typeface="+mj-ea"/>
                <a:cs typeface="+mj-cs"/>
                <a:sym typeface="Calibri"/>
              </a:rPr>
              <a:t>Assignment operators</a:t>
            </a:r>
            <a:r>
              <a:rPr lang="en-US" b="1" dirty="0">
                <a:solidFill>
                  <a:srgbClr val="323332"/>
                </a:solidFill>
                <a:latin typeface="Helvetica" pitchFamily="2" charset="0"/>
                <a:ea typeface="+mj-ea"/>
                <a:cs typeface="+mj-cs"/>
                <a:sym typeface="Calibri"/>
              </a:rPr>
              <a:t>:</a:t>
            </a:r>
            <a:endParaRPr kumimoji="0" lang="en-RU" sz="1800" b="1" i="0" u="none" strike="noStrike" cap="none" spc="0" normalizeH="0" baseline="0" dirty="0">
              <a:ln>
                <a:noFill/>
              </a:ln>
              <a:solidFill>
                <a:srgbClr val="323332"/>
              </a:solidFill>
              <a:effectLst/>
              <a:uFillTx/>
              <a:latin typeface="Helvetica" pitchFamily="2" charset="0"/>
              <a:ea typeface="+mj-ea"/>
              <a:cs typeface="+mj-cs"/>
              <a:sym typeface="Calibri"/>
            </a:endParaRPr>
          </a:p>
        </p:txBody>
      </p:sp>
      <p:pic>
        <p:nvPicPr>
          <p:cNvPr id="9" name="Picture 8">
            <a:extLst>
              <a:ext uri="{FF2B5EF4-FFF2-40B4-BE49-F238E27FC236}">
                <a16:creationId xmlns:a16="http://schemas.microsoft.com/office/drawing/2014/main" id="{566CE16E-75D2-1643-ACCD-22F04C230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0759" y="1564514"/>
            <a:ext cx="4114800" cy="1473200"/>
          </a:xfrm>
          <a:prstGeom prst="rect">
            <a:avLst/>
          </a:prstGeom>
        </p:spPr>
      </p:pic>
      <p:pic>
        <p:nvPicPr>
          <p:cNvPr id="5" name="Picture 4">
            <a:extLst>
              <a:ext uri="{FF2B5EF4-FFF2-40B4-BE49-F238E27FC236}">
                <a16:creationId xmlns:a16="http://schemas.microsoft.com/office/drawing/2014/main" id="{C9566E22-5739-0C45-92CE-2592F6F303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7907" y="3926451"/>
            <a:ext cx="6438900" cy="1346200"/>
          </a:xfrm>
          <a:prstGeom prst="rect">
            <a:avLst/>
          </a:prstGeom>
        </p:spPr>
      </p:pic>
    </p:spTree>
    <p:extLst>
      <p:ext uri="{BB962C8B-B14F-4D97-AF65-F5344CB8AC3E}">
        <p14:creationId xmlns:p14="http://schemas.microsoft.com/office/powerpoint/2010/main" val="387331475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19C9823-5AD0-FB48-A1DF-B530798D6BF2}"/>
              </a:ext>
            </a:extLst>
          </p:cNvPr>
          <p:cNvSpPr>
            <a:spLocks noGrp="1"/>
          </p:cNvSpPr>
          <p:nvPr>
            <p:ph type="body" sz="quarter" idx="13"/>
          </p:nvPr>
        </p:nvSpPr>
        <p:spPr/>
        <p:txBody>
          <a:bodyPr/>
          <a:lstStyle/>
          <a:p>
            <a:r>
              <a:rPr lang="en-US" dirty="0">
                <a:solidFill>
                  <a:schemeClr val="tx1"/>
                </a:solidFill>
                <a:latin typeface="Helvetica" pitchFamily="2" charset="0"/>
              </a:rPr>
              <a:t>Vector</a:t>
            </a:r>
            <a:endParaRPr lang="en-RU" dirty="0">
              <a:solidFill>
                <a:schemeClr val="tx1"/>
              </a:solidFill>
              <a:latin typeface="Helvetica" pitchFamily="2" charset="0"/>
            </a:endParaRPr>
          </a:p>
        </p:txBody>
      </p:sp>
      <p:sp>
        <p:nvSpPr>
          <p:cNvPr id="6" name="TextBox 5">
            <a:extLst>
              <a:ext uri="{FF2B5EF4-FFF2-40B4-BE49-F238E27FC236}">
                <a16:creationId xmlns:a16="http://schemas.microsoft.com/office/drawing/2014/main" id="{E09FF49A-C9BC-8B4B-99C5-D1F1424853CD}"/>
              </a:ext>
            </a:extLst>
          </p:cNvPr>
          <p:cNvSpPr txBox="1"/>
          <p:nvPr/>
        </p:nvSpPr>
        <p:spPr>
          <a:xfrm>
            <a:off x="1203325" y="1686886"/>
            <a:ext cx="4727918"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hangingPunct="0">
              <a:buFont typeface="Arial" panose="020B0604020202020204" pitchFamily="34" charset="0"/>
              <a:buChar char="•"/>
            </a:pPr>
            <a:r>
              <a:rPr lang="en-GB" sz="1600" dirty="0">
                <a:latin typeface="Helvetica" pitchFamily="2" charset="0"/>
              </a:rPr>
              <a:t>std::vector is a sequence container that encapsulates dynamic size arrays.</a:t>
            </a:r>
          </a:p>
          <a:p>
            <a:pPr marL="285750" indent="-285750" hangingPunct="0">
              <a:buFont typeface="Arial" panose="020B0604020202020204" pitchFamily="34" charset="0"/>
              <a:buChar char="•"/>
            </a:pPr>
            <a:r>
              <a:rPr lang="en-GB" sz="1600" dirty="0">
                <a:solidFill>
                  <a:srgbClr val="323332"/>
                </a:solidFill>
                <a:latin typeface="Helvetica" pitchFamily="2" charset="0"/>
                <a:ea typeface="+mj-ea"/>
                <a:cs typeface="+mj-cs"/>
                <a:sym typeface="Calibri"/>
              </a:rPr>
              <a:t>s</a:t>
            </a:r>
            <a:r>
              <a:rPr kumimoji="0" lang="en-GB" sz="1600" b="0" i="0" u="none" strike="noStrike" cap="none" spc="0" normalizeH="0" baseline="0" dirty="0">
                <a:ln>
                  <a:noFill/>
                </a:ln>
                <a:solidFill>
                  <a:srgbClr val="323332"/>
                </a:solidFill>
                <a:effectLst/>
                <a:uFillTx/>
                <a:latin typeface="Helvetica" pitchFamily="2" charset="0"/>
                <a:ea typeface="+mj-ea"/>
                <a:cs typeface="+mj-cs"/>
                <a:sym typeface="Calibri"/>
              </a:rPr>
              <a:t>td::vector is an allocator aware container, it </a:t>
            </a:r>
            <a:r>
              <a:rPr lang="en-GB" sz="1600" dirty="0">
                <a:solidFill>
                  <a:srgbClr val="323332"/>
                </a:solidFill>
                <a:latin typeface="Helvetica" pitchFamily="2" charset="0"/>
                <a:ea typeface="+mj-ea"/>
                <a:cs typeface="+mj-cs"/>
                <a:sym typeface="Calibri"/>
              </a:rPr>
              <a:t>allocates and deallocates memory on heap and manages it dynamically.</a:t>
            </a:r>
          </a:p>
          <a:p>
            <a:pPr marL="285750" indent="-285750" hangingPunct="0">
              <a:buFont typeface="Arial" panose="020B0604020202020204" pitchFamily="34" charset="0"/>
              <a:buChar char="•"/>
            </a:pPr>
            <a:endParaRPr kumimoji="0" lang="en-RU" sz="1600" b="0" i="0" u="none" strike="noStrike" cap="none" spc="0" normalizeH="0" baseline="0" dirty="0">
              <a:ln>
                <a:noFill/>
              </a:ln>
              <a:solidFill>
                <a:srgbClr val="323332"/>
              </a:solidFill>
              <a:effectLst/>
              <a:uFillTx/>
              <a:latin typeface="Helvetica" pitchFamily="2" charset="0"/>
              <a:ea typeface="+mj-ea"/>
              <a:cs typeface="+mj-cs"/>
              <a:sym typeface="Calibri"/>
            </a:endParaRPr>
          </a:p>
        </p:txBody>
      </p:sp>
      <p:sp>
        <p:nvSpPr>
          <p:cNvPr id="19" name="TextBox 18">
            <a:extLst>
              <a:ext uri="{FF2B5EF4-FFF2-40B4-BE49-F238E27FC236}">
                <a16:creationId xmlns:a16="http://schemas.microsoft.com/office/drawing/2014/main" id="{B598F1D3-2DAF-C442-AD00-ED693AD55250}"/>
              </a:ext>
            </a:extLst>
          </p:cNvPr>
          <p:cNvSpPr txBox="1"/>
          <p:nvPr/>
        </p:nvSpPr>
        <p:spPr>
          <a:xfrm>
            <a:off x="1190836" y="3422822"/>
            <a:ext cx="282511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b="1" dirty="0">
                <a:solidFill>
                  <a:srgbClr val="323332"/>
                </a:solidFill>
                <a:latin typeface="Helvetica" pitchFamily="2" charset="0"/>
                <a:ea typeface="+mj-ea"/>
                <a:cs typeface="+mj-cs"/>
                <a:sym typeface="Calibri"/>
              </a:rPr>
              <a:t>Other member methods</a:t>
            </a:r>
            <a:r>
              <a:rPr lang="en-US" b="1" dirty="0">
                <a:solidFill>
                  <a:srgbClr val="323332"/>
                </a:solidFill>
                <a:latin typeface="Helvetica" pitchFamily="2" charset="0"/>
                <a:ea typeface="+mj-ea"/>
                <a:cs typeface="+mj-cs"/>
                <a:sym typeface="Calibri"/>
              </a:rPr>
              <a:t>:</a:t>
            </a:r>
            <a:endParaRPr kumimoji="0" lang="en-RU" sz="1800" b="1" i="0" u="none" strike="noStrike" cap="none" spc="0" normalizeH="0" baseline="0" dirty="0">
              <a:ln>
                <a:noFill/>
              </a:ln>
              <a:solidFill>
                <a:srgbClr val="323332"/>
              </a:solidFill>
              <a:effectLst/>
              <a:uFillTx/>
              <a:latin typeface="Helvetica" pitchFamily="2" charset="0"/>
              <a:ea typeface="+mj-ea"/>
              <a:cs typeface="+mj-cs"/>
              <a:sym typeface="Calibri"/>
            </a:endParaRPr>
          </a:p>
        </p:txBody>
      </p:sp>
      <p:pic>
        <p:nvPicPr>
          <p:cNvPr id="9" name="Picture 8">
            <a:extLst>
              <a:ext uri="{FF2B5EF4-FFF2-40B4-BE49-F238E27FC236}">
                <a16:creationId xmlns:a16="http://schemas.microsoft.com/office/drawing/2014/main" id="{566CE16E-75D2-1643-ACCD-22F04C230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0759" y="1564514"/>
            <a:ext cx="4114800" cy="1473200"/>
          </a:xfrm>
          <a:prstGeom prst="rect">
            <a:avLst/>
          </a:prstGeom>
        </p:spPr>
      </p:pic>
      <p:pic>
        <p:nvPicPr>
          <p:cNvPr id="3" name="Picture 2">
            <a:extLst>
              <a:ext uri="{FF2B5EF4-FFF2-40B4-BE49-F238E27FC236}">
                <a16:creationId xmlns:a16="http://schemas.microsoft.com/office/drawing/2014/main" id="{AF4F69FE-5873-BE4A-B9FF-7F6CA52C7E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193" y="3948202"/>
            <a:ext cx="5439629" cy="1420703"/>
          </a:xfrm>
          <a:prstGeom prst="rect">
            <a:avLst/>
          </a:prstGeom>
        </p:spPr>
      </p:pic>
      <p:pic>
        <p:nvPicPr>
          <p:cNvPr id="8" name="Picture 7">
            <a:extLst>
              <a:ext uri="{FF2B5EF4-FFF2-40B4-BE49-F238E27FC236}">
                <a16:creationId xmlns:a16="http://schemas.microsoft.com/office/drawing/2014/main" id="{942270CB-F6CF-7A48-949B-5806933E5C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3193" y="5524956"/>
            <a:ext cx="5194300" cy="838200"/>
          </a:xfrm>
          <a:prstGeom prst="rect">
            <a:avLst/>
          </a:prstGeom>
        </p:spPr>
      </p:pic>
    </p:spTree>
    <p:extLst>
      <p:ext uri="{BB962C8B-B14F-4D97-AF65-F5344CB8AC3E}">
        <p14:creationId xmlns:p14="http://schemas.microsoft.com/office/powerpoint/2010/main" val="256252580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19C9823-5AD0-FB48-A1DF-B530798D6BF2}"/>
              </a:ext>
            </a:extLst>
          </p:cNvPr>
          <p:cNvSpPr>
            <a:spLocks noGrp="1"/>
          </p:cNvSpPr>
          <p:nvPr>
            <p:ph type="body" sz="quarter" idx="13"/>
          </p:nvPr>
        </p:nvSpPr>
        <p:spPr/>
        <p:txBody>
          <a:bodyPr/>
          <a:lstStyle/>
          <a:p>
            <a:r>
              <a:rPr lang="en-US" dirty="0">
                <a:solidFill>
                  <a:schemeClr val="tx1"/>
                </a:solidFill>
                <a:latin typeface="Helvetica" pitchFamily="2" charset="0"/>
              </a:rPr>
              <a:t>Vector</a:t>
            </a:r>
            <a:endParaRPr lang="en-RU" dirty="0">
              <a:solidFill>
                <a:schemeClr val="tx1"/>
              </a:solidFill>
              <a:latin typeface="Helvetica" pitchFamily="2" charset="0"/>
            </a:endParaRPr>
          </a:p>
        </p:txBody>
      </p:sp>
      <p:sp>
        <p:nvSpPr>
          <p:cNvPr id="6" name="TextBox 5">
            <a:extLst>
              <a:ext uri="{FF2B5EF4-FFF2-40B4-BE49-F238E27FC236}">
                <a16:creationId xmlns:a16="http://schemas.microsoft.com/office/drawing/2014/main" id="{E09FF49A-C9BC-8B4B-99C5-D1F1424853CD}"/>
              </a:ext>
            </a:extLst>
          </p:cNvPr>
          <p:cNvSpPr txBox="1"/>
          <p:nvPr/>
        </p:nvSpPr>
        <p:spPr>
          <a:xfrm>
            <a:off x="1203325" y="1686886"/>
            <a:ext cx="4727918"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hangingPunct="0">
              <a:buFont typeface="Arial" panose="020B0604020202020204" pitchFamily="34" charset="0"/>
              <a:buChar char="•"/>
            </a:pPr>
            <a:r>
              <a:rPr lang="en-GB" sz="1600" dirty="0">
                <a:latin typeface="Helvetica" pitchFamily="2" charset="0"/>
              </a:rPr>
              <a:t>std::vector is a sequence container that encapsulates dynamic size arrays.</a:t>
            </a:r>
          </a:p>
          <a:p>
            <a:pPr marL="285750" indent="-285750" hangingPunct="0">
              <a:buFont typeface="Arial" panose="020B0604020202020204" pitchFamily="34" charset="0"/>
              <a:buChar char="•"/>
            </a:pPr>
            <a:r>
              <a:rPr lang="en-GB" sz="1600" dirty="0">
                <a:solidFill>
                  <a:srgbClr val="323332"/>
                </a:solidFill>
                <a:latin typeface="Helvetica" pitchFamily="2" charset="0"/>
                <a:ea typeface="+mj-ea"/>
                <a:cs typeface="+mj-cs"/>
                <a:sym typeface="Calibri"/>
              </a:rPr>
              <a:t>s</a:t>
            </a:r>
            <a:r>
              <a:rPr kumimoji="0" lang="en-GB" sz="1600" b="0" i="0" u="none" strike="noStrike" cap="none" spc="0" normalizeH="0" baseline="0" dirty="0">
                <a:ln>
                  <a:noFill/>
                </a:ln>
                <a:solidFill>
                  <a:srgbClr val="323332"/>
                </a:solidFill>
                <a:effectLst/>
                <a:uFillTx/>
                <a:latin typeface="Helvetica" pitchFamily="2" charset="0"/>
                <a:ea typeface="+mj-ea"/>
                <a:cs typeface="+mj-cs"/>
                <a:sym typeface="Calibri"/>
              </a:rPr>
              <a:t>td::vector is an allocator aware container, it </a:t>
            </a:r>
            <a:r>
              <a:rPr lang="en-GB" sz="1600" dirty="0">
                <a:solidFill>
                  <a:srgbClr val="323332"/>
                </a:solidFill>
                <a:latin typeface="Helvetica" pitchFamily="2" charset="0"/>
                <a:ea typeface="+mj-ea"/>
                <a:cs typeface="+mj-cs"/>
                <a:sym typeface="Calibri"/>
              </a:rPr>
              <a:t>allocates and deallocates memory on heap and manages it dynamically.</a:t>
            </a:r>
          </a:p>
          <a:p>
            <a:pPr marL="285750" indent="-285750" hangingPunct="0">
              <a:buFont typeface="Arial" panose="020B0604020202020204" pitchFamily="34" charset="0"/>
              <a:buChar char="•"/>
            </a:pPr>
            <a:endParaRPr kumimoji="0" lang="en-RU" sz="1600" b="0" i="0" u="none" strike="noStrike" cap="none" spc="0" normalizeH="0" baseline="0" dirty="0">
              <a:ln>
                <a:noFill/>
              </a:ln>
              <a:solidFill>
                <a:srgbClr val="323332"/>
              </a:solidFill>
              <a:effectLst/>
              <a:uFillTx/>
              <a:latin typeface="Helvetica" pitchFamily="2" charset="0"/>
              <a:ea typeface="+mj-ea"/>
              <a:cs typeface="+mj-cs"/>
              <a:sym typeface="Calibri"/>
            </a:endParaRPr>
          </a:p>
        </p:txBody>
      </p:sp>
      <p:sp>
        <p:nvSpPr>
          <p:cNvPr id="19" name="TextBox 18">
            <a:extLst>
              <a:ext uri="{FF2B5EF4-FFF2-40B4-BE49-F238E27FC236}">
                <a16:creationId xmlns:a16="http://schemas.microsoft.com/office/drawing/2014/main" id="{B598F1D3-2DAF-C442-AD00-ED693AD55250}"/>
              </a:ext>
            </a:extLst>
          </p:cNvPr>
          <p:cNvSpPr txBox="1"/>
          <p:nvPr/>
        </p:nvSpPr>
        <p:spPr>
          <a:xfrm>
            <a:off x="1190836" y="3422822"/>
            <a:ext cx="282511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b="1" dirty="0">
                <a:solidFill>
                  <a:srgbClr val="323332"/>
                </a:solidFill>
                <a:latin typeface="Helvetica" pitchFamily="2" charset="0"/>
                <a:ea typeface="+mj-ea"/>
                <a:cs typeface="+mj-cs"/>
                <a:sym typeface="Calibri"/>
              </a:rPr>
              <a:t>Element access:</a:t>
            </a:r>
            <a:endParaRPr kumimoji="0" lang="en-RU" sz="1800" b="1" i="0" u="none" strike="noStrike" cap="none" spc="0" normalizeH="0" baseline="0" dirty="0">
              <a:ln>
                <a:noFill/>
              </a:ln>
              <a:solidFill>
                <a:srgbClr val="323332"/>
              </a:solidFill>
              <a:effectLst/>
              <a:uFillTx/>
              <a:latin typeface="Helvetica" pitchFamily="2" charset="0"/>
              <a:ea typeface="+mj-ea"/>
              <a:cs typeface="+mj-cs"/>
              <a:sym typeface="Calibri"/>
            </a:endParaRPr>
          </a:p>
        </p:txBody>
      </p:sp>
      <p:pic>
        <p:nvPicPr>
          <p:cNvPr id="9" name="Picture 8">
            <a:extLst>
              <a:ext uri="{FF2B5EF4-FFF2-40B4-BE49-F238E27FC236}">
                <a16:creationId xmlns:a16="http://schemas.microsoft.com/office/drawing/2014/main" id="{566CE16E-75D2-1643-ACCD-22F04C230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0759" y="1564514"/>
            <a:ext cx="4114800" cy="1473200"/>
          </a:xfrm>
          <a:prstGeom prst="rect">
            <a:avLst/>
          </a:prstGeom>
        </p:spPr>
      </p:pic>
      <p:pic>
        <p:nvPicPr>
          <p:cNvPr id="5" name="Picture 4">
            <a:extLst>
              <a:ext uri="{FF2B5EF4-FFF2-40B4-BE49-F238E27FC236}">
                <a16:creationId xmlns:a16="http://schemas.microsoft.com/office/drawing/2014/main" id="{BAA586B7-40A6-6A45-940E-D187CBEF0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325" y="3820287"/>
            <a:ext cx="6083300" cy="2044700"/>
          </a:xfrm>
          <a:prstGeom prst="rect">
            <a:avLst/>
          </a:prstGeom>
        </p:spPr>
      </p:pic>
    </p:spTree>
    <p:extLst>
      <p:ext uri="{BB962C8B-B14F-4D97-AF65-F5344CB8AC3E}">
        <p14:creationId xmlns:p14="http://schemas.microsoft.com/office/powerpoint/2010/main" val="299353331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19C9823-5AD0-FB48-A1DF-B530798D6BF2}"/>
              </a:ext>
            </a:extLst>
          </p:cNvPr>
          <p:cNvSpPr>
            <a:spLocks noGrp="1"/>
          </p:cNvSpPr>
          <p:nvPr>
            <p:ph type="body" sz="quarter" idx="13"/>
          </p:nvPr>
        </p:nvSpPr>
        <p:spPr/>
        <p:txBody>
          <a:bodyPr/>
          <a:lstStyle/>
          <a:p>
            <a:r>
              <a:rPr lang="en-US" dirty="0">
                <a:solidFill>
                  <a:schemeClr val="tx1"/>
                </a:solidFill>
                <a:latin typeface="Helvetica" pitchFamily="2" charset="0"/>
              </a:rPr>
              <a:t>Vector</a:t>
            </a:r>
            <a:endParaRPr lang="en-RU" dirty="0">
              <a:solidFill>
                <a:schemeClr val="tx1"/>
              </a:solidFill>
              <a:latin typeface="Helvetica" pitchFamily="2" charset="0"/>
            </a:endParaRPr>
          </a:p>
        </p:txBody>
      </p:sp>
      <p:sp>
        <p:nvSpPr>
          <p:cNvPr id="6" name="TextBox 5">
            <a:extLst>
              <a:ext uri="{FF2B5EF4-FFF2-40B4-BE49-F238E27FC236}">
                <a16:creationId xmlns:a16="http://schemas.microsoft.com/office/drawing/2014/main" id="{E09FF49A-C9BC-8B4B-99C5-D1F1424853CD}"/>
              </a:ext>
            </a:extLst>
          </p:cNvPr>
          <p:cNvSpPr txBox="1"/>
          <p:nvPr/>
        </p:nvSpPr>
        <p:spPr>
          <a:xfrm>
            <a:off x="1203325" y="1686886"/>
            <a:ext cx="4727918"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hangingPunct="0">
              <a:buFont typeface="Arial" panose="020B0604020202020204" pitchFamily="34" charset="0"/>
              <a:buChar char="•"/>
            </a:pPr>
            <a:r>
              <a:rPr lang="en-GB" sz="1600" dirty="0">
                <a:latin typeface="Helvetica" pitchFamily="2" charset="0"/>
              </a:rPr>
              <a:t>std::vector is a sequence container that encapsulates dynamic size arrays.</a:t>
            </a:r>
          </a:p>
          <a:p>
            <a:pPr marL="285750" indent="-285750" hangingPunct="0">
              <a:buFont typeface="Arial" panose="020B0604020202020204" pitchFamily="34" charset="0"/>
              <a:buChar char="•"/>
            </a:pPr>
            <a:r>
              <a:rPr lang="en-GB" sz="1600" dirty="0">
                <a:solidFill>
                  <a:srgbClr val="323332"/>
                </a:solidFill>
                <a:latin typeface="Helvetica" pitchFamily="2" charset="0"/>
                <a:ea typeface="+mj-ea"/>
                <a:cs typeface="+mj-cs"/>
                <a:sym typeface="Calibri"/>
              </a:rPr>
              <a:t>s</a:t>
            </a:r>
            <a:r>
              <a:rPr kumimoji="0" lang="en-GB" sz="1600" b="0" i="0" u="none" strike="noStrike" cap="none" spc="0" normalizeH="0" baseline="0" dirty="0">
                <a:ln>
                  <a:noFill/>
                </a:ln>
                <a:solidFill>
                  <a:srgbClr val="323332"/>
                </a:solidFill>
                <a:effectLst/>
                <a:uFillTx/>
                <a:latin typeface="Helvetica" pitchFamily="2" charset="0"/>
                <a:ea typeface="+mj-ea"/>
                <a:cs typeface="+mj-cs"/>
                <a:sym typeface="Calibri"/>
              </a:rPr>
              <a:t>td::vector is an allocator aware container, it </a:t>
            </a:r>
            <a:r>
              <a:rPr lang="en-GB" sz="1600" dirty="0">
                <a:solidFill>
                  <a:srgbClr val="323332"/>
                </a:solidFill>
                <a:latin typeface="Helvetica" pitchFamily="2" charset="0"/>
                <a:ea typeface="+mj-ea"/>
                <a:cs typeface="+mj-cs"/>
                <a:sym typeface="Calibri"/>
              </a:rPr>
              <a:t>allocates and deallocates memory on heap and manages it dynamically.</a:t>
            </a:r>
          </a:p>
          <a:p>
            <a:pPr marL="285750" indent="-285750" hangingPunct="0">
              <a:buFont typeface="Arial" panose="020B0604020202020204" pitchFamily="34" charset="0"/>
              <a:buChar char="•"/>
            </a:pPr>
            <a:endParaRPr kumimoji="0" lang="en-RU" sz="1600" b="0" i="0" u="none" strike="noStrike" cap="none" spc="0" normalizeH="0" baseline="0" dirty="0">
              <a:ln>
                <a:noFill/>
              </a:ln>
              <a:solidFill>
                <a:srgbClr val="323332"/>
              </a:solidFill>
              <a:effectLst/>
              <a:uFillTx/>
              <a:latin typeface="Helvetica" pitchFamily="2" charset="0"/>
              <a:ea typeface="+mj-ea"/>
              <a:cs typeface="+mj-cs"/>
              <a:sym typeface="Calibri"/>
            </a:endParaRPr>
          </a:p>
        </p:txBody>
      </p:sp>
      <p:sp>
        <p:nvSpPr>
          <p:cNvPr id="19" name="TextBox 18">
            <a:extLst>
              <a:ext uri="{FF2B5EF4-FFF2-40B4-BE49-F238E27FC236}">
                <a16:creationId xmlns:a16="http://schemas.microsoft.com/office/drawing/2014/main" id="{B598F1D3-2DAF-C442-AD00-ED693AD55250}"/>
              </a:ext>
            </a:extLst>
          </p:cNvPr>
          <p:cNvSpPr txBox="1"/>
          <p:nvPr/>
        </p:nvSpPr>
        <p:spPr>
          <a:xfrm>
            <a:off x="1190836" y="3422822"/>
            <a:ext cx="282511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b="1" dirty="0">
                <a:solidFill>
                  <a:srgbClr val="323332"/>
                </a:solidFill>
                <a:latin typeface="Helvetica" pitchFamily="2" charset="0"/>
                <a:ea typeface="+mj-ea"/>
                <a:cs typeface="+mj-cs"/>
                <a:sym typeface="Calibri"/>
              </a:rPr>
              <a:t>Capacity:</a:t>
            </a:r>
            <a:endParaRPr kumimoji="0" lang="en-RU" sz="1800" b="1" i="0" u="none" strike="noStrike" cap="none" spc="0" normalizeH="0" baseline="0" dirty="0">
              <a:ln>
                <a:noFill/>
              </a:ln>
              <a:solidFill>
                <a:srgbClr val="323332"/>
              </a:solidFill>
              <a:effectLst/>
              <a:uFillTx/>
              <a:latin typeface="Helvetica" pitchFamily="2" charset="0"/>
              <a:ea typeface="+mj-ea"/>
              <a:cs typeface="+mj-cs"/>
              <a:sym typeface="Calibri"/>
            </a:endParaRPr>
          </a:p>
        </p:txBody>
      </p:sp>
      <p:pic>
        <p:nvPicPr>
          <p:cNvPr id="9" name="Picture 8">
            <a:extLst>
              <a:ext uri="{FF2B5EF4-FFF2-40B4-BE49-F238E27FC236}">
                <a16:creationId xmlns:a16="http://schemas.microsoft.com/office/drawing/2014/main" id="{566CE16E-75D2-1643-ACCD-22F04C230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0759" y="1564514"/>
            <a:ext cx="4114800" cy="1473200"/>
          </a:xfrm>
          <a:prstGeom prst="rect">
            <a:avLst/>
          </a:prstGeom>
        </p:spPr>
      </p:pic>
      <p:pic>
        <p:nvPicPr>
          <p:cNvPr id="10" name="Picture 9">
            <a:extLst>
              <a:ext uri="{FF2B5EF4-FFF2-40B4-BE49-F238E27FC236}">
                <a16:creationId xmlns:a16="http://schemas.microsoft.com/office/drawing/2014/main" id="{F695BF45-0640-D44F-8863-23D884E128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325" y="3820287"/>
            <a:ext cx="8394700" cy="2463800"/>
          </a:xfrm>
          <a:prstGeom prst="rect">
            <a:avLst/>
          </a:prstGeom>
        </p:spPr>
      </p:pic>
    </p:spTree>
    <p:extLst>
      <p:ext uri="{BB962C8B-B14F-4D97-AF65-F5344CB8AC3E}">
        <p14:creationId xmlns:p14="http://schemas.microsoft.com/office/powerpoint/2010/main" val="292149565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19C9823-5AD0-FB48-A1DF-B530798D6BF2}"/>
              </a:ext>
            </a:extLst>
          </p:cNvPr>
          <p:cNvSpPr>
            <a:spLocks noGrp="1"/>
          </p:cNvSpPr>
          <p:nvPr>
            <p:ph type="body" sz="quarter" idx="13"/>
          </p:nvPr>
        </p:nvSpPr>
        <p:spPr/>
        <p:txBody>
          <a:bodyPr/>
          <a:lstStyle/>
          <a:p>
            <a:r>
              <a:rPr lang="en-US" dirty="0">
                <a:solidFill>
                  <a:schemeClr val="tx1"/>
                </a:solidFill>
                <a:latin typeface="Helvetica" pitchFamily="2" charset="0"/>
              </a:rPr>
              <a:t>Range based for loop</a:t>
            </a:r>
            <a:endParaRPr lang="en-RU" dirty="0">
              <a:solidFill>
                <a:schemeClr val="tx1"/>
              </a:solidFill>
              <a:latin typeface="Helvetica" pitchFamily="2" charset="0"/>
            </a:endParaRPr>
          </a:p>
        </p:txBody>
      </p:sp>
    </p:spTree>
    <p:extLst>
      <p:ext uri="{BB962C8B-B14F-4D97-AF65-F5344CB8AC3E}">
        <p14:creationId xmlns:p14="http://schemas.microsoft.com/office/powerpoint/2010/main" val="414168205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19C9823-5AD0-FB48-A1DF-B530798D6BF2}"/>
              </a:ext>
            </a:extLst>
          </p:cNvPr>
          <p:cNvSpPr>
            <a:spLocks noGrp="1"/>
          </p:cNvSpPr>
          <p:nvPr>
            <p:ph type="body" sz="quarter" idx="13"/>
          </p:nvPr>
        </p:nvSpPr>
        <p:spPr/>
        <p:txBody>
          <a:bodyPr/>
          <a:lstStyle/>
          <a:p>
            <a:r>
              <a:rPr lang="en-US" dirty="0">
                <a:solidFill>
                  <a:schemeClr val="tx1"/>
                </a:solidFill>
                <a:latin typeface="Helvetica" pitchFamily="2" charset="0"/>
              </a:rPr>
              <a:t>Iterator</a:t>
            </a:r>
            <a:endParaRPr lang="en-RU" dirty="0">
              <a:solidFill>
                <a:schemeClr val="tx1"/>
              </a:solidFill>
              <a:latin typeface="Helvetica" pitchFamily="2" charset="0"/>
            </a:endParaRPr>
          </a:p>
        </p:txBody>
      </p:sp>
      <p:pic>
        <p:nvPicPr>
          <p:cNvPr id="3" name="Picture 2">
            <a:extLst>
              <a:ext uri="{FF2B5EF4-FFF2-40B4-BE49-F238E27FC236}">
                <a16:creationId xmlns:a16="http://schemas.microsoft.com/office/drawing/2014/main" id="{2067DD13-D500-3900-55F4-2DDFEBEDA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775" y="1874116"/>
            <a:ext cx="7429500" cy="4164733"/>
          </a:xfrm>
          <a:prstGeom prst="rect">
            <a:avLst/>
          </a:prstGeom>
        </p:spPr>
      </p:pic>
      <p:sp>
        <p:nvSpPr>
          <p:cNvPr id="5" name="TextBox 4">
            <a:extLst>
              <a:ext uri="{FF2B5EF4-FFF2-40B4-BE49-F238E27FC236}">
                <a16:creationId xmlns:a16="http://schemas.microsoft.com/office/drawing/2014/main" id="{FD22D627-7AED-9222-776D-2C3C30615AA3}"/>
              </a:ext>
            </a:extLst>
          </p:cNvPr>
          <p:cNvSpPr txBox="1"/>
          <p:nvPr/>
        </p:nvSpPr>
        <p:spPr>
          <a:xfrm>
            <a:off x="1120775" y="1342096"/>
            <a:ext cx="604126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0" i="0" u="none" strike="noStrike" cap="none" spc="0" normalizeH="0" baseline="0" dirty="0">
                <a:ln>
                  <a:noFill/>
                </a:ln>
                <a:solidFill>
                  <a:srgbClr val="323332"/>
                </a:solidFill>
                <a:effectLst/>
                <a:uFillTx/>
                <a:latin typeface="+mj-lt"/>
                <a:ea typeface="+mj-ea"/>
                <a:cs typeface="+mj-cs"/>
                <a:sym typeface="Calibri"/>
              </a:rPr>
              <a:t>Remember 4 hidden member types? Let’s have a look on them:</a:t>
            </a:r>
          </a:p>
        </p:txBody>
      </p:sp>
    </p:spTree>
    <p:extLst>
      <p:ext uri="{BB962C8B-B14F-4D97-AF65-F5344CB8AC3E}">
        <p14:creationId xmlns:p14="http://schemas.microsoft.com/office/powerpoint/2010/main" val="228784008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19C9823-5AD0-FB48-A1DF-B530798D6BF2}"/>
              </a:ext>
            </a:extLst>
          </p:cNvPr>
          <p:cNvSpPr>
            <a:spLocks noGrp="1"/>
          </p:cNvSpPr>
          <p:nvPr>
            <p:ph type="body" sz="quarter" idx="13"/>
          </p:nvPr>
        </p:nvSpPr>
        <p:spPr/>
        <p:txBody>
          <a:bodyPr/>
          <a:lstStyle/>
          <a:p>
            <a:r>
              <a:rPr lang="en-RU" dirty="0">
                <a:latin typeface="Helvetica" pitchFamily="2" charset="0"/>
              </a:rPr>
              <a:t>Containers</a:t>
            </a:r>
          </a:p>
        </p:txBody>
      </p:sp>
      <p:sp>
        <p:nvSpPr>
          <p:cNvPr id="2" name="TextBox 1">
            <a:extLst>
              <a:ext uri="{FF2B5EF4-FFF2-40B4-BE49-F238E27FC236}">
                <a16:creationId xmlns:a16="http://schemas.microsoft.com/office/drawing/2014/main" id="{24D41D2F-2AFC-924B-B004-562ED682943A}"/>
              </a:ext>
            </a:extLst>
          </p:cNvPr>
          <p:cNvSpPr txBox="1"/>
          <p:nvPr/>
        </p:nvSpPr>
        <p:spPr>
          <a:xfrm>
            <a:off x="1120775" y="1848924"/>
            <a:ext cx="10960443"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sz="1600" dirty="0">
                <a:latin typeface="Helvetica" pitchFamily="2" charset="0"/>
              </a:rPr>
              <a:t>A </a:t>
            </a:r>
            <a:r>
              <a:rPr lang="en-GB" sz="1600" b="1" dirty="0">
                <a:latin typeface="Helvetica" pitchFamily="2" charset="0"/>
              </a:rPr>
              <a:t>container</a:t>
            </a:r>
            <a:r>
              <a:rPr lang="en-GB" sz="1600" dirty="0">
                <a:latin typeface="Helvetica" pitchFamily="2" charset="0"/>
              </a:rPr>
              <a:t> is an object used to store other objects and taking care of the management of the memory used by the objects it contains.</a:t>
            </a:r>
            <a:endParaRPr kumimoji="0" lang="en-RU" sz="1600" b="0" i="0" u="none" strike="noStrike" cap="none" spc="0" normalizeH="0" baseline="0" dirty="0">
              <a:ln>
                <a:noFill/>
              </a:ln>
              <a:solidFill>
                <a:srgbClr val="323332"/>
              </a:solidFill>
              <a:effectLst/>
              <a:uFillTx/>
              <a:latin typeface="Helvetica" pitchFamily="2" charset="0"/>
              <a:ea typeface="+mj-ea"/>
              <a:cs typeface="+mj-cs"/>
              <a:sym typeface="Calibri"/>
            </a:endParaRPr>
          </a:p>
        </p:txBody>
      </p:sp>
      <p:sp>
        <p:nvSpPr>
          <p:cNvPr id="12" name="TextBox 11">
            <a:extLst>
              <a:ext uri="{FF2B5EF4-FFF2-40B4-BE49-F238E27FC236}">
                <a16:creationId xmlns:a16="http://schemas.microsoft.com/office/drawing/2014/main" id="{749A43C4-D977-7A48-9542-27F52B913BEC}"/>
              </a:ext>
            </a:extLst>
          </p:cNvPr>
          <p:cNvSpPr txBox="1"/>
          <p:nvPr/>
        </p:nvSpPr>
        <p:spPr>
          <a:xfrm>
            <a:off x="1120775" y="2492512"/>
            <a:ext cx="10676238"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600" dirty="0">
                <a:latin typeface="Helvetica" pitchFamily="2" charset="0"/>
              </a:rPr>
              <a:t>An </a:t>
            </a:r>
            <a:r>
              <a:rPr lang="en-GB" sz="1600" b="1" dirty="0">
                <a:latin typeface="Helvetica" pitchFamily="2" charset="0"/>
              </a:rPr>
              <a:t>allocator aware container</a:t>
            </a:r>
            <a:r>
              <a:rPr lang="en-GB" sz="1600" dirty="0">
                <a:latin typeface="Helvetica" pitchFamily="2" charset="0"/>
              </a:rPr>
              <a:t> is a container that holds an instance of an allocator and uses that instance in all its member functions to allocate and deallocate memory and to construct and destroy objects in that memory (such objects may be container elements, nodes, or, for unordered containers, bucket arrays).</a:t>
            </a:r>
          </a:p>
        </p:txBody>
      </p:sp>
      <p:sp>
        <p:nvSpPr>
          <p:cNvPr id="14" name="TextBox 13">
            <a:extLst>
              <a:ext uri="{FF2B5EF4-FFF2-40B4-BE49-F238E27FC236}">
                <a16:creationId xmlns:a16="http://schemas.microsoft.com/office/drawing/2014/main" id="{42DFD671-2894-3B47-8B82-9122C585D28B}"/>
              </a:ext>
            </a:extLst>
          </p:cNvPr>
          <p:cNvSpPr txBox="1"/>
          <p:nvPr/>
        </p:nvSpPr>
        <p:spPr>
          <a:xfrm>
            <a:off x="1120775" y="3534956"/>
            <a:ext cx="191334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rgbClr val="323332"/>
                </a:solidFill>
                <a:effectLst/>
                <a:uFillTx/>
                <a:latin typeface="Helvetica" pitchFamily="2" charset="0"/>
                <a:ea typeface="+mj-ea"/>
                <a:cs typeface="+mj-cs"/>
                <a:sym typeface="Calibri"/>
              </a:rPr>
              <a:t>Container types:</a:t>
            </a:r>
          </a:p>
        </p:txBody>
      </p:sp>
      <p:sp>
        <p:nvSpPr>
          <p:cNvPr id="15" name="TextBox 14">
            <a:extLst>
              <a:ext uri="{FF2B5EF4-FFF2-40B4-BE49-F238E27FC236}">
                <a16:creationId xmlns:a16="http://schemas.microsoft.com/office/drawing/2014/main" id="{0936590D-CADC-844D-830E-EBC6626EF3F3}"/>
              </a:ext>
            </a:extLst>
          </p:cNvPr>
          <p:cNvSpPr txBox="1"/>
          <p:nvPr/>
        </p:nvSpPr>
        <p:spPr>
          <a:xfrm>
            <a:off x="1120775" y="3942964"/>
            <a:ext cx="2178479"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600" b="0" i="0" u="none" strike="noStrike" cap="none" spc="0" normalizeH="0" baseline="0" dirty="0">
                <a:ln>
                  <a:noFill/>
                </a:ln>
                <a:solidFill>
                  <a:srgbClr val="FF0000"/>
                </a:solidFill>
                <a:effectLst/>
                <a:uFillTx/>
                <a:latin typeface="Helvetica" pitchFamily="2" charset="0"/>
                <a:ea typeface="+mj-ea"/>
                <a:cs typeface="+mj-cs"/>
                <a:sym typeface="Calibri"/>
              </a:rPr>
              <a:t>Sequence containers:</a:t>
            </a:r>
          </a:p>
          <a:p>
            <a:pPr marL="0" marR="0" indent="0" algn="l" defTabSz="914400" rtl="0" fontAlgn="auto" latinLnBrk="0" hangingPunct="0">
              <a:lnSpc>
                <a:spcPct val="100000"/>
              </a:lnSpc>
              <a:spcBef>
                <a:spcPts val="0"/>
              </a:spcBef>
              <a:spcAft>
                <a:spcPts val="0"/>
              </a:spcAft>
              <a:buClrTx/>
              <a:buSzTx/>
              <a:buFontTx/>
              <a:buNone/>
              <a:tabLst/>
            </a:pPr>
            <a:r>
              <a:rPr lang="en-GB" sz="1600" dirty="0">
                <a:latin typeface="Helvetica" pitchFamily="2" charset="0"/>
                <a:ea typeface="+mj-ea"/>
                <a:cs typeface="+mj-cs"/>
                <a:sym typeface="Calibri"/>
              </a:rPr>
              <a:t>array</a:t>
            </a:r>
          </a:p>
          <a:p>
            <a:pPr marL="0" marR="0" indent="0" algn="l" defTabSz="914400" rtl="0" fontAlgn="auto" latinLnBrk="0" hangingPunct="0">
              <a:lnSpc>
                <a:spcPct val="100000"/>
              </a:lnSpc>
              <a:spcBef>
                <a:spcPts val="0"/>
              </a:spcBef>
              <a:spcAft>
                <a:spcPts val="0"/>
              </a:spcAft>
              <a:buClrTx/>
              <a:buSzTx/>
              <a:buFontTx/>
              <a:buNone/>
              <a:tabLst/>
            </a:pPr>
            <a:r>
              <a:rPr lang="en-GB" sz="1600" dirty="0">
                <a:latin typeface="Helvetica" pitchFamily="2" charset="0"/>
                <a:ea typeface="+mj-ea"/>
                <a:cs typeface="+mj-cs"/>
                <a:sym typeface="Calibri"/>
              </a:rPr>
              <a:t>vector</a:t>
            </a:r>
          </a:p>
          <a:p>
            <a:pPr marL="0" marR="0" indent="0" algn="l" defTabSz="914400" rtl="0" fontAlgn="auto" latinLnBrk="0" hangingPunct="0">
              <a:lnSpc>
                <a:spcPct val="100000"/>
              </a:lnSpc>
              <a:spcBef>
                <a:spcPts val="0"/>
              </a:spcBef>
              <a:spcAft>
                <a:spcPts val="0"/>
              </a:spcAft>
              <a:buClrTx/>
              <a:buSzTx/>
              <a:buFontTx/>
              <a:buNone/>
              <a:tabLst/>
            </a:pPr>
            <a:r>
              <a:rPr lang="en-GB" sz="1600" dirty="0">
                <a:latin typeface="Helvetica" pitchFamily="2" charset="0"/>
                <a:ea typeface="+mj-ea"/>
                <a:cs typeface="+mj-cs"/>
                <a:sym typeface="Calibri"/>
              </a:rPr>
              <a:t>list</a:t>
            </a:r>
          </a:p>
          <a:p>
            <a:pPr marL="0" marR="0" indent="0" algn="l" defTabSz="914400" rtl="0" fontAlgn="auto" latinLnBrk="0" hangingPunct="0">
              <a:lnSpc>
                <a:spcPct val="100000"/>
              </a:lnSpc>
              <a:spcBef>
                <a:spcPts val="0"/>
              </a:spcBef>
              <a:spcAft>
                <a:spcPts val="0"/>
              </a:spcAft>
              <a:buClrTx/>
              <a:buSzTx/>
              <a:buFontTx/>
              <a:buNone/>
              <a:tabLst/>
            </a:pPr>
            <a:r>
              <a:rPr lang="en-GB" sz="1600" dirty="0" err="1">
                <a:latin typeface="Helvetica" pitchFamily="2" charset="0"/>
                <a:ea typeface="+mj-ea"/>
                <a:cs typeface="+mj-cs"/>
                <a:sym typeface="Calibri"/>
              </a:rPr>
              <a:t>forward_list</a:t>
            </a:r>
            <a:endParaRPr lang="en-GB" sz="1600" dirty="0">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RU" sz="1600" dirty="0">
                <a:latin typeface="Helvetica" pitchFamily="2" charset="0"/>
                <a:ea typeface="+mj-ea"/>
                <a:cs typeface="+mj-cs"/>
                <a:sym typeface="Calibri"/>
              </a:rPr>
              <a:t>deque</a:t>
            </a:r>
          </a:p>
        </p:txBody>
      </p:sp>
      <p:sp>
        <p:nvSpPr>
          <p:cNvPr id="16" name="TextBox 15">
            <a:extLst>
              <a:ext uri="{FF2B5EF4-FFF2-40B4-BE49-F238E27FC236}">
                <a16:creationId xmlns:a16="http://schemas.microsoft.com/office/drawing/2014/main" id="{CEAEE679-9F52-6242-8459-D7FB7F641DAC}"/>
              </a:ext>
            </a:extLst>
          </p:cNvPr>
          <p:cNvSpPr txBox="1"/>
          <p:nvPr/>
        </p:nvSpPr>
        <p:spPr>
          <a:xfrm>
            <a:off x="3299254" y="3942964"/>
            <a:ext cx="2335427"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600" b="0" i="0" u="none" strike="noStrike" cap="none" spc="0" normalizeH="0" baseline="0" dirty="0">
                <a:ln>
                  <a:noFill/>
                </a:ln>
                <a:solidFill>
                  <a:srgbClr val="00B050"/>
                </a:solidFill>
                <a:effectLst/>
                <a:uFillTx/>
                <a:latin typeface="Helvetica" pitchFamily="2" charset="0"/>
                <a:ea typeface="+mj-ea"/>
                <a:cs typeface="+mj-cs"/>
                <a:sym typeface="Calibri"/>
              </a:rPr>
              <a:t>Associative containers:</a:t>
            </a:r>
          </a:p>
          <a:p>
            <a:pPr marL="0" marR="0" indent="0" algn="l" defTabSz="914400" rtl="0" fontAlgn="auto" latinLnBrk="0" hangingPunct="0">
              <a:lnSpc>
                <a:spcPct val="100000"/>
              </a:lnSpc>
              <a:spcBef>
                <a:spcPts val="0"/>
              </a:spcBef>
              <a:spcAft>
                <a:spcPts val="0"/>
              </a:spcAft>
              <a:buClrTx/>
              <a:buSzTx/>
              <a:buFontTx/>
              <a:buNone/>
              <a:tabLst/>
            </a:pPr>
            <a:r>
              <a:rPr lang="en-GB" sz="1600" dirty="0">
                <a:latin typeface="Helvetica" pitchFamily="2" charset="0"/>
                <a:ea typeface="+mj-ea"/>
                <a:cs typeface="+mj-cs"/>
                <a:sym typeface="Calibri"/>
              </a:rPr>
              <a:t>set</a:t>
            </a:r>
          </a:p>
          <a:p>
            <a:pPr marL="0" marR="0" indent="0" algn="l" defTabSz="914400" rtl="0" fontAlgn="auto" latinLnBrk="0" hangingPunct="0">
              <a:lnSpc>
                <a:spcPct val="100000"/>
              </a:lnSpc>
              <a:spcBef>
                <a:spcPts val="0"/>
              </a:spcBef>
              <a:spcAft>
                <a:spcPts val="0"/>
              </a:spcAft>
              <a:buClrTx/>
              <a:buSzTx/>
              <a:buFontTx/>
              <a:buNone/>
              <a:tabLst/>
            </a:pPr>
            <a:r>
              <a:rPr lang="en-GB" sz="1600" dirty="0">
                <a:latin typeface="Helvetica" pitchFamily="2" charset="0"/>
                <a:ea typeface="+mj-ea"/>
                <a:cs typeface="+mj-cs"/>
                <a:sym typeface="Calibri"/>
              </a:rPr>
              <a:t>map</a:t>
            </a:r>
          </a:p>
          <a:p>
            <a:pPr marL="0" marR="0" indent="0" algn="l" defTabSz="914400" rtl="0" fontAlgn="auto" latinLnBrk="0" hangingPunct="0">
              <a:lnSpc>
                <a:spcPct val="100000"/>
              </a:lnSpc>
              <a:spcBef>
                <a:spcPts val="0"/>
              </a:spcBef>
              <a:spcAft>
                <a:spcPts val="0"/>
              </a:spcAft>
              <a:buClrTx/>
              <a:buSzTx/>
              <a:buFontTx/>
              <a:buNone/>
              <a:tabLst/>
            </a:pPr>
            <a:r>
              <a:rPr lang="en-GB" sz="1600" dirty="0">
                <a:latin typeface="Helvetica" pitchFamily="2" charset="0"/>
                <a:ea typeface="+mj-ea"/>
                <a:cs typeface="+mj-cs"/>
                <a:sym typeface="Calibri"/>
              </a:rPr>
              <a:t>multiset</a:t>
            </a:r>
          </a:p>
          <a:p>
            <a:pPr marL="0" marR="0" indent="0" algn="l" defTabSz="914400" rtl="0" fontAlgn="auto" latinLnBrk="0" hangingPunct="0">
              <a:lnSpc>
                <a:spcPct val="100000"/>
              </a:lnSpc>
              <a:spcBef>
                <a:spcPts val="0"/>
              </a:spcBef>
              <a:spcAft>
                <a:spcPts val="0"/>
              </a:spcAft>
              <a:buClrTx/>
              <a:buSzTx/>
              <a:buFontTx/>
              <a:buNone/>
              <a:tabLst/>
            </a:pPr>
            <a:r>
              <a:rPr lang="en-GB" sz="1600" dirty="0">
                <a:latin typeface="Helvetica" pitchFamily="2" charset="0"/>
                <a:ea typeface="+mj-ea"/>
                <a:cs typeface="+mj-cs"/>
                <a:sym typeface="Calibri"/>
              </a:rPr>
              <a:t>multimap</a:t>
            </a:r>
          </a:p>
        </p:txBody>
      </p:sp>
      <p:sp>
        <p:nvSpPr>
          <p:cNvPr id="17" name="TextBox 16">
            <a:extLst>
              <a:ext uri="{FF2B5EF4-FFF2-40B4-BE49-F238E27FC236}">
                <a16:creationId xmlns:a16="http://schemas.microsoft.com/office/drawing/2014/main" id="{B774DB22-D5E2-4D4B-91EE-E8ADF431B989}"/>
              </a:ext>
            </a:extLst>
          </p:cNvPr>
          <p:cNvSpPr txBox="1"/>
          <p:nvPr/>
        </p:nvSpPr>
        <p:spPr>
          <a:xfrm>
            <a:off x="5634681" y="3967228"/>
            <a:ext cx="3258067"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600" b="0" i="0" u="none" strike="noStrike" cap="none" spc="0" normalizeH="0" baseline="0" dirty="0">
                <a:ln>
                  <a:noFill/>
                </a:ln>
                <a:solidFill>
                  <a:srgbClr val="00B050"/>
                </a:solidFill>
                <a:effectLst/>
                <a:uFillTx/>
                <a:latin typeface="Helvetica" pitchFamily="2" charset="0"/>
                <a:ea typeface="+mj-ea"/>
                <a:cs typeface="+mj-cs"/>
                <a:sym typeface="Calibri"/>
              </a:rPr>
              <a:t>Unordered associative containers:</a:t>
            </a:r>
          </a:p>
          <a:p>
            <a:pPr marL="0" marR="0" indent="0" algn="l" defTabSz="914400" rtl="0" fontAlgn="auto" latinLnBrk="0" hangingPunct="0">
              <a:lnSpc>
                <a:spcPct val="100000"/>
              </a:lnSpc>
              <a:spcBef>
                <a:spcPts val="0"/>
              </a:spcBef>
              <a:spcAft>
                <a:spcPts val="0"/>
              </a:spcAft>
              <a:buClrTx/>
              <a:buSzTx/>
              <a:buFontTx/>
              <a:buNone/>
              <a:tabLst/>
            </a:pPr>
            <a:r>
              <a:rPr lang="en-GB" sz="1600" dirty="0" err="1">
                <a:latin typeface="Helvetica" pitchFamily="2" charset="0"/>
                <a:ea typeface="+mj-ea"/>
                <a:cs typeface="+mj-cs"/>
                <a:sym typeface="Calibri"/>
              </a:rPr>
              <a:t>unordered_set</a:t>
            </a:r>
            <a:endParaRPr lang="en-GB" sz="1600" dirty="0">
              <a:latin typeface="Helvetica" pitchFamily="2" charset="0"/>
              <a:ea typeface="+mj-ea"/>
              <a:cs typeface="+mj-cs"/>
              <a:sym typeface="Calibri"/>
            </a:endParaRPr>
          </a:p>
          <a:p>
            <a:pPr hangingPunct="0"/>
            <a:r>
              <a:rPr lang="en-GB" sz="1600" dirty="0" err="1">
                <a:latin typeface="Helvetica" pitchFamily="2" charset="0"/>
                <a:sym typeface="Calibri"/>
              </a:rPr>
              <a:t>unordered_</a:t>
            </a:r>
            <a:r>
              <a:rPr lang="en-GB" sz="1600" dirty="0" err="1">
                <a:latin typeface="Helvetica" pitchFamily="2" charset="0"/>
                <a:ea typeface="+mj-ea"/>
                <a:cs typeface="+mj-cs"/>
                <a:sym typeface="Calibri"/>
              </a:rPr>
              <a:t>map</a:t>
            </a:r>
            <a:endParaRPr lang="en-GB" sz="1600" dirty="0">
              <a:latin typeface="Helvetica" pitchFamily="2" charset="0"/>
              <a:ea typeface="+mj-ea"/>
              <a:cs typeface="+mj-cs"/>
              <a:sym typeface="Calibri"/>
            </a:endParaRPr>
          </a:p>
          <a:p>
            <a:pPr hangingPunct="0"/>
            <a:r>
              <a:rPr lang="en-GB" sz="1600" dirty="0" err="1">
                <a:latin typeface="Helvetica" pitchFamily="2" charset="0"/>
                <a:sym typeface="Calibri"/>
              </a:rPr>
              <a:t>unordered_</a:t>
            </a:r>
            <a:r>
              <a:rPr lang="en-GB" sz="1600" dirty="0" err="1">
                <a:latin typeface="Helvetica" pitchFamily="2" charset="0"/>
                <a:ea typeface="+mj-ea"/>
                <a:cs typeface="+mj-cs"/>
                <a:sym typeface="Calibri"/>
              </a:rPr>
              <a:t>multiset</a:t>
            </a:r>
            <a:endParaRPr lang="en-GB" sz="1600" dirty="0">
              <a:latin typeface="Helvetica" pitchFamily="2" charset="0"/>
              <a:ea typeface="+mj-ea"/>
              <a:cs typeface="+mj-cs"/>
              <a:sym typeface="Calibri"/>
            </a:endParaRPr>
          </a:p>
          <a:p>
            <a:pPr hangingPunct="0"/>
            <a:r>
              <a:rPr lang="en-GB" sz="1600" dirty="0" err="1">
                <a:latin typeface="Helvetica" pitchFamily="2" charset="0"/>
                <a:sym typeface="Calibri"/>
              </a:rPr>
              <a:t>unordered_</a:t>
            </a:r>
            <a:r>
              <a:rPr lang="en-GB" sz="1600" dirty="0" err="1">
                <a:latin typeface="Helvetica" pitchFamily="2" charset="0"/>
                <a:ea typeface="+mj-ea"/>
                <a:cs typeface="+mj-cs"/>
                <a:sym typeface="Calibri"/>
              </a:rPr>
              <a:t>multimap</a:t>
            </a:r>
            <a:endParaRPr lang="en-GB" sz="1600" dirty="0">
              <a:latin typeface="Helvetica" pitchFamily="2" charset="0"/>
              <a:ea typeface="+mj-ea"/>
              <a:cs typeface="+mj-cs"/>
              <a:sym typeface="Calibri"/>
            </a:endParaRPr>
          </a:p>
        </p:txBody>
      </p:sp>
      <p:sp>
        <p:nvSpPr>
          <p:cNvPr id="18" name="TextBox 17">
            <a:extLst>
              <a:ext uri="{FF2B5EF4-FFF2-40B4-BE49-F238E27FC236}">
                <a16:creationId xmlns:a16="http://schemas.microsoft.com/office/drawing/2014/main" id="{69FD18C7-D950-3D41-AE99-5EBBF00DDBD5}"/>
              </a:ext>
            </a:extLst>
          </p:cNvPr>
          <p:cNvSpPr txBox="1"/>
          <p:nvPr/>
        </p:nvSpPr>
        <p:spPr>
          <a:xfrm>
            <a:off x="8933934" y="3967228"/>
            <a:ext cx="2137292" cy="1077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sz="1600" dirty="0">
                <a:solidFill>
                  <a:srgbClr val="0070C0"/>
                </a:solidFill>
                <a:latin typeface="Helvetica" pitchFamily="2" charset="0"/>
                <a:ea typeface="+mj-ea"/>
                <a:cs typeface="+mj-cs"/>
                <a:sym typeface="Calibri"/>
              </a:rPr>
              <a:t>Adaptors:</a:t>
            </a:r>
            <a:endParaRPr kumimoji="0" lang="en-RU" sz="1600" b="0" i="0" u="none" strike="noStrike" cap="none" spc="0" normalizeH="0" baseline="0" dirty="0">
              <a:ln>
                <a:noFill/>
              </a:ln>
              <a:solidFill>
                <a:srgbClr val="0070C0"/>
              </a:solidFill>
              <a:effectLst/>
              <a:uFillTx/>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GB" sz="1600" dirty="0">
                <a:latin typeface="Helvetica" pitchFamily="2" charset="0"/>
                <a:ea typeface="+mj-ea"/>
                <a:cs typeface="+mj-cs"/>
                <a:sym typeface="Calibri"/>
              </a:rPr>
              <a:t>stack</a:t>
            </a:r>
          </a:p>
          <a:p>
            <a:pPr hangingPunct="0"/>
            <a:r>
              <a:rPr lang="en-GB" sz="1600" dirty="0">
                <a:latin typeface="Helvetica" pitchFamily="2" charset="0"/>
                <a:sym typeface="Calibri"/>
              </a:rPr>
              <a:t>queue</a:t>
            </a:r>
          </a:p>
          <a:p>
            <a:pPr hangingPunct="0"/>
            <a:r>
              <a:rPr lang="en-GB" sz="1600" dirty="0" err="1">
                <a:latin typeface="Helvetica" pitchFamily="2" charset="0"/>
                <a:ea typeface="+mj-ea"/>
                <a:cs typeface="+mj-cs"/>
                <a:sym typeface="Calibri"/>
              </a:rPr>
              <a:t>priority_queue</a:t>
            </a:r>
            <a:endParaRPr lang="en-GB" sz="1600" dirty="0">
              <a:latin typeface="Helvetica" pitchFamily="2" charset="0"/>
              <a:ea typeface="+mj-ea"/>
              <a:cs typeface="+mj-cs"/>
              <a:sym typeface="Calibri"/>
            </a:endParaRPr>
          </a:p>
        </p:txBody>
      </p:sp>
    </p:spTree>
    <p:extLst>
      <p:ext uri="{BB962C8B-B14F-4D97-AF65-F5344CB8AC3E}">
        <p14:creationId xmlns:p14="http://schemas.microsoft.com/office/powerpoint/2010/main" val="30358283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19C9823-5AD0-FB48-A1DF-B530798D6BF2}"/>
              </a:ext>
            </a:extLst>
          </p:cNvPr>
          <p:cNvSpPr>
            <a:spLocks noGrp="1"/>
          </p:cNvSpPr>
          <p:nvPr>
            <p:ph type="body" sz="quarter" idx="13"/>
          </p:nvPr>
        </p:nvSpPr>
        <p:spPr/>
        <p:txBody>
          <a:bodyPr/>
          <a:lstStyle/>
          <a:p>
            <a:r>
              <a:rPr lang="en-US" dirty="0">
                <a:solidFill>
                  <a:schemeClr val="tx1"/>
                </a:solidFill>
                <a:latin typeface="Helvetica" pitchFamily="2" charset="0"/>
              </a:rPr>
              <a:t>Iterator</a:t>
            </a:r>
            <a:endParaRPr lang="en-RU" dirty="0">
              <a:solidFill>
                <a:schemeClr val="tx1"/>
              </a:solidFill>
              <a:latin typeface="Helvetica" pitchFamily="2" charset="0"/>
            </a:endParaRPr>
          </a:p>
        </p:txBody>
      </p:sp>
      <p:sp>
        <p:nvSpPr>
          <p:cNvPr id="2" name="TextBox 1">
            <a:extLst>
              <a:ext uri="{FF2B5EF4-FFF2-40B4-BE49-F238E27FC236}">
                <a16:creationId xmlns:a16="http://schemas.microsoft.com/office/drawing/2014/main" id="{5395AB35-C7E3-6A9F-7E42-30ADB1630319}"/>
              </a:ext>
            </a:extLst>
          </p:cNvPr>
          <p:cNvSpPr txBox="1"/>
          <p:nvPr/>
        </p:nvSpPr>
        <p:spPr>
          <a:xfrm>
            <a:off x="1130299" y="1803400"/>
            <a:ext cx="9726295" cy="3693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RU" sz="1800" b="0" i="0" u="none" strike="noStrike" cap="none" spc="0" normalizeH="0" baseline="0" dirty="0">
                <a:ln>
                  <a:noFill/>
                </a:ln>
                <a:solidFill>
                  <a:srgbClr val="323332"/>
                </a:solidFill>
                <a:effectLst/>
                <a:uFillTx/>
                <a:latin typeface="+mj-lt"/>
                <a:ea typeface="+mj-ea"/>
                <a:cs typeface="+mj-cs"/>
                <a:sym typeface="Calibri"/>
              </a:rPr>
              <a:t>Iterator is a certain analogue of a pointer. Actually, this analogy is not completely correct, because the majority of iterator types prohibit some operations allowed by the pointer.</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RU" dirty="0">
                <a:solidFill>
                  <a:srgbClr val="323332"/>
                </a:solidFill>
                <a:latin typeface="+mj-lt"/>
                <a:ea typeface="+mj-ea"/>
                <a:cs typeface="+mj-cs"/>
                <a:sym typeface="Calibri"/>
              </a:rPr>
              <a:t>Iterator is an internal public struct defined in all of the containers (except </a:t>
            </a:r>
            <a:r>
              <a:rPr lang="en-RU" b="1" dirty="0">
                <a:solidFill>
                  <a:srgbClr val="323332"/>
                </a:solidFill>
                <a:latin typeface="+mj-lt"/>
                <a:ea typeface="+mj-ea"/>
                <a:cs typeface="+mj-cs"/>
                <a:sym typeface="Calibri"/>
              </a:rPr>
              <a:t>adaptors</a:t>
            </a:r>
            <a:r>
              <a:rPr lang="en-RU" dirty="0">
                <a:solidFill>
                  <a:srgbClr val="323332"/>
                </a:solidFill>
                <a:latin typeface="+mj-lt"/>
                <a:ea typeface="+mj-ea"/>
                <a:cs typeface="+mj-cs"/>
                <a:sym typeface="Calibri"/>
              </a:rPr>
              <a:t>). You can easily access it by using the scope resolution operator, for example: </a:t>
            </a:r>
            <a:r>
              <a:rPr lang="en-RU" b="1" dirty="0">
                <a:solidFill>
                  <a:srgbClr val="323332"/>
                </a:solidFill>
                <a:latin typeface="+mj-lt"/>
                <a:ea typeface="+mj-ea"/>
                <a:cs typeface="+mj-cs"/>
                <a:sym typeface="Calibri"/>
              </a:rPr>
              <a:t>vector&lt;int&gt;::iterator</a:t>
            </a:r>
            <a:r>
              <a:rPr lang="en-RU" dirty="0">
                <a:solidFill>
                  <a:srgbClr val="323332"/>
                </a:solidFill>
                <a:latin typeface="+mj-lt"/>
                <a:ea typeface="+mj-ea"/>
                <a:cs typeface="+mj-cs"/>
                <a:sym typeface="Calibri"/>
              </a:rPr>
              <a: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RU" dirty="0">
                <a:solidFill>
                  <a:srgbClr val="323332"/>
                </a:solidFill>
                <a:latin typeface="+mj-lt"/>
                <a:ea typeface="+mj-ea"/>
                <a:cs typeface="+mj-cs"/>
                <a:sym typeface="Calibri"/>
              </a:rPr>
              <a:t>Every container (except </a:t>
            </a:r>
            <a:r>
              <a:rPr lang="en-RU" b="1" dirty="0">
                <a:solidFill>
                  <a:srgbClr val="323332"/>
                </a:solidFill>
                <a:latin typeface="+mj-lt"/>
                <a:ea typeface="+mj-ea"/>
                <a:cs typeface="+mj-cs"/>
                <a:sym typeface="Calibri"/>
              </a:rPr>
              <a:t>adaptors</a:t>
            </a:r>
            <a:r>
              <a:rPr lang="en-RU" dirty="0">
                <a:solidFill>
                  <a:srgbClr val="323332"/>
                </a:solidFill>
                <a:latin typeface="+mj-lt"/>
                <a:ea typeface="+mj-ea"/>
                <a:cs typeface="+mj-cs"/>
                <a:sym typeface="Calibri"/>
              </a:rPr>
              <a:t>) has special methods which allow to obtain the iterator to the first element in the container (method </a:t>
            </a:r>
            <a:r>
              <a:rPr lang="en-RU" b="1" dirty="0">
                <a:solidFill>
                  <a:srgbClr val="323332"/>
                </a:solidFill>
                <a:latin typeface="+mj-lt"/>
                <a:ea typeface="+mj-ea"/>
                <a:cs typeface="+mj-cs"/>
                <a:sym typeface="Calibri"/>
              </a:rPr>
              <a:t>begin</a:t>
            </a:r>
            <a:r>
              <a:rPr lang="en-RU" dirty="0">
                <a:solidFill>
                  <a:srgbClr val="323332"/>
                </a:solidFill>
                <a:latin typeface="+mj-lt"/>
                <a:ea typeface="+mj-ea"/>
                <a:cs typeface="+mj-cs"/>
                <a:sym typeface="Calibri"/>
              </a:rPr>
              <a:t>) and the </a:t>
            </a:r>
            <a:r>
              <a:rPr lang="en-RU" b="1" dirty="0">
                <a:solidFill>
                  <a:srgbClr val="323332"/>
                </a:solidFill>
                <a:latin typeface="+mj-lt"/>
                <a:ea typeface="+mj-ea"/>
                <a:cs typeface="+mj-cs"/>
                <a:sym typeface="Calibri"/>
              </a:rPr>
              <a:t>imaginary element after the last one </a:t>
            </a:r>
            <a:r>
              <a:rPr lang="en-RU" dirty="0">
                <a:solidFill>
                  <a:srgbClr val="323332"/>
                </a:solidFill>
                <a:latin typeface="+mj-lt"/>
                <a:ea typeface="+mj-ea"/>
                <a:cs typeface="+mj-cs"/>
                <a:sym typeface="Calibri"/>
              </a:rPr>
              <a:t>(method </a:t>
            </a:r>
            <a:r>
              <a:rPr lang="en-RU" b="1" dirty="0">
                <a:solidFill>
                  <a:srgbClr val="323332"/>
                </a:solidFill>
                <a:latin typeface="+mj-lt"/>
                <a:ea typeface="+mj-ea"/>
                <a:cs typeface="+mj-cs"/>
                <a:sym typeface="Calibri"/>
              </a:rPr>
              <a:t>end</a:t>
            </a:r>
            <a:r>
              <a:rPr lang="en-RU" dirty="0">
                <a:solidFill>
                  <a:srgbClr val="323332"/>
                </a:solidFill>
                <a:latin typeface="+mj-lt"/>
                <a:ea typeface="+mj-ea"/>
                <a:cs typeface="+mj-cs"/>
                <a:sym typeface="Calibri"/>
              </a:rPr>
              <a: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RU" dirty="0">
                <a:solidFill>
                  <a:srgbClr val="323332"/>
                </a:solidFill>
                <a:latin typeface="+mj-lt"/>
                <a:ea typeface="+mj-ea"/>
                <a:cs typeface="+mj-cs"/>
                <a:sym typeface="Calibri"/>
              </a:rPr>
              <a:t>Every iterator has a category. For example, </a:t>
            </a:r>
            <a:r>
              <a:rPr lang="en-RU" b="1" dirty="0">
                <a:solidFill>
                  <a:srgbClr val="323332"/>
                </a:solidFill>
                <a:latin typeface="+mj-lt"/>
                <a:ea typeface="+mj-ea"/>
                <a:cs typeface="+mj-cs"/>
                <a:sym typeface="Calibri"/>
              </a:rPr>
              <a:t>std::array&lt;…&gt;::iterator </a:t>
            </a:r>
            <a:r>
              <a:rPr lang="en-RU" dirty="0">
                <a:solidFill>
                  <a:srgbClr val="323332"/>
                </a:solidFill>
                <a:latin typeface="+mj-lt"/>
                <a:ea typeface="+mj-ea"/>
                <a:cs typeface="+mj-cs"/>
                <a:sym typeface="Calibri"/>
              </a:rPr>
              <a:t>is a </a:t>
            </a:r>
            <a:r>
              <a:rPr lang="en-RU" b="1" dirty="0">
                <a:solidFill>
                  <a:srgbClr val="323332"/>
                </a:solidFill>
                <a:latin typeface="+mj-lt"/>
                <a:ea typeface="+mj-ea"/>
                <a:cs typeface="+mj-cs"/>
                <a:sym typeface="Calibri"/>
              </a:rPr>
              <a:t>contiguous iterator</a:t>
            </a:r>
            <a:r>
              <a:rPr lang="en-RU" dirty="0">
                <a:solidFill>
                  <a:srgbClr val="323332"/>
                </a:solidFill>
                <a:latin typeface="+mj-lt"/>
                <a:ea typeface="+mj-ea"/>
                <a:cs typeface="+mj-cs"/>
                <a:sym typeface="Calibri"/>
              </a:rPr>
              <a: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RU" dirty="0">
                <a:solidFill>
                  <a:srgbClr val="323332"/>
                </a:solidFill>
                <a:latin typeface="+mj-lt"/>
                <a:ea typeface="+mj-ea"/>
                <a:cs typeface="+mj-cs"/>
                <a:sym typeface="Calibri"/>
              </a:rPr>
              <a:t>Iterator can be </a:t>
            </a:r>
            <a:r>
              <a:rPr lang="en-RU" b="1" dirty="0">
                <a:solidFill>
                  <a:srgbClr val="323332"/>
                </a:solidFill>
                <a:latin typeface="+mj-lt"/>
                <a:ea typeface="+mj-ea"/>
                <a:cs typeface="+mj-cs"/>
                <a:sym typeface="Calibri"/>
              </a:rPr>
              <a:t>const </a:t>
            </a:r>
            <a:r>
              <a:rPr lang="en-RU" dirty="0">
                <a:solidFill>
                  <a:srgbClr val="323332"/>
                </a:solidFill>
                <a:latin typeface="+mj-lt"/>
                <a:ea typeface="+mj-ea"/>
                <a:cs typeface="+mj-cs"/>
                <a:sym typeface="Calibri"/>
              </a:rPr>
              <a:t>or </a:t>
            </a:r>
            <a:r>
              <a:rPr lang="en-RU" b="1" dirty="0">
                <a:solidFill>
                  <a:srgbClr val="323332"/>
                </a:solidFill>
                <a:latin typeface="+mj-lt"/>
                <a:ea typeface="+mj-ea"/>
                <a:cs typeface="+mj-cs"/>
                <a:sym typeface="Calibri"/>
              </a:rPr>
              <a:t>reverse</a:t>
            </a:r>
            <a:r>
              <a:rPr lang="en-RU" dirty="0">
                <a:solidFill>
                  <a:srgbClr val="323332"/>
                </a:solidFill>
                <a:latin typeface="+mj-lt"/>
                <a:ea typeface="+mj-ea"/>
                <a:cs typeface="+mj-cs"/>
                <a:sym typeface="Calibri"/>
              </a:rPr>
              <a:t>.</a:t>
            </a:r>
          </a:p>
          <a:p>
            <a:pPr marR="0" algn="l" defTabSz="914400" rtl="0" fontAlgn="auto" latinLnBrk="0" hangingPunct="0">
              <a:lnSpc>
                <a:spcPct val="100000"/>
              </a:lnSpc>
              <a:spcBef>
                <a:spcPts val="0"/>
              </a:spcBef>
              <a:spcAft>
                <a:spcPts val="0"/>
              </a:spcAft>
              <a:buClrTx/>
              <a:buSzTx/>
              <a:tabLst/>
            </a:pPr>
            <a:endParaRPr lang="en-RU" dirty="0">
              <a:solidFill>
                <a:srgbClr val="323332"/>
              </a:solidFill>
              <a:latin typeface="+mj-lt"/>
              <a:ea typeface="+mj-ea"/>
              <a:cs typeface="+mj-cs"/>
              <a:sym typeface="Calibri"/>
            </a:endParaRPr>
          </a:p>
          <a:p>
            <a:pPr marR="0" algn="l" defTabSz="914400" rtl="0" fontAlgn="auto" latinLnBrk="0" hangingPunct="0">
              <a:lnSpc>
                <a:spcPct val="100000"/>
              </a:lnSpc>
              <a:spcBef>
                <a:spcPts val="0"/>
              </a:spcBef>
              <a:spcAft>
                <a:spcPts val="0"/>
              </a:spcAft>
              <a:buClrTx/>
              <a:buSzTx/>
              <a:tabLst/>
            </a:pPr>
            <a:endParaRPr lang="en-RU" dirty="0">
              <a:solidFill>
                <a:srgbClr val="323332"/>
              </a:solidFill>
              <a:latin typeface="+mj-lt"/>
              <a:ea typeface="+mj-ea"/>
              <a:cs typeface="+mj-cs"/>
              <a:sym typeface="Calibri"/>
            </a:endParaRPr>
          </a:p>
          <a:p>
            <a:pPr marR="0" algn="l" defTabSz="914400" rtl="0" fontAlgn="auto" latinLnBrk="0" hangingPunct="0">
              <a:lnSpc>
                <a:spcPct val="100000"/>
              </a:lnSpc>
              <a:spcBef>
                <a:spcPts val="0"/>
              </a:spcBef>
              <a:spcAft>
                <a:spcPts val="0"/>
              </a:spcAft>
              <a:buClrTx/>
              <a:buSzTx/>
              <a:tabLst/>
            </a:pPr>
            <a:r>
              <a:rPr lang="en-RU" dirty="0">
                <a:solidFill>
                  <a:srgbClr val="323332"/>
                </a:solidFill>
                <a:latin typeface="+mj-lt"/>
                <a:ea typeface="+mj-ea"/>
                <a:cs typeface="+mj-cs"/>
                <a:sym typeface="Calibri"/>
              </a:rPr>
              <a:t>So, we can conclude that an iterator is a higher-level entity, a wrapper of pointers, which provides a more convinient way to work with data and restricts some operations.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Tree>
    <p:extLst>
      <p:ext uri="{BB962C8B-B14F-4D97-AF65-F5344CB8AC3E}">
        <p14:creationId xmlns:p14="http://schemas.microsoft.com/office/powerpoint/2010/main" val="31477306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19C9823-5AD0-FB48-A1DF-B530798D6BF2}"/>
              </a:ext>
            </a:extLst>
          </p:cNvPr>
          <p:cNvSpPr>
            <a:spLocks noGrp="1"/>
          </p:cNvSpPr>
          <p:nvPr>
            <p:ph type="body" sz="quarter" idx="13"/>
          </p:nvPr>
        </p:nvSpPr>
        <p:spPr/>
        <p:txBody>
          <a:bodyPr/>
          <a:lstStyle/>
          <a:p>
            <a:r>
              <a:rPr lang="en-US" dirty="0">
                <a:solidFill>
                  <a:schemeClr val="tx1"/>
                </a:solidFill>
                <a:latin typeface="Helvetica" pitchFamily="2" charset="0"/>
              </a:rPr>
              <a:t>Iterator</a:t>
            </a:r>
            <a:endParaRPr lang="en-RU" dirty="0">
              <a:solidFill>
                <a:schemeClr val="tx1"/>
              </a:solidFill>
              <a:latin typeface="Helvetica" pitchFamily="2" charset="0"/>
            </a:endParaRPr>
          </a:p>
        </p:txBody>
      </p:sp>
      <p:sp>
        <p:nvSpPr>
          <p:cNvPr id="3" name="TextBox 2">
            <a:extLst>
              <a:ext uri="{FF2B5EF4-FFF2-40B4-BE49-F238E27FC236}">
                <a16:creationId xmlns:a16="http://schemas.microsoft.com/office/drawing/2014/main" id="{6012E065-EBC1-1177-DA7A-C79F6E973DD0}"/>
              </a:ext>
            </a:extLst>
          </p:cNvPr>
          <p:cNvSpPr txBox="1"/>
          <p:nvPr/>
        </p:nvSpPr>
        <p:spPr>
          <a:xfrm>
            <a:off x="1120775" y="1442792"/>
            <a:ext cx="97262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en-RU" dirty="0">
                <a:solidFill>
                  <a:srgbClr val="323332"/>
                </a:solidFill>
                <a:latin typeface="+mj-lt"/>
                <a:ea typeface="+mj-ea"/>
                <a:cs typeface="+mj-cs"/>
                <a:sym typeface="Calibri"/>
              </a:rPr>
              <a:t>Let’s look at the 6 iterator categories: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
        <p:nvSpPr>
          <p:cNvPr id="5" name="TextBox 4">
            <a:extLst>
              <a:ext uri="{FF2B5EF4-FFF2-40B4-BE49-F238E27FC236}">
                <a16:creationId xmlns:a16="http://schemas.microsoft.com/office/drawing/2014/main" id="{E0FAAA88-9180-B0B0-431A-65F546A0C10F}"/>
              </a:ext>
            </a:extLst>
          </p:cNvPr>
          <p:cNvSpPr txBox="1"/>
          <p:nvPr/>
        </p:nvSpPr>
        <p:spPr>
          <a:xfrm>
            <a:off x="3036329" y="2287005"/>
            <a:ext cx="81746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rgbClr val="323332"/>
                </a:solidFill>
                <a:effectLst/>
                <a:uFillTx/>
                <a:latin typeface="+mj-lt"/>
                <a:ea typeface="+mj-ea"/>
                <a:cs typeface="+mj-cs"/>
                <a:sym typeface="Calibri"/>
              </a:rPr>
              <a:t>Iterator</a:t>
            </a:r>
          </a:p>
        </p:txBody>
      </p:sp>
      <p:sp>
        <p:nvSpPr>
          <p:cNvPr id="6" name="TextBox 5">
            <a:extLst>
              <a:ext uri="{FF2B5EF4-FFF2-40B4-BE49-F238E27FC236}">
                <a16:creationId xmlns:a16="http://schemas.microsoft.com/office/drawing/2014/main" id="{4FAF649D-654B-A13B-6015-14BB8A36FAC1}"/>
              </a:ext>
            </a:extLst>
          </p:cNvPr>
          <p:cNvSpPr txBox="1"/>
          <p:nvPr/>
        </p:nvSpPr>
        <p:spPr>
          <a:xfrm>
            <a:off x="1120773" y="2950703"/>
            <a:ext cx="137691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rgbClr val="323332"/>
                </a:solidFill>
                <a:effectLst/>
                <a:uFillTx/>
                <a:latin typeface="+mj-lt"/>
                <a:ea typeface="+mj-ea"/>
                <a:cs typeface="+mj-cs"/>
                <a:sym typeface="Calibri"/>
              </a:rPr>
              <a:t>Input iterator</a:t>
            </a:r>
          </a:p>
        </p:txBody>
      </p:sp>
      <p:sp>
        <p:nvSpPr>
          <p:cNvPr id="7" name="TextBox 6">
            <a:extLst>
              <a:ext uri="{FF2B5EF4-FFF2-40B4-BE49-F238E27FC236}">
                <a16:creationId xmlns:a16="http://schemas.microsoft.com/office/drawing/2014/main" id="{09753AED-2A92-C106-D97A-99CC24DE4FCF}"/>
              </a:ext>
            </a:extLst>
          </p:cNvPr>
          <p:cNvSpPr txBox="1"/>
          <p:nvPr/>
        </p:nvSpPr>
        <p:spPr>
          <a:xfrm>
            <a:off x="4544359" y="2950703"/>
            <a:ext cx="155164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rgbClr val="323332"/>
                </a:solidFill>
                <a:effectLst/>
                <a:uFillTx/>
                <a:latin typeface="+mj-lt"/>
                <a:ea typeface="+mj-ea"/>
                <a:cs typeface="+mj-cs"/>
                <a:sym typeface="Calibri"/>
              </a:rPr>
              <a:t>Output iterator</a:t>
            </a:r>
          </a:p>
        </p:txBody>
      </p:sp>
      <p:sp>
        <p:nvSpPr>
          <p:cNvPr id="8" name="TextBox 7">
            <a:extLst>
              <a:ext uri="{FF2B5EF4-FFF2-40B4-BE49-F238E27FC236}">
                <a16:creationId xmlns:a16="http://schemas.microsoft.com/office/drawing/2014/main" id="{1A7E87FD-3DF4-84E1-73E2-6181CE1DDF07}"/>
              </a:ext>
            </a:extLst>
          </p:cNvPr>
          <p:cNvSpPr txBox="1"/>
          <p:nvPr/>
        </p:nvSpPr>
        <p:spPr>
          <a:xfrm>
            <a:off x="1120773" y="3574110"/>
            <a:ext cx="16602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rgbClr val="323332"/>
                </a:solidFill>
                <a:effectLst/>
                <a:uFillTx/>
                <a:latin typeface="+mj-lt"/>
                <a:ea typeface="+mj-ea"/>
                <a:cs typeface="+mj-cs"/>
                <a:sym typeface="Calibri"/>
              </a:rPr>
              <a:t>Forward iterator</a:t>
            </a:r>
          </a:p>
        </p:txBody>
      </p:sp>
      <p:sp>
        <p:nvSpPr>
          <p:cNvPr id="9" name="TextBox 8">
            <a:extLst>
              <a:ext uri="{FF2B5EF4-FFF2-40B4-BE49-F238E27FC236}">
                <a16:creationId xmlns:a16="http://schemas.microsoft.com/office/drawing/2014/main" id="{4A315DE1-7523-7ED3-F79C-8018B3D9D744}"/>
              </a:ext>
            </a:extLst>
          </p:cNvPr>
          <p:cNvSpPr txBox="1"/>
          <p:nvPr/>
        </p:nvSpPr>
        <p:spPr>
          <a:xfrm>
            <a:off x="1120773" y="4201665"/>
            <a:ext cx="20748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rgbClr val="323332"/>
                </a:solidFill>
                <a:effectLst/>
                <a:uFillTx/>
                <a:latin typeface="+mj-lt"/>
                <a:ea typeface="+mj-ea"/>
                <a:cs typeface="+mj-cs"/>
                <a:sym typeface="Calibri"/>
              </a:rPr>
              <a:t>Bidirectional iterator</a:t>
            </a:r>
          </a:p>
        </p:txBody>
      </p:sp>
      <p:sp>
        <p:nvSpPr>
          <p:cNvPr id="10" name="TextBox 9">
            <a:extLst>
              <a:ext uri="{FF2B5EF4-FFF2-40B4-BE49-F238E27FC236}">
                <a16:creationId xmlns:a16="http://schemas.microsoft.com/office/drawing/2014/main" id="{7D7AE543-19E3-4936-623C-BB3162479434}"/>
              </a:ext>
            </a:extLst>
          </p:cNvPr>
          <p:cNvSpPr txBox="1"/>
          <p:nvPr/>
        </p:nvSpPr>
        <p:spPr>
          <a:xfrm>
            <a:off x="1120773" y="4829220"/>
            <a:ext cx="232428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b="1" dirty="0">
                <a:solidFill>
                  <a:srgbClr val="323332"/>
                </a:solidFill>
                <a:latin typeface="+mj-lt"/>
                <a:ea typeface="+mj-ea"/>
                <a:cs typeface="+mj-cs"/>
                <a:sym typeface="Calibri"/>
              </a:rPr>
              <a:t>Random access</a:t>
            </a:r>
            <a:r>
              <a:rPr kumimoji="0" lang="en-RU" sz="1800" b="1" i="0" u="none" strike="noStrike" cap="none" spc="0" normalizeH="0" baseline="0" dirty="0">
                <a:ln>
                  <a:noFill/>
                </a:ln>
                <a:solidFill>
                  <a:srgbClr val="323332"/>
                </a:solidFill>
                <a:effectLst/>
                <a:uFillTx/>
                <a:latin typeface="+mj-lt"/>
                <a:ea typeface="+mj-ea"/>
                <a:cs typeface="+mj-cs"/>
                <a:sym typeface="Calibri"/>
              </a:rPr>
              <a:t> iterator</a:t>
            </a:r>
          </a:p>
        </p:txBody>
      </p:sp>
      <p:sp>
        <p:nvSpPr>
          <p:cNvPr id="11" name="TextBox 10">
            <a:extLst>
              <a:ext uri="{FF2B5EF4-FFF2-40B4-BE49-F238E27FC236}">
                <a16:creationId xmlns:a16="http://schemas.microsoft.com/office/drawing/2014/main" id="{2AA37987-D294-E124-CADF-166559FE0036}"/>
              </a:ext>
            </a:extLst>
          </p:cNvPr>
          <p:cNvSpPr txBox="1"/>
          <p:nvPr/>
        </p:nvSpPr>
        <p:spPr>
          <a:xfrm>
            <a:off x="1120773" y="5455992"/>
            <a:ext cx="193905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b="1" dirty="0">
                <a:solidFill>
                  <a:srgbClr val="323332"/>
                </a:solidFill>
                <a:latin typeface="+mj-lt"/>
                <a:ea typeface="+mj-ea"/>
                <a:cs typeface="+mj-cs"/>
                <a:sym typeface="Calibri"/>
              </a:rPr>
              <a:t>Contiguous</a:t>
            </a:r>
            <a:r>
              <a:rPr kumimoji="0" lang="en-RU" sz="1800" b="1" i="0" u="none" strike="noStrike" cap="none" spc="0" normalizeH="0" baseline="0" dirty="0">
                <a:ln>
                  <a:noFill/>
                </a:ln>
                <a:solidFill>
                  <a:srgbClr val="323332"/>
                </a:solidFill>
                <a:effectLst/>
                <a:uFillTx/>
                <a:latin typeface="+mj-lt"/>
                <a:ea typeface="+mj-ea"/>
                <a:cs typeface="+mj-cs"/>
                <a:sym typeface="Calibri"/>
              </a:rPr>
              <a:t> iterator</a:t>
            </a:r>
          </a:p>
        </p:txBody>
      </p:sp>
      <p:cxnSp>
        <p:nvCxnSpPr>
          <p:cNvPr id="13" name="Straight Arrow Connector 12">
            <a:extLst>
              <a:ext uri="{FF2B5EF4-FFF2-40B4-BE49-F238E27FC236}">
                <a16:creationId xmlns:a16="http://schemas.microsoft.com/office/drawing/2014/main" id="{95390643-A442-C1C2-C865-5E5ECA922565}"/>
              </a:ext>
            </a:extLst>
          </p:cNvPr>
          <p:cNvCxnSpPr>
            <a:stCxn id="5" idx="2"/>
            <a:endCxn id="6" idx="0"/>
          </p:cNvCxnSpPr>
          <p:nvPr/>
        </p:nvCxnSpPr>
        <p:spPr>
          <a:xfrm flipH="1">
            <a:off x="1809230" y="2656335"/>
            <a:ext cx="1635832" cy="294368"/>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91EE8A22-ABE6-8306-9026-AC012417091E}"/>
              </a:ext>
            </a:extLst>
          </p:cNvPr>
          <p:cNvCxnSpPr>
            <a:cxnSpLocks/>
            <a:stCxn id="5" idx="2"/>
            <a:endCxn id="7" idx="0"/>
          </p:cNvCxnSpPr>
          <p:nvPr/>
        </p:nvCxnSpPr>
        <p:spPr>
          <a:xfrm>
            <a:off x="3445062" y="2656335"/>
            <a:ext cx="1875118" cy="294368"/>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01D38631-94D6-3A87-3A64-49394EAB67DE}"/>
              </a:ext>
            </a:extLst>
          </p:cNvPr>
          <p:cNvCxnSpPr>
            <a:cxnSpLocks/>
          </p:cNvCxnSpPr>
          <p:nvPr/>
        </p:nvCxnSpPr>
        <p:spPr>
          <a:xfrm rot="21412618" flipH="1">
            <a:off x="2791155" y="3358201"/>
            <a:ext cx="2539145" cy="367991"/>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3146A4B3-9095-B241-068E-CC185D8BA3D9}"/>
              </a:ext>
            </a:extLst>
          </p:cNvPr>
          <p:cNvCxnSpPr>
            <a:cxnSpLocks/>
            <a:stCxn id="6" idx="2"/>
          </p:cNvCxnSpPr>
          <p:nvPr/>
        </p:nvCxnSpPr>
        <p:spPr>
          <a:xfrm>
            <a:off x="1809230" y="3320033"/>
            <a:ext cx="0" cy="29372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2" name="Straight Arrow Connector 21">
            <a:extLst>
              <a:ext uri="{FF2B5EF4-FFF2-40B4-BE49-F238E27FC236}">
                <a16:creationId xmlns:a16="http://schemas.microsoft.com/office/drawing/2014/main" id="{5AB1EDF7-797C-0B56-B066-DE48370774F5}"/>
              </a:ext>
            </a:extLst>
          </p:cNvPr>
          <p:cNvCxnSpPr>
            <a:cxnSpLocks/>
          </p:cNvCxnSpPr>
          <p:nvPr/>
        </p:nvCxnSpPr>
        <p:spPr>
          <a:xfrm>
            <a:off x="1809229" y="3966393"/>
            <a:ext cx="0" cy="23527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F1B14387-3926-7B72-D9FA-8FAD4E914CD5}"/>
              </a:ext>
            </a:extLst>
          </p:cNvPr>
          <p:cNvCxnSpPr>
            <a:cxnSpLocks/>
          </p:cNvCxnSpPr>
          <p:nvPr/>
        </p:nvCxnSpPr>
        <p:spPr>
          <a:xfrm>
            <a:off x="1809229" y="4593948"/>
            <a:ext cx="0" cy="23527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FCF86023-C8D9-B2A3-4DC6-46BE207A8157}"/>
              </a:ext>
            </a:extLst>
          </p:cNvPr>
          <p:cNvCxnSpPr>
            <a:cxnSpLocks/>
          </p:cNvCxnSpPr>
          <p:nvPr/>
        </p:nvCxnSpPr>
        <p:spPr>
          <a:xfrm>
            <a:off x="1809229" y="5220720"/>
            <a:ext cx="0" cy="23527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9" name="TextBox 28">
            <a:extLst>
              <a:ext uri="{FF2B5EF4-FFF2-40B4-BE49-F238E27FC236}">
                <a16:creationId xmlns:a16="http://schemas.microsoft.com/office/drawing/2014/main" id="{59D1E43C-3D94-DE70-9A07-2A6A612FFEB0}"/>
              </a:ext>
            </a:extLst>
          </p:cNvPr>
          <p:cNvSpPr txBox="1"/>
          <p:nvPr/>
        </p:nvSpPr>
        <p:spPr>
          <a:xfrm rot="20897757">
            <a:off x="2803714" y="3541527"/>
            <a:ext cx="267868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0" i="0" u="none" strike="noStrike" cap="none" spc="0" normalizeH="0" baseline="0" dirty="0">
                <a:ln>
                  <a:noFill/>
                </a:ln>
                <a:solidFill>
                  <a:srgbClr val="323332"/>
                </a:solidFill>
                <a:effectLst/>
                <a:uFillTx/>
                <a:latin typeface="+mj-lt"/>
                <a:ea typeface="+mj-ea"/>
                <a:cs typeface="+mj-cs"/>
                <a:sym typeface="Calibri"/>
              </a:rPr>
              <a:t>Only for non-const iterators</a:t>
            </a:r>
          </a:p>
        </p:txBody>
      </p:sp>
    </p:spTree>
    <p:extLst>
      <p:ext uri="{BB962C8B-B14F-4D97-AF65-F5344CB8AC3E}">
        <p14:creationId xmlns:p14="http://schemas.microsoft.com/office/powerpoint/2010/main" val="359901788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93C7B5-F136-7E22-0DC5-D44D1D8BE87C}"/>
              </a:ext>
            </a:extLst>
          </p:cNvPr>
          <p:cNvSpPr>
            <a:spLocks noGrp="1"/>
          </p:cNvSpPr>
          <p:nvPr>
            <p:ph type="body" sz="quarter" idx="10"/>
          </p:nvPr>
        </p:nvSpPr>
        <p:spPr/>
        <p:txBody>
          <a:bodyPr/>
          <a:lstStyle/>
          <a:p>
            <a:r>
              <a:rPr lang="ru-RU" sz="2000" dirty="0"/>
              <a:t>Лекция 9</a:t>
            </a:r>
            <a:endParaRPr lang="ru-RU" sz="2000" dirty="0">
              <a:latin typeface="Helvetica" pitchFamily="2" charset="0"/>
            </a:endParaRPr>
          </a:p>
          <a:p>
            <a:r>
              <a:rPr lang="ru-RU" sz="2800" dirty="0"/>
              <a:t>Контейнеры и итераторы</a:t>
            </a:r>
            <a:endParaRPr lang="ru-RU" sz="2800" dirty="0">
              <a:latin typeface="Helvetica" pitchFamily="2" charset="0"/>
            </a:endParaRPr>
          </a:p>
          <a:p>
            <a:r>
              <a:rPr lang="ru-RU" dirty="0">
                <a:latin typeface="Helvetica" pitchFamily="2" charset="0"/>
              </a:rPr>
              <a:t>Программирование на языке </a:t>
            </a:r>
            <a:r>
              <a:rPr lang="en-US" dirty="0">
                <a:latin typeface="Helvetica" pitchFamily="2" charset="0"/>
              </a:rPr>
              <a:t>C++</a:t>
            </a:r>
            <a:endParaRPr lang="ru-RU" dirty="0">
              <a:latin typeface="Helvetica" pitchFamily="2" charset="0"/>
            </a:endParaRPr>
          </a:p>
          <a:p>
            <a:endParaRPr lang="ru-RU" sz="3200" dirty="0">
              <a:latin typeface="Helvetica" pitchFamily="2" charset="0"/>
            </a:endParaRPr>
          </a:p>
          <a:p>
            <a:r>
              <a:rPr lang="ru-RU" sz="2400" dirty="0"/>
              <a:t>Константин </a:t>
            </a:r>
            <a:r>
              <a:rPr lang="ru-RU" sz="2400" dirty="0" err="1"/>
              <a:t>Леладзе</a:t>
            </a:r>
            <a:endParaRPr lang="ru-RU" sz="2400" dirty="0">
              <a:latin typeface="Helvetica" pitchFamily="2" charset="0"/>
            </a:endParaRPr>
          </a:p>
          <a:p>
            <a:r>
              <a:rPr lang="ru-RU" sz="1600" dirty="0"/>
              <a:t>ФКН ВШЭ</a:t>
            </a:r>
            <a:endParaRPr lang="ru-RU" sz="1600" dirty="0">
              <a:latin typeface="Helvetica" pitchFamily="2" charset="0"/>
            </a:endParaRPr>
          </a:p>
        </p:txBody>
      </p:sp>
    </p:spTree>
    <p:extLst>
      <p:ext uri="{BB962C8B-B14F-4D97-AF65-F5344CB8AC3E}">
        <p14:creationId xmlns:p14="http://schemas.microsoft.com/office/powerpoint/2010/main" val="23378403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19C9823-5AD0-FB48-A1DF-B530798D6BF2}"/>
              </a:ext>
            </a:extLst>
          </p:cNvPr>
          <p:cNvSpPr>
            <a:spLocks noGrp="1"/>
          </p:cNvSpPr>
          <p:nvPr>
            <p:ph type="body" sz="quarter" idx="13"/>
          </p:nvPr>
        </p:nvSpPr>
        <p:spPr/>
        <p:txBody>
          <a:bodyPr/>
          <a:lstStyle/>
          <a:p>
            <a:r>
              <a:rPr lang="en-US" dirty="0">
                <a:solidFill>
                  <a:schemeClr val="tx1"/>
                </a:solidFill>
                <a:latin typeface="Helvetica" pitchFamily="2" charset="0"/>
              </a:rPr>
              <a:t>Array</a:t>
            </a:r>
            <a:endParaRPr lang="en-RU" dirty="0">
              <a:solidFill>
                <a:schemeClr val="tx1"/>
              </a:solidFill>
              <a:latin typeface="Helvetica" pitchFamily="2" charset="0"/>
            </a:endParaRPr>
          </a:p>
        </p:txBody>
      </p:sp>
      <p:sp>
        <p:nvSpPr>
          <p:cNvPr id="6" name="TextBox 5">
            <a:extLst>
              <a:ext uri="{FF2B5EF4-FFF2-40B4-BE49-F238E27FC236}">
                <a16:creationId xmlns:a16="http://schemas.microsoft.com/office/drawing/2014/main" id="{E09FF49A-C9BC-8B4B-99C5-D1F1424853CD}"/>
              </a:ext>
            </a:extLst>
          </p:cNvPr>
          <p:cNvSpPr txBox="1"/>
          <p:nvPr/>
        </p:nvSpPr>
        <p:spPr>
          <a:xfrm>
            <a:off x="1120775" y="4594611"/>
            <a:ext cx="9726295"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hangingPunct="0">
              <a:buFont typeface="Arial" panose="020B0604020202020204" pitchFamily="34" charset="0"/>
              <a:buChar char="•"/>
            </a:pPr>
            <a:r>
              <a:rPr lang="en-GB" b="1" dirty="0">
                <a:latin typeface="Helvetica" pitchFamily="2" charset="0"/>
              </a:rPr>
              <a:t>std::array</a:t>
            </a:r>
            <a:r>
              <a:rPr lang="en-GB" dirty="0">
                <a:latin typeface="Helvetica" pitchFamily="2" charset="0"/>
              </a:rPr>
              <a:t> is a container that encapsulates fixed size arrays.</a:t>
            </a:r>
          </a:p>
          <a:p>
            <a:pPr marL="285750" indent="-285750" hangingPunct="0">
              <a:buFont typeface="Arial" panose="020B0604020202020204" pitchFamily="34" charset="0"/>
              <a:buChar char="•"/>
            </a:pPr>
            <a:r>
              <a:rPr lang="en-GB" b="1" dirty="0">
                <a:solidFill>
                  <a:srgbClr val="323332"/>
                </a:solidFill>
                <a:latin typeface="Helvetica" pitchFamily="2" charset="0"/>
                <a:ea typeface="+mj-ea"/>
                <a:cs typeface="+mj-cs"/>
                <a:sym typeface="Calibri"/>
              </a:rPr>
              <a:t>s</a:t>
            </a:r>
            <a:r>
              <a:rPr kumimoji="0" lang="en-GB" b="1" i="0" u="none" strike="noStrike" cap="none" spc="0" normalizeH="0" baseline="0" dirty="0">
                <a:ln>
                  <a:noFill/>
                </a:ln>
                <a:solidFill>
                  <a:srgbClr val="323332"/>
                </a:solidFill>
                <a:effectLst/>
                <a:uFillTx/>
                <a:latin typeface="Helvetica" pitchFamily="2" charset="0"/>
                <a:ea typeface="+mj-ea"/>
                <a:cs typeface="+mj-cs"/>
                <a:sym typeface="Calibri"/>
              </a:rPr>
              <a:t>td::array</a:t>
            </a:r>
            <a:r>
              <a:rPr kumimoji="0" lang="en-GB" b="0" i="0" u="none" strike="noStrike" cap="none" spc="0" normalizeH="0" baseline="0" dirty="0">
                <a:ln>
                  <a:noFill/>
                </a:ln>
                <a:solidFill>
                  <a:srgbClr val="323332"/>
                </a:solidFill>
                <a:effectLst/>
                <a:uFillTx/>
                <a:latin typeface="Helvetica" pitchFamily="2" charset="0"/>
                <a:ea typeface="+mj-ea"/>
                <a:cs typeface="+mj-cs"/>
                <a:sym typeface="Calibri"/>
              </a:rPr>
              <a:t> is not an allocator aware container, it do</a:t>
            </a:r>
            <a:r>
              <a:rPr lang="en-GB" dirty="0">
                <a:solidFill>
                  <a:srgbClr val="323332"/>
                </a:solidFill>
                <a:latin typeface="Helvetica" pitchFamily="2" charset="0"/>
                <a:ea typeface="+mj-ea"/>
                <a:cs typeface="+mj-cs"/>
                <a:sym typeface="Calibri"/>
              </a:rPr>
              <a:t>esn’t allocate or deallocate memory on heap.</a:t>
            </a:r>
          </a:p>
          <a:p>
            <a:pPr marL="285750" indent="-285750" hangingPunct="0">
              <a:buFont typeface="Arial" panose="020B0604020202020204" pitchFamily="34" charset="0"/>
              <a:buChar char="•"/>
            </a:pPr>
            <a:r>
              <a:rPr lang="en-GB" b="1" dirty="0">
                <a:solidFill>
                  <a:srgbClr val="323332"/>
                </a:solidFill>
                <a:latin typeface="Helvetica" pitchFamily="2" charset="0"/>
                <a:ea typeface="+mj-ea"/>
                <a:cs typeface="+mj-cs"/>
                <a:sym typeface="Calibri"/>
              </a:rPr>
              <a:t>std::array</a:t>
            </a:r>
            <a:r>
              <a:rPr lang="en-GB" dirty="0">
                <a:solidFill>
                  <a:srgbClr val="323332"/>
                </a:solidFill>
                <a:latin typeface="Helvetica" pitchFamily="2" charset="0"/>
                <a:ea typeface="+mj-ea"/>
                <a:cs typeface="+mj-cs"/>
                <a:sym typeface="Calibri"/>
              </a:rPr>
              <a:t> is a template class which has to be provided with the type of the underlying elements and the number, indicating the needed size of the array.</a:t>
            </a:r>
          </a:p>
        </p:txBody>
      </p:sp>
      <p:pic>
        <p:nvPicPr>
          <p:cNvPr id="10" name="Picture 9">
            <a:extLst>
              <a:ext uri="{FF2B5EF4-FFF2-40B4-BE49-F238E27FC236}">
                <a16:creationId xmlns:a16="http://schemas.microsoft.com/office/drawing/2014/main" id="{B5799117-432E-EF42-9A84-63FD9D086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2534" y="2102950"/>
            <a:ext cx="4422776" cy="1860504"/>
          </a:xfrm>
          <a:prstGeom prst="rect">
            <a:avLst/>
          </a:prstGeom>
        </p:spPr>
      </p:pic>
    </p:spTree>
    <p:extLst>
      <p:ext uri="{BB962C8B-B14F-4D97-AF65-F5344CB8AC3E}">
        <p14:creationId xmlns:p14="http://schemas.microsoft.com/office/powerpoint/2010/main" val="46231302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19C9823-5AD0-FB48-A1DF-B530798D6BF2}"/>
              </a:ext>
            </a:extLst>
          </p:cNvPr>
          <p:cNvSpPr>
            <a:spLocks noGrp="1"/>
          </p:cNvSpPr>
          <p:nvPr>
            <p:ph type="body" sz="quarter" idx="13"/>
          </p:nvPr>
        </p:nvSpPr>
        <p:spPr/>
        <p:txBody>
          <a:bodyPr/>
          <a:lstStyle/>
          <a:p>
            <a:r>
              <a:rPr lang="en-US" dirty="0">
                <a:solidFill>
                  <a:schemeClr val="tx1"/>
                </a:solidFill>
                <a:latin typeface="Helvetica" pitchFamily="2" charset="0"/>
              </a:rPr>
              <a:t>Array</a:t>
            </a:r>
            <a:endParaRPr lang="en-RU" dirty="0">
              <a:solidFill>
                <a:schemeClr val="tx1"/>
              </a:solidFill>
              <a:latin typeface="Helvetica" pitchFamily="2" charset="0"/>
            </a:endParaRPr>
          </a:p>
        </p:txBody>
      </p:sp>
      <p:pic>
        <p:nvPicPr>
          <p:cNvPr id="13" name="Picture 12">
            <a:extLst>
              <a:ext uri="{FF2B5EF4-FFF2-40B4-BE49-F238E27FC236}">
                <a16:creationId xmlns:a16="http://schemas.microsoft.com/office/drawing/2014/main" id="{40F646A7-809A-E54C-9A85-F23A9392EF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775" y="2117184"/>
            <a:ext cx="4035425" cy="2713965"/>
          </a:xfrm>
          <a:prstGeom prst="rect">
            <a:avLst/>
          </a:prstGeom>
        </p:spPr>
      </p:pic>
      <p:sp>
        <p:nvSpPr>
          <p:cNvPr id="19" name="TextBox 18">
            <a:extLst>
              <a:ext uri="{FF2B5EF4-FFF2-40B4-BE49-F238E27FC236}">
                <a16:creationId xmlns:a16="http://schemas.microsoft.com/office/drawing/2014/main" id="{B598F1D3-2DAF-C442-AD00-ED693AD55250}"/>
              </a:ext>
            </a:extLst>
          </p:cNvPr>
          <p:cNvSpPr txBox="1"/>
          <p:nvPr/>
        </p:nvSpPr>
        <p:spPr>
          <a:xfrm>
            <a:off x="1120775" y="1463630"/>
            <a:ext cx="172098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b="1" dirty="0">
                <a:solidFill>
                  <a:srgbClr val="323332"/>
                </a:solidFill>
                <a:latin typeface="Helvetica" pitchFamily="2" charset="0"/>
                <a:ea typeface="+mj-ea"/>
                <a:cs typeface="+mj-cs"/>
                <a:sym typeface="Calibri"/>
              </a:rPr>
              <a:t>Member types:</a:t>
            </a:r>
            <a:endParaRPr kumimoji="0" lang="en-RU" sz="1800" b="1" i="0" u="none" strike="noStrike" cap="none" spc="0" normalizeH="0" baseline="0" dirty="0">
              <a:ln>
                <a:noFill/>
              </a:ln>
              <a:solidFill>
                <a:srgbClr val="323332"/>
              </a:solidFill>
              <a:effectLst/>
              <a:uFillTx/>
              <a:latin typeface="Helvetica" pitchFamily="2" charset="0"/>
              <a:ea typeface="+mj-ea"/>
              <a:cs typeface="+mj-cs"/>
              <a:sym typeface="Calibri"/>
            </a:endParaRPr>
          </a:p>
        </p:txBody>
      </p:sp>
      <p:sp>
        <p:nvSpPr>
          <p:cNvPr id="2" name="TextBox 1">
            <a:extLst>
              <a:ext uri="{FF2B5EF4-FFF2-40B4-BE49-F238E27FC236}">
                <a16:creationId xmlns:a16="http://schemas.microsoft.com/office/drawing/2014/main" id="{09C56A45-B217-D654-85F9-033D04EFE2D7}"/>
              </a:ext>
            </a:extLst>
          </p:cNvPr>
          <p:cNvSpPr txBox="1"/>
          <p:nvPr/>
        </p:nvSpPr>
        <p:spPr>
          <a:xfrm>
            <a:off x="5347970" y="2117184"/>
            <a:ext cx="6005830" cy="3693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RU" sz="1800" b="1" i="0" u="none" strike="noStrike" cap="none" spc="0" normalizeH="0" baseline="0" dirty="0">
                <a:ln>
                  <a:noFill/>
                </a:ln>
                <a:solidFill>
                  <a:srgbClr val="323332"/>
                </a:solidFill>
                <a:effectLst/>
                <a:uFillTx/>
                <a:latin typeface="+mj-lt"/>
                <a:ea typeface="+mj-ea"/>
                <a:cs typeface="+mj-cs"/>
                <a:sym typeface="Calibri"/>
              </a:rPr>
              <a:t>value_type</a:t>
            </a:r>
            <a:r>
              <a:rPr kumimoji="0" lang="en-RU" sz="1800" b="0" i="0" u="none" strike="noStrike" cap="none" spc="0" normalizeH="0" baseline="0" dirty="0">
                <a:ln>
                  <a:noFill/>
                </a:ln>
                <a:solidFill>
                  <a:srgbClr val="323332"/>
                </a:solidFill>
                <a:effectLst/>
                <a:uFillTx/>
                <a:latin typeface="+mj-lt"/>
                <a:ea typeface="+mj-ea"/>
                <a:cs typeface="+mj-cs"/>
                <a:sym typeface="Calibri"/>
              </a:rPr>
              <a:t>: the type of the values stored inside the array. It is useful to obtain the type of underlying element when it is not known beforehand</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RU" sz="1800" b="1" i="0" u="none" strike="noStrike" cap="none" spc="0" normalizeH="0" baseline="0" dirty="0">
                <a:ln>
                  <a:noFill/>
                </a:ln>
                <a:solidFill>
                  <a:srgbClr val="323332"/>
                </a:solidFill>
                <a:effectLst/>
                <a:uFillTx/>
                <a:latin typeface="+mj-lt"/>
                <a:ea typeface="+mj-ea"/>
                <a:cs typeface="+mj-cs"/>
                <a:sym typeface="Calibri"/>
              </a:rPr>
              <a:t>size_type</a:t>
            </a:r>
            <a:r>
              <a:rPr kumimoji="0" lang="en-RU" sz="1800" b="0" i="0" u="none" strike="noStrike" cap="none" spc="0" normalizeH="0" baseline="0" dirty="0">
                <a:ln>
                  <a:noFill/>
                </a:ln>
                <a:solidFill>
                  <a:srgbClr val="323332"/>
                </a:solidFill>
                <a:effectLst/>
                <a:uFillTx/>
                <a:latin typeface="+mj-lt"/>
                <a:ea typeface="+mj-ea"/>
                <a:cs typeface="+mj-cs"/>
                <a:sym typeface="Calibri"/>
              </a:rPr>
              <a:t>: the type of the indicies used to obtain elements. The value of this type is returned from the </a:t>
            </a:r>
            <a:r>
              <a:rPr kumimoji="0" lang="en-RU" sz="1800" b="1" i="0" u="none" strike="noStrike" cap="none" spc="0" normalizeH="0" baseline="0" dirty="0">
                <a:ln>
                  <a:noFill/>
                </a:ln>
                <a:solidFill>
                  <a:srgbClr val="323332"/>
                </a:solidFill>
                <a:effectLst/>
                <a:uFillTx/>
                <a:latin typeface="+mj-lt"/>
                <a:ea typeface="+mj-ea"/>
                <a:cs typeface="+mj-cs"/>
                <a:sym typeface="Calibri"/>
              </a:rPr>
              <a:t>size</a:t>
            </a:r>
            <a:r>
              <a:rPr kumimoji="0" lang="en-RU" sz="1800" b="0" i="0" u="none" strike="noStrike" cap="none" spc="0" normalizeH="0" baseline="0" dirty="0">
                <a:ln>
                  <a:noFill/>
                </a:ln>
                <a:solidFill>
                  <a:srgbClr val="323332"/>
                </a:solidFill>
                <a:effectLst/>
                <a:uFillTx/>
                <a:latin typeface="+mj-lt"/>
                <a:ea typeface="+mj-ea"/>
                <a:cs typeface="+mj-cs"/>
                <a:sym typeface="Calibri"/>
              </a:rPr>
              <a:t> method (described on the next slide) and received in the </a:t>
            </a:r>
            <a:r>
              <a:rPr kumimoji="0" lang="en-RU" sz="1800" b="1" i="0" u="none" strike="noStrike" cap="none" spc="0" normalizeH="0" baseline="0" dirty="0">
                <a:ln>
                  <a:noFill/>
                </a:ln>
                <a:solidFill>
                  <a:srgbClr val="323332"/>
                </a:solidFill>
                <a:effectLst/>
                <a:uFillTx/>
                <a:latin typeface="+mj-lt"/>
                <a:ea typeface="+mj-ea"/>
                <a:cs typeface="+mj-cs"/>
                <a:sym typeface="Calibri"/>
              </a:rPr>
              <a:t>operator[]</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RU" b="1" dirty="0">
                <a:solidFill>
                  <a:srgbClr val="323332"/>
                </a:solidFill>
                <a:latin typeface="+mj-lt"/>
                <a:ea typeface="+mj-ea"/>
                <a:cs typeface="+mj-cs"/>
                <a:sym typeface="Calibri"/>
              </a:rPr>
              <a:t>difference_type</a:t>
            </a:r>
            <a:r>
              <a:rPr lang="en-RU" dirty="0">
                <a:solidFill>
                  <a:srgbClr val="323332"/>
                </a:solidFill>
                <a:latin typeface="+mj-lt"/>
                <a:ea typeface="+mj-ea"/>
                <a:cs typeface="+mj-cs"/>
                <a:sym typeface="Calibri"/>
              </a:rPr>
              <a:t>: </a:t>
            </a:r>
            <a:r>
              <a:rPr lang="en-US" dirty="0">
                <a:solidFill>
                  <a:srgbClr val="323332"/>
                </a:solidFill>
                <a:latin typeface="+mj-lt"/>
                <a:ea typeface="+mj-ea"/>
                <a:cs typeface="+mj-cs"/>
                <a:sym typeface="Calibri"/>
              </a:rPr>
              <a:t>indicates the type of the difference between pointers to values. This type is </a:t>
            </a:r>
            <a:r>
              <a:rPr lang="en-RU" dirty="0">
                <a:solidFill>
                  <a:srgbClr val="323332"/>
                </a:solidFill>
                <a:latin typeface="+mj-lt"/>
                <a:ea typeface="+mj-ea"/>
                <a:cs typeface="+mj-cs"/>
                <a:sym typeface="Calibri"/>
              </a:rPr>
              <a:t>rarely used</a:t>
            </a:r>
            <a:r>
              <a:rPr lang="en-US" dirty="0">
                <a:solidFill>
                  <a:srgbClr val="323332"/>
                </a:solidFill>
                <a:latin typeface="+mj-lt"/>
                <a:ea typeface="+mj-ea"/>
                <a:cs typeface="+mj-cs"/>
                <a:sym typeface="Calibri"/>
              </a:rPr>
              <a:t>, in most containers it is similar to </a:t>
            </a:r>
            <a:r>
              <a:rPr lang="en-US" b="1" dirty="0">
                <a:solidFill>
                  <a:srgbClr val="323332"/>
                </a:solidFill>
                <a:latin typeface="+mj-lt"/>
                <a:ea typeface="+mj-ea"/>
                <a:cs typeface="+mj-cs"/>
                <a:sym typeface="Calibri"/>
              </a:rPr>
              <a:t>std::</a:t>
            </a:r>
            <a:r>
              <a:rPr lang="en-US" b="1" dirty="0" err="1">
                <a:solidFill>
                  <a:srgbClr val="323332"/>
                </a:solidFill>
                <a:latin typeface="+mj-lt"/>
                <a:ea typeface="+mj-ea"/>
                <a:cs typeface="+mj-cs"/>
                <a:sym typeface="Calibri"/>
              </a:rPr>
              <a:t>iterator_traits</a:t>
            </a:r>
            <a:r>
              <a:rPr lang="en-US" b="1" dirty="0">
                <a:solidFill>
                  <a:srgbClr val="323332"/>
                </a:solidFill>
                <a:latin typeface="+mj-lt"/>
                <a:ea typeface="+mj-ea"/>
                <a:cs typeface="+mj-cs"/>
                <a:sym typeface="Calibri"/>
              </a:rPr>
              <a:t>&lt;</a:t>
            </a:r>
            <a:r>
              <a:rPr lang="en-US" b="1" dirty="0" err="1">
                <a:solidFill>
                  <a:srgbClr val="323332"/>
                </a:solidFill>
                <a:latin typeface="+mj-lt"/>
                <a:ea typeface="+mj-ea"/>
                <a:cs typeface="+mj-cs"/>
                <a:sym typeface="Calibri"/>
              </a:rPr>
              <a:t>pointer_type</a:t>
            </a:r>
            <a:r>
              <a:rPr lang="en-US" b="1" dirty="0">
                <a:solidFill>
                  <a:srgbClr val="323332"/>
                </a:solidFill>
                <a:latin typeface="+mj-lt"/>
                <a:ea typeface="+mj-ea"/>
                <a:cs typeface="+mj-cs"/>
                <a:sym typeface="Calibri"/>
              </a:rPr>
              <a:t>&gt;::</a:t>
            </a:r>
            <a:r>
              <a:rPr lang="en-US" b="1" dirty="0" err="1">
                <a:solidFill>
                  <a:srgbClr val="323332"/>
                </a:solidFill>
                <a:latin typeface="+mj-lt"/>
                <a:ea typeface="+mj-ea"/>
                <a:cs typeface="+mj-cs"/>
                <a:sym typeface="Calibri"/>
              </a:rPr>
              <a:t>difference_type</a:t>
            </a:r>
            <a:r>
              <a:rPr lang="en-US" dirty="0">
                <a:solidFill>
                  <a:srgbClr val="323332"/>
                </a:solidFill>
                <a:latin typeface="+mj-lt"/>
                <a:ea typeface="+mj-ea"/>
                <a:cs typeface="+mj-cs"/>
                <a:sym typeface="Calibri"/>
              </a:rPr>
              <a:t>, which in the case of </a:t>
            </a:r>
            <a:r>
              <a:rPr lang="en-US" b="1" dirty="0">
                <a:solidFill>
                  <a:srgbClr val="323332"/>
                </a:solidFill>
                <a:latin typeface="+mj-lt"/>
                <a:ea typeface="+mj-ea"/>
                <a:cs typeface="+mj-cs"/>
                <a:sym typeface="Calibri"/>
              </a:rPr>
              <a:t>std::array</a:t>
            </a:r>
            <a:r>
              <a:rPr lang="en-US" dirty="0">
                <a:solidFill>
                  <a:srgbClr val="323332"/>
                </a:solidFill>
                <a:latin typeface="+mj-lt"/>
                <a:ea typeface="+mj-ea"/>
                <a:cs typeface="+mj-cs"/>
                <a:sym typeface="Calibri"/>
              </a:rPr>
              <a:t> is </a:t>
            </a:r>
            <a:r>
              <a:rPr lang="en-US" b="1" dirty="0">
                <a:solidFill>
                  <a:srgbClr val="323332"/>
                </a:solidFill>
                <a:latin typeface="+mj-lt"/>
                <a:ea typeface="+mj-ea"/>
                <a:cs typeface="+mj-cs"/>
                <a:sym typeface="Calibri"/>
              </a:rPr>
              <a:t>std::</a:t>
            </a:r>
            <a:r>
              <a:rPr lang="en-US" b="1" dirty="0" err="1">
                <a:solidFill>
                  <a:srgbClr val="323332"/>
                </a:solidFill>
                <a:latin typeface="+mj-lt"/>
                <a:ea typeface="+mj-ea"/>
                <a:cs typeface="+mj-cs"/>
                <a:sym typeface="Calibri"/>
              </a:rPr>
              <a:t>ptrdiff_t</a:t>
            </a:r>
            <a:endParaRPr lang="en-US" b="1" dirty="0">
              <a:solidFill>
                <a:srgbClr val="323332"/>
              </a:solidFill>
              <a:latin typeface="+mj-lt"/>
              <a:ea typeface="+mj-ea"/>
              <a:cs typeface="+mj-cs"/>
              <a:sym typeface="Calibri"/>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1" i="0" u="none" strike="noStrike" cap="none" spc="0" normalizeH="0" baseline="0" dirty="0">
                <a:ln>
                  <a:noFill/>
                </a:ln>
                <a:solidFill>
                  <a:srgbClr val="323332"/>
                </a:solidFill>
                <a:effectLst/>
                <a:uFillTx/>
                <a:latin typeface="+mj-lt"/>
                <a:ea typeface="+mj-ea"/>
                <a:cs typeface="+mj-cs"/>
                <a:sym typeface="Calibri"/>
              </a:rPr>
              <a:t>reference</a:t>
            </a:r>
            <a:r>
              <a:rPr kumimoji="0" lang="en-US" sz="1800" i="0" u="none" strike="noStrike" cap="none" spc="0" normalizeH="0" baseline="0" dirty="0">
                <a:ln>
                  <a:noFill/>
                </a:ln>
                <a:solidFill>
                  <a:srgbClr val="323332"/>
                </a:solidFill>
                <a:effectLst/>
                <a:uFillTx/>
                <a:latin typeface="+mj-lt"/>
                <a:ea typeface="+mj-ea"/>
                <a:cs typeface="+mj-cs"/>
                <a:sym typeface="Calibri"/>
              </a:rPr>
              <a:t>, </a:t>
            </a:r>
            <a:r>
              <a:rPr kumimoji="0" lang="en-US" sz="1800" b="1" i="0" u="none" strike="noStrike" cap="none" spc="0" normalizeH="0" baseline="0" dirty="0" err="1">
                <a:ln>
                  <a:noFill/>
                </a:ln>
                <a:solidFill>
                  <a:srgbClr val="323332"/>
                </a:solidFill>
                <a:effectLst/>
                <a:uFillTx/>
                <a:latin typeface="+mj-lt"/>
                <a:ea typeface="+mj-ea"/>
                <a:cs typeface="+mj-cs"/>
                <a:sym typeface="Calibri"/>
              </a:rPr>
              <a:t>const</a:t>
            </a:r>
            <a:r>
              <a:rPr lang="en-US" b="1" dirty="0" err="1">
                <a:solidFill>
                  <a:srgbClr val="323332"/>
                </a:solidFill>
                <a:latin typeface="+mj-lt"/>
                <a:ea typeface="+mj-ea"/>
                <a:cs typeface="+mj-cs"/>
                <a:sym typeface="Calibri"/>
              </a:rPr>
              <a:t>_reference</a:t>
            </a:r>
            <a:r>
              <a:rPr lang="en-US" dirty="0">
                <a:solidFill>
                  <a:srgbClr val="323332"/>
                </a:solidFill>
                <a:latin typeface="+mj-lt"/>
                <a:ea typeface="+mj-ea"/>
                <a:cs typeface="+mj-cs"/>
                <a:sym typeface="Calibri"/>
              </a:rPr>
              <a:t>, </a:t>
            </a:r>
            <a:r>
              <a:rPr lang="en-US" b="1" dirty="0">
                <a:solidFill>
                  <a:srgbClr val="323332"/>
                </a:solidFill>
                <a:latin typeface="+mj-lt"/>
                <a:ea typeface="+mj-ea"/>
                <a:cs typeface="+mj-cs"/>
                <a:sym typeface="Calibri"/>
              </a:rPr>
              <a:t>pointer</a:t>
            </a:r>
            <a:r>
              <a:rPr lang="en-US" dirty="0">
                <a:solidFill>
                  <a:srgbClr val="323332"/>
                </a:solidFill>
                <a:latin typeface="+mj-lt"/>
                <a:ea typeface="+mj-ea"/>
                <a:cs typeface="+mj-cs"/>
                <a:sym typeface="Calibri"/>
              </a:rPr>
              <a:t>, </a:t>
            </a:r>
            <a:r>
              <a:rPr lang="en-US" b="1" dirty="0" err="1">
                <a:solidFill>
                  <a:srgbClr val="323332"/>
                </a:solidFill>
                <a:latin typeface="+mj-lt"/>
                <a:ea typeface="+mj-ea"/>
                <a:cs typeface="+mj-cs"/>
                <a:sym typeface="Calibri"/>
              </a:rPr>
              <a:t>const_pointer</a:t>
            </a:r>
            <a:r>
              <a:rPr lang="en-US" dirty="0">
                <a:solidFill>
                  <a:srgbClr val="323332"/>
                </a:solidFill>
                <a:latin typeface="+mj-lt"/>
                <a:ea typeface="+mj-ea"/>
                <a:cs typeface="+mj-cs"/>
                <a:sym typeface="Calibri"/>
              </a:rPr>
              <a:t>: these</a:t>
            </a:r>
            <a:r>
              <a:rPr lang="ru-RU" dirty="0">
                <a:solidFill>
                  <a:srgbClr val="323332"/>
                </a:solidFill>
                <a:latin typeface="+mj-lt"/>
                <a:ea typeface="+mj-ea"/>
                <a:cs typeface="+mj-cs"/>
                <a:sym typeface="Calibri"/>
              </a:rPr>
              <a:t> </a:t>
            </a:r>
            <a:r>
              <a:rPr lang="en-US" dirty="0">
                <a:solidFill>
                  <a:srgbClr val="323332"/>
                </a:solidFill>
                <a:latin typeface="+mj-lt"/>
                <a:ea typeface="+mj-ea"/>
                <a:cs typeface="+mj-cs"/>
                <a:sym typeface="Calibri"/>
              </a:rPr>
              <a:t>typedefs are helpers, defined for the convenience</a:t>
            </a:r>
            <a:endParaRPr kumimoji="0" lang="en-RU" sz="1800" i="0" u="none" strike="noStrike" cap="none" spc="0" normalizeH="0" baseline="0" dirty="0">
              <a:ln>
                <a:noFill/>
              </a:ln>
              <a:solidFill>
                <a:srgbClr val="323332"/>
              </a:solidFill>
              <a:effectLst/>
              <a:uFillTx/>
              <a:latin typeface="+mj-lt"/>
              <a:ea typeface="+mj-ea"/>
              <a:cs typeface="+mj-cs"/>
              <a:sym typeface="Calibri"/>
            </a:endParaRPr>
          </a:p>
        </p:txBody>
      </p:sp>
    </p:spTree>
    <p:extLst>
      <p:ext uri="{BB962C8B-B14F-4D97-AF65-F5344CB8AC3E}">
        <p14:creationId xmlns:p14="http://schemas.microsoft.com/office/powerpoint/2010/main" val="199972319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19C9823-5AD0-FB48-A1DF-B530798D6BF2}"/>
              </a:ext>
            </a:extLst>
          </p:cNvPr>
          <p:cNvSpPr>
            <a:spLocks noGrp="1"/>
          </p:cNvSpPr>
          <p:nvPr>
            <p:ph type="body" sz="quarter" idx="13"/>
          </p:nvPr>
        </p:nvSpPr>
        <p:spPr/>
        <p:txBody>
          <a:bodyPr/>
          <a:lstStyle/>
          <a:p>
            <a:r>
              <a:rPr lang="en-US" dirty="0">
                <a:solidFill>
                  <a:schemeClr val="tx1"/>
                </a:solidFill>
                <a:latin typeface="Helvetica" pitchFamily="2" charset="0"/>
              </a:rPr>
              <a:t>Array</a:t>
            </a:r>
            <a:endParaRPr lang="en-RU" dirty="0">
              <a:solidFill>
                <a:schemeClr val="tx1"/>
              </a:solidFill>
              <a:latin typeface="Helvetica" pitchFamily="2" charset="0"/>
            </a:endParaRPr>
          </a:p>
        </p:txBody>
      </p:sp>
      <p:sp>
        <p:nvSpPr>
          <p:cNvPr id="22" name="TextBox 21">
            <a:extLst>
              <a:ext uri="{FF2B5EF4-FFF2-40B4-BE49-F238E27FC236}">
                <a16:creationId xmlns:a16="http://schemas.microsoft.com/office/drawing/2014/main" id="{658A3DA6-B312-3046-8714-38D4AEE86A42}"/>
              </a:ext>
            </a:extLst>
          </p:cNvPr>
          <p:cNvSpPr txBox="1"/>
          <p:nvPr/>
        </p:nvSpPr>
        <p:spPr>
          <a:xfrm>
            <a:off x="1120775" y="1179406"/>
            <a:ext cx="570925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b="1" dirty="0">
                <a:solidFill>
                  <a:srgbClr val="323332"/>
                </a:solidFill>
                <a:latin typeface="Helvetica" pitchFamily="2" charset="0"/>
                <a:ea typeface="+mj-ea"/>
                <a:cs typeface="+mj-cs"/>
                <a:sym typeface="Calibri"/>
              </a:rPr>
              <a:t>Constructors</a:t>
            </a:r>
            <a:r>
              <a:rPr lang="en-RU" b="1" dirty="0">
                <a:solidFill>
                  <a:srgbClr val="323332"/>
                </a:solidFill>
                <a:latin typeface="Helvetica" pitchFamily="2" charset="0"/>
                <a:ea typeface="+mj-ea"/>
                <a:cs typeface="+mj-cs"/>
                <a:sym typeface="Calibri"/>
              </a:rPr>
              <a:t>, destructor and assignment operator:</a:t>
            </a:r>
            <a:endParaRPr kumimoji="0" lang="en-RU" sz="1800" b="1" i="0" u="none" strike="noStrike" cap="none" spc="0" normalizeH="0" baseline="0" dirty="0">
              <a:ln>
                <a:noFill/>
              </a:ln>
              <a:solidFill>
                <a:srgbClr val="323332"/>
              </a:solidFill>
              <a:effectLst/>
              <a:uFillTx/>
              <a:latin typeface="Helvetica" pitchFamily="2" charset="0"/>
              <a:ea typeface="+mj-ea"/>
              <a:cs typeface="+mj-cs"/>
              <a:sym typeface="Calibri"/>
            </a:endParaRPr>
          </a:p>
        </p:txBody>
      </p:sp>
      <p:pic>
        <p:nvPicPr>
          <p:cNvPr id="8" name="Picture 7">
            <a:extLst>
              <a:ext uri="{FF2B5EF4-FFF2-40B4-BE49-F238E27FC236}">
                <a16:creationId xmlns:a16="http://schemas.microsoft.com/office/drawing/2014/main" id="{73E6DC96-84AF-561E-0572-95E03732E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775" y="1574137"/>
            <a:ext cx="8594725" cy="1767552"/>
          </a:xfrm>
          <a:prstGeom prst="rect">
            <a:avLst/>
          </a:prstGeom>
        </p:spPr>
      </p:pic>
      <p:sp>
        <p:nvSpPr>
          <p:cNvPr id="15" name="TextBox 14">
            <a:extLst>
              <a:ext uri="{FF2B5EF4-FFF2-40B4-BE49-F238E27FC236}">
                <a16:creationId xmlns:a16="http://schemas.microsoft.com/office/drawing/2014/main" id="{98CCFB9E-62F3-44DA-D4F1-CC4DCDE0E8A8}"/>
              </a:ext>
            </a:extLst>
          </p:cNvPr>
          <p:cNvSpPr txBox="1"/>
          <p:nvPr/>
        </p:nvSpPr>
        <p:spPr>
          <a:xfrm>
            <a:off x="1120775" y="6405588"/>
            <a:ext cx="4666192"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RU" sz="1400" b="0" i="0" u="none" strike="noStrike" cap="none" spc="0" normalizeH="0" baseline="0" dirty="0">
                <a:ln>
                  <a:noFill/>
                </a:ln>
                <a:solidFill>
                  <a:schemeClr val="bg2"/>
                </a:solidFill>
                <a:effectLst/>
                <a:uFillTx/>
                <a:latin typeface="+mj-lt"/>
                <a:ea typeface="+mj-ea"/>
                <a:cs typeface="+mj-cs"/>
                <a:sym typeface="Calibri"/>
              </a:rPr>
              <a:t>Example 1</a:t>
            </a:r>
          </a:p>
        </p:txBody>
      </p:sp>
      <p:pic>
        <p:nvPicPr>
          <p:cNvPr id="20" name="Picture 19">
            <a:extLst>
              <a:ext uri="{FF2B5EF4-FFF2-40B4-BE49-F238E27FC236}">
                <a16:creationId xmlns:a16="http://schemas.microsoft.com/office/drawing/2014/main" id="{97630252-9BCF-DA44-72AA-284A87198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3341689"/>
            <a:ext cx="4666193" cy="3063899"/>
          </a:xfrm>
          <a:prstGeom prst="rect">
            <a:avLst/>
          </a:prstGeom>
        </p:spPr>
      </p:pic>
      <p:sp>
        <p:nvSpPr>
          <p:cNvPr id="23" name="TextBox 22">
            <a:extLst>
              <a:ext uri="{FF2B5EF4-FFF2-40B4-BE49-F238E27FC236}">
                <a16:creationId xmlns:a16="http://schemas.microsoft.com/office/drawing/2014/main" id="{63421581-9D0D-49CB-B05E-1E39DD99D1EB}"/>
              </a:ext>
            </a:extLst>
          </p:cNvPr>
          <p:cNvSpPr txBox="1"/>
          <p:nvPr/>
        </p:nvSpPr>
        <p:spPr>
          <a:xfrm>
            <a:off x="6405033" y="6427300"/>
            <a:ext cx="431019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RU" sz="1400" b="0" i="0" u="none" strike="noStrike" cap="none" spc="0" normalizeH="0" baseline="0" dirty="0">
                <a:ln>
                  <a:noFill/>
                </a:ln>
                <a:solidFill>
                  <a:schemeClr val="bg2"/>
                </a:solidFill>
                <a:effectLst/>
                <a:uFillTx/>
                <a:latin typeface="+mj-lt"/>
                <a:ea typeface="+mj-ea"/>
                <a:cs typeface="+mj-cs"/>
                <a:sym typeface="Calibri"/>
              </a:rPr>
              <a:t>Example 2</a:t>
            </a:r>
          </a:p>
        </p:txBody>
      </p:sp>
      <p:sp>
        <p:nvSpPr>
          <p:cNvPr id="24" name="TextBox 23">
            <a:extLst>
              <a:ext uri="{FF2B5EF4-FFF2-40B4-BE49-F238E27FC236}">
                <a16:creationId xmlns:a16="http://schemas.microsoft.com/office/drawing/2014/main" id="{D566677C-66B3-67D5-A335-94D87E5BFD4C}"/>
              </a:ext>
            </a:extLst>
          </p:cNvPr>
          <p:cNvSpPr txBox="1"/>
          <p:nvPr/>
        </p:nvSpPr>
        <p:spPr>
          <a:xfrm>
            <a:off x="6405034" y="3222220"/>
            <a:ext cx="4310190"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b="0" i="0" u="none" strike="noStrike" cap="none" spc="0" normalizeH="0" baseline="0" dirty="0">
                <a:ln>
                  <a:noFill/>
                </a:ln>
                <a:effectLst/>
                <a:uFillTx/>
                <a:latin typeface="+mj-lt"/>
                <a:ea typeface="+mj-ea"/>
                <a:cs typeface="+mj-cs"/>
                <a:sym typeface="Calibri"/>
              </a:rPr>
              <a:t>Copy constructor and copy assignment operator will produce CE if the sizes of the two arrays are not equal:</a:t>
            </a:r>
          </a:p>
        </p:txBody>
      </p:sp>
      <p:pic>
        <p:nvPicPr>
          <p:cNvPr id="26" name="Picture 25">
            <a:extLst>
              <a:ext uri="{FF2B5EF4-FFF2-40B4-BE49-F238E27FC236}">
                <a16:creationId xmlns:a16="http://schemas.microsoft.com/office/drawing/2014/main" id="{B2818A2B-2FDF-2AC6-50EC-850C590A1C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5034" y="4091176"/>
            <a:ext cx="4310190" cy="2336123"/>
          </a:xfrm>
          <a:prstGeom prst="rect">
            <a:avLst/>
          </a:prstGeom>
        </p:spPr>
      </p:pic>
    </p:spTree>
    <p:extLst>
      <p:ext uri="{BB962C8B-B14F-4D97-AF65-F5344CB8AC3E}">
        <p14:creationId xmlns:p14="http://schemas.microsoft.com/office/powerpoint/2010/main" val="23142216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19C9823-5AD0-FB48-A1DF-B530798D6BF2}"/>
              </a:ext>
            </a:extLst>
          </p:cNvPr>
          <p:cNvSpPr>
            <a:spLocks noGrp="1"/>
          </p:cNvSpPr>
          <p:nvPr>
            <p:ph type="body" sz="quarter" idx="13"/>
          </p:nvPr>
        </p:nvSpPr>
        <p:spPr/>
        <p:txBody>
          <a:bodyPr/>
          <a:lstStyle/>
          <a:p>
            <a:r>
              <a:rPr lang="en-US" dirty="0">
                <a:solidFill>
                  <a:schemeClr val="tx1"/>
                </a:solidFill>
                <a:latin typeface="Helvetica" pitchFamily="2" charset="0"/>
              </a:rPr>
              <a:t>Array</a:t>
            </a:r>
            <a:endParaRPr lang="en-RU" dirty="0">
              <a:solidFill>
                <a:schemeClr val="tx1"/>
              </a:solidFill>
              <a:latin typeface="Helvetica" pitchFamily="2" charset="0"/>
            </a:endParaRPr>
          </a:p>
        </p:txBody>
      </p:sp>
      <p:sp>
        <p:nvSpPr>
          <p:cNvPr id="2" name="TextBox 1">
            <a:extLst>
              <a:ext uri="{FF2B5EF4-FFF2-40B4-BE49-F238E27FC236}">
                <a16:creationId xmlns:a16="http://schemas.microsoft.com/office/drawing/2014/main" id="{2BA2B1BA-A0DE-6B7C-A9BF-9BFC926DC11C}"/>
              </a:ext>
            </a:extLst>
          </p:cNvPr>
          <p:cNvSpPr txBox="1"/>
          <p:nvPr/>
        </p:nvSpPr>
        <p:spPr>
          <a:xfrm>
            <a:off x="965200" y="2996312"/>
            <a:ext cx="10845800" cy="38318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b="1" dirty="0">
                <a:solidFill>
                  <a:srgbClr val="323332"/>
                </a:solidFill>
                <a:latin typeface="+mj-lt"/>
                <a:ea typeface="+mj-ea"/>
                <a:cs typeface="+mj-cs"/>
                <a:sym typeface="Calibri"/>
              </a:rPr>
              <a:t>at</a:t>
            </a:r>
            <a:r>
              <a:rPr kumimoji="0" lang="en-RU" sz="1800" b="0" i="0" u="none" strike="noStrike" cap="none" spc="0" normalizeH="0" baseline="0" dirty="0">
                <a:ln>
                  <a:noFill/>
                </a:ln>
                <a:solidFill>
                  <a:srgbClr val="323332"/>
                </a:solidFill>
                <a:effectLst/>
                <a:uFillTx/>
                <a:latin typeface="+mj-lt"/>
                <a:ea typeface="+mj-ea"/>
                <a:cs typeface="+mj-cs"/>
                <a:sym typeface="Calibri"/>
              </a:rPr>
              <a:t>: </a:t>
            </a:r>
            <a:r>
              <a:rPr lang="en-US" dirty="0">
                <a:solidFill>
                  <a:srgbClr val="323332"/>
                </a:solidFill>
                <a:latin typeface="+mj-lt"/>
                <a:ea typeface="+mj-ea"/>
                <a:cs typeface="+mj-cs"/>
                <a:sym typeface="Calibri"/>
              </a:rPr>
              <a:t>returns a reference to the element at the given </a:t>
            </a:r>
            <a:r>
              <a:rPr lang="en-US" b="1" dirty="0">
                <a:solidFill>
                  <a:srgbClr val="323332"/>
                </a:solidFill>
                <a:latin typeface="+mj-lt"/>
                <a:ea typeface="+mj-ea"/>
                <a:cs typeface="+mj-cs"/>
                <a:sym typeface="Calibri"/>
              </a:rPr>
              <a:t>index</a:t>
            </a:r>
            <a:r>
              <a:rPr lang="en-US" dirty="0">
                <a:solidFill>
                  <a:srgbClr val="323332"/>
                </a:solidFill>
                <a:latin typeface="+mj-lt"/>
                <a:ea typeface="+mj-ea"/>
                <a:cs typeface="+mj-cs"/>
                <a:sym typeface="Calibri"/>
              </a:rPr>
              <a:t>. </a:t>
            </a:r>
            <a:r>
              <a:rPr lang="en-US" b="1" dirty="0">
                <a:solidFill>
                  <a:srgbClr val="323332"/>
                </a:solidFill>
                <a:latin typeface="+mj-lt"/>
                <a:ea typeface="+mj-ea"/>
                <a:cs typeface="+mj-cs"/>
                <a:sym typeface="Calibri"/>
              </a:rPr>
              <a:t>std::</a:t>
            </a:r>
            <a:r>
              <a:rPr lang="en-US" b="1" dirty="0" err="1">
                <a:solidFill>
                  <a:srgbClr val="323332"/>
                </a:solidFill>
                <a:latin typeface="+mj-lt"/>
                <a:ea typeface="+mj-ea"/>
                <a:cs typeface="+mj-cs"/>
                <a:sym typeface="Calibri"/>
              </a:rPr>
              <a:t>out_of_range</a:t>
            </a:r>
            <a:r>
              <a:rPr lang="en-US" dirty="0">
                <a:solidFill>
                  <a:srgbClr val="323332"/>
                </a:solidFill>
                <a:latin typeface="+mj-lt"/>
                <a:ea typeface="+mj-ea"/>
                <a:cs typeface="+mj-cs"/>
                <a:sym typeface="Calibri"/>
              </a:rPr>
              <a:t> exception is thrown if the </a:t>
            </a:r>
            <a:r>
              <a:rPr lang="en-US" b="1" dirty="0">
                <a:solidFill>
                  <a:srgbClr val="323332"/>
                </a:solidFill>
                <a:latin typeface="+mj-lt"/>
                <a:ea typeface="+mj-ea"/>
                <a:cs typeface="+mj-cs"/>
                <a:sym typeface="Calibri"/>
              </a:rPr>
              <a:t>index </a:t>
            </a:r>
            <a:r>
              <a:rPr lang="en-US" dirty="0">
                <a:solidFill>
                  <a:srgbClr val="323332"/>
                </a:solidFill>
                <a:latin typeface="+mj-lt"/>
                <a:ea typeface="+mj-ea"/>
                <a:cs typeface="+mj-cs"/>
                <a:sym typeface="Calibri"/>
              </a:rPr>
              <a:t>is out of the array’s bounds.</a:t>
            </a:r>
            <a:endParaRPr kumimoji="0" lang="ru-RU" sz="1800" i="0" u="none" strike="noStrike" cap="none" spc="0" normalizeH="0" baseline="0" dirty="0">
              <a:ln>
                <a:noFill/>
              </a:ln>
              <a:solidFill>
                <a:srgbClr val="323332"/>
              </a:solidFill>
              <a:effectLst/>
              <a:uFillTx/>
              <a:latin typeface="+mj-lt"/>
              <a:ea typeface="+mj-ea"/>
              <a:cs typeface="+mj-cs"/>
              <a:sym typeface="Calibri"/>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RU" sz="1800" b="1" i="0" u="none" strike="noStrike" cap="none" spc="0" normalizeH="0" baseline="0" dirty="0">
                <a:ln>
                  <a:noFill/>
                </a:ln>
                <a:solidFill>
                  <a:srgbClr val="323332"/>
                </a:solidFill>
                <a:effectLst/>
                <a:uFillTx/>
                <a:latin typeface="+mj-lt"/>
                <a:ea typeface="+mj-ea"/>
                <a:cs typeface="+mj-cs"/>
                <a:sym typeface="Calibri"/>
              </a:rPr>
              <a:t>operator[]</a:t>
            </a:r>
            <a:r>
              <a:rPr kumimoji="0" lang="en-RU" sz="1800" b="0" i="0" u="none" strike="noStrike" cap="none" spc="0" normalizeH="0" baseline="0" dirty="0">
                <a:ln>
                  <a:noFill/>
                </a:ln>
                <a:solidFill>
                  <a:srgbClr val="323332"/>
                </a:solidFill>
                <a:effectLst/>
                <a:uFillTx/>
                <a:latin typeface="+mj-lt"/>
                <a:ea typeface="+mj-ea"/>
                <a:cs typeface="+mj-cs"/>
                <a:sym typeface="Calibri"/>
              </a:rPr>
              <a:t>: same as the at method, but no exception is thrown if </a:t>
            </a:r>
            <a:r>
              <a:rPr kumimoji="0" lang="en-RU" sz="1800" b="1" i="0" u="none" strike="noStrike" cap="none" spc="0" normalizeH="0" baseline="0" dirty="0">
                <a:ln>
                  <a:noFill/>
                </a:ln>
                <a:solidFill>
                  <a:srgbClr val="323332"/>
                </a:solidFill>
                <a:effectLst/>
                <a:uFillTx/>
                <a:latin typeface="+mj-lt"/>
                <a:ea typeface="+mj-ea"/>
                <a:cs typeface="+mj-cs"/>
                <a:sym typeface="Calibri"/>
              </a:rPr>
              <a:t>index</a:t>
            </a:r>
            <a:r>
              <a:rPr kumimoji="0" lang="en-RU" sz="1800" b="0" i="0" u="none" strike="noStrike" cap="none" spc="0" normalizeH="0" baseline="0" dirty="0">
                <a:ln>
                  <a:noFill/>
                </a:ln>
                <a:solidFill>
                  <a:srgbClr val="323332"/>
                </a:solidFill>
                <a:effectLst/>
                <a:uFillTx/>
                <a:latin typeface="+mj-lt"/>
                <a:ea typeface="+mj-ea"/>
                <a:cs typeface="+mj-cs"/>
                <a:sym typeface="Calibri"/>
              </a:rPr>
              <a:t> is incorrect. Thus, if you provide incorrect </a:t>
            </a:r>
            <a:r>
              <a:rPr kumimoji="0" lang="en-RU" sz="1800" b="1" i="0" u="none" strike="noStrike" cap="none" spc="0" normalizeH="0" baseline="0" dirty="0">
                <a:ln>
                  <a:noFill/>
                </a:ln>
                <a:solidFill>
                  <a:srgbClr val="323332"/>
                </a:solidFill>
                <a:effectLst/>
                <a:uFillTx/>
                <a:latin typeface="+mj-lt"/>
                <a:ea typeface="+mj-ea"/>
                <a:cs typeface="+mj-cs"/>
                <a:sym typeface="Calibri"/>
              </a:rPr>
              <a:t>index</a:t>
            </a:r>
            <a:r>
              <a:rPr kumimoji="0" lang="en-RU" sz="1800" b="0" i="0" u="none" strike="noStrike" cap="none" spc="0" normalizeH="0" baseline="0" dirty="0">
                <a:ln>
                  <a:noFill/>
                </a:ln>
                <a:solidFill>
                  <a:srgbClr val="323332"/>
                </a:solidFill>
                <a:effectLst/>
                <a:uFillTx/>
                <a:latin typeface="+mj-lt"/>
                <a:ea typeface="+mj-ea"/>
                <a:cs typeface="+mj-cs"/>
                <a:sym typeface="Calibri"/>
              </a:rPr>
              <a:t> to this operator, an UB happens.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RU" b="1" dirty="0">
                <a:solidFill>
                  <a:srgbClr val="323332"/>
                </a:solidFill>
                <a:latin typeface="+mj-lt"/>
                <a:ea typeface="+mj-ea"/>
                <a:cs typeface="+mj-cs"/>
                <a:sym typeface="Calibri"/>
              </a:rPr>
              <a:t>front</a:t>
            </a:r>
            <a:r>
              <a:rPr lang="en-RU" dirty="0">
                <a:solidFill>
                  <a:srgbClr val="323332"/>
                </a:solidFill>
                <a:latin typeface="+mj-lt"/>
                <a:ea typeface="+mj-ea"/>
                <a:cs typeface="+mj-cs"/>
                <a:sym typeface="Calibri"/>
              </a:rPr>
              <a:t>: </a:t>
            </a:r>
            <a:r>
              <a:rPr lang="en-US" dirty="0">
                <a:solidFill>
                  <a:srgbClr val="323332"/>
                </a:solidFill>
                <a:latin typeface="+mj-lt"/>
                <a:ea typeface="+mj-ea"/>
                <a:cs typeface="+mj-cs"/>
                <a:sym typeface="Calibri"/>
              </a:rPr>
              <a:t>similar to the </a:t>
            </a:r>
            <a:r>
              <a:rPr lang="en-US" b="1" dirty="0" err="1">
                <a:solidFill>
                  <a:srgbClr val="323332"/>
                </a:solidFill>
                <a:latin typeface="+mj-lt"/>
                <a:ea typeface="+mj-ea"/>
                <a:cs typeface="+mj-cs"/>
                <a:sym typeface="Calibri"/>
              </a:rPr>
              <a:t>arr</a:t>
            </a:r>
            <a:r>
              <a:rPr lang="en-US" b="1" dirty="0">
                <a:solidFill>
                  <a:srgbClr val="323332"/>
                </a:solidFill>
                <a:latin typeface="+mj-lt"/>
                <a:ea typeface="+mj-ea"/>
                <a:cs typeface="+mj-cs"/>
                <a:sym typeface="Calibri"/>
              </a:rPr>
              <a:t>[0]</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b="1" dirty="0">
                <a:solidFill>
                  <a:srgbClr val="323332"/>
                </a:solidFill>
                <a:latin typeface="+mj-lt"/>
                <a:ea typeface="+mj-ea"/>
                <a:cs typeface="+mj-cs"/>
                <a:sym typeface="Calibri"/>
              </a:rPr>
              <a:t>back</a:t>
            </a:r>
            <a:r>
              <a:rPr lang="en-US" dirty="0">
                <a:solidFill>
                  <a:srgbClr val="323332"/>
                </a:solidFill>
                <a:latin typeface="+mj-lt"/>
                <a:ea typeface="+mj-ea"/>
                <a:cs typeface="+mj-cs"/>
                <a:sym typeface="Calibri"/>
              </a:rPr>
              <a:t>: similar to the</a:t>
            </a:r>
            <a:r>
              <a:rPr lang="en-US" b="1" dirty="0">
                <a:solidFill>
                  <a:srgbClr val="323332"/>
                </a:solidFill>
                <a:latin typeface="+mj-lt"/>
                <a:ea typeface="+mj-ea"/>
                <a:cs typeface="+mj-cs"/>
                <a:sym typeface="Calibri"/>
              </a:rPr>
              <a:t> </a:t>
            </a:r>
            <a:r>
              <a:rPr lang="en-US" b="1" dirty="0" err="1">
                <a:solidFill>
                  <a:srgbClr val="323332"/>
                </a:solidFill>
                <a:latin typeface="+mj-lt"/>
                <a:ea typeface="+mj-ea"/>
                <a:cs typeface="+mj-cs"/>
                <a:sym typeface="Calibri"/>
              </a:rPr>
              <a:t>arr</a:t>
            </a:r>
            <a:r>
              <a:rPr lang="en-US" b="1" dirty="0">
                <a:solidFill>
                  <a:srgbClr val="323332"/>
                </a:solidFill>
                <a:latin typeface="+mj-lt"/>
                <a:ea typeface="+mj-ea"/>
                <a:cs typeface="+mj-cs"/>
                <a:sym typeface="Calibri"/>
              </a:rPr>
              <a:t>[</a:t>
            </a:r>
            <a:r>
              <a:rPr lang="en-US" b="1" dirty="0" err="1">
                <a:solidFill>
                  <a:srgbClr val="323332"/>
                </a:solidFill>
                <a:latin typeface="+mj-lt"/>
                <a:ea typeface="+mj-ea"/>
                <a:cs typeface="+mj-cs"/>
                <a:sym typeface="Calibri"/>
              </a:rPr>
              <a:t>arr.size</a:t>
            </a:r>
            <a:r>
              <a:rPr lang="en-US" b="1" dirty="0">
                <a:solidFill>
                  <a:srgbClr val="323332"/>
                </a:solidFill>
                <a:latin typeface="+mj-lt"/>
                <a:ea typeface="+mj-ea"/>
                <a:cs typeface="+mj-cs"/>
                <a:sym typeface="Calibri"/>
              </a:rPr>
              <a:t>() - 1]</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1" i="0" u="none" strike="noStrike" cap="none" spc="0" normalizeH="0" baseline="0" dirty="0">
                <a:ln>
                  <a:noFill/>
                </a:ln>
                <a:solidFill>
                  <a:srgbClr val="323332"/>
                </a:solidFill>
                <a:effectLst/>
                <a:uFillTx/>
                <a:latin typeface="+mj-lt"/>
                <a:ea typeface="+mj-ea"/>
                <a:cs typeface="+mj-cs"/>
                <a:sym typeface="Calibri"/>
              </a:rPr>
              <a:t>data</a:t>
            </a:r>
            <a:r>
              <a:rPr kumimoji="0" lang="en-US" sz="1800" i="0" u="none" strike="noStrike" cap="none" spc="0" normalizeH="0" baseline="0" dirty="0">
                <a:ln>
                  <a:noFill/>
                </a:ln>
                <a:solidFill>
                  <a:srgbClr val="323332"/>
                </a:solidFill>
                <a:effectLst/>
                <a:uFillTx/>
                <a:latin typeface="+mj-lt"/>
                <a:ea typeface="+mj-ea"/>
                <a:cs typeface="+mj-cs"/>
                <a:sym typeface="Calibri"/>
              </a:rPr>
              <a:t>: returns a raw (C-style) pointer to the first element in the array. The elements are guaranteed to be contiguous, so you can use the pointer to iterate over the array, however it’s not recommended to use this method due to its low-level nature.</a:t>
            </a:r>
          </a:p>
          <a:p>
            <a:pPr marR="0" algn="l" defTabSz="914400" rtl="0" fontAlgn="auto" latinLnBrk="0" hangingPunct="0">
              <a:lnSpc>
                <a:spcPct val="100000"/>
              </a:lnSpc>
              <a:spcBef>
                <a:spcPts val="0"/>
              </a:spcBef>
              <a:spcAft>
                <a:spcPts val="0"/>
              </a:spcAft>
              <a:buClrTx/>
              <a:buSzTx/>
              <a:tabLst/>
            </a:pPr>
            <a:endParaRPr lang="ru-RU" sz="900" dirty="0">
              <a:solidFill>
                <a:srgbClr val="323332"/>
              </a:solidFill>
              <a:latin typeface="+mj-lt"/>
              <a:ea typeface="+mj-ea"/>
              <a:cs typeface="+mj-cs"/>
              <a:sym typeface="Calibri"/>
            </a:endParaRPr>
          </a:p>
          <a:p>
            <a:pPr hangingPunct="0"/>
            <a:r>
              <a:rPr lang="en-US" dirty="0">
                <a:solidFill>
                  <a:srgbClr val="323332"/>
                </a:solidFill>
                <a:latin typeface="Calibri" panose="020F0502020204030204" pitchFamily="34" charset="0"/>
                <a:cs typeface="Calibri" panose="020F0502020204030204" pitchFamily="34" charset="0"/>
                <a:sym typeface="Calibri"/>
              </a:rPr>
              <a:t>All</a:t>
            </a:r>
            <a:r>
              <a:rPr lang="en-RU" dirty="0">
                <a:solidFill>
                  <a:srgbClr val="323332"/>
                </a:solidFill>
                <a:latin typeface="Calibri" panose="020F0502020204030204" pitchFamily="34" charset="0"/>
                <a:cs typeface="Calibri" panose="020F0502020204030204" pitchFamily="34" charset="0"/>
                <a:sym typeface="Calibri"/>
              </a:rPr>
              <a:t> of the methods, listed above have both </a:t>
            </a:r>
            <a:r>
              <a:rPr lang="en-RU" b="1" dirty="0">
                <a:solidFill>
                  <a:srgbClr val="323332"/>
                </a:solidFill>
                <a:latin typeface="Calibri" panose="020F0502020204030204" pitchFamily="34" charset="0"/>
                <a:cs typeface="Calibri" panose="020F0502020204030204" pitchFamily="34" charset="0"/>
                <a:sym typeface="Calibri"/>
              </a:rPr>
              <a:t>const </a:t>
            </a:r>
            <a:r>
              <a:rPr lang="en-RU" dirty="0">
                <a:solidFill>
                  <a:srgbClr val="323332"/>
                </a:solidFill>
                <a:latin typeface="Calibri" panose="020F0502020204030204" pitchFamily="34" charset="0"/>
                <a:cs typeface="Calibri" panose="020F0502020204030204" pitchFamily="34" charset="0"/>
                <a:sym typeface="Calibri"/>
              </a:rPr>
              <a:t>and </a:t>
            </a:r>
            <a:r>
              <a:rPr lang="en-RU" b="1" dirty="0">
                <a:solidFill>
                  <a:srgbClr val="323332"/>
                </a:solidFill>
                <a:latin typeface="Calibri" panose="020F0502020204030204" pitchFamily="34" charset="0"/>
                <a:cs typeface="Calibri" panose="020F0502020204030204" pitchFamily="34" charset="0"/>
                <a:sym typeface="Calibri"/>
              </a:rPr>
              <a:t>non-const </a:t>
            </a:r>
            <a:r>
              <a:rPr lang="en-RU" dirty="0">
                <a:solidFill>
                  <a:srgbClr val="323332"/>
                </a:solidFill>
                <a:latin typeface="Calibri" panose="020F0502020204030204" pitchFamily="34" charset="0"/>
                <a:cs typeface="Calibri" panose="020F0502020204030204" pitchFamily="34" charset="0"/>
                <a:sym typeface="Calibri"/>
              </a:rPr>
              <a:t>qualified versions. In the case of const-qualified version, every method acts like a getter, returning </a:t>
            </a:r>
            <a:r>
              <a:rPr lang="en-RU" b="1" dirty="0">
                <a:solidFill>
                  <a:srgbClr val="323332"/>
                </a:solidFill>
                <a:latin typeface="Calibri" panose="020F0502020204030204" pitchFamily="34" charset="0"/>
                <a:cs typeface="Calibri" panose="020F0502020204030204" pitchFamily="34" charset="0"/>
                <a:sym typeface="Calibri"/>
              </a:rPr>
              <a:t>const_reference</a:t>
            </a:r>
            <a:r>
              <a:rPr lang="en-RU" dirty="0">
                <a:solidFill>
                  <a:srgbClr val="323332"/>
                </a:solidFill>
                <a:latin typeface="Calibri" panose="020F0502020204030204" pitchFamily="34" charset="0"/>
                <a:cs typeface="Calibri" panose="020F0502020204030204" pitchFamily="34" charset="0"/>
                <a:sym typeface="Calibri"/>
              </a:rPr>
              <a:t>, in the opposite – like a getter and a setter simultaneosly (i.e. accessor), returning </a:t>
            </a:r>
            <a:r>
              <a:rPr lang="en-RU" b="1" dirty="0">
                <a:solidFill>
                  <a:srgbClr val="323332"/>
                </a:solidFill>
                <a:latin typeface="Calibri" panose="020F0502020204030204" pitchFamily="34" charset="0"/>
                <a:cs typeface="Calibri" panose="020F0502020204030204" pitchFamily="34" charset="0"/>
                <a:sym typeface="Calibri"/>
              </a:rPr>
              <a:t>reference</a:t>
            </a:r>
            <a:r>
              <a:rPr lang="en-RU" dirty="0">
                <a:solidFill>
                  <a:srgbClr val="323332"/>
                </a:solidFill>
                <a:latin typeface="Calibri" panose="020F0502020204030204" pitchFamily="34" charset="0"/>
                <a:cs typeface="Calibri" panose="020F0502020204030204" pitchFamily="34" charset="0"/>
                <a:sym typeface="Calibri"/>
              </a:rPr>
              <a:t>.</a:t>
            </a:r>
          </a:p>
          <a:p>
            <a:pPr hangingPunct="0"/>
            <a:r>
              <a:rPr kumimoji="0" lang="en-RU" sz="1800" i="0" u="none" strike="noStrike" cap="none" spc="0" normalizeH="0" baseline="0" dirty="0">
                <a:ln>
                  <a:noFill/>
                </a:ln>
                <a:solidFill>
                  <a:srgbClr val="323332"/>
                </a:solidFill>
                <a:effectLst/>
                <a:uFillTx/>
                <a:latin typeface="Calibri" panose="020F0502020204030204" pitchFamily="34" charset="0"/>
                <a:ea typeface="+mj-ea"/>
                <a:cs typeface="Calibri" panose="020F0502020204030204" pitchFamily="34" charset="0"/>
                <a:sym typeface="Calibri"/>
              </a:rPr>
              <a:t>Let’s now look at the </a:t>
            </a:r>
            <a:r>
              <a:rPr lang="en-RU" dirty="0">
                <a:solidFill>
                  <a:schemeClr val="bg2"/>
                </a:solidFill>
                <a:latin typeface="Calibri" panose="020F0502020204030204" pitchFamily="34" charset="0"/>
                <a:ea typeface="+mj-ea"/>
                <a:cs typeface="Calibri" panose="020F0502020204030204" pitchFamily="34" charset="0"/>
                <a:sym typeface="Calibri"/>
              </a:rPr>
              <a:t>E</a:t>
            </a:r>
            <a:r>
              <a:rPr kumimoji="0" lang="en-RU" sz="1800" i="0" u="none" strike="noStrike" cap="none" spc="0" normalizeH="0" baseline="0" dirty="0">
                <a:ln>
                  <a:noFill/>
                </a:ln>
                <a:solidFill>
                  <a:schemeClr val="bg2"/>
                </a:solidFill>
                <a:effectLst/>
                <a:uFillTx/>
                <a:latin typeface="Calibri" panose="020F0502020204030204" pitchFamily="34" charset="0"/>
                <a:ea typeface="+mj-ea"/>
                <a:cs typeface="Calibri" panose="020F0502020204030204" pitchFamily="34" charset="0"/>
                <a:sym typeface="Calibri"/>
              </a:rPr>
              <a:t>xample 3</a:t>
            </a:r>
            <a:r>
              <a:rPr kumimoji="0" lang="en-RU" sz="1800" i="0" u="none" strike="noStrike" cap="none" spc="0" normalizeH="0" baseline="0" dirty="0">
                <a:ln>
                  <a:noFill/>
                </a:ln>
                <a:solidFill>
                  <a:srgbClr val="323332"/>
                </a:solidFill>
                <a:effectLst/>
                <a:uFillTx/>
                <a:latin typeface="Calibri" panose="020F0502020204030204" pitchFamily="34" charset="0"/>
                <a:ea typeface="+mj-ea"/>
                <a:cs typeface="Calibri" panose="020F0502020204030204" pitchFamily="34" charset="0"/>
                <a:sym typeface="Calibri"/>
              </a:rPr>
              <a:t>.</a:t>
            </a:r>
            <a:endParaRPr kumimoji="0" lang="en-RU" sz="1800" i="0" u="none" strike="noStrike" cap="none" spc="0" normalizeH="0" baseline="0" dirty="0">
              <a:ln>
                <a:noFill/>
              </a:ln>
              <a:solidFill>
                <a:srgbClr val="323332"/>
              </a:solidFill>
              <a:effectLst/>
              <a:uFillTx/>
              <a:latin typeface="+mj-lt"/>
              <a:ea typeface="+mj-ea"/>
              <a:cs typeface="+mj-cs"/>
              <a:sym typeface="Calibri"/>
            </a:endParaRPr>
          </a:p>
        </p:txBody>
      </p:sp>
      <p:pic>
        <p:nvPicPr>
          <p:cNvPr id="7" name="Picture 6">
            <a:extLst>
              <a:ext uri="{FF2B5EF4-FFF2-40B4-BE49-F238E27FC236}">
                <a16:creationId xmlns:a16="http://schemas.microsoft.com/office/drawing/2014/main" id="{D1279802-5A18-F118-3331-DDB9BA642E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775" y="1251555"/>
            <a:ext cx="6928521" cy="1796624"/>
          </a:xfrm>
          <a:prstGeom prst="rect">
            <a:avLst/>
          </a:prstGeom>
        </p:spPr>
      </p:pic>
    </p:spTree>
    <p:extLst>
      <p:ext uri="{BB962C8B-B14F-4D97-AF65-F5344CB8AC3E}">
        <p14:creationId xmlns:p14="http://schemas.microsoft.com/office/powerpoint/2010/main" val="107171382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19C9823-5AD0-FB48-A1DF-B530798D6BF2}"/>
              </a:ext>
            </a:extLst>
          </p:cNvPr>
          <p:cNvSpPr>
            <a:spLocks noGrp="1"/>
          </p:cNvSpPr>
          <p:nvPr>
            <p:ph type="body" sz="quarter" idx="13"/>
          </p:nvPr>
        </p:nvSpPr>
        <p:spPr/>
        <p:txBody>
          <a:bodyPr/>
          <a:lstStyle/>
          <a:p>
            <a:r>
              <a:rPr lang="en-US" dirty="0">
                <a:solidFill>
                  <a:schemeClr val="tx1"/>
                </a:solidFill>
                <a:latin typeface="Helvetica" pitchFamily="2" charset="0"/>
              </a:rPr>
              <a:t>Array</a:t>
            </a:r>
            <a:endParaRPr lang="en-RU" dirty="0">
              <a:solidFill>
                <a:schemeClr val="tx1"/>
              </a:solidFill>
              <a:latin typeface="Helvetica" pitchFamily="2" charset="0"/>
            </a:endParaRPr>
          </a:p>
        </p:txBody>
      </p:sp>
      <p:pic>
        <p:nvPicPr>
          <p:cNvPr id="5" name="Picture 4">
            <a:extLst>
              <a:ext uri="{FF2B5EF4-FFF2-40B4-BE49-F238E27FC236}">
                <a16:creationId xmlns:a16="http://schemas.microsoft.com/office/drawing/2014/main" id="{9D78ABE1-9655-9F7A-4874-2E7D0AF6F3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775" y="1778000"/>
            <a:ext cx="7264400" cy="1689100"/>
          </a:xfrm>
          <a:prstGeom prst="rect">
            <a:avLst/>
          </a:prstGeom>
        </p:spPr>
      </p:pic>
      <p:sp>
        <p:nvSpPr>
          <p:cNvPr id="6" name="TextBox 5">
            <a:extLst>
              <a:ext uri="{FF2B5EF4-FFF2-40B4-BE49-F238E27FC236}">
                <a16:creationId xmlns:a16="http://schemas.microsoft.com/office/drawing/2014/main" id="{24E0E1EA-B81D-DECD-CCBD-9DB11A65CEA6}"/>
              </a:ext>
            </a:extLst>
          </p:cNvPr>
          <p:cNvSpPr txBox="1"/>
          <p:nvPr/>
        </p:nvSpPr>
        <p:spPr>
          <a:xfrm>
            <a:off x="965200" y="3867151"/>
            <a:ext cx="10845800"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RU" sz="1800" b="1" i="0" u="none" strike="noStrike" cap="none" spc="0" normalizeH="0" baseline="0" dirty="0">
                <a:ln>
                  <a:noFill/>
                </a:ln>
                <a:solidFill>
                  <a:srgbClr val="323332"/>
                </a:solidFill>
                <a:effectLst/>
                <a:uFillTx/>
                <a:latin typeface="+mj-lt"/>
                <a:ea typeface="+mj-ea"/>
                <a:cs typeface="+mj-cs"/>
                <a:sym typeface="Calibri"/>
              </a:rPr>
              <a:t>empty</a:t>
            </a:r>
            <a:r>
              <a:rPr kumimoji="0" lang="en-RU" sz="1800" b="0" i="0" u="none" strike="noStrike" cap="none" spc="0" normalizeH="0" baseline="0" dirty="0">
                <a:ln>
                  <a:noFill/>
                </a:ln>
                <a:solidFill>
                  <a:srgbClr val="323332"/>
                </a:solidFill>
                <a:effectLst/>
                <a:uFillTx/>
                <a:latin typeface="+mj-lt"/>
                <a:ea typeface="+mj-ea"/>
                <a:cs typeface="+mj-cs"/>
                <a:sym typeface="Calibri"/>
              </a:rPr>
              <a:t>: </a:t>
            </a:r>
            <a:r>
              <a:rPr lang="en-US" dirty="0">
                <a:solidFill>
                  <a:srgbClr val="323332"/>
                </a:solidFill>
                <a:latin typeface="+mj-lt"/>
                <a:ea typeface="+mj-ea"/>
                <a:cs typeface="+mj-cs"/>
                <a:sym typeface="Calibri"/>
              </a:rPr>
              <a:t>returns a bool value, indicating if the array is empty or not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RU" sz="1800" b="1" i="0" u="none" strike="noStrike" cap="none" spc="0" normalizeH="0" baseline="0" dirty="0">
                <a:ln>
                  <a:noFill/>
                </a:ln>
                <a:solidFill>
                  <a:srgbClr val="323332"/>
                </a:solidFill>
                <a:effectLst/>
                <a:uFillTx/>
                <a:latin typeface="+mj-lt"/>
                <a:ea typeface="+mj-ea"/>
                <a:cs typeface="+mj-cs"/>
                <a:sym typeface="Calibri"/>
              </a:rPr>
              <a:t>size</a:t>
            </a:r>
            <a:r>
              <a:rPr kumimoji="0" lang="en-RU" sz="1800" b="0" i="0" u="none" strike="noStrike" cap="none" spc="0" normalizeH="0" baseline="0" dirty="0">
                <a:ln>
                  <a:noFill/>
                </a:ln>
                <a:solidFill>
                  <a:srgbClr val="323332"/>
                </a:solidFill>
                <a:effectLst/>
                <a:uFillTx/>
                <a:latin typeface="+mj-lt"/>
                <a:ea typeface="+mj-ea"/>
                <a:cs typeface="+mj-cs"/>
                <a:sym typeface="Calibri"/>
              </a:rPr>
              <a:t>: returns the number of the elements (provided as a non-type template parameter).</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RU" b="1" dirty="0">
                <a:solidFill>
                  <a:srgbClr val="323332"/>
                </a:solidFill>
                <a:latin typeface="+mj-lt"/>
                <a:ea typeface="+mj-ea"/>
                <a:cs typeface="+mj-cs"/>
                <a:sym typeface="Calibri"/>
              </a:rPr>
              <a:t>max_size</a:t>
            </a:r>
            <a:r>
              <a:rPr lang="en-RU" dirty="0">
                <a:solidFill>
                  <a:srgbClr val="323332"/>
                </a:solidFill>
                <a:latin typeface="+mj-lt"/>
                <a:ea typeface="+mj-ea"/>
                <a:cs typeface="+mj-cs"/>
                <a:sym typeface="Calibri"/>
              </a:rPr>
              <a:t>: </a:t>
            </a:r>
            <a:r>
              <a:rPr lang="en-US" dirty="0">
                <a:solidFill>
                  <a:srgbClr val="323332"/>
                </a:solidFill>
                <a:latin typeface="+mj-lt"/>
                <a:ea typeface="+mj-ea"/>
                <a:cs typeface="+mj-cs"/>
                <a:sym typeface="Calibri"/>
              </a:rPr>
              <a:t>return the same value as </a:t>
            </a:r>
            <a:r>
              <a:rPr lang="en-US" b="1" dirty="0">
                <a:solidFill>
                  <a:srgbClr val="323332"/>
                </a:solidFill>
                <a:latin typeface="+mj-lt"/>
                <a:ea typeface="+mj-ea"/>
                <a:cs typeface="+mj-cs"/>
                <a:sym typeface="Calibri"/>
              </a:rPr>
              <a:t>size </a:t>
            </a:r>
            <a:r>
              <a:rPr lang="en-US" dirty="0">
                <a:solidFill>
                  <a:srgbClr val="323332"/>
                </a:solidFill>
                <a:latin typeface="+mj-lt"/>
                <a:ea typeface="+mj-ea"/>
                <a:cs typeface="+mj-cs"/>
                <a:sym typeface="Calibri"/>
              </a:rPr>
              <a:t>(in the case of std::array, for the other containers the behavior is different)</a:t>
            </a:r>
            <a:br>
              <a:rPr kumimoji="0" lang="en-US" sz="1800" i="0" u="none" strike="noStrike" cap="none" spc="0" normalizeH="0" baseline="0" dirty="0">
                <a:ln>
                  <a:noFill/>
                </a:ln>
                <a:solidFill>
                  <a:srgbClr val="323332"/>
                </a:solidFill>
                <a:effectLst/>
                <a:uFillTx/>
                <a:latin typeface="+mj-lt"/>
                <a:ea typeface="+mj-ea"/>
                <a:cs typeface="+mj-cs"/>
                <a:sym typeface="Calibri"/>
              </a:rPr>
            </a:br>
            <a:endParaRPr lang="ru-RU" dirty="0">
              <a:solidFill>
                <a:srgbClr val="323332"/>
              </a:solidFill>
              <a:latin typeface="+mj-lt"/>
              <a:ea typeface="+mj-ea"/>
              <a:cs typeface="+mj-cs"/>
              <a:sym typeface="Calibri"/>
            </a:endParaRPr>
          </a:p>
          <a:p>
            <a:pPr hangingPunct="0"/>
            <a:r>
              <a:rPr kumimoji="0" lang="en-US" sz="1800" i="0" u="none" strike="noStrike" cap="none" spc="0" normalizeH="0" baseline="0" dirty="0">
                <a:ln>
                  <a:noFill/>
                </a:ln>
                <a:solidFill>
                  <a:srgbClr val="323332"/>
                </a:solidFill>
                <a:effectLst/>
                <a:uFillTx/>
                <a:latin typeface="Calibri" panose="020F0502020204030204" pitchFamily="34" charset="0"/>
                <a:ea typeface="+mj-ea"/>
                <a:cs typeface="Calibri" panose="020F0502020204030204" pitchFamily="34" charset="0"/>
                <a:sym typeface="Calibri"/>
              </a:rPr>
              <a:t>Both </a:t>
            </a:r>
            <a:r>
              <a:rPr kumimoji="0" lang="en-US" sz="1800" b="1" i="0" u="none" strike="noStrike" cap="none" spc="0" normalizeH="0" baseline="0" dirty="0">
                <a:ln>
                  <a:noFill/>
                </a:ln>
                <a:solidFill>
                  <a:srgbClr val="323332"/>
                </a:solidFill>
                <a:effectLst/>
                <a:uFillTx/>
                <a:latin typeface="Calibri" panose="020F0502020204030204" pitchFamily="34" charset="0"/>
                <a:ea typeface="+mj-ea"/>
                <a:cs typeface="Calibri" panose="020F0502020204030204" pitchFamily="34" charset="0"/>
                <a:sym typeface="Calibri"/>
              </a:rPr>
              <a:t>size</a:t>
            </a:r>
            <a:r>
              <a:rPr kumimoji="0" lang="en-US" sz="1800" i="0" u="none" strike="noStrike" cap="none" spc="0" normalizeH="0" baseline="0" dirty="0">
                <a:ln>
                  <a:noFill/>
                </a:ln>
                <a:solidFill>
                  <a:srgbClr val="323332"/>
                </a:solidFill>
                <a:effectLst/>
                <a:uFillTx/>
                <a:latin typeface="Calibri" panose="020F0502020204030204" pitchFamily="34" charset="0"/>
                <a:ea typeface="+mj-ea"/>
                <a:cs typeface="Calibri" panose="020F0502020204030204" pitchFamily="34" charset="0"/>
                <a:sym typeface="Calibri"/>
              </a:rPr>
              <a:t> and </a:t>
            </a:r>
            <a:r>
              <a:rPr kumimoji="0" lang="en-US" sz="1800" b="1" i="0" u="none" strike="noStrike" cap="none" spc="0" normalizeH="0" baseline="0" dirty="0" err="1">
                <a:ln>
                  <a:noFill/>
                </a:ln>
                <a:solidFill>
                  <a:srgbClr val="323332"/>
                </a:solidFill>
                <a:effectLst/>
                <a:uFillTx/>
                <a:latin typeface="Calibri" panose="020F0502020204030204" pitchFamily="34" charset="0"/>
                <a:ea typeface="+mj-ea"/>
                <a:cs typeface="Calibri" panose="020F0502020204030204" pitchFamily="34" charset="0"/>
                <a:sym typeface="Calibri"/>
              </a:rPr>
              <a:t>max_size</a:t>
            </a:r>
            <a:r>
              <a:rPr kumimoji="0" lang="en-US" sz="1800" i="0" u="none" strike="noStrike" cap="none" spc="0" normalizeH="0" baseline="0" dirty="0">
                <a:ln>
                  <a:noFill/>
                </a:ln>
                <a:solidFill>
                  <a:srgbClr val="323332"/>
                </a:solidFill>
                <a:effectLst/>
                <a:uFillTx/>
                <a:latin typeface="Calibri" panose="020F0502020204030204" pitchFamily="34" charset="0"/>
                <a:ea typeface="+mj-ea"/>
                <a:cs typeface="Calibri" panose="020F0502020204030204" pitchFamily="34" charset="0"/>
                <a:sym typeface="Calibri"/>
              </a:rPr>
              <a:t> methods return </a:t>
            </a:r>
            <a:r>
              <a:rPr kumimoji="0" lang="en-US" sz="1800" b="1" i="0" u="none" strike="noStrike" cap="none" spc="0" normalizeH="0" baseline="0" dirty="0" err="1">
                <a:ln>
                  <a:noFill/>
                </a:ln>
                <a:solidFill>
                  <a:srgbClr val="323332"/>
                </a:solidFill>
                <a:effectLst/>
                <a:uFillTx/>
                <a:latin typeface="Calibri" panose="020F0502020204030204" pitchFamily="34" charset="0"/>
                <a:ea typeface="+mj-ea"/>
                <a:cs typeface="Calibri" panose="020F0502020204030204" pitchFamily="34" charset="0"/>
                <a:sym typeface="Calibri"/>
              </a:rPr>
              <a:t>size_type</a:t>
            </a:r>
            <a:r>
              <a:rPr kumimoji="0" lang="en-US" sz="1800" b="1" i="0" u="none" strike="noStrike" cap="none" spc="0" normalizeH="0" baseline="0" dirty="0">
                <a:ln>
                  <a:noFill/>
                </a:ln>
                <a:solidFill>
                  <a:srgbClr val="323332"/>
                </a:solidFill>
                <a:effectLst/>
                <a:uFillTx/>
                <a:latin typeface="Calibri" panose="020F0502020204030204" pitchFamily="34" charset="0"/>
                <a:ea typeface="+mj-ea"/>
                <a:cs typeface="Calibri" panose="020F0502020204030204" pitchFamily="34" charset="0"/>
                <a:sym typeface="Calibri"/>
              </a:rPr>
              <a:t> </a:t>
            </a:r>
            <a:r>
              <a:rPr kumimoji="0" lang="en-US" sz="1800" i="0" u="none" strike="noStrike" cap="none" spc="0" normalizeH="0" baseline="0" dirty="0">
                <a:ln>
                  <a:noFill/>
                </a:ln>
                <a:solidFill>
                  <a:srgbClr val="323332"/>
                </a:solidFill>
                <a:effectLst/>
                <a:uFillTx/>
                <a:latin typeface="Calibri" panose="020F0502020204030204" pitchFamily="34" charset="0"/>
                <a:ea typeface="+mj-ea"/>
                <a:cs typeface="Calibri" panose="020F0502020204030204" pitchFamily="34" charset="0"/>
                <a:sym typeface="Calibri"/>
              </a:rPr>
              <a:t>value.</a:t>
            </a:r>
          </a:p>
          <a:p>
            <a:pPr hangingPunct="0"/>
            <a:r>
              <a:rPr lang="en-US" dirty="0">
                <a:solidFill>
                  <a:srgbClr val="323332"/>
                </a:solidFill>
                <a:latin typeface="Calibri" panose="020F0502020204030204" pitchFamily="34" charset="0"/>
                <a:ea typeface="+mj-ea"/>
                <a:cs typeface="Calibri" panose="020F0502020204030204" pitchFamily="34" charset="0"/>
                <a:sym typeface="Calibri"/>
              </a:rPr>
              <a:t>Let’s now look at the </a:t>
            </a:r>
            <a:r>
              <a:rPr lang="en-US" dirty="0">
                <a:solidFill>
                  <a:schemeClr val="bg2"/>
                </a:solidFill>
                <a:latin typeface="Calibri" panose="020F0502020204030204" pitchFamily="34" charset="0"/>
                <a:ea typeface="+mj-ea"/>
                <a:cs typeface="Calibri" panose="020F0502020204030204" pitchFamily="34" charset="0"/>
                <a:sym typeface="Calibri"/>
              </a:rPr>
              <a:t>Example 4</a:t>
            </a:r>
            <a:r>
              <a:rPr lang="en-US" dirty="0">
                <a:solidFill>
                  <a:srgbClr val="323332"/>
                </a:solidFill>
                <a:latin typeface="Calibri" panose="020F0502020204030204" pitchFamily="34" charset="0"/>
                <a:ea typeface="+mj-ea"/>
                <a:cs typeface="Calibri" panose="020F0502020204030204" pitchFamily="34" charset="0"/>
                <a:sym typeface="Calibri"/>
              </a:rPr>
              <a:t>.</a:t>
            </a:r>
            <a:endParaRPr kumimoji="0" lang="en-RU" sz="1800" i="0" u="none" strike="noStrike" cap="none" spc="0" normalizeH="0" baseline="0" dirty="0">
              <a:ln>
                <a:noFill/>
              </a:ln>
              <a:solidFill>
                <a:srgbClr val="323332"/>
              </a:solidFill>
              <a:effectLst/>
              <a:uFillTx/>
              <a:latin typeface="+mj-lt"/>
              <a:ea typeface="+mj-ea"/>
              <a:cs typeface="+mj-cs"/>
              <a:sym typeface="Calibri"/>
            </a:endParaRPr>
          </a:p>
        </p:txBody>
      </p:sp>
    </p:spTree>
    <p:extLst>
      <p:ext uri="{BB962C8B-B14F-4D97-AF65-F5344CB8AC3E}">
        <p14:creationId xmlns:p14="http://schemas.microsoft.com/office/powerpoint/2010/main" val="304575079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19C9823-5AD0-FB48-A1DF-B530798D6BF2}"/>
              </a:ext>
            </a:extLst>
          </p:cNvPr>
          <p:cNvSpPr>
            <a:spLocks noGrp="1"/>
          </p:cNvSpPr>
          <p:nvPr>
            <p:ph type="body" sz="quarter" idx="13"/>
          </p:nvPr>
        </p:nvSpPr>
        <p:spPr/>
        <p:txBody>
          <a:bodyPr/>
          <a:lstStyle/>
          <a:p>
            <a:r>
              <a:rPr lang="en-US" dirty="0">
                <a:solidFill>
                  <a:schemeClr val="tx1"/>
                </a:solidFill>
                <a:latin typeface="Helvetica" pitchFamily="2" charset="0"/>
              </a:rPr>
              <a:t>Array</a:t>
            </a:r>
            <a:endParaRPr lang="en-RU" dirty="0">
              <a:solidFill>
                <a:schemeClr val="tx1"/>
              </a:solidFill>
              <a:latin typeface="Helvetica" pitchFamily="2" charset="0"/>
            </a:endParaRPr>
          </a:p>
        </p:txBody>
      </p:sp>
      <p:pic>
        <p:nvPicPr>
          <p:cNvPr id="3" name="Picture 2">
            <a:extLst>
              <a:ext uri="{FF2B5EF4-FFF2-40B4-BE49-F238E27FC236}">
                <a16:creationId xmlns:a16="http://schemas.microsoft.com/office/drawing/2014/main" id="{C32FCEF6-3888-D843-25CE-711212E29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775" y="1403350"/>
            <a:ext cx="6819900" cy="1409700"/>
          </a:xfrm>
          <a:prstGeom prst="rect">
            <a:avLst/>
          </a:prstGeom>
        </p:spPr>
      </p:pic>
      <p:sp>
        <p:nvSpPr>
          <p:cNvPr id="6" name="TextBox 5">
            <a:extLst>
              <a:ext uri="{FF2B5EF4-FFF2-40B4-BE49-F238E27FC236}">
                <a16:creationId xmlns:a16="http://schemas.microsoft.com/office/drawing/2014/main" id="{54DCDBFF-A30E-5B2F-9C17-1C1A2926A7B6}"/>
              </a:ext>
            </a:extLst>
          </p:cNvPr>
          <p:cNvSpPr txBox="1"/>
          <p:nvPr/>
        </p:nvSpPr>
        <p:spPr>
          <a:xfrm>
            <a:off x="1168400" y="3162300"/>
            <a:ext cx="9678670" cy="2585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RU" sz="1800" b="1" i="0" u="none" strike="noStrike" cap="none" spc="0" normalizeH="0" baseline="0" dirty="0">
                <a:ln>
                  <a:noFill/>
                </a:ln>
                <a:solidFill>
                  <a:srgbClr val="323332"/>
                </a:solidFill>
                <a:effectLst/>
                <a:uFillTx/>
                <a:latin typeface="+mj-lt"/>
                <a:ea typeface="+mj-ea"/>
                <a:cs typeface="+mj-cs"/>
                <a:sym typeface="Calibri"/>
              </a:rPr>
              <a:t>operator==</a:t>
            </a:r>
            <a:r>
              <a:rPr kumimoji="0" lang="en-RU" sz="1800" b="0" i="0" u="none" strike="noStrike" cap="none" spc="0" normalizeH="0" baseline="0" dirty="0">
                <a:ln>
                  <a:noFill/>
                </a:ln>
                <a:solidFill>
                  <a:srgbClr val="323332"/>
                </a:solidFill>
                <a:effectLst/>
                <a:uFillTx/>
                <a:latin typeface="+mj-lt"/>
                <a:ea typeface="+mj-ea"/>
                <a:cs typeface="+mj-cs"/>
                <a:sym typeface="Calibri"/>
              </a:rPr>
              <a:t> and </a:t>
            </a:r>
            <a:r>
              <a:rPr kumimoji="0" lang="en-RU" sz="1800" b="1" i="0" u="none" strike="noStrike" cap="none" spc="0" normalizeH="0" baseline="0" dirty="0">
                <a:ln>
                  <a:noFill/>
                </a:ln>
                <a:solidFill>
                  <a:srgbClr val="323332"/>
                </a:solidFill>
                <a:effectLst/>
                <a:uFillTx/>
                <a:latin typeface="+mj-lt"/>
                <a:ea typeface="+mj-ea"/>
                <a:cs typeface="+mj-cs"/>
                <a:sym typeface="Calibri"/>
              </a:rPr>
              <a:t>operator!=</a:t>
            </a:r>
            <a:r>
              <a:rPr kumimoji="0" lang="en-RU" sz="1800" b="0" i="0" u="none" strike="noStrike" cap="none" spc="0" normalizeH="0" baseline="0" dirty="0">
                <a:ln>
                  <a:noFill/>
                </a:ln>
                <a:solidFill>
                  <a:srgbClr val="323332"/>
                </a:solidFill>
                <a:effectLst/>
                <a:uFillTx/>
                <a:latin typeface="+mj-lt"/>
                <a:ea typeface="+mj-ea"/>
                <a:cs typeface="+mj-cs"/>
                <a:sym typeface="Calibri"/>
              </a:rPr>
              <a:t> compares arrays element-wise by applying </a:t>
            </a:r>
            <a:r>
              <a:rPr kumimoji="0" lang="en-RU" sz="1800" b="1" i="0" u="none" strike="noStrike" cap="none" spc="0" normalizeH="0" baseline="0" dirty="0">
                <a:ln>
                  <a:noFill/>
                </a:ln>
                <a:solidFill>
                  <a:srgbClr val="323332"/>
                </a:solidFill>
                <a:effectLst/>
                <a:uFillTx/>
                <a:latin typeface="+mj-lt"/>
                <a:ea typeface="+mj-ea"/>
                <a:cs typeface="+mj-cs"/>
                <a:sym typeface="Calibri"/>
              </a:rPr>
              <a:t>operator==</a:t>
            </a:r>
            <a:r>
              <a:rPr kumimoji="0" lang="en-RU" sz="1800" b="0" i="0" u="none" strike="noStrike" cap="none" spc="0" normalizeH="0" baseline="0" dirty="0">
                <a:ln>
                  <a:noFill/>
                </a:ln>
                <a:solidFill>
                  <a:srgbClr val="323332"/>
                </a:solidFill>
                <a:effectLst/>
                <a:uFillTx/>
                <a:latin typeface="+mj-lt"/>
                <a:ea typeface="+mj-ea"/>
                <a:cs typeface="+mj-cs"/>
                <a:sym typeface="Calibri"/>
              </a:rPr>
              <a:t> to the each respective pair of elements. So, if you want to use </a:t>
            </a:r>
            <a:r>
              <a:rPr kumimoji="0" lang="en-RU" sz="1800" b="1" i="0" u="none" strike="noStrike" cap="none" spc="0" normalizeH="0" baseline="0" dirty="0">
                <a:ln>
                  <a:noFill/>
                </a:ln>
                <a:solidFill>
                  <a:srgbClr val="323332"/>
                </a:solidFill>
                <a:effectLst/>
                <a:uFillTx/>
                <a:latin typeface="+mj-lt"/>
                <a:ea typeface="+mj-ea"/>
                <a:cs typeface="+mj-cs"/>
                <a:sym typeface="Calibri"/>
              </a:rPr>
              <a:t>operator==</a:t>
            </a:r>
            <a:r>
              <a:rPr kumimoji="0" lang="en-RU" sz="1800" b="0" i="0" u="none" strike="noStrike" cap="none" spc="0" normalizeH="0" baseline="0" dirty="0">
                <a:ln>
                  <a:noFill/>
                </a:ln>
                <a:solidFill>
                  <a:srgbClr val="323332"/>
                </a:solidFill>
                <a:effectLst/>
                <a:uFillTx/>
                <a:latin typeface="+mj-lt"/>
                <a:ea typeface="+mj-ea"/>
                <a:cs typeface="+mj-cs"/>
                <a:sym typeface="Calibri"/>
              </a:rPr>
              <a:t> on the array of some </a:t>
            </a:r>
            <a:r>
              <a:rPr kumimoji="0" lang="en-RU" sz="1800" b="1" i="0" u="none" strike="noStrike" cap="none" spc="0" normalizeH="0" baseline="0" dirty="0">
                <a:ln>
                  <a:noFill/>
                </a:ln>
                <a:solidFill>
                  <a:srgbClr val="323332"/>
                </a:solidFill>
                <a:effectLst/>
                <a:uFillTx/>
                <a:latin typeface="+mj-lt"/>
                <a:ea typeface="+mj-ea"/>
                <a:cs typeface="+mj-cs"/>
                <a:sym typeface="Calibri"/>
              </a:rPr>
              <a:t>type</a:t>
            </a:r>
            <a:r>
              <a:rPr kumimoji="0" lang="en-RU" sz="1800" b="0" i="0" u="none" strike="noStrike" cap="none" spc="0" normalizeH="0" baseline="0" dirty="0">
                <a:ln>
                  <a:noFill/>
                </a:ln>
                <a:solidFill>
                  <a:srgbClr val="323332"/>
                </a:solidFill>
                <a:effectLst/>
                <a:uFillTx/>
                <a:latin typeface="+mj-lt"/>
                <a:ea typeface="+mj-ea"/>
                <a:cs typeface="+mj-cs"/>
                <a:sym typeface="Calibri"/>
              </a:rPr>
              <a:t>, this </a:t>
            </a:r>
            <a:r>
              <a:rPr kumimoji="0" lang="en-RU" sz="1800" b="1" i="0" u="none" strike="noStrike" cap="none" spc="0" normalizeH="0" baseline="0" dirty="0">
                <a:ln>
                  <a:noFill/>
                </a:ln>
                <a:solidFill>
                  <a:srgbClr val="323332"/>
                </a:solidFill>
                <a:effectLst/>
                <a:uFillTx/>
                <a:latin typeface="+mj-lt"/>
                <a:ea typeface="+mj-ea"/>
                <a:cs typeface="+mj-cs"/>
                <a:sym typeface="Calibri"/>
              </a:rPr>
              <a:t>type</a:t>
            </a:r>
            <a:r>
              <a:rPr kumimoji="0" lang="en-RU" sz="1800" b="0" i="0" u="none" strike="noStrike" cap="none" spc="0" normalizeH="0" baseline="0" dirty="0">
                <a:ln>
                  <a:noFill/>
                </a:ln>
                <a:solidFill>
                  <a:srgbClr val="323332"/>
                </a:solidFill>
                <a:effectLst/>
                <a:uFillTx/>
                <a:latin typeface="+mj-lt"/>
                <a:ea typeface="+mj-ea"/>
                <a:cs typeface="+mj-cs"/>
                <a:sym typeface="Calibri"/>
              </a:rPr>
              <a:t> should be comparable, meaning that the </a:t>
            </a:r>
            <a:r>
              <a:rPr kumimoji="0" lang="en-RU" sz="1800" b="1" i="0" u="none" strike="noStrike" cap="none" spc="0" normalizeH="0" baseline="0" dirty="0">
                <a:ln>
                  <a:noFill/>
                </a:ln>
                <a:solidFill>
                  <a:srgbClr val="323332"/>
                </a:solidFill>
                <a:effectLst/>
                <a:uFillTx/>
                <a:latin typeface="+mj-lt"/>
                <a:ea typeface="+mj-ea"/>
                <a:cs typeface="+mj-cs"/>
                <a:sym typeface="Calibri"/>
              </a:rPr>
              <a:t>operator==</a:t>
            </a:r>
            <a:r>
              <a:rPr kumimoji="0" lang="en-RU" sz="1800" b="0" i="0" u="none" strike="noStrike" cap="none" spc="0" normalizeH="0" baseline="0" dirty="0">
                <a:ln>
                  <a:noFill/>
                </a:ln>
                <a:solidFill>
                  <a:srgbClr val="323332"/>
                </a:solidFill>
                <a:effectLst/>
                <a:uFillTx/>
                <a:latin typeface="+mj-lt"/>
                <a:ea typeface="+mj-ea"/>
                <a:cs typeface="+mj-cs"/>
                <a:sym typeface="Calibri"/>
              </a:rPr>
              <a:t> should be defined for it.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RU" sz="1800" b="0" i="0" u="none" strike="noStrike" cap="none" spc="0" normalizeH="0" baseline="0" dirty="0">
                <a:ln>
                  <a:noFill/>
                </a:ln>
                <a:solidFill>
                  <a:srgbClr val="323332"/>
                </a:solidFill>
                <a:effectLst/>
                <a:uFillTx/>
                <a:latin typeface="+mj-lt"/>
                <a:ea typeface="+mj-ea"/>
                <a:cs typeface="+mj-cs"/>
                <a:sym typeface="Calibri"/>
              </a:rPr>
              <a:t>Other operators compare the arrays lexicographically. Comparison is performed with the function, similar to </a:t>
            </a:r>
            <a:r>
              <a:rPr kumimoji="0" lang="en-RU" sz="1800" b="1" i="0" u="none" strike="noStrike" cap="none" spc="0" normalizeH="0" baseline="0" dirty="0">
                <a:ln>
                  <a:noFill/>
                </a:ln>
                <a:solidFill>
                  <a:srgbClr val="323332"/>
                </a:solidFill>
                <a:effectLst/>
                <a:uFillTx/>
                <a:latin typeface="+mj-lt"/>
                <a:ea typeface="+mj-ea"/>
                <a:cs typeface="+mj-cs"/>
                <a:sym typeface="Calibri"/>
              </a:rPr>
              <a:t>std::lexicographical_compare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RU" dirty="0">
                <a:solidFill>
                  <a:srgbClr val="323332"/>
                </a:solidFill>
                <a:latin typeface="+mj-lt"/>
                <a:ea typeface="+mj-ea"/>
                <a:cs typeface="+mj-cs"/>
                <a:sym typeface="Calibri"/>
              </a:rPr>
              <a:t>Since the C++20, all comparison operators except </a:t>
            </a:r>
            <a:r>
              <a:rPr lang="en-RU" b="1" dirty="0">
                <a:solidFill>
                  <a:srgbClr val="323332"/>
                </a:solidFill>
                <a:latin typeface="+mj-lt"/>
                <a:ea typeface="+mj-ea"/>
                <a:cs typeface="+mj-cs"/>
                <a:sym typeface="Calibri"/>
              </a:rPr>
              <a:t>operator== </a:t>
            </a:r>
            <a:r>
              <a:rPr lang="en-RU" dirty="0">
                <a:solidFill>
                  <a:srgbClr val="323332"/>
                </a:solidFill>
                <a:latin typeface="+mj-lt"/>
                <a:ea typeface="+mj-ea"/>
                <a:cs typeface="+mj-cs"/>
                <a:sym typeface="Calibri"/>
              </a:rPr>
              <a:t>were removed and replaced with the three-way comparison operator. We’ll talk about it later in the lesson which we’ll cover C++20 in.</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RU" sz="1800" i="0" u="none" strike="noStrike" cap="none" spc="0" normalizeH="0" baseline="0" dirty="0">
              <a:ln>
                <a:noFill/>
              </a:ln>
              <a:solidFill>
                <a:srgbClr val="323332"/>
              </a:solidFill>
              <a:effectLst/>
              <a:uFillTx/>
              <a:latin typeface="+mj-lt"/>
              <a:ea typeface="+mj-ea"/>
              <a:cs typeface="+mj-cs"/>
              <a:sym typeface="Calibri"/>
            </a:endParaRPr>
          </a:p>
          <a:p>
            <a:pPr marR="0" algn="l" defTabSz="914400" rtl="0" fontAlgn="auto" latinLnBrk="0" hangingPunct="0">
              <a:lnSpc>
                <a:spcPct val="100000"/>
              </a:lnSpc>
              <a:spcBef>
                <a:spcPts val="0"/>
              </a:spcBef>
              <a:spcAft>
                <a:spcPts val="0"/>
              </a:spcAft>
              <a:buClrTx/>
              <a:buSzTx/>
              <a:tabLst/>
            </a:pPr>
            <a:r>
              <a:rPr lang="en-RU" dirty="0">
                <a:solidFill>
                  <a:srgbClr val="323332"/>
                </a:solidFill>
                <a:latin typeface="+mj-lt"/>
                <a:ea typeface="+mj-ea"/>
                <a:cs typeface="+mj-cs"/>
                <a:sym typeface="Calibri"/>
              </a:rPr>
              <a:t>Let’s now look at the </a:t>
            </a:r>
            <a:r>
              <a:rPr lang="en-RU" dirty="0">
                <a:solidFill>
                  <a:schemeClr val="bg2"/>
                </a:solidFill>
                <a:latin typeface="+mj-lt"/>
                <a:ea typeface="+mj-ea"/>
                <a:cs typeface="+mj-cs"/>
                <a:sym typeface="Calibri"/>
              </a:rPr>
              <a:t>Example 5</a:t>
            </a:r>
            <a:r>
              <a:rPr lang="en-RU" dirty="0">
                <a:solidFill>
                  <a:srgbClr val="323332"/>
                </a:solidFill>
                <a:latin typeface="+mj-lt"/>
                <a:ea typeface="+mj-ea"/>
                <a:cs typeface="+mj-cs"/>
                <a:sym typeface="Calibri"/>
              </a:rPr>
              <a:t>.</a:t>
            </a:r>
            <a:endParaRPr kumimoji="0" lang="en-RU" sz="1800" i="0" u="none" strike="noStrike" cap="none" spc="0" normalizeH="0" baseline="0" dirty="0">
              <a:ln>
                <a:noFill/>
              </a:ln>
              <a:solidFill>
                <a:srgbClr val="323332"/>
              </a:solidFill>
              <a:effectLst/>
              <a:uFillTx/>
              <a:latin typeface="+mj-lt"/>
              <a:ea typeface="+mj-ea"/>
              <a:cs typeface="+mj-cs"/>
              <a:sym typeface="Calibri"/>
            </a:endParaRPr>
          </a:p>
        </p:txBody>
      </p:sp>
    </p:spTree>
    <p:extLst>
      <p:ext uri="{BB962C8B-B14F-4D97-AF65-F5344CB8AC3E}">
        <p14:creationId xmlns:p14="http://schemas.microsoft.com/office/powerpoint/2010/main" val="106467984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19C9823-5AD0-FB48-A1DF-B530798D6BF2}"/>
              </a:ext>
            </a:extLst>
          </p:cNvPr>
          <p:cNvSpPr>
            <a:spLocks noGrp="1"/>
          </p:cNvSpPr>
          <p:nvPr>
            <p:ph type="body" sz="quarter" idx="13"/>
          </p:nvPr>
        </p:nvSpPr>
        <p:spPr/>
        <p:txBody>
          <a:bodyPr/>
          <a:lstStyle/>
          <a:p>
            <a:r>
              <a:rPr lang="en-US" dirty="0">
                <a:solidFill>
                  <a:schemeClr val="tx1"/>
                </a:solidFill>
                <a:latin typeface="Helvetica" pitchFamily="2" charset="0"/>
              </a:rPr>
              <a:t>Range-based for loop</a:t>
            </a:r>
            <a:endParaRPr lang="en-RU" dirty="0">
              <a:solidFill>
                <a:schemeClr val="tx1"/>
              </a:solidFill>
              <a:latin typeface="Helvetica" pitchFamily="2" charset="0"/>
            </a:endParaRPr>
          </a:p>
        </p:txBody>
      </p:sp>
    </p:spTree>
    <p:extLst>
      <p:ext uri="{BB962C8B-B14F-4D97-AF65-F5344CB8AC3E}">
        <p14:creationId xmlns:p14="http://schemas.microsoft.com/office/powerpoint/2010/main" val="1382936223"/>
      </p:ext>
    </p:extLst>
  </p:cSld>
  <p:clrMapOvr>
    <a:masterClrMapping/>
  </p:clrMapOvr>
  <p:transition spd="med"/>
</p:sld>
</file>

<file path=ppt/theme/theme1.xml><?xml version="1.0" encoding="utf-8"?>
<a:theme xmlns:a="http://schemas.openxmlformats.org/drawingml/2006/main" name="3.Алгоритмы поиска">
  <a:themeElements>
    <a:clrScheme name="Тема Office">
      <a:dk1>
        <a:srgbClr val="323332"/>
      </a:dk1>
      <a:lt1>
        <a:srgbClr val="FFFFFF"/>
      </a:lt1>
      <a:dk2>
        <a:srgbClr val="A7A7A7"/>
      </a:dk2>
      <a:lt2>
        <a:srgbClr val="535353"/>
      </a:lt2>
      <a:accent1>
        <a:srgbClr val="FB2B38"/>
      </a:accent1>
      <a:accent2>
        <a:srgbClr val="74777B"/>
      </a:accent2>
      <a:accent3>
        <a:srgbClr val="E6E7E8"/>
      </a:accent3>
      <a:accent4>
        <a:srgbClr val="020302"/>
      </a:accent4>
      <a:accent5>
        <a:srgbClr val="FEFFFF"/>
      </a:accent5>
      <a:accent6>
        <a:srgbClr val="8E8F8F"/>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hueOff val="-10800000"/>
            <a:satOff val="-100001"/>
          </a:schemeClr>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41803</TotalTime>
  <Words>1421</Words>
  <Application>Microsoft Macintosh PowerPoint</Application>
  <PresentationFormat>Widescreen</PresentationFormat>
  <Paragraphs>126</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Helvetica</vt:lpstr>
      <vt:lpstr>Proxima Nova Bold</vt:lpstr>
      <vt:lpstr>Proxima Nova Light</vt:lpstr>
      <vt:lpstr>Proxima Nova Regular</vt:lpstr>
      <vt:lpstr>3.Алгоритмы поиска</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memes</dc:creator>
  <cp:lastModifiedBy>Microsoft Office User</cp:lastModifiedBy>
  <cp:revision>3866</cp:revision>
  <dcterms:created xsi:type="dcterms:W3CDTF">2020-10-11T07:52:54Z</dcterms:created>
  <dcterms:modified xsi:type="dcterms:W3CDTF">2022-12-07T12:57:42Z</dcterms:modified>
</cp:coreProperties>
</file>