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8c1ca462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8c1ca462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c1ca462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8c1ca462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c1ca462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8c1ca462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c1ca462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8c1ca462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8c1ca462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8c1ca462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8c1ca462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8c1ca462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8c1ca462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8c1ca462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8c1ca462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8c1ca462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c1ca462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8c1ca462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8c1ca462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8c1ca462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c1ca462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c1ca462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8c1ca462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8c1ca462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8c1ca462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8c1ca462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8c1ca462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8c1ca462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8c1ca462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8c1ca462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8c1ca47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8c1ca47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8c1ca47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8c1ca47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8c1ca471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8c1ca471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8c1ca471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8c1ca471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8c1ca471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8c1ca471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c1ca462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c1ca462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8c1ca462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8c1ca462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8c1ca46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8c1ca46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8c1ca462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8c1ca462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8c1ca462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8c1ca462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8c1ca462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8c1ca462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8c1ca46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8c1ca46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microsoft.com/en-us/azure/notification-hub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Microsoft Azure Notification Hub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Implementation of Azure Notification Hub </a:t>
            </a:r>
            <a:r>
              <a:rPr lang="en"/>
              <a:t>using</a:t>
            </a:r>
            <a:r>
              <a:rPr lang="en"/>
              <a:t> Spring Boot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311700" y="228300"/>
            <a:ext cx="8520600" cy="48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After </a:t>
            </a:r>
            <a:r>
              <a:rPr lang="en"/>
              <a:t>successful creation of Azure Notification Hub it will be shown as the following snippet shows below:</a:t>
            </a:r>
            <a:endParaRPr/>
          </a:p>
          <a:p>
            <a:pPr indent="0" lvl="0" marL="0" rtl="0" algn="l">
              <a:spcBef>
                <a:spcPts val="120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1557075" y="1007200"/>
            <a:ext cx="5895550" cy="401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308875"/>
            <a:ext cx="8520600" cy="46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Select Access Policies from the list. Note that the two connection strings are available to you. You'll need them later to handle push notifications.</a:t>
            </a:r>
            <a:endParaRPr/>
          </a:p>
          <a:p>
            <a:pPr indent="0" lvl="0" marL="0" rtl="0" algn="l">
              <a:spcBef>
                <a:spcPts val="1200"/>
              </a:spcBef>
              <a:spcAft>
                <a:spcPts val="1200"/>
              </a:spcAft>
              <a:buNone/>
            </a:pPr>
            <a:r>
              <a:t/>
            </a:r>
            <a:endParaRPr/>
          </a:p>
        </p:txBody>
      </p:sp>
      <p:pic>
        <p:nvPicPr>
          <p:cNvPr id="117" name="Google Shape;117;p23"/>
          <p:cNvPicPr preferRelativeResize="0"/>
          <p:nvPr/>
        </p:nvPicPr>
        <p:blipFill>
          <a:blip r:embed="rId3">
            <a:alphaModFix/>
          </a:blip>
          <a:stretch>
            <a:fillRect/>
          </a:stretch>
        </p:blipFill>
        <p:spPr>
          <a:xfrm>
            <a:off x="1080325" y="1087800"/>
            <a:ext cx="6983351" cy="384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Integrating Azure Notification Hub with FCM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 API key provided by Google Firebase Messaging Service to Azure Notification Hub so that our Notification hub can become integrated with Notification Hub. The following snippet shows how to add API key to Notification Hub: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1194500" y="2497875"/>
            <a:ext cx="6755000" cy="227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01450"/>
            <a:ext cx="8520600" cy="7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Creating a Android project in Android Studio and integrating it with Google Firebase Project</a:t>
            </a:r>
            <a:endParaRPr sz="3900"/>
          </a:p>
        </p:txBody>
      </p:sp>
      <p:sp>
        <p:nvSpPr>
          <p:cNvPr id="130" name="Google Shape;130;p25"/>
          <p:cNvSpPr txBox="1"/>
          <p:nvPr>
            <p:ph idx="1" type="body"/>
          </p:nvPr>
        </p:nvSpPr>
        <p:spPr>
          <a:xfrm>
            <a:off x="311700" y="1356375"/>
            <a:ext cx="8520600" cy="372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an Android Studio project and enter the following details as shown in below </a:t>
            </a:r>
            <a:r>
              <a:rPr lang="en"/>
              <a:t>snippet</a:t>
            </a:r>
            <a:r>
              <a:rPr lang="en"/>
              <a:t>:</a:t>
            </a:r>
            <a:endParaRPr/>
          </a:p>
          <a:p>
            <a:pPr indent="0" lvl="0" marL="457200" rtl="0" algn="l">
              <a:spcBef>
                <a:spcPts val="1200"/>
              </a:spcBef>
              <a:spcAft>
                <a:spcPts val="1200"/>
              </a:spcAft>
              <a:buNone/>
            </a:pPr>
            <a:r>
              <a:t/>
            </a:r>
            <a:endParaRPr/>
          </a:p>
        </p:txBody>
      </p:sp>
      <p:pic>
        <p:nvPicPr>
          <p:cNvPr id="131" name="Google Shape;131;p25"/>
          <p:cNvPicPr preferRelativeResize="0"/>
          <p:nvPr/>
        </p:nvPicPr>
        <p:blipFill>
          <a:blip r:embed="rId3">
            <a:alphaModFix/>
          </a:blip>
          <a:stretch>
            <a:fillRect/>
          </a:stretch>
        </p:blipFill>
        <p:spPr>
          <a:xfrm>
            <a:off x="1663450" y="2104500"/>
            <a:ext cx="5924550" cy="303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228300"/>
            <a:ext cx="8520600" cy="47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Create a Firebase project that supports FCM is shown in below snippet:</a:t>
            </a:r>
            <a:endParaRPr/>
          </a:p>
          <a:p>
            <a:pPr indent="0" lvl="0" marL="0" rtl="0" algn="l">
              <a:spcBef>
                <a:spcPts val="120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2320975" y="644625"/>
            <a:ext cx="4380350" cy="434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311700" y="188025"/>
            <a:ext cx="8520600" cy="43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Integrating FCM project with our Android Studio Project by adding the google-services.json file in the root directory of our Android Studio Project is shown in snippet below:</a:t>
            </a:r>
            <a:endParaRPr/>
          </a:p>
          <a:p>
            <a:pPr indent="0" lvl="0" marL="0" rtl="0" algn="l">
              <a:spcBef>
                <a:spcPts val="1200"/>
              </a:spcBef>
              <a:spcAft>
                <a:spcPts val="1200"/>
              </a:spcAft>
              <a:buNone/>
            </a:pPr>
            <a:r>
              <a:t/>
            </a:r>
            <a:endParaRPr/>
          </a:p>
        </p:txBody>
      </p:sp>
      <p:pic>
        <p:nvPicPr>
          <p:cNvPr id="143" name="Google Shape;143;p27"/>
          <p:cNvPicPr preferRelativeResize="0"/>
          <p:nvPr/>
        </p:nvPicPr>
        <p:blipFill>
          <a:blip r:embed="rId3">
            <a:alphaModFix/>
          </a:blip>
          <a:stretch>
            <a:fillRect/>
          </a:stretch>
        </p:blipFill>
        <p:spPr>
          <a:xfrm>
            <a:off x="2190750" y="1181797"/>
            <a:ext cx="4762500" cy="375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80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Simple Android Application for receiving Notification</a:t>
            </a:r>
            <a:endParaRPr/>
          </a:p>
        </p:txBody>
      </p:sp>
      <p:sp>
        <p:nvSpPr>
          <p:cNvPr id="149" name="Google Shape;149;p28"/>
          <p:cNvSpPr txBox="1"/>
          <p:nvPr>
            <p:ph idx="1" type="body"/>
          </p:nvPr>
        </p:nvSpPr>
        <p:spPr>
          <a:xfrm>
            <a:off x="311700" y="1436950"/>
            <a:ext cx="8520600" cy="354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 In the build.gradle file for the app,add the following lines in the dependencies section: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Add the following line to the end of the app-level build.gradle file after the dependencies section:</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50" name="Google Shape;150;p28"/>
          <p:cNvPicPr preferRelativeResize="0"/>
          <p:nvPr/>
        </p:nvPicPr>
        <p:blipFill>
          <a:blip r:embed="rId3">
            <a:alphaModFix/>
          </a:blip>
          <a:stretch>
            <a:fillRect/>
          </a:stretch>
        </p:blipFill>
        <p:spPr>
          <a:xfrm>
            <a:off x="2378625" y="1914600"/>
            <a:ext cx="4873300" cy="435575"/>
          </a:xfrm>
          <a:prstGeom prst="rect">
            <a:avLst/>
          </a:prstGeom>
          <a:noFill/>
          <a:ln>
            <a:noFill/>
          </a:ln>
        </p:spPr>
      </p:pic>
      <p:pic>
        <p:nvPicPr>
          <p:cNvPr id="151" name="Google Shape;151;p28"/>
          <p:cNvPicPr preferRelativeResize="0"/>
          <p:nvPr/>
        </p:nvPicPr>
        <p:blipFill>
          <a:blip r:embed="rId4">
            <a:alphaModFix/>
          </a:blip>
          <a:stretch>
            <a:fillRect/>
          </a:stretch>
        </p:blipFill>
        <p:spPr>
          <a:xfrm>
            <a:off x="2378625" y="2484450"/>
            <a:ext cx="4873301" cy="628650"/>
          </a:xfrm>
          <a:prstGeom prst="rect">
            <a:avLst/>
          </a:prstGeom>
          <a:noFill/>
          <a:ln>
            <a:noFill/>
          </a:ln>
        </p:spPr>
      </p:pic>
      <p:pic>
        <p:nvPicPr>
          <p:cNvPr id="152" name="Google Shape;152;p28"/>
          <p:cNvPicPr preferRelativeResize="0"/>
          <p:nvPr/>
        </p:nvPicPr>
        <p:blipFill>
          <a:blip r:embed="rId5">
            <a:alphaModFix/>
          </a:blip>
          <a:stretch>
            <a:fillRect/>
          </a:stretch>
        </p:blipFill>
        <p:spPr>
          <a:xfrm>
            <a:off x="1871650" y="4012300"/>
            <a:ext cx="5400675" cy="47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282025"/>
            <a:ext cx="8520600" cy="42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3. Add Azure Notification Hubs libraries. In the Build.Gradle file for the app,add the following lines in the dependencies section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4.  Add the following repository after the dependencies section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58" name="Google Shape;158;p29"/>
          <p:cNvPicPr preferRelativeResize="0"/>
          <p:nvPr/>
        </p:nvPicPr>
        <p:blipFill>
          <a:blip r:embed="rId3">
            <a:alphaModFix/>
          </a:blip>
          <a:stretch>
            <a:fillRect/>
          </a:stretch>
        </p:blipFill>
        <p:spPr>
          <a:xfrm>
            <a:off x="1060925" y="1162600"/>
            <a:ext cx="7157925" cy="569800"/>
          </a:xfrm>
          <a:prstGeom prst="rect">
            <a:avLst/>
          </a:prstGeom>
          <a:noFill/>
          <a:ln>
            <a:noFill/>
          </a:ln>
        </p:spPr>
      </p:pic>
      <p:pic>
        <p:nvPicPr>
          <p:cNvPr id="159" name="Google Shape;159;p29"/>
          <p:cNvPicPr preferRelativeResize="0"/>
          <p:nvPr/>
        </p:nvPicPr>
        <p:blipFill>
          <a:blip r:embed="rId4">
            <a:alphaModFix/>
          </a:blip>
          <a:stretch>
            <a:fillRect/>
          </a:stretch>
        </p:blipFill>
        <p:spPr>
          <a:xfrm>
            <a:off x="1681150" y="2895650"/>
            <a:ext cx="5781675" cy="99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11700" y="282025"/>
            <a:ext cx="8520600" cy="42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5. Update the Android Manifest.xml file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6. Add the following necessary FCM-related permissions below the &lt;application&gt; tag.</a:t>
            </a:r>
            <a:endParaRPr/>
          </a:p>
          <a:p>
            <a:pPr indent="0" lvl="0" marL="0" rtl="0" algn="l">
              <a:spcBef>
                <a:spcPts val="1200"/>
              </a:spcBef>
              <a:spcAft>
                <a:spcPts val="1200"/>
              </a:spcAft>
              <a:buNone/>
            </a:pPr>
            <a:r>
              <a:t/>
            </a:r>
            <a:endParaRPr/>
          </a:p>
        </p:txBody>
      </p:sp>
      <p:pic>
        <p:nvPicPr>
          <p:cNvPr id="165" name="Google Shape;165;p30"/>
          <p:cNvPicPr preferRelativeResize="0"/>
          <p:nvPr/>
        </p:nvPicPr>
        <p:blipFill>
          <a:blip r:embed="rId3">
            <a:alphaModFix/>
          </a:blip>
          <a:stretch>
            <a:fillRect/>
          </a:stretch>
        </p:blipFill>
        <p:spPr>
          <a:xfrm>
            <a:off x="1690688" y="800913"/>
            <a:ext cx="5762625" cy="1876425"/>
          </a:xfrm>
          <a:prstGeom prst="rect">
            <a:avLst/>
          </a:prstGeom>
          <a:noFill/>
          <a:ln>
            <a:noFill/>
          </a:ln>
        </p:spPr>
      </p:pic>
      <p:pic>
        <p:nvPicPr>
          <p:cNvPr id="166" name="Google Shape;166;p30"/>
          <p:cNvPicPr preferRelativeResize="0"/>
          <p:nvPr/>
        </p:nvPicPr>
        <p:blipFill>
          <a:blip r:embed="rId4">
            <a:alphaModFix/>
          </a:blip>
          <a:stretch>
            <a:fillRect/>
          </a:stretch>
        </p:blipFill>
        <p:spPr>
          <a:xfrm>
            <a:off x="1704963" y="3489500"/>
            <a:ext cx="5734050" cy="74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11700" y="402875"/>
            <a:ext cx="8520600" cy="44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Creating a Configuration class for the use of Connection String and Hubname given by Azure Notification Hub is shown in below snippet: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8. Registering the device with a </a:t>
            </a:r>
            <a:r>
              <a:rPr lang="en"/>
              <a:t>token</a:t>
            </a:r>
            <a:r>
              <a:rPr lang="en"/>
              <a:t> generated by FCM with Azure Notification Hub:</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1783263" y="1212213"/>
            <a:ext cx="5362575" cy="1000125"/>
          </a:xfrm>
          <a:prstGeom prst="rect">
            <a:avLst/>
          </a:prstGeom>
          <a:noFill/>
          <a:ln>
            <a:noFill/>
          </a:ln>
        </p:spPr>
      </p:pic>
      <p:pic>
        <p:nvPicPr>
          <p:cNvPr id="173" name="Google Shape;173;p31"/>
          <p:cNvPicPr preferRelativeResize="0"/>
          <p:nvPr/>
        </p:nvPicPr>
        <p:blipFill>
          <a:blip r:embed="rId4">
            <a:alphaModFix/>
          </a:blip>
          <a:stretch>
            <a:fillRect/>
          </a:stretch>
        </p:blipFill>
        <p:spPr>
          <a:xfrm>
            <a:off x="1531275" y="3060998"/>
            <a:ext cx="5705475" cy="166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660500" y="324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Azure Notification Hubs?</a:t>
            </a:r>
            <a:endParaRPr/>
          </a:p>
        </p:txBody>
      </p:sp>
      <p:sp>
        <p:nvSpPr>
          <p:cNvPr id="61" name="Google Shape;61;p14"/>
          <p:cNvSpPr txBox="1"/>
          <p:nvPr>
            <p:ph idx="1" type="body"/>
          </p:nvPr>
        </p:nvSpPr>
        <p:spPr>
          <a:xfrm>
            <a:off x="727650" y="1031375"/>
            <a:ext cx="7688700" cy="32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Azure Notification Hubs provide an easy-to-use and scaled-out push engine that enables you to send notifications to any platform (iOS, Android,Windows,etc.) from any back-end (cloud or on-premises). Notification Hubs works great for both enterprise and consumer scenarios. Here </a:t>
            </a:r>
            <a:r>
              <a:rPr lang="en" sz="1400">
                <a:latin typeface="Arial"/>
                <a:ea typeface="Arial"/>
                <a:cs typeface="Arial"/>
                <a:sym typeface="Arial"/>
              </a:rPr>
              <a:t>a</a:t>
            </a:r>
            <a:r>
              <a:rPr lang="en" sz="1400">
                <a:latin typeface="Arial"/>
                <a:ea typeface="Arial"/>
                <a:cs typeface="Arial"/>
                <a:sym typeface="Arial"/>
              </a:rPr>
              <a:t>re a few example scenarios:</a:t>
            </a:r>
            <a:endParaRPr sz="1400">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 </a:t>
            </a:r>
            <a:r>
              <a:rPr lang="en" sz="1400">
                <a:latin typeface="Arial"/>
                <a:ea typeface="Arial"/>
                <a:cs typeface="Arial"/>
                <a:sym typeface="Arial"/>
              </a:rPr>
              <a:t>Send breaking news notifications to millions with low latency.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Send location-based coupons to interested user segments.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Send event-related notifications to users or groups for media/sports/finance/gaming applications.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Push promotional contents to applications to engage and market to customers.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Notify users of enterprise events such as new messages and work items.</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Spring Boot Application for Sending Notification</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Creating a Spring boot Application in Spring Tool Suite/IntelliJ.</a:t>
            </a:r>
            <a:endParaRPr/>
          </a:p>
          <a:p>
            <a:pPr indent="-342900" lvl="0" marL="457200" rtl="0" algn="l">
              <a:spcBef>
                <a:spcPts val="0"/>
              </a:spcBef>
              <a:spcAft>
                <a:spcPts val="0"/>
              </a:spcAft>
              <a:buSzPts val="1800"/>
              <a:buAutoNum type="arabicPeriod"/>
            </a:pPr>
            <a:r>
              <a:rPr lang="en"/>
              <a:t>Add the following maven dependency in pom.xml file of the project is shown in the below snippet:</a:t>
            </a:r>
            <a:endParaRPr/>
          </a:p>
          <a:p>
            <a:pPr indent="0" lvl="0" marL="457200" rtl="0" algn="l">
              <a:spcBef>
                <a:spcPts val="1200"/>
              </a:spcBef>
              <a:spcAft>
                <a:spcPts val="1200"/>
              </a:spcAft>
              <a:buNone/>
            </a:pPr>
            <a:r>
              <a:t/>
            </a:r>
            <a:endParaRPr/>
          </a:p>
        </p:txBody>
      </p:sp>
      <p:pic>
        <p:nvPicPr>
          <p:cNvPr id="180" name="Google Shape;180;p32"/>
          <p:cNvPicPr preferRelativeResize="0"/>
          <p:nvPr/>
        </p:nvPicPr>
        <p:blipFill>
          <a:blip r:embed="rId3">
            <a:alphaModFix/>
          </a:blip>
          <a:stretch>
            <a:fillRect/>
          </a:stretch>
        </p:blipFill>
        <p:spPr>
          <a:xfrm>
            <a:off x="1866700" y="2363125"/>
            <a:ext cx="5908976" cy="202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311700" y="387000"/>
            <a:ext cx="8520600" cy="4649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3. Creating a Notification hub bean with Connection String and HubName provided by Azure Notification Hub is shown below in the following snippet: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 Creating a end point for </a:t>
            </a:r>
            <a:r>
              <a:rPr lang="en"/>
              <a:t>handling the Notification send request is shown in below snippet: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6" name="Google Shape;186;p33"/>
          <p:cNvPicPr preferRelativeResize="0"/>
          <p:nvPr/>
        </p:nvPicPr>
        <p:blipFill>
          <a:blip r:embed="rId3">
            <a:alphaModFix/>
          </a:blip>
          <a:stretch>
            <a:fillRect/>
          </a:stretch>
        </p:blipFill>
        <p:spPr>
          <a:xfrm>
            <a:off x="1456350" y="1213400"/>
            <a:ext cx="6231299" cy="613025"/>
          </a:xfrm>
          <a:prstGeom prst="rect">
            <a:avLst/>
          </a:prstGeom>
          <a:noFill/>
          <a:ln>
            <a:noFill/>
          </a:ln>
        </p:spPr>
      </p:pic>
      <p:pic>
        <p:nvPicPr>
          <p:cNvPr id="187" name="Google Shape;187;p33"/>
          <p:cNvPicPr preferRelativeResize="0"/>
          <p:nvPr/>
        </p:nvPicPr>
        <p:blipFill>
          <a:blip r:embed="rId4">
            <a:alphaModFix/>
          </a:blip>
          <a:stretch>
            <a:fillRect/>
          </a:stretch>
        </p:blipFill>
        <p:spPr>
          <a:xfrm>
            <a:off x="1456351" y="2099213"/>
            <a:ext cx="5814975" cy="714375"/>
          </a:xfrm>
          <a:prstGeom prst="rect">
            <a:avLst/>
          </a:prstGeom>
          <a:noFill/>
          <a:ln>
            <a:noFill/>
          </a:ln>
        </p:spPr>
      </p:pic>
      <p:pic>
        <p:nvPicPr>
          <p:cNvPr id="188" name="Google Shape;188;p33"/>
          <p:cNvPicPr preferRelativeResize="0"/>
          <p:nvPr/>
        </p:nvPicPr>
        <p:blipFill>
          <a:blip r:embed="rId5">
            <a:alphaModFix/>
          </a:blip>
          <a:stretch>
            <a:fillRect/>
          </a:stretch>
        </p:blipFill>
        <p:spPr>
          <a:xfrm>
            <a:off x="854074" y="3086400"/>
            <a:ext cx="7875075" cy="1877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311700" y="295450"/>
            <a:ext cx="8520600" cy="42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Sending Notification body to Azure Notification Hub from </a:t>
            </a:r>
            <a:r>
              <a:rPr lang="en"/>
              <a:t>service</a:t>
            </a:r>
            <a:r>
              <a:rPr lang="en"/>
              <a:t> layer of Spring boot Application is shown in below snippet:</a:t>
            </a:r>
            <a:endParaRPr/>
          </a:p>
          <a:p>
            <a:pPr indent="0" lvl="0" marL="0" rtl="0" algn="l">
              <a:spcBef>
                <a:spcPts val="1200"/>
              </a:spcBef>
              <a:spcAft>
                <a:spcPts val="1200"/>
              </a:spcAft>
              <a:buNone/>
            </a:pPr>
            <a:r>
              <a:t/>
            </a:r>
            <a:endParaRPr/>
          </a:p>
        </p:txBody>
      </p:sp>
      <p:pic>
        <p:nvPicPr>
          <p:cNvPr id="194" name="Google Shape;194;p34"/>
          <p:cNvPicPr preferRelativeResize="0"/>
          <p:nvPr/>
        </p:nvPicPr>
        <p:blipFill>
          <a:blip r:embed="rId3">
            <a:alphaModFix/>
          </a:blip>
          <a:stretch>
            <a:fillRect/>
          </a:stretch>
        </p:blipFill>
        <p:spPr>
          <a:xfrm>
            <a:off x="366700" y="1776427"/>
            <a:ext cx="8410575" cy="186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Sending Notification to User</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Sending Test Notification from Azure Notification Hub Portal to Android Devices is shown below in the following snippet:</a:t>
            </a:r>
            <a:endParaRPr/>
          </a:p>
          <a:p>
            <a:pPr indent="0" lvl="0" marL="457200" rtl="0" algn="l">
              <a:spcBef>
                <a:spcPts val="1200"/>
              </a:spcBef>
              <a:spcAft>
                <a:spcPts val="1200"/>
              </a:spcAft>
              <a:buNone/>
            </a:pPr>
            <a:r>
              <a:t/>
            </a:r>
            <a:endParaRPr/>
          </a:p>
        </p:txBody>
      </p:sp>
      <p:pic>
        <p:nvPicPr>
          <p:cNvPr id="201" name="Google Shape;201;p35"/>
          <p:cNvPicPr preferRelativeResize="0"/>
          <p:nvPr/>
        </p:nvPicPr>
        <p:blipFill>
          <a:blip r:embed="rId3">
            <a:alphaModFix/>
          </a:blip>
          <a:stretch>
            <a:fillRect/>
          </a:stretch>
        </p:blipFill>
        <p:spPr>
          <a:xfrm>
            <a:off x="1549075" y="2014425"/>
            <a:ext cx="6045851" cy="2659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311700" y="308875"/>
            <a:ext cx="8520600" cy="42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Notification Received by Android Devices is shown in below snippet:</a:t>
            </a:r>
            <a:endParaRPr/>
          </a:p>
          <a:p>
            <a:pPr indent="0" lvl="0" marL="0" rtl="0" algn="l">
              <a:spcBef>
                <a:spcPts val="1200"/>
              </a:spcBef>
              <a:spcAft>
                <a:spcPts val="1200"/>
              </a:spcAft>
              <a:buNone/>
            </a:pPr>
            <a:r>
              <a:t/>
            </a:r>
            <a:endParaRPr/>
          </a:p>
        </p:txBody>
      </p:sp>
      <p:pic>
        <p:nvPicPr>
          <p:cNvPr id="207" name="Google Shape;207;p36"/>
          <p:cNvPicPr preferRelativeResize="0"/>
          <p:nvPr/>
        </p:nvPicPr>
        <p:blipFill>
          <a:blip r:embed="rId3">
            <a:alphaModFix/>
          </a:blip>
          <a:stretch>
            <a:fillRect/>
          </a:stretch>
        </p:blipFill>
        <p:spPr>
          <a:xfrm>
            <a:off x="1486675" y="1060925"/>
            <a:ext cx="6170649" cy="335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idx="1" type="body"/>
          </p:nvPr>
        </p:nvSpPr>
        <p:spPr>
          <a:xfrm>
            <a:off x="311700" y="295450"/>
            <a:ext cx="8520600" cy="42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Sending Notification to Android Devices using Spring Boot Application is shown in below snippet: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3" name="Google Shape;213;p37"/>
          <p:cNvPicPr preferRelativeResize="0"/>
          <p:nvPr/>
        </p:nvPicPr>
        <p:blipFill>
          <a:blip r:embed="rId3">
            <a:alphaModFix/>
          </a:blip>
          <a:stretch>
            <a:fillRect/>
          </a:stretch>
        </p:blipFill>
        <p:spPr>
          <a:xfrm>
            <a:off x="1107188" y="1181800"/>
            <a:ext cx="6929626" cy="3564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311700" y="335750"/>
            <a:ext cx="85206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Receiving Notifications in Android Devices is </a:t>
            </a:r>
            <a:r>
              <a:rPr lang="en"/>
              <a:t>shown</a:t>
            </a:r>
            <a:r>
              <a:rPr lang="en"/>
              <a:t> below:</a:t>
            </a:r>
            <a:endParaRPr/>
          </a:p>
          <a:p>
            <a:pPr indent="0" lvl="0" marL="0" rtl="0" algn="l">
              <a:spcBef>
                <a:spcPts val="1200"/>
              </a:spcBef>
              <a:spcAft>
                <a:spcPts val="1200"/>
              </a:spcAft>
              <a:buNone/>
            </a:pPr>
            <a:r>
              <a:t/>
            </a:r>
            <a:endParaRPr/>
          </a:p>
        </p:txBody>
      </p:sp>
      <p:pic>
        <p:nvPicPr>
          <p:cNvPr id="219" name="Google Shape;219;p38"/>
          <p:cNvPicPr preferRelativeResize="0"/>
          <p:nvPr/>
        </p:nvPicPr>
        <p:blipFill>
          <a:blip r:embed="rId3">
            <a:alphaModFix/>
          </a:blip>
          <a:stretch>
            <a:fillRect/>
          </a:stretch>
        </p:blipFill>
        <p:spPr>
          <a:xfrm>
            <a:off x="2982475" y="846050"/>
            <a:ext cx="3179050" cy="4002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https://docs.microsoft.com/en-us/azure/notification-hubs/</a:t>
            </a:r>
            <a:endParaRPr/>
          </a:p>
          <a:p>
            <a:pPr indent="-342900" lvl="0" marL="457200" rtl="0" algn="l">
              <a:spcBef>
                <a:spcPts val="0"/>
              </a:spcBef>
              <a:spcAft>
                <a:spcPts val="0"/>
              </a:spcAft>
              <a:buSzPts val="1800"/>
              <a:buChar char="●"/>
            </a:pPr>
            <a:r>
              <a:rPr lang="en"/>
              <a:t>https://k21academy.com/microsoft-azure/az-304/azure-notification-hub/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65425"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727650" y="376025"/>
            <a:ext cx="7688700" cy="5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push notifications?</a:t>
            </a:r>
            <a:endParaRPr/>
          </a:p>
        </p:txBody>
      </p:sp>
      <p:sp>
        <p:nvSpPr>
          <p:cNvPr id="67" name="Google Shape;67;p15"/>
          <p:cNvSpPr txBox="1"/>
          <p:nvPr>
            <p:ph idx="1" type="body"/>
          </p:nvPr>
        </p:nvSpPr>
        <p:spPr>
          <a:xfrm>
            <a:off x="727650" y="1235525"/>
            <a:ext cx="7688700" cy="278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Push notifications area form of app-to-user communication where users of mobile apps are notified of certain desired information, usually in a pop-up or dialog box on a mobile device. Users generally choose to view or dismiss the message;choosing the former opens the mobile application that communicated the notification. Some notifications are silent - delivered behind the scenes for the app to process and decide what to do. Push notifications are vital for consumer apps in increasing app engagement and usage,and for enterprise apps in communicating up-to-date business information. It's the best app-to-user communication because it is energy-efficient for mobile devices, flexible for the notifications senders,and available when corresponding applications are not active.</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Azure Notification Hub works?</a:t>
            </a:r>
            <a:endParaRPr/>
          </a:p>
        </p:txBody>
      </p:sp>
      <p:sp>
        <p:nvSpPr>
          <p:cNvPr id="73" name="Google Shape;73;p16"/>
          <p:cNvSpPr txBox="1"/>
          <p:nvPr>
            <p:ph idx="1" type="body"/>
          </p:nvPr>
        </p:nvSpPr>
        <p:spPr>
          <a:xfrm>
            <a:off x="420575" y="1205950"/>
            <a:ext cx="7688700" cy="287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Notification Hubs eliminates all complexities associated with sending push notifications on your own from your app backend. Its multi-platform, scaled-out push notification infrastructure reduces push-related coding and simplifies your backend.With Notification Hubs, devices are merely responsible for registering their PNS handles with a hub, while the backend sends messages to users or interest groups.</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Notification Hub Workflow</a:t>
            </a:r>
            <a:endParaRPr/>
          </a:p>
        </p:txBody>
      </p:sp>
      <p:pic>
        <p:nvPicPr>
          <p:cNvPr id="79" name="Google Shape;79;p17"/>
          <p:cNvPicPr preferRelativeResize="0"/>
          <p:nvPr/>
        </p:nvPicPr>
        <p:blipFill>
          <a:blip r:embed="rId3">
            <a:alphaModFix/>
          </a:blip>
          <a:stretch>
            <a:fillRect/>
          </a:stretch>
        </p:blipFill>
        <p:spPr>
          <a:xfrm>
            <a:off x="1034075" y="1342950"/>
            <a:ext cx="7117625" cy="286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Notification Hub Advantages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Cross platforms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Cross backends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Rich set of delivery patterns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Rich telemetry</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Scalability</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Security</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Azure Notification Hub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We have to implement the following steps in order to implement a POC of Azure Notification Hub using Spring Boot Application and these are:</a:t>
            </a:r>
            <a:endParaRPr sz="1400">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 sz="1400">
                <a:latin typeface="Arial"/>
                <a:ea typeface="Arial"/>
                <a:cs typeface="Arial"/>
                <a:sym typeface="Arial"/>
              </a:rPr>
              <a:t>Create an Azure Notification Hub in </a:t>
            </a:r>
            <a:r>
              <a:rPr lang="en" sz="1400">
                <a:latin typeface="Arial"/>
                <a:ea typeface="Arial"/>
                <a:cs typeface="Arial"/>
                <a:sym typeface="Arial"/>
              </a:rPr>
              <a:t>the</a:t>
            </a:r>
            <a:r>
              <a:rPr lang="en" sz="1400">
                <a:latin typeface="Arial"/>
                <a:ea typeface="Arial"/>
                <a:cs typeface="Arial"/>
                <a:sym typeface="Arial"/>
              </a:rPr>
              <a:t> Azure Portal</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Integrating our Notification Hub with Platform Notification Services like APNS(Apple Push Notification Service), FCM(Firebase Cloud Messaging Service), WNS(Windows Notification Service) etc.</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Creating a Android project in Android Studio and integrating it with Google Firebase Project.</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Creating a Spring Boot Application for Sending Notification</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Sending Notification using Azure Notification Hub to a user.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an Azure notification hub in the Azure portal </a:t>
            </a:r>
            <a:endParaRPr/>
          </a:p>
        </p:txBody>
      </p:sp>
      <p:sp>
        <p:nvSpPr>
          <p:cNvPr id="97" name="Google Shape;97;p20"/>
          <p:cNvSpPr txBox="1"/>
          <p:nvPr>
            <p:ph idx="1" type="body"/>
          </p:nvPr>
        </p:nvSpPr>
        <p:spPr>
          <a:xfrm>
            <a:off x="311700" y="1152475"/>
            <a:ext cx="8520600" cy="374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 namespace and a notification hub.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On the Notification Hubs page, select Create on the toolbar</a:t>
            </a:r>
            <a:endParaRPr/>
          </a:p>
          <a:p>
            <a:pPr indent="0" lvl="0" marL="457200" rtl="0" algn="l">
              <a:spcBef>
                <a:spcPts val="120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1020650" y="1696525"/>
            <a:ext cx="6580450" cy="971550"/>
          </a:xfrm>
          <a:prstGeom prst="rect">
            <a:avLst/>
          </a:prstGeom>
          <a:noFill/>
          <a:ln>
            <a:noFill/>
          </a:ln>
        </p:spPr>
      </p:pic>
      <p:pic>
        <p:nvPicPr>
          <p:cNvPr id="99" name="Google Shape;99;p20"/>
          <p:cNvPicPr preferRelativeResize="0"/>
          <p:nvPr/>
        </p:nvPicPr>
        <p:blipFill>
          <a:blip r:embed="rId4">
            <a:alphaModFix/>
          </a:blip>
          <a:stretch>
            <a:fillRect/>
          </a:stretch>
        </p:blipFill>
        <p:spPr>
          <a:xfrm>
            <a:off x="1633450" y="3077363"/>
            <a:ext cx="5581650" cy="164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268600"/>
            <a:ext cx="8520600" cy="43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In the Basics tab on the Notification Hub page we have to enter the following details as shown in below snippet.</a:t>
            </a:r>
            <a:endParaRPr/>
          </a:p>
          <a:p>
            <a:pPr indent="0" lvl="0" marL="0" rtl="0" algn="l">
              <a:spcBef>
                <a:spcPts val="120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1609450" y="1074350"/>
            <a:ext cx="6045374" cy="3800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