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35999738" cy="2700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9" autoAdjust="0"/>
    <p:restoredTop sz="94660"/>
  </p:normalViewPr>
  <p:slideViewPr>
    <p:cSldViewPr snapToGrid="0">
      <p:cViewPr>
        <p:scale>
          <a:sx n="25" d="100"/>
          <a:sy n="25" d="100"/>
        </p:scale>
        <p:origin x="883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4418785"/>
            <a:ext cx="30599777" cy="9400070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4181357"/>
            <a:ext cx="26999804" cy="6518796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016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26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437511"/>
            <a:ext cx="7762444" cy="228814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437511"/>
            <a:ext cx="22837334" cy="2288142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228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6390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6731308"/>
            <a:ext cx="31049774" cy="11231331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18068892"/>
            <a:ext cx="31049774" cy="5906292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82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54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7187553"/>
            <a:ext cx="15299889" cy="17131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7187553"/>
            <a:ext cx="15299889" cy="17131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259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437516"/>
            <a:ext cx="31049774" cy="521879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6618801"/>
            <a:ext cx="15229574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9862573"/>
            <a:ext cx="15229574" cy="14506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6618801"/>
            <a:ext cx="15304578" cy="3243772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9862573"/>
            <a:ext cx="15304578" cy="14506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874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63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5541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3887535"/>
            <a:ext cx="18224867" cy="19187642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98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800013"/>
            <a:ext cx="11610853" cy="6300047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3887535"/>
            <a:ext cx="18224867" cy="19187642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8100060"/>
            <a:ext cx="11610853" cy="15006363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90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437516"/>
            <a:ext cx="31049774" cy="5218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7187553"/>
            <a:ext cx="31049774" cy="1713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18928-B572-4622-9CBA-08DA7140E1B9}" type="datetimeFigureOut">
              <a:rPr kumimoji="1" lang="ja-JP" altLang="en-US" smtClean="0"/>
              <a:t>2025/7/13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25025191"/>
            <a:ext cx="12149912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25025191"/>
            <a:ext cx="8099941" cy="14375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6D7F3-C923-4DEF-B18E-034A215C3C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753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kumimoji="1"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kumimoji="1"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kumimoji="1"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D06F594-B93B-3803-526D-6EEA96B98F7E}"/>
              </a:ext>
            </a:extLst>
          </p:cNvPr>
          <p:cNvSpPr/>
          <p:nvPr/>
        </p:nvSpPr>
        <p:spPr>
          <a:xfrm>
            <a:off x="11799996" y="11708367"/>
            <a:ext cx="2271764" cy="11418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398" b="1" u="sng" dirty="0">
                <a:solidFill>
                  <a:sysClr val="windowText" lastClr="000000"/>
                </a:solidFill>
              </a:rPr>
              <a:t>アルバイト</a:t>
            </a:r>
            <a:endParaRPr lang="en-US" altLang="ja-JP" sz="2398" b="1" u="sng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398" b="1" dirty="0">
                <a:solidFill>
                  <a:sysClr val="windowText" lastClr="000000"/>
                </a:solidFill>
              </a:rPr>
              <a:t>ユーザ</a:t>
            </a:r>
            <a:r>
              <a:rPr lang="en-US" altLang="ja-JP" sz="2398" b="1" dirty="0">
                <a:solidFill>
                  <a:sysClr val="windowText" lastClr="000000"/>
                </a:solidFill>
              </a:rPr>
              <a:t>ID</a:t>
            </a:r>
            <a:endParaRPr lang="ja-JP" altLang="en-US" sz="2398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1B36A62-FCF5-1C1D-5BF9-5C4018A6DE2B}"/>
              </a:ext>
            </a:extLst>
          </p:cNvPr>
          <p:cNvSpPr/>
          <p:nvPr/>
        </p:nvSpPr>
        <p:spPr>
          <a:xfrm>
            <a:off x="22521764" y="9191360"/>
            <a:ext cx="2271764" cy="1141892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398" b="1" u="sng" dirty="0">
                <a:solidFill>
                  <a:sysClr val="windowText" lastClr="000000"/>
                </a:solidFill>
              </a:rPr>
              <a:t>シフト管理者</a:t>
            </a:r>
            <a:endParaRPr lang="en-US" altLang="ja-JP" sz="2398" b="1" u="sng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398" b="1" dirty="0">
                <a:solidFill>
                  <a:sysClr val="windowText" lastClr="000000"/>
                </a:solidFill>
              </a:rPr>
              <a:t>管理者</a:t>
            </a:r>
            <a:r>
              <a:rPr lang="en-US" altLang="ja-JP" sz="2398" b="1" dirty="0">
                <a:solidFill>
                  <a:sysClr val="windowText" lastClr="000000"/>
                </a:solidFill>
              </a:rPr>
              <a:t>ID</a:t>
            </a:r>
            <a:endParaRPr lang="ja-JP" altLang="en-US" sz="2398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D58BB93-4F4A-B1A5-804F-CB40F5AAFCBF}"/>
              </a:ext>
            </a:extLst>
          </p:cNvPr>
          <p:cNvSpPr/>
          <p:nvPr/>
        </p:nvSpPr>
        <p:spPr>
          <a:xfrm>
            <a:off x="11799996" y="9191360"/>
            <a:ext cx="2271764" cy="114189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398" b="1" dirty="0">
                <a:solidFill>
                  <a:sysClr val="windowText" lastClr="000000"/>
                </a:solidFill>
              </a:rPr>
              <a:t>アルバイト</a:t>
            </a:r>
            <a:endParaRPr lang="en-US" altLang="ja-JP" sz="2398" b="1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398" b="1" dirty="0">
                <a:solidFill>
                  <a:sysClr val="windowText" lastClr="000000"/>
                </a:solidFill>
              </a:rPr>
              <a:t>一覧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E96269C-9C98-DFB5-8844-943BAB12060F}"/>
              </a:ext>
            </a:extLst>
          </p:cNvPr>
          <p:cNvSpPr/>
          <p:nvPr/>
        </p:nvSpPr>
        <p:spPr>
          <a:xfrm>
            <a:off x="18517401" y="8716280"/>
            <a:ext cx="2271764" cy="1639263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ja-JP" altLang="en-US" sz="2398" b="1" u="sng" dirty="0">
                <a:solidFill>
                  <a:sysClr val="windowText" lastClr="000000"/>
                </a:solidFill>
              </a:rPr>
              <a:t>勤務可能日</a:t>
            </a:r>
            <a:endParaRPr lang="en-US" altLang="ja-JP" sz="2398" b="1" u="sng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398" b="1" dirty="0">
                <a:solidFill>
                  <a:sysClr val="windowText" lastClr="000000"/>
                </a:solidFill>
              </a:rPr>
              <a:t>日付</a:t>
            </a:r>
            <a:endParaRPr lang="en-US" altLang="ja-JP" sz="2398" b="1" dirty="0">
              <a:solidFill>
                <a:sysClr val="windowText" lastClr="000000"/>
              </a:solidFill>
            </a:endParaRPr>
          </a:p>
          <a:p>
            <a:pPr algn="ctr"/>
            <a:r>
              <a:rPr lang="ja-JP" altLang="en-US" sz="2398" b="1" dirty="0">
                <a:solidFill>
                  <a:sysClr val="windowText" lastClr="000000"/>
                </a:solidFill>
              </a:rPr>
              <a:t>時間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585DF60-A27A-8E4D-9985-728624C3A889}"/>
              </a:ext>
            </a:extLst>
          </p:cNvPr>
          <p:cNvSpPr/>
          <p:nvPr/>
        </p:nvSpPr>
        <p:spPr>
          <a:xfrm>
            <a:off x="22521764" y="11708221"/>
            <a:ext cx="2271764" cy="1141892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398" b="1" dirty="0">
                <a:solidFill>
                  <a:sysClr val="windowText" lastClr="000000"/>
                </a:solidFill>
              </a:rPr>
              <a:t>人員バランス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50FA6A4-17D0-89E7-61F1-28F27E49041D}"/>
              </a:ext>
            </a:extLst>
          </p:cNvPr>
          <p:cNvCxnSpPr>
            <a:cxnSpLocks/>
            <a:stCxn id="9" idx="2"/>
            <a:endCxn id="4" idx="0"/>
          </p:cNvCxnSpPr>
          <p:nvPr/>
        </p:nvCxnSpPr>
        <p:spPr>
          <a:xfrm>
            <a:off x="12935878" y="10333254"/>
            <a:ext cx="0" cy="1375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ひし形 16">
            <a:extLst>
              <a:ext uri="{FF2B5EF4-FFF2-40B4-BE49-F238E27FC236}">
                <a16:creationId xmlns:a16="http://schemas.microsoft.com/office/drawing/2014/main" id="{D74388D3-D9A5-0D40-CDFD-3366DD20A3E9}"/>
              </a:ext>
            </a:extLst>
          </p:cNvPr>
          <p:cNvSpPr/>
          <p:nvPr/>
        </p:nvSpPr>
        <p:spPr>
          <a:xfrm>
            <a:off x="12756053" y="10355543"/>
            <a:ext cx="359651" cy="359651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3B22DDFB-1D84-E4E3-34BB-229FAF2530FE}"/>
              </a:ext>
            </a:extLst>
          </p:cNvPr>
          <p:cNvGrpSpPr/>
          <p:nvPr/>
        </p:nvGrpSpPr>
        <p:grpSpPr>
          <a:xfrm>
            <a:off x="18517401" y="11252866"/>
            <a:ext cx="2271764" cy="2053186"/>
            <a:chOff x="9155906" y="9009063"/>
            <a:chExt cx="2273968" cy="2055178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3C940E39-4673-75E7-40CD-449A6C78F864}"/>
                </a:ext>
              </a:extLst>
            </p:cNvPr>
            <p:cNvSpPr/>
            <p:nvPr/>
          </p:nvSpPr>
          <p:spPr>
            <a:xfrm>
              <a:off x="9155906" y="9009063"/>
              <a:ext cx="2273968" cy="2055178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398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5D3C20F-A0CC-19AC-F22E-41E898570E3C}"/>
                </a:ext>
              </a:extLst>
            </p:cNvPr>
            <p:cNvSpPr txBox="1"/>
            <p:nvPr/>
          </p:nvSpPr>
          <p:spPr>
            <a:xfrm>
              <a:off x="9155906" y="9185938"/>
              <a:ext cx="2273968" cy="170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2398" b="1" u="sng" dirty="0"/>
                <a:t>シフト</a:t>
              </a:r>
              <a:endParaRPr kumimoji="1" lang="en-US" altLang="ja-JP" sz="2398" b="1" u="sng" dirty="0"/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398" b="1" dirty="0"/>
                <a:t>ユーザ</a:t>
              </a:r>
              <a:r>
                <a:rPr kumimoji="1" lang="en-US" altLang="ja-JP" sz="2398" b="1" dirty="0"/>
                <a:t>ID</a:t>
              </a: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398" b="1" dirty="0"/>
                <a:t>日付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095379C-780E-20D0-B53E-DF140665A6C1}"/>
              </a:ext>
            </a:extLst>
          </p:cNvPr>
          <p:cNvGrpSpPr/>
          <p:nvPr/>
        </p:nvGrpSpPr>
        <p:grpSpPr>
          <a:xfrm>
            <a:off x="15173986" y="10940285"/>
            <a:ext cx="2271764" cy="2897220"/>
            <a:chOff x="5655809" y="9009355"/>
            <a:chExt cx="2273968" cy="2054885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1FAE0D48-D41C-193E-372B-2F28BE9B9A85}"/>
                </a:ext>
              </a:extLst>
            </p:cNvPr>
            <p:cNvSpPr/>
            <p:nvPr/>
          </p:nvSpPr>
          <p:spPr>
            <a:xfrm>
              <a:off x="5655809" y="9009355"/>
              <a:ext cx="2273968" cy="205488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398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169802A-FA72-1DF2-6C13-F1587249942F}"/>
                </a:ext>
              </a:extLst>
            </p:cNvPr>
            <p:cNvSpPr txBox="1"/>
            <p:nvPr/>
          </p:nvSpPr>
          <p:spPr>
            <a:xfrm>
              <a:off x="5655809" y="9185938"/>
              <a:ext cx="2273968" cy="1597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kumimoji="1" lang="ja-JP" altLang="en-US" sz="2398" b="1" u="sng" dirty="0"/>
                <a:t>シフト希望</a:t>
              </a:r>
              <a:endParaRPr kumimoji="1" lang="en-US" altLang="ja-JP" sz="2398" b="1" u="sng" dirty="0"/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398" b="1" dirty="0"/>
                <a:t>ユーザ</a:t>
              </a:r>
              <a:r>
                <a:rPr kumimoji="1" lang="en-US" altLang="ja-JP" sz="2398" b="1" dirty="0"/>
                <a:t>ID</a:t>
              </a:r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398" b="1" dirty="0"/>
                <a:t>日付</a:t>
              </a:r>
              <a:endParaRPr kumimoji="1" lang="en-US" altLang="ja-JP" sz="2398" b="1" dirty="0"/>
            </a:p>
            <a:p>
              <a:pPr algn="ctr">
                <a:lnSpc>
                  <a:spcPct val="150000"/>
                </a:lnSpc>
              </a:pPr>
              <a:r>
                <a:rPr kumimoji="1" lang="ja-JP" altLang="en-US" sz="2398" b="1" dirty="0"/>
                <a:t>希望度</a:t>
              </a:r>
            </a:p>
          </p:txBody>
        </p:sp>
      </p:grp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76B008F-12F7-1FFE-780D-F12B2FB63E74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4071761" y="12279314"/>
            <a:ext cx="1102227" cy="363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C57C8FC-73C6-424E-2334-57A3E78BC90F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17445751" y="12279460"/>
            <a:ext cx="1071650" cy="362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32E323E-EFCB-46B7-3319-46D4E761400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807134" y="12279167"/>
            <a:ext cx="1714631" cy="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FEA3073-4371-083B-D64E-F6A7CB57062D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20825754" y="9784595"/>
            <a:ext cx="1696011" cy="1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183EB05-AD84-9B2F-CEFF-28A2186588C2}"/>
              </a:ext>
            </a:extLst>
          </p:cNvPr>
          <p:cNvCxnSpPr>
            <a:cxnSpLocks/>
          </p:cNvCxnSpPr>
          <p:nvPr/>
        </p:nvCxnSpPr>
        <p:spPr>
          <a:xfrm>
            <a:off x="23657645" y="10355543"/>
            <a:ext cx="0" cy="1375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ED758728-6AFA-232F-E50B-2EA589A98428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9653283" y="10367233"/>
            <a:ext cx="0" cy="8856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668FE012-C7EA-DADA-623D-D4691B4C3414}"/>
              </a:ext>
            </a:extLst>
          </p:cNvPr>
          <p:cNvCxnSpPr>
            <a:cxnSpLocks/>
          </p:cNvCxnSpPr>
          <p:nvPr/>
        </p:nvCxnSpPr>
        <p:spPr>
          <a:xfrm flipH="1">
            <a:off x="17742254" y="11975357"/>
            <a:ext cx="4131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06AED3C-1E59-A10E-39B3-E4D15C9BEFAF}"/>
              </a:ext>
            </a:extLst>
          </p:cNvPr>
          <p:cNvCxnSpPr>
            <a:cxnSpLocks/>
          </p:cNvCxnSpPr>
          <p:nvPr/>
        </p:nvCxnSpPr>
        <p:spPr>
          <a:xfrm flipH="1">
            <a:off x="14392378" y="11975357"/>
            <a:ext cx="4131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ひし形 47">
            <a:extLst>
              <a:ext uri="{FF2B5EF4-FFF2-40B4-BE49-F238E27FC236}">
                <a16:creationId xmlns:a16="http://schemas.microsoft.com/office/drawing/2014/main" id="{C88E9E53-C3DF-6E2D-897D-AA6B6817BE7B}"/>
              </a:ext>
            </a:extLst>
          </p:cNvPr>
          <p:cNvSpPr/>
          <p:nvPr/>
        </p:nvSpPr>
        <p:spPr>
          <a:xfrm>
            <a:off x="23477821" y="10333107"/>
            <a:ext cx="359651" cy="359651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sp>
        <p:nvSpPr>
          <p:cNvPr id="49" name="ひし形 48">
            <a:extLst>
              <a:ext uri="{FF2B5EF4-FFF2-40B4-BE49-F238E27FC236}">
                <a16:creationId xmlns:a16="http://schemas.microsoft.com/office/drawing/2014/main" id="{C4CD6391-9A32-AAD1-6D34-8EFFB3F356F2}"/>
              </a:ext>
            </a:extLst>
          </p:cNvPr>
          <p:cNvSpPr/>
          <p:nvPr/>
        </p:nvSpPr>
        <p:spPr>
          <a:xfrm>
            <a:off x="22162114" y="9604771"/>
            <a:ext cx="359651" cy="359651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67C3903-14B9-2F93-6D4E-91F11DE24FB0}"/>
              </a:ext>
            </a:extLst>
          </p:cNvPr>
          <p:cNvCxnSpPr>
            <a:cxnSpLocks/>
            <a:stCxn id="10" idx="1"/>
            <a:endCxn id="7" idx="0"/>
          </p:cNvCxnSpPr>
          <p:nvPr/>
        </p:nvCxnSpPr>
        <p:spPr>
          <a:xfrm flipH="1">
            <a:off x="16309869" y="9535910"/>
            <a:ext cx="2207532" cy="14043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F791C5A-DD7B-BB4C-2D14-66FA40EDC398}"/>
              </a:ext>
            </a:extLst>
          </p:cNvPr>
          <p:cNvGrpSpPr/>
          <p:nvPr/>
        </p:nvGrpSpPr>
        <p:grpSpPr>
          <a:xfrm>
            <a:off x="21072368" y="11604726"/>
            <a:ext cx="1415943" cy="494762"/>
            <a:chOff x="7298010" y="5396436"/>
            <a:chExt cx="1417317" cy="495242"/>
          </a:xfrm>
        </p:grpSpPr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4419313B-BA05-8167-94D8-D1630782D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4663" y="5396436"/>
              <a:ext cx="0" cy="495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4B7F6E56-1B67-F318-0F34-895FB5D1C2D2}"/>
                </a:ext>
              </a:extLst>
            </p:cNvPr>
            <p:cNvSpPr txBox="1"/>
            <p:nvPr/>
          </p:nvSpPr>
          <p:spPr>
            <a:xfrm>
              <a:off x="7298010" y="5465622"/>
              <a:ext cx="1417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998" b="1" dirty="0"/>
                <a:t>制約する</a:t>
              </a:r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84563E6D-C1D7-97BE-7EBF-3E5CF917441A}"/>
              </a:ext>
            </a:extLst>
          </p:cNvPr>
          <p:cNvGrpSpPr/>
          <p:nvPr/>
        </p:nvGrpSpPr>
        <p:grpSpPr>
          <a:xfrm>
            <a:off x="16309870" y="9907923"/>
            <a:ext cx="1415943" cy="494762"/>
            <a:chOff x="7298010" y="5396436"/>
            <a:chExt cx="1417317" cy="495242"/>
          </a:xfrm>
        </p:grpSpPr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B043342B-E5ED-C778-9014-1E63E6F05B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4663" y="5396436"/>
              <a:ext cx="0" cy="495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014A31F4-3EB7-78F4-750A-6EF4D8B2D5BE}"/>
                </a:ext>
              </a:extLst>
            </p:cNvPr>
            <p:cNvSpPr txBox="1"/>
            <p:nvPr/>
          </p:nvSpPr>
          <p:spPr>
            <a:xfrm>
              <a:off x="7298010" y="5465622"/>
              <a:ext cx="1417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998" b="1" dirty="0"/>
                <a:t>制約する</a:t>
              </a:r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2A8F852-4492-7991-01A0-99D1AAF35984}"/>
              </a:ext>
            </a:extLst>
          </p:cNvPr>
          <p:cNvGrpSpPr/>
          <p:nvPr/>
        </p:nvGrpSpPr>
        <p:grpSpPr>
          <a:xfrm>
            <a:off x="19963053" y="10556822"/>
            <a:ext cx="1415943" cy="494762"/>
            <a:chOff x="7298010" y="5396436"/>
            <a:chExt cx="1417317" cy="495242"/>
          </a:xfrm>
        </p:grpSpPr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CC7EA96D-FE0C-99ED-0DC9-BE5EA57D72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4663" y="5396436"/>
              <a:ext cx="0" cy="495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013DBE40-693C-45A4-7D7B-8D17BFB4EAA1}"/>
                </a:ext>
              </a:extLst>
            </p:cNvPr>
            <p:cNvSpPr txBox="1"/>
            <p:nvPr/>
          </p:nvSpPr>
          <p:spPr>
            <a:xfrm>
              <a:off x="7298010" y="5465622"/>
              <a:ext cx="14173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998" b="1" dirty="0"/>
                <a:t>制約する</a:t>
              </a:r>
            </a:p>
          </p:txBody>
        </p:sp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9A3880CD-582D-ADA0-6497-9472389FCB8D}"/>
              </a:ext>
            </a:extLst>
          </p:cNvPr>
          <p:cNvGrpSpPr/>
          <p:nvPr/>
        </p:nvGrpSpPr>
        <p:grpSpPr>
          <a:xfrm>
            <a:off x="13982518" y="12388896"/>
            <a:ext cx="1250135" cy="461218"/>
            <a:chOff x="5134657" y="7896780"/>
            <a:chExt cx="1251348" cy="461665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34AF1317-7634-CA9F-DF51-CB0E0411C1E5}"/>
                </a:ext>
              </a:extLst>
            </p:cNvPr>
            <p:cNvSpPr txBox="1"/>
            <p:nvPr/>
          </p:nvSpPr>
          <p:spPr>
            <a:xfrm>
              <a:off x="5134657" y="7896780"/>
              <a:ext cx="62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398" dirty="0"/>
                <a:t>1</a:t>
              </a:r>
              <a:endParaRPr kumimoji="1" lang="ja-JP" altLang="en-US" sz="2398" dirty="0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2D299F70-6D58-05A3-4355-F6F5A3CDC5BB}"/>
                </a:ext>
              </a:extLst>
            </p:cNvPr>
            <p:cNvSpPr txBox="1"/>
            <p:nvPr/>
          </p:nvSpPr>
          <p:spPr>
            <a:xfrm>
              <a:off x="5760331" y="7896780"/>
              <a:ext cx="62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398" dirty="0"/>
                <a:t>0</a:t>
              </a:r>
              <a:endParaRPr kumimoji="1" lang="ja-JP" altLang="en-US" sz="2398" dirty="0"/>
            </a:p>
          </p:txBody>
        </p: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EFC4691-78F3-BB6D-6C12-74700860F59B}"/>
              </a:ext>
            </a:extLst>
          </p:cNvPr>
          <p:cNvGrpSpPr/>
          <p:nvPr/>
        </p:nvGrpSpPr>
        <p:grpSpPr>
          <a:xfrm>
            <a:off x="17356509" y="12388895"/>
            <a:ext cx="1250135" cy="461218"/>
            <a:chOff x="5134657" y="7896780"/>
            <a:chExt cx="1251348" cy="461665"/>
          </a:xfrm>
        </p:grpSpPr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52D54EE5-F5EA-5A18-DCB7-2F6455C656DA}"/>
                </a:ext>
              </a:extLst>
            </p:cNvPr>
            <p:cNvSpPr txBox="1"/>
            <p:nvPr/>
          </p:nvSpPr>
          <p:spPr>
            <a:xfrm>
              <a:off x="5134657" y="7896780"/>
              <a:ext cx="62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398" dirty="0"/>
                <a:t>1</a:t>
              </a:r>
              <a:endParaRPr kumimoji="1" lang="ja-JP" altLang="en-US" sz="2398" dirty="0"/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E201CBD4-F58E-0F99-CFE5-6DD1712EBFFB}"/>
                </a:ext>
              </a:extLst>
            </p:cNvPr>
            <p:cNvSpPr txBox="1"/>
            <p:nvPr/>
          </p:nvSpPr>
          <p:spPr>
            <a:xfrm>
              <a:off x="5760331" y="7896780"/>
              <a:ext cx="6256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398" dirty="0"/>
                <a:t>0</a:t>
              </a:r>
              <a:endParaRPr kumimoji="1" lang="ja-JP" altLang="en-US" sz="2398" dirty="0"/>
            </a:p>
          </p:txBody>
        </p:sp>
      </p:grpSp>
    </p:spTree>
    <p:extLst>
      <p:ext uri="{BB962C8B-B14F-4D97-AF65-F5344CB8AC3E}">
        <p14:creationId xmlns:p14="http://schemas.microsoft.com/office/powerpoint/2010/main" val="1644956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54C2924-35D9-EA85-E05A-3C0474B1E407}"/>
              </a:ext>
            </a:extLst>
          </p:cNvPr>
          <p:cNvGrpSpPr/>
          <p:nvPr/>
        </p:nvGrpSpPr>
        <p:grpSpPr>
          <a:xfrm>
            <a:off x="2273330" y="886110"/>
            <a:ext cx="639460" cy="1283069"/>
            <a:chOff x="1600200" y="1245526"/>
            <a:chExt cx="640080" cy="1284314"/>
          </a:xfrm>
        </p:grpSpPr>
        <p:sp>
          <p:nvSpPr>
            <p:cNvPr id="4" name="フローチャート: 結合子 3">
              <a:extLst>
                <a:ext uri="{FF2B5EF4-FFF2-40B4-BE49-F238E27FC236}">
                  <a16:creationId xmlns:a16="http://schemas.microsoft.com/office/drawing/2014/main" id="{AEBCE015-EAB6-E4D4-3B6A-B7744049ED1C}"/>
                </a:ext>
              </a:extLst>
            </p:cNvPr>
            <p:cNvSpPr/>
            <p:nvPr/>
          </p:nvSpPr>
          <p:spPr>
            <a:xfrm>
              <a:off x="1745566" y="1245526"/>
              <a:ext cx="360000" cy="360000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798"/>
            </a:p>
          </p:txBody>
        </p: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3AB116C0-3FAE-31C3-6D12-FF82F8BBB12C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920240" y="1605526"/>
              <a:ext cx="5326" cy="2842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EA0B25-0A17-2EAD-68DD-DF641553E571}"/>
                </a:ext>
              </a:extLst>
            </p:cNvPr>
            <p:cNvCxnSpPr/>
            <p:nvPr/>
          </p:nvCxnSpPr>
          <p:spPr>
            <a:xfrm flipV="1">
              <a:off x="1925566" y="1737360"/>
              <a:ext cx="314714" cy="1828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80BE1773-793B-C277-C9E9-B5C68B65E1C9}"/>
                </a:ext>
              </a:extLst>
            </p:cNvPr>
            <p:cNvCxnSpPr/>
            <p:nvPr/>
          </p:nvCxnSpPr>
          <p:spPr>
            <a:xfrm flipH="1" flipV="1">
              <a:off x="1600200" y="1747643"/>
              <a:ext cx="320040" cy="1421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B65428F-DF73-A321-9B27-43D06132E54E}"/>
                </a:ext>
              </a:extLst>
            </p:cNvPr>
            <p:cNvCxnSpPr/>
            <p:nvPr/>
          </p:nvCxnSpPr>
          <p:spPr>
            <a:xfrm>
              <a:off x="1920240" y="1905000"/>
              <a:ext cx="0" cy="4114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F9ACE88-A4EF-20A4-7BA8-1713253B79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0200" y="2331720"/>
              <a:ext cx="320040" cy="1828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D316C5F6-CCE9-A993-0C3B-BE12687B10AB}"/>
                </a:ext>
              </a:extLst>
            </p:cNvPr>
            <p:cNvCxnSpPr>
              <a:cxnSpLocks/>
            </p:cNvCxnSpPr>
            <p:nvPr/>
          </p:nvCxnSpPr>
          <p:spPr>
            <a:xfrm>
              <a:off x="1920240" y="2316480"/>
              <a:ext cx="320040" cy="2133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ACA100E-EEBC-3293-6D8F-1DA32921EB74}"/>
              </a:ext>
            </a:extLst>
          </p:cNvPr>
          <p:cNvSpPr/>
          <p:nvPr/>
        </p:nvSpPr>
        <p:spPr>
          <a:xfrm>
            <a:off x="2496819" y="2759314"/>
            <a:ext cx="96242" cy="14996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CCBBAEE-470C-921B-4187-7FCCF44B0DDA}"/>
              </a:ext>
            </a:extLst>
          </p:cNvPr>
          <p:cNvSpPr txBox="1"/>
          <p:nvPr/>
        </p:nvSpPr>
        <p:spPr>
          <a:xfrm>
            <a:off x="1770897" y="2260530"/>
            <a:ext cx="1705226" cy="368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798" b="1" dirty="0"/>
              <a:t>アルバイト</a:t>
            </a: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FAD4C0D0-68A8-B443-EACB-F4B7180BDFF3}"/>
              </a:ext>
            </a:extLst>
          </p:cNvPr>
          <p:cNvSpPr/>
          <p:nvPr/>
        </p:nvSpPr>
        <p:spPr>
          <a:xfrm>
            <a:off x="3773015" y="1263278"/>
            <a:ext cx="2166566" cy="9744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メニュー画面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EF2BF9F-16DF-75C6-631E-90714F544CF2}"/>
              </a:ext>
            </a:extLst>
          </p:cNvPr>
          <p:cNvSpPr/>
          <p:nvPr/>
        </p:nvSpPr>
        <p:spPr>
          <a:xfrm>
            <a:off x="6310308" y="1263278"/>
            <a:ext cx="2166566" cy="9744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カレンダー</a:t>
            </a:r>
            <a:endParaRPr kumimoji="1" lang="en-US" altLang="ja-JP" sz="2398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入力画面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358BA29B-FC08-0655-60EF-685F396FD82F}"/>
              </a:ext>
            </a:extLst>
          </p:cNvPr>
          <p:cNvSpPr/>
          <p:nvPr/>
        </p:nvSpPr>
        <p:spPr>
          <a:xfrm>
            <a:off x="8847601" y="1263278"/>
            <a:ext cx="2166566" cy="9744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勤務時間</a:t>
            </a:r>
            <a:endParaRPr kumimoji="1" lang="en-US" altLang="ja-JP" sz="2398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入力画面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26EA88D-37DD-055A-D245-D955B2A19AFA}"/>
              </a:ext>
            </a:extLst>
          </p:cNvPr>
          <p:cNvSpPr/>
          <p:nvPr/>
        </p:nvSpPr>
        <p:spPr>
          <a:xfrm>
            <a:off x="11384893" y="1263278"/>
            <a:ext cx="2166566" cy="9744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希望度</a:t>
            </a:r>
            <a:endParaRPr kumimoji="1" lang="en-US" altLang="ja-JP" sz="2398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入力画面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A387C7A7-8E97-526C-FF6C-9A5B8A67DC14}"/>
              </a:ext>
            </a:extLst>
          </p:cNvPr>
          <p:cNvSpPr/>
          <p:nvPr/>
        </p:nvSpPr>
        <p:spPr>
          <a:xfrm>
            <a:off x="13922186" y="1245761"/>
            <a:ext cx="2166566" cy="9744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確認画面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F7414869-31AA-8A37-128D-DD4A3E920389}"/>
              </a:ext>
            </a:extLst>
          </p:cNvPr>
          <p:cNvSpPr/>
          <p:nvPr/>
        </p:nvSpPr>
        <p:spPr>
          <a:xfrm>
            <a:off x="4785360" y="2759315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C46585E5-87B4-9B71-CC44-906AC1D5616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881602" y="2970413"/>
            <a:ext cx="15006598" cy="43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151B0D8-6D88-7954-65F0-4004B295C0D3}"/>
              </a:ext>
            </a:extLst>
          </p:cNvPr>
          <p:cNvSpPr txBox="1"/>
          <p:nvPr/>
        </p:nvSpPr>
        <p:spPr>
          <a:xfrm>
            <a:off x="10313127" y="3163993"/>
            <a:ext cx="460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シフト希望を提出する（アルバイトの</a:t>
            </a:r>
            <a:r>
              <a:rPr kumimoji="1" lang="en-US" altLang="ja-JP" b="1" dirty="0"/>
              <a:t>ID</a:t>
            </a:r>
            <a:r>
              <a:rPr kumimoji="1" lang="ja-JP" altLang="en-US" b="1" dirty="0"/>
              <a:t>）</a:t>
            </a: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403FD506-206C-17A3-5DEC-DE858BF809EC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7455978" y="3992524"/>
            <a:ext cx="12432222" cy="121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8EC3162-C220-8A79-00B6-8394B3C45FC9}"/>
              </a:ext>
            </a:extLst>
          </p:cNvPr>
          <p:cNvSpPr/>
          <p:nvPr/>
        </p:nvSpPr>
        <p:spPr>
          <a:xfrm>
            <a:off x="7359736" y="3781426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1D84480F-D67C-B1D7-C26F-E512CAD131F2}"/>
              </a:ext>
            </a:extLst>
          </p:cNvPr>
          <p:cNvSpPr txBox="1"/>
          <p:nvPr/>
        </p:nvSpPr>
        <p:spPr>
          <a:xfrm>
            <a:off x="11774100" y="4158453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勤務可能日をセット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82905A32-CEDF-26AD-34DB-E849830CDAA0}"/>
              </a:ext>
            </a:extLst>
          </p:cNvPr>
          <p:cNvCxnSpPr>
            <a:cxnSpLocks/>
          </p:cNvCxnSpPr>
          <p:nvPr/>
        </p:nvCxnSpPr>
        <p:spPr>
          <a:xfrm flipH="1">
            <a:off x="7470002" y="4951260"/>
            <a:ext cx="12296279" cy="1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9AF7D33B-7CBE-ABB4-A91B-A2434F357765}"/>
              </a:ext>
            </a:extLst>
          </p:cNvPr>
          <p:cNvSpPr/>
          <p:nvPr/>
        </p:nvSpPr>
        <p:spPr>
          <a:xfrm>
            <a:off x="7363319" y="4745945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2FE64C0-D19B-E116-EBA8-4DAEE67C6228}"/>
              </a:ext>
            </a:extLst>
          </p:cNvPr>
          <p:cNvSpPr txBox="1"/>
          <p:nvPr/>
        </p:nvSpPr>
        <p:spPr>
          <a:xfrm>
            <a:off x="11734782" y="5042372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画面表示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F2CF342-214E-5855-0314-0459E045C493}"/>
              </a:ext>
            </a:extLst>
          </p:cNvPr>
          <p:cNvSpPr txBox="1"/>
          <p:nvPr/>
        </p:nvSpPr>
        <p:spPr>
          <a:xfrm>
            <a:off x="2255118" y="3149898"/>
            <a:ext cx="297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シフト希望を提出する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DD85C79-F275-02A9-DA71-DBE75871E025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2593060" y="2968504"/>
            <a:ext cx="2192300" cy="19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7CEEDA22-B702-1C9A-944E-F0881968B31A}"/>
              </a:ext>
            </a:extLst>
          </p:cNvPr>
          <p:cNvSpPr/>
          <p:nvPr/>
        </p:nvSpPr>
        <p:spPr>
          <a:xfrm>
            <a:off x="7380928" y="5701194"/>
            <a:ext cx="72367" cy="4345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4EC8AA1-88AC-E1AD-B59F-F7ADC7AC9D40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2608301" y="5918454"/>
            <a:ext cx="4772627" cy="6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EFD1A79-929C-E96B-3620-31678CF591C8}"/>
              </a:ext>
            </a:extLst>
          </p:cNvPr>
          <p:cNvSpPr txBox="1"/>
          <p:nvPr/>
        </p:nvSpPr>
        <p:spPr>
          <a:xfrm>
            <a:off x="3403393" y="6135713"/>
            <a:ext cx="27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シフトに入りたい日付を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クリックする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ACADF39-CDFA-8853-D238-4EE55369F5A8}"/>
              </a:ext>
            </a:extLst>
          </p:cNvPr>
          <p:cNvCxnSpPr>
            <a:cxnSpLocks/>
          </p:cNvCxnSpPr>
          <p:nvPr/>
        </p:nvCxnSpPr>
        <p:spPr>
          <a:xfrm>
            <a:off x="7481376" y="5895853"/>
            <a:ext cx="12406825" cy="226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B0070DC-9FC9-93C5-B5F9-74BD6564098A}"/>
              </a:ext>
            </a:extLst>
          </p:cNvPr>
          <p:cNvSpPr txBox="1"/>
          <p:nvPr/>
        </p:nvSpPr>
        <p:spPr>
          <a:xfrm>
            <a:off x="12242575" y="6135713"/>
            <a:ext cx="27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日付を選択する</a:t>
            </a:r>
            <a:endParaRPr kumimoji="1"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A724A397-4DB7-8520-F522-345B2EEBB645}"/>
              </a:ext>
            </a:extLst>
          </p:cNvPr>
          <p:cNvSpPr/>
          <p:nvPr/>
        </p:nvSpPr>
        <p:spPr>
          <a:xfrm>
            <a:off x="9935053" y="6610976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5A306DC4-85A6-54D9-6D36-F3AFCA581F73}"/>
              </a:ext>
            </a:extLst>
          </p:cNvPr>
          <p:cNvSpPr/>
          <p:nvPr/>
        </p:nvSpPr>
        <p:spPr>
          <a:xfrm>
            <a:off x="9938636" y="7575495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7F2DBFB9-D5E0-D898-0F2D-1A0710DAE1A3}"/>
              </a:ext>
            </a:extLst>
          </p:cNvPr>
          <p:cNvCxnSpPr>
            <a:cxnSpLocks/>
            <a:endCxn id="82" idx="3"/>
          </p:cNvCxnSpPr>
          <p:nvPr/>
        </p:nvCxnSpPr>
        <p:spPr>
          <a:xfrm flipH="1" flipV="1">
            <a:off x="10031296" y="6822074"/>
            <a:ext cx="9734985" cy="17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3C12163-CF61-727B-3F0A-872AD97E3666}"/>
              </a:ext>
            </a:extLst>
          </p:cNvPr>
          <p:cNvSpPr txBox="1"/>
          <p:nvPr/>
        </p:nvSpPr>
        <p:spPr>
          <a:xfrm>
            <a:off x="12850419" y="7037374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勤務可能時間をセット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F4F9CEA1-96E7-11E9-C65B-3C1E3523F9DF}"/>
              </a:ext>
            </a:extLst>
          </p:cNvPr>
          <p:cNvCxnSpPr>
            <a:cxnSpLocks/>
          </p:cNvCxnSpPr>
          <p:nvPr/>
        </p:nvCxnSpPr>
        <p:spPr>
          <a:xfrm flipH="1">
            <a:off x="10031296" y="7800216"/>
            <a:ext cx="973498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DA1AD7DB-0391-AD6E-B4BF-0C2F1164220A}"/>
              </a:ext>
            </a:extLst>
          </p:cNvPr>
          <p:cNvSpPr txBox="1"/>
          <p:nvPr/>
        </p:nvSpPr>
        <p:spPr>
          <a:xfrm>
            <a:off x="13003042" y="7940180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画面表示</a:t>
            </a:r>
          </a:p>
        </p:txBody>
      </p:sp>
      <p:sp>
        <p:nvSpPr>
          <p:cNvPr id="97" name="四角形: 角を丸くする 96">
            <a:extLst>
              <a:ext uri="{FF2B5EF4-FFF2-40B4-BE49-F238E27FC236}">
                <a16:creationId xmlns:a16="http://schemas.microsoft.com/office/drawing/2014/main" id="{23FE46C1-BC9C-5A5A-A8E0-21C84C40A806}"/>
              </a:ext>
            </a:extLst>
          </p:cNvPr>
          <p:cNvSpPr/>
          <p:nvPr/>
        </p:nvSpPr>
        <p:spPr>
          <a:xfrm>
            <a:off x="9938637" y="8960039"/>
            <a:ext cx="92659" cy="130807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A87BD55B-62C4-3657-D35F-E4168A7F59E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2598382" y="9594924"/>
            <a:ext cx="7340255" cy="19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6637B4AE-204A-5D8E-8449-08FD4E383BE2}"/>
              </a:ext>
            </a:extLst>
          </p:cNvPr>
          <p:cNvSpPr txBox="1"/>
          <p:nvPr/>
        </p:nvSpPr>
        <p:spPr>
          <a:xfrm>
            <a:off x="4557614" y="9705069"/>
            <a:ext cx="27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シフトに入りたい時間を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クリックする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03B10AE9-4E0D-38FF-6450-143978AB9285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0031296" y="9614074"/>
            <a:ext cx="9856905" cy="44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2A1C269B-F66B-4D79-B142-ED043B3BE39C}"/>
              </a:ext>
            </a:extLst>
          </p:cNvPr>
          <p:cNvSpPr txBox="1"/>
          <p:nvPr/>
        </p:nvSpPr>
        <p:spPr>
          <a:xfrm>
            <a:off x="13432844" y="9891251"/>
            <a:ext cx="27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時間を選択する</a:t>
            </a:r>
            <a:endParaRPr kumimoji="1"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132" name="四角形: 角を丸くする 131">
            <a:extLst>
              <a:ext uri="{FF2B5EF4-FFF2-40B4-BE49-F238E27FC236}">
                <a16:creationId xmlns:a16="http://schemas.microsoft.com/office/drawing/2014/main" id="{E39EEE36-DD75-836F-E609-E3CF33D996CE}"/>
              </a:ext>
            </a:extLst>
          </p:cNvPr>
          <p:cNvSpPr/>
          <p:nvPr/>
        </p:nvSpPr>
        <p:spPr>
          <a:xfrm>
            <a:off x="12387700" y="10867475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四角形: 角を丸くする 132">
            <a:extLst>
              <a:ext uri="{FF2B5EF4-FFF2-40B4-BE49-F238E27FC236}">
                <a16:creationId xmlns:a16="http://schemas.microsoft.com/office/drawing/2014/main" id="{E958C543-96F6-F70C-F4E6-2169D7300ECB}"/>
              </a:ext>
            </a:extLst>
          </p:cNvPr>
          <p:cNvSpPr/>
          <p:nvPr/>
        </p:nvSpPr>
        <p:spPr>
          <a:xfrm>
            <a:off x="12388674" y="11880847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F21F4535-4BC6-02C0-0F7C-CAC56B068903}"/>
              </a:ext>
            </a:extLst>
          </p:cNvPr>
          <p:cNvSpPr txBox="1"/>
          <p:nvPr/>
        </p:nvSpPr>
        <p:spPr>
          <a:xfrm>
            <a:off x="14228229" y="11298285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希望度の情報をセット</a:t>
            </a:r>
          </a:p>
        </p:txBody>
      </p:sp>
      <p:cxnSp>
        <p:nvCxnSpPr>
          <p:cNvPr id="135" name="直線矢印コネクタ 134">
            <a:extLst>
              <a:ext uri="{FF2B5EF4-FFF2-40B4-BE49-F238E27FC236}">
                <a16:creationId xmlns:a16="http://schemas.microsoft.com/office/drawing/2014/main" id="{A835AE0F-3535-63EE-174E-48C3DD7B0774}"/>
              </a:ext>
            </a:extLst>
          </p:cNvPr>
          <p:cNvCxnSpPr>
            <a:cxnSpLocks/>
            <a:endCxn id="133" idx="3"/>
          </p:cNvCxnSpPr>
          <p:nvPr/>
        </p:nvCxnSpPr>
        <p:spPr>
          <a:xfrm flipH="1" flipV="1">
            <a:off x="12484916" y="12091945"/>
            <a:ext cx="7281364" cy="3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4703DCB-8B31-284F-9692-21650E18DCB1}"/>
              </a:ext>
            </a:extLst>
          </p:cNvPr>
          <p:cNvSpPr txBox="1"/>
          <p:nvPr/>
        </p:nvSpPr>
        <p:spPr>
          <a:xfrm>
            <a:off x="14093590" y="12276427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画面表示</a:t>
            </a: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25D15C8D-4773-82B4-E4FC-62E60AE3677E}"/>
              </a:ext>
            </a:extLst>
          </p:cNvPr>
          <p:cNvCxnSpPr>
            <a:cxnSpLocks/>
          </p:cNvCxnSpPr>
          <p:nvPr/>
        </p:nvCxnSpPr>
        <p:spPr>
          <a:xfrm flipH="1" flipV="1">
            <a:off x="12483942" y="11079905"/>
            <a:ext cx="7282338" cy="532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D6A9E684-4010-F68E-D670-C326D976498B}"/>
              </a:ext>
            </a:extLst>
          </p:cNvPr>
          <p:cNvSpPr/>
          <p:nvPr/>
        </p:nvSpPr>
        <p:spPr>
          <a:xfrm>
            <a:off x="12387700" y="12925894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0393EBA1-CCD5-792B-5882-5378DF62DDFF}"/>
              </a:ext>
            </a:extLst>
          </p:cNvPr>
          <p:cNvCxnSpPr>
            <a:cxnSpLocks/>
            <a:endCxn id="142" idx="1"/>
          </p:cNvCxnSpPr>
          <p:nvPr/>
        </p:nvCxnSpPr>
        <p:spPr>
          <a:xfrm>
            <a:off x="2666860" y="13103981"/>
            <a:ext cx="9720840" cy="330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39EAC2E-50D6-0248-8604-8BC5E1760258}"/>
              </a:ext>
            </a:extLst>
          </p:cNvPr>
          <p:cNvSpPr txBox="1"/>
          <p:nvPr/>
        </p:nvSpPr>
        <p:spPr>
          <a:xfrm>
            <a:off x="6029473" y="13348088"/>
            <a:ext cx="276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希望度を選択する</a:t>
            </a:r>
            <a:endParaRPr kumimoji="1" lang="en-US" altLang="ja-JP" b="1" dirty="0"/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8ECBEFCD-0EC5-40D1-23E2-898FF409E2AA}"/>
              </a:ext>
            </a:extLst>
          </p:cNvPr>
          <p:cNvCxnSpPr>
            <a:cxnSpLocks/>
          </p:cNvCxnSpPr>
          <p:nvPr/>
        </p:nvCxnSpPr>
        <p:spPr>
          <a:xfrm>
            <a:off x="12557760" y="13136991"/>
            <a:ext cx="7330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C5061532-91B3-1DDC-45FE-307F04E35F92}"/>
              </a:ext>
            </a:extLst>
          </p:cNvPr>
          <p:cNvSpPr txBox="1"/>
          <p:nvPr/>
        </p:nvSpPr>
        <p:spPr>
          <a:xfrm>
            <a:off x="14673345" y="13348089"/>
            <a:ext cx="27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希望度を選択する</a:t>
            </a:r>
            <a:endParaRPr kumimoji="1" lang="en-US" altLang="ja-JP" b="1" dirty="0"/>
          </a:p>
          <a:p>
            <a:pPr algn="ctr"/>
            <a:endParaRPr kumimoji="1" lang="ja-JP" altLang="en-US" b="1" dirty="0"/>
          </a:p>
        </p:txBody>
      </p:sp>
      <p:sp>
        <p:nvSpPr>
          <p:cNvPr id="151" name="四角形: 角を丸くする 150">
            <a:extLst>
              <a:ext uri="{FF2B5EF4-FFF2-40B4-BE49-F238E27FC236}">
                <a16:creationId xmlns:a16="http://schemas.microsoft.com/office/drawing/2014/main" id="{6E89F4C6-ED6D-D199-63F6-339B8A4397BD}"/>
              </a:ext>
            </a:extLst>
          </p:cNvPr>
          <p:cNvSpPr/>
          <p:nvPr/>
        </p:nvSpPr>
        <p:spPr>
          <a:xfrm>
            <a:off x="14979617" y="14443878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F5DD8B59-5527-5AB1-55B7-35333BD19E83}"/>
              </a:ext>
            </a:extLst>
          </p:cNvPr>
          <p:cNvCxnSpPr>
            <a:cxnSpLocks/>
            <a:endCxn id="151" idx="3"/>
          </p:cNvCxnSpPr>
          <p:nvPr/>
        </p:nvCxnSpPr>
        <p:spPr>
          <a:xfrm flipH="1" flipV="1">
            <a:off x="15075859" y="14654976"/>
            <a:ext cx="4812341" cy="189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四角形: 角を丸くする 164">
            <a:extLst>
              <a:ext uri="{FF2B5EF4-FFF2-40B4-BE49-F238E27FC236}">
                <a16:creationId xmlns:a16="http://schemas.microsoft.com/office/drawing/2014/main" id="{08CD18F6-7846-1C27-B16C-965ED812669B}"/>
              </a:ext>
            </a:extLst>
          </p:cNvPr>
          <p:cNvSpPr/>
          <p:nvPr/>
        </p:nvSpPr>
        <p:spPr>
          <a:xfrm>
            <a:off x="14979617" y="15593326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76D8CF8-EF70-414B-4615-1BC3747D8A71}"/>
              </a:ext>
            </a:extLst>
          </p:cNvPr>
          <p:cNvCxnSpPr>
            <a:cxnSpLocks/>
            <a:endCxn id="165" idx="3"/>
          </p:cNvCxnSpPr>
          <p:nvPr/>
        </p:nvCxnSpPr>
        <p:spPr>
          <a:xfrm flipH="1" flipV="1">
            <a:off x="15075860" y="15804423"/>
            <a:ext cx="4690421" cy="20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730DE6C6-7F60-95FA-2B5E-F431E7984AD3}"/>
              </a:ext>
            </a:extLst>
          </p:cNvPr>
          <p:cNvSpPr txBox="1"/>
          <p:nvPr/>
        </p:nvSpPr>
        <p:spPr>
          <a:xfrm>
            <a:off x="15674733" y="14953174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登録情報をセット</a:t>
            </a: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6C6B686E-5761-5CF1-26ED-3DA39044E803}"/>
              </a:ext>
            </a:extLst>
          </p:cNvPr>
          <p:cNvSpPr txBox="1"/>
          <p:nvPr/>
        </p:nvSpPr>
        <p:spPr>
          <a:xfrm>
            <a:off x="15540094" y="15931316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画面表示</a:t>
            </a:r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361291BB-F5E9-C0C9-5488-EDAEE1EA48F6}"/>
              </a:ext>
            </a:extLst>
          </p:cNvPr>
          <p:cNvSpPr/>
          <p:nvPr/>
        </p:nvSpPr>
        <p:spPr>
          <a:xfrm>
            <a:off x="14979617" y="16888656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9A06C79E-0EB2-3CE3-C873-E3E1C7A1AE8E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2666861" y="17099753"/>
            <a:ext cx="1231275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45FD3BAA-ECFA-B125-AD63-80B8DA050740}"/>
              </a:ext>
            </a:extLst>
          </p:cNvPr>
          <p:cNvSpPr txBox="1"/>
          <p:nvPr/>
        </p:nvSpPr>
        <p:spPr>
          <a:xfrm>
            <a:off x="7742439" y="17315539"/>
            <a:ext cx="276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OK</a:t>
            </a:r>
            <a:r>
              <a:rPr kumimoji="1" lang="ja-JP" altLang="en-US" b="1" dirty="0"/>
              <a:t>を選択する</a:t>
            </a:r>
            <a:endParaRPr kumimoji="1" lang="en-US" altLang="ja-JP" b="1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6268BE0-8C42-083D-FF3F-D10D46344955}"/>
              </a:ext>
            </a:extLst>
          </p:cNvPr>
          <p:cNvSpPr/>
          <p:nvPr/>
        </p:nvSpPr>
        <p:spPr>
          <a:xfrm>
            <a:off x="18967168" y="1263278"/>
            <a:ext cx="2166566" cy="97441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シフト提出</a:t>
            </a:r>
            <a:endParaRPr kumimoji="1" lang="en-US" altLang="ja-JP" sz="2398" b="1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コントローラ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2F885CE-59DC-81A9-4D2C-588EDB2030DE}"/>
              </a:ext>
            </a:extLst>
          </p:cNvPr>
          <p:cNvSpPr/>
          <p:nvPr/>
        </p:nvSpPr>
        <p:spPr>
          <a:xfrm>
            <a:off x="21504460" y="1263278"/>
            <a:ext cx="2166566" cy="974415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勤務可能日</a:t>
            </a:r>
            <a:endParaRPr kumimoji="1" lang="en-US" altLang="ja-JP" sz="2398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D71FED1-4ED4-AF76-91F5-DABB4A714612}"/>
              </a:ext>
            </a:extLst>
          </p:cNvPr>
          <p:cNvSpPr/>
          <p:nvPr/>
        </p:nvSpPr>
        <p:spPr>
          <a:xfrm>
            <a:off x="29116336" y="1285419"/>
            <a:ext cx="2166566" cy="974415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シフト希望</a:t>
            </a:r>
            <a:endParaRPr kumimoji="1" lang="en-US" altLang="ja-JP" sz="2398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5FB3E96-AE0D-FCBC-7C8A-A8FA76C05FBE}"/>
              </a:ext>
            </a:extLst>
          </p:cNvPr>
          <p:cNvSpPr/>
          <p:nvPr/>
        </p:nvSpPr>
        <p:spPr>
          <a:xfrm>
            <a:off x="24041752" y="1263278"/>
            <a:ext cx="2166566" cy="974415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勤務可能時間</a:t>
            </a:r>
            <a:endParaRPr kumimoji="1" lang="en-US" altLang="ja-JP" sz="2398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5E92A9D9-1ACA-51F8-1233-0AA34ABD43B8}"/>
              </a:ext>
            </a:extLst>
          </p:cNvPr>
          <p:cNvSpPr/>
          <p:nvPr/>
        </p:nvSpPr>
        <p:spPr>
          <a:xfrm>
            <a:off x="19987969" y="2647022"/>
            <a:ext cx="96241" cy="2487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867098A-D62A-B5F8-A16E-C69BDC6DEB85}"/>
              </a:ext>
            </a:extLst>
          </p:cNvPr>
          <p:cNvSpPr/>
          <p:nvPr/>
        </p:nvSpPr>
        <p:spPr>
          <a:xfrm>
            <a:off x="22587743" y="2776832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70E07892-A875-FA9F-80B6-45133FABDD5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142771" y="2970413"/>
            <a:ext cx="2444972" cy="1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A3E6775-2E05-CB53-148E-29AF9168B23A}"/>
              </a:ext>
            </a:extLst>
          </p:cNvPr>
          <p:cNvSpPr txBox="1"/>
          <p:nvPr/>
        </p:nvSpPr>
        <p:spPr>
          <a:xfrm>
            <a:off x="20064134" y="3119910"/>
            <a:ext cx="2619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勤務可能日を取得する</a:t>
            </a: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A1D982C0-B0F0-F9A5-FBDB-96CFC6FBC163}"/>
              </a:ext>
            </a:extLst>
          </p:cNvPr>
          <p:cNvSpPr/>
          <p:nvPr/>
        </p:nvSpPr>
        <p:spPr>
          <a:xfrm>
            <a:off x="25125035" y="6626329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2D1EAB1-B800-2049-E9F4-27CAB5897568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0191202" y="6837427"/>
            <a:ext cx="493383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9BCDF5C-BE23-C73E-A78A-1703133EBCAC}"/>
              </a:ext>
            </a:extLst>
          </p:cNvPr>
          <p:cNvSpPr txBox="1"/>
          <p:nvPr/>
        </p:nvSpPr>
        <p:spPr>
          <a:xfrm>
            <a:off x="21277817" y="6962074"/>
            <a:ext cx="276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勤務可能時間を取得する</a:t>
            </a: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3C019EA9-C30E-A165-658B-6FBBF85045EA}"/>
              </a:ext>
            </a:extLst>
          </p:cNvPr>
          <p:cNvSpPr/>
          <p:nvPr/>
        </p:nvSpPr>
        <p:spPr>
          <a:xfrm>
            <a:off x="30151498" y="5724873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7E309EBA-038D-E537-C248-5936D92205FE}"/>
              </a:ext>
            </a:extLst>
          </p:cNvPr>
          <p:cNvSpPr/>
          <p:nvPr/>
        </p:nvSpPr>
        <p:spPr>
          <a:xfrm>
            <a:off x="19987969" y="5656126"/>
            <a:ext cx="96241" cy="248748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19D6C9CD-7AD3-F407-CADC-80F1501F403F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20105385" y="5929410"/>
            <a:ext cx="10046113" cy="6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978BD81B-9F54-5BB0-0CAC-7B4A0B232E8E}"/>
              </a:ext>
            </a:extLst>
          </p:cNvPr>
          <p:cNvSpPr txBox="1"/>
          <p:nvPr/>
        </p:nvSpPr>
        <p:spPr>
          <a:xfrm>
            <a:off x="23163222" y="6060617"/>
            <a:ext cx="392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すでに希望を出していないか確認</a:t>
            </a:r>
          </a:p>
        </p:txBody>
      </p:sp>
      <p:sp>
        <p:nvSpPr>
          <p:cNvPr id="107" name="四角形: 角を丸くする 106">
            <a:extLst>
              <a:ext uri="{FF2B5EF4-FFF2-40B4-BE49-F238E27FC236}">
                <a16:creationId xmlns:a16="http://schemas.microsoft.com/office/drawing/2014/main" id="{1A4D5B2D-8A40-06FB-475D-19FE330F3149}"/>
              </a:ext>
            </a:extLst>
          </p:cNvPr>
          <p:cNvSpPr/>
          <p:nvPr/>
        </p:nvSpPr>
        <p:spPr>
          <a:xfrm flipH="1">
            <a:off x="19983129" y="8977557"/>
            <a:ext cx="81004" cy="35483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DCD46F6D-4B24-D75D-8798-675941A0CD87}"/>
              </a:ext>
            </a:extLst>
          </p:cNvPr>
          <p:cNvSpPr/>
          <p:nvPr/>
        </p:nvSpPr>
        <p:spPr>
          <a:xfrm>
            <a:off x="26579044" y="1280553"/>
            <a:ext cx="2166566" cy="974415"/>
          </a:xfrm>
          <a:prstGeom prst="roundRect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優先度</a:t>
            </a:r>
            <a:endParaRPr kumimoji="1" lang="en-US" altLang="ja-JP" sz="2398" b="1" dirty="0">
              <a:solidFill>
                <a:sysClr val="windowText" lastClr="000000"/>
              </a:solidFill>
            </a:endParaRPr>
          </a:p>
        </p:txBody>
      </p:sp>
      <p:sp>
        <p:nvSpPr>
          <p:cNvPr id="119" name="四角形: 角を丸くする 118">
            <a:extLst>
              <a:ext uri="{FF2B5EF4-FFF2-40B4-BE49-F238E27FC236}">
                <a16:creationId xmlns:a16="http://schemas.microsoft.com/office/drawing/2014/main" id="{3AE299B5-8E20-2FF3-3BE9-581BA09FC82D}"/>
              </a:ext>
            </a:extLst>
          </p:cNvPr>
          <p:cNvSpPr/>
          <p:nvPr/>
        </p:nvSpPr>
        <p:spPr>
          <a:xfrm>
            <a:off x="27813212" y="9416590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0433FEB4-C3E8-1AE3-36F3-F3FEFCA9C10F}"/>
              </a:ext>
            </a:extLst>
          </p:cNvPr>
          <p:cNvCxnSpPr>
            <a:cxnSpLocks/>
            <a:endCxn id="119" idx="1"/>
          </p:cNvCxnSpPr>
          <p:nvPr/>
        </p:nvCxnSpPr>
        <p:spPr>
          <a:xfrm flipV="1">
            <a:off x="20084210" y="9627688"/>
            <a:ext cx="7729002" cy="157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4AAE4102-E86D-ECBD-2752-B880C7425F4C}"/>
              </a:ext>
            </a:extLst>
          </p:cNvPr>
          <p:cNvSpPr txBox="1"/>
          <p:nvPr/>
        </p:nvSpPr>
        <p:spPr>
          <a:xfrm>
            <a:off x="22683985" y="9838349"/>
            <a:ext cx="2763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すでに登録されている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希望度を取得する</a:t>
            </a:r>
          </a:p>
        </p:txBody>
      </p:sp>
      <p:sp>
        <p:nvSpPr>
          <p:cNvPr id="152" name="四角形: 角を丸くする 151">
            <a:extLst>
              <a:ext uri="{FF2B5EF4-FFF2-40B4-BE49-F238E27FC236}">
                <a16:creationId xmlns:a16="http://schemas.microsoft.com/office/drawing/2014/main" id="{F07BF781-AEE0-422B-FA7B-FB3ADCBBD07E}"/>
              </a:ext>
            </a:extLst>
          </p:cNvPr>
          <p:cNvSpPr/>
          <p:nvPr/>
        </p:nvSpPr>
        <p:spPr>
          <a:xfrm>
            <a:off x="20003205" y="13022380"/>
            <a:ext cx="96241" cy="316141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四角形: 角を丸くする 174">
            <a:extLst>
              <a:ext uri="{FF2B5EF4-FFF2-40B4-BE49-F238E27FC236}">
                <a16:creationId xmlns:a16="http://schemas.microsoft.com/office/drawing/2014/main" id="{781DA3AF-C16A-3A4A-1D10-CEF7EBBE937E}"/>
              </a:ext>
            </a:extLst>
          </p:cNvPr>
          <p:cNvSpPr/>
          <p:nvPr/>
        </p:nvSpPr>
        <p:spPr>
          <a:xfrm>
            <a:off x="20009605" y="16888655"/>
            <a:ext cx="96241" cy="33688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FC8F8B81-6520-E92C-625E-A33AE1A98A48}"/>
              </a:ext>
            </a:extLst>
          </p:cNvPr>
          <p:cNvSpPr/>
          <p:nvPr/>
        </p:nvSpPr>
        <p:spPr>
          <a:xfrm>
            <a:off x="16459478" y="1245760"/>
            <a:ext cx="2166566" cy="974415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398" b="1" dirty="0">
                <a:solidFill>
                  <a:sysClr val="windowText" lastClr="000000"/>
                </a:solidFill>
              </a:rPr>
              <a:t>登録完了画面</a:t>
            </a:r>
          </a:p>
        </p:txBody>
      </p: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E95A090F-0C73-10B8-540A-AF67FD0A08C0}"/>
              </a:ext>
            </a:extLst>
          </p:cNvPr>
          <p:cNvCxnSpPr>
            <a:cxnSpLocks/>
          </p:cNvCxnSpPr>
          <p:nvPr/>
        </p:nvCxnSpPr>
        <p:spPr>
          <a:xfrm>
            <a:off x="15075859" y="17099753"/>
            <a:ext cx="49072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B536B99-1274-B7E2-4A51-2A14BDA4A757}"/>
              </a:ext>
            </a:extLst>
          </p:cNvPr>
          <p:cNvSpPr txBox="1"/>
          <p:nvPr/>
        </p:nvSpPr>
        <p:spPr>
          <a:xfrm>
            <a:off x="15769582" y="17310851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シフト希望を登録する</a:t>
            </a:r>
          </a:p>
        </p:txBody>
      </p:sp>
      <p:sp>
        <p:nvSpPr>
          <p:cNvPr id="202" name="四角形: 角を丸くする 201">
            <a:extLst>
              <a:ext uri="{FF2B5EF4-FFF2-40B4-BE49-F238E27FC236}">
                <a16:creationId xmlns:a16="http://schemas.microsoft.com/office/drawing/2014/main" id="{D4543D84-265E-414F-76F1-654694B53EC8}"/>
              </a:ext>
            </a:extLst>
          </p:cNvPr>
          <p:cNvSpPr/>
          <p:nvPr/>
        </p:nvSpPr>
        <p:spPr>
          <a:xfrm>
            <a:off x="30247740" y="16907178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5E6E123C-77F6-00E2-D556-75DE22C46249}"/>
              </a:ext>
            </a:extLst>
          </p:cNvPr>
          <p:cNvCxnSpPr>
            <a:cxnSpLocks/>
            <a:endCxn id="202" idx="1"/>
          </p:cNvCxnSpPr>
          <p:nvPr/>
        </p:nvCxnSpPr>
        <p:spPr>
          <a:xfrm>
            <a:off x="20201627" y="17111715"/>
            <a:ext cx="10046113" cy="6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D640D0FE-5220-7B90-B8AD-CFDBB83225FF}"/>
              </a:ext>
            </a:extLst>
          </p:cNvPr>
          <p:cNvSpPr txBox="1"/>
          <p:nvPr/>
        </p:nvSpPr>
        <p:spPr>
          <a:xfrm>
            <a:off x="23259464" y="17242922"/>
            <a:ext cx="392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シフト希望情報を登録</a:t>
            </a:r>
          </a:p>
        </p:txBody>
      </p:sp>
      <p:sp>
        <p:nvSpPr>
          <p:cNvPr id="205" name="四角形: 角を丸くする 204">
            <a:extLst>
              <a:ext uri="{FF2B5EF4-FFF2-40B4-BE49-F238E27FC236}">
                <a16:creationId xmlns:a16="http://schemas.microsoft.com/office/drawing/2014/main" id="{44AF36D1-BD65-DE9C-BAA1-806CEB1FC923}"/>
              </a:ext>
            </a:extLst>
          </p:cNvPr>
          <p:cNvSpPr/>
          <p:nvPr/>
        </p:nvSpPr>
        <p:spPr>
          <a:xfrm>
            <a:off x="17564493" y="18291392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四角形: 角を丸くする 205">
            <a:extLst>
              <a:ext uri="{FF2B5EF4-FFF2-40B4-BE49-F238E27FC236}">
                <a16:creationId xmlns:a16="http://schemas.microsoft.com/office/drawing/2014/main" id="{186E4C4F-A586-235E-7D2E-BBFF267F09E3}"/>
              </a:ext>
            </a:extLst>
          </p:cNvPr>
          <p:cNvSpPr/>
          <p:nvPr/>
        </p:nvSpPr>
        <p:spPr>
          <a:xfrm>
            <a:off x="17571109" y="19534624"/>
            <a:ext cx="96242" cy="422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2" name="直線矢印コネクタ 211">
            <a:extLst>
              <a:ext uri="{FF2B5EF4-FFF2-40B4-BE49-F238E27FC236}">
                <a16:creationId xmlns:a16="http://schemas.microsoft.com/office/drawing/2014/main" id="{F3E39B24-47B2-E181-4667-9541136071B9}"/>
              </a:ext>
            </a:extLst>
          </p:cNvPr>
          <p:cNvCxnSpPr>
            <a:cxnSpLocks/>
          </p:cNvCxnSpPr>
          <p:nvPr/>
        </p:nvCxnSpPr>
        <p:spPr>
          <a:xfrm flipH="1">
            <a:off x="17754600" y="18502490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74FD13B4-2577-3C38-890D-37ADC9A7F52C}"/>
              </a:ext>
            </a:extLst>
          </p:cNvPr>
          <p:cNvCxnSpPr>
            <a:cxnSpLocks/>
          </p:cNvCxnSpPr>
          <p:nvPr/>
        </p:nvCxnSpPr>
        <p:spPr>
          <a:xfrm flipH="1">
            <a:off x="17763208" y="19752170"/>
            <a:ext cx="21249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テキスト ボックス 219">
            <a:extLst>
              <a:ext uri="{FF2B5EF4-FFF2-40B4-BE49-F238E27FC236}">
                <a16:creationId xmlns:a16="http://schemas.microsoft.com/office/drawing/2014/main" id="{1A0859B6-BDC6-E186-2937-E2E6986ACD6A}"/>
              </a:ext>
            </a:extLst>
          </p:cNvPr>
          <p:cNvSpPr txBox="1"/>
          <p:nvPr/>
        </p:nvSpPr>
        <p:spPr>
          <a:xfrm>
            <a:off x="17077408" y="18728125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登録情報をセット</a:t>
            </a:r>
          </a:p>
        </p:txBody>
      </p: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7BE45D38-98A3-D097-29F6-99FCE313A215}"/>
              </a:ext>
            </a:extLst>
          </p:cNvPr>
          <p:cNvSpPr txBox="1"/>
          <p:nvPr/>
        </p:nvSpPr>
        <p:spPr>
          <a:xfrm>
            <a:off x="16911694" y="19834734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画面表示</a:t>
            </a:r>
          </a:p>
        </p:txBody>
      </p:sp>
    </p:spTree>
    <p:extLst>
      <p:ext uri="{BB962C8B-B14F-4D97-AF65-F5344CB8AC3E}">
        <p14:creationId xmlns:p14="http://schemas.microsoft.com/office/powerpoint/2010/main" val="3495155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187</Words>
  <Application>Microsoft Office PowerPoint</Application>
  <PresentationFormat>ユーザー設定</PresentationFormat>
  <Paragraphs>68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長井　蒼生</dc:creator>
  <cp:lastModifiedBy>長井　蒼生</cp:lastModifiedBy>
  <cp:revision>11</cp:revision>
  <dcterms:created xsi:type="dcterms:W3CDTF">2025-07-13T07:46:39Z</dcterms:created>
  <dcterms:modified xsi:type="dcterms:W3CDTF">2025-07-14T01:43:35Z</dcterms:modified>
</cp:coreProperties>
</file>