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Space Mono Bold" charset="1" panose="02000809030000020004"/>
      <p:regular r:id="rId22"/>
    </p:embeddedFont>
    <p:embeddedFont>
      <p:font typeface="Poppins" charset="1" panose="00000500000000000000"/>
      <p:regular r:id="rId23"/>
    </p:embeddedFont>
    <p:embeddedFont>
      <p:font typeface="Gotham" charset="1" panose="00000000000000000000"/>
      <p:regular r:id="rId24"/>
    </p:embeddedFont>
    <p:embeddedFont>
      <p:font typeface="Gotham Bold" charset="1" panose="00000000000000000000"/>
      <p:regular r:id="rId25"/>
    </p:embeddedFont>
    <p:embeddedFont>
      <p:font typeface="Canva Sans" charset="1" panose="020B0503030501040103"/>
      <p:regular r:id="rId26"/>
    </p:embeddedFont>
    <p:embeddedFont>
      <p:font typeface="Times New Roman Condensed" charset="1" panose="02030506070405020303"/>
      <p:regular r:id="rId27"/>
    </p:embeddedFont>
    <p:embeddedFont>
      <p:font typeface="Space Mono" charset="1" panose="02000509040000020004"/>
      <p:regular r:id="rId28"/>
    </p:embeddedFont>
    <p:embeddedFont>
      <p:font typeface="Canva Sans Bold" charset="1" panose="020B0803030501040103"/>
      <p:regular r:id="rId29"/>
    </p:embeddedFont>
    <p:embeddedFont>
      <p:font typeface="Times New Roman Condensed Italics" charset="1" panose="020305060704050903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9268" y="-228257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6" y="0"/>
                </a:lnTo>
                <a:lnTo>
                  <a:pt x="19285436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5595" y="1086850"/>
            <a:ext cx="14316810" cy="405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72"/>
              </a:lnSpc>
            </a:pPr>
            <a:r>
              <a:rPr lang="en-US" b="true" sz="9200" spc="-349">
                <a:solidFill>
                  <a:srgbClr val="0E471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JOHN HOLLAND'S SIX PERSONALITY TYPES THEORY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85595" y="6706749"/>
            <a:ext cx="5814185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400" spc="-51">
                <a:solidFill>
                  <a:srgbClr val="0E4714"/>
                </a:solidFill>
                <a:latin typeface="Poppins"/>
                <a:ea typeface="Poppins"/>
                <a:cs typeface="Poppins"/>
                <a:sym typeface="Poppins"/>
              </a:rPr>
              <a:t>Mohamed Al-Soufie</a:t>
            </a:r>
          </a:p>
          <a:p>
            <a:pPr algn="l">
              <a:lnSpc>
                <a:spcPts val="4080"/>
              </a:lnSpc>
            </a:pPr>
            <a:r>
              <a:rPr lang="en-US" sz="3400" spc="-51">
                <a:solidFill>
                  <a:srgbClr val="0E4714"/>
                </a:solidFill>
                <a:latin typeface="Poppins"/>
                <a:ea typeface="Poppins"/>
                <a:cs typeface="Poppins"/>
                <a:sym typeface="Poppins"/>
              </a:rPr>
              <a:t>Mohamed Ahmed Saad</a:t>
            </a:r>
          </a:p>
          <a:p>
            <a:pPr algn="l">
              <a:lnSpc>
                <a:spcPts val="4080"/>
              </a:lnSpc>
            </a:pPr>
            <a:r>
              <a:rPr lang="en-US" sz="3400" spc="-51">
                <a:solidFill>
                  <a:srgbClr val="0E4714"/>
                </a:solidFill>
                <a:latin typeface="Poppins"/>
                <a:ea typeface="Poppins"/>
                <a:cs typeface="Poppins"/>
                <a:sym typeface="Poppins"/>
              </a:rPr>
              <a:t>Abdulrahman Mahdy</a:t>
            </a:r>
          </a:p>
          <a:p>
            <a:pPr algn="l">
              <a:lnSpc>
                <a:spcPts val="4080"/>
              </a:lnSpc>
            </a:pPr>
            <a:r>
              <a:rPr lang="en-US" sz="3400" spc="-51">
                <a:solidFill>
                  <a:srgbClr val="0E4714"/>
                </a:solidFill>
                <a:latin typeface="Poppins"/>
                <a:ea typeface="Poppins"/>
                <a:cs typeface="Poppins"/>
                <a:sym typeface="Poppins"/>
              </a:rPr>
              <a:t>Mostafa Sayed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85595" y="8954079"/>
            <a:ext cx="2084301" cy="37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2nd Jan - 2025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5595" y="5284423"/>
            <a:ext cx="10092110" cy="54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A Framework for Understanding Career Interests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PERSONALITY TYPES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52332"/>
            <a:ext cx="14106186" cy="706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Characteristics: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Enjoy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influencing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persuading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others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Prefer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positions of power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authority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Values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 in politics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leadership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, or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be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interested in detailed work or routine </a:t>
            </a:r>
          </a:p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Careers: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Manager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Salesperson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Lawyer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Politician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Entrepreneur</a:t>
            </a:r>
          </a:p>
          <a:p>
            <a:pPr algn="just">
              <a:lnSpc>
                <a:spcPts val="4691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10852" y="4435055"/>
            <a:ext cx="5688020" cy="4182020"/>
          </a:xfrm>
          <a:custGeom>
            <a:avLst/>
            <a:gdLst/>
            <a:ahLst/>
            <a:cxnLst/>
            <a:rect r="r" b="b" t="t" l="l"/>
            <a:pathLst>
              <a:path h="4182020" w="5688020">
                <a:moveTo>
                  <a:pt x="0" y="0"/>
                </a:moveTo>
                <a:lnTo>
                  <a:pt x="5688020" y="0"/>
                </a:lnTo>
                <a:lnTo>
                  <a:pt x="5688020" y="4182020"/>
                </a:lnTo>
                <a:lnTo>
                  <a:pt x="0" y="418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03" t="0" r="-540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98658"/>
            <a:ext cx="165441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Enterprising (E): Persuaders, Leaders, Ambitious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PERSONALITY TYPES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7542" y="2873410"/>
            <a:ext cx="14106186" cy="741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1"/>
              </a:lnSpc>
            </a:pPr>
            <a:r>
              <a:rPr lang="en-US" sz="32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Characteristics: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Enjoy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with data </a:t>
            </a: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and following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procedures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Prefer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structured</a:t>
            </a: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organized </a:t>
            </a: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work environments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Value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</a:t>
            </a: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be </a:t>
            </a:r>
            <a:r>
              <a:rPr lang="en-US" b="true" sz="32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</a:t>
            </a: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interested in ambiguity or uncertainty</a:t>
            </a:r>
          </a:p>
          <a:p>
            <a:pPr algn="just">
              <a:lnSpc>
                <a:spcPts val="4551"/>
              </a:lnSpc>
            </a:pPr>
            <a:r>
              <a:rPr lang="en-US" sz="32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Careers: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Accountant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Bookkeeper</a:t>
            </a: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Secretary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Data Entry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Clerk</a:t>
            </a:r>
          </a:p>
          <a:p>
            <a:pPr algn="just" marL="701974" indent="-350987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Financial Analyst</a:t>
            </a:r>
          </a:p>
          <a:p>
            <a:pPr algn="just">
              <a:lnSpc>
                <a:spcPts val="4551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10852" y="4349754"/>
            <a:ext cx="5545751" cy="3805798"/>
          </a:xfrm>
          <a:custGeom>
            <a:avLst/>
            <a:gdLst/>
            <a:ahLst/>
            <a:cxnLst/>
            <a:rect r="r" b="b" t="t" l="l"/>
            <a:pathLst>
              <a:path h="3805798" w="5545751">
                <a:moveTo>
                  <a:pt x="0" y="0"/>
                </a:moveTo>
                <a:lnTo>
                  <a:pt x="5545751" y="0"/>
                </a:lnTo>
                <a:lnTo>
                  <a:pt x="5545751" y="3805798"/>
                </a:lnTo>
                <a:lnTo>
                  <a:pt x="0" y="3805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35" t="-13307" r="-833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08183"/>
            <a:ext cx="1810703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Conventional (C): Organizers, Detail-oriented, Practical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THE HOLLAND CODE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29587"/>
            <a:ext cx="12831990" cy="69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31"/>
              </a:lnSpc>
            </a:pP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Holland Code Combinations:</a:t>
            </a:r>
          </a:p>
          <a:p>
            <a:pPr algn="just" marL="853100" indent="-426550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Most people are a combinatio</a:t>
            </a: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n of two or three dominant types.</a:t>
            </a:r>
          </a:p>
          <a:p>
            <a:pPr algn="just" marL="853100" indent="-426550" lvl="1">
              <a:lnSpc>
                <a:spcPts val="5531"/>
              </a:lnSpc>
              <a:buFont typeface="Arial"/>
              <a:buChar char="•"/>
            </a:pP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This creates a more nuanced understanding of your personality and career preferences.</a:t>
            </a:r>
          </a:p>
          <a:p>
            <a:pPr algn="just" marL="853100" indent="-426550" lvl="1">
              <a:lnSpc>
                <a:spcPts val="5531"/>
              </a:lnSpc>
              <a:buFont typeface="Arial"/>
              <a:buChar char="•"/>
            </a:pPr>
            <a:r>
              <a:rPr lang="en-US" b="true" sz="39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</a:t>
            </a:r>
            <a:r>
              <a:rPr lang="en-US" b="true" sz="39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e:</a:t>
            </a: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1706200" indent="-568733" lvl="2">
              <a:lnSpc>
                <a:spcPts val="5531"/>
              </a:lnSpc>
              <a:buFont typeface="Arial"/>
              <a:buChar char="⚬"/>
            </a:pP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Someone with a Social-Artistic-Enterprising (SAE) code might enjoy a career in </a:t>
            </a:r>
            <a:r>
              <a:rPr lang="en-US" b="true" sz="39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</a:t>
            </a: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9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public relations</a:t>
            </a: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, or </a:t>
            </a:r>
            <a:r>
              <a:rPr lang="en-US" b="true" sz="39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planning</a:t>
            </a:r>
            <a:r>
              <a:rPr lang="en-US" sz="39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5531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USING YOUR HOLLAND CODE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4616" y="2249803"/>
            <a:ext cx="16522660" cy="668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Explore</a:t>
            </a: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careers that align with your code.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Identify your strengths and weaknesses.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Make informed decisions about your education and career path.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Find work environments that complement your personality.</a:t>
            </a:r>
          </a:p>
          <a:p>
            <a:pPr algn="just">
              <a:lnSpc>
                <a:spcPts val="6399"/>
              </a:lnSpc>
            </a:pPr>
          </a:p>
          <a:p>
            <a:pPr algn="just">
              <a:lnSpc>
                <a:spcPts val="5599"/>
              </a:lnSpc>
            </a:pPr>
            <a:r>
              <a:rPr lang="en-US" b="true" sz="39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Holland Code Examples:</a:t>
            </a:r>
          </a:p>
          <a:p>
            <a:pPr algn="just" marL="863596" indent="-431798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Engineer: RIA (Realistic, Investigative, Artistic)</a:t>
            </a:r>
          </a:p>
          <a:p>
            <a:pPr algn="just" marL="863596" indent="-431798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Teacher: SEA (Social, Enterprising, Artistic)</a:t>
            </a:r>
          </a:p>
          <a:p>
            <a:pPr algn="just" marL="863596" indent="-431798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Nurse: SRA (Social, Realistic, Artistic)</a:t>
            </a: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LIMITATIONS OF HOLLAND'S THEORY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49803"/>
            <a:ext cx="17147501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not capture the full complexity of personality.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Doesn't account for all career factors (e.g., skills, interests, values).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Cultural Bias: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not be applicable to all cultures.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Static Nature: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Doesn't account for personality changes over time.</a:t>
            </a:r>
          </a:p>
        </p:txBody>
      </p:sp>
    </p:spTree>
  </p:cSld>
  <p:clrMapOvr>
    <a:masterClrMapping/>
  </p:clrMapOvr>
  <p:transition spd="slow">
    <p:cover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49803"/>
            <a:ext cx="16230600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Holland's theory provides a valuable framework for understanding career interests.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Matching your personality type to your work environment can lead to greater job satisfaction.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Self-assessment and career exploration are essential for making informed career decisions.</a:t>
            </a:r>
          </a:p>
        </p:txBody>
      </p:sp>
    </p:spTree>
  </p:cSld>
  <p:clrMapOvr>
    <a:masterClrMapping/>
  </p:clrMapOvr>
  <p:transition spd="slow">
    <p:cover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515" y="-237782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909" y="6500694"/>
            <a:ext cx="2757606" cy="2757606"/>
          </a:xfrm>
          <a:custGeom>
            <a:avLst/>
            <a:gdLst/>
            <a:ahLst/>
            <a:cxnLst/>
            <a:rect r="r" b="b" t="t" l="l"/>
            <a:pathLst>
              <a:path h="2757606" w="2757606">
                <a:moveTo>
                  <a:pt x="0" y="0"/>
                </a:moveTo>
                <a:lnTo>
                  <a:pt x="2757606" y="0"/>
                </a:lnTo>
                <a:lnTo>
                  <a:pt x="2757606" y="2757606"/>
                </a:lnTo>
                <a:lnTo>
                  <a:pt x="0" y="2757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9150" y="2700805"/>
            <a:ext cx="16440150" cy="344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true" spc="-906">
                <a:solidFill>
                  <a:srgbClr val="0E4714"/>
                </a:solidFill>
                <a:latin typeface="Times New Roman Condensed Italics"/>
                <a:ea typeface="Times New Roman Condensed Italics"/>
                <a:cs typeface="Times New Roman Condensed Italics"/>
                <a:sym typeface="Times New Roman Condensed Italics"/>
              </a:rPr>
              <a:t>Thank you.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6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126928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84596"/>
            <a:ext cx="7877184" cy="52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Introduction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John Holland’s Theory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Holland’s Hexagon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Personality Types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The Holland Code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Using Your Holland Code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Limitations of Holland’s Theory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Conclusion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4774" y="2577414"/>
            <a:ext cx="5151911" cy="5132172"/>
          </a:xfrm>
          <a:custGeom>
            <a:avLst/>
            <a:gdLst/>
            <a:ahLst/>
            <a:cxnLst/>
            <a:rect r="r" b="b" t="t" l="l"/>
            <a:pathLst>
              <a:path h="5132172" w="5151911">
                <a:moveTo>
                  <a:pt x="0" y="0"/>
                </a:moveTo>
                <a:lnTo>
                  <a:pt x="5151911" y="0"/>
                </a:lnTo>
                <a:lnTo>
                  <a:pt x="5151911" y="5132172"/>
                </a:lnTo>
                <a:lnTo>
                  <a:pt x="0" y="5132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90325" y="1272539"/>
            <a:ext cx="8892799" cy="822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4799" spc="-7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Who is John Holland?</a:t>
            </a:r>
          </a:p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John Holland was a psychologist who changed career counseling by creating a theory about different personality types and how they fit with various work environments.</a:t>
            </a:r>
          </a:p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b="true" sz="3299" spc="-49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Developed the Holland Code (RIASEC) in the 1950s.</a:t>
            </a:r>
          </a:p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Believed that people flourish in careers that match their personality.</a:t>
            </a:r>
          </a:p>
          <a:p>
            <a:pPr algn="l" marL="712467" indent="-356233" lvl="1">
              <a:lnSpc>
                <a:spcPts val="4949"/>
              </a:lnSpc>
              <a:buFont typeface="Arial"/>
              <a:buChar char="•"/>
            </a:pPr>
            <a:r>
              <a:rPr lang="en-US" sz="3299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His theory is widely used in career assessments and guidance today.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96178" y="1165614"/>
            <a:ext cx="5180507" cy="82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77477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93483" r="-128662" b="-5254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4704" y="1165578"/>
            <a:ext cx="12023635" cy="82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2"/>
              </a:lnSpc>
            </a:pPr>
            <a:r>
              <a:rPr lang="en-US" sz="5899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JOHN HOLLAND'S THEORY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75656"/>
            <a:ext cx="11539172" cy="69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 model of career choice based on personality types and work environments.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People are more likely to be satisfied in work environments that match their personality type.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The Six Personality Types:</a:t>
            </a:r>
          </a:p>
          <a:p>
            <a:pPr algn="just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ealistic: Doers</a:t>
            </a:r>
          </a:p>
          <a:p>
            <a:pPr algn="just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nvestigative: Thinkers</a:t>
            </a:r>
          </a:p>
          <a:p>
            <a:pPr algn="just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rtistic: Creators</a:t>
            </a:r>
          </a:p>
          <a:p>
            <a:pPr algn="just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ocial: Helpers</a:t>
            </a:r>
          </a:p>
          <a:p>
            <a:pPr algn="just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nterprising: Persuaders</a:t>
            </a:r>
          </a:p>
          <a:p>
            <a:pPr algn="just" marL="1554477" indent="-51815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sz="35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onventional: Organizers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8670" y="1906456"/>
            <a:ext cx="9800492" cy="8082224"/>
          </a:xfrm>
          <a:custGeom>
            <a:avLst/>
            <a:gdLst/>
            <a:ahLst/>
            <a:cxnLst/>
            <a:rect r="r" b="b" t="t" l="l"/>
            <a:pathLst>
              <a:path h="8082224" w="9800492">
                <a:moveTo>
                  <a:pt x="0" y="0"/>
                </a:moveTo>
                <a:lnTo>
                  <a:pt x="9800492" y="0"/>
                </a:lnTo>
                <a:lnTo>
                  <a:pt x="9800492" y="8082224"/>
                </a:lnTo>
                <a:lnTo>
                  <a:pt x="0" y="80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79928"/>
            <a:ext cx="10558718" cy="112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Holland’s Hexagon (RIASEC)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7542" y="1830256"/>
            <a:ext cx="6099095" cy="3979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six personality types are arranged in a hexagon.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Adjacent types are more similar than opposite types.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PERSONALITY TYPES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98658"/>
            <a:ext cx="12804387" cy="887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Realistic (R): Doers, Practical, Hands-on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52332"/>
            <a:ext cx="14106186" cy="706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Characteristics: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Prefer working with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Enjoy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physical activity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outdoor work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Value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direct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tangible results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be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interested in social interaction</a:t>
            </a:r>
          </a:p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Careers: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Mechanic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Construction 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Worker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Plumber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Electrician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Farmer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683407" y="4280674"/>
            <a:ext cx="6049453" cy="4431014"/>
          </a:xfrm>
          <a:custGeom>
            <a:avLst/>
            <a:gdLst/>
            <a:ahLst/>
            <a:cxnLst/>
            <a:rect r="r" b="b" t="t" l="l"/>
            <a:pathLst>
              <a:path h="4431014" w="6049453">
                <a:moveTo>
                  <a:pt x="0" y="0"/>
                </a:moveTo>
                <a:lnTo>
                  <a:pt x="6049453" y="0"/>
                </a:lnTo>
                <a:lnTo>
                  <a:pt x="6049453" y="4431015"/>
                </a:lnTo>
                <a:lnTo>
                  <a:pt x="0" y="443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47" t="-2692" r="-6447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PERSONALITY TYPES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52332"/>
            <a:ext cx="14106186" cy="647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Characteristics: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Enjoy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scientific exploration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Prefer working with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ideas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concepts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Value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intellectual stimulation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problem-solving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be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interested in routine or repetitive tasks</a:t>
            </a:r>
          </a:p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Careers: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Scientist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Engineer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Researcher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Programmer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Doctor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471936" y="4348223"/>
            <a:ext cx="5325900" cy="4199869"/>
          </a:xfrm>
          <a:custGeom>
            <a:avLst/>
            <a:gdLst/>
            <a:ahLst/>
            <a:cxnLst/>
            <a:rect r="r" b="b" t="t" l="l"/>
            <a:pathLst>
              <a:path h="4199869" w="5325900">
                <a:moveTo>
                  <a:pt x="0" y="0"/>
                </a:moveTo>
                <a:lnTo>
                  <a:pt x="5325900" y="0"/>
                </a:lnTo>
                <a:lnTo>
                  <a:pt x="5325900" y="4199869"/>
                </a:lnTo>
                <a:lnTo>
                  <a:pt x="0" y="4199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47" t="-1814" r="-604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98658"/>
            <a:ext cx="15124297" cy="887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Investigative (I): Thinkers, Curious, Analytical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PERSONALITY TYPES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35751" y="4984386"/>
            <a:ext cx="5980827" cy="4114800"/>
          </a:xfrm>
          <a:custGeom>
            <a:avLst/>
            <a:gdLst/>
            <a:ahLst/>
            <a:cxnLst/>
            <a:rect r="r" b="b" t="t" l="l"/>
            <a:pathLst>
              <a:path h="4114800" w="5980827">
                <a:moveTo>
                  <a:pt x="0" y="0"/>
                </a:moveTo>
                <a:lnTo>
                  <a:pt x="5980827" y="0"/>
                </a:lnTo>
                <a:lnTo>
                  <a:pt x="59808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54" t="-2246" r="-245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52332"/>
            <a:ext cx="11545783" cy="706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Characteristics: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Enjoy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creative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self-expression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Prefer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unstructured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flexible work environments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Value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originality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nonconformity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be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interested in rules and regulations</a:t>
            </a:r>
          </a:p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Careers: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Artist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Musician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Writer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Actor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Designer</a:t>
            </a:r>
          </a:p>
          <a:p>
            <a:pPr algn="just">
              <a:lnSpc>
                <a:spcPts val="469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98658"/>
            <a:ext cx="15124297" cy="887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Artistic (A): Creators, Imaginative, Expressive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6230600" cy="82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4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PERSONALITY TYPES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52332"/>
            <a:ext cx="10616787" cy="765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Characteristics: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Enjoy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helping others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building relationships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Prefer working with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people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and in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settings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Sees self as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helpful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friendly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trustworthy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May be </a:t>
            </a:r>
            <a:r>
              <a:rPr lang="en-US" b="true" sz="335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interested in competition or confrontation</a:t>
            </a:r>
          </a:p>
          <a:p>
            <a:pPr algn="just">
              <a:lnSpc>
                <a:spcPts val="4691"/>
              </a:lnSpc>
            </a:pPr>
            <a:r>
              <a:rPr lang="en-US" sz="3351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Careers: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Teacher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Nurse</a:t>
            </a: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Counselor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Social Worker</a:t>
            </a:r>
          </a:p>
          <a:p>
            <a:pPr algn="just" marL="723563" indent="-361782" lvl="1">
              <a:lnSpc>
                <a:spcPts val="4691"/>
              </a:lnSpc>
              <a:buFont typeface="Arial"/>
              <a:buChar char="•"/>
            </a:pPr>
            <a:r>
              <a:rPr lang="en-US" sz="3351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Therapist</a:t>
            </a:r>
          </a:p>
          <a:p>
            <a:pPr algn="just">
              <a:lnSpc>
                <a:spcPts val="4691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82252" y="4566893"/>
            <a:ext cx="5801762" cy="3965076"/>
          </a:xfrm>
          <a:custGeom>
            <a:avLst/>
            <a:gdLst/>
            <a:ahLst/>
            <a:cxnLst/>
            <a:rect r="r" b="b" t="t" l="l"/>
            <a:pathLst>
              <a:path h="3965076" w="5801762">
                <a:moveTo>
                  <a:pt x="0" y="0"/>
                </a:moveTo>
                <a:lnTo>
                  <a:pt x="5801762" y="0"/>
                </a:lnTo>
                <a:lnTo>
                  <a:pt x="5801762" y="3965076"/>
                </a:lnTo>
                <a:lnTo>
                  <a:pt x="0" y="3965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48" t="0" r="-434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98658"/>
            <a:ext cx="151242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(S): Helpers, Caring, Cooperative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DAGa9mRWI58</dc:identifier>
  <dcterms:modified xsi:type="dcterms:W3CDTF">2011-08-01T06:04:30Z</dcterms:modified>
  <cp:revision>1</cp:revision>
  <dc:title>John Holla</dc:title>
</cp:coreProperties>
</file>