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4"/>
  </p:notesMasterIdLst>
  <p:sldIdLst>
    <p:sldId id="256" r:id="rId2"/>
    <p:sldId id="257" r:id="rId3"/>
    <p:sldId id="258" r:id="rId4"/>
    <p:sldId id="259" r:id="rId5"/>
    <p:sldId id="260" r:id="rId6"/>
    <p:sldId id="266" r:id="rId7"/>
    <p:sldId id="261" r:id="rId8"/>
    <p:sldId id="262" r:id="rId9"/>
    <p:sldId id="263" r:id="rId10"/>
    <p:sldId id="267" r:id="rId11"/>
    <p:sldId id="268" r:id="rId12"/>
    <p:sldId id="272" r:id="rId13"/>
    <p:sldId id="273" r:id="rId14"/>
    <p:sldId id="269" r:id="rId15"/>
    <p:sldId id="270" r:id="rId16"/>
    <p:sldId id="274" r:id="rId17"/>
    <p:sldId id="271" r:id="rId18"/>
    <p:sldId id="275" r:id="rId19"/>
    <p:sldId id="286" r:id="rId20"/>
    <p:sldId id="264" r:id="rId21"/>
    <p:sldId id="287" r:id="rId22"/>
    <p:sldId id="288" r:id="rId23"/>
    <p:sldId id="281" r:id="rId24"/>
    <p:sldId id="289" r:id="rId25"/>
    <p:sldId id="292" r:id="rId26"/>
    <p:sldId id="290" r:id="rId27"/>
    <p:sldId id="291" r:id="rId28"/>
    <p:sldId id="282" r:id="rId29"/>
    <p:sldId id="293" r:id="rId30"/>
    <p:sldId id="294" r:id="rId31"/>
    <p:sldId id="295" r:id="rId32"/>
    <p:sldId id="284" r:id="rId33"/>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FFFF99"/>
    <a:srgbClr val="FF505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64" autoAdjust="0"/>
    <p:restoredTop sz="81804" autoAdjust="0"/>
  </p:normalViewPr>
  <p:slideViewPr>
    <p:cSldViewPr>
      <p:cViewPr varScale="1">
        <p:scale>
          <a:sx n="55" d="100"/>
          <a:sy n="55" d="100"/>
        </p:scale>
        <p:origin x="-171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defRPr sz="1200" b="0">
                <a:latin typeface="Arial" charset="0"/>
              </a:defRPr>
            </a:lvl1pPr>
          </a:lstStyle>
          <a:p>
            <a:pPr>
              <a:defRPr/>
            </a:pPr>
            <a:endParaRPr lang="en-US"/>
          </a:p>
        </p:txBody>
      </p:sp>
      <p:sp>
        <p:nvSpPr>
          <p:cNvPr id="178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b="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8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8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defRPr sz="1200" b="0">
                <a:latin typeface="Arial" charset="0"/>
              </a:defRPr>
            </a:lvl1pPr>
          </a:lstStyle>
          <a:p>
            <a:pPr>
              <a:defRPr/>
            </a:pPr>
            <a:endParaRPr lang="en-US"/>
          </a:p>
        </p:txBody>
      </p:sp>
      <p:sp>
        <p:nvSpPr>
          <p:cNvPr id="178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b="0"/>
            </a:lvl1pPr>
          </a:lstStyle>
          <a:p>
            <a:pPr>
              <a:defRPr/>
            </a:pPr>
            <a:fld id="{FB15F6C0-6EB4-47CC-957E-BC62CEF9CA07}" type="slidenum">
              <a:rPr lang="en-US" altLang="en-US"/>
              <a:pPr>
                <a:defRPr/>
              </a:pPr>
              <a:t>‹#›</a:t>
            </a:fld>
            <a:endParaRPr lang="en-US" altLang="en-US"/>
          </a:p>
        </p:txBody>
      </p:sp>
    </p:spTree>
    <p:extLst>
      <p:ext uri="{BB962C8B-B14F-4D97-AF65-F5344CB8AC3E}">
        <p14:creationId xmlns:p14="http://schemas.microsoft.com/office/powerpoint/2010/main" xmlns="" val="15948965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4CC5289-FCA4-4465-81FB-1699247BA8F9}" type="slidenum">
              <a:rPr lang="en-US" altLang="en-US" smtClean="0"/>
              <a:pPr>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62770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b="1" dirty="0"/>
              <a:t>1NF</a:t>
            </a:r>
          </a:p>
          <a:p>
            <a:pPr marL="228600" indent="-228600">
              <a:buFontTx/>
              <a:buAutoNum type="arabicPeriod"/>
              <a:defRPr/>
            </a:pPr>
            <a:r>
              <a:rPr lang="en-US" dirty="0"/>
              <a:t>(</a:t>
            </a:r>
            <a:r>
              <a:rPr lang="en-US" u="sng" dirty="0" err="1"/>
              <a:t>Stud_ID</a:t>
            </a:r>
            <a:r>
              <a:rPr lang="en-US" dirty="0"/>
              <a:t>, Name, </a:t>
            </a:r>
            <a:r>
              <a:rPr lang="en-US" dirty="0" err="1"/>
              <a:t>Loc</a:t>
            </a:r>
            <a:r>
              <a:rPr lang="en-US" dirty="0"/>
              <a:t>, Level, </a:t>
            </a:r>
            <a:r>
              <a:rPr lang="en-US" dirty="0" err="1"/>
              <a:t>Level_Mgr</a:t>
            </a:r>
            <a:r>
              <a:rPr lang="en-US" dirty="0"/>
              <a:t>)</a:t>
            </a:r>
          </a:p>
          <a:p>
            <a:pPr marL="228600" indent="-228600">
              <a:buFontTx/>
              <a:buAutoNum type="arabicPeriod"/>
              <a:defRPr/>
            </a:pPr>
            <a:r>
              <a:rPr lang="en-US" dirty="0"/>
              <a:t>(</a:t>
            </a:r>
            <a:r>
              <a:rPr lang="en-US" u="sng" dirty="0" err="1"/>
              <a:t>Stud_ID</a:t>
            </a:r>
            <a:r>
              <a:rPr lang="en-US" u="sng" dirty="0"/>
              <a:t>, Tel</a:t>
            </a:r>
            <a:r>
              <a:rPr lang="en-US" dirty="0"/>
              <a:t>)</a:t>
            </a:r>
          </a:p>
          <a:p>
            <a:pPr marL="228600" indent="-228600">
              <a:buFontTx/>
              <a:buAutoNum type="arabicPeriod"/>
              <a:defRPr/>
            </a:pPr>
            <a:r>
              <a:rPr lang="en-US" dirty="0"/>
              <a:t>(</a:t>
            </a:r>
            <a:r>
              <a:rPr lang="en-US" u="sng" dirty="0" err="1"/>
              <a:t>Stud_ID</a:t>
            </a:r>
            <a:r>
              <a:rPr lang="en-US" u="sng" dirty="0"/>
              <a:t>, Subject</a:t>
            </a:r>
            <a:r>
              <a:rPr lang="en-US" dirty="0"/>
              <a:t>, </a:t>
            </a:r>
            <a:r>
              <a:rPr lang="en-US" dirty="0" err="1"/>
              <a:t>Subj_desc</a:t>
            </a:r>
            <a:r>
              <a:rPr lang="en-US" dirty="0"/>
              <a:t>, Grade)</a:t>
            </a:r>
          </a:p>
          <a:p>
            <a:pPr marL="228600" indent="-228600">
              <a:buFontTx/>
              <a:buAutoNum type="arabicPeriod"/>
              <a:defRPr/>
            </a:pPr>
            <a:endParaRPr lang="en-US" dirty="0"/>
          </a:p>
          <a:p>
            <a:pPr>
              <a:defRPr/>
            </a:pPr>
            <a:r>
              <a:rPr lang="en-US" b="1" dirty="0"/>
              <a:t>2NF</a:t>
            </a:r>
          </a:p>
          <a:p>
            <a:pPr marL="228600" indent="-228600">
              <a:buFontTx/>
              <a:buAutoNum type="arabicPeriod"/>
              <a:defRPr/>
            </a:pPr>
            <a:r>
              <a:rPr lang="en-US" dirty="0"/>
              <a:t>(</a:t>
            </a:r>
            <a:r>
              <a:rPr lang="en-US" u="sng" dirty="0" err="1"/>
              <a:t>Stud_ID</a:t>
            </a:r>
            <a:r>
              <a:rPr lang="en-US" dirty="0"/>
              <a:t>, Name, </a:t>
            </a:r>
            <a:r>
              <a:rPr lang="en-US" dirty="0" err="1"/>
              <a:t>Loc</a:t>
            </a:r>
            <a:r>
              <a:rPr lang="en-US" dirty="0"/>
              <a:t>, Level, </a:t>
            </a:r>
            <a:r>
              <a:rPr lang="en-US" dirty="0" err="1"/>
              <a:t>Level_Mgr</a:t>
            </a:r>
            <a:r>
              <a:rPr lang="en-US" dirty="0"/>
              <a:t>)</a:t>
            </a:r>
          </a:p>
          <a:p>
            <a:pPr marL="228600" indent="-228600">
              <a:buFontTx/>
              <a:buAutoNum type="arabicPeriod"/>
              <a:defRPr/>
            </a:pPr>
            <a:r>
              <a:rPr lang="en-US" dirty="0"/>
              <a:t>(</a:t>
            </a:r>
            <a:r>
              <a:rPr lang="en-US" u="sng" dirty="0" err="1"/>
              <a:t>Stud_ID</a:t>
            </a:r>
            <a:r>
              <a:rPr lang="en-US" u="sng" dirty="0"/>
              <a:t>, Tel</a:t>
            </a:r>
            <a:r>
              <a:rPr lang="en-US" dirty="0"/>
              <a:t>)</a:t>
            </a:r>
          </a:p>
          <a:p>
            <a:pPr marL="228600" indent="-228600">
              <a:buFontTx/>
              <a:buAutoNum type="arabicPeriod"/>
              <a:defRPr/>
            </a:pPr>
            <a:r>
              <a:rPr lang="en-US" dirty="0"/>
              <a:t>(</a:t>
            </a:r>
            <a:r>
              <a:rPr lang="en-US" u="sng" dirty="0" err="1"/>
              <a:t>Stud_ID</a:t>
            </a:r>
            <a:r>
              <a:rPr lang="en-US" u="sng" dirty="0"/>
              <a:t>, Subject</a:t>
            </a:r>
            <a:r>
              <a:rPr lang="en-US" dirty="0"/>
              <a:t>, Grade)</a:t>
            </a:r>
          </a:p>
          <a:p>
            <a:pPr marL="228600" indent="-228600">
              <a:buFontTx/>
              <a:buAutoNum type="arabicPeriod"/>
              <a:defRPr/>
            </a:pPr>
            <a:r>
              <a:rPr lang="en-US" u="sng" dirty="0"/>
              <a:t>(Subject</a:t>
            </a:r>
            <a:r>
              <a:rPr lang="en-US" dirty="0"/>
              <a:t>, </a:t>
            </a:r>
            <a:r>
              <a:rPr lang="en-US" dirty="0" err="1"/>
              <a:t>Subj_desc</a:t>
            </a:r>
            <a:r>
              <a:rPr lang="en-US" dirty="0"/>
              <a:t>)</a:t>
            </a:r>
          </a:p>
          <a:p>
            <a:pPr marL="228600" indent="-228600">
              <a:buFontTx/>
              <a:buAutoNum type="arabicPeriod"/>
              <a:defRPr/>
            </a:pPr>
            <a:endParaRPr lang="en-US" dirty="0"/>
          </a:p>
          <a:p>
            <a:pPr>
              <a:defRPr/>
            </a:pPr>
            <a:r>
              <a:rPr lang="en-US" b="1" dirty="0"/>
              <a:t>3NF</a:t>
            </a:r>
          </a:p>
          <a:p>
            <a:pPr marL="228600" indent="-228600">
              <a:buFontTx/>
              <a:buAutoNum type="arabicPeriod"/>
              <a:defRPr/>
            </a:pPr>
            <a:r>
              <a:rPr lang="en-US" dirty="0"/>
              <a:t>(</a:t>
            </a:r>
            <a:r>
              <a:rPr lang="en-US" u="sng" dirty="0" err="1"/>
              <a:t>Stud_ID</a:t>
            </a:r>
            <a:r>
              <a:rPr lang="en-US" dirty="0"/>
              <a:t>, Name, </a:t>
            </a:r>
            <a:r>
              <a:rPr lang="en-US" dirty="0" err="1"/>
              <a:t>Loc</a:t>
            </a:r>
            <a:r>
              <a:rPr lang="en-US" dirty="0"/>
              <a:t>, Level)</a:t>
            </a:r>
          </a:p>
          <a:p>
            <a:pPr marL="228600" indent="-228600">
              <a:buFontTx/>
              <a:buAutoNum type="arabicPeriod"/>
              <a:defRPr/>
            </a:pPr>
            <a:r>
              <a:rPr lang="en-US" dirty="0"/>
              <a:t>(</a:t>
            </a:r>
            <a:r>
              <a:rPr lang="en-US" u="sng" dirty="0"/>
              <a:t>Level</a:t>
            </a:r>
            <a:r>
              <a:rPr lang="en-US" dirty="0"/>
              <a:t>, </a:t>
            </a:r>
            <a:r>
              <a:rPr lang="en-US" dirty="0" err="1"/>
              <a:t>Level_Mgr</a:t>
            </a:r>
            <a:r>
              <a:rPr lang="en-US" dirty="0"/>
              <a:t>)</a:t>
            </a:r>
          </a:p>
          <a:p>
            <a:pPr marL="228600" indent="-228600">
              <a:buFontTx/>
              <a:buAutoNum type="arabicPeriod"/>
              <a:defRPr/>
            </a:pPr>
            <a:r>
              <a:rPr lang="en-US" dirty="0"/>
              <a:t>(</a:t>
            </a:r>
            <a:r>
              <a:rPr lang="en-US" u="sng" dirty="0" err="1"/>
              <a:t>Stud_ID</a:t>
            </a:r>
            <a:r>
              <a:rPr lang="en-US" u="sng" dirty="0"/>
              <a:t>, Tel</a:t>
            </a:r>
            <a:r>
              <a:rPr lang="en-US" dirty="0"/>
              <a:t>)</a:t>
            </a:r>
          </a:p>
          <a:p>
            <a:pPr marL="228600" indent="-228600">
              <a:buFontTx/>
              <a:buAutoNum type="arabicPeriod"/>
              <a:defRPr/>
            </a:pPr>
            <a:r>
              <a:rPr lang="en-US" dirty="0"/>
              <a:t>(</a:t>
            </a:r>
            <a:r>
              <a:rPr lang="en-US" u="sng" dirty="0" err="1"/>
              <a:t>Stud_ID</a:t>
            </a:r>
            <a:r>
              <a:rPr lang="en-US" u="sng" dirty="0"/>
              <a:t>, Subject</a:t>
            </a:r>
            <a:r>
              <a:rPr lang="en-US" dirty="0"/>
              <a:t>, Grade)</a:t>
            </a:r>
          </a:p>
          <a:p>
            <a:pPr marL="228600" indent="-228600">
              <a:buFontTx/>
              <a:buAutoNum type="arabicPeriod"/>
              <a:defRPr/>
            </a:pPr>
            <a:r>
              <a:rPr lang="en-US" u="sng" dirty="0"/>
              <a:t>(Subject</a:t>
            </a:r>
            <a:r>
              <a:rPr lang="en-US" dirty="0"/>
              <a:t>, </a:t>
            </a:r>
            <a:r>
              <a:rPr lang="en-US" dirty="0" err="1"/>
              <a:t>Subj_desc</a:t>
            </a:r>
            <a:r>
              <a:rPr lang="en-US" dirty="0"/>
              <a:t>)</a:t>
            </a:r>
          </a:p>
          <a:p>
            <a:pPr>
              <a:defRPr/>
            </a:pPr>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659CC90-E9D8-456C-BEFE-360CE635983B}" type="slidenum">
              <a:rPr lang="en-US" altLang="en-US" smtClean="0"/>
              <a:pPr>
                <a:spcBef>
                  <a:spcPct val="0"/>
                </a:spcBef>
              </a:pPr>
              <a:t>12</a:t>
            </a:fld>
            <a:endParaRPr lang="en-US" altLang="en-US"/>
          </a:p>
        </p:txBody>
      </p:sp>
    </p:spTree>
    <p:extLst>
      <p:ext uri="{BB962C8B-B14F-4D97-AF65-F5344CB8AC3E}">
        <p14:creationId xmlns:p14="http://schemas.microsoft.com/office/powerpoint/2010/main" xmlns="" val="758843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C96C600-03FD-49F6-A846-A95F3338FFCF}" type="slidenum">
              <a:rPr lang="en-US" altLang="en-US" smtClean="0"/>
              <a:pPr>
                <a:spcBef>
                  <a:spcPct val="0"/>
                </a:spcBef>
              </a:pPr>
              <a:t>13</a:t>
            </a:fld>
            <a:endParaRPr lang="en-US" altLang="en-US"/>
          </a:p>
        </p:txBody>
      </p:sp>
    </p:spTree>
    <p:extLst>
      <p:ext uri="{BB962C8B-B14F-4D97-AF65-F5344CB8AC3E}">
        <p14:creationId xmlns:p14="http://schemas.microsoft.com/office/powerpoint/2010/main" xmlns="" val="364044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056AFE1-53DF-4625-A3C3-B0F32CCF8DB6}" type="slidenum">
              <a:rPr lang="ar-SA" altLang="en-US" smtClean="0"/>
              <a:pPr>
                <a:spcBef>
                  <a:spcPct val="0"/>
                </a:spcBef>
              </a:pPr>
              <a:t>14</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04913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A28A9FA-8A17-45AB-8552-A3111D9EF389}" type="slidenum">
              <a:rPr lang="ar-SA" altLang="en-US" smtClean="0"/>
              <a:pPr>
                <a:spcBef>
                  <a:spcPct val="0"/>
                </a:spcBef>
              </a:pPr>
              <a:t>15</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84281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b="1" dirty="0" smtClean="0"/>
              <a:t>1NF</a:t>
            </a:r>
          </a:p>
          <a:p>
            <a:pPr marL="228600" indent="-228600">
              <a:buFontTx/>
              <a:buAutoNum type="arabicPeriod"/>
              <a:defRPr/>
            </a:pPr>
            <a:r>
              <a:rPr lang="en-US" dirty="0" smtClean="0"/>
              <a:t>(</a:t>
            </a:r>
            <a:r>
              <a:rPr lang="en-US" u="sng" dirty="0" err="1" smtClean="0"/>
              <a:t>Stud_ID</a:t>
            </a:r>
            <a:r>
              <a:rPr lang="en-US" dirty="0" smtClean="0"/>
              <a:t>, Name, </a:t>
            </a:r>
            <a:r>
              <a:rPr lang="en-US" dirty="0" err="1" smtClean="0"/>
              <a:t>Loc</a:t>
            </a:r>
            <a:r>
              <a:rPr lang="en-US" dirty="0" smtClean="0"/>
              <a:t>, Level, </a:t>
            </a:r>
            <a:r>
              <a:rPr lang="en-US" dirty="0" err="1" smtClean="0"/>
              <a:t>Level_Mgr</a:t>
            </a:r>
            <a:r>
              <a:rPr lang="en-US" dirty="0" smtClean="0"/>
              <a:t>)</a:t>
            </a:r>
          </a:p>
          <a:p>
            <a:pPr marL="228600" indent="-228600">
              <a:buFontTx/>
              <a:buAutoNum type="arabicPeriod"/>
              <a:defRPr/>
            </a:pPr>
            <a:r>
              <a:rPr lang="en-US" dirty="0" smtClean="0"/>
              <a:t>(</a:t>
            </a:r>
            <a:r>
              <a:rPr lang="en-US" u="sng" dirty="0" err="1" smtClean="0"/>
              <a:t>Stud_ID</a:t>
            </a:r>
            <a:r>
              <a:rPr lang="en-US" u="sng" dirty="0" smtClean="0"/>
              <a:t>, Tel</a:t>
            </a:r>
            <a:r>
              <a:rPr lang="en-US" dirty="0" smtClean="0"/>
              <a:t>)</a:t>
            </a:r>
          </a:p>
          <a:p>
            <a:pPr marL="228600" indent="-228600">
              <a:buFontTx/>
              <a:buAutoNum type="arabicPeriod"/>
              <a:defRPr/>
            </a:pPr>
            <a:r>
              <a:rPr lang="en-US" dirty="0" smtClean="0"/>
              <a:t>(</a:t>
            </a:r>
            <a:r>
              <a:rPr lang="en-US" u="sng" dirty="0" err="1" smtClean="0"/>
              <a:t>Stud_ID</a:t>
            </a:r>
            <a:r>
              <a:rPr lang="en-US" u="sng" dirty="0" smtClean="0"/>
              <a:t>, Subject</a:t>
            </a:r>
            <a:r>
              <a:rPr lang="en-US" dirty="0" smtClean="0"/>
              <a:t>, </a:t>
            </a:r>
            <a:r>
              <a:rPr lang="en-US" dirty="0" err="1" smtClean="0"/>
              <a:t>Subj_desc</a:t>
            </a:r>
            <a:r>
              <a:rPr lang="en-US" dirty="0" smtClean="0"/>
              <a:t>, Grade)</a:t>
            </a:r>
          </a:p>
          <a:p>
            <a:pPr marL="228600" indent="-228600">
              <a:buFontTx/>
              <a:buAutoNum type="arabicPeriod"/>
              <a:defRPr/>
            </a:pPr>
            <a:endParaRPr lang="en-US" dirty="0" smtClean="0"/>
          </a:p>
          <a:p>
            <a:pPr>
              <a:defRPr/>
            </a:pPr>
            <a:r>
              <a:rPr lang="en-US" b="1" dirty="0" smtClean="0"/>
              <a:t>2NF</a:t>
            </a:r>
          </a:p>
          <a:p>
            <a:pPr marL="228600" indent="-228600">
              <a:buFontTx/>
              <a:buAutoNum type="arabicPeriod"/>
              <a:defRPr/>
            </a:pPr>
            <a:r>
              <a:rPr lang="en-US" dirty="0" smtClean="0"/>
              <a:t>(</a:t>
            </a:r>
            <a:r>
              <a:rPr lang="en-US" u="sng" dirty="0" err="1" smtClean="0"/>
              <a:t>Stud_ID</a:t>
            </a:r>
            <a:r>
              <a:rPr lang="en-US" dirty="0" smtClean="0"/>
              <a:t>, Name, </a:t>
            </a:r>
            <a:r>
              <a:rPr lang="en-US" dirty="0" err="1" smtClean="0"/>
              <a:t>Loc</a:t>
            </a:r>
            <a:r>
              <a:rPr lang="en-US" dirty="0" smtClean="0"/>
              <a:t>, Level, </a:t>
            </a:r>
            <a:r>
              <a:rPr lang="en-US" dirty="0" err="1" smtClean="0"/>
              <a:t>Level_Mgr</a:t>
            </a:r>
            <a:r>
              <a:rPr lang="en-US" dirty="0" smtClean="0"/>
              <a:t>)</a:t>
            </a:r>
          </a:p>
          <a:p>
            <a:pPr marL="228600" indent="-228600">
              <a:buFontTx/>
              <a:buAutoNum type="arabicPeriod"/>
              <a:defRPr/>
            </a:pPr>
            <a:r>
              <a:rPr lang="en-US" dirty="0" smtClean="0"/>
              <a:t>(</a:t>
            </a:r>
            <a:r>
              <a:rPr lang="en-US" u="sng" dirty="0" err="1" smtClean="0"/>
              <a:t>Stud_ID</a:t>
            </a:r>
            <a:r>
              <a:rPr lang="en-US" u="sng" dirty="0" smtClean="0"/>
              <a:t>, Tel</a:t>
            </a:r>
            <a:r>
              <a:rPr lang="en-US" dirty="0" smtClean="0"/>
              <a:t>)</a:t>
            </a:r>
          </a:p>
          <a:p>
            <a:pPr marL="228600" indent="-228600">
              <a:buFontTx/>
              <a:buAutoNum type="arabicPeriod"/>
              <a:defRPr/>
            </a:pPr>
            <a:r>
              <a:rPr lang="en-US" dirty="0" smtClean="0"/>
              <a:t>(</a:t>
            </a:r>
            <a:r>
              <a:rPr lang="en-US" u="sng" dirty="0" err="1" smtClean="0"/>
              <a:t>Stud_ID</a:t>
            </a:r>
            <a:r>
              <a:rPr lang="en-US" u="sng" dirty="0" smtClean="0"/>
              <a:t>, Subject</a:t>
            </a:r>
            <a:r>
              <a:rPr lang="en-US" dirty="0" smtClean="0"/>
              <a:t>, Grade)</a:t>
            </a:r>
          </a:p>
          <a:p>
            <a:pPr marL="228600" indent="-228600">
              <a:buFontTx/>
              <a:buAutoNum type="arabicPeriod"/>
              <a:defRPr/>
            </a:pPr>
            <a:r>
              <a:rPr lang="en-US" u="sng" dirty="0" smtClean="0"/>
              <a:t>(Subject</a:t>
            </a:r>
            <a:r>
              <a:rPr lang="en-US" dirty="0" smtClean="0"/>
              <a:t>, </a:t>
            </a:r>
            <a:r>
              <a:rPr lang="en-US" dirty="0" err="1" smtClean="0"/>
              <a:t>Subj_desc</a:t>
            </a:r>
            <a:r>
              <a:rPr lang="en-US" dirty="0" smtClean="0"/>
              <a:t>)</a:t>
            </a:r>
          </a:p>
          <a:p>
            <a:pPr marL="228600" indent="-228600">
              <a:buFontTx/>
              <a:buAutoNum type="arabicPeriod"/>
              <a:defRPr/>
            </a:pPr>
            <a:endParaRPr lang="en-US" dirty="0" smtClean="0"/>
          </a:p>
          <a:p>
            <a:pPr>
              <a:defRPr/>
            </a:pPr>
            <a:r>
              <a:rPr lang="en-US" b="1" dirty="0" smtClean="0"/>
              <a:t>3NF</a:t>
            </a:r>
          </a:p>
          <a:p>
            <a:pPr marL="228600" indent="-228600">
              <a:buFontTx/>
              <a:buAutoNum type="arabicPeriod"/>
              <a:defRPr/>
            </a:pPr>
            <a:r>
              <a:rPr lang="en-US" dirty="0" smtClean="0"/>
              <a:t>(</a:t>
            </a:r>
            <a:r>
              <a:rPr lang="en-US" u="sng" dirty="0" err="1" smtClean="0"/>
              <a:t>Stud_ID</a:t>
            </a:r>
            <a:r>
              <a:rPr lang="en-US" dirty="0" smtClean="0"/>
              <a:t>, Name, </a:t>
            </a:r>
            <a:r>
              <a:rPr lang="en-US" dirty="0" err="1" smtClean="0"/>
              <a:t>Loc</a:t>
            </a:r>
            <a:r>
              <a:rPr lang="en-US" dirty="0" smtClean="0"/>
              <a:t>, Level)</a:t>
            </a:r>
          </a:p>
          <a:p>
            <a:pPr marL="228600" indent="-228600">
              <a:buFontTx/>
              <a:buAutoNum type="arabicPeriod"/>
              <a:defRPr/>
            </a:pPr>
            <a:r>
              <a:rPr lang="en-US" dirty="0" smtClean="0"/>
              <a:t>(</a:t>
            </a:r>
            <a:r>
              <a:rPr lang="en-US" u="sng" dirty="0" smtClean="0"/>
              <a:t>Level</a:t>
            </a:r>
            <a:r>
              <a:rPr lang="en-US" dirty="0" smtClean="0"/>
              <a:t>, </a:t>
            </a:r>
            <a:r>
              <a:rPr lang="en-US" dirty="0" err="1" smtClean="0"/>
              <a:t>Level_Mgr</a:t>
            </a:r>
            <a:r>
              <a:rPr lang="en-US" dirty="0" smtClean="0"/>
              <a:t>)</a:t>
            </a:r>
          </a:p>
          <a:p>
            <a:pPr marL="228600" indent="-228600">
              <a:buFontTx/>
              <a:buAutoNum type="arabicPeriod"/>
              <a:defRPr/>
            </a:pPr>
            <a:r>
              <a:rPr lang="en-US" dirty="0" smtClean="0"/>
              <a:t>(</a:t>
            </a:r>
            <a:r>
              <a:rPr lang="en-US" u="sng" dirty="0" err="1" smtClean="0"/>
              <a:t>Stud_ID</a:t>
            </a:r>
            <a:r>
              <a:rPr lang="en-US" u="sng" dirty="0" smtClean="0"/>
              <a:t>, Tel</a:t>
            </a:r>
            <a:r>
              <a:rPr lang="en-US" dirty="0" smtClean="0"/>
              <a:t>)</a:t>
            </a:r>
          </a:p>
          <a:p>
            <a:pPr marL="228600" indent="-228600">
              <a:buFontTx/>
              <a:buAutoNum type="arabicPeriod"/>
              <a:defRPr/>
            </a:pPr>
            <a:r>
              <a:rPr lang="en-US" dirty="0" smtClean="0"/>
              <a:t>(</a:t>
            </a:r>
            <a:r>
              <a:rPr lang="en-US" u="sng" dirty="0" err="1" smtClean="0"/>
              <a:t>Stud_ID</a:t>
            </a:r>
            <a:r>
              <a:rPr lang="en-US" u="sng" dirty="0" smtClean="0"/>
              <a:t>, Subject</a:t>
            </a:r>
            <a:r>
              <a:rPr lang="en-US" dirty="0" smtClean="0"/>
              <a:t>, Grade)</a:t>
            </a:r>
          </a:p>
          <a:p>
            <a:pPr marL="228600" indent="-228600">
              <a:buFontTx/>
              <a:buAutoNum type="arabicPeriod"/>
              <a:defRPr/>
            </a:pPr>
            <a:r>
              <a:rPr lang="en-US" u="sng" dirty="0" smtClean="0"/>
              <a:t>(Subject</a:t>
            </a:r>
            <a:r>
              <a:rPr lang="en-US" dirty="0" smtClean="0"/>
              <a:t>, </a:t>
            </a:r>
            <a:r>
              <a:rPr lang="en-US" dirty="0" err="1" smtClean="0"/>
              <a:t>Subj_desc</a:t>
            </a:r>
            <a:r>
              <a:rPr lang="en-US" dirty="0" smtClean="0"/>
              <a:t>)</a:t>
            </a:r>
          </a:p>
          <a:p>
            <a:pPr>
              <a:defRPr/>
            </a:pPr>
            <a:endParaRPr lang="en-US" dirty="0" smtClean="0"/>
          </a:p>
          <a:p>
            <a:endParaRPr lang="en-US" altLang="en-US" dirty="0">
              <a:latin typeface="Arial" panose="020B0604020202020204" pitchFamily="34" charset="0"/>
              <a:cs typeface="Arial" panose="020B0604020202020204" pitchFamily="34"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57531A6-EC08-4117-859E-54C5AF46639F}" type="slidenum">
              <a:rPr lang="en-US" altLang="en-US" smtClean="0"/>
              <a:pPr>
                <a:spcBef>
                  <a:spcPct val="0"/>
                </a:spcBef>
              </a:pPr>
              <a:t>16</a:t>
            </a:fld>
            <a:endParaRPr lang="en-US" altLang="en-US"/>
          </a:p>
        </p:txBody>
      </p:sp>
    </p:spTree>
    <p:extLst>
      <p:ext uri="{BB962C8B-B14F-4D97-AF65-F5344CB8AC3E}">
        <p14:creationId xmlns:p14="http://schemas.microsoft.com/office/powerpoint/2010/main" xmlns="" val="2061235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B4E6239-6453-4221-A04B-CE9183AE370C}" type="slidenum">
              <a:rPr lang="ar-SA" altLang="en-US" smtClean="0"/>
              <a:pPr>
                <a:spcBef>
                  <a:spcPct val="0"/>
                </a:spcBef>
              </a:pPr>
              <a:t>17</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27998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b="1" dirty="0" smtClean="0"/>
              <a:t>1NF</a:t>
            </a:r>
          </a:p>
          <a:p>
            <a:pPr marL="228600" indent="-228600">
              <a:buFontTx/>
              <a:buAutoNum type="arabicPeriod"/>
              <a:defRPr/>
            </a:pPr>
            <a:r>
              <a:rPr lang="en-US" dirty="0" smtClean="0"/>
              <a:t>(</a:t>
            </a:r>
            <a:r>
              <a:rPr lang="en-US" u="sng" dirty="0" err="1" smtClean="0"/>
              <a:t>Stud_ID</a:t>
            </a:r>
            <a:r>
              <a:rPr lang="en-US" dirty="0" smtClean="0"/>
              <a:t>, Name, </a:t>
            </a:r>
            <a:r>
              <a:rPr lang="en-US" dirty="0" err="1" smtClean="0"/>
              <a:t>Loc</a:t>
            </a:r>
            <a:r>
              <a:rPr lang="en-US" dirty="0" smtClean="0"/>
              <a:t>, Level, </a:t>
            </a:r>
            <a:r>
              <a:rPr lang="en-US" dirty="0" err="1" smtClean="0"/>
              <a:t>Level_Mgr</a:t>
            </a:r>
            <a:r>
              <a:rPr lang="en-US" dirty="0" smtClean="0"/>
              <a:t>)</a:t>
            </a:r>
          </a:p>
          <a:p>
            <a:pPr marL="228600" indent="-228600">
              <a:buFontTx/>
              <a:buAutoNum type="arabicPeriod"/>
              <a:defRPr/>
            </a:pPr>
            <a:r>
              <a:rPr lang="en-US" dirty="0" smtClean="0"/>
              <a:t>(</a:t>
            </a:r>
            <a:r>
              <a:rPr lang="en-US" u="sng" dirty="0" err="1" smtClean="0"/>
              <a:t>Stud_ID</a:t>
            </a:r>
            <a:r>
              <a:rPr lang="en-US" u="sng" dirty="0" smtClean="0"/>
              <a:t>, Tel</a:t>
            </a:r>
            <a:r>
              <a:rPr lang="en-US" dirty="0" smtClean="0"/>
              <a:t>)</a:t>
            </a:r>
          </a:p>
          <a:p>
            <a:pPr marL="228600" indent="-228600">
              <a:buFontTx/>
              <a:buAutoNum type="arabicPeriod"/>
              <a:defRPr/>
            </a:pPr>
            <a:r>
              <a:rPr lang="en-US" dirty="0" smtClean="0"/>
              <a:t>(</a:t>
            </a:r>
            <a:r>
              <a:rPr lang="en-US" u="sng" dirty="0" err="1" smtClean="0"/>
              <a:t>Stud_ID</a:t>
            </a:r>
            <a:r>
              <a:rPr lang="en-US" u="sng" dirty="0" smtClean="0"/>
              <a:t>, Subject</a:t>
            </a:r>
            <a:r>
              <a:rPr lang="en-US" dirty="0" smtClean="0"/>
              <a:t>, </a:t>
            </a:r>
            <a:r>
              <a:rPr lang="en-US" dirty="0" err="1" smtClean="0"/>
              <a:t>Subj_desc</a:t>
            </a:r>
            <a:r>
              <a:rPr lang="en-US" dirty="0" smtClean="0"/>
              <a:t>, Grade)</a:t>
            </a:r>
          </a:p>
          <a:p>
            <a:pPr marL="228600" indent="-228600">
              <a:buFontTx/>
              <a:buAutoNum type="arabicPeriod"/>
              <a:defRPr/>
            </a:pPr>
            <a:endParaRPr lang="en-US" dirty="0" smtClean="0"/>
          </a:p>
          <a:p>
            <a:pPr>
              <a:defRPr/>
            </a:pPr>
            <a:r>
              <a:rPr lang="en-US" b="1" dirty="0" smtClean="0"/>
              <a:t>2NF</a:t>
            </a:r>
          </a:p>
          <a:p>
            <a:pPr marL="228600" indent="-228600">
              <a:buFontTx/>
              <a:buAutoNum type="arabicPeriod"/>
              <a:defRPr/>
            </a:pPr>
            <a:r>
              <a:rPr lang="en-US" dirty="0" smtClean="0"/>
              <a:t>(</a:t>
            </a:r>
            <a:r>
              <a:rPr lang="en-US" u="sng" dirty="0" err="1" smtClean="0"/>
              <a:t>Stud_ID</a:t>
            </a:r>
            <a:r>
              <a:rPr lang="en-US" dirty="0" smtClean="0"/>
              <a:t>, Name, </a:t>
            </a:r>
            <a:r>
              <a:rPr lang="en-US" dirty="0" err="1" smtClean="0"/>
              <a:t>Loc</a:t>
            </a:r>
            <a:r>
              <a:rPr lang="en-US" dirty="0" smtClean="0"/>
              <a:t>, Level, </a:t>
            </a:r>
            <a:r>
              <a:rPr lang="en-US" dirty="0" err="1" smtClean="0"/>
              <a:t>Level_Mgr</a:t>
            </a:r>
            <a:r>
              <a:rPr lang="en-US" dirty="0" smtClean="0"/>
              <a:t>)</a:t>
            </a:r>
          </a:p>
          <a:p>
            <a:pPr marL="228600" indent="-228600">
              <a:buFontTx/>
              <a:buAutoNum type="arabicPeriod"/>
              <a:defRPr/>
            </a:pPr>
            <a:r>
              <a:rPr lang="en-US" dirty="0" smtClean="0"/>
              <a:t>(</a:t>
            </a:r>
            <a:r>
              <a:rPr lang="en-US" u="sng" dirty="0" err="1" smtClean="0"/>
              <a:t>Stud_ID</a:t>
            </a:r>
            <a:r>
              <a:rPr lang="en-US" u="sng" dirty="0" smtClean="0"/>
              <a:t>, Tel</a:t>
            </a:r>
            <a:r>
              <a:rPr lang="en-US" dirty="0" smtClean="0"/>
              <a:t>)</a:t>
            </a:r>
          </a:p>
          <a:p>
            <a:pPr marL="228600" indent="-228600">
              <a:buFontTx/>
              <a:buAutoNum type="arabicPeriod"/>
              <a:defRPr/>
            </a:pPr>
            <a:r>
              <a:rPr lang="en-US" dirty="0" smtClean="0"/>
              <a:t>(</a:t>
            </a:r>
            <a:r>
              <a:rPr lang="en-US" u="sng" dirty="0" err="1" smtClean="0"/>
              <a:t>Stud_ID</a:t>
            </a:r>
            <a:r>
              <a:rPr lang="en-US" u="sng" dirty="0" smtClean="0"/>
              <a:t>, Subject</a:t>
            </a:r>
            <a:r>
              <a:rPr lang="en-US" dirty="0" smtClean="0"/>
              <a:t>, Grade)</a:t>
            </a:r>
          </a:p>
          <a:p>
            <a:pPr marL="228600" indent="-228600">
              <a:buFontTx/>
              <a:buAutoNum type="arabicPeriod"/>
              <a:defRPr/>
            </a:pPr>
            <a:r>
              <a:rPr lang="en-US" u="sng" dirty="0" smtClean="0"/>
              <a:t>(Subject</a:t>
            </a:r>
            <a:r>
              <a:rPr lang="en-US" dirty="0" smtClean="0"/>
              <a:t>, </a:t>
            </a:r>
            <a:r>
              <a:rPr lang="en-US" dirty="0" err="1" smtClean="0"/>
              <a:t>Subj_desc</a:t>
            </a:r>
            <a:r>
              <a:rPr lang="en-US" dirty="0" smtClean="0"/>
              <a:t>)</a:t>
            </a:r>
          </a:p>
          <a:p>
            <a:pPr marL="228600" indent="-228600">
              <a:buFontTx/>
              <a:buAutoNum type="arabicPeriod"/>
              <a:defRPr/>
            </a:pPr>
            <a:endParaRPr lang="en-US" dirty="0" smtClean="0"/>
          </a:p>
          <a:p>
            <a:pPr>
              <a:defRPr/>
            </a:pPr>
            <a:r>
              <a:rPr lang="en-US" b="1" dirty="0" smtClean="0"/>
              <a:t>3NF</a:t>
            </a:r>
          </a:p>
          <a:p>
            <a:pPr marL="228600" indent="-228600">
              <a:buFontTx/>
              <a:buAutoNum type="arabicPeriod"/>
              <a:defRPr/>
            </a:pPr>
            <a:r>
              <a:rPr lang="en-US" dirty="0" smtClean="0"/>
              <a:t>(</a:t>
            </a:r>
            <a:r>
              <a:rPr lang="en-US" u="sng" dirty="0" err="1" smtClean="0"/>
              <a:t>Stud_ID</a:t>
            </a:r>
            <a:r>
              <a:rPr lang="en-US" dirty="0" smtClean="0"/>
              <a:t>, Name, </a:t>
            </a:r>
            <a:r>
              <a:rPr lang="en-US" dirty="0" err="1" smtClean="0"/>
              <a:t>Loc</a:t>
            </a:r>
            <a:r>
              <a:rPr lang="en-US" dirty="0" smtClean="0"/>
              <a:t>, Level)</a:t>
            </a:r>
          </a:p>
          <a:p>
            <a:pPr marL="228600" indent="-228600">
              <a:buFontTx/>
              <a:buAutoNum type="arabicPeriod"/>
              <a:defRPr/>
            </a:pPr>
            <a:r>
              <a:rPr lang="en-US" dirty="0" smtClean="0"/>
              <a:t>(</a:t>
            </a:r>
            <a:r>
              <a:rPr lang="en-US" u="sng" dirty="0" smtClean="0"/>
              <a:t>Level</a:t>
            </a:r>
            <a:r>
              <a:rPr lang="en-US" dirty="0" smtClean="0"/>
              <a:t>, </a:t>
            </a:r>
            <a:r>
              <a:rPr lang="en-US" dirty="0" err="1" smtClean="0"/>
              <a:t>Level_Mgr</a:t>
            </a:r>
            <a:r>
              <a:rPr lang="en-US" dirty="0" smtClean="0"/>
              <a:t>)</a:t>
            </a:r>
          </a:p>
          <a:p>
            <a:pPr marL="228600" indent="-228600">
              <a:buFontTx/>
              <a:buAutoNum type="arabicPeriod"/>
              <a:defRPr/>
            </a:pPr>
            <a:r>
              <a:rPr lang="en-US" dirty="0" smtClean="0"/>
              <a:t>(</a:t>
            </a:r>
            <a:r>
              <a:rPr lang="en-US" u="sng" dirty="0" err="1" smtClean="0"/>
              <a:t>Stud_ID</a:t>
            </a:r>
            <a:r>
              <a:rPr lang="en-US" u="sng" dirty="0" smtClean="0"/>
              <a:t>, Tel</a:t>
            </a:r>
            <a:r>
              <a:rPr lang="en-US" dirty="0" smtClean="0"/>
              <a:t>)</a:t>
            </a:r>
          </a:p>
          <a:p>
            <a:pPr marL="228600" indent="-228600">
              <a:buFontTx/>
              <a:buAutoNum type="arabicPeriod"/>
              <a:defRPr/>
            </a:pPr>
            <a:r>
              <a:rPr lang="en-US" dirty="0" smtClean="0"/>
              <a:t>(</a:t>
            </a:r>
            <a:r>
              <a:rPr lang="en-US" u="sng" dirty="0" err="1" smtClean="0"/>
              <a:t>Stud_ID</a:t>
            </a:r>
            <a:r>
              <a:rPr lang="en-US" u="sng" dirty="0" smtClean="0"/>
              <a:t>, Subject</a:t>
            </a:r>
            <a:r>
              <a:rPr lang="en-US" dirty="0" smtClean="0"/>
              <a:t>, Grade)</a:t>
            </a:r>
          </a:p>
          <a:p>
            <a:pPr marL="228600" indent="-228600">
              <a:buFontTx/>
              <a:buAutoNum type="arabicPeriod"/>
              <a:defRPr/>
            </a:pPr>
            <a:r>
              <a:rPr lang="en-US" u="sng" dirty="0" smtClean="0"/>
              <a:t>(Subject</a:t>
            </a:r>
            <a:r>
              <a:rPr lang="en-US" dirty="0" smtClean="0"/>
              <a:t>, </a:t>
            </a:r>
            <a:r>
              <a:rPr lang="en-US" dirty="0" err="1" smtClean="0"/>
              <a:t>Subj_desc</a:t>
            </a:r>
            <a:r>
              <a:rPr lang="en-US" dirty="0" smtClean="0"/>
              <a:t>)</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85D81D3-E1F6-4517-9029-AFFFDAABF8D6}" type="slidenum">
              <a:rPr lang="en-US" altLang="en-US" smtClean="0"/>
              <a:pPr>
                <a:spcBef>
                  <a:spcPct val="0"/>
                </a:spcBef>
              </a:pPr>
              <a:t>18</a:t>
            </a:fld>
            <a:endParaRPr lang="en-US" altLang="en-US"/>
          </a:p>
        </p:txBody>
      </p:sp>
    </p:spTree>
    <p:extLst>
      <p:ext uri="{BB962C8B-B14F-4D97-AF65-F5344CB8AC3E}">
        <p14:creationId xmlns:p14="http://schemas.microsoft.com/office/powerpoint/2010/main" xmlns="" val="4230900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0nf</a:t>
            </a:r>
          </a:p>
          <a:p>
            <a:pPr>
              <a:defRPr/>
            </a:pPr>
            <a:endParaRPr lang="en-US" dirty="0" smtClean="0"/>
          </a:p>
          <a:p>
            <a:pPr>
              <a:defRPr/>
            </a:pPr>
            <a:r>
              <a:rPr lang="en-US" dirty="0" smtClean="0"/>
              <a:t>Students</a:t>
            </a:r>
          </a:p>
          <a:p>
            <a:pPr>
              <a:defRPr/>
            </a:pPr>
            <a:r>
              <a:rPr lang="en-US" dirty="0" smtClean="0"/>
              <a:t>(</a:t>
            </a:r>
            <a:r>
              <a:rPr lang="en-US" dirty="0" err="1" smtClean="0"/>
              <a:t>st_number</a:t>
            </a:r>
            <a:r>
              <a:rPr lang="en-US" dirty="0" smtClean="0"/>
              <a:t>, </a:t>
            </a:r>
            <a:r>
              <a:rPr lang="en-US" dirty="0" err="1" smtClean="0"/>
              <a:t>student_name</a:t>
            </a:r>
            <a:r>
              <a:rPr lang="en-US" dirty="0" smtClean="0"/>
              <a:t>, </a:t>
            </a:r>
            <a:r>
              <a:rPr lang="en-US" dirty="0" err="1" smtClean="0"/>
              <a:t>student_street</a:t>
            </a:r>
            <a:r>
              <a:rPr lang="en-US" dirty="0" smtClean="0"/>
              <a:t>, </a:t>
            </a:r>
            <a:r>
              <a:rPr lang="en-US" dirty="0" err="1" smtClean="0"/>
              <a:t>student_city</a:t>
            </a:r>
            <a:r>
              <a:rPr lang="en-US" dirty="0" smtClean="0"/>
              <a:t>, </a:t>
            </a:r>
            <a:r>
              <a:rPr lang="en-US" dirty="0" err="1" smtClean="0"/>
              <a:t>tel_no</a:t>
            </a:r>
            <a:r>
              <a:rPr lang="en-US" dirty="0" smtClean="0"/>
              <a:t>, </a:t>
            </a:r>
            <a:r>
              <a:rPr lang="en-US" dirty="0" err="1" smtClean="0"/>
              <a:t>f_code</a:t>
            </a:r>
            <a:r>
              <a:rPr lang="en-US" dirty="0" smtClean="0"/>
              <a:t>, faculty, major)</a:t>
            </a:r>
          </a:p>
          <a:p>
            <a:pPr>
              <a:defRPr/>
            </a:pPr>
            <a:endParaRPr lang="en-US" dirty="0" smtClean="0"/>
          </a:p>
          <a:p>
            <a:pPr>
              <a:defRPr/>
            </a:pPr>
            <a:r>
              <a:rPr lang="en-US" dirty="0" smtClean="0"/>
              <a:t>Departments(</a:t>
            </a:r>
            <a:r>
              <a:rPr lang="en-US" dirty="0" err="1" smtClean="0"/>
              <a:t>dept_name</a:t>
            </a:r>
            <a:r>
              <a:rPr lang="en-US" dirty="0" smtClean="0"/>
              <a:t>, </a:t>
            </a:r>
            <a:r>
              <a:rPr lang="en-US" dirty="0" err="1" smtClean="0"/>
              <a:t>student_no</a:t>
            </a:r>
            <a:r>
              <a:rPr lang="en-US" dirty="0" smtClean="0"/>
              <a:t>, </a:t>
            </a:r>
            <a:r>
              <a:rPr lang="en-US" dirty="0" err="1" smtClean="0"/>
              <a:t>dept_desc</a:t>
            </a:r>
            <a:r>
              <a:rPr lang="en-US" dirty="0" smtClean="0"/>
              <a:t>, </a:t>
            </a:r>
            <a:r>
              <a:rPr lang="en-US" dirty="0" err="1" smtClean="0"/>
              <a:t>adminssion_grade</a:t>
            </a:r>
            <a:r>
              <a:rPr lang="en-US" dirty="0" smtClean="0"/>
              <a:t>, comments )</a:t>
            </a:r>
          </a:p>
          <a:p>
            <a:pPr>
              <a:defRPr/>
            </a:pPr>
            <a:endParaRPr lang="en-US" dirty="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151C6AD-32F0-4AEA-A6E8-071575AE94D3}" type="slidenum">
              <a:rPr lang="en-US" altLang="en-US" smtClean="0"/>
              <a:pPr>
                <a:spcBef>
                  <a:spcPct val="0"/>
                </a:spcBef>
              </a:pPr>
              <a:t>19</a:t>
            </a:fld>
            <a:endParaRPr lang="en-US" altLang="en-US"/>
          </a:p>
        </p:txBody>
      </p:sp>
    </p:spTree>
    <p:extLst>
      <p:ext uri="{BB962C8B-B14F-4D97-AF65-F5344CB8AC3E}">
        <p14:creationId xmlns:p14="http://schemas.microsoft.com/office/powerpoint/2010/main" xmlns="" val="1801369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0NF</a:t>
            </a:r>
          </a:p>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City,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Student_Phone</a:t>
            </a:r>
            <a:r>
              <a:rPr lang="en-US" altLang="en-US" dirty="0">
                <a:latin typeface="Arial" panose="020B0604020202020204" pitchFamily="34" charset="0"/>
                <a:cs typeface="Arial" panose="020B0604020202020204" pitchFamily="34" charset="0"/>
              </a:rPr>
              <a:t>, Course,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1NF</a:t>
            </a:r>
          </a:p>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City,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a:t>
            </a:r>
          </a:p>
          <a:p>
            <a:r>
              <a:rPr lang="en-US" altLang="en-US" b="1" dirty="0" err="1">
                <a:latin typeface="Arial" panose="020B0604020202020204" pitchFamily="34" charset="0"/>
                <a:cs typeface="Arial" panose="020B0604020202020204" pitchFamily="34" charset="0"/>
              </a:rPr>
              <a:t>Student_Course</a:t>
            </a:r>
            <a:r>
              <a:rPr lang="en-US" altLang="en-US" b="1"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App_No,#Course</a:t>
            </a:r>
            <a:r>
              <a:rPr lang="en-US" altLang="en-US" u="sng"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r>
              <a:rPr lang="en-US" altLang="en-US" b="1" dirty="0" err="1">
                <a:latin typeface="Arial" panose="020B0604020202020204" pitchFamily="34" charset="0"/>
                <a:cs typeface="Arial" panose="020B0604020202020204" pitchFamily="34" charset="0"/>
              </a:rPr>
              <a:t>Student_Phone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App_No,#Phone</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2NF</a:t>
            </a:r>
          </a:p>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City,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a:t>
            </a:r>
          </a:p>
          <a:p>
            <a:r>
              <a:rPr lang="en-US" altLang="en-US" b="1" dirty="0" err="1">
                <a:latin typeface="Arial" panose="020B0604020202020204" pitchFamily="34" charset="0"/>
                <a:cs typeface="Arial" panose="020B0604020202020204" pitchFamily="34" charset="0"/>
              </a:rPr>
              <a:t>Student_Course</a:t>
            </a:r>
            <a:r>
              <a:rPr lang="en-US" altLang="en-US" b="1"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App_No,#Course</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r>
              <a:rPr lang="en-US" altLang="en-US" b="1" dirty="0" err="1">
                <a:latin typeface="Arial" panose="020B0604020202020204" pitchFamily="34" charset="0"/>
                <a:cs typeface="Arial" panose="020B0604020202020204" pitchFamily="34" charset="0"/>
              </a:rPr>
              <a:t>Student_Phone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App_No,#Phone</a:t>
            </a:r>
            <a:r>
              <a:rPr lang="en-US" altLang="en-US" dirty="0">
                <a:latin typeface="Arial" panose="020B0604020202020204" pitchFamily="34" charset="0"/>
                <a:cs typeface="Arial" panose="020B0604020202020204" pitchFamily="34" charset="0"/>
              </a:rPr>
              <a:t>)</a:t>
            </a:r>
          </a:p>
          <a:p>
            <a:r>
              <a:rPr lang="en-US" altLang="en-US" b="1" dirty="0">
                <a:latin typeface="Arial" panose="020B0604020202020204" pitchFamily="34" charset="0"/>
                <a:cs typeface="Arial" panose="020B0604020202020204" pitchFamily="34" charset="0"/>
              </a:rPr>
              <a:t>Course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Course</a:t>
            </a:r>
            <a:r>
              <a:rPr lang="en-US" altLang="en-US" u="sng"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3NF</a:t>
            </a:r>
          </a:p>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a:t>
            </a:r>
          </a:p>
          <a:p>
            <a:r>
              <a:rPr lang="en-US" altLang="en-US" b="1" dirty="0" err="1">
                <a:latin typeface="Arial" panose="020B0604020202020204" pitchFamily="34" charset="0"/>
                <a:cs typeface="Arial" panose="020B0604020202020204" pitchFamily="34" charset="0"/>
              </a:rPr>
              <a:t>Student_Course</a:t>
            </a:r>
            <a:r>
              <a:rPr lang="en-US" altLang="en-US" b="1"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App_No,Course</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r>
              <a:rPr lang="en-US" altLang="en-US" b="1" dirty="0" err="1">
                <a:latin typeface="Arial" panose="020B0604020202020204" pitchFamily="34" charset="0"/>
                <a:cs typeface="Arial" panose="020B0604020202020204" pitchFamily="34" charset="0"/>
              </a:rPr>
              <a:t>Student_Phone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u="sng" dirty="0" err="1" smtClean="0">
                <a:latin typeface="Arial" panose="020B0604020202020204" pitchFamily="34" charset="0"/>
                <a:cs typeface="Arial" panose="020B0604020202020204" pitchFamily="34" charset="0"/>
              </a:rPr>
              <a:t>App_No,Phone</a:t>
            </a:r>
            <a:r>
              <a:rPr lang="en-US" altLang="en-US" dirty="0">
                <a:latin typeface="Arial" panose="020B0604020202020204" pitchFamily="34" charset="0"/>
                <a:cs typeface="Arial" panose="020B0604020202020204" pitchFamily="34" charset="0"/>
              </a:rPr>
              <a:t>)</a:t>
            </a:r>
          </a:p>
          <a:p>
            <a:r>
              <a:rPr lang="en-US" altLang="en-US" b="1" dirty="0">
                <a:latin typeface="Arial" panose="020B0604020202020204" pitchFamily="34" charset="0"/>
                <a:cs typeface="Arial" panose="020B0604020202020204" pitchFamily="34" charset="0"/>
              </a:rPr>
              <a:t>Course </a:t>
            </a:r>
            <a:r>
              <a:rPr lang="en-US" altLang="en-US" dirty="0" smtClean="0">
                <a:latin typeface="Arial" panose="020B0604020202020204" pitchFamily="34" charset="0"/>
                <a:cs typeface="Arial" panose="020B0604020202020204" pitchFamily="34" charset="0"/>
              </a:rPr>
              <a:t>(#</a:t>
            </a:r>
            <a:r>
              <a:rPr lang="en-US" altLang="en-US" u="sng" dirty="0" smtClean="0">
                <a:latin typeface="Arial" panose="020B0604020202020204" pitchFamily="34" charset="0"/>
                <a:cs typeface="Arial" panose="020B0604020202020204" pitchFamily="34" charset="0"/>
              </a:rPr>
              <a:t>Course</a:t>
            </a:r>
            <a:r>
              <a:rPr lang="en-US" altLang="en-US" u="sng"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a:t>
            </a:r>
          </a:p>
          <a:p>
            <a:r>
              <a:rPr lang="en-US" altLang="en-US" b="1" dirty="0">
                <a:latin typeface="Arial" panose="020B0604020202020204" pitchFamily="34" charset="0"/>
                <a:cs typeface="Arial" panose="020B0604020202020204" pitchFamily="34" charset="0"/>
              </a:rPr>
              <a:t>City </a:t>
            </a:r>
            <a:r>
              <a:rPr lang="en-US" altLang="en-US" dirty="0" smtClean="0">
                <a:latin typeface="Arial" panose="020B0604020202020204" pitchFamily="34" charset="0"/>
                <a:cs typeface="Arial" panose="020B0604020202020204" pitchFamily="34" charset="0"/>
              </a:rPr>
              <a:t>(#City</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A5A4513-FF68-429D-B15B-7D8CFC4B014B}" type="slidenum">
              <a:rPr lang="en-US" altLang="en-US" smtClean="0"/>
              <a:pPr>
                <a:spcBef>
                  <a:spcPct val="0"/>
                </a:spcBef>
              </a:pPr>
              <a:t>23</a:t>
            </a:fld>
            <a:endParaRPr lang="en-US" altLang="en-US"/>
          </a:p>
        </p:txBody>
      </p:sp>
    </p:spTree>
    <p:extLst>
      <p:ext uri="{BB962C8B-B14F-4D97-AF65-F5344CB8AC3E}">
        <p14:creationId xmlns:p14="http://schemas.microsoft.com/office/powerpoint/2010/main" xmlns="" val="472205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34D80F8-B302-40C0-B19C-210F13B62B7B}" type="slidenum">
              <a:rPr lang="ar-SA" altLang="en-US" smtClean="0"/>
              <a:pPr>
                <a:spcBef>
                  <a:spcPct val="0"/>
                </a:spcBef>
              </a:pPr>
              <a:t>28</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latin typeface="Arial" panose="020B0604020202020204" pitchFamily="34" charset="0"/>
                <a:cs typeface="Arial" panose="020B0604020202020204" pitchFamily="34" charset="0"/>
              </a:rPr>
              <a:t>0 </a:t>
            </a:r>
            <a:r>
              <a:rPr lang="en-US" altLang="en-US" dirty="0" err="1" smtClean="0">
                <a:latin typeface="Arial" panose="020B0604020202020204" pitchFamily="34" charset="0"/>
                <a:cs typeface="Arial" panose="020B0604020202020204" pitchFamily="34" charset="0"/>
              </a:rPr>
              <a:t>nf</a:t>
            </a:r>
            <a:endParaRPr lang="en-US" altLang="en-US" dirty="0" smtClean="0">
              <a:latin typeface="Arial" panose="020B0604020202020204" pitchFamily="34" charset="0"/>
              <a:cs typeface="Arial" panose="020B0604020202020204" pitchFamily="34" charset="0"/>
            </a:endParaRPr>
          </a:p>
          <a:p>
            <a:r>
              <a:rPr lang="en-US" altLang="en-US" dirty="0" smtClean="0">
                <a:latin typeface="Arial" panose="020B0604020202020204" pitchFamily="34" charset="0"/>
                <a:cs typeface="Arial" panose="020B0604020202020204" pitchFamily="34" charset="0"/>
              </a:rPr>
              <a:t>Suppliers ( S#, country, currency, p#, </a:t>
            </a:r>
            <a:r>
              <a:rPr lang="en-US" altLang="en-US" dirty="0" err="1" smtClean="0">
                <a:latin typeface="Arial" panose="020B0604020202020204" pitchFamily="34" charset="0"/>
                <a:cs typeface="Arial" panose="020B0604020202020204" pitchFamily="34" charset="0"/>
              </a:rPr>
              <a:t>qty</a:t>
            </a:r>
            <a:r>
              <a:rPr lang="en-US" altLang="en-US" dirty="0" smtClean="0">
                <a:latin typeface="Arial" panose="020B0604020202020204" pitchFamily="34" charset="0"/>
                <a:cs typeface="Arial" panose="020B0604020202020204" pitchFamily="34" charset="0"/>
              </a:rPr>
              <a:t> )</a:t>
            </a:r>
          </a:p>
          <a:p>
            <a:endParaRPr lang="en-US" altLang="en-US" dirty="0" smtClean="0">
              <a:latin typeface="Arial" panose="020B0604020202020204" pitchFamily="34" charset="0"/>
              <a:cs typeface="Arial" panose="020B0604020202020204" pitchFamily="34" charset="0"/>
            </a:endParaRPr>
          </a:p>
          <a:p>
            <a:r>
              <a:rPr lang="en-US" altLang="en-US" dirty="0" smtClean="0">
                <a:latin typeface="Arial" panose="020B0604020202020204" pitchFamily="34" charset="0"/>
                <a:cs typeface="Arial" panose="020B0604020202020204" pitchFamily="34" charset="0"/>
              </a:rPr>
              <a:t>1NF</a:t>
            </a:r>
            <a:endParaRPr lang="en-US" altLang="en-US" dirty="0">
              <a:latin typeface="Arial" panose="020B0604020202020204" pitchFamily="34" charset="0"/>
              <a:cs typeface="Arial" panose="020B0604020202020204" pitchFamily="34" charset="0"/>
            </a:endParaRPr>
          </a:p>
          <a:p>
            <a:r>
              <a:rPr lang="en-US" altLang="en-US" b="1" dirty="0">
                <a:latin typeface="Arial" panose="020B0604020202020204" pitchFamily="34" charset="0"/>
                <a:cs typeface="Arial" panose="020B0604020202020204" pitchFamily="34" charset="0"/>
              </a:rPr>
              <a:t>Supplier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a:t>
            </a:r>
            <a:r>
              <a:rPr lang="en-US" altLang="en-US" dirty="0">
                <a:latin typeface="Arial" panose="020B0604020202020204" pitchFamily="34" charset="0"/>
                <a:cs typeface="Arial" panose="020B0604020202020204" pitchFamily="34" charset="0"/>
              </a:rPr>
              <a:t>, country, currency)</a:t>
            </a:r>
          </a:p>
          <a:p>
            <a:r>
              <a:rPr lang="en-US" altLang="en-US" b="1" dirty="0" err="1">
                <a:latin typeface="Arial" panose="020B0604020202020204" pitchFamily="34" charset="0"/>
                <a:cs typeface="Arial" panose="020B0604020202020204" pitchFamily="34" charset="0"/>
              </a:rPr>
              <a:t>Supplier_Parts</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S#,P#</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qty</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2NF</a:t>
            </a:r>
          </a:p>
          <a:p>
            <a:r>
              <a:rPr lang="en-US" altLang="en-US" dirty="0">
                <a:latin typeface="Arial" panose="020B0604020202020204" pitchFamily="34" charset="0"/>
                <a:cs typeface="Arial" panose="020B0604020202020204" pitchFamily="34" charset="0"/>
              </a:rPr>
              <a:t>Applied</a:t>
            </a: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3NF</a:t>
            </a:r>
          </a:p>
          <a:p>
            <a:r>
              <a:rPr lang="en-US" altLang="en-US" b="1" dirty="0">
                <a:latin typeface="Arial" panose="020B0604020202020204" pitchFamily="34" charset="0"/>
                <a:cs typeface="Arial" panose="020B0604020202020204" pitchFamily="34" charset="0"/>
              </a:rPr>
              <a:t>Supplier</a:t>
            </a:r>
            <a:r>
              <a:rPr lang="en-US" altLang="en-US" b="1" u="sng" dirty="0">
                <a:latin typeface="Arial" panose="020B0604020202020204" pitchFamily="34" charset="0"/>
                <a:cs typeface="Arial" panose="020B0604020202020204" pitchFamily="34" charset="0"/>
              </a:rPr>
              <a:t> </a:t>
            </a:r>
            <a:r>
              <a:rPr lang="en-US" altLang="en-US" u="sng" dirty="0">
                <a:latin typeface="Arial" panose="020B0604020202020204" pitchFamily="34" charset="0"/>
                <a:cs typeface="Arial" panose="020B0604020202020204" pitchFamily="34" charset="0"/>
              </a:rPr>
              <a:t>(S#, </a:t>
            </a:r>
            <a:r>
              <a:rPr lang="en-US" altLang="en-US" dirty="0">
                <a:latin typeface="Arial" panose="020B0604020202020204" pitchFamily="34" charset="0"/>
                <a:cs typeface="Arial" panose="020B0604020202020204" pitchFamily="34" charset="0"/>
              </a:rPr>
              <a:t>Country)</a:t>
            </a:r>
          </a:p>
          <a:p>
            <a:r>
              <a:rPr lang="en-US" altLang="en-US" b="1" dirty="0">
                <a:latin typeface="Arial" panose="020B0604020202020204" pitchFamily="34" charset="0"/>
                <a:cs typeface="Arial" panose="020B0604020202020204" pitchFamily="34" charset="0"/>
              </a:rPr>
              <a:t>Country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Country</a:t>
            </a:r>
            <a:r>
              <a:rPr lang="en-US" altLang="en-US" dirty="0">
                <a:latin typeface="Arial" panose="020B0604020202020204" pitchFamily="34" charset="0"/>
                <a:cs typeface="Arial" panose="020B0604020202020204" pitchFamily="34" charset="0"/>
              </a:rPr>
              <a:t>, Currency)</a:t>
            </a:r>
          </a:p>
          <a:p>
            <a:r>
              <a:rPr lang="en-US" altLang="en-US" b="1" dirty="0" err="1">
                <a:latin typeface="Arial" panose="020B0604020202020204" pitchFamily="34" charset="0"/>
                <a:cs typeface="Arial" panose="020B0604020202020204" pitchFamily="34" charset="0"/>
              </a:rPr>
              <a:t>Supplier_Parts</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S#,P#,</a:t>
            </a:r>
            <a:r>
              <a:rPr lang="en-US" altLang="en-US" dirty="0" err="1">
                <a:latin typeface="Arial" panose="020B0604020202020204" pitchFamily="34" charset="0"/>
                <a:cs typeface="Arial" panose="020B0604020202020204" pitchFamily="34" charset="0"/>
              </a:rPr>
              <a:t>qty</a:t>
            </a:r>
            <a:r>
              <a:rPr lang="en-US" altLang="en-US" dirty="0" smtClean="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41232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database design may be performed using two approaches: bottom-up or top-down.</a:t>
            </a:r>
          </a:p>
          <a:p>
            <a:endParaRPr lang="en-US" altLang="en-US">
              <a:latin typeface="Arial" panose="020B0604020202020204" pitchFamily="34" charset="0"/>
              <a:cs typeface="Arial" panose="020B0604020202020204" pitchFamily="34" charset="0"/>
            </a:endParaRPr>
          </a:p>
          <a:p>
            <a:r>
              <a:rPr lang="en-US" altLang="en-US">
                <a:latin typeface="Arial" panose="020B0604020202020204" pitchFamily="34" charset="0"/>
                <a:cs typeface="Arial" panose="020B0604020202020204" pitchFamily="34" charset="0"/>
              </a:rPr>
              <a:t>A </a:t>
            </a:r>
            <a:r>
              <a:rPr lang="en-US" altLang="en-US" b="1">
                <a:latin typeface="Arial" panose="020B0604020202020204" pitchFamily="34" charset="0"/>
                <a:cs typeface="Arial" panose="020B0604020202020204" pitchFamily="34" charset="0"/>
              </a:rPr>
              <a:t>bottom-up design methodology </a:t>
            </a:r>
            <a:r>
              <a:rPr lang="en-US" altLang="en-US">
                <a:latin typeface="Arial" panose="020B0604020202020204" pitchFamily="34" charset="0"/>
                <a:cs typeface="Arial" panose="020B0604020202020204" pitchFamily="34" charset="0"/>
              </a:rPr>
              <a:t>considers the basic relationships </a:t>
            </a:r>
            <a:r>
              <a:rPr lang="en-US" altLang="en-US" i="1">
                <a:latin typeface="Arial" panose="020B0604020202020204" pitchFamily="34" charset="0"/>
                <a:cs typeface="Arial" panose="020B0604020202020204" pitchFamily="34" charset="0"/>
              </a:rPr>
              <a:t>among individual attributes </a:t>
            </a:r>
            <a:r>
              <a:rPr lang="en-US" altLang="en-US">
                <a:latin typeface="Arial" panose="020B0604020202020204" pitchFamily="34" charset="0"/>
                <a:cs typeface="Arial" panose="020B0604020202020204" pitchFamily="34" charset="0"/>
              </a:rPr>
              <a:t>as the starting point and uses those to construct relation schemas (tables). This approach is not very popular in practice.</a:t>
            </a:r>
          </a:p>
          <a:p>
            <a:endParaRPr lang="en-US" altLang="en-US">
              <a:latin typeface="Arial" panose="020B0604020202020204" pitchFamily="34" charset="0"/>
              <a:cs typeface="Arial" panose="020B0604020202020204" pitchFamily="34" charset="0"/>
            </a:endParaRPr>
          </a:p>
          <a:p>
            <a:r>
              <a:rPr lang="en-US" altLang="en-US">
                <a:latin typeface="Arial" panose="020B0604020202020204" pitchFamily="34" charset="0"/>
                <a:cs typeface="Arial" panose="020B0604020202020204" pitchFamily="34" charset="0"/>
              </a:rPr>
              <a:t>A </a:t>
            </a:r>
            <a:r>
              <a:rPr lang="en-US" altLang="en-US" b="1">
                <a:latin typeface="Arial" panose="020B0604020202020204" pitchFamily="34" charset="0"/>
                <a:cs typeface="Arial" panose="020B0604020202020204" pitchFamily="34" charset="0"/>
              </a:rPr>
              <a:t>top-down design methodology </a:t>
            </a:r>
            <a:r>
              <a:rPr lang="en-US" altLang="en-US">
                <a:latin typeface="Arial" panose="020B0604020202020204" pitchFamily="34" charset="0"/>
                <a:cs typeface="Arial" panose="020B0604020202020204" pitchFamily="34" charset="0"/>
              </a:rPr>
              <a:t>Perform a conceptual schema design using a conceptual model such as ER and map the conceptual design into a set of relations.</a:t>
            </a:r>
          </a:p>
          <a:p>
            <a:endParaRPr lang="en-US" altLang="en-US">
              <a:latin typeface="Arial" panose="020B0604020202020204" pitchFamily="34" charset="0"/>
              <a:cs typeface="Arial" panose="020B0604020202020204" pitchFamily="34" charset="0"/>
            </a:endParaRPr>
          </a:p>
          <a:p>
            <a:r>
              <a:rPr lang="en-US" altLang="en-US">
                <a:latin typeface="Arial" panose="020B0604020202020204" pitchFamily="34" charset="0"/>
                <a:cs typeface="Arial" panose="020B0604020202020204" pitchFamily="34" charset="0"/>
              </a:rPr>
              <a:t>Normalization plays only a limited role in database schema design if a top-down modeling approach like the entity- relationship approach is used. </a:t>
            </a:r>
          </a:p>
          <a:p>
            <a:r>
              <a:rPr lang="en-US" altLang="en-US">
                <a:latin typeface="Arial" panose="020B0604020202020204" pitchFamily="34" charset="0"/>
                <a:cs typeface="Arial" panose="020B0604020202020204" pitchFamily="34" charset="0"/>
              </a:rPr>
              <a:t>Normalization however plays a major role when the bottom-up approach is being used. Normalization is then essential to build appropriate relations to hold the information of the enterprise. </a:t>
            </a:r>
          </a:p>
          <a:p>
            <a:endParaRPr lang="en-US" altLang="en-US">
              <a:latin typeface="Arial" panose="020B0604020202020204" pitchFamily="34" charset="0"/>
              <a:cs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16B75A2-1807-4001-9B97-9563AE7D5CA1}" type="slidenum">
              <a:rPr lang="en-US" altLang="en-US" smtClean="0"/>
              <a:pPr>
                <a:spcBef>
                  <a:spcPct val="0"/>
                </a:spcBef>
              </a:pPr>
              <a:t>2</a:t>
            </a:fld>
            <a:endParaRPr lang="en-US" altLang="en-US"/>
          </a:p>
        </p:txBody>
      </p:sp>
    </p:spTree>
    <p:extLst>
      <p:ext uri="{BB962C8B-B14F-4D97-AF65-F5344CB8AC3E}">
        <p14:creationId xmlns:p14="http://schemas.microsoft.com/office/powerpoint/2010/main" xmlns="" val="388702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t>Four </a:t>
            </a:r>
            <a:r>
              <a:rPr lang="en-US" i="1" dirty="0"/>
              <a:t>informal guidelines </a:t>
            </a:r>
            <a:r>
              <a:rPr lang="en-US" dirty="0"/>
              <a:t>that may be used as </a:t>
            </a:r>
            <a:r>
              <a:rPr lang="en-US" i="1" dirty="0"/>
              <a:t>measures to determine the quality </a:t>
            </a:r>
            <a:r>
              <a:rPr lang="en-US" dirty="0"/>
              <a:t>of relation schema design:</a:t>
            </a:r>
          </a:p>
          <a:p>
            <a:pPr marL="171450" indent="-171450">
              <a:buFont typeface="Arial" panose="020B0604020202020204" pitchFamily="34" charset="0"/>
              <a:buChar char="•"/>
              <a:defRPr/>
            </a:pPr>
            <a:r>
              <a:rPr lang="en-US" dirty="0"/>
              <a:t>Making sure that the semantics of the attributes is clear in the schema</a:t>
            </a:r>
          </a:p>
          <a:p>
            <a:pPr marL="171450" indent="-171450">
              <a:buFont typeface="Arial" panose="020B0604020202020204" pitchFamily="34" charset="0"/>
              <a:buChar char="•"/>
              <a:defRPr/>
            </a:pPr>
            <a:r>
              <a:rPr lang="en-US" dirty="0"/>
              <a:t>Reducing the redundant information in tuples</a:t>
            </a:r>
          </a:p>
          <a:p>
            <a:pPr marL="171450" indent="-171450">
              <a:buFont typeface="Arial" panose="020B0604020202020204" pitchFamily="34" charset="0"/>
              <a:buChar char="•"/>
              <a:defRPr/>
            </a:pPr>
            <a:r>
              <a:rPr lang="en-US" dirty="0"/>
              <a:t>Reducing the NULL values in tuples</a:t>
            </a:r>
          </a:p>
          <a:p>
            <a:pPr marL="171450" indent="-171450">
              <a:buFont typeface="Arial" panose="020B0604020202020204" pitchFamily="34" charset="0"/>
              <a:buChar char="•"/>
              <a:defRPr/>
            </a:pPr>
            <a:r>
              <a:rPr lang="en-US" dirty="0"/>
              <a:t>Disallowing the possibility of generating spurious </a:t>
            </a:r>
            <a:r>
              <a:rPr lang="en-US" dirty="0" smtClean="0"/>
              <a:t>tuples </a:t>
            </a:r>
            <a:r>
              <a:rPr lang="ar-EG" dirty="0" smtClean="0"/>
              <a:t>زائفة</a:t>
            </a:r>
            <a:endParaRPr lang="en-US" dirty="0"/>
          </a:p>
          <a:p>
            <a:pPr marL="171450" indent="-171450">
              <a:buFont typeface="Arial" panose="020B0604020202020204" pitchFamily="34" charset="0"/>
              <a:buChar char="•"/>
              <a:defRPr/>
            </a:pPr>
            <a:endParaRPr lang="en-US" dirty="0"/>
          </a:p>
          <a:p>
            <a:pPr>
              <a:defRPr/>
            </a:pPr>
            <a:r>
              <a:rPr lang="en-US" dirty="0"/>
              <a:t>Guideline 1- Do not combine attributes from multiple entity types and relationship types into a single relation</a:t>
            </a:r>
          </a:p>
          <a:p>
            <a:pPr>
              <a:defRPr/>
            </a:pPr>
            <a:r>
              <a:rPr lang="en-US" dirty="0"/>
              <a:t>Guideline 2- Design the base relation schemas so that no insertion, deletion, or modification anomalies are present in the relations</a:t>
            </a:r>
          </a:p>
          <a:p>
            <a:pPr>
              <a:defRPr/>
            </a:pPr>
            <a:r>
              <a:rPr lang="en-US" dirty="0"/>
              <a:t>Guideline 3- As far as possible, avoid placing attributes in a base relation whose values may frequently be NULL</a:t>
            </a:r>
          </a:p>
          <a:p>
            <a:pPr>
              <a:defRPr/>
            </a:pPr>
            <a:r>
              <a:rPr lang="en-US" dirty="0"/>
              <a:t>Guideline 4- Avoid relations that contain matching attributes that are not (foreign key, primary key) combinations because joining on such attributes may produce spurious tuples</a:t>
            </a: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9B23DCD-1E13-4B44-AD98-391B349D1599}" type="slidenum">
              <a:rPr lang="en-US" altLang="en-US" smtClean="0"/>
              <a:pPr>
                <a:spcBef>
                  <a:spcPct val="0"/>
                </a:spcBef>
              </a:pPr>
              <a:t>3</a:t>
            </a:fld>
            <a:endParaRPr lang="en-US" altLang="en-US"/>
          </a:p>
        </p:txBody>
      </p:sp>
    </p:spTree>
    <p:extLst>
      <p:ext uri="{BB962C8B-B14F-4D97-AF65-F5344CB8AC3E}">
        <p14:creationId xmlns:p14="http://schemas.microsoft.com/office/powerpoint/2010/main" xmlns="" val="3199484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altLang="en-US" dirty="0"/>
              <a:t>Normalization avoids:</a:t>
            </a:r>
          </a:p>
          <a:p>
            <a:pPr marL="171450" indent="-171450">
              <a:buFont typeface="Arial" panose="020B0604020202020204" pitchFamily="34" charset="0"/>
              <a:buChar char="•"/>
              <a:defRPr/>
            </a:pPr>
            <a:r>
              <a:rPr lang="en-US" altLang="en-US" dirty="0">
                <a:latin typeface="Arial" pitchFamily="34" charset="0"/>
                <a:cs typeface="Arial" pitchFamily="34" charset="0"/>
              </a:rPr>
              <a:t>Duplication of Data  – The same data is listed in multiple lines of the database</a:t>
            </a:r>
          </a:p>
          <a:p>
            <a:pPr marL="171450" indent="-171450">
              <a:buFont typeface="Arial" panose="020B0604020202020204" pitchFamily="34" charset="0"/>
              <a:buChar char="•"/>
              <a:defRPr/>
            </a:pPr>
            <a:r>
              <a:rPr lang="en-US" altLang="en-US" dirty="0">
                <a:latin typeface="Arial" pitchFamily="34" charset="0"/>
                <a:cs typeface="Arial" pitchFamily="34" charset="0"/>
              </a:rPr>
              <a:t>Insert Anomaly  – A record about an entity cannot be inserted into the table without first inserting information about another entity – Cannot enter a department without an employee</a:t>
            </a:r>
          </a:p>
          <a:p>
            <a:pPr marL="171450" indent="-171450">
              <a:buFont typeface="Arial" panose="020B0604020202020204" pitchFamily="34" charset="0"/>
              <a:buChar char="•"/>
              <a:defRPr/>
            </a:pPr>
            <a:r>
              <a:rPr lang="en-US" altLang="en-US" dirty="0">
                <a:latin typeface="Arial" pitchFamily="34" charset="0"/>
                <a:cs typeface="Arial" pitchFamily="34" charset="0"/>
              </a:rPr>
              <a:t>Delete Anomaly – A record cannot be deleted without deleting a record about a related entity. </a:t>
            </a:r>
            <a:r>
              <a:rPr lang="en-US" dirty="0"/>
              <a:t>If we delete from EMP_DEPT an employee tuple that happens to represent the last employee working for a particular department, the information concerning that department is lost from the database</a:t>
            </a:r>
            <a:r>
              <a:rPr lang="en-US" altLang="en-US" dirty="0">
                <a:latin typeface="Arial" pitchFamily="34" charset="0"/>
                <a:cs typeface="Arial" pitchFamily="34" charset="0"/>
              </a:rPr>
              <a:t>.</a:t>
            </a:r>
          </a:p>
          <a:p>
            <a:pPr marL="171450" indent="-171450">
              <a:buFont typeface="Arial" panose="020B0604020202020204" pitchFamily="34" charset="0"/>
              <a:buChar char="•"/>
              <a:defRPr/>
            </a:pPr>
            <a:r>
              <a:rPr lang="en-US" altLang="en-US" dirty="0">
                <a:latin typeface="Arial" pitchFamily="34" charset="0"/>
                <a:cs typeface="Arial" pitchFamily="34" charset="0"/>
              </a:rPr>
              <a:t>Update Anomaly – Cannot update information without changing information in many places. To update department information, it must be updated for each employee working in this department.</a:t>
            </a:r>
          </a:p>
          <a:p>
            <a:pPr marL="171450" indent="-171450">
              <a:buFont typeface="Arial" panose="020B0604020202020204" pitchFamily="34" charset="0"/>
              <a:buChar char="•"/>
              <a:defRPr/>
            </a:pPr>
            <a:r>
              <a:rPr lang="en-US" altLang="en-US" dirty="0">
                <a:latin typeface="Arial" pitchFamily="34" charset="0"/>
                <a:cs typeface="Arial" pitchFamily="34" charset="0"/>
              </a:rPr>
              <a:t>Using frequent Null values: </a:t>
            </a:r>
            <a:r>
              <a:rPr lang="en-US" altLang="en-US" dirty="0">
                <a:latin typeface="Arial" pitchFamily="34" charset="0"/>
                <a:cs typeface="Times New Roman" pitchFamily="18" charset="0"/>
              </a:rPr>
              <a:t>Attributes that are NULL frequently could be placed in separate relations (with the primary key)</a:t>
            </a:r>
            <a:endParaRPr lang="en-US" altLang="en-US" dirty="0">
              <a:latin typeface="Arial" pitchFamily="34" charset="0"/>
              <a:cs typeface="Arial" pitchFamily="34" charset="0"/>
            </a:endParaRPr>
          </a:p>
          <a:p>
            <a:pPr>
              <a:defRPr/>
            </a:pPr>
            <a:endParaRPr lang="en-US" altLang="en-US" dirty="0">
              <a:latin typeface="Arial" pitchFamily="34" charset="0"/>
              <a:cs typeface="Arial" pitchFamily="34" charset="0"/>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1415392-686D-4E7A-A680-A6DF23C2A308}" type="slidenum">
              <a:rPr lang="en-US" altLang="en-US" smtClean="0"/>
              <a:pPr>
                <a:spcBef>
                  <a:spcPct val="0"/>
                </a:spcBef>
              </a:pPr>
              <a:t>4</a:t>
            </a:fld>
            <a:endParaRPr lang="en-US" altLang="en-US"/>
          </a:p>
        </p:txBody>
      </p:sp>
    </p:spTree>
    <p:extLst>
      <p:ext uri="{BB962C8B-B14F-4D97-AF65-F5344CB8AC3E}">
        <p14:creationId xmlns:p14="http://schemas.microsoft.com/office/powerpoint/2010/main" xmlns="" val="2069131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t>Most practical design projects acquire existing designs of databases from previous designs, designs in legacy models, or from existing files. Normalization is carried out in practice so that the resulting designs are of high quality and meet these desirable properties:</a:t>
            </a:r>
          </a:p>
          <a:p>
            <a:pPr marL="228600" indent="-228600">
              <a:buFontTx/>
              <a:buAutoNum type="arabicParenBoth"/>
              <a:defRPr/>
            </a:pPr>
            <a:r>
              <a:rPr lang="en-US" dirty="0"/>
              <a:t>minimizing redundancy </a:t>
            </a:r>
          </a:p>
          <a:p>
            <a:pPr marL="228600" indent="-228600">
              <a:buFontTx/>
              <a:buAutoNum type="arabicParenBoth"/>
              <a:defRPr/>
            </a:pPr>
            <a:r>
              <a:rPr lang="en-US" dirty="0"/>
              <a:t>minimizing the insertion, deletion, and update anomalies</a:t>
            </a: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8D6302E-F6EF-4E5E-B470-94AAA536B1CF}" type="slidenum">
              <a:rPr lang="en-US" altLang="en-US" smtClean="0"/>
              <a:pPr>
                <a:spcBef>
                  <a:spcPct val="0"/>
                </a:spcBef>
              </a:pPr>
              <a:t>5</a:t>
            </a:fld>
            <a:endParaRPr lang="en-US" altLang="en-US"/>
          </a:p>
        </p:txBody>
      </p:sp>
    </p:spTree>
    <p:extLst>
      <p:ext uri="{BB962C8B-B14F-4D97-AF65-F5344CB8AC3E}">
        <p14:creationId xmlns:p14="http://schemas.microsoft.com/office/powerpoint/2010/main" xmlns="" val="3795937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21DC7DC-0026-4E0D-A9C7-A68F829B291C}" type="slidenum">
              <a:rPr lang="ar-SA" altLang="en-US" smtClean="0"/>
              <a:pPr>
                <a:spcBef>
                  <a:spcPct val="0"/>
                </a:spcBef>
              </a:pPr>
              <a:t>6</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altLang="en-US">
                <a:latin typeface="Arial" panose="020B0604020202020204" pitchFamily="34" charset="0"/>
                <a:cs typeface="Times New Roman" panose="02020603050405020304" pitchFamily="18" charset="0"/>
              </a:rPr>
              <a:t>Functional dependencies (FDs) are used to specify </a:t>
            </a:r>
            <a:r>
              <a:rPr lang="en-US" altLang="en-US" i="1">
                <a:latin typeface="Arial" panose="020B0604020202020204" pitchFamily="34" charset="0"/>
                <a:cs typeface="Times New Roman" panose="02020603050405020304" pitchFamily="18" charset="0"/>
              </a:rPr>
              <a:t>formal measures</a:t>
            </a:r>
            <a:r>
              <a:rPr lang="en-US" altLang="en-US">
                <a:latin typeface="Arial" panose="020B0604020202020204" pitchFamily="34" charset="0"/>
                <a:cs typeface="Times New Roman" panose="02020603050405020304" pitchFamily="18" charset="0"/>
              </a:rPr>
              <a:t>  of the "goodness" of relational designs</a:t>
            </a:r>
          </a:p>
          <a:p>
            <a:pPr>
              <a:lnSpc>
                <a:spcPct val="90000"/>
              </a:lnSpc>
            </a:pPr>
            <a:r>
              <a:rPr lang="en-US" altLang="en-US">
                <a:latin typeface="Arial" panose="020B0604020202020204" pitchFamily="34" charset="0"/>
                <a:cs typeface="Times New Roman" panose="02020603050405020304" pitchFamily="18" charset="0"/>
              </a:rPr>
              <a:t>FDs and keys are used to define </a:t>
            </a:r>
            <a:r>
              <a:rPr lang="en-US" altLang="en-US" b="1">
                <a:latin typeface="Arial" panose="020B0604020202020204" pitchFamily="34" charset="0"/>
                <a:cs typeface="Times New Roman" panose="02020603050405020304" pitchFamily="18" charset="0"/>
              </a:rPr>
              <a:t>normal forms</a:t>
            </a:r>
            <a:r>
              <a:rPr lang="en-US" altLang="en-US">
                <a:latin typeface="Arial" panose="020B0604020202020204" pitchFamily="34" charset="0"/>
                <a:cs typeface="Times New Roman" panose="02020603050405020304" pitchFamily="18" charset="0"/>
              </a:rPr>
              <a:t> for relations</a:t>
            </a:r>
          </a:p>
          <a:p>
            <a:pPr>
              <a:lnSpc>
                <a:spcPct val="90000"/>
              </a:lnSpc>
            </a:pPr>
            <a:r>
              <a:rPr lang="en-US" altLang="en-US">
                <a:latin typeface="Arial" panose="020B0604020202020204" pitchFamily="34" charset="0"/>
                <a:cs typeface="Times New Roman" panose="02020603050405020304" pitchFamily="18" charset="0"/>
              </a:rPr>
              <a:t>FDs are </a:t>
            </a:r>
            <a:r>
              <a:rPr lang="en-US" altLang="en-US" b="1">
                <a:latin typeface="Arial" panose="020B0604020202020204" pitchFamily="34" charset="0"/>
                <a:cs typeface="Times New Roman" panose="02020603050405020304" pitchFamily="18" charset="0"/>
              </a:rPr>
              <a:t>constraints</a:t>
            </a:r>
            <a:r>
              <a:rPr lang="en-US" altLang="en-US">
                <a:latin typeface="Arial" panose="020B0604020202020204" pitchFamily="34" charset="0"/>
                <a:cs typeface="Times New Roman" panose="02020603050405020304" pitchFamily="18" charset="0"/>
              </a:rPr>
              <a:t> that are derived from the </a:t>
            </a:r>
            <a:r>
              <a:rPr lang="en-US" altLang="en-US" i="1">
                <a:latin typeface="Arial" panose="020B0604020202020204" pitchFamily="34" charset="0"/>
                <a:cs typeface="Times New Roman" panose="02020603050405020304" pitchFamily="18" charset="0"/>
              </a:rPr>
              <a:t>meaning</a:t>
            </a:r>
            <a:r>
              <a:rPr lang="en-US" altLang="en-US">
                <a:latin typeface="Arial" panose="020B0604020202020204" pitchFamily="34" charset="0"/>
                <a:cs typeface="Times New Roman" panose="02020603050405020304" pitchFamily="18" charset="0"/>
              </a:rPr>
              <a:t>  and </a:t>
            </a:r>
            <a:r>
              <a:rPr lang="en-US" altLang="en-US" i="1">
                <a:latin typeface="Arial" panose="020B0604020202020204" pitchFamily="34" charset="0"/>
                <a:cs typeface="Times New Roman" panose="02020603050405020304" pitchFamily="18" charset="0"/>
              </a:rPr>
              <a:t>interrelationships</a:t>
            </a:r>
            <a:r>
              <a:rPr lang="en-US" altLang="en-US">
                <a:latin typeface="Arial" panose="020B0604020202020204" pitchFamily="34" charset="0"/>
                <a:cs typeface="Times New Roman" panose="02020603050405020304" pitchFamily="18" charset="0"/>
              </a:rPr>
              <a:t>  of the data attributes</a:t>
            </a:r>
          </a:p>
          <a:p>
            <a:pPr>
              <a:lnSpc>
                <a:spcPct val="90000"/>
              </a:lnSpc>
            </a:pPr>
            <a:r>
              <a:rPr lang="en-US" altLang="en-US">
                <a:latin typeface="Arial" panose="020B0604020202020204" pitchFamily="34" charset="0"/>
                <a:cs typeface="Times New Roman" panose="02020603050405020304" pitchFamily="18" charset="0"/>
              </a:rPr>
              <a:t>A set of attributes A </a:t>
            </a:r>
            <a:r>
              <a:rPr lang="en-US" altLang="en-US" i="1">
                <a:latin typeface="Arial" panose="020B0604020202020204" pitchFamily="34" charset="0"/>
                <a:cs typeface="Times New Roman" panose="02020603050405020304" pitchFamily="18" charset="0"/>
              </a:rPr>
              <a:t>functionally determines</a:t>
            </a:r>
            <a:r>
              <a:rPr lang="en-US" altLang="en-US">
                <a:latin typeface="Arial" panose="020B0604020202020204" pitchFamily="34" charset="0"/>
                <a:cs typeface="Times New Roman" panose="02020603050405020304" pitchFamily="18" charset="0"/>
              </a:rPr>
              <a:t>  a set of attributes B if the value of A determines a unique value for B</a:t>
            </a:r>
          </a:p>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74322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FD1 and FD4 are Full Functional Dependency</a:t>
            </a:r>
          </a:p>
          <a:p>
            <a:r>
              <a:rPr lang="en-US" altLang="en-US">
                <a:latin typeface="Arial" panose="020B0604020202020204" pitchFamily="34" charset="0"/>
                <a:cs typeface="Arial" panose="020B0604020202020204" pitchFamily="34" charset="0"/>
              </a:rPr>
              <a:t>FD2 and FD3 are Partial Functional Dependency</a:t>
            </a:r>
          </a:p>
          <a:p>
            <a:r>
              <a:rPr lang="en-US" altLang="en-US">
                <a:latin typeface="Arial" panose="020B0604020202020204" pitchFamily="34" charset="0"/>
                <a:cs typeface="Arial" panose="020B0604020202020204" pitchFamily="34" charset="0"/>
              </a:rPr>
              <a:t>FD5 is Transitive Functional Dependency</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9DCE3E2-FF72-4E44-BA6B-18853E51115A}" type="slidenum">
              <a:rPr lang="en-US" altLang="en-US" smtClean="0"/>
              <a:pPr>
                <a:spcBef>
                  <a:spcPct val="0"/>
                </a:spcBef>
              </a:pPr>
              <a:t>8</a:t>
            </a:fld>
            <a:endParaRPr lang="en-US" altLang="en-US"/>
          </a:p>
        </p:txBody>
      </p:sp>
    </p:spTree>
    <p:extLst>
      <p:ext uri="{BB962C8B-B14F-4D97-AF65-F5344CB8AC3E}">
        <p14:creationId xmlns:p14="http://schemas.microsoft.com/office/powerpoint/2010/main" xmlns="" val="3557660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altLang="en-US" b="1">
                <a:latin typeface="Arial" panose="020B0604020202020204" pitchFamily="34" charset="0"/>
                <a:cs typeface="Times New Roman" panose="02020603050405020304" pitchFamily="18" charset="0"/>
              </a:rPr>
              <a:t>Normalization</a:t>
            </a:r>
            <a:r>
              <a:rPr lang="en-US" altLang="en-US">
                <a:latin typeface="Arial" panose="020B0604020202020204" pitchFamily="34" charset="0"/>
                <a:cs typeface="Times New Roman" panose="02020603050405020304" pitchFamily="18" charset="0"/>
              </a:rPr>
              <a:t> is carried out in practice so that the resulting designs are of high quality and meet the desirable properties </a:t>
            </a:r>
          </a:p>
          <a:p>
            <a:pPr>
              <a:lnSpc>
                <a:spcPct val="90000"/>
              </a:lnSpc>
            </a:pPr>
            <a:r>
              <a:rPr lang="en-US" altLang="en-US">
                <a:latin typeface="Arial" panose="020B0604020202020204" pitchFamily="34" charset="0"/>
                <a:cs typeface="Times New Roman" panose="02020603050405020304" pitchFamily="18" charset="0"/>
              </a:rPr>
              <a:t>The practical utility of these normal forms becomes questionable when the constraints on which they are based are </a:t>
            </a:r>
            <a:r>
              <a:rPr lang="en-US" altLang="en-US" b="1">
                <a:latin typeface="Arial" panose="020B0604020202020204" pitchFamily="34" charset="0"/>
                <a:cs typeface="Times New Roman" panose="02020603050405020304" pitchFamily="18" charset="0"/>
              </a:rPr>
              <a:t>hard to understand</a:t>
            </a:r>
            <a:r>
              <a:rPr lang="en-US" altLang="en-US">
                <a:latin typeface="Arial" panose="020B0604020202020204" pitchFamily="34" charset="0"/>
                <a:cs typeface="Times New Roman" panose="02020603050405020304" pitchFamily="18" charset="0"/>
              </a:rPr>
              <a:t> or to </a:t>
            </a:r>
            <a:r>
              <a:rPr lang="en-US" altLang="en-US" b="1">
                <a:latin typeface="Arial" panose="020B0604020202020204" pitchFamily="34" charset="0"/>
                <a:cs typeface="Times New Roman" panose="02020603050405020304" pitchFamily="18" charset="0"/>
              </a:rPr>
              <a:t>detect</a:t>
            </a:r>
          </a:p>
          <a:p>
            <a:pPr>
              <a:lnSpc>
                <a:spcPct val="90000"/>
              </a:lnSpc>
            </a:pPr>
            <a:r>
              <a:rPr lang="en-US" altLang="en-US">
                <a:latin typeface="Arial" panose="020B0604020202020204" pitchFamily="34" charset="0"/>
                <a:cs typeface="Times New Roman" panose="02020603050405020304" pitchFamily="18" charset="0"/>
              </a:rPr>
              <a:t>The database designers </a:t>
            </a:r>
            <a:r>
              <a:rPr lang="en-US" altLang="en-US" b="1" i="1">
                <a:latin typeface="Arial" panose="020B0604020202020204" pitchFamily="34" charset="0"/>
                <a:cs typeface="Times New Roman" panose="02020603050405020304" pitchFamily="18" charset="0"/>
              </a:rPr>
              <a:t>need not</a:t>
            </a:r>
            <a:r>
              <a:rPr lang="en-US" altLang="en-US">
                <a:latin typeface="Arial" panose="020B0604020202020204" pitchFamily="34" charset="0"/>
                <a:cs typeface="Times New Roman" panose="02020603050405020304" pitchFamily="18" charset="0"/>
              </a:rPr>
              <a:t> normalize to the highest possible normal form. (usually up to 3NF, BCNF or 4NF)</a:t>
            </a:r>
          </a:p>
          <a:p>
            <a:pPr>
              <a:lnSpc>
                <a:spcPct val="90000"/>
              </a:lnSpc>
            </a:pPr>
            <a:r>
              <a:rPr lang="en-US" altLang="en-US" b="1">
                <a:latin typeface="Arial" panose="020B0604020202020204" pitchFamily="34" charset="0"/>
                <a:cs typeface="Times New Roman" panose="02020603050405020304" pitchFamily="18" charset="0"/>
              </a:rPr>
              <a:t>Denormalization: </a:t>
            </a:r>
            <a:r>
              <a:rPr lang="en-US" altLang="en-US">
                <a:latin typeface="Arial" panose="020B0604020202020204" pitchFamily="34" charset="0"/>
                <a:cs typeface="Times New Roman" panose="02020603050405020304" pitchFamily="18" charset="0"/>
              </a:rPr>
              <a:t>the process of storing the join of higher normal form relations as a base relation—which is in a lower normal form</a:t>
            </a:r>
            <a:r>
              <a:rPr lang="en-US" altLang="en-US" b="1">
                <a:latin typeface="Arial" panose="020B0604020202020204" pitchFamily="34" charset="0"/>
                <a:cs typeface="Times New Roman" panose="02020603050405020304" pitchFamily="18" charset="0"/>
              </a:rPr>
              <a:t> </a:t>
            </a:r>
            <a:r>
              <a:rPr lang="en-US" altLang="en-US" sz="1400">
                <a:latin typeface="Arial" panose="020B0604020202020204" pitchFamily="34" charset="0"/>
                <a:cs typeface="Times New Roman" panose="02020603050405020304" pitchFamily="18" charset="0"/>
              </a:rPr>
              <a:t>  </a:t>
            </a:r>
            <a:r>
              <a:rPr lang="en-US" altLang="en-US" sz="1400">
                <a:latin typeface="Arial" panose="020B0604020202020204" pitchFamily="34" charset="0"/>
                <a:cs typeface="Arial" panose="020B0604020202020204" pitchFamily="34" charset="0"/>
              </a:rPr>
              <a:t> </a:t>
            </a:r>
          </a:p>
          <a:p>
            <a:endParaRPr lang="en-US" altLang="en-US">
              <a:latin typeface="Arial" panose="020B0604020202020204" pitchFamily="34" charset="0"/>
              <a:cs typeface="Arial" panose="020B0604020202020204"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39BFEF2-FAD2-4076-AA86-FA16B2996738}" type="slidenum">
              <a:rPr lang="en-US" altLang="en-US" smtClean="0"/>
              <a:pPr>
                <a:spcBef>
                  <a:spcPct val="0"/>
                </a:spcBef>
              </a:pPr>
              <a:t>10</a:t>
            </a:fld>
            <a:endParaRPr lang="en-US" altLang="en-US"/>
          </a:p>
        </p:txBody>
      </p:sp>
    </p:spTree>
    <p:extLst>
      <p:ext uri="{BB962C8B-B14F-4D97-AF65-F5344CB8AC3E}">
        <p14:creationId xmlns:p14="http://schemas.microsoft.com/office/powerpoint/2010/main" xmlns="" val="1678474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7044D3A-ECE3-49E5-A8A1-107666269B31}" type="slidenum">
              <a:rPr lang="ar-SA" altLang="en-US" smtClean="0"/>
              <a:pPr>
                <a:spcBef>
                  <a:spcPct val="0"/>
                </a:spcBef>
              </a:pPr>
              <a:t>11</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latin typeface="Arial" panose="020B0604020202020204" pitchFamily="34" charset="0"/>
                <a:cs typeface="Times New Roman" panose="02020603050405020304" pitchFamily="18" charset="0"/>
              </a:rPr>
              <a:t>1NF- Disallows composite attributes, multivalued attributes, and </a:t>
            </a:r>
            <a:r>
              <a:rPr lang="en-US" altLang="en-US" b="1">
                <a:latin typeface="Arial" panose="020B0604020202020204" pitchFamily="34" charset="0"/>
                <a:cs typeface="Times New Roman" panose="02020603050405020304" pitchFamily="18" charset="0"/>
              </a:rPr>
              <a:t>nested relations </a:t>
            </a:r>
            <a:r>
              <a:rPr lang="en-US" altLang="en-US">
                <a:latin typeface="Arial" panose="020B0604020202020204" pitchFamily="34" charset="0"/>
                <a:cs typeface="Times New Roman" panose="02020603050405020304" pitchFamily="18" charset="0"/>
              </a:rPr>
              <a:t>(relations within relations); attributes whose values </a:t>
            </a:r>
            <a:r>
              <a:rPr lang="en-US" altLang="en-US" i="1">
                <a:latin typeface="Arial" panose="020B0604020202020204" pitchFamily="34" charset="0"/>
                <a:cs typeface="Times New Roman" panose="02020603050405020304" pitchFamily="18" charset="0"/>
              </a:rPr>
              <a:t>for an individual tuple</a:t>
            </a:r>
            <a:r>
              <a:rPr lang="en-US" altLang="en-US">
                <a:latin typeface="Arial" panose="020B0604020202020204" pitchFamily="34" charset="0"/>
                <a:cs typeface="Times New Roman" panose="02020603050405020304" pitchFamily="18" charset="0"/>
              </a:rPr>
              <a:t> are non-atomic considered to be part of the definition of relation</a:t>
            </a:r>
            <a:r>
              <a:rPr lang="en-US" altLang="en-US" sz="1100">
                <a:latin typeface="Arial" panose="020B0604020202020204" pitchFamily="34" charset="0"/>
                <a:cs typeface="Arial" panose="020B0604020202020204" pitchFamily="34" charset="0"/>
              </a:rPr>
              <a:t>.</a:t>
            </a:r>
            <a:r>
              <a:rPr lang="en-US" altLang="en-US">
                <a:latin typeface="Arial" panose="020B0604020202020204" pitchFamily="34" charset="0"/>
                <a:cs typeface="Times New Roman" panose="02020603050405020304" pitchFamily="18" charset="0"/>
              </a:rPr>
              <a:t> </a:t>
            </a:r>
            <a:r>
              <a:rPr lang="en-US" altLang="en-US">
                <a:latin typeface="Arial" panose="020B0604020202020204" pitchFamily="34" charset="0"/>
                <a:cs typeface="Arial" panose="020B0604020202020204" pitchFamily="34" charset="0"/>
              </a:rPr>
              <a:t>It states that the domain of an attribute must include only </a:t>
            </a:r>
            <a:r>
              <a:rPr lang="en-US" altLang="en-US" i="1">
                <a:latin typeface="Arial" panose="020B0604020202020204" pitchFamily="34" charset="0"/>
                <a:cs typeface="Arial" panose="020B0604020202020204" pitchFamily="34" charset="0"/>
              </a:rPr>
              <a:t>atomic </a:t>
            </a:r>
            <a:r>
              <a:rPr lang="en-US" altLang="en-US">
                <a:latin typeface="Arial" panose="020B0604020202020204" pitchFamily="34" charset="0"/>
                <a:cs typeface="Arial" panose="020B0604020202020204" pitchFamily="34" charset="0"/>
              </a:rPr>
              <a:t>(simple, indivisible) </a:t>
            </a:r>
            <a:r>
              <a:rPr lang="en-US" altLang="en-US" i="1">
                <a:latin typeface="Arial" panose="020B0604020202020204" pitchFamily="34" charset="0"/>
                <a:cs typeface="Arial" panose="020B0604020202020204" pitchFamily="34" charset="0"/>
              </a:rPr>
              <a:t>values</a:t>
            </a:r>
            <a:endParaRPr lang="en-US" altLang="en-US">
              <a:latin typeface="Arial" panose="020B0604020202020204" pitchFamily="34" charset="0"/>
              <a:cs typeface="Times New Roman" panose="02020603050405020304" pitchFamily="18" charset="0"/>
            </a:endParaRPr>
          </a:p>
          <a:p>
            <a:pPr>
              <a:buFont typeface="Wingdings" panose="05000000000000000000" pitchFamily="2" charset="2"/>
              <a:buNone/>
            </a:pPr>
            <a:endParaRPr lang="en-US" altLang="en-US">
              <a:latin typeface="Arial" panose="020B0604020202020204" pitchFamily="34" charset="0"/>
              <a:cs typeface="Times New Roman" panose="02020603050405020304" pitchFamily="18" charset="0"/>
            </a:endParaRPr>
          </a:p>
          <a:p>
            <a:pPr>
              <a:buFont typeface="Wingdings" panose="05000000000000000000" pitchFamily="2" charset="2"/>
              <a:buNone/>
            </a:pPr>
            <a:r>
              <a:rPr lang="en-US" altLang="en-US">
                <a:latin typeface="Arial" panose="020B0604020202020204" pitchFamily="34" charset="0"/>
                <a:cs typeface="Times New Roman" panose="02020603050405020304" pitchFamily="18" charset="0"/>
              </a:rPr>
              <a:t>Repeating groups are nested relations (i.e. set of multivalued columns that are related to each other)</a:t>
            </a:r>
          </a:p>
        </p:txBody>
      </p:sp>
    </p:spTree>
    <p:extLst>
      <p:ext uri="{BB962C8B-B14F-4D97-AF65-F5344CB8AC3E}">
        <p14:creationId xmlns:p14="http://schemas.microsoft.com/office/powerpoint/2010/main" xmlns="" val="4545432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 descr="Red Bar"/>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0" y="6022975"/>
            <a:ext cx="9144000"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5" descr="Red Bar"/>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5334000" y="2514600"/>
            <a:ext cx="35052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6" descr="2801057463"/>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5410200" y="2590800"/>
            <a:ext cx="3352800" cy="244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3958" name="Rectangle 6"/>
          <p:cNvSpPr>
            <a:spLocks noGrp="1" noChangeArrowheads="1"/>
          </p:cNvSpPr>
          <p:nvPr>
            <p:ph type="ctrTitle" sz="quarter"/>
          </p:nvPr>
        </p:nvSpPr>
        <p:spPr>
          <a:xfrm>
            <a:off x="457200" y="2819400"/>
            <a:ext cx="7772400" cy="228600"/>
          </a:xfrm>
        </p:spPr>
        <p:txBody>
          <a:bodyPr lIns="91440" tIns="45720" rIns="91440" bIns="45720" anchor="b"/>
          <a:lstStyle>
            <a:lvl1pPr algn="ctr">
              <a:defRPr sz="3600"/>
            </a:lvl1pPr>
          </a:lstStyle>
          <a:p>
            <a:endParaRPr lang="en-US"/>
          </a:p>
        </p:txBody>
      </p:sp>
      <p:sp>
        <p:nvSpPr>
          <p:cNvPr id="253959" name="Rectangle 7"/>
          <p:cNvSpPr>
            <a:spLocks noGrp="1" noChangeArrowheads="1"/>
          </p:cNvSpPr>
          <p:nvPr>
            <p:ph type="subTitle" sz="quarter" idx="1"/>
          </p:nvPr>
        </p:nvSpPr>
        <p:spPr>
          <a:xfrm>
            <a:off x="762000" y="4724400"/>
            <a:ext cx="8077200" cy="762000"/>
          </a:xfrm>
        </p:spPr>
        <p:txBody>
          <a:bodyPr lIns="91440" tIns="45720" rIns="91440" bIns="45720"/>
          <a:lstStyle>
            <a:lvl1pPr marL="0" indent="0" algn="ctr">
              <a:spcBef>
                <a:spcPct val="0"/>
              </a:spcBef>
              <a:buFontTx/>
              <a:buNone/>
              <a:defRPr b="1">
                <a:latin typeface="Garamond" pitchFamily="18" charset="0"/>
              </a:defRPr>
            </a:lvl1pPr>
          </a:lstStyle>
          <a:p>
            <a:endParaRPr lang="en-US"/>
          </a:p>
        </p:txBody>
      </p:sp>
    </p:spTree>
    <p:extLst>
      <p:ext uri="{BB962C8B-B14F-4D97-AF65-F5344CB8AC3E}">
        <p14:creationId xmlns:p14="http://schemas.microsoft.com/office/powerpoint/2010/main" xmlns="" val="386846202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xmlns="" val="3492431103"/>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34125" y="304800"/>
            <a:ext cx="1895475"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304800"/>
            <a:ext cx="553402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xmlns="" val="220491366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xmlns="" val="87173292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xmlns="" val="803236904"/>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0725"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xmlns="" val="127092140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xmlns="" val="2070653512"/>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xmlns="" val="343691398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xmlns="" val="381785362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xmlns="" val="25994133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endParaRPr lang="en-GB"/>
          </a:p>
        </p:txBody>
      </p:sp>
    </p:spTree>
    <p:extLst>
      <p:ext uri="{BB962C8B-B14F-4D97-AF65-F5344CB8AC3E}">
        <p14:creationId xmlns:p14="http://schemas.microsoft.com/office/powerpoint/2010/main" xmlns="" val="1786025604"/>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ed Bar"/>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0" y="6251575"/>
            <a:ext cx="9144000"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4"/>
          <p:cNvSpPr>
            <a:spLocks noGrp="1" noChangeArrowheads="1"/>
          </p:cNvSpPr>
          <p:nvPr>
            <p:ph type="body" idx="1"/>
          </p:nvPr>
        </p:nvSpPr>
        <p:spPr bwMode="auto">
          <a:xfrm>
            <a:off x="685800" y="1600200"/>
            <a:ext cx="753745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5"/>
          <p:cNvSpPr>
            <a:spLocks noGrp="1" noChangeArrowheads="1"/>
          </p:cNvSpPr>
          <p:nvPr>
            <p:ph type="title"/>
          </p:nvPr>
        </p:nvSpPr>
        <p:spPr bwMode="auto">
          <a:xfrm>
            <a:off x="647700" y="304800"/>
            <a:ext cx="7581900" cy="94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9" name="Rectangle 6"/>
          <p:cNvSpPr>
            <a:spLocks noChangeArrowheads="1"/>
          </p:cNvSpPr>
          <p:nvPr/>
        </p:nvSpPr>
        <p:spPr bwMode="auto">
          <a:xfrm>
            <a:off x="0" y="6172200"/>
            <a:ext cx="9144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nchor="ctr"/>
          <a:lstStyle>
            <a:lvl1pPr eaLnBrk="0" hangingPunct="0">
              <a:defRPr sz="2000" b="1">
                <a:solidFill>
                  <a:schemeClr val="tx1"/>
                </a:solidFill>
                <a:latin typeface="Arial" pitchFamily="34" charset="0"/>
              </a:defRPr>
            </a:lvl1pPr>
            <a:lvl2pPr marL="742950" indent="-285750" eaLnBrk="0" hangingPunct="0">
              <a:defRPr sz="2000" b="1">
                <a:solidFill>
                  <a:schemeClr val="tx1"/>
                </a:solidFill>
                <a:latin typeface="Arial" pitchFamily="34" charset="0"/>
              </a:defRPr>
            </a:lvl2pPr>
            <a:lvl3pPr marL="1143000" indent="-228600" eaLnBrk="0" hangingPunct="0">
              <a:defRPr sz="2000" b="1">
                <a:solidFill>
                  <a:schemeClr val="tx1"/>
                </a:solidFill>
                <a:latin typeface="Arial" pitchFamily="34" charset="0"/>
              </a:defRPr>
            </a:lvl3pPr>
            <a:lvl4pPr marL="1600200" indent="-228600" eaLnBrk="0" hangingPunct="0">
              <a:defRPr sz="2000" b="1">
                <a:solidFill>
                  <a:schemeClr val="tx1"/>
                </a:solidFill>
                <a:latin typeface="Arial" pitchFamily="34" charset="0"/>
              </a:defRPr>
            </a:lvl4pPr>
            <a:lvl5pPr marL="2057400" indent="-228600" eaLnBrk="0" hangingPunct="0">
              <a:defRPr sz="2000" b="1">
                <a:solidFill>
                  <a:schemeClr val="tx1"/>
                </a:solidFill>
                <a:latin typeface="Arial" pitchFamily="34"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pitchFamily="34"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pitchFamily="34"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pitchFamily="34"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pitchFamily="34" charset="0"/>
              </a:defRPr>
            </a:lvl9pPr>
          </a:lstStyle>
          <a:p>
            <a:pPr algn="ctr" eaLnBrk="1" hangingPunct="1">
              <a:lnSpc>
                <a:spcPct val="90000"/>
              </a:lnSpc>
              <a:spcBef>
                <a:spcPct val="50000"/>
              </a:spcBef>
              <a:buClr>
                <a:schemeClr val="accent1"/>
              </a:buClr>
              <a:defRPr/>
            </a:pPr>
            <a:endParaRPr lang="en-US" altLang="en-US"/>
          </a:p>
        </p:txBody>
      </p:sp>
      <p:sp>
        <p:nvSpPr>
          <p:cNvPr id="252936" name="Rectangle 8"/>
          <p:cNvSpPr>
            <a:spLocks noGrp="1" noChangeArrowheads="1"/>
          </p:cNvSpPr>
          <p:nvPr>
            <p:ph type="ftr" sz="quarter" idx="3"/>
          </p:nvPr>
        </p:nvSpPr>
        <p:spPr bwMode="auto">
          <a:xfrm>
            <a:off x="152400" y="6553200"/>
            <a:ext cx="88392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a:latin typeface="Arial" charset="0"/>
              </a:defRPr>
            </a:lvl1pPr>
          </a:lstStyle>
          <a:p>
            <a:pPr>
              <a:defRPr/>
            </a:pPr>
            <a:endParaRPr lang="en-GB"/>
          </a:p>
        </p:txBody>
      </p:sp>
      <p:sp>
        <p:nvSpPr>
          <p:cNvPr id="1031" name="Text Box 9"/>
          <p:cNvSpPr txBox="1">
            <a:spLocks noChangeArrowheads="1"/>
          </p:cNvSpPr>
          <p:nvPr/>
        </p:nvSpPr>
        <p:spPr bwMode="auto">
          <a:xfrm>
            <a:off x="8545513" y="6489700"/>
            <a:ext cx="457200"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defRPr sz="2000" b="1">
                <a:solidFill>
                  <a:schemeClr val="tx1"/>
                </a:solidFill>
                <a:latin typeface="Arial" panose="020B0604020202020204" pitchFamily="34" charset="0"/>
              </a:defRPr>
            </a:lvl1pPr>
            <a:lvl2pPr marL="742950" indent="-285750" eaLnBrk="0" hangingPunct="0">
              <a:defRPr sz="2000" b="1">
                <a:solidFill>
                  <a:schemeClr val="tx1"/>
                </a:solidFill>
                <a:latin typeface="Arial" panose="020B0604020202020204" pitchFamily="34" charset="0"/>
              </a:defRPr>
            </a:lvl2pPr>
            <a:lvl3pPr marL="1143000" indent="-228600" eaLnBrk="0" hangingPunct="0">
              <a:defRPr sz="2000" b="1">
                <a:solidFill>
                  <a:schemeClr val="tx1"/>
                </a:solidFill>
                <a:latin typeface="Arial" panose="020B0604020202020204" pitchFamily="34" charset="0"/>
              </a:defRPr>
            </a:lvl3pPr>
            <a:lvl4pPr marL="1600200" indent="-228600" eaLnBrk="0" hangingPunct="0">
              <a:defRPr sz="2000" b="1">
                <a:solidFill>
                  <a:schemeClr val="tx1"/>
                </a:solidFill>
                <a:latin typeface="Arial" panose="020B0604020202020204" pitchFamily="34" charset="0"/>
              </a:defRPr>
            </a:lvl4pPr>
            <a:lvl5pPr marL="2057400" indent="-228600" eaLnBrk="0" hangingPunct="0">
              <a:defRPr sz="2000" b="1">
                <a:solidFill>
                  <a:schemeClr val="tx1"/>
                </a:solidFill>
                <a:latin typeface="Arial" panose="020B0604020202020204" pitchFamily="34"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9pPr>
          </a:lstStyle>
          <a:p>
            <a:pPr algn="ctr" eaLnBrk="1" hangingPunct="1">
              <a:lnSpc>
                <a:spcPct val="90000"/>
              </a:lnSpc>
              <a:spcBef>
                <a:spcPct val="50000"/>
              </a:spcBef>
              <a:buClr>
                <a:schemeClr val="accent1"/>
              </a:buClr>
              <a:defRPr/>
            </a:pPr>
            <a:fld id="{924209F9-AC82-4A68-A11F-EBC7AB0E2044}" type="slidenum">
              <a:rPr lang="en-US" altLang="en-US" sz="1200" smtClean="0"/>
              <a:pPr algn="ctr" eaLnBrk="1" hangingPunct="1">
                <a:lnSpc>
                  <a:spcPct val="90000"/>
                </a:lnSpc>
                <a:spcBef>
                  <a:spcPct val="50000"/>
                </a:spcBef>
                <a:buClr>
                  <a:schemeClr val="accent1"/>
                </a:buClr>
                <a:defRPr/>
              </a:pPr>
              <a:t>‹#›</a:t>
            </a:fld>
            <a:endParaRPr lang="en-US" altLang="en-US" sz="1200"/>
          </a:p>
        </p:txBody>
      </p:sp>
    </p:spTree>
  </p:cSld>
  <p:clrMap bg1="lt1" tx1="dk1" bg2="lt2" tx2="dk2" accent1="accent1" accent2="accent2" accent3="accent3" accent4="accent4" accent5="accent5" accent6="accent6" hlink="hlink" folHlink="folHlink"/>
  <p:sldLayoutIdLst>
    <p:sldLayoutId id="2147484024"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transition>
    <p:wipe dir="r"/>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Garamond" pitchFamily="18" charset="0"/>
        </a:defRPr>
      </a:lvl2pPr>
      <a:lvl3pPr algn="l" rtl="0" eaLnBrk="0" fontAlgn="base" hangingPunct="0">
        <a:spcBef>
          <a:spcPct val="0"/>
        </a:spcBef>
        <a:spcAft>
          <a:spcPct val="0"/>
        </a:spcAft>
        <a:defRPr sz="3200" b="1">
          <a:solidFill>
            <a:schemeClr val="tx1"/>
          </a:solidFill>
          <a:latin typeface="Garamond" pitchFamily="18" charset="0"/>
        </a:defRPr>
      </a:lvl3pPr>
      <a:lvl4pPr algn="l" rtl="0" eaLnBrk="0" fontAlgn="base" hangingPunct="0">
        <a:spcBef>
          <a:spcPct val="0"/>
        </a:spcBef>
        <a:spcAft>
          <a:spcPct val="0"/>
        </a:spcAft>
        <a:defRPr sz="3200" b="1">
          <a:solidFill>
            <a:schemeClr val="tx1"/>
          </a:solidFill>
          <a:latin typeface="Garamond" pitchFamily="18" charset="0"/>
        </a:defRPr>
      </a:lvl4pPr>
      <a:lvl5pPr algn="l" rtl="0" eaLnBrk="0" fontAlgn="base" hangingPunct="0">
        <a:spcBef>
          <a:spcPct val="0"/>
        </a:spcBef>
        <a:spcAft>
          <a:spcPct val="0"/>
        </a:spcAft>
        <a:defRPr sz="3200" b="1">
          <a:solidFill>
            <a:schemeClr val="tx1"/>
          </a:solidFill>
          <a:latin typeface="Garamond" pitchFamily="18" charset="0"/>
        </a:defRPr>
      </a:lvl5pPr>
      <a:lvl6pPr marL="457200" algn="l" rtl="0" fontAlgn="base">
        <a:spcBef>
          <a:spcPct val="0"/>
        </a:spcBef>
        <a:spcAft>
          <a:spcPct val="0"/>
        </a:spcAft>
        <a:defRPr sz="3200" b="1">
          <a:solidFill>
            <a:schemeClr val="tx1"/>
          </a:solidFill>
          <a:latin typeface="Garamond" pitchFamily="18" charset="0"/>
        </a:defRPr>
      </a:lvl6pPr>
      <a:lvl7pPr marL="914400" algn="l" rtl="0" fontAlgn="base">
        <a:spcBef>
          <a:spcPct val="0"/>
        </a:spcBef>
        <a:spcAft>
          <a:spcPct val="0"/>
        </a:spcAft>
        <a:defRPr sz="3200" b="1">
          <a:solidFill>
            <a:schemeClr val="tx1"/>
          </a:solidFill>
          <a:latin typeface="Garamond" pitchFamily="18" charset="0"/>
        </a:defRPr>
      </a:lvl7pPr>
      <a:lvl8pPr marL="1371600" algn="l" rtl="0" fontAlgn="base">
        <a:spcBef>
          <a:spcPct val="0"/>
        </a:spcBef>
        <a:spcAft>
          <a:spcPct val="0"/>
        </a:spcAft>
        <a:defRPr sz="3200" b="1">
          <a:solidFill>
            <a:schemeClr val="tx1"/>
          </a:solidFill>
          <a:latin typeface="Garamond" pitchFamily="18" charset="0"/>
        </a:defRPr>
      </a:lvl8pPr>
      <a:lvl9pPr marL="1828800" algn="l" rtl="0" fontAlgn="base">
        <a:spcBef>
          <a:spcPct val="0"/>
        </a:spcBef>
        <a:spcAft>
          <a:spcPct val="0"/>
        </a:spcAft>
        <a:defRPr sz="3200" b="1">
          <a:solidFill>
            <a:schemeClr val="tx1"/>
          </a:solidFill>
          <a:latin typeface="Garamond" pitchFamily="18"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524000" y="990600"/>
            <a:ext cx="5867400" cy="1524000"/>
          </a:xfrm>
        </p:spPr>
        <p:txBody>
          <a:bodyPr/>
          <a:lstStyle/>
          <a:p>
            <a:pPr eaLnBrk="1" hangingPunct="1"/>
            <a:r>
              <a:rPr lang="en-US" altLang="en-US" sz="4000" dirty="0"/>
              <a:t>Lecture 5</a:t>
            </a:r>
            <a:br>
              <a:rPr lang="en-US" altLang="en-US" sz="4000" dirty="0"/>
            </a:br>
            <a:r>
              <a:rPr lang="en-US" altLang="en-US" sz="4000" dirty="0"/>
              <a:t>Normalization</a:t>
            </a:r>
            <a:br>
              <a:rPr lang="en-US" altLang="en-US" sz="4000" dirty="0"/>
            </a:br>
            <a:endParaRPr lang="en-US" altLang="en-US" sz="3200" dirty="0"/>
          </a:p>
        </p:txBody>
      </p:sp>
      <p:sp>
        <p:nvSpPr>
          <p:cNvPr id="4099" name="Rectangle 4"/>
          <p:cNvSpPr>
            <a:spLocks noChangeArrowheads="1"/>
          </p:cNvSpPr>
          <p:nvPr/>
        </p:nvSpPr>
        <p:spPr bwMode="auto">
          <a:xfrm>
            <a:off x="685800" y="2895600"/>
            <a:ext cx="4267200" cy="523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92075" tIns="46038" rIns="92075" bIns="46038">
            <a:spAutoFit/>
          </a:bodyPr>
          <a:lstStyle>
            <a:lvl1pPr marL="119063" indent="-119063">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latin typeface="Garamond" panose="02020404030301010803" pitchFamily="18" charset="0"/>
              </a:rPr>
              <a:t>Lecturer: </a:t>
            </a:r>
            <a:r>
              <a:rPr lang="en-US" altLang="en-US" sz="2800" dirty="0" smtClean="0">
                <a:latin typeface="Garamond" panose="02020404030301010803" pitchFamily="18" charset="0"/>
              </a:rPr>
              <a:t>Yahia Momtaz</a:t>
            </a:r>
            <a:endParaRPr lang="en-US" altLang="en-US" sz="2800" dirty="0">
              <a:latin typeface="Garamond" panose="02020404030301010803" pitchFamily="18"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Definition</a:t>
            </a:r>
          </a:p>
        </p:txBody>
      </p:sp>
      <p:sp>
        <p:nvSpPr>
          <p:cNvPr id="20483" name="Content Placeholder 2"/>
          <p:cNvSpPr>
            <a:spLocks noGrp="1"/>
          </p:cNvSpPr>
          <p:nvPr>
            <p:ph idx="1"/>
          </p:nvPr>
        </p:nvSpPr>
        <p:spPr>
          <a:xfrm>
            <a:off x="533400" y="1676400"/>
            <a:ext cx="8077200" cy="4343400"/>
          </a:xfrm>
        </p:spPr>
        <p:txBody>
          <a:bodyPr/>
          <a:lstStyle/>
          <a:p>
            <a:r>
              <a:rPr lang="en-US" altLang="en-US" b="1" dirty="0">
                <a:cs typeface="Times New Roman" panose="02020603050405020304" pitchFamily="18" charset="0"/>
              </a:rPr>
              <a:t>Normalization</a:t>
            </a:r>
            <a:r>
              <a:rPr lang="en-US" altLang="en-US" dirty="0">
                <a:cs typeface="Times New Roman" panose="02020603050405020304" pitchFamily="18" charset="0"/>
              </a:rPr>
              <a:t>: The process of decomposing unsatisfactory "bad" relations by breaking up their attributes into smaller relations</a:t>
            </a:r>
          </a:p>
          <a:p>
            <a:pPr>
              <a:buFont typeface="Wingdings" panose="05000000000000000000" pitchFamily="2" charset="2"/>
              <a:buNone/>
            </a:pPr>
            <a:endParaRPr lang="en-US" altLang="en-US" dirty="0" smtClean="0">
              <a:cs typeface="Times New Roman" panose="02020603050405020304" pitchFamily="18" charset="0"/>
            </a:endParaRPr>
          </a:p>
          <a:p>
            <a:r>
              <a:rPr lang="en-US" dirty="0" smtClean="0"/>
              <a:t>While </a:t>
            </a:r>
            <a:r>
              <a:rPr lang="en-US" b="1" dirty="0" smtClean="0"/>
              <a:t>database design modeling </a:t>
            </a:r>
            <a:r>
              <a:rPr lang="en-US" dirty="0" smtClean="0"/>
              <a:t>provides the overall architecture, </a:t>
            </a:r>
            <a:r>
              <a:rPr lang="en-US" b="1" dirty="0" smtClean="0"/>
              <a:t>normalization</a:t>
            </a:r>
            <a:r>
              <a:rPr lang="en-US" dirty="0" smtClean="0"/>
              <a:t> ensures that the data is organized optimally. </a:t>
            </a:r>
            <a:endParaRPr lang="en-US" altLang="en-US" dirty="0" smtClean="0">
              <a:cs typeface="Times New Roman" panose="02020603050405020304" pitchFamily="18" charset="0"/>
            </a:endParaRPr>
          </a:p>
          <a:p>
            <a:pPr>
              <a:buFont typeface="Wingdings" panose="05000000000000000000" pitchFamily="2" charset="2"/>
              <a:buNone/>
            </a:pPr>
            <a:endParaRPr lang="en-US" altLang="en-US" dirty="0">
              <a:cs typeface="Times New Roman" panose="02020603050405020304" pitchFamily="18" charset="0"/>
            </a:endParaRPr>
          </a:p>
          <a:p>
            <a:r>
              <a:rPr lang="en-US" altLang="en-US" b="1" dirty="0">
                <a:cs typeface="Times New Roman" panose="02020603050405020304" pitchFamily="18" charset="0"/>
              </a:rPr>
              <a:t>Normal form</a:t>
            </a:r>
            <a:r>
              <a:rPr lang="en-US" altLang="en-US" dirty="0">
                <a:cs typeface="Times New Roman" panose="02020603050405020304" pitchFamily="18" charset="0"/>
              </a:rPr>
              <a:t>: Condition using keys and FDs of a relation to certify whether a relation schema is in a particular normal form</a:t>
            </a:r>
            <a:r>
              <a:rPr lang="en-US" altLang="en-US" dirty="0"/>
              <a:t> </a:t>
            </a:r>
          </a:p>
          <a:p>
            <a:endParaRPr lang="en-US" altLang="en-US" dirty="0"/>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First Normal Form</a:t>
            </a:r>
          </a:p>
        </p:txBody>
      </p:sp>
      <p:sp>
        <p:nvSpPr>
          <p:cNvPr id="11267" name="Rectangle 3"/>
          <p:cNvSpPr>
            <a:spLocks noGrp="1" noChangeArrowheads="1"/>
          </p:cNvSpPr>
          <p:nvPr>
            <p:ph type="body" idx="1"/>
          </p:nvPr>
        </p:nvSpPr>
        <p:spPr/>
        <p:txBody>
          <a:bodyPr/>
          <a:lstStyle/>
          <a:p>
            <a:pPr>
              <a:defRPr/>
            </a:pPr>
            <a:r>
              <a:rPr lang="en-US" altLang="en-US" dirty="0"/>
              <a:t>A relation is in </a:t>
            </a:r>
            <a:r>
              <a:rPr lang="en-US" altLang="en-US" b="1" dirty="0"/>
              <a:t>1NF </a:t>
            </a:r>
            <a:r>
              <a:rPr lang="en-US" altLang="en-US" dirty="0"/>
              <a:t>if it contains no multivalued, repeating groups or composite attributes</a:t>
            </a:r>
          </a:p>
          <a:p>
            <a:pPr marL="0" indent="0">
              <a:buFontTx/>
              <a:buNone/>
              <a:defRPr/>
            </a:pPr>
            <a:endParaRPr lang="en-US" altLang="en-US" i="1" dirty="0"/>
          </a:p>
          <a:p>
            <a:pPr marL="0" indent="0">
              <a:buFontTx/>
              <a:buNone/>
              <a:defRPr/>
            </a:pPr>
            <a:r>
              <a:rPr lang="en-US" altLang="en-US" b="1" dirty="0"/>
              <a:t>To put a relation in 1NF</a:t>
            </a:r>
          </a:p>
          <a:p>
            <a:pPr>
              <a:defRPr/>
            </a:pPr>
            <a:r>
              <a:rPr lang="en-US" altLang="en-US" dirty="0"/>
              <a:t>Remove each repeating </a:t>
            </a:r>
            <a:r>
              <a:rPr lang="en-US" altLang="en-US" dirty="0" smtClean="0"/>
              <a:t>group [ related attributes with multi values] </a:t>
            </a:r>
            <a:r>
              <a:rPr lang="en-US" altLang="en-US" dirty="0"/>
              <a:t>and place it in a new table carrying the PK as a FK</a:t>
            </a:r>
          </a:p>
          <a:p>
            <a:pPr>
              <a:defRPr/>
            </a:pPr>
            <a:r>
              <a:rPr lang="en-US" altLang="en-US" dirty="0"/>
              <a:t>Remove each multivalued attribute and place it in a new table carrying the PK as a FK</a:t>
            </a:r>
          </a:p>
          <a:p>
            <a:pPr>
              <a:defRPr/>
            </a:pPr>
            <a:r>
              <a:rPr lang="en-US" altLang="en-US" dirty="0"/>
              <a:t>Put composite attribute subparts each in a column when necessary</a:t>
            </a:r>
          </a:p>
          <a:p>
            <a:pPr marL="0" indent="0">
              <a:buFontTx/>
              <a:buNone/>
              <a:defRPr/>
            </a:pPr>
            <a:endParaRPr lang="en-US" altLang="en-US" dirty="0"/>
          </a:p>
          <a:p>
            <a:pPr>
              <a:defRPr/>
            </a:pPr>
            <a:endParaRPr lang="en-US" altLang="en-US" dirty="0"/>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School Example</a:t>
            </a:r>
          </a:p>
        </p:txBody>
      </p:sp>
      <p:graphicFrame>
        <p:nvGraphicFramePr>
          <p:cNvPr id="4" name="Content Placeholder 3"/>
          <p:cNvGraphicFramePr>
            <a:graphicFrameLocks noGrp="1"/>
          </p:cNvGraphicFramePr>
          <p:nvPr>
            <p:ph idx="1"/>
          </p:nvPr>
        </p:nvGraphicFramePr>
        <p:xfrm>
          <a:off x="76200" y="1371600"/>
          <a:ext cx="8991602" cy="2692401"/>
        </p:xfrm>
        <a:graphic>
          <a:graphicData uri="http://schemas.openxmlformats.org/drawingml/2006/table">
            <a:tbl>
              <a:tblPr firstRow="1" bandRow="1">
                <a:tableStyleId>{93296810-A885-4BE3-A3E7-6D5BEEA58F35}</a:tableStyleId>
              </a:tblPr>
              <a:tblGrid>
                <a:gridCol w="1066803">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685800">
                  <a:extLst>
                    <a:ext uri="{9D8B030D-6E8A-4147-A177-3AD203B41FA5}">
                      <a16:colId xmlns:a16="http://schemas.microsoft.com/office/drawing/2014/main" xmlns="" val="20003"/>
                    </a:ext>
                  </a:extLst>
                </a:gridCol>
                <a:gridCol w="990600">
                  <a:extLst>
                    <a:ext uri="{9D8B030D-6E8A-4147-A177-3AD203B41FA5}">
                      <a16:colId xmlns:a16="http://schemas.microsoft.com/office/drawing/2014/main" xmlns="" val="20004"/>
                    </a:ext>
                  </a:extLst>
                </a:gridCol>
                <a:gridCol w="1066800">
                  <a:extLst>
                    <a:ext uri="{9D8B030D-6E8A-4147-A177-3AD203B41FA5}">
                      <a16:colId xmlns:a16="http://schemas.microsoft.com/office/drawing/2014/main" xmlns="" val="20005"/>
                    </a:ext>
                  </a:extLst>
                </a:gridCol>
                <a:gridCol w="990600">
                  <a:extLst>
                    <a:ext uri="{9D8B030D-6E8A-4147-A177-3AD203B41FA5}">
                      <a16:colId xmlns:a16="http://schemas.microsoft.com/office/drawing/2014/main" xmlns="" val="20006"/>
                    </a:ext>
                  </a:extLst>
                </a:gridCol>
                <a:gridCol w="1600199">
                  <a:extLst>
                    <a:ext uri="{9D8B030D-6E8A-4147-A177-3AD203B41FA5}">
                      <a16:colId xmlns:a16="http://schemas.microsoft.com/office/drawing/2014/main" xmlns="" val="20007"/>
                    </a:ext>
                  </a:extLst>
                </a:gridCol>
                <a:gridCol w="457200">
                  <a:extLst>
                    <a:ext uri="{9D8B030D-6E8A-4147-A177-3AD203B41FA5}">
                      <a16:colId xmlns:a16="http://schemas.microsoft.com/office/drawing/2014/main" xmlns="" val="20008"/>
                    </a:ext>
                  </a:extLst>
                </a:gridCol>
              </a:tblGrid>
              <a:tr h="772014">
                <a:tc>
                  <a:txBody>
                    <a:bodyPr/>
                    <a:lstStyle/>
                    <a:p>
                      <a:r>
                        <a:rPr lang="en-US" sz="1800" u="sng" dirty="0" err="1"/>
                        <a:t>Stud_ID</a:t>
                      </a:r>
                      <a:endParaRPr lang="en-US" sz="1800" u="sng" dirty="0"/>
                    </a:p>
                  </a:txBody>
                  <a:tcPr marT="45723" marB="45723"/>
                </a:tc>
                <a:tc>
                  <a:txBody>
                    <a:bodyPr/>
                    <a:lstStyle/>
                    <a:p>
                      <a:r>
                        <a:rPr lang="en-US" sz="1800" dirty="0"/>
                        <a:t>Name</a:t>
                      </a:r>
                    </a:p>
                  </a:txBody>
                  <a:tcPr marT="45723" marB="45723"/>
                </a:tc>
                <a:tc>
                  <a:txBody>
                    <a:bodyPr/>
                    <a:lstStyle/>
                    <a:p>
                      <a:r>
                        <a:rPr lang="en-US" sz="1800" dirty="0"/>
                        <a:t>Location</a:t>
                      </a:r>
                    </a:p>
                  </a:txBody>
                  <a:tcPr marT="45723" marB="45723"/>
                </a:tc>
                <a:tc>
                  <a:txBody>
                    <a:bodyPr/>
                    <a:lstStyle/>
                    <a:p>
                      <a:r>
                        <a:rPr lang="en-US" sz="1800" dirty="0"/>
                        <a:t>Tel</a:t>
                      </a:r>
                    </a:p>
                  </a:txBody>
                  <a:tcPr marT="45723" marB="45723"/>
                </a:tc>
                <a:tc>
                  <a:txBody>
                    <a:bodyPr/>
                    <a:lstStyle/>
                    <a:p>
                      <a:r>
                        <a:rPr lang="en-US" sz="1800" dirty="0"/>
                        <a:t>Level</a:t>
                      </a:r>
                    </a:p>
                  </a:txBody>
                  <a:tcPr marT="45723" marB="45723"/>
                </a:tc>
                <a:tc>
                  <a:txBody>
                    <a:bodyPr/>
                    <a:lstStyle/>
                    <a:p>
                      <a:r>
                        <a:rPr lang="en-US" sz="1800" dirty="0" err="1"/>
                        <a:t>Level_Mgr</a:t>
                      </a:r>
                      <a:endParaRPr lang="en-US" sz="1800" dirty="0"/>
                    </a:p>
                  </a:txBody>
                  <a:tcPr marT="45723" marB="45723"/>
                </a:tc>
                <a:tc>
                  <a:txBody>
                    <a:bodyPr/>
                    <a:lstStyle/>
                    <a:p>
                      <a:r>
                        <a:rPr lang="en-US" sz="1800" dirty="0"/>
                        <a:t>Subject</a:t>
                      </a:r>
                    </a:p>
                  </a:txBody>
                  <a:tcPr marT="45723" marB="45723"/>
                </a:tc>
                <a:tc>
                  <a:txBody>
                    <a:bodyPr/>
                    <a:lstStyle/>
                    <a:p>
                      <a:r>
                        <a:rPr lang="en-US" sz="1800" dirty="0" err="1"/>
                        <a:t>Subj-Desc</a:t>
                      </a:r>
                      <a:endParaRPr lang="en-US" sz="1800" dirty="0"/>
                    </a:p>
                  </a:txBody>
                  <a:tcPr marT="45723" marB="45723"/>
                </a:tc>
                <a:tc>
                  <a:txBody>
                    <a:bodyPr/>
                    <a:lstStyle/>
                    <a:p>
                      <a:r>
                        <a:rPr lang="en-US" sz="1800" dirty="0"/>
                        <a:t>G</a:t>
                      </a:r>
                    </a:p>
                  </a:txBody>
                  <a:tcPr marT="45723" marB="45723"/>
                </a:tc>
                <a:extLst>
                  <a:ext uri="{0D108BD9-81ED-4DB2-BD59-A6C34878D82A}">
                    <a16:rowId xmlns:a16="http://schemas.microsoft.com/office/drawing/2014/main" xmlns="" val="10000"/>
                  </a:ext>
                </a:extLst>
              </a:tr>
              <a:tr h="640129">
                <a:tc>
                  <a:txBody>
                    <a:bodyPr/>
                    <a:lstStyle/>
                    <a:p>
                      <a:r>
                        <a:rPr lang="en-US" sz="1800" dirty="0"/>
                        <a:t>11</a:t>
                      </a:r>
                    </a:p>
                  </a:txBody>
                  <a:tcPr marT="45723" marB="45723"/>
                </a:tc>
                <a:tc>
                  <a:txBody>
                    <a:bodyPr/>
                    <a:lstStyle/>
                    <a:p>
                      <a:r>
                        <a:rPr lang="en-US" sz="1800" dirty="0"/>
                        <a:t>Ali</a:t>
                      </a:r>
                    </a:p>
                  </a:txBody>
                  <a:tcPr marT="45723" marB="45723"/>
                </a:tc>
                <a:tc>
                  <a:txBody>
                    <a:bodyPr/>
                    <a:lstStyle/>
                    <a:p>
                      <a:r>
                        <a:rPr lang="en-US" sz="1800" dirty="0"/>
                        <a:t>Cairo</a:t>
                      </a:r>
                    </a:p>
                  </a:txBody>
                  <a:tcPr marT="45723" marB="45723"/>
                </a:tc>
                <a:tc>
                  <a:txBody>
                    <a:bodyPr/>
                    <a:lstStyle/>
                    <a:p>
                      <a:r>
                        <a:rPr lang="en-US" sz="1800" dirty="0"/>
                        <a:t>010</a:t>
                      </a:r>
                    </a:p>
                  </a:txBody>
                  <a:tcPr marT="45723" marB="45723"/>
                </a:tc>
                <a:tc>
                  <a:txBody>
                    <a:bodyPr/>
                    <a:lstStyle/>
                    <a:p>
                      <a:r>
                        <a:rPr lang="en-US" sz="1800" dirty="0"/>
                        <a:t>Primary</a:t>
                      </a:r>
                    </a:p>
                  </a:txBody>
                  <a:tcPr marT="45723" marB="45723"/>
                </a:tc>
                <a:tc>
                  <a:txBody>
                    <a:bodyPr/>
                    <a:lstStyle/>
                    <a:p>
                      <a:r>
                        <a:rPr lang="en-US" sz="1800" dirty="0" err="1"/>
                        <a:t>Noha</a:t>
                      </a:r>
                      <a:r>
                        <a:rPr lang="en-US" sz="1800" dirty="0"/>
                        <a:t> M.</a:t>
                      </a:r>
                    </a:p>
                  </a:txBody>
                  <a:tcPr marT="45723" marB="45723"/>
                </a:tc>
                <a:tc>
                  <a:txBody>
                    <a:bodyPr/>
                    <a:lstStyle/>
                    <a:p>
                      <a:r>
                        <a:rPr lang="en-US" sz="1800" dirty="0"/>
                        <a:t>DB, CN</a:t>
                      </a:r>
                    </a:p>
                  </a:txBody>
                  <a:tcPr marT="45723" marB="45723"/>
                </a:tc>
                <a:tc>
                  <a:txBody>
                    <a:bodyPr/>
                    <a:lstStyle/>
                    <a:p>
                      <a:r>
                        <a:rPr lang="en-US" sz="1800" dirty="0"/>
                        <a:t>Database,</a:t>
                      </a:r>
                      <a:r>
                        <a:rPr lang="en-US" sz="1800" baseline="0" dirty="0"/>
                        <a:t> Networks</a:t>
                      </a:r>
                      <a:endParaRPr lang="en-US" sz="1800" dirty="0"/>
                    </a:p>
                  </a:txBody>
                  <a:tcPr marT="45723" marB="45723"/>
                </a:tc>
                <a:tc>
                  <a:txBody>
                    <a:bodyPr/>
                    <a:lstStyle/>
                    <a:p>
                      <a:r>
                        <a:rPr lang="en-US" sz="1800" dirty="0"/>
                        <a:t>A,B</a:t>
                      </a:r>
                    </a:p>
                  </a:txBody>
                  <a:tcPr marT="45723" marB="45723"/>
                </a:tc>
                <a:extLst>
                  <a:ext uri="{0D108BD9-81ED-4DB2-BD59-A6C34878D82A}">
                    <a16:rowId xmlns:a16="http://schemas.microsoft.com/office/drawing/2014/main" xmlns="" val="10001"/>
                  </a:ext>
                </a:extLst>
              </a:tr>
              <a:tr h="640129">
                <a:tc>
                  <a:txBody>
                    <a:bodyPr/>
                    <a:lstStyle/>
                    <a:p>
                      <a:r>
                        <a:rPr lang="en-US" sz="1800" dirty="0"/>
                        <a:t>22</a:t>
                      </a:r>
                    </a:p>
                  </a:txBody>
                  <a:tcPr marT="45723" marB="45723"/>
                </a:tc>
                <a:tc>
                  <a:txBody>
                    <a:bodyPr/>
                    <a:lstStyle/>
                    <a:p>
                      <a:r>
                        <a:rPr lang="en-US" sz="1800" dirty="0"/>
                        <a:t>Mai</a:t>
                      </a:r>
                    </a:p>
                  </a:txBody>
                  <a:tcPr marT="45723" marB="45723"/>
                </a:tc>
                <a:tc>
                  <a:txBody>
                    <a:bodyPr/>
                    <a:lstStyle/>
                    <a:p>
                      <a:r>
                        <a:rPr lang="en-US" sz="1800" dirty="0"/>
                        <a:t>Giza</a:t>
                      </a:r>
                    </a:p>
                  </a:txBody>
                  <a:tcPr marT="45723" marB="45723"/>
                </a:tc>
                <a:tc>
                  <a:txBody>
                    <a:bodyPr/>
                    <a:lstStyle/>
                    <a:p>
                      <a:r>
                        <a:rPr lang="en-US" sz="1800" dirty="0"/>
                        <a:t>011,</a:t>
                      </a:r>
                      <a:r>
                        <a:rPr lang="en-US" sz="1800" baseline="0" dirty="0"/>
                        <a:t> 010</a:t>
                      </a:r>
                      <a:endParaRPr lang="en-US" sz="1800" dirty="0"/>
                    </a:p>
                  </a:txBody>
                  <a:tcPr marT="45723" marB="45723"/>
                </a:tc>
                <a:tc>
                  <a:txBody>
                    <a:bodyPr/>
                    <a:lstStyle/>
                    <a:p>
                      <a:r>
                        <a:rPr lang="en-US" sz="1800" dirty="0"/>
                        <a:t>Primary</a:t>
                      </a:r>
                    </a:p>
                  </a:txBody>
                  <a:tcPr marT="45723" marB="45723"/>
                </a:tc>
                <a:tc>
                  <a:txBody>
                    <a:bodyPr/>
                    <a:lstStyle/>
                    <a:p>
                      <a:r>
                        <a:rPr lang="en-US" sz="1800" dirty="0" err="1"/>
                        <a:t>Noha</a:t>
                      </a:r>
                      <a:r>
                        <a:rPr lang="en-US" sz="1800" dirty="0"/>
                        <a:t> M</a:t>
                      </a:r>
                    </a:p>
                  </a:txBody>
                  <a:tcPr marT="45723" marB="45723"/>
                </a:tc>
                <a:tc>
                  <a:txBody>
                    <a:bodyPr/>
                    <a:lstStyle/>
                    <a:p>
                      <a:r>
                        <a:rPr lang="en-US" sz="1800" dirty="0"/>
                        <a:t>CN, DB</a:t>
                      </a:r>
                    </a:p>
                  </a:txBody>
                  <a:tcPr marT="45723" marB="45723"/>
                </a:tc>
                <a:tc>
                  <a:txBody>
                    <a:bodyPr/>
                    <a:lstStyle/>
                    <a:p>
                      <a:r>
                        <a:rPr lang="en-US" sz="1800" dirty="0"/>
                        <a:t>Networks, Database</a:t>
                      </a:r>
                    </a:p>
                  </a:txBody>
                  <a:tcPr marT="45723" marB="45723"/>
                </a:tc>
                <a:tc>
                  <a:txBody>
                    <a:bodyPr/>
                    <a:lstStyle/>
                    <a:p>
                      <a:r>
                        <a:rPr lang="en-US" sz="1800" dirty="0"/>
                        <a:t>B, C</a:t>
                      </a:r>
                    </a:p>
                  </a:txBody>
                  <a:tcPr marT="45723" marB="45723"/>
                </a:tc>
                <a:extLst>
                  <a:ext uri="{0D108BD9-81ED-4DB2-BD59-A6C34878D82A}">
                    <a16:rowId xmlns:a16="http://schemas.microsoft.com/office/drawing/2014/main" xmlns="" val="10002"/>
                  </a:ext>
                </a:extLst>
              </a:tr>
              <a:tr h="640129">
                <a:tc>
                  <a:txBody>
                    <a:bodyPr/>
                    <a:lstStyle/>
                    <a:p>
                      <a:r>
                        <a:rPr lang="en-US" sz="1800" dirty="0"/>
                        <a:t>33</a:t>
                      </a:r>
                    </a:p>
                  </a:txBody>
                  <a:tcPr marT="45723" marB="45723"/>
                </a:tc>
                <a:tc>
                  <a:txBody>
                    <a:bodyPr/>
                    <a:lstStyle/>
                    <a:p>
                      <a:r>
                        <a:rPr lang="en-US" sz="1800" dirty="0" err="1"/>
                        <a:t>Marwa</a:t>
                      </a:r>
                      <a:endParaRPr lang="en-US" sz="1800" dirty="0"/>
                    </a:p>
                  </a:txBody>
                  <a:tcPr marT="45723" marB="45723"/>
                </a:tc>
                <a:tc>
                  <a:txBody>
                    <a:bodyPr/>
                    <a:lstStyle/>
                    <a:p>
                      <a:r>
                        <a:rPr lang="en-US" sz="1800" dirty="0"/>
                        <a:t>Giza</a:t>
                      </a:r>
                    </a:p>
                  </a:txBody>
                  <a:tcPr marT="45723" marB="45723"/>
                </a:tc>
                <a:tc>
                  <a:txBody>
                    <a:bodyPr/>
                    <a:lstStyle/>
                    <a:p>
                      <a:r>
                        <a:rPr lang="en-US" sz="1800" dirty="0"/>
                        <a:t>010</a:t>
                      </a:r>
                    </a:p>
                  </a:txBody>
                  <a:tcPr marT="45723" marB="45723"/>
                </a:tc>
                <a:tc>
                  <a:txBody>
                    <a:bodyPr/>
                    <a:lstStyle/>
                    <a:p>
                      <a:r>
                        <a:rPr lang="en-US" sz="1800" dirty="0" err="1"/>
                        <a:t>Secon</a:t>
                      </a:r>
                      <a:r>
                        <a:rPr lang="en-US" sz="1800" dirty="0"/>
                        <a:t>.</a:t>
                      </a:r>
                    </a:p>
                  </a:txBody>
                  <a:tcPr marT="45723" marB="45723"/>
                </a:tc>
                <a:tc>
                  <a:txBody>
                    <a:bodyPr/>
                    <a:lstStyle/>
                    <a:p>
                      <a:r>
                        <a:rPr lang="en-US" sz="1800" dirty="0" err="1"/>
                        <a:t>Moh.A</a:t>
                      </a:r>
                      <a:r>
                        <a:rPr lang="en-US" sz="1800" dirty="0"/>
                        <a:t>.</a:t>
                      </a:r>
                    </a:p>
                  </a:txBody>
                  <a:tcPr marT="45723" marB="45723"/>
                </a:tc>
                <a:tc>
                  <a:txBody>
                    <a:bodyPr/>
                    <a:lstStyle/>
                    <a:p>
                      <a:r>
                        <a:rPr lang="en-US" sz="1800" dirty="0"/>
                        <a:t>SW, DB</a:t>
                      </a:r>
                    </a:p>
                  </a:txBody>
                  <a:tcPr marT="45723" marB="45723"/>
                </a:tc>
                <a:tc>
                  <a:txBody>
                    <a:bodyPr/>
                    <a:lstStyle/>
                    <a:p>
                      <a:r>
                        <a:rPr lang="en-US" sz="1800" dirty="0"/>
                        <a:t>Software, Database</a:t>
                      </a:r>
                    </a:p>
                  </a:txBody>
                  <a:tcPr marT="45723" marB="45723"/>
                </a:tc>
                <a:tc>
                  <a:txBody>
                    <a:bodyPr/>
                    <a:lstStyle/>
                    <a:p>
                      <a:r>
                        <a:rPr lang="en-US" sz="1800" dirty="0"/>
                        <a:t>A, A</a:t>
                      </a:r>
                    </a:p>
                  </a:txBody>
                  <a:tcPr marT="45723" marB="45723"/>
                </a:tc>
                <a:extLst>
                  <a:ext uri="{0D108BD9-81ED-4DB2-BD59-A6C34878D82A}">
                    <a16:rowId xmlns:a16="http://schemas.microsoft.com/office/drawing/2014/main" xmlns="" val="10003"/>
                  </a:ext>
                </a:extLst>
              </a:tr>
            </a:tbl>
          </a:graphicData>
        </a:graphic>
      </p:graphicFrame>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School Example 1NF</a:t>
            </a:r>
          </a:p>
        </p:txBody>
      </p:sp>
      <p:graphicFrame>
        <p:nvGraphicFramePr>
          <p:cNvPr id="4" name="Content Placeholder 3"/>
          <p:cNvGraphicFramePr>
            <a:graphicFrameLocks noGrp="1"/>
          </p:cNvGraphicFramePr>
          <p:nvPr>
            <p:ph idx="1"/>
          </p:nvPr>
        </p:nvGraphicFramePr>
        <p:xfrm>
          <a:off x="685800" y="1600200"/>
          <a:ext cx="7696200" cy="762000"/>
        </p:xfrm>
        <a:graphic>
          <a:graphicData uri="http://schemas.openxmlformats.org/drawingml/2006/table">
            <a:tbl>
              <a:tblPr firstRow="1" bandRow="1">
                <a:tableStyleId>{5940675A-B579-460E-94D1-54222C63F5DA}</a:tableStyleId>
              </a:tblPr>
              <a:tblGrid>
                <a:gridCol w="1539240">
                  <a:extLst>
                    <a:ext uri="{9D8B030D-6E8A-4147-A177-3AD203B41FA5}">
                      <a16:colId xmlns:a16="http://schemas.microsoft.com/office/drawing/2014/main" xmlns="" val="20000"/>
                    </a:ext>
                  </a:extLst>
                </a:gridCol>
                <a:gridCol w="1539240">
                  <a:extLst>
                    <a:ext uri="{9D8B030D-6E8A-4147-A177-3AD203B41FA5}">
                      <a16:colId xmlns:a16="http://schemas.microsoft.com/office/drawing/2014/main" xmlns="" val="20001"/>
                    </a:ext>
                  </a:extLst>
                </a:gridCol>
                <a:gridCol w="1539240">
                  <a:extLst>
                    <a:ext uri="{9D8B030D-6E8A-4147-A177-3AD203B41FA5}">
                      <a16:colId xmlns:a16="http://schemas.microsoft.com/office/drawing/2014/main" xmlns="" val="20002"/>
                    </a:ext>
                  </a:extLst>
                </a:gridCol>
                <a:gridCol w="1539240">
                  <a:extLst>
                    <a:ext uri="{9D8B030D-6E8A-4147-A177-3AD203B41FA5}">
                      <a16:colId xmlns:a16="http://schemas.microsoft.com/office/drawing/2014/main" xmlns="" val="20003"/>
                    </a:ext>
                  </a:extLst>
                </a:gridCol>
                <a:gridCol w="1539240">
                  <a:extLst>
                    <a:ext uri="{9D8B030D-6E8A-4147-A177-3AD203B41FA5}">
                      <a16:colId xmlns:a16="http://schemas.microsoft.com/office/drawing/2014/main" xmlns="" val="20004"/>
                    </a:ext>
                  </a:extLst>
                </a:gridCol>
              </a:tblGrid>
              <a:tr h="762000">
                <a:tc>
                  <a:txBody>
                    <a:bodyPr/>
                    <a:lstStyle/>
                    <a:p>
                      <a:r>
                        <a:rPr lang="en-US" u="sng" dirty="0" err="1"/>
                        <a:t>Stud_ID</a:t>
                      </a:r>
                      <a:endParaRPr lang="en-US" u="sng" dirty="0"/>
                    </a:p>
                  </a:txBody>
                  <a:tcPr/>
                </a:tc>
                <a:tc>
                  <a:txBody>
                    <a:bodyPr/>
                    <a:lstStyle/>
                    <a:p>
                      <a:r>
                        <a:rPr lang="en-US" dirty="0"/>
                        <a:t>Name</a:t>
                      </a:r>
                    </a:p>
                  </a:txBody>
                  <a:tcPr/>
                </a:tc>
                <a:tc>
                  <a:txBody>
                    <a:bodyPr/>
                    <a:lstStyle/>
                    <a:p>
                      <a:r>
                        <a:rPr lang="en-US" dirty="0"/>
                        <a:t>Location</a:t>
                      </a:r>
                    </a:p>
                  </a:txBody>
                  <a:tcPr/>
                </a:tc>
                <a:tc>
                  <a:txBody>
                    <a:bodyPr/>
                    <a:lstStyle/>
                    <a:p>
                      <a:r>
                        <a:rPr lang="en-US" dirty="0"/>
                        <a:t>Level</a:t>
                      </a:r>
                    </a:p>
                  </a:txBody>
                  <a:tcPr/>
                </a:tc>
                <a:tc>
                  <a:txBody>
                    <a:bodyPr/>
                    <a:lstStyle/>
                    <a:p>
                      <a:r>
                        <a:rPr lang="en-US" dirty="0" err="1"/>
                        <a:t>Level_Mgr</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5" name="Table 4"/>
          <p:cNvGraphicFramePr>
            <a:graphicFrameLocks noGrp="1"/>
          </p:cNvGraphicFramePr>
          <p:nvPr/>
        </p:nvGraphicFramePr>
        <p:xfrm>
          <a:off x="685800" y="2828925"/>
          <a:ext cx="6324600" cy="600075"/>
        </p:xfrm>
        <a:graphic>
          <a:graphicData uri="http://schemas.openxmlformats.org/drawingml/2006/table">
            <a:tbl>
              <a:tblPr firstRow="1" bandRow="1">
                <a:tableStyleId>{5940675A-B579-460E-94D1-54222C63F5DA}</a:tableStyleId>
              </a:tblPr>
              <a:tblGrid>
                <a:gridCol w="3162300">
                  <a:extLst>
                    <a:ext uri="{9D8B030D-6E8A-4147-A177-3AD203B41FA5}">
                      <a16:colId xmlns:a16="http://schemas.microsoft.com/office/drawing/2014/main" xmlns="" val="20000"/>
                    </a:ext>
                  </a:extLst>
                </a:gridCol>
                <a:gridCol w="3162300">
                  <a:extLst>
                    <a:ext uri="{9D8B030D-6E8A-4147-A177-3AD203B41FA5}">
                      <a16:colId xmlns:a16="http://schemas.microsoft.com/office/drawing/2014/main" xmlns="" val="20001"/>
                    </a:ext>
                  </a:extLst>
                </a:gridCol>
              </a:tblGrid>
              <a:tr h="600075">
                <a:tc>
                  <a:txBody>
                    <a:bodyPr/>
                    <a:lstStyle/>
                    <a:p>
                      <a:r>
                        <a:rPr lang="en-US" sz="1800" u="sng" dirty="0" err="1"/>
                        <a:t>Stud_ID</a:t>
                      </a:r>
                      <a:endParaRPr lang="en-US" sz="1800" u="sng" dirty="0"/>
                    </a:p>
                  </a:txBody>
                  <a:tcPr marT="45768" marB="45768"/>
                </a:tc>
                <a:tc>
                  <a:txBody>
                    <a:bodyPr/>
                    <a:lstStyle/>
                    <a:p>
                      <a:r>
                        <a:rPr lang="en-US" sz="1800" u="sng" dirty="0"/>
                        <a:t>Tel</a:t>
                      </a:r>
                    </a:p>
                  </a:txBody>
                  <a:tcPr marT="45768" marB="45768"/>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nvGraphicFramePr>
        <p:xfrm>
          <a:off x="685800" y="3886200"/>
          <a:ext cx="6248400" cy="609600"/>
        </p:xfrm>
        <a:graphic>
          <a:graphicData uri="http://schemas.openxmlformats.org/drawingml/2006/table">
            <a:tbl>
              <a:tblPr firstRow="1" bandRow="1">
                <a:tableStyleId>{5940675A-B579-460E-94D1-54222C63F5DA}</a:tableStyleId>
              </a:tblPr>
              <a:tblGrid>
                <a:gridCol w="1562100">
                  <a:extLst>
                    <a:ext uri="{9D8B030D-6E8A-4147-A177-3AD203B41FA5}">
                      <a16:colId xmlns:a16="http://schemas.microsoft.com/office/drawing/2014/main" xmlns="" val="20000"/>
                    </a:ext>
                  </a:extLst>
                </a:gridCol>
                <a:gridCol w="1562100">
                  <a:extLst>
                    <a:ext uri="{9D8B030D-6E8A-4147-A177-3AD203B41FA5}">
                      <a16:colId xmlns:a16="http://schemas.microsoft.com/office/drawing/2014/main" xmlns="" val="20001"/>
                    </a:ext>
                  </a:extLst>
                </a:gridCol>
                <a:gridCol w="1874520">
                  <a:extLst>
                    <a:ext uri="{9D8B030D-6E8A-4147-A177-3AD203B41FA5}">
                      <a16:colId xmlns:a16="http://schemas.microsoft.com/office/drawing/2014/main" xmlns="" val="20002"/>
                    </a:ext>
                  </a:extLst>
                </a:gridCol>
                <a:gridCol w="1249680">
                  <a:extLst>
                    <a:ext uri="{9D8B030D-6E8A-4147-A177-3AD203B41FA5}">
                      <a16:colId xmlns:a16="http://schemas.microsoft.com/office/drawing/2014/main" xmlns="" val="20003"/>
                    </a:ext>
                  </a:extLst>
                </a:gridCol>
              </a:tblGrid>
              <a:tr h="609600">
                <a:tc>
                  <a:txBody>
                    <a:bodyPr/>
                    <a:lstStyle/>
                    <a:p>
                      <a:r>
                        <a:rPr lang="en-US" u="sng" dirty="0" err="1"/>
                        <a:t>Stud_ID</a:t>
                      </a:r>
                      <a:endParaRPr lang="en-US" u="sng" dirty="0"/>
                    </a:p>
                  </a:txBody>
                  <a:tcPr/>
                </a:tc>
                <a:tc>
                  <a:txBody>
                    <a:bodyPr/>
                    <a:lstStyle/>
                    <a:p>
                      <a:r>
                        <a:rPr lang="en-US" u="sng" dirty="0"/>
                        <a:t>Subject</a:t>
                      </a:r>
                    </a:p>
                  </a:txBody>
                  <a:tcPr/>
                </a:tc>
                <a:tc>
                  <a:txBody>
                    <a:bodyPr/>
                    <a:lstStyle/>
                    <a:p>
                      <a:r>
                        <a:rPr lang="en-US" dirty="0" err="1"/>
                        <a:t>Subject_Desc</a:t>
                      </a:r>
                      <a:endParaRPr lang="en-US" dirty="0"/>
                    </a:p>
                  </a:txBody>
                  <a:tcPr/>
                </a:tc>
                <a:tc>
                  <a:txBody>
                    <a:bodyPr/>
                    <a:lstStyle/>
                    <a:p>
                      <a:r>
                        <a:rPr lang="en-US" dirty="0"/>
                        <a:t>Grade</a:t>
                      </a:r>
                    </a:p>
                  </a:txBody>
                  <a:tcPr/>
                </a:tc>
                <a:extLst>
                  <a:ext uri="{0D108BD9-81ED-4DB2-BD59-A6C34878D82A}">
                    <a16:rowId xmlns:a16="http://schemas.microsoft.com/office/drawing/2014/main" xmlns="" val="10000"/>
                  </a:ext>
                </a:extLst>
              </a:tr>
            </a:tbl>
          </a:graphicData>
        </a:graphic>
      </p:graphicFrame>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Second Normal Form</a:t>
            </a:r>
          </a:p>
        </p:txBody>
      </p:sp>
      <p:sp>
        <p:nvSpPr>
          <p:cNvPr id="12291" name="Rectangle 3"/>
          <p:cNvSpPr>
            <a:spLocks noGrp="1" noChangeArrowheads="1"/>
          </p:cNvSpPr>
          <p:nvPr>
            <p:ph type="body" idx="1"/>
          </p:nvPr>
        </p:nvSpPr>
        <p:spPr/>
        <p:txBody>
          <a:bodyPr/>
          <a:lstStyle/>
          <a:p>
            <a:pPr>
              <a:defRPr/>
            </a:pPr>
            <a:r>
              <a:rPr lang="en-US" altLang="en-US" dirty="0"/>
              <a:t>A relation is in </a:t>
            </a:r>
            <a:r>
              <a:rPr lang="en-US" altLang="en-US" b="1" dirty="0"/>
              <a:t>2NF</a:t>
            </a:r>
            <a:r>
              <a:rPr lang="en-US" altLang="en-US" dirty="0"/>
              <a:t> if it is in 1NF and </a:t>
            </a:r>
            <a:r>
              <a:rPr lang="en-US" dirty="0"/>
              <a:t>every </a:t>
            </a:r>
            <a:r>
              <a:rPr lang="en-US" dirty="0" err="1"/>
              <a:t>nonkey</a:t>
            </a:r>
            <a:endParaRPr lang="en-US" dirty="0"/>
          </a:p>
          <a:p>
            <a:pPr marL="0" indent="0">
              <a:buFontTx/>
              <a:buNone/>
              <a:defRPr/>
            </a:pPr>
            <a:r>
              <a:rPr lang="en-US" dirty="0"/>
              <a:t>attribute is not partially dependent on the primary key</a:t>
            </a:r>
            <a:endParaRPr lang="en-US" altLang="en-US" dirty="0"/>
          </a:p>
          <a:p>
            <a:pPr>
              <a:defRPr/>
            </a:pPr>
            <a:endParaRPr lang="en-US" altLang="en-US" dirty="0"/>
          </a:p>
          <a:p>
            <a:pPr marL="0" indent="0">
              <a:buFontTx/>
              <a:buNone/>
              <a:defRPr/>
            </a:pPr>
            <a:r>
              <a:rPr lang="en-US" altLang="en-US" b="1" dirty="0"/>
              <a:t>To put a relation in 2NF</a:t>
            </a:r>
          </a:p>
          <a:p>
            <a:pPr>
              <a:defRPr/>
            </a:pPr>
            <a:r>
              <a:rPr lang="en-US" altLang="en-US" dirty="0"/>
              <a:t>Remove partial functional dependent non-keys carrying the key they depend on and place them in a new table</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Guidelines</a:t>
            </a:r>
          </a:p>
        </p:txBody>
      </p:sp>
      <p:sp>
        <p:nvSpPr>
          <p:cNvPr id="30723" name="Rectangle 3"/>
          <p:cNvSpPr>
            <a:spLocks noGrp="1" noChangeArrowheads="1"/>
          </p:cNvSpPr>
          <p:nvPr>
            <p:ph type="body" idx="1"/>
          </p:nvPr>
        </p:nvSpPr>
        <p:spPr/>
        <p:txBody>
          <a:bodyPr/>
          <a:lstStyle/>
          <a:p>
            <a:r>
              <a:rPr lang="en-US" altLang="en-US"/>
              <a:t>A relation is in 2NF if it is in 1NF and any one of these is true:</a:t>
            </a:r>
          </a:p>
          <a:p>
            <a:pPr lvl="1"/>
            <a:r>
              <a:rPr lang="en-US" altLang="en-US"/>
              <a:t>the PK consists of only 1 attribute</a:t>
            </a:r>
          </a:p>
          <a:p>
            <a:pPr lvl="1"/>
            <a:r>
              <a:rPr lang="en-US" altLang="en-US"/>
              <a:t>all attributes are part of the PK (no nonkey attributes)</a:t>
            </a:r>
          </a:p>
          <a:p>
            <a:pPr lvl="1"/>
            <a:r>
              <a:rPr lang="en-US" altLang="en-US"/>
              <a:t>every non key attribute is functionally dependent on the whole PK </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t>School Example 2NF</a:t>
            </a:r>
          </a:p>
        </p:txBody>
      </p:sp>
      <p:graphicFrame>
        <p:nvGraphicFramePr>
          <p:cNvPr id="4" name="Content Placeholder 3"/>
          <p:cNvGraphicFramePr>
            <a:graphicFrameLocks noGrp="1"/>
          </p:cNvGraphicFramePr>
          <p:nvPr>
            <p:ph idx="1"/>
          </p:nvPr>
        </p:nvGraphicFramePr>
        <p:xfrm>
          <a:off x="685800" y="1600200"/>
          <a:ext cx="7696200" cy="762000"/>
        </p:xfrm>
        <a:graphic>
          <a:graphicData uri="http://schemas.openxmlformats.org/drawingml/2006/table">
            <a:tbl>
              <a:tblPr firstRow="1" bandRow="1">
                <a:tableStyleId>{5940675A-B579-460E-94D1-54222C63F5DA}</a:tableStyleId>
              </a:tblPr>
              <a:tblGrid>
                <a:gridCol w="1539240">
                  <a:extLst>
                    <a:ext uri="{9D8B030D-6E8A-4147-A177-3AD203B41FA5}">
                      <a16:colId xmlns:a16="http://schemas.microsoft.com/office/drawing/2014/main" xmlns="" val="20000"/>
                    </a:ext>
                  </a:extLst>
                </a:gridCol>
                <a:gridCol w="1539240">
                  <a:extLst>
                    <a:ext uri="{9D8B030D-6E8A-4147-A177-3AD203B41FA5}">
                      <a16:colId xmlns:a16="http://schemas.microsoft.com/office/drawing/2014/main" xmlns="" val="20001"/>
                    </a:ext>
                  </a:extLst>
                </a:gridCol>
                <a:gridCol w="1539240">
                  <a:extLst>
                    <a:ext uri="{9D8B030D-6E8A-4147-A177-3AD203B41FA5}">
                      <a16:colId xmlns:a16="http://schemas.microsoft.com/office/drawing/2014/main" xmlns="" val="20002"/>
                    </a:ext>
                  </a:extLst>
                </a:gridCol>
                <a:gridCol w="1539240">
                  <a:extLst>
                    <a:ext uri="{9D8B030D-6E8A-4147-A177-3AD203B41FA5}">
                      <a16:colId xmlns:a16="http://schemas.microsoft.com/office/drawing/2014/main" xmlns="" val="20003"/>
                    </a:ext>
                  </a:extLst>
                </a:gridCol>
                <a:gridCol w="1539240">
                  <a:extLst>
                    <a:ext uri="{9D8B030D-6E8A-4147-A177-3AD203B41FA5}">
                      <a16:colId xmlns:a16="http://schemas.microsoft.com/office/drawing/2014/main" xmlns="" val="20004"/>
                    </a:ext>
                  </a:extLst>
                </a:gridCol>
              </a:tblGrid>
              <a:tr h="762000">
                <a:tc>
                  <a:txBody>
                    <a:bodyPr/>
                    <a:lstStyle/>
                    <a:p>
                      <a:r>
                        <a:rPr lang="en-US" u="sng" dirty="0" err="1"/>
                        <a:t>Stud_ID</a:t>
                      </a:r>
                      <a:endParaRPr lang="en-US" u="sng" dirty="0"/>
                    </a:p>
                  </a:txBody>
                  <a:tcPr/>
                </a:tc>
                <a:tc>
                  <a:txBody>
                    <a:bodyPr/>
                    <a:lstStyle/>
                    <a:p>
                      <a:r>
                        <a:rPr lang="en-US" dirty="0"/>
                        <a:t>Name</a:t>
                      </a:r>
                    </a:p>
                  </a:txBody>
                  <a:tcPr/>
                </a:tc>
                <a:tc>
                  <a:txBody>
                    <a:bodyPr/>
                    <a:lstStyle/>
                    <a:p>
                      <a:r>
                        <a:rPr lang="en-US" dirty="0"/>
                        <a:t>Location</a:t>
                      </a:r>
                    </a:p>
                  </a:txBody>
                  <a:tcPr/>
                </a:tc>
                <a:tc>
                  <a:txBody>
                    <a:bodyPr/>
                    <a:lstStyle/>
                    <a:p>
                      <a:r>
                        <a:rPr lang="en-US" dirty="0"/>
                        <a:t>Level</a:t>
                      </a:r>
                    </a:p>
                  </a:txBody>
                  <a:tcPr/>
                </a:tc>
                <a:tc>
                  <a:txBody>
                    <a:bodyPr/>
                    <a:lstStyle/>
                    <a:p>
                      <a:r>
                        <a:rPr lang="en-US" dirty="0" err="1"/>
                        <a:t>Level_Mgr</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5" name="Table 4"/>
          <p:cNvGraphicFramePr>
            <a:graphicFrameLocks noGrp="1"/>
          </p:cNvGraphicFramePr>
          <p:nvPr/>
        </p:nvGraphicFramePr>
        <p:xfrm>
          <a:off x="685800" y="2828925"/>
          <a:ext cx="4495800" cy="600075"/>
        </p:xfrm>
        <a:graphic>
          <a:graphicData uri="http://schemas.openxmlformats.org/drawingml/2006/table">
            <a:tbl>
              <a:tblPr firstRow="1" bandRow="1">
                <a:tableStyleId>{5940675A-B579-460E-94D1-54222C63F5DA}</a:tableStyleId>
              </a:tblPr>
              <a:tblGrid>
                <a:gridCol w="2247900">
                  <a:extLst>
                    <a:ext uri="{9D8B030D-6E8A-4147-A177-3AD203B41FA5}">
                      <a16:colId xmlns:a16="http://schemas.microsoft.com/office/drawing/2014/main" xmlns="" val="20000"/>
                    </a:ext>
                  </a:extLst>
                </a:gridCol>
                <a:gridCol w="2247900">
                  <a:extLst>
                    <a:ext uri="{9D8B030D-6E8A-4147-A177-3AD203B41FA5}">
                      <a16:colId xmlns:a16="http://schemas.microsoft.com/office/drawing/2014/main" xmlns="" val="20001"/>
                    </a:ext>
                  </a:extLst>
                </a:gridCol>
              </a:tblGrid>
              <a:tr h="600075">
                <a:tc>
                  <a:txBody>
                    <a:bodyPr/>
                    <a:lstStyle/>
                    <a:p>
                      <a:pPr marL="0" algn="l" defTabSz="914400" rtl="0" eaLnBrk="1" latinLnBrk="0" hangingPunct="1"/>
                      <a:r>
                        <a:rPr lang="en-US" sz="1800" u="sng" kern="1200" dirty="0" err="1">
                          <a:solidFill>
                            <a:schemeClr val="tx1"/>
                          </a:solidFill>
                          <a:latin typeface="+mn-lt"/>
                          <a:ea typeface="+mn-ea"/>
                          <a:cs typeface="+mn-cs"/>
                        </a:rPr>
                        <a:t>Stud_ID</a:t>
                      </a:r>
                      <a:endParaRPr lang="en-US" sz="1800" u="sng" kern="1200" dirty="0">
                        <a:solidFill>
                          <a:schemeClr val="tx1"/>
                        </a:solidFill>
                        <a:latin typeface="+mn-lt"/>
                        <a:ea typeface="+mn-ea"/>
                        <a:cs typeface="+mn-cs"/>
                      </a:endParaRPr>
                    </a:p>
                  </a:txBody>
                  <a:tcPr marT="45768" marB="45768"/>
                </a:tc>
                <a:tc>
                  <a:txBody>
                    <a:bodyPr/>
                    <a:lstStyle/>
                    <a:p>
                      <a:pPr marL="0" algn="l" defTabSz="914400" rtl="0" eaLnBrk="1" latinLnBrk="0" hangingPunct="1"/>
                      <a:r>
                        <a:rPr lang="en-US" sz="1800" u="sng" kern="1200" dirty="0">
                          <a:solidFill>
                            <a:schemeClr val="tx1"/>
                          </a:solidFill>
                          <a:latin typeface="+mn-lt"/>
                          <a:ea typeface="+mn-ea"/>
                          <a:cs typeface="+mn-cs"/>
                        </a:rPr>
                        <a:t>Tel</a:t>
                      </a:r>
                    </a:p>
                  </a:txBody>
                  <a:tcPr marT="45768" marB="45768"/>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nvGraphicFramePr>
        <p:xfrm>
          <a:off x="685800" y="3886200"/>
          <a:ext cx="4495800" cy="609600"/>
        </p:xfrm>
        <a:graphic>
          <a:graphicData uri="http://schemas.openxmlformats.org/drawingml/2006/table">
            <a:tbl>
              <a:tblPr firstRow="1" bandRow="1">
                <a:tableStyleId>{5940675A-B579-460E-94D1-54222C63F5DA}</a:tableStyleId>
              </a:tblPr>
              <a:tblGrid>
                <a:gridCol w="1605643">
                  <a:extLst>
                    <a:ext uri="{9D8B030D-6E8A-4147-A177-3AD203B41FA5}">
                      <a16:colId xmlns:a16="http://schemas.microsoft.com/office/drawing/2014/main" xmlns="" val="20000"/>
                    </a:ext>
                  </a:extLst>
                </a:gridCol>
                <a:gridCol w="1605643">
                  <a:extLst>
                    <a:ext uri="{9D8B030D-6E8A-4147-A177-3AD203B41FA5}">
                      <a16:colId xmlns:a16="http://schemas.microsoft.com/office/drawing/2014/main" xmlns="" val="20001"/>
                    </a:ext>
                  </a:extLst>
                </a:gridCol>
                <a:gridCol w="1284514">
                  <a:extLst>
                    <a:ext uri="{9D8B030D-6E8A-4147-A177-3AD203B41FA5}">
                      <a16:colId xmlns:a16="http://schemas.microsoft.com/office/drawing/2014/main" xmlns="" val="20002"/>
                    </a:ext>
                  </a:extLst>
                </a:gridCol>
              </a:tblGrid>
              <a:tr h="609600">
                <a:tc>
                  <a:txBody>
                    <a:bodyPr/>
                    <a:lstStyle/>
                    <a:p>
                      <a:pPr marL="0" algn="l" defTabSz="914400" rtl="0" eaLnBrk="1" latinLnBrk="0" hangingPunct="1"/>
                      <a:r>
                        <a:rPr lang="en-US" sz="1800" u="sng" kern="1200" dirty="0" err="1">
                          <a:solidFill>
                            <a:schemeClr val="tx1"/>
                          </a:solidFill>
                          <a:latin typeface="+mn-lt"/>
                          <a:ea typeface="+mn-ea"/>
                          <a:cs typeface="+mn-cs"/>
                        </a:rPr>
                        <a:t>Stud_ID</a:t>
                      </a:r>
                      <a:endParaRPr lang="en-US" sz="1800" u="sng" kern="1200" dirty="0">
                        <a:solidFill>
                          <a:schemeClr val="tx1"/>
                        </a:solidFill>
                        <a:latin typeface="+mn-lt"/>
                        <a:ea typeface="+mn-ea"/>
                        <a:cs typeface="+mn-cs"/>
                      </a:endParaRPr>
                    </a:p>
                  </a:txBody>
                  <a:tcPr/>
                </a:tc>
                <a:tc>
                  <a:txBody>
                    <a:bodyPr/>
                    <a:lstStyle/>
                    <a:p>
                      <a:pPr marL="0" algn="l" defTabSz="914400" rtl="0" eaLnBrk="1" latinLnBrk="0" hangingPunct="1"/>
                      <a:r>
                        <a:rPr lang="en-US" sz="1800" u="sng" kern="1200" dirty="0">
                          <a:solidFill>
                            <a:schemeClr val="tx1"/>
                          </a:solidFill>
                          <a:latin typeface="+mn-lt"/>
                          <a:ea typeface="+mn-ea"/>
                          <a:cs typeface="+mn-cs"/>
                        </a:rPr>
                        <a:t>Subject</a:t>
                      </a:r>
                    </a:p>
                  </a:txBody>
                  <a:tcPr/>
                </a:tc>
                <a:tc>
                  <a:txBody>
                    <a:bodyPr/>
                    <a:lstStyle/>
                    <a:p>
                      <a:r>
                        <a:rPr lang="en-US" dirty="0"/>
                        <a:t>Grade</a:t>
                      </a:r>
                    </a:p>
                  </a:txBody>
                  <a:tcPr/>
                </a:tc>
                <a:extLst>
                  <a:ext uri="{0D108BD9-81ED-4DB2-BD59-A6C34878D82A}">
                    <a16:rowId xmlns:a16="http://schemas.microsoft.com/office/drawing/2014/main" xmlns="" val="10000"/>
                  </a:ext>
                </a:extLst>
              </a:tr>
            </a:tbl>
          </a:graphicData>
        </a:graphic>
      </p:graphicFrame>
      <p:graphicFrame>
        <p:nvGraphicFramePr>
          <p:cNvPr id="3" name="Table 2"/>
          <p:cNvGraphicFramePr>
            <a:graphicFrameLocks noGrp="1"/>
          </p:cNvGraphicFramePr>
          <p:nvPr/>
        </p:nvGraphicFramePr>
        <p:xfrm>
          <a:off x="685800" y="5029200"/>
          <a:ext cx="4572000" cy="60960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tblGrid>
              <a:tr h="609600">
                <a:tc>
                  <a:txBody>
                    <a:bodyPr/>
                    <a:lstStyle/>
                    <a:p>
                      <a:pPr marL="0" algn="l" defTabSz="914400" rtl="0" eaLnBrk="1" latinLnBrk="0" hangingPunct="1"/>
                      <a:r>
                        <a:rPr lang="en-US" sz="1800" u="sng" kern="1200" dirty="0">
                          <a:solidFill>
                            <a:schemeClr val="tx1"/>
                          </a:solidFill>
                          <a:latin typeface="+mn-lt"/>
                          <a:ea typeface="+mn-ea"/>
                          <a:cs typeface="+mn-cs"/>
                        </a:rPr>
                        <a:t>Subject</a:t>
                      </a:r>
                    </a:p>
                  </a:txBody>
                  <a:tcPr/>
                </a:tc>
                <a:tc>
                  <a:txBody>
                    <a:bodyPr/>
                    <a:lstStyle/>
                    <a:p>
                      <a:r>
                        <a:rPr lang="en-US" dirty="0" err="1"/>
                        <a:t>Subject_Desc</a:t>
                      </a:r>
                      <a:endParaRPr lang="en-US" dirty="0"/>
                    </a:p>
                  </a:txBody>
                  <a:tcPr/>
                </a:tc>
                <a:extLst>
                  <a:ext uri="{0D108BD9-81ED-4DB2-BD59-A6C34878D82A}">
                    <a16:rowId xmlns:a16="http://schemas.microsoft.com/office/drawing/2014/main" xmlns="" val="10000"/>
                  </a:ext>
                </a:extLst>
              </a:tr>
            </a:tbl>
          </a:graphicData>
        </a:graphic>
      </p:graphicFrame>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Third Normal Form</a:t>
            </a:r>
          </a:p>
        </p:txBody>
      </p:sp>
      <p:sp>
        <p:nvSpPr>
          <p:cNvPr id="16387" name="Rectangle 3"/>
          <p:cNvSpPr>
            <a:spLocks noGrp="1" noChangeArrowheads="1"/>
          </p:cNvSpPr>
          <p:nvPr>
            <p:ph type="body" idx="1"/>
          </p:nvPr>
        </p:nvSpPr>
        <p:spPr/>
        <p:txBody>
          <a:bodyPr/>
          <a:lstStyle/>
          <a:p>
            <a:pPr>
              <a:defRPr/>
            </a:pPr>
            <a:r>
              <a:rPr lang="en-US" altLang="en-US" dirty="0"/>
              <a:t>A relation is in </a:t>
            </a:r>
            <a:r>
              <a:rPr lang="en-US" altLang="en-US" b="1" dirty="0"/>
              <a:t>3NF </a:t>
            </a:r>
            <a:r>
              <a:rPr lang="en-US" altLang="en-US" dirty="0"/>
              <a:t>if it is in 2NF and no </a:t>
            </a:r>
            <a:r>
              <a:rPr lang="en-US" altLang="en-US" i="1" dirty="0"/>
              <a:t>transitive </a:t>
            </a:r>
            <a:r>
              <a:rPr lang="en-US" altLang="en-US" i="1" dirty="0" smtClean="0"/>
              <a:t>: fake - dependencies</a:t>
            </a:r>
            <a:r>
              <a:rPr lang="en-US" altLang="en-US" dirty="0" smtClean="0"/>
              <a:t> </a:t>
            </a:r>
            <a:r>
              <a:rPr lang="en-US" altLang="en-US" dirty="0"/>
              <a:t>exist</a:t>
            </a:r>
          </a:p>
          <a:p>
            <a:pPr marL="0" indent="0">
              <a:buFontTx/>
              <a:buNone/>
              <a:defRPr/>
            </a:pPr>
            <a:endParaRPr lang="en-US" altLang="en-US" b="1" dirty="0"/>
          </a:p>
          <a:p>
            <a:pPr marL="0" indent="0">
              <a:buFontTx/>
              <a:buNone/>
              <a:defRPr/>
            </a:pPr>
            <a:r>
              <a:rPr lang="en-US" altLang="en-US" b="1" dirty="0"/>
              <a:t>To put a relation in 3NF</a:t>
            </a:r>
          </a:p>
          <a:p>
            <a:pPr>
              <a:defRPr/>
            </a:pPr>
            <a:r>
              <a:rPr lang="en-US" altLang="en-US" dirty="0"/>
              <a:t>Remove the </a:t>
            </a:r>
            <a:r>
              <a:rPr lang="en-US" altLang="en-US" dirty="0" err="1"/>
              <a:t>nonkey</a:t>
            </a:r>
            <a:r>
              <a:rPr lang="en-US" altLang="en-US" dirty="0"/>
              <a:t> attributes carrying the </a:t>
            </a:r>
            <a:r>
              <a:rPr lang="en-US" altLang="en-US" dirty="0" err="1"/>
              <a:t>nonkey</a:t>
            </a:r>
            <a:r>
              <a:rPr lang="en-US" altLang="en-US" dirty="0"/>
              <a:t> attribute they depend on and place them in a new table. (Hint: leave the </a:t>
            </a:r>
            <a:r>
              <a:rPr lang="en-US" altLang="en-US" dirty="0" err="1"/>
              <a:t>nonkey</a:t>
            </a:r>
            <a:r>
              <a:rPr lang="en-US" altLang="en-US" dirty="0"/>
              <a:t> they depend on in the same table as well)</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t>School Example 3NF</a:t>
            </a:r>
          </a:p>
        </p:txBody>
      </p:sp>
      <p:graphicFrame>
        <p:nvGraphicFramePr>
          <p:cNvPr id="4" name="Content Placeholder 3"/>
          <p:cNvGraphicFramePr>
            <a:graphicFrameLocks noGrp="1"/>
          </p:cNvGraphicFramePr>
          <p:nvPr>
            <p:ph idx="1"/>
          </p:nvPr>
        </p:nvGraphicFramePr>
        <p:xfrm>
          <a:off x="685800" y="1600200"/>
          <a:ext cx="6156324" cy="533400"/>
        </p:xfrm>
        <a:graphic>
          <a:graphicData uri="http://schemas.openxmlformats.org/drawingml/2006/table">
            <a:tbl>
              <a:tblPr firstRow="1" bandRow="1">
                <a:tableStyleId>{5940675A-B579-460E-94D1-54222C63F5DA}</a:tableStyleId>
              </a:tblPr>
              <a:tblGrid>
                <a:gridCol w="1539081">
                  <a:extLst>
                    <a:ext uri="{9D8B030D-6E8A-4147-A177-3AD203B41FA5}">
                      <a16:colId xmlns:a16="http://schemas.microsoft.com/office/drawing/2014/main" xmlns="" val="20000"/>
                    </a:ext>
                  </a:extLst>
                </a:gridCol>
                <a:gridCol w="1539081">
                  <a:extLst>
                    <a:ext uri="{9D8B030D-6E8A-4147-A177-3AD203B41FA5}">
                      <a16:colId xmlns:a16="http://schemas.microsoft.com/office/drawing/2014/main" xmlns="" val="20001"/>
                    </a:ext>
                  </a:extLst>
                </a:gridCol>
                <a:gridCol w="1539081">
                  <a:extLst>
                    <a:ext uri="{9D8B030D-6E8A-4147-A177-3AD203B41FA5}">
                      <a16:colId xmlns:a16="http://schemas.microsoft.com/office/drawing/2014/main" xmlns="" val="20002"/>
                    </a:ext>
                  </a:extLst>
                </a:gridCol>
                <a:gridCol w="1539081">
                  <a:extLst>
                    <a:ext uri="{9D8B030D-6E8A-4147-A177-3AD203B41FA5}">
                      <a16:colId xmlns:a16="http://schemas.microsoft.com/office/drawing/2014/main" xmlns="" val="20003"/>
                    </a:ext>
                  </a:extLst>
                </a:gridCol>
              </a:tblGrid>
              <a:tr h="533400">
                <a:tc>
                  <a:txBody>
                    <a:bodyPr/>
                    <a:lstStyle/>
                    <a:p>
                      <a:r>
                        <a:rPr lang="en-US" u="sng" dirty="0" err="1"/>
                        <a:t>Stud_ID</a:t>
                      </a:r>
                      <a:endParaRPr lang="en-US" u="sng" dirty="0"/>
                    </a:p>
                  </a:txBody>
                  <a:tcPr marL="91431" marR="91431"/>
                </a:tc>
                <a:tc>
                  <a:txBody>
                    <a:bodyPr/>
                    <a:lstStyle/>
                    <a:p>
                      <a:r>
                        <a:rPr lang="en-US" dirty="0"/>
                        <a:t>Name</a:t>
                      </a:r>
                    </a:p>
                  </a:txBody>
                  <a:tcPr marL="91431" marR="91431"/>
                </a:tc>
                <a:tc>
                  <a:txBody>
                    <a:bodyPr/>
                    <a:lstStyle/>
                    <a:p>
                      <a:r>
                        <a:rPr lang="en-US" dirty="0"/>
                        <a:t>Location</a:t>
                      </a:r>
                    </a:p>
                  </a:txBody>
                  <a:tcPr marL="91431" marR="91431"/>
                </a:tc>
                <a:tc>
                  <a:txBody>
                    <a:bodyPr/>
                    <a:lstStyle/>
                    <a:p>
                      <a:r>
                        <a:rPr lang="en-US" dirty="0"/>
                        <a:t>Level</a:t>
                      </a:r>
                    </a:p>
                  </a:txBody>
                  <a:tcPr marL="91431" marR="91431"/>
                </a:tc>
                <a:extLst>
                  <a:ext uri="{0D108BD9-81ED-4DB2-BD59-A6C34878D82A}">
                    <a16:rowId xmlns:a16="http://schemas.microsoft.com/office/drawing/2014/main" xmlns="" val="10000"/>
                  </a:ext>
                </a:extLst>
              </a:tr>
            </a:tbl>
          </a:graphicData>
        </a:graphic>
      </p:graphicFrame>
      <p:graphicFrame>
        <p:nvGraphicFramePr>
          <p:cNvPr id="5" name="Table 4"/>
          <p:cNvGraphicFramePr>
            <a:graphicFrameLocks noGrp="1"/>
          </p:cNvGraphicFramePr>
          <p:nvPr/>
        </p:nvGraphicFramePr>
        <p:xfrm>
          <a:off x="685800" y="2667000"/>
          <a:ext cx="4495800" cy="533400"/>
        </p:xfrm>
        <a:graphic>
          <a:graphicData uri="http://schemas.openxmlformats.org/drawingml/2006/table">
            <a:tbl>
              <a:tblPr firstRow="1" bandRow="1">
                <a:tableStyleId>{5940675A-B579-460E-94D1-54222C63F5DA}</a:tableStyleId>
              </a:tblPr>
              <a:tblGrid>
                <a:gridCol w="2247900">
                  <a:extLst>
                    <a:ext uri="{9D8B030D-6E8A-4147-A177-3AD203B41FA5}">
                      <a16:colId xmlns:a16="http://schemas.microsoft.com/office/drawing/2014/main" xmlns="" val="20000"/>
                    </a:ext>
                  </a:extLst>
                </a:gridCol>
                <a:gridCol w="2247900">
                  <a:extLst>
                    <a:ext uri="{9D8B030D-6E8A-4147-A177-3AD203B41FA5}">
                      <a16:colId xmlns:a16="http://schemas.microsoft.com/office/drawing/2014/main" xmlns="" val="20001"/>
                    </a:ext>
                  </a:extLst>
                </a:gridCol>
              </a:tblGrid>
              <a:tr h="533400">
                <a:tc>
                  <a:txBody>
                    <a:bodyPr/>
                    <a:lstStyle/>
                    <a:p>
                      <a:pPr marL="0" algn="l" defTabSz="914400" rtl="0" eaLnBrk="1" latinLnBrk="0" hangingPunct="1"/>
                      <a:r>
                        <a:rPr lang="en-US" sz="1800" u="sng" kern="1200" dirty="0">
                          <a:solidFill>
                            <a:schemeClr val="tx1"/>
                          </a:solidFill>
                          <a:latin typeface="+mn-lt"/>
                          <a:ea typeface="+mn-ea"/>
                          <a:cs typeface="+mn-cs"/>
                        </a:rPr>
                        <a:t>Level</a:t>
                      </a:r>
                    </a:p>
                  </a:txBody>
                  <a:tcPr/>
                </a:tc>
                <a:tc>
                  <a:txBody>
                    <a:bodyPr/>
                    <a:lstStyle/>
                    <a:p>
                      <a:r>
                        <a:rPr lang="en-US" dirty="0" err="1"/>
                        <a:t>Level_Mgr</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nvGraphicFramePr>
        <p:xfrm>
          <a:off x="685800" y="4648200"/>
          <a:ext cx="4495800" cy="457200"/>
        </p:xfrm>
        <a:graphic>
          <a:graphicData uri="http://schemas.openxmlformats.org/drawingml/2006/table">
            <a:tbl>
              <a:tblPr firstRow="1" bandRow="1">
                <a:tableStyleId>{5940675A-B579-460E-94D1-54222C63F5DA}</a:tableStyleId>
              </a:tblPr>
              <a:tblGrid>
                <a:gridCol w="1605643">
                  <a:extLst>
                    <a:ext uri="{9D8B030D-6E8A-4147-A177-3AD203B41FA5}">
                      <a16:colId xmlns:a16="http://schemas.microsoft.com/office/drawing/2014/main" xmlns="" val="20000"/>
                    </a:ext>
                  </a:extLst>
                </a:gridCol>
                <a:gridCol w="1605643">
                  <a:extLst>
                    <a:ext uri="{9D8B030D-6E8A-4147-A177-3AD203B41FA5}">
                      <a16:colId xmlns:a16="http://schemas.microsoft.com/office/drawing/2014/main" xmlns="" val="20001"/>
                    </a:ext>
                  </a:extLst>
                </a:gridCol>
                <a:gridCol w="1284514">
                  <a:extLst>
                    <a:ext uri="{9D8B030D-6E8A-4147-A177-3AD203B41FA5}">
                      <a16:colId xmlns:a16="http://schemas.microsoft.com/office/drawing/2014/main" xmlns="" val="20002"/>
                    </a:ext>
                  </a:extLst>
                </a:gridCol>
              </a:tblGrid>
              <a:tr h="457200">
                <a:tc>
                  <a:txBody>
                    <a:bodyPr/>
                    <a:lstStyle/>
                    <a:p>
                      <a:pPr marL="0" algn="l" defTabSz="914400" rtl="0" eaLnBrk="1" latinLnBrk="0" hangingPunct="1"/>
                      <a:r>
                        <a:rPr lang="en-US" sz="1800" u="sng" kern="1200" dirty="0" err="1">
                          <a:solidFill>
                            <a:schemeClr val="tx1"/>
                          </a:solidFill>
                          <a:latin typeface="+mn-lt"/>
                          <a:ea typeface="+mn-ea"/>
                          <a:cs typeface="+mn-cs"/>
                        </a:rPr>
                        <a:t>Stud_ID</a:t>
                      </a:r>
                      <a:endParaRPr lang="en-US" sz="1800" u="sng" kern="1200" dirty="0">
                        <a:solidFill>
                          <a:schemeClr val="tx1"/>
                        </a:solidFill>
                        <a:latin typeface="+mn-lt"/>
                        <a:ea typeface="+mn-ea"/>
                        <a:cs typeface="+mn-cs"/>
                      </a:endParaRPr>
                    </a:p>
                  </a:txBody>
                  <a:tcPr/>
                </a:tc>
                <a:tc>
                  <a:txBody>
                    <a:bodyPr/>
                    <a:lstStyle/>
                    <a:p>
                      <a:pPr marL="0" algn="l" defTabSz="914400" rtl="0" eaLnBrk="1" latinLnBrk="0" hangingPunct="1"/>
                      <a:r>
                        <a:rPr lang="en-US" sz="1800" u="sng" kern="1200" dirty="0">
                          <a:solidFill>
                            <a:schemeClr val="tx1"/>
                          </a:solidFill>
                          <a:latin typeface="+mn-lt"/>
                          <a:ea typeface="+mn-ea"/>
                          <a:cs typeface="+mn-cs"/>
                        </a:rPr>
                        <a:t>Subject</a:t>
                      </a:r>
                    </a:p>
                  </a:txBody>
                  <a:tcPr/>
                </a:tc>
                <a:tc>
                  <a:txBody>
                    <a:bodyPr/>
                    <a:lstStyle/>
                    <a:p>
                      <a:r>
                        <a:rPr lang="en-US" dirty="0"/>
                        <a:t>Grade</a:t>
                      </a:r>
                    </a:p>
                  </a:txBody>
                  <a:tcPr/>
                </a:tc>
                <a:extLst>
                  <a:ext uri="{0D108BD9-81ED-4DB2-BD59-A6C34878D82A}">
                    <a16:rowId xmlns:a16="http://schemas.microsoft.com/office/drawing/2014/main" xmlns="" val="10000"/>
                  </a:ext>
                </a:extLst>
              </a:tr>
            </a:tbl>
          </a:graphicData>
        </a:graphic>
      </p:graphicFrame>
      <p:graphicFrame>
        <p:nvGraphicFramePr>
          <p:cNvPr id="3" name="Table 2"/>
          <p:cNvGraphicFramePr>
            <a:graphicFrameLocks noGrp="1"/>
          </p:cNvGraphicFramePr>
          <p:nvPr/>
        </p:nvGraphicFramePr>
        <p:xfrm>
          <a:off x="685800" y="5562600"/>
          <a:ext cx="4572000" cy="53340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tblGrid>
              <a:tr h="533400">
                <a:tc>
                  <a:txBody>
                    <a:bodyPr/>
                    <a:lstStyle/>
                    <a:p>
                      <a:pPr marL="0" algn="l" defTabSz="914400" rtl="0" eaLnBrk="1" latinLnBrk="0" hangingPunct="1"/>
                      <a:r>
                        <a:rPr lang="en-US" sz="1800" u="sng" kern="1200" dirty="0">
                          <a:solidFill>
                            <a:schemeClr val="tx1"/>
                          </a:solidFill>
                          <a:latin typeface="+mn-lt"/>
                          <a:ea typeface="+mn-ea"/>
                          <a:cs typeface="+mn-cs"/>
                        </a:rPr>
                        <a:t>Subject</a:t>
                      </a:r>
                    </a:p>
                  </a:txBody>
                  <a:tcPr/>
                </a:tc>
                <a:tc>
                  <a:txBody>
                    <a:bodyPr/>
                    <a:lstStyle/>
                    <a:p>
                      <a:r>
                        <a:rPr lang="en-US" dirty="0" err="1"/>
                        <a:t>Subject_Desc</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nvGraphicFramePr>
        <p:xfrm>
          <a:off x="685800" y="3657600"/>
          <a:ext cx="4495800" cy="523875"/>
        </p:xfrm>
        <a:graphic>
          <a:graphicData uri="http://schemas.openxmlformats.org/drawingml/2006/table">
            <a:tbl>
              <a:tblPr firstRow="1" bandRow="1">
                <a:tableStyleId>{5940675A-B579-460E-94D1-54222C63F5DA}</a:tableStyleId>
              </a:tblPr>
              <a:tblGrid>
                <a:gridCol w="2247900">
                  <a:extLst>
                    <a:ext uri="{9D8B030D-6E8A-4147-A177-3AD203B41FA5}">
                      <a16:colId xmlns:a16="http://schemas.microsoft.com/office/drawing/2014/main" xmlns="" val="20000"/>
                    </a:ext>
                  </a:extLst>
                </a:gridCol>
                <a:gridCol w="2247900">
                  <a:extLst>
                    <a:ext uri="{9D8B030D-6E8A-4147-A177-3AD203B41FA5}">
                      <a16:colId xmlns:a16="http://schemas.microsoft.com/office/drawing/2014/main" xmlns="" val="20001"/>
                    </a:ext>
                  </a:extLst>
                </a:gridCol>
              </a:tblGrid>
              <a:tr h="523875">
                <a:tc>
                  <a:txBody>
                    <a:bodyPr/>
                    <a:lstStyle/>
                    <a:p>
                      <a:pPr marL="0" algn="l" defTabSz="914400" rtl="0" eaLnBrk="1" latinLnBrk="0" hangingPunct="1"/>
                      <a:r>
                        <a:rPr lang="en-US" sz="1800" u="sng" kern="1200" dirty="0" err="1">
                          <a:solidFill>
                            <a:schemeClr val="tx1"/>
                          </a:solidFill>
                          <a:latin typeface="+mn-lt"/>
                          <a:ea typeface="+mn-ea"/>
                          <a:cs typeface="+mn-cs"/>
                        </a:rPr>
                        <a:t>Stud_ID</a:t>
                      </a:r>
                      <a:endParaRPr lang="en-US" sz="1800" u="sng" kern="1200" dirty="0">
                        <a:solidFill>
                          <a:schemeClr val="tx1"/>
                        </a:solidFill>
                        <a:latin typeface="+mn-lt"/>
                        <a:ea typeface="+mn-ea"/>
                        <a:cs typeface="+mn-cs"/>
                      </a:endParaRPr>
                    </a:p>
                  </a:txBody>
                  <a:tcPr marT="45775" marB="45775"/>
                </a:tc>
                <a:tc>
                  <a:txBody>
                    <a:bodyPr/>
                    <a:lstStyle/>
                    <a:p>
                      <a:pPr marL="0" algn="l" defTabSz="914400" rtl="0" eaLnBrk="1" latinLnBrk="0" hangingPunct="1"/>
                      <a:r>
                        <a:rPr lang="en-US" sz="1800" u="sng" kern="1200" dirty="0">
                          <a:solidFill>
                            <a:schemeClr val="tx1"/>
                          </a:solidFill>
                          <a:latin typeface="+mn-lt"/>
                          <a:ea typeface="+mn-ea"/>
                          <a:cs typeface="+mn-cs"/>
                        </a:rPr>
                        <a:t>Tel</a:t>
                      </a:r>
                    </a:p>
                  </a:txBody>
                  <a:tcPr marT="45775" marB="45775"/>
                </a:tc>
                <a:extLst>
                  <a:ext uri="{0D108BD9-81ED-4DB2-BD59-A6C34878D82A}">
                    <a16:rowId xmlns:a16="http://schemas.microsoft.com/office/drawing/2014/main" xmlns="" val="10000"/>
                  </a:ext>
                </a:extLst>
              </a:tr>
            </a:tbl>
          </a:graphicData>
        </a:graphic>
      </p:graphicFrame>
      <p:sp>
        <p:nvSpPr>
          <p:cNvPr id="36913" name="TextBox 7"/>
          <p:cNvSpPr txBox="1">
            <a:spLocks noChangeArrowheads="1"/>
          </p:cNvSpPr>
          <p:nvPr/>
        </p:nvSpPr>
        <p:spPr bwMode="auto">
          <a:xfrm>
            <a:off x="609600" y="1219200"/>
            <a:ext cx="1295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Student</a:t>
            </a:r>
          </a:p>
        </p:txBody>
      </p:sp>
      <p:sp>
        <p:nvSpPr>
          <p:cNvPr id="36914" name="TextBox 8"/>
          <p:cNvSpPr txBox="1">
            <a:spLocks noChangeArrowheads="1"/>
          </p:cNvSpPr>
          <p:nvPr/>
        </p:nvSpPr>
        <p:spPr bwMode="auto">
          <a:xfrm>
            <a:off x="457200" y="2286000"/>
            <a:ext cx="1295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Level</a:t>
            </a:r>
          </a:p>
        </p:txBody>
      </p:sp>
      <p:sp>
        <p:nvSpPr>
          <p:cNvPr id="36915" name="TextBox 9"/>
          <p:cNvSpPr txBox="1">
            <a:spLocks noChangeArrowheads="1"/>
          </p:cNvSpPr>
          <p:nvPr/>
        </p:nvSpPr>
        <p:spPr bwMode="auto">
          <a:xfrm>
            <a:off x="304800" y="3276600"/>
            <a:ext cx="2286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Student_Tel</a:t>
            </a:r>
          </a:p>
        </p:txBody>
      </p:sp>
      <p:sp>
        <p:nvSpPr>
          <p:cNvPr id="36916" name="TextBox 10"/>
          <p:cNvSpPr txBox="1">
            <a:spLocks noChangeArrowheads="1"/>
          </p:cNvSpPr>
          <p:nvPr/>
        </p:nvSpPr>
        <p:spPr bwMode="auto">
          <a:xfrm>
            <a:off x="457200" y="4278313"/>
            <a:ext cx="22098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Stud_Subject</a:t>
            </a:r>
          </a:p>
        </p:txBody>
      </p:sp>
      <p:sp>
        <p:nvSpPr>
          <p:cNvPr id="36917" name="TextBox 11"/>
          <p:cNvSpPr txBox="1">
            <a:spLocks noChangeArrowheads="1"/>
          </p:cNvSpPr>
          <p:nvPr/>
        </p:nvSpPr>
        <p:spPr bwMode="auto">
          <a:xfrm>
            <a:off x="533400" y="5181600"/>
            <a:ext cx="1295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t>Subject</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533400" y="220663"/>
            <a:ext cx="7581900" cy="941387"/>
          </a:xfrm>
        </p:spPr>
        <p:txBody>
          <a:bodyPr/>
          <a:lstStyle/>
          <a:p>
            <a:r>
              <a:rPr lang="en-US" altLang="en-US" dirty="0"/>
              <a:t>ITI Example</a:t>
            </a:r>
          </a:p>
        </p:txBody>
      </p:sp>
      <p:sp>
        <p:nvSpPr>
          <p:cNvPr id="38915" name="Content Placeholder 2"/>
          <p:cNvSpPr>
            <a:spLocks noGrp="1"/>
          </p:cNvSpPr>
          <p:nvPr>
            <p:ph idx="1"/>
          </p:nvPr>
        </p:nvSpPr>
        <p:spPr>
          <a:xfrm>
            <a:off x="847725" y="838200"/>
            <a:ext cx="8382000" cy="2743200"/>
          </a:xfrm>
          <a:ln>
            <a:noFill/>
            <a:miter lim="800000"/>
            <a:headEnd/>
            <a:tailEnd/>
          </a:ln>
        </p:spPr>
        <p:txBody>
          <a:bodyPr numCol="2"/>
          <a:lstStyle/>
          <a:p>
            <a:pPr algn="r">
              <a:buFontTx/>
              <a:buNone/>
            </a:pPr>
            <a:r>
              <a:rPr lang="en-US" altLang="en-US" b="1" u="sng" dirty="0">
                <a:solidFill>
                  <a:srgbClr val="0070C0"/>
                </a:solidFill>
              </a:rPr>
              <a:t>ITI Students Sheet</a:t>
            </a:r>
          </a:p>
          <a:p>
            <a:pPr>
              <a:buFontTx/>
              <a:buNone/>
            </a:pPr>
            <a:endParaRPr lang="en-US" altLang="en-US" sz="2000" b="1" dirty="0"/>
          </a:p>
          <a:p>
            <a:pPr>
              <a:buFontTx/>
              <a:buNone/>
            </a:pPr>
            <a:r>
              <a:rPr lang="en-US" altLang="en-US" sz="2000" b="1" dirty="0"/>
              <a:t>Student Number: </a:t>
            </a:r>
            <a:r>
              <a:rPr lang="en-US" altLang="en-US" sz="2000" dirty="0"/>
              <a:t>ITI205-40</a:t>
            </a:r>
          </a:p>
          <a:p>
            <a:pPr>
              <a:buFontTx/>
              <a:buNone/>
            </a:pPr>
            <a:r>
              <a:rPr lang="en-US" altLang="en-US" sz="2000" b="1" dirty="0"/>
              <a:t>Student Name: </a:t>
            </a:r>
            <a:r>
              <a:rPr lang="en-US" altLang="en-US" sz="2000" dirty="0"/>
              <a:t>Hassan Ali Ahmed</a:t>
            </a:r>
          </a:p>
          <a:p>
            <a:pPr>
              <a:buNone/>
            </a:pPr>
            <a:r>
              <a:rPr lang="en-US" altLang="en-US" sz="2000" b="1" dirty="0"/>
              <a:t>Address(Street, City): </a:t>
            </a:r>
            <a:r>
              <a:rPr lang="en-US" sz="2000" dirty="0"/>
              <a:t>12</a:t>
            </a:r>
            <a:r>
              <a:rPr lang="en-US" sz="2000" baseline="0" dirty="0"/>
              <a:t> </a:t>
            </a:r>
            <a:r>
              <a:rPr lang="en-US" sz="2000" dirty="0"/>
              <a:t>Haram </a:t>
            </a:r>
            <a:r>
              <a:rPr lang="en-US" sz="2000" dirty="0" err="1"/>
              <a:t>st</a:t>
            </a:r>
            <a:r>
              <a:rPr lang="en-US" sz="2000" dirty="0"/>
              <a:t>, 			</a:t>
            </a:r>
            <a:r>
              <a:rPr lang="en-US" sz="2000" dirty="0" err="1"/>
              <a:t>giza</a:t>
            </a:r>
            <a:endParaRPr lang="en-US" sz="2000" dirty="0"/>
          </a:p>
          <a:p>
            <a:pPr>
              <a:buNone/>
            </a:pPr>
            <a:r>
              <a:rPr lang="en-US" altLang="en-US" sz="2000" b="1" dirty="0"/>
              <a:t>Tel no/Mobile: </a:t>
            </a:r>
            <a:r>
              <a:rPr lang="en-US" sz="2000" dirty="0"/>
              <a:t>33868420</a:t>
            </a:r>
          </a:p>
          <a:p>
            <a:pPr>
              <a:buNone/>
            </a:pPr>
            <a:r>
              <a:rPr lang="en-US" sz="2000" dirty="0"/>
              <a:t>			01111111253</a:t>
            </a:r>
          </a:p>
          <a:p>
            <a:pPr>
              <a:buFontTx/>
              <a:buNone/>
            </a:pPr>
            <a:endParaRPr lang="en-US" altLang="en-US" sz="2000" b="1" dirty="0"/>
          </a:p>
          <a:p>
            <a:pPr>
              <a:buFontTx/>
              <a:buNone/>
            </a:pPr>
            <a:endParaRPr lang="en-US" altLang="en-US" sz="2000" b="1" dirty="0"/>
          </a:p>
          <a:p>
            <a:pPr>
              <a:buFontTx/>
              <a:buNone/>
            </a:pPr>
            <a:endParaRPr lang="en-US" altLang="en-US" sz="2000" b="1" dirty="0"/>
          </a:p>
          <a:p>
            <a:pPr>
              <a:buFontTx/>
              <a:buNone/>
            </a:pPr>
            <a:endParaRPr lang="en-US" altLang="en-US" sz="2000" b="1" dirty="0"/>
          </a:p>
          <a:p>
            <a:pPr>
              <a:buFontTx/>
              <a:buNone/>
            </a:pPr>
            <a:endParaRPr lang="en-US" altLang="en-US" sz="2000" b="1" dirty="0"/>
          </a:p>
          <a:p>
            <a:pPr>
              <a:buFontTx/>
              <a:buNone/>
            </a:pPr>
            <a:r>
              <a:rPr lang="en-US" altLang="en-US" sz="2000" b="1" dirty="0"/>
              <a:t>F-code: </a:t>
            </a:r>
            <a:r>
              <a:rPr lang="en-US" altLang="en-US" sz="2000" dirty="0"/>
              <a:t>ENG</a:t>
            </a:r>
          </a:p>
          <a:p>
            <a:pPr>
              <a:buFontTx/>
              <a:buNone/>
            </a:pPr>
            <a:r>
              <a:rPr lang="en-US" altLang="en-US" sz="2000" b="1" dirty="0"/>
              <a:t>Faculty: </a:t>
            </a:r>
            <a:r>
              <a:rPr lang="en-US" altLang="en-US" sz="2000" dirty="0"/>
              <a:t>Engineering</a:t>
            </a:r>
          </a:p>
          <a:p>
            <a:pPr>
              <a:buFontTx/>
              <a:buNone/>
            </a:pPr>
            <a:r>
              <a:rPr lang="en-US" altLang="en-US" sz="2000" b="1" dirty="0"/>
              <a:t>Major: </a:t>
            </a:r>
            <a:r>
              <a:rPr lang="en-US" altLang="en-US" sz="2000" dirty="0"/>
              <a:t>Computer</a:t>
            </a:r>
            <a:endParaRPr lang="en-US" altLang="en-US" sz="2000" b="1" dirty="0"/>
          </a:p>
          <a:p>
            <a:pPr>
              <a:buFontTx/>
              <a:buNone/>
            </a:pPr>
            <a:endParaRPr lang="en-US" altLang="en-US" sz="2000" dirty="0"/>
          </a:p>
          <a:p>
            <a:pPr>
              <a:buFontTx/>
              <a:buNone/>
            </a:pPr>
            <a:endParaRPr lang="en-US" altLang="en-US" sz="2000" dirty="0"/>
          </a:p>
          <a:p>
            <a:pPr>
              <a:buFontTx/>
              <a:buNone/>
            </a:pPr>
            <a:endParaRPr lang="en-US" altLang="en-US" dirty="0"/>
          </a:p>
          <a:p>
            <a:pPr>
              <a:buFontTx/>
              <a:buNone/>
            </a:pPr>
            <a:endParaRPr lang="en-US" altLang="en-US" dirty="0"/>
          </a:p>
          <a:p>
            <a:pPr>
              <a:buFontTx/>
              <a:buNone/>
            </a:pP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637973766"/>
              </p:ext>
            </p:extLst>
          </p:nvPr>
        </p:nvGraphicFramePr>
        <p:xfrm>
          <a:off x="533400" y="3962400"/>
          <a:ext cx="8077200" cy="1846620"/>
        </p:xfrm>
        <a:graphic>
          <a:graphicData uri="http://schemas.openxmlformats.org/drawingml/2006/table">
            <a:tbl>
              <a:tblPr firstRow="1" bandRow="1">
                <a:tableStyleId>{D7AC3CCA-C797-4891-BE02-D94E43425B78}</a:tableStyleId>
              </a:tblPr>
              <a:tblGrid>
                <a:gridCol w="1752600">
                  <a:extLst>
                    <a:ext uri="{9D8B030D-6E8A-4147-A177-3AD203B41FA5}">
                      <a16:colId xmlns:a16="http://schemas.microsoft.com/office/drawing/2014/main" xmlns="" val="20000"/>
                    </a:ext>
                  </a:extLst>
                </a:gridCol>
                <a:gridCol w="22098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gridCol w="2438400">
                  <a:extLst>
                    <a:ext uri="{9D8B030D-6E8A-4147-A177-3AD203B41FA5}">
                      <a16:colId xmlns:a16="http://schemas.microsoft.com/office/drawing/2014/main" xmlns="" val="20003"/>
                    </a:ext>
                  </a:extLst>
                </a:gridCol>
              </a:tblGrid>
              <a:tr h="505578">
                <a:tc>
                  <a:txBody>
                    <a:bodyPr/>
                    <a:lstStyle/>
                    <a:p>
                      <a:r>
                        <a:rPr lang="en-US" sz="1400" b="1" dirty="0">
                          <a:solidFill>
                            <a:srgbClr val="0070C0"/>
                          </a:solidFill>
                        </a:rPr>
                        <a:t>Department Name</a:t>
                      </a:r>
                    </a:p>
                  </a:txBody>
                  <a:tcPr marL="91441" marR="91441" marT="45707" marB="45707"/>
                </a:tc>
                <a:tc>
                  <a:txBody>
                    <a:bodyPr/>
                    <a:lstStyle/>
                    <a:p>
                      <a:r>
                        <a:rPr lang="en-US" sz="1400" b="1" dirty="0">
                          <a:solidFill>
                            <a:srgbClr val="0070C0"/>
                          </a:solidFill>
                        </a:rPr>
                        <a:t>Department Description</a:t>
                      </a:r>
                    </a:p>
                  </a:txBody>
                  <a:tcPr marL="91441" marR="91441" marT="45707" marB="45707"/>
                </a:tc>
                <a:tc>
                  <a:txBody>
                    <a:bodyPr/>
                    <a:lstStyle/>
                    <a:p>
                      <a:r>
                        <a:rPr lang="en-US" sz="1400" b="1" dirty="0">
                          <a:solidFill>
                            <a:srgbClr val="0070C0"/>
                          </a:solidFill>
                        </a:rPr>
                        <a:t>Admission grade</a:t>
                      </a:r>
                    </a:p>
                  </a:txBody>
                  <a:tcPr marL="91441" marR="91441" marT="45707" marB="45707"/>
                </a:tc>
                <a:tc>
                  <a:txBody>
                    <a:bodyPr/>
                    <a:lstStyle/>
                    <a:p>
                      <a:r>
                        <a:rPr lang="en-US" sz="1400" b="1" dirty="0">
                          <a:solidFill>
                            <a:srgbClr val="0070C0"/>
                          </a:solidFill>
                        </a:rPr>
                        <a:t>Comments</a:t>
                      </a:r>
                    </a:p>
                  </a:txBody>
                  <a:tcPr marL="91441" marR="91441" marT="45707" marB="45707"/>
                </a:tc>
                <a:extLst>
                  <a:ext uri="{0D108BD9-81ED-4DB2-BD59-A6C34878D82A}">
                    <a16:rowId xmlns:a16="http://schemas.microsoft.com/office/drawing/2014/main" xmlns="" val="10000"/>
                  </a:ext>
                </a:extLst>
              </a:tr>
              <a:tr h="319307">
                <a:tc>
                  <a:txBody>
                    <a:bodyPr/>
                    <a:lstStyle/>
                    <a:p>
                      <a:r>
                        <a:rPr lang="en-US" sz="1400" dirty="0"/>
                        <a:t>ERP-SAP</a:t>
                      </a:r>
                    </a:p>
                  </a:txBody>
                  <a:tcPr marL="91441" marR="91441" marT="45707" marB="45707"/>
                </a:tc>
                <a:tc>
                  <a:txBody>
                    <a:bodyPr/>
                    <a:lstStyle/>
                    <a:p>
                      <a:r>
                        <a:rPr lang="en-US" sz="1400" dirty="0"/>
                        <a:t>ERP-SAP</a:t>
                      </a:r>
                      <a:r>
                        <a:rPr lang="en-US" sz="1400" baseline="0" dirty="0"/>
                        <a:t> Functional Consultant</a:t>
                      </a:r>
                      <a:endParaRPr lang="en-US" sz="1400" dirty="0"/>
                    </a:p>
                  </a:txBody>
                  <a:tcPr marL="91441" marR="91441" marT="45707" marB="45707"/>
                </a:tc>
                <a:tc>
                  <a:txBody>
                    <a:bodyPr/>
                    <a:lstStyle/>
                    <a:p>
                      <a:r>
                        <a:rPr lang="en-US" sz="1400" dirty="0"/>
                        <a:t>59</a:t>
                      </a:r>
                    </a:p>
                  </a:txBody>
                  <a:tcPr marL="91441" marR="91441" marT="45707" marB="45707"/>
                </a:tc>
                <a:tc>
                  <a:txBody>
                    <a:bodyPr/>
                    <a:lstStyle/>
                    <a:p>
                      <a:r>
                        <a:rPr lang="en-US" sz="1400" dirty="0"/>
                        <a:t>Average personality</a:t>
                      </a:r>
                    </a:p>
                  </a:txBody>
                  <a:tcPr marL="91441" marR="91441" marT="45707" marB="45707"/>
                </a:tc>
                <a:extLst>
                  <a:ext uri="{0D108BD9-81ED-4DB2-BD59-A6C34878D82A}">
                    <a16:rowId xmlns:a16="http://schemas.microsoft.com/office/drawing/2014/main" xmlns="" val="10001"/>
                  </a:ext>
                </a:extLst>
              </a:tr>
              <a:tr h="319225">
                <a:tc>
                  <a:txBody>
                    <a:bodyPr/>
                    <a:lstStyle/>
                    <a:p>
                      <a:r>
                        <a:rPr lang="en-US" sz="1400" dirty="0"/>
                        <a:t>Java -MAD</a:t>
                      </a:r>
                    </a:p>
                  </a:txBody>
                  <a:tcPr marL="91441" marR="91441" marT="45707" marB="45707"/>
                </a:tc>
                <a:tc>
                  <a:txBody>
                    <a:bodyPr/>
                    <a:lstStyle/>
                    <a:p>
                      <a:r>
                        <a:rPr lang="en-US" sz="1400" dirty="0"/>
                        <a:t>Java mobile applications</a:t>
                      </a:r>
                      <a:r>
                        <a:rPr lang="en-US" sz="1400" baseline="0" dirty="0"/>
                        <a:t> developer</a:t>
                      </a:r>
                      <a:endParaRPr lang="en-US" sz="1400" dirty="0"/>
                    </a:p>
                  </a:txBody>
                  <a:tcPr marL="91441" marR="91441" marT="45707" marB="45707"/>
                </a:tc>
                <a:tc>
                  <a:txBody>
                    <a:bodyPr/>
                    <a:lstStyle/>
                    <a:p>
                      <a:r>
                        <a:rPr lang="en-US" sz="1400" dirty="0"/>
                        <a:t>70</a:t>
                      </a:r>
                    </a:p>
                  </a:txBody>
                  <a:tcPr marL="91441" marR="91441" marT="45707" marB="45707"/>
                </a:tc>
                <a:tc>
                  <a:txBody>
                    <a:bodyPr/>
                    <a:lstStyle/>
                    <a:p>
                      <a:r>
                        <a:rPr lang="en-US" sz="1400" dirty="0"/>
                        <a:t>Very Good</a:t>
                      </a:r>
                    </a:p>
                  </a:txBody>
                  <a:tcPr marL="91441" marR="91441" marT="45707" marB="45707"/>
                </a:tc>
                <a:extLst>
                  <a:ext uri="{0D108BD9-81ED-4DB2-BD59-A6C34878D82A}">
                    <a16:rowId xmlns:a16="http://schemas.microsoft.com/office/drawing/2014/main" xmlns="" val="10002"/>
                  </a:ext>
                </a:extLst>
              </a:tr>
              <a:tr h="228045">
                <a:tc>
                  <a:txBody>
                    <a:bodyPr/>
                    <a:lstStyle/>
                    <a:p>
                      <a:r>
                        <a:rPr lang="en-US" sz="1400" dirty="0"/>
                        <a:t>CS</a:t>
                      </a:r>
                    </a:p>
                  </a:txBody>
                  <a:tcPr marL="91441" marR="91441" marT="45707" marB="45707"/>
                </a:tc>
                <a:tc>
                  <a:txBody>
                    <a:bodyPr/>
                    <a:lstStyle/>
                    <a:p>
                      <a:r>
                        <a:rPr lang="en-US" sz="1400" dirty="0"/>
                        <a:t>Cyber Security</a:t>
                      </a:r>
                    </a:p>
                  </a:txBody>
                  <a:tcPr marL="91441" marR="91441" marT="45707" marB="45707"/>
                </a:tc>
                <a:tc>
                  <a:txBody>
                    <a:bodyPr/>
                    <a:lstStyle/>
                    <a:p>
                      <a:r>
                        <a:rPr lang="en-US" sz="1400" dirty="0"/>
                        <a:t>60</a:t>
                      </a:r>
                    </a:p>
                  </a:txBody>
                  <a:tcPr marL="91441" marR="91441" marT="45707" marB="45707"/>
                </a:tc>
                <a:tc>
                  <a:txBody>
                    <a:bodyPr/>
                    <a:lstStyle/>
                    <a:p>
                      <a:r>
                        <a:rPr lang="en-US" sz="1400" dirty="0"/>
                        <a:t>Above</a:t>
                      </a:r>
                      <a:r>
                        <a:rPr lang="en-US" sz="1400" baseline="0" dirty="0"/>
                        <a:t> average technical</a:t>
                      </a:r>
                      <a:endParaRPr lang="en-US" sz="1400" dirty="0"/>
                    </a:p>
                  </a:txBody>
                  <a:tcPr marL="91441" marR="91441" marT="45707" marB="45707"/>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3954761287"/>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What is Normalization?</a:t>
            </a:r>
          </a:p>
        </p:txBody>
      </p:sp>
      <p:sp>
        <p:nvSpPr>
          <p:cNvPr id="6147" name="Content Placeholder 2"/>
          <p:cNvSpPr>
            <a:spLocks noGrp="1"/>
          </p:cNvSpPr>
          <p:nvPr>
            <p:ph idx="1"/>
          </p:nvPr>
        </p:nvSpPr>
        <p:spPr/>
        <p:txBody>
          <a:bodyPr/>
          <a:lstStyle/>
          <a:p>
            <a:r>
              <a:rPr lang="en-US" altLang="en-US" b="1"/>
              <a:t>Normalization of data- </a:t>
            </a:r>
            <a:r>
              <a:rPr lang="en-US" altLang="en-US"/>
              <a:t>a process that takes a table through a series of tests </a:t>
            </a:r>
            <a:r>
              <a:rPr lang="en-US" altLang="en-US" i="1"/>
              <a:t>(normal forms) </a:t>
            </a:r>
            <a:r>
              <a:rPr lang="en-US" altLang="en-US"/>
              <a:t>to </a:t>
            </a:r>
            <a:r>
              <a:rPr lang="en-US" altLang="en-US" i="1"/>
              <a:t>certify </a:t>
            </a:r>
            <a:r>
              <a:rPr lang="en-US" altLang="en-US"/>
              <a:t>the goodness of a design and thus to minimize redundancy and anomalies (insert, update, delete anomalies)</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1NF</a:t>
            </a:r>
          </a:p>
        </p:txBody>
      </p:sp>
      <p:sp>
        <p:nvSpPr>
          <p:cNvPr id="40963" name="Content Placeholder 2"/>
          <p:cNvSpPr>
            <a:spLocks noGrp="1"/>
          </p:cNvSpPr>
          <p:nvPr>
            <p:ph idx="1"/>
          </p:nvPr>
        </p:nvSpPr>
        <p:spPr>
          <a:xfrm>
            <a:off x="685800" y="1246188"/>
            <a:ext cx="7537450" cy="4697412"/>
          </a:xfrm>
        </p:spPr>
        <p:txBody>
          <a:bodyPr/>
          <a:lstStyle/>
          <a:p>
            <a:pPr>
              <a:spcBef>
                <a:spcPct val="30000"/>
              </a:spcBef>
              <a:buClrTx/>
            </a:pPr>
            <a:r>
              <a:rPr lang="en-US" altLang="en-US" b="1" dirty="0"/>
              <a:t>Student </a:t>
            </a:r>
            <a:r>
              <a:rPr lang="en-US" altLang="en-US" dirty="0"/>
              <a:t>(</a:t>
            </a:r>
            <a:r>
              <a:rPr lang="en-US" altLang="en-US" u="sng" dirty="0" err="1"/>
              <a:t>Stud_No,</a:t>
            </a:r>
            <a:r>
              <a:rPr lang="en-US" altLang="en-US" dirty="0" err="1"/>
              <a:t>Stud_Name</a:t>
            </a:r>
            <a:r>
              <a:rPr lang="en-US" altLang="en-US" dirty="0"/>
              <a:t>, F-code, Faculty, Major, Street, City)</a:t>
            </a:r>
          </a:p>
          <a:p>
            <a:pPr>
              <a:spcBef>
                <a:spcPct val="30000"/>
              </a:spcBef>
              <a:buClrTx/>
            </a:pPr>
            <a:endParaRPr lang="en-US" altLang="en-US" dirty="0"/>
          </a:p>
          <a:p>
            <a:pPr>
              <a:spcBef>
                <a:spcPct val="30000"/>
              </a:spcBef>
              <a:buClrTx/>
            </a:pPr>
            <a:r>
              <a:rPr lang="en-US" altLang="en-US" b="1" dirty="0" err="1"/>
              <a:t>Student_Tel</a:t>
            </a:r>
            <a:r>
              <a:rPr lang="en-US" altLang="en-US" dirty="0"/>
              <a:t> (</a:t>
            </a:r>
            <a:r>
              <a:rPr lang="en-US" altLang="en-US" u="sng" dirty="0" err="1"/>
              <a:t>Stud_No</a:t>
            </a:r>
            <a:r>
              <a:rPr lang="en-US" altLang="en-US" u="sng" dirty="0"/>
              <a:t>, </a:t>
            </a:r>
            <a:r>
              <a:rPr lang="en-US" altLang="en-US" u="sng" dirty="0" err="1"/>
              <a:t>Tel_No</a:t>
            </a:r>
            <a:r>
              <a:rPr lang="en-US" altLang="en-US" u="sng" dirty="0"/>
              <a:t>)</a:t>
            </a:r>
            <a:endParaRPr lang="en-US" altLang="en-US" dirty="0"/>
          </a:p>
          <a:p>
            <a:pPr>
              <a:spcBef>
                <a:spcPct val="30000"/>
              </a:spcBef>
              <a:buClrTx/>
            </a:pPr>
            <a:endParaRPr lang="en-US" altLang="en-US" b="1" dirty="0"/>
          </a:p>
          <a:p>
            <a:pPr>
              <a:spcBef>
                <a:spcPct val="30000"/>
              </a:spcBef>
              <a:buClrTx/>
            </a:pPr>
            <a:r>
              <a:rPr lang="en-US" altLang="en-US" b="1" dirty="0" err="1"/>
              <a:t>Department_Student</a:t>
            </a:r>
            <a:r>
              <a:rPr lang="en-US" altLang="en-US" b="1" dirty="0"/>
              <a:t> </a:t>
            </a:r>
            <a:r>
              <a:rPr lang="en-US" altLang="en-US" dirty="0"/>
              <a:t>(</a:t>
            </a:r>
            <a:r>
              <a:rPr lang="en-US" altLang="en-US" u="sng" dirty="0" err="1"/>
              <a:t>Dept_Name</a:t>
            </a:r>
            <a:r>
              <a:rPr lang="en-US" altLang="en-US" u="sng" dirty="0"/>
              <a:t>, </a:t>
            </a:r>
            <a:r>
              <a:rPr lang="en-US" altLang="en-US" u="sng" dirty="0" err="1"/>
              <a:t>Stud_No</a:t>
            </a:r>
            <a:r>
              <a:rPr lang="en-US" altLang="en-US" dirty="0"/>
              <a:t>, </a:t>
            </a:r>
            <a:r>
              <a:rPr lang="en-US" altLang="en-US" dirty="0" err="1"/>
              <a:t>Dept_desc</a:t>
            </a:r>
            <a:r>
              <a:rPr lang="en-US" altLang="en-US" dirty="0"/>
              <a:t> , </a:t>
            </a:r>
            <a:r>
              <a:rPr lang="en-US" altLang="en-US" dirty="0" err="1"/>
              <a:t>Ad_Grade</a:t>
            </a:r>
            <a:r>
              <a:rPr lang="en-US" altLang="en-US" dirty="0"/>
              <a:t>, Comments)</a:t>
            </a:r>
          </a:p>
          <a:p>
            <a:pPr>
              <a:spcBef>
                <a:spcPct val="30000"/>
              </a:spcBef>
              <a:buClrTx/>
            </a:pPr>
            <a:endParaRPr lang="en-US" altLang="en-US" b="1" dirty="0"/>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2NF</a:t>
            </a:r>
          </a:p>
        </p:txBody>
      </p:sp>
      <p:sp>
        <p:nvSpPr>
          <p:cNvPr id="40963" name="Content Placeholder 2"/>
          <p:cNvSpPr>
            <a:spLocks noGrp="1"/>
          </p:cNvSpPr>
          <p:nvPr>
            <p:ph idx="1"/>
          </p:nvPr>
        </p:nvSpPr>
        <p:spPr>
          <a:xfrm>
            <a:off x="685800" y="1246188"/>
            <a:ext cx="7537450" cy="4697412"/>
          </a:xfrm>
        </p:spPr>
        <p:txBody>
          <a:bodyPr/>
          <a:lstStyle/>
          <a:p>
            <a:pPr>
              <a:spcBef>
                <a:spcPct val="30000"/>
              </a:spcBef>
              <a:buClrTx/>
            </a:pPr>
            <a:r>
              <a:rPr lang="en-US" altLang="en-US" b="1" dirty="0"/>
              <a:t>Student </a:t>
            </a:r>
            <a:r>
              <a:rPr lang="en-US" altLang="en-US" dirty="0"/>
              <a:t>(</a:t>
            </a:r>
            <a:r>
              <a:rPr lang="en-US" altLang="en-US" u="sng" dirty="0" err="1"/>
              <a:t>Stud_No,</a:t>
            </a:r>
            <a:r>
              <a:rPr lang="en-US" altLang="en-US" dirty="0" err="1"/>
              <a:t>Stud_Name</a:t>
            </a:r>
            <a:r>
              <a:rPr lang="en-US" altLang="en-US" dirty="0"/>
              <a:t>, F-code, Faculty, Major, Street, City)</a:t>
            </a:r>
          </a:p>
          <a:p>
            <a:pPr>
              <a:spcBef>
                <a:spcPct val="30000"/>
              </a:spcBef>
              <a:buClrTx/>
            </a:pPr>
            <a:endParaRPr lang="en-US" altLang="en-US" dirty="0"/>
          </a:p>
          <a:p>
            <a:pPr>
              <a:spcBef>
                <a:spcPct val="30000"/>
              </a:spcBef>
              <a:buClrTx/>
            </a:pPr>
            <a:r>
              <a:rPr lang="en-US" altLang="en-US" b="1" dirty="0" err="1"/>
              <a:t>Student_Tel</a:t>
            </a:r>
            <a:r>
              <a:rPr lang="en-US" altLang="en-US" dirty="0"/>
              <a:t> (</a:t>
            </a:r>
            <a:r>
              <a:rPr lang="en-US" altLang="en-US" u="sng" dirty="0" err="1"/>
              <a:t>Stud_No</a:t>
            </a:r>
            <a:r>
              <a:rPr lang="en-US" altLang="en-US" u="sng" dirty="0"/>
              <a:t>, </a:t>
            </a:r>
            <a:r>
              <a:rPr lang="en-US" altLang="en-US" u="sng" dirty="0" err="1"/>
              <a:t>Tel_No</a:t>
            </a:r>
            <a:r>
              <a:rPr lang="en-US" altLang="en-US" u="sng" dirty="0"/>
              <a:t>)</a:t>
            </a:r>
            <a:endParaRPr lang="en-US" altLang="en-US" dirty="0"/>
          </a:p>
          <a:p>
            <a:pPr>
              <a:spcBef>
                <a:spcPct val="30000"/>
              </a:spcBef>
              <a:buClrTx/>
            </a:pPr>
            <a:endParaRPr lang="en-US" altLang="en-US" b="1" dirty="0"/>
          </a:p>
          <a:p>
            <a:pPr>
              <a:spcBef>
                <a:spcPct val="30000"/>
              </a:spcBef>
              <a:buClrTx/>
            </a:pPr>
            <a:r>
              <a:rPr lang="en-US" altLang="en-US" b="1" dirty="0" err="1"/>
              <a:t>Department_Student</a:t>
            </a:r>
            <a:r>
              <a:rPr lang="en-US" altLang="en-US" b="1" dirty="0"/>
              <a:t> </a:t>
            </a:r>
            <a:r>
              <a:rPr lang="en-US" altLang="en-US" dirty="0"/>
              <a:t>(</a:t>
            </a:r>
            <a:r>
              <a:rPr lang="en-US" altLang="en-US" u="sng" dirty="0" err="1"/>
              <a:t>Dept_Name</a:t>
            </a:r>
            <a:r>
              <a:rPr lang="en-US" altLang="en-US" u="sng" dirty="0"/>
              <a:t>, </a:t>
            </a:r>
            <a:r>
              <a:rPr lang="en-US" altLang="en-US" u="sng" dirty="0" err="1"/>
              <a:t>Stud_No</a:t>
            </a:r>
            <a:r>
              <a:rPr lang="en-US" altLang="en-US" dirty="0"/>
              <a:t>, </a:t>
            </a:r>
            <a:r>
              <a:rPr lang="en-US" altLang="en-US" dirty="0" err="1"/>
              <a:t>Ad_Grade</a:t>
            </a:r>
            <a:r>
              <a:rPr lang="en-US" altLang="en-US" dirty="0"/>
              <a:t>, Comments)</a:t>
            </a:r>
          </a:p>
          <a:p>
            <a:pPr>
              <a:spcBef>
                <a:spcPct val="30000"/>
              </a:spcBef>
              <a:buClrTx/>
            </a:pPr>
            <a:endParaRPr lang="en-US" altLang="en-US" dirty="0"/>
          </a:p>
          <a:p>
            <a:pPr>
              <a:spcBef>
                <a:spcPct val="30000"/>
              </a:spcBef>
              <a:buClrTx/>
            </a:pPr>
            <a:r>
              <a:rPr lang="en-US" altLang="en-US" b="1" dirty="0"/>
              <a:t>Department</a:t>
            </a:r>
            <a:r>
              <a:rPr lang="en-US" altLang="en-US" dirty="0"/>
              <a:t> ( </a:t>
            </a:r>
            <a:r>
              <a:rPr lang="en-US" altLang="en-US" u="sng" dirty="0" err="1"/>
              <a:t>Dept_Name</a:t>
            </a:r>
            <a:r>
              <a:rPr lang="en-US" altLang="en-US" dirty="0"/>
              <a:t>, </a:t>
            </a:r>
            <a:r>
              <a:rPr lang="en-US" altLang="en-US" dirty="0" err="1"/>
              <a:t>Dept_Desc</a:t>
            </a:r>
            <a:r>
              <a:rPr lang="en-US" altLang="en-US" dirty="0"/>
              <a:t>)</a:t>
            </a:r>
          </a:p>
          <a:p>
            <a:pPr>
              <a:spcBef>
                <a:spcPct val="30000"/>
              </a:spcBef>
              <a:buClrTx/>
            </a:pPr>
            <a:endParaRPr lang="en-US" altLang="en-US" b="1" dirty="0"/>
          </a:p>
        </p:txBody>
      </p:sp>
    </p:spTree>
    <p:extLst>
      <p:ext uri="{BB962C8B-B14F-4D97-AF65-F5344CB8AC3E}">
        <p14:creationId xmlns:p14="http://schemas.microsoft.com/office/powerpoint/2010/main" xmlns="" val="1758774630"/>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3NF</a:t>
            </a:r>
          </a:p>
        </p:txBody>
      </p:sp>
      <p:sp>
        <p:nvSpPr>
          <p:cNvPr id="40963" name="Content Placeholder 2"/>
          <p:cNvSpPr>
            <a:spLocks noGrp="1"/>
          </p:cNvSpPr>
          <p:nvPr>
            <p:ph idx="1"/>
          </p:nvPr>
        </p:nvSpPr>
        <p:spPr>
          <a:xfrm>
            <a:off x="685800" y="1246188"/>
            <a:ext cx="7537450" cy="4697412"/>
          </a:xfrm>
        </p:spPr>
        <p:txBody>
          <a:bodyPr/>
          <a:lstStyle/>
          <a:p>
            <a:pPr>
              <a:spcBef>
                <a:spcPct val="30000"/>
              </a:spcBef>
              <a:buClrTx/>
            </a:pPr>
            <a:r>
              <a:rPr lang="en-US" altLang="en-US" b="1" dirty="0"/>
              <a:t>Student </a:t>
            </a:r>
            <a:r>
              <a:rPr lang="en-US" altLang="en-US" dirty="0"/>
              <a:t>(</a:t>
            </a:r>
            <a:r>
              <a:rPr lang="en-US" altLang="en-US" u="sng" dirty="0" err="1"/>
              <a:t>Stud_No,</a:t>
            </a:r>
            <a:r>
              <a:rPr lang="en-US" altLang="en-US" dirty="0" err="1"/>
              <a:t>Stud_Name</a:t>
            </a:r>
            <a:r>
              <a:rPr lang="en-US" altLang="en-US" dirty="0"/>
              <a:t>, F-</a:t>
            </a:r>
            <a:r>
              <a:rPr lang="en-US" altLang="en-US" dirty="0" err="1"/>
              <a:t>code,Major</a:t>
            </a:r>
            <a:r>
              <a:rPr lang="en-US" altLang="en-US" dirty="0"/>
              <a:t>, Street, City)</a:t>
            </a:r>
          </a:p>
          <a:p>
            <a:pPr>
              <a:spcBef>
                <a:spcPct val="30000"/>
              </a:spcBef>
              <a:buClrTx/>
            </a:pPr>
            <a:endParaRPr lang="en-US" altLang="en-US" dirty="0"/>
          </a:p>
          <a:p>
            <a:pPr>
              <a:spcBef>
                <a:spcPct val="30000"/>
              </a:spcBef>
              <a:buClrTx/>
            </a:pPr>
            <a:r>
              <a:rPr lang="en-US" altLang="en-US" b="1" dirty="0"/>
              <a:t>Faculty </a:t>
            </a:r>
            <a:r>
              <a:rPr lang="en-US" altLang="en-US" dirty="0"/>
              <a:t>(</a:t>
            </a:r>
            <a:r>
              <a:rPr lang="en-US" altLang="en-US" u="sng" dirty="0"/>
              <a:t>F-code</a:t>
            </a:r>
            <a:r>
              <a:rPr lang="en-US" altLang="en-US" dirty="0"/>
              <a:t>, Faculty)</a:t>
            </a:r>
          </a:p>
          <a:p>
            <a:pPr>
              <a:spcBef>
                <a:spcPct val="30000"/>
              </a:spcBef>
              <a:buClrTx/>
            </a:pPr>
            <a:endParaRPr lang="en-US" altLang="en-US" dirty="0"/>
          </a:p>
          <a:p>
            <a:pPr>
              <a:spcBef>
                <a:spcPct val="30000"/>
              </a:spcBef>
              <a:buClrTx/>
            </a:pPr>
            <a:r>
              <a:rPr lang="en-US" altLang="en-US" b="1" dirty="0" err="1"/>
              <a:t>Student_Tel</a:t>
            </a:r>
            <a:r>
              <a:rPr lang="en-US" altLang="en-US" dirty="0"/>
              <a:t> (</a:t>
            </a:r>
            <a:r>
              <a:rPr lang="en-US" altLang="en-US" u="sng" dirty="0" err="1"/>
              <a:t>Stud_No</a:t>
            </a:r>
            <a:r>
              <a:rPr lang="en-US" altLang="en-US" u="sng" dirty="0"/>
              <a:t>, </a:t>
            </a:r>
            <a:r>
              <a:rPr lang="en-US" altLang="en-US" u="sng" dirty="0" err="1"/>
              <a:t>Tel_No</a:t>
            </a:r>
            <a:r>
              <a:rPr lang="en-US" altLang="en-US" u="sng" dirty="0"/>
              <a:t>)</a:t>
            </a:r>
            <a:endParaRPr lang="en-US" altLang="en-US" dirty="0"/>
          </a:p>
          <a:p>
            <a:pPr>
              <a:spcBef>
                <a:spcPct val="30000"/>
              </a:spcBef>
              <a:buClrTx/>
            </a:pPr>
            <a:endParaRPr lang="en-US" altLang="en-US" b="1" dirty="0"/>
          </a:p>
          <a:p>
            <a:pPr>
              <a:spcBef>
                <a:spcPct val="30000"/>
              </a:spcBef>
              <a:buClrTx/>
            </a:pPr>
            <a:r>
              <a:rPr lang="en-US" altLang="en-US" b="1" dirty="0" err="1"/>
              <a:t>Department_Student</a:t>
            </a:r>
            <a:r>
              <a:rPr lang="en-US" altLang="en-US" b="1" dirty="0"/>
              <a:t> </a:t>
            </a:r>
            <a:r>
              <a:rPr lang="en-US" altLang="en-US" dirty="0"/>
              <a:t>(</a:t>
            </a:r>
            <a:r>
              <a:rPr lang="en-US" altLang="en-US" u="sng" dirty="0" err="1"/>
              <a:t>Dept_Name</a:t>
            </a:r>
            <a:r>
              <a:rPr lang="en-US" altLang="en-US" u="sng" dirty="0"/>
              <a:t>, </a:t>
            </a:r>
            <a:r>
              <a:rPr lang="en-US" altLang="en-US" u="sng" dirty="0" err="1"/>
              <a:t>Stud_No</a:t>
            </a:r>
            <a:r>
              <a:rPr lang="en-US" altLang="en-US" dirty="0"/>
              <a:t>, </a:t>
            </a:r>
            <a:r>
              <a:rPr lang="en-US" altLang="en-US" dirty="0" err="1"/>
              <a:t>Ad_Grade</a:t>
            </a:r>
            <a:r>
              <a:rPr lang="en-US" altLang="en-US" dirty="0"/>
              <a:t>, Comments)</a:t>
            </a:r>
          </a:p>
          <a:p>
            <a:pPr>
              <a:spcBef>
                <a:spcPct val="30000"/>
              </a:spcBef>
              <a:buClrTx/>
            </a:pPr>
            <a:endParaRPr lang="en-US" altLang="en-US" dirty="0"/>
          </a:p>
          <a:p>
            <a:pPr>
              <a:spcBef>
                <a:spcPct val="30000"/>
              </a:spcBef>
              <a:buClrTx/>
            </a:pPr>
            <a:r>
              <a:rPr lang="en-US" altLang="en-US" b="1" dirty="0"/>
              <a:t>Department</a:t>
            </a:r>
            <a:r>
              <a:rPr lang="en-US" altLang="en-US" dirty="0"/>
              <a:t> ( </a:t>
            </a:r>
            <a:r>
              <a:rPr lang="en-US" altLang="en-US" u="sng" dirty="0" err="1"/>
              <a:t>Dept_Name</a:t>
            </a:r>
            <a:r>
              <a:rPr lang="en-US" altLang="en-US" dirty="0"/>
              <a:t>, </a:t>
            </a:r>
            <a:r>
              <a:rPr lang="en-US" altLang="en-US" dirty="0" err="1"/>
              <a:t>Dept_Desc</a:t>
            </a:r>
            <a:r>
              <a:rPr lang="en-US" altLang="en-US" dirty="0"/>
              <a:t>)</a:t>
            </a:r>
          </a:p>
          <a:p>
            <a:pPr>
              <a:spcBef>
                <a:spcPct val="30000"/>
              </a:spcBef>
              <a:buClrTx/>
            </a:pPr>
            <a:endParaRPr lang="en-US" altLang="en-US" b="1" dirty="0"/>
          </a:p>
        </p:txBody>
      </p:sp>
    </p:spTree>
    <p:extLst>
      <p:ext uri="{BB962C8B-B14F-4D97-AF65-F5344CB8AC3E}">
        <p14:creationId xmlns:p14="http://schemas.microsoft.com/office/powerpoint/2010/main" xmlns="" val="2723879745"/>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dirty="0"/>
              <a:t>Real World - School Data</a:t>
            </a:r>
          </a:p>
        </p:txBody>
      </p:sp>
      <p:graphicFrame>
        <p:nvGraphicFramePr>
          <p:cNvPr id="11" name="Content Placeholder 10"/>
          <p:cNvGraphicFramePr>
            <a:graphicFrameLocks noGrp="1"/>
          </p:cNvGraphicFramePr>
          <p:nvPr>
            <p:ph idx="1"/>
          </p:nvPr>
        </p:nvGraphicFramePr>
        <p:xfrm>
          <a:off x="381000" y="914400"/>
          <a:ext cx="8382000" cy="5249863"/>
        </p:xfrm>
        <a:graphic>
          <a:graphicData uri="http://schemas.openxmlformats.org/drawingml/2006/table">
            <a:tbl>
              <a:tblPr/>
              <a:tblGrid>
                <a:gridCol w="1676400">
                  <a:extLst>
                    <a:ext uri="{9D8B030D-6E8A-4147-A177-3AD203B41FA5}">
                      <a16:colId xmlns:a16="http://schemas.microsoft.com/office/drawing/2014/main" xmlns="" val="20000"/>
                    </a:ext>
                  </a:extLst>
                </a:gridCol>
                <a:gridCol w="1411108">
                  <a:extLst>
                    <a:ext uri="{9D8B030D-6E8A-4147-A177-3AD203B41FA5}">
                      <a16:colId xmlns:a16="http://schemas.microsoft.com/office/drawing/2014/main" xmlns="" val="20001"/>
                    </a:ext>
                  </a:extLst>
                </a:gridCol>
                <a:gridCol w="1941692">
                  <a:extLst>
                    <a:ext uri="{9D8B030D-6E8A-4147-A177-3AD203B41FA5}">
                      <a16:colId xmlns:a16="http://schemas.microsoft.com/office/drawing/2014/main" xmlns="" val="20002"/>
                    </a:ext>
                  </a:extLst>
                </a:gridCol>
                <a:gridCol w="1905000">
                  <a:extLst>
                    <a:ext uri="{9D8B030D-6E8A-4147-A177-3AD203B41FA5}">
                      <a16:colId xmlns:a16="http://schemas.microsoft.com/office/drawing/2014/main" xmlns="" val="20003"/>
                    </a:ext>
                  </a:extLst>
                </a:gridCol>
                <a:gridCol w="1447800">
                  <a:extLst>
                    <a:ext uri="{9D8B030D-6E8A-4147-A177-3AD203B41FA5}">
                      <a16:colId xmlns:a16="http://schemas.microsoft.com/office/drawing/2014/main" xmlns="" val="20004"/>
                    </a:ext>
                  </a:extLst>
                </a:gridCol>
              </a:tblGrid>
              <a:tr h="304735">
                <a:tc>
                  <a:txBody>
                    <a:bodyPr/>
                    <a:lstStyle/>
                    <a:p>
                      <a:pPr algn="l" rtl="0" fontAlgn="b"/>
                      <a:r>
                        <a:rPr lang="en-US" sz="1600" b="1" i="0" u="none" strike="noStrike" dirty="0">
                          <a:solidFill>
                            <a:srgbClr val="FF0000"/>
                          </a:solidFill>
                          <a:latin typeface="Arial"/>
                        </a:rPr>
                        <a:t>Student</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tc>
                  <a:txBody>
                    <a:bodyPr/>
                    <a:lstStyle/>
                    <a:p>
                      <a:pPr algn="l" rtl="0" fontAlgn="b"/>
                      <a:endParaRPr lang="en-US" sz="1100" b="0" i="0" u="none" strike="noStrike" dirty="0">
                        <a:solidFill>
                          <a:srgbClr val="000000"/>
                        </a:solidFill>
                        <a:latin typeface="Calibri"/>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tc>
                  <a:txBody>
                    <a:bodyPr/>
                    <a:lstStyle/>
                    <a:p>
                      <a:pPr algn="l" rtl="0" fontAlgn="b"/>
                      <a:endParaRPr lang="en-US" sz="1100" b="0" i="0" u="none" strike="noStrike" dirty="0">
                        <a:solidFill>
                          <a:srgbClr val="000000"/>
                        </a:solidFill>
                        <a:latin typeface="Calibri"/>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tc>
                  <a:txBody>
                    <a:bodyPr/>
                    <a:lstStyle/>
                    <a:p>
                      <a:pPr algn="l" rtl="0" fontAlgn="b"/>
                      <a:r>
                        <a:rPr lang="en-US" sz="1600" b="1" i="0" u="none" strike="noStrike" kern="1200" dirty="0">
                          <a:solidFill>
                            <a:srgbClr val="FF0000"/>
                          </a:solidFill>
                          <a:latin typeface="Arial"/>
                          <a:ea typeface="+mn-ea"/>
                          <a:cs typeface="+mn-cs"/>
                        </a:rPr>
                        <a:t>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tc>
                  <a:txBody>
                    <a:bodyPr/>
                    <a:lstStyle/>
                    <a:p>
                      <a:pPr algn="l" rtl="0" fontAlgn="b"/>
                      <a:endParaRPr lang="en-US" sz="1600" b="1" i="0" u="none" strike="noStrike" dirty="0">
                        <a:solidFill>
                          <a:srgbClr val="FF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D9C3"/>
                    </a:solidFill>
                  </a:tcPr>
                </a:tc>
                <a:extLst>
                  <a:ext uri="{0D108BD9-81ED-4DB2-BD59-A6C34878D82A}">
                    <a16:rowId xmlns:a16="http://schemas.microsoft.com/office/drawing/2014/main" xmlns="" val="10000"/>
                  </a:ext>
                </a:extLst>
              </a:tr>
              <a:tr h="330841">
                <a:tc>
                  <a:txBody>
                    <a:bodyPr/>
                    <a:lstStyle/>
                    <a:p>
                      <a:pPr algn="l" rtl="0" fontAlgn="b"/>
                      <a:r>
                        <a:rPr lang="en-US" sz="1600" b="1" i="0" u="none" strike="noStrike">
                          <a:solidFill>
                            <a:srgbClr val="FF0000"/>
                          </a:solidFill>
                          <a:latin typeface="Arial"/>
                        </a:rPr>
                        <a:t>First </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Parent 1</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Parent 2</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kern="1200" dirty="0">
                          <a:solidFill>
                            <a:srgbClr val="FF0000"/>
                          </a:solidFill>
                          <a:latin typeface="+mn-lt"/>
                          <a:ea typeface="+mn-ea"/>
                          <a:cs typeface="+mn-cs"/>
                        </a:rPr>
                        <a:t>Application</a:t>
                      </a:r>
                      <a:r>
                        <a:rPr lang="en-US" sz="1600" b="1" i="0" u="none" strike="noStrike" kern="1200" baseline="0" dirty="0">
                          <a:solidFill>
                            <a:srgbClr val="FF0000"/>
                          </a:solidFill>
                          <a:latin typeface="+mn-lt"/>
                          <a:ea typeface="+mn-ea"/>
                          <a:cs typeface="+mn-cs"/>
                        </a:rPr>
                        <a:t> </a:t>
                      </a:r>
                      <a:r>
                        <a:rPr lang="en-US" sz="1600" b="1" i="0" u="none" strike="noStrike" kern="1200" dirty="0">
                          <a:solidFill>
                            <a:srgbClr val="FF0000"/>
                          </a:solidFill>
                          <a:latin typeface="+mn-lt"/>
                          <a:ea typeface="+mn-ea"/>
                          <a:cs typeface="+mn-cs"/>
                        </a:rPr>
                        <a:t>No</a:t>
                      </a:r>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tc>
                  <a:txBody>
                    <a:bodyPr/>
                    <a:lstStyle/>
                    <a:p>
                      <a:pPr algn="l" rtl="0" fontAlgn="b"/>
                      <a:endParaRPr lang="en-US" sz="1600" b="1" i="0" u="none" strike="noStrike" kern="1200" dirty="0">
                        <a:solidFill>
                          <a:srgbClr val="FF0000"/>
                        </a:solidFill>
                        <a:latin typeface="Arial"/>
                        <a:ea typeface="+mn-ea"/>
                        <a:cs typeface="+mn-cs"/>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xmlns="" val="10001"/>
                  </a:ext>
                </a:extLst>
              </a:tr>
              <a:tr h="319027">
                <a:tc>
                  <a:txBody>
                    <a:bodyPr/>
                    <a:lstStyle/>
                    <a:p>
                      <a:pPr algn="l" rtl="0" fontAlgn="b"/>
                      <a:r>
                        <a:rPr lang="en-US" sz="1600" b="1" i="0" u="none" strike="noStrike">
                          <a:solidFill>
                            <a:srgbClr val="000000"/>
                          </a:solidFill>
                          <a:latin typeface="Arial"/>
                        </a:rPr>
                        <a:t>Renee</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a:solidFill>
                            <a:srgbClr val="000000"/>
                          </a:solidFill>
                          <a:latin typeface="Arial"/>
                        </a:rPr>
                        <a:t>Ann Jones</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a:solidFill>
                            <a:srgbClr val="000000"/>
                          </a:solidFill>
                          <a:latin typeface="Arial"/>
                        </a:rPr>
                        <a:t>Theodore Smith</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 123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19027">
                <a:tc>
                  <a:txBody>
                    <a:bodyPr/>
                    <a:lstStyle/>
                    <a:p>
                      <a:pPr algn="l" rtl="0" fontAlgn="b"/>
                      <a:r>
                        <a:rPr lang="en-US" sz="1600" b="1" i="0" u="none" strike="noStrike" dirty="0">
                          <a:solidFill>
                            <a:srgbClr val="000000"/>
                          </a:solidFill>
                          <a:latin typeface="Arial"/>
                        </a:rPr>
                        <a:t>Lucy</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Barbara Mills</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Steve Mills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 558</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97203">
                <a:tc>
                  <a:txBody>
                    <a:bodyPr/>
                    <a:lstStyle/>
                    <a:p>
                      <a:pPr algn="l" rtl="0" fontAlgn="b"/>
                      <a:r>
                        <a:rPr lang="en-US" sz="1600" b="1" i="0" u="none" strike="noStrike" dirty="0">
                          <a:solidFill>
                            <a:srgbClr val="000000"/>
                          </a:solidFill>
                          <a:latin typeface="Arial"/>
                        </a:rPr>
                        <a:t>Brendan</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Jennifer Jones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Stephen Jones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1600" b="1" i="0" u="none" strike="noStrike" kern="1200" dirty="0">
                          <a:solidFill>
                            <a:srgbClr val="000000"/>
                          </a:solidFill>
                          <a:latin typeface="Arial"/>
                          <a:ea typeface="+mn-ea"/>
                          <a:cs typeface="+mn-cs"/>
                        </a:rPr>
                        <a:t>145</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FF0000"/>
                          </a:solidFill>
                          <a:latin typeface="Arial"/>
                        </a:rPr>
                        <a:t>…</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97203">
                <a:tc>
                  <a:txBody>
                    <a:bodyPr/>
                    <a:lstStyle/>
                    <a:p>
                      <a:pPr algn="l" rtl="0" fontAlgn="b"/>
                      <a:r>
                        <a:rPr lang="en-US" sz="1600" b="1" i="0" u="none" strike="noStrike" dirty="0">
                          <a:solidFill>
                            <a:srgbClr val="FF0000"/>
                          </a:solidFill>
                          <a:latin typeface="Arial"/>
                        </a:rPr>
                        <a:t>City</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Postal Code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kern="1200" dirty="0">
                          <a:solidFill>
                            <a:srgbClr val="FF0000"/>
                          </a:solidFill>
                          <a:latin typeface="Arial"/>
                          <a:ea typeface="+mn-ea"/>
                          <a:cs typeface="+mn-cs"/>
                        </a:rPr>
                        <a:t>Birth date</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Previous  Teacher</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kern="1200" dirty="0">
                          <a:solidFill>
                            <a:srgbClr val="FF0000"/>
                          </a:solidFill>
                          <a:latin typeface="Arial"/>
                          <a:ea typeface="+mn-ea"/>
                          <a:cs typeface="+mn-cs"/>
                        </a:rPr>
                        <a:t>Current</a:t>
                      </a:r>
                    </a:p>
                    <a:p>
                      <a:r>
                        <a:rPr lang="en-US" sz="1600" b="1" i="0" u="none" strike="noStrike" kern="1200" dirty="0">
                          <a:solidFill>
                            <a:srgbClr val="FF0000"/>
                          </a:solidFill>
                          <a:latin typeface="Arial"/>
                          <a:ea typeface="+mn-ea"/>
                          <a:cs typeface="+mn-cs"/>
                        </a:rPr>
                        <a:t>Teacher</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xmlns="" val="10005"/>
                  </a:ext>
                </a:extLst>
              </a:tr>
              <a:tr h="616784">
                <a:tc>
                  <a:txBody>
                    <a:bodyPr/>
                    <a:lstStyle/>
                    <a:p>
                      <a:pPr algn="l" rtl="0" fontAlgn="b"/>
                      <a:r>
                        <a:rPr lang="en-US" sz="1600" b="1" i="0" u="none" strike="noStrike">
                          <a:solidFill>
                            <a:srgbClr val="000000"/>
                          </a:solidFill>
                          <a:latin typeface="Arial"/>
                        </a:rPr>
                        <a:t>Annandale </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22003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6/25/1983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kern="1200" dirty="0" err="1">
                          <a:solidFill>
                            <a:srgbClr val="000000"/>
                          </a:solidFill>
                          <a:latin typeface="Arial"/>
                          <a:ea typeface="+mn-ea"/>
                          <a:cs typeface="+mn-cs"/>
                        </a:rPr>
                        <a:t>Hamil</a:t>
                      </a:r>
                      <a:endParaRPr lang="en-US" sz="1600" b="1" i="0" u="none" strike="noStrike" kern="1200" dirty="0">
                        <a:solidFill>
                          <a:srgbClr val="000000"/>
                        </a:solidFill>
                        <a:latin typeface="Arial"/>
                        <a:ea typeface="+mn-ea"/>
                        <a:cs typeface="+mn-cs"/>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Burke</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19027">
                <a:tc>
                  <a:txBody>
                    <a:bodyPr/>
                    <a:lstStyle/>
                    <a:p>
                      <a:pPr algn="l" rtl="0" fontAlgn="b"/>
                      <a:r>
                        <a:rPr lang="en-US" sz="1600" b="1" i="0" u="none" strike="noStrike" dirty="0">
                          <a:solidFill>
                            <a:srgbClr val="000000"/>
                          </a:solidFill>
                          <a:latin typeface="Arial"/>
                        </a:rPr>
                        <a:t>Annandale </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22003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a:solidFill>
                            <a:srgbClr val="000000"/>
                          </a:solidFill>
                          <a:latin typeface="Arial"/>
                        </a:rPr>
                        <a:t>8/14/1983</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err="1">
                          <a:solidFill>
                            <a:srgbClr val="000000"/>
                          </a:solidFill>
                          <a:latin typeface="Arial"/>
                        </a:rPr>
                        <a:t>Hamil</a:t>
                      </a:r>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Burke </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413552">
                <a:tc>
                  <a:txBody>
                    <a:bodyPr/>
                    <a:lstStyle/>
                    <a:p>
                      <a:pPr algn="l" rtl="0" fontAlgn="b"/>
                      <a:r>
                        <a:rPr lang="en-US" sz="1600" b="1" i="0" u="none" strike="noStrike">
                          <a:solidFill>
                            <a:srgbClr val="000000"/>
                          </a:solidFill>
                          <a:latin typeface="Arial"/>
                        </a:rPr>
                        <a:t>Fairfax</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22032</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6/13/1984</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err="1">
                          <a:solidFill>
                            <a:srgbClr val="000000"/>
                          </a:solidFill>
                          <a:latin typeface="Arial"/>
                        </a:rPr>
                        <a:t>Hamil</a:t>
                      </a:r>
                      <a:r>
                        <a:rPr lang="en-US" sz="1600" b="1" i="0" u="none" strike="noStrike" dirty="0">
                          <a:solidFill>
                            <a:srgbClr val="000000"/>
                          </a:solidFill>
                          <a:latin typeface="Arial"/>
                        </a:rPr>
                        <a:t>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Burke </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497203">
                <a:tc>
                  <a:txBody>
                    <a:bodyPr/>
                    <a:lstStyle/>
                    <a:p>
                      <a:pPr algn="l" rtl="0" fontAlgn="b"/>
                      <a:r>
                        <a:rPr lang="en-US" sz="1600" b="1" i="0" u="none" strike="noStrike" dirty="0">
                          <a:solidFill>
                            <a:srgbClr val="FF0000"/>
                          </a:solidFill>
                          <a:latin typeface="Arial"/>
                        </a:rPr>
                        <a:t> </a:t>
                      </a:r>
                      <a:r>
                        <a:rPr lang="en-US" sz="1600" b="1" i="0" u="none" strike="noStrike" dirty="0" err="1">
                          <a:solidFill>
                            <a:srgbClr val="FF0000"/>
                          </a:solidFill>
                          <a:latin typeface="Arial"/>
                        </a:rPr>
                        <a:t>Student_Phone</a:t>
                      </a:r>
                      <a:endParaRPr lang="en-US" sz="1600" b="1" i="0" u="none" strike="noStrike" dirty="0">
                        <a:solidFill>
                          <a:srgbClr val="FF0000"/>
                        </a:solidFill>
                        <a:latin typeface="Arial"/>
                      </a:endParaRP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100" b="0" i="0" u="none" strike="noStrike" dirty="0">
                          <a:solidFill>
                            <a:srgbClr val="000000"/>
                          </a:solidFill>
                          <a:latin typeface="Calibri"/>
                        </a:rPr>
                        <a:t> </a:t>
                      </a:r>
                      <a:r>
                        <a:rPr lang="en-US" sz="1600" b="1" i="0" u="none" strike="noStrike" kern="1200" dirty="0">
                          <a:solidFill>
                            <a:srgbClr val="FF0000"/>
                          </a:solidFill>
                          <a:latin typeface="Arial"/>
                          <a:ea typeface="+mn-ea"/>
                          <a:cs typeface="+mn-cs"/>
                        </a:rPr>
                        <a:t>Course</a:t>
                      </a:r>
                      <a:endParaRPr lang="en-US" sz="1100" b="0" i="0" u="none" strike="noStrike" dirty="0">
                        <a:solidFill>
                          <a:srgbClr val="000000"/>
                        </a:solidFill>
                        <a:latin typeface="Calibri"/>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r>
                        <a:rPr kumimoji="0" lang="en-US" sz="1600" b="1" i="0" u="none" strike="noStrike" kern="1200" cap="none" spc="0" normalizeH="0" baseline="0" noProof="0" dirty="0">
                          <a:ln>
                            <a:noFill/>
                          </a:ln>
                          <a:solidFill>
                            <a:srgbClr val="FF0000"/>
                          </a:solidFill>
                          <a:effectLst/>
                          <a:uLnTx/>
                          <a:uFillTx/>
                          <a:latin typeface="+mn-lt"/>
                          <a:ea typeface="+mn-ea"/>
                          <a:cs typeface="+mn-cs"/>
                        </a:rPr>
                        <a:t>Course-</a:t>
                      </a:r>
                      <a:r>
                        <a:rPr kumimoji="0" lang="en-US" sz="1600" b="1" i="0" u="none" strike="noStrike" kern="1200" cap="none" spc="0" normalizeH="0" baseline="0" noProof="0" dirty="0" err="1">
                          <a:ln>
                            <a:noFill/>
                          </a:ln>
                          <a:solidFill>
                            <a:srgbClr val="FF0000"/>
                          </a:solidFill>
                          <a:effectLst/>
                          <a:uLnTx/>
                          <a:uFillTx/>
                          <a:latin typeface="+mn-lt"/>
                          <a:ea typeface="+mn-ea"/>
                          <a:cs typeface="+mn-cs"/>
                        </a:rPr>
                        <a:t>desc</a:t>
                      </a:r>
                      <a:endParaRPr lang="en-US" sz="1800" dirty="0"/>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Enrolled  </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rtl="0" fontAlgn="b"/>
                      <a:r>
                        <a:rPr lang="en-US" sz="1600" b="1" i="0" u="none" strike="noStrike" dirty="0">
                          <a:solidFill>
                            <a:srgbClr val="FF0000"/>
                          </a:solidFill>
                          <a:latin typeface="Arial"/>
                        </a:rPr>
                        <a:t>Attended/ days</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xmlns="" val="10009"/>
                  </a:ext>
                </a:extLst>
              </a:tr>
              <a:tr h="497203">
                <a:tc>
                  <a:txBody>
                    <a:bodyPr/>
                    <a:lstStyle/>
                    <a:p>
                      <a:pPr algn="l" rtl="0" fontAlgn="b"/>
                      <a:r>
                        <a:rPr lang="en-US" sz="1600" b="1" i="0" u="none" strike="noStrike" dirty="0">
                          <a:solidFill>
                            <a:srgbClr val="000000"/>
                          </a:solidFill>
                          <a:latin typeface="Arial"/>
                        </a:rPr>
                        <a:t>(703) 323-0893, (703) 3240708</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kern="1200" dirty="0">
                          <a:solidFill>
                            <a:srgbClr val="000000"/>
                          </a:solidFill>
                          <a:latin typeface="Arial"/>
                          <a:ea typeface="+mn-ea"/>
                          <a:cs typeface="+mn-cs"/>
                        </a:rPr>
                        <a:t>X,Y,Z</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err="1"/>
                        <a:t>X,y,z</a:t>
                      </a:r>
                      <a:endParaRPr lang="en-US" sz="1800" dirty="0"/>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mn-lt"/>
                        </a:rPr>
                        <a:t>96/97, 96/97, 97/98 </a:t>
                      </a:r>
                      <a:endParaRPr lang="en-US" sz="1600" b="1" i="0" u="none" strike="noStrike" dirty="0">
                        <a:solidFill>
                          <a:srgbClr val="000000"/>
                        </a:solidFill>
                        <a:latin typeface="Arial"/>
                      </a:endParaRP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0,0,0</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19027">
                <a:tc>
                  <a:txBody>
                    <a:bodyPr/>
                    <a:lstStyle/>
                    <a:p>
                      <a:pPr algn="l" rtl="0" fontAlgn="b"/>
                      <a:r>
                        <a:rPr lang="en-US" sz="1600" b="1" i="0" u="none" strike="noStrike" dirty="0">
                          <a:solidFill>
                            <a:srgbClr val="000000"/>
                          </a:solidFill>
                          <a:latin typeface="Arial"/>
                        </a:rPr>
                        <a:t>(703) 764-5829</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kern="1200" dirty="0">
                          <a:solidFill>
                            <a:srgbClr val="000000"/>
                          </a:solidFill>
                          <a:latin typeface="Arial"/>
                          <a:ea typeface="+mn-ea"/>
                          <a:cs typeface="+mn-cs"/>
                        </a:rPr>
                        <a:t>Y</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t>Y</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96/97</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0</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319027">
                <a:tc>
                  <a:txBody>
                    <a:bodyPr/>
                    <a:lstStyle/>
                    <a:p>
                      <a:pPr algn="l" rtl="0" fontAlgn="b"/>
                      <a:r>
                        <a:rPr lang="en-US" sz="1600" b="1" i="0" u="none" strike="noStrike" dirty="0">
                          <a:solidFill>
                            <a:srgbClr val="000000"/>
                          </a:solidFill>
                          <a:latin typeface="Arial"/>
                        </a:rPr>
                        <a:t>(703) 978-1083 </a:t>
                      </a:r>
                    </a:p>
                  </a:txBody>
                  <a:tcPr marL="9525" marR="9525" marT="952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kern="1200" dirty="0">
                          <a:solidFill>
                            <a:srgbClr val="000000"/>
                          </a:solidFill>
                          <a:latin typeface="Arial"/>
                          <a:ea typeface="+mn-ea"/>
                          <a:cs typeface="+mn-cs"/>
                        </a:rPr>
                        <a:t>Z</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t>Z</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96/97</a:t>
                      </a:r>
                    </a:p>
                  </a:txBody>
                  <a:tcPr marL="9525" marR="9525" marT="95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600" b="1" i="0" u="none" strike="noStrike" dirty="0">
                          <a:solidFill>
                            <a:srgbClr val="000000"/>
                          </a:solidFill>
                          <a:latin typeface="Arial"/>
                        </a:rPr>
                        <a:t>0</a:t>
                      </a:r>
                    </a:p>
                  </a:txBody>
                  <a:tcPr marL="9525" marR="9525" marT="952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bl>
          </a:graphicData>
        </a:graphic>
      </p:graphicFrame>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ONF</a:t>
            </a:r>
          </a:p>
        </p:txBody>
      </p:sp>
      <p:sp>
        <p:nvSpPr>
          <p:cNvPr id="3" name="Content Placeholder 2"/>
          <p:cNvSpPr>
            <a:spLocks noGrp="1"/>
          </p:cNvSpPr>
          <p:nvPr>
            <p:ph idx="1"/>
          </p:nvPr>
        </p:nvSpPr>
        <p:spPr/>
        <p:txBody>
          <a:bodyPr/>
          <a:lstStyle/>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City,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Student_Phone</a:t>
            </a:r>
            <a:r>
              <a:rPr lang="en-US" altLang="en-US" dirty="0">
                <a:latin typeface="Arial" panose="020B0604020202020204" pitchFamily="34" charset="0"/>
                <a:cs typeface="Arial" panose="020B0604020202020204" pitchFamily="34" charset="0"/>
              </a:rPr>
              <a:t>, Course,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533718042"/>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a:t>
            </a:r>
          </a:p>
        </p:txBody>
      </p:sp>
      <p:sp>
        <p:nvSpPr>
          <p:cNvPr id="3" name="Content Placeholder 2"/>
          <p:cNvSpPr>
            <a:spLocks noGrp="1"/>
          </p:cNvSpPr>
          <p:nvPr>
            <p:ph idx="1"/>
          </p:nvPr>
        </p:nvSpPr>
        <p:spPr/>
        <p:txBody>
          <a:bodyPr/>
          <a:lstStyle/>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City,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Student_Course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err="1">
                <a:latin typeface="Arial" panose="020B0604020202020204" pitchFamily="34" charset="0"/>
                <a:cs typeface="Arial" panose="020B0604020202020204" pitchFamily="34" charset="0"/>
              </a:rPr>
              <a:t>App_No,Course</a:t>
            </a:r>
            <a:r>
              <a:rPr lang="en-US" altLang="en-US" u="sng"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Student_Phone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App_No,Phone</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xmlns="" val="2151304705"/>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a:t>
            </a:r>
          </a:p>
        </p:txBody>
      </p:sp>
      <p:sp>
        <p:nvSpPr>
          <p:cNvPr id="3" name="Content Placeholder 2"/>
          <p:cNvSpPr>
            <a:spLocks noGrp="1"/>
          </p:cNvSpPr>
          <p:nvPr>
            <p:ph idx="1"/>
          </p:nvPr>
        </p:nvSpPr>
        <p:spPr>
          <a:xfrm>
            <a:off x="685800" y="1246188"/>
            <a:ext cx="7537450" cy="4697412"/>
          </a:xfrm>
        </p:spPr>
        <p:txBody>
          <a:bodyPr/>
          <a:lstStyle/>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City,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Student_Course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err="1">
                <a:latin typeface="Arial" panose="020B0604020202020204" pitchFamily="34" charset="0"/>
                <a:cs typeface="Arial" panose="020B0604020202020204" pitchFamily="34" charset="0"/>
              </a:rPr>
              <a:t>App_No,Course</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Student_Phone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App_No,Phone</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a:latin typeface="Arial" panose="020B0604020202020204" pitchFamily="34" charset="0"/>
                <a:cs typeface="Arial" panose="020B0604020202020204" pitchFamily="34" charset="0"/>
              </a:rPr>
              <a:t>Course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Course,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xmlns="" val="4220587519"/>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a:t>
            </a:r>
          </a:p>
        </p:txBody>
      </p:sp>
      <p:sp>
        <p:nvSpPr>
          <p:cNvPr id="3" name="Content Placeholder 2"/>
          <p:cNvSpPr>
            <a:spLocks noGrp="1"/>
          </p:cNvSpPr>
          <p:nvPr>
            <p:ph idx="1"/>
          </p:nvPr>
        </p:nvSpPr>
        <p:spPr>
          <a:xfrm>
            <a:off x="685800" y="1246188"/>
            <a:ext cx="7537450" cy="4697412"/>
          </a:xfrm>
        </p:spPr>
        <p:txBody>
          <a:bodyPr/>
          <a:lstStyle/>
          <a:p>
            <a:r>
              <a:rPr lang="en-US" altLang="en-US" b="1" dirty="0">
                <a:latin typeface="Arial" panose="020B0604020202020204" pitchFamily="34" charset="0"/>
                <a:cs typeface="Arial" panose="020B0604020202020204" pitchFamily="34" charset="0"/>
              </a:rPr>
              <a:t>Student</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Stud_Fname</a:t>
            </a:r>
            <a:r>
              <a:rPr lang="en-US" altLang="en-US" dirty="0">
                <a:latin typeface="Arial" panose="020B0604020202020204" pitchFamily="34" charset="0"/>
                <a:cs typeface="Arial" panose="020B0604020202020204" pitchFamily="34" charset="0"/>
              </a:rPr>
              <a:t>, Parent1, Parent2, </a:t>
            </a:r>
            <a:r>
              <a:rPr lang="en-US" altLang="en-US"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 Birthdate, </a:t>
            </a:r>
            <a:r>
              <a:rPr lang="en-US" altLang="en-US" dirty="0" err="1">
                <a:latin typeface="Arial" panose="020B0604020202020204" pitchFamily="34" charset="0"/>
                <a:cs typeface="Arial" panose="020B0604020202020204" pitchFamily="34" charset="0"/>
              </a:rPr>
              <a:t>Prev_Teacher</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Curr_Teacher</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Student_Course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err="1">
                <a:latin typeface="Arial" panose="020B0604020202020204" pitchFamily="34" charset="0"/>
                <a:cs typeface="Arial" panose="020B0604020202020204" pitchFamily="34" charset="0"/>
              </a:rPr>
              <a:t>App_No,Course</a:t>
            </a:r>
            <a:r>
              <a:rPr lang="en-US" altLang="en-US" dirty="0">
                <a:latin typeface="Arial" panose="020B0604020202020204" pitchFamily="34" charset="0"/>
                <a:cs typeface="Arial" panose="020B0604020202020204" pitchFamily="34" charset="0"/>
              </a:rPr>
              <a:t>, Enrolled, </a:t>
            </a:r>
            <a:r>
              <a:rPr lang="en-US" altLang="en-US" dirty="0" err="1">
                <a:latin typeface="Arial" panose="020B0604020202020204" pitchFamily="34" charset="0"/>
                <a:cs typeface="Arial" panose="020B0604020202020204" pitchFamily="34" charset="0"/>
              </a:rPr>
              <a:t>Att_Days</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Student_Phone</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 </a:t>
            </a:r>
            <a:r>
              <a:rPr lang="en-US" altLang="en-US" u="sng" dirty="0" err="1">
                <a:latin typeface="Arial" panose="020B0604020202020204" pitchFamily="34" charset="0"/>
                <a:cs typeface="Arial" panose="020B0604020202020204" pitchFamily="34" charset="0"/>
              </a:rPr>
              <a:t>App_No,Phone</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a:latin typeface="Arial" panose="020B0604020202020204" pitchFamily="34" charset="0"/>
                <a:cs typeface="Arial" panose="020B0604020202020204" pitchFamily="34" charset="0"/>
              </a:rPr>
              <a:t>Course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Course, </a:t>
            </a:r>
            <a:r>
              <a:rPr lang="en-US" altLang="en-US" dirty="0" err="1">
                <a:latin typeface="Arial" panose="020B0604020202020204" pitchFamily="34" charset="0"/>
                <a:cs typeface="Arial" panose="020B0604020202020204" pitchFamily="34" charset="0"/>
              </a:rPr>
              <a:t>Course_Desc</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a:p>
            <a:r>
              <a:rPr lang="en-US" altLang="en-US" b="1" dirty="0">
                <a:latin typeface="Arial" panose="020B0604020202020204" pitchFamily="34" charset="0"/>
                <a:cs typeface="Arial" panose="020B0604020202020204" pitchFamily="34" charset="0"/>
              </a:rPr>
              <a:t>City </a:t>
            </a:r>
            <a:r>
              <a:rPr lang="en-US" altLang="en-US" dirty="0">
                <a:latin typeface="Arial" panose="020B0604020202020204" pitchFamily="34" charset="0"/>
                <a:cs typeface="Arial" panose="020B0604020202020204" pitchFamily="34" charset="0"/>
              </a:rPr>
              <a:t>(City, </a:t>
            </a:r>
            <a:r>
              <a:rPr lang="en-US" altLang="en-US" u="sng" dirty="0" err="1">
                <a:latin typeface="Arial" panose="020B0604020202020204" pitchFamily="34" charset="0"/>
                <a:cs typeface="Arial" panose="020B0604020202020204" pitchFamily="34" charset="0"/>
              </a:rPr>
              <a:t>Postal_Code</a:t>
            </a:r>
            <a:r>
              <a:rPr lang="en-US" altLang="en-US" dirty="0">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xmlns="" val="2332409011"/>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t>Suppliers Data</a:t>
            </a:r>
          </a:p>
        </p:txBody>
      </p:sp>
      <p:sp>
        <p:nvSpPr>
          <p:cNvPr id="46083" name="Rectangle 3"/>
          <p:cNvSpPr>
            <a:spLocks noGrp="1" noChangeArrowheads="1"/>
          </p:cNvSpPr>
          <p:nvPr>
            <p:ph idx="1"/>
          </p:nvPr>
        </p:nvSpPr>
        <p:spPr>
          <a:xfrm>
            <a:off x="76200" y="1295400"/>
            <a:ext cx="8534400" cy="4533900"/>
          </a:xfrm>
        </p:spPr>
        <p:txBody>
          <a:bodyPr/>
          <a:lstStyle/>
          <a:p>
            <a:pPr>
              <a:lnSpc>
                <a:spcPct val="80000"/>
              </a:lnSpc>
            </a:pPr>
            <a:r>
              <a:rPr lang="en-US" altLang="en-US" sz="2800" smtClean="0"/>
              <a:t>Suppliers(s</a:t>
            </a:r>
            <a:r>
              <a:rPr lang="en-US" altLang="en-US" sz="2800" dirty="0"/>
              <a:t>#, country, currency, p#, </a:t>
            </a:r>
            <a:r>
              <a:rPr lang="en-US" altLang="en-US" sz="2800" dirty="0" err="1"/>
              <a:t>qty</a:t>
            </a:r>
            <a:r>
              <a:rPr lang="en-US" altLang="en-US" sz="2800" dirty="0"/>
              <a:t>) </a:t>
            </a:r>
          </a:p>
          <a:p>
            <a:pPr>
              <a:lnSpc>
                <a:spcPct val="80000"/>
              </a:lnSpc>
              <a:buFont typeface="Wingdings" panose="05000000000000000000" pitchFamily="2" charset="2"/>
              <a:buNone/>
            </a:pPr>
            <a:endParaRPr lang="en-US" altLang="en-US" i="1" dirty="0"/>
          </a:p>
          <a:p>
            <a:pPr>
              <a:lnSpc>
                <a:spcPct val="80000"/>
              </a:lnSpc>
              <a:buFont typeface="Wingdings" panose="05000000000000000000" pitchFamily="2" charset="2"/>
              <a:buNone/>
            </a:pPr>
            <a:r>
              <a:rPr lang="en-US" altLang="en-US" i="1" dirty="0"/>
              <a:t>where </a:t>
            </a:r>
            <a:endParaRPr lang="en-US" altLang="en-US" sz="2800" i="1" dirty="0"/>
          </a:p>
          <a:p>
            <a:pPr lvl="1">
              <a:lnSpc>
                <a:spcPct val="80000"/>
              </a:lnSpc>
            </a:pPr>
            <a:r>
              <a:rPr lang="en-US" altLang="en-US" dirty="0"/>
              <a:t>s# supplier identification number (this is the primary key) </a:t>
            </a:r>
          </a:p>
          <a:p>
            <a:pPr lvl="1">
              <a:lnSpc>
                <a:spcPct val="80000"/>
              </a:lnSpc>
            </a:pPr>
            <a:r>
              <a:rPr lang="en-US" altLang="en-US" dirty="0"/>
              <a:t>country name of country where supplier is located</a:t>
            </a:r>
          </a:p>
          <a:p>
            <a:pPr lvl="1">
              <a:lnSpc>
                <a:spcPct val="80000"/>
              </a:lnSpc>
            </a:pPr>
            <a:r>
              <a:rPr lang="en-US" altLang="en-US" dirty="0"/>
              <a:t>currency: Currency of the country of each supplier</a:t>
            </a:r>
          </a:p>
          <a:p>
            <a:pPr lvl="1">
              <a:lnSpc>
                <a:spcPct val="80000"/>
              </a:lnSpc>
            </a:pPr>
            <a:r>
              <a:rPr lang="en-US" altLang="en-US" dirty="0"/>
              <a:t>p# part number of part supplied </a:t>
            </a:r>
          </a:p>
          <a:p>
            <a:pPr lvl="1">
              <a:lnSpc>
                <a:spcPct val="80000"/>
              </a:lnSpc>
            </a:pPr>
            <a:r>
              <a:rPr lang="en-US" altLang="en-US" dirty="0" err="1"/>
              <a:t>qty</a:t>
            </a:r>
            <a:r>
              <a:rPr lang="en-US" altLang="en-US" dirty="0"/>
              <a:t> quantity of parts supplied to date</a:t>
            </a:r>
          </a:p>
          <a:p>
            <a:pPr>
              <a:lnSpc>
                <a:spcPct val="80000"/>
              </a:lnSpc>
              <a:buFont typeface="Wingdings" panose="05000000000000000000" pitchFamily="2" charset="2"/>
              <a:buNone/>
            </a:pPr>
            <a:endParaRPr lang="en-US" altLang="en-US" sz="2800" dirty="0"/>
          </a:p>
          <a:p>
            <a:pPr>
              <a:lnSpc>
                <a:spcPct val="80000"/>
              </a:lnSpc>
            </a:pPr>
            <a:r>
              <a:rPr lang="en-US" altLang="en-US" dirty="0"/>
              <a:t>In order to uniquely associate quantity supplied (</a:t>
            </a:r>
            <a:r>
              <a:rPr lang="en-US" altLang="en-US" dirty="0" err="1"/>
              <a:t>qty</a:t>
            </a:r>
            <a:r>
              <a:rPr lang="en-US" altLang="en-US" dirty="0"/>
              <a:t>) with part (p#) and supplier (s#), a composite primary key composed of </a:t>
            </a:r>
            <a:r>
              <a:rPr lang="en-US" altLang="en-US" dirty="0">
                <a:solidFill>
                  <a:srgbClr val="FF0000"/>
                </a:solidFill>
              </a:rPr>
              <a:t>s# and p# is used. </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a:t>
            </a:r>
          </a:p>
        </p:txBody>
      </p:sp>
      <p:sp>
        <p:nvSpPr>
          <p:cNvPr id="3" name="Content Placeholder 2"/>
          <p:cNvSpPr>
            <a:spLocks noGrp="1"/>
          </p:cNvSpPr>
          <p:nvPr>
            <p:ph idx="1"/>
          </p:nvPr>
        </p:nvSpPr>
        <p:spPr/>
        <p:txBody>
          <a:bodyPr/>
          <a:lstStyle/>
          <a:p>
            <a:r>
              <a:rPr lang="en-US" altLang="en-US" b="1" dirty="0">
                <a:latin typeface="Arial" panose="020B0604020202020204" pitchFamily="34" charset="0"/>
                <a:cs typeface="Arial" panose="020B0604020202020204" pitchFamily="34" charset="0"/>
              </a:rPr>
              <a:t>Supplier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a:t>
            </a:r>
            <a:r>
              <a:rPr lang="en-US" altLang="en-US" dirty="0">
                <a:latin typeface="Arial" panose="020B0604020202020204" pitchFamily="34" charset="0"/>
                <a:cs typeface="Arial" panose="020B0604020202020204" pitchFamily="34" charset="0"/>
              </a:rPr>
              <a:t>, country, currency)</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Supplier_Parts</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S#,P#</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qty</a:t>
            </a:r>
            <a:r>
              <a:rPr lang="en-US" alt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2859017507"/>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a:xfrm>
            <a:off x="0" y="533400"/>
            <a:ext cx="9144000" cy="5867400"/>
          </a:xfr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miter lim="800000"/>
                <a:headEnd type="none" w="med" len="med"/>
                <a:tailEnd type="none" w="med" len="med"/>
              </a14:hiddenLine>
            </a:ext>
          </a:extLst>
        </p:spPr>
      </p:pic>
      <p:sp>
        <p:nvSpPr>
          <p:cNvPr id="8195" name="Title 1"/>
          <p:cNvSpPr>
            <a:spLocks noGrp="1"/>
          </p:cNvSpPr>
          <p:nvPr>
            <p:ph type="title"/>
          </p:nvPr>
        </p:nvSpPr>
        <p:spPr>
          <a:xfrm>
            <a:off x="647700" y="152400"/>
            <a:ext cx="7581900" cy="941388"/>
          </a:xfrm>
        </p:spPr>
        <p:txBody>
          <a:bodyPr/>
          <a:lstStyle/>
          <a:p>
            <a:r>
              <a:rPr lang="en-US" altLang="en-US"/>
              <a:t>Why do we need Normalization?</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a:t>
            </a:r>
          </a:p>
        </p:txBody>
      </p:sp>
      <p:sp>
        <p:nvSpPr>
          <p:cNvPr id="3" name="Content Placeholder 2"/>
          <p:cNvSpPr>
            <a:spLocks noGrp="1"/>
          </p:cNvSpPr>
          <p:nvPr>
            <p:ph idx="1"/>
          </p:nvPr>
        </p:nvSpPr>
        <p:spPr/>
        <p:txBody>
          <a:bodyPr/>
          <a:lstStyle/>
          <a:p>
            <a:pPr marL="0" indent="0">
              <a:buNone/>
            </a:pPr>
            <a:r>
              <a:rPr lang="en-US" altLang="en-US" dirty="0">
                <a:latin typeface="Arial" panose="020B0604020202020204" pitchFamily="34" charset="0"/>
                <a:cs typeface="Arial" panose="020B0604020202020204" pitchFamily="34" charset="0"/>
              </a:rPr>
              <a:t>Same as First</a:t>
            </a:r>
          </a:p>
          <a:p>
            <a:endParaRPr lang="en-US" altLang="en-US" dirty="0">
              <a:latin typeface="Arial" panose="020B0604020202020204" pitchFamily="34" charset="0"/>
              <a:cs typeface="Arial" panose="020B0604020202020204" pitchFamily="34" charset="0"/>
            </a:endParaRPr>
          </a:p>
          <a:p>
            <a:r>
              <a:rPr lang="en-US" altLang="en-US" b="1" dirty="0">
                <a:latin typeface="Arial" panose="020B0604020202020204" pitchFamily="34" charset="0"/>
                <a:cs typeface="Arial" panose="020B0604020202020204" pitchFamily="34" charset="0"/>
              </a:rPr>
              <a:t>Supplier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a:t>
            </a:r>
            <a:r>
              <a:rPr lang="en-US" altLang="en-US" dirty="0">
                <a:latin typeface="Arial" panose="020B0604020202020204" pitchFamily="34" charset="0"/>
                <a:cs typeface="Arial" panose="020B0604020202020204" pitchFamily="34" charset="0"/>
              </a:rPr>
              <a:t>, country, currency)</a:t>
            </a:r>
          </a:p>
          <a:p>
            <a:endParaRPr lang="en-US" altLang="en-US" b="1"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Supplier_Parts</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S#,P#</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qty</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6058190"/>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a:t>
            </a:r>
          </a:p>
        </p:txBody>
      </p:sp>
      <p:sp>
        <p:nvSpPr>
          <p:cNvPr id="3" name="Content Placeholder 2"/>
          <p:cNvSpPr>
            <a:spLocks noGrp="1"/>
          </p:cNvSpPr>
          <p:nvPr>
            <p:ph idx="1"/>
          </p:nvPr>
        </p:nvSpPr>
        <p:spPr/>
        <p:txBody>
          <a:bodyPr/>
          <a:lstStyle/>
          <a:p>
            <a:r>
              <a:rPr lang="en-US" altLang="en-US" b="1" dirty="0">
                <a:latin typeface="Arial" panose="020B0604020202020204" pitchFamily="34" charset="0"/>
                <a:cs typeface="Arial" panose="020B0604020202020204" pitchFamily="34" charset="0"/>
              </a:rPr>
              <a:t>Supplier</a:t>
            </a:r>
            <a:r>
              <a:rPr lang="en-US" altLang="en-US" b="1" u="sng" dirty="0">
                <a:latin typeface="Arial" panose="020B0604020202020204" pitchFamily="34" charset="0"/>
                <a:cs typeface="Arial" panose="020B0604020202020204" pitchFamily="34" charset="0"/>
              </a:rPr>
              <a:t> </a:t>
            </a:r>
            <a:r>
              <a:rPr lang="en-US" altLang="en-US" u="sng" dirty="0">
                <a:latin typeface="Arial" panose="020B0604020202020204" pitchFamily="34" charset="0"/>
                <a:cs typeface="Arial" panose="020B0604020202020204" pitchFamily="34" charset="0"/>
              </a:rPr>
              <a:t>(S#, </a:t>
            </a:r>
            <a:r>
              <a:rPr lang="en-US" altLang="en-US" dirty="0">
                <a:latin typeface="Arial" panose="020B0604020202020204" pitchFamily="34" charset="0"/>
                <a:cs typeface="Arial" panose="020B0604020202020204" pitchFamily="34" charset="0"/>
              </a:rPr>
              <a:t>Country)</a:t>
            </a:r>
          </a:p>
          <a:p>
            <a:endParaRPr lang="en-US" altLang="en-US" dirty="0">
              <a:latin typeface="Arial" panose="020B0604020202020204" pitchFamily="34" charset="0"/>
              <a:cs typeface="Arial" panose="020B0604020202020204" pitchFamily="34" charset="0"/>
            </a:endParaRPr>
          </a:p>
          <a:p>
            <a:r>
              <a:rPr lang="en-US" altLang="en-US" b="1" dirty="0">
                <a:latin typeface="Arial" panose="020B0604020202020204" pitchFamily="34" charset="0"/>
                <a:cs typeface="Arial" panose="020B0604020202020204" pitchFamily="34" charset="0"/>
              </a:rPr>
              <a:t>Country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Country</a:t>
            </a:r>
            <a:r>
              <a:rPr lang="en-US" altLang="en-US" dirty="0">
                <a:latin typeface="Arial" panose="020B0604020202020204" pitchFamily="34" charset="0"/>
                <a:cs typeface="Arial" panose="020B0604020202020204" pitchFamily="34" charset="0"/>
              </a:rPr>
              <a:t>, Currency)</a:t>
            </a:r>
          </a:p>
          <a:p>
            <a:endParaRPr lang="en-US" altLang="en-US" dirty="0">
              <a:latin typeface="Arial" panose="020B0604020202020204" pitchFamily="34" charset="0"/>
              <a:cs typeface="Arial" panose="020B0604020202020204" pitchFamily="34" charset="0"/>
            </a:endParaRPr>
          </a:p>
          <a:p>
            <a:r>
              <a:rPr lang="en-US" altLang="en-US" b="1" dirty="0" err="1">
                <a:latin typeface="Arial" panose="020B0604020202020204" pitchFamily="34" charset="0"/>
                <a:cs typeface="Arial" panose="020B0604020202020204" pitchFamily="34" charset="0"/>
              </a:rPr>
              <a:t>Supplier_Parts</a:t>
            </a:r>
            <a:r>
              <a:rPr lang="en-US" altLang="en-US" b="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u="sng" dirty="0">
                <a:latin typeface="Arial" panose="020B0604020202020204" pitchFamily="34" charset="0"/>
                <a:cs typeface="Arial" panose="020B0604020202020204" pitchFamily="34" charset="0"/>
              </a:rPr>
              <a:t>S#,P#,</a:t>
            </a:r>
            <a:r>
              <a:rPr lang="en-US" altLang="en-US" dirty="0" err="1">
                <a:latin typeface="Arial" panose="020B0604020202020204" pitchFamily="34" charset="0"/>
                <a:cs typeface="Arial" panose="020B0604020202020204" pitchFamily="34" charset="0"/>
              </a:rPr>
              <a:t>qty</a:t>
            </a:r>
            <a:r>
              <a:rPr lang="en-US" altLang="en-US" dirty="0">
                <a:latin typeface="Arial" panose="020B0604020202020204" pitchFamily="34" charset="0"/>
                <a:cs typeface="Arial" panose="020B0604020202020204" pitchFamily="34" charset="0"/>
              </a:rPr>
              <a:t>)</a:t>
            </a:r>
          </a:p>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55054046"/>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p:txBody>
          <a:bodyPr/>
          <a:lstStyle/>
          <a:p>
            <a:pPr marL="0" indent="0" algn="ctr">
              <a:buFontTx/>
              <a:buNone/>
            </a:pPr>
            <a:endParaRPr lang="en-US" altLang="en-US" sz="2800"/>
          </a:p>
          <a:p>
            <a:pPr marL="0" indent="0" algn="ctr">
              <a:buFontTx/>
              <a:buNone/>
            </a:pPr>
            <a:endParaRPr lang="en-US" altLang="en-US" sz="2800"/>
          </a:p>
          <a:p>
            <a:pPr marL="0" indent="0" algn="ctr">
              <a:buFontTx/>
              <a:buNone/>
            </a:pPr>
            <a:r>
              <a:rPr lang="en-US" altLang="en-US" sz="2800"/>
              <a:t>Questions?</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Normalization Avoids</a:t>
            </a:r>
          </a:p>
        </p:txBody>
      </p:sp>
      <p:sp>
        <p:nvSpPr>
          <p:cNvPr id="3" name="Content Placeholder 2"/>
          <p:cNvSpPr>
            <a:spLocks noGrp="1"/>
          </p:cNvSpPr>
          <p:nvPr>
            <p:ph idx="1"/>
          </p:nvPr>
        </p:nvSpPr>
        <p:spPr/>
        <p:txBody>
          <a:bodyPr/>
          <a:lstStyle/>
          <a:p>
            <a:pPr>
              <a:defRPr/>
            </a:pPr>
            <a:r>
              <a:rPr lang="en-US" dirty="0"/>
              <a:t>Duplication of Data</a:t>
            </a:r>
          </a:p>
          <a:p>
            <a:pPr>
              <a:defRPr/>
            </a:pPr>
            <a:r>
              <a:rPr lang="en-US" dirty="0"/>
              <a:t>Insert Anomaly</a:t>
            </a:r>
          </a:p>
          <a:p>
            <a:pPr>
              <a:defRPr/>
            </a:pPr>
            <a:r>
              <a:rPr lang="en-US" kern="1200" dirty="0">
                <a:cs typeface="Arial" charset="0"/>
              </a:rPr>
              <a:t>Delete Anomaly</a:t>
            </a:r>
          </a:p>
          <a:p>
            <a:pPr>
              <a:defRPr/>
            </a:pPr>
            <a:r>
              <a:rPr lang="en-US" kern="1200" dirty="0">
                <a:cs typeface="Arial" charset="0"/>
              </a:rPr>
              <a:t>Update Anomaly</a:t>
            </a:r>
          </a:p>
          <a:p>
            <a:pPr>
              <a:defRPr/>
            </a:pPr>
            <a:r>
              <a:rPr lang="en-US" kern="1200" dirty="0">
                <a:cs typeface="Arial" charset="0"/>
              </a:rPr>
              <a:t>Frequent Null Values</a:t>
            </a:r>
            <a:endParaRPr lang="en-US" dirty="0"/>
          </a:p>
          <a:p>
            <a:pPr marL="0" indent="0">
              <a:buFontTx/>
              <a:buNone/>
              <a:defRPr/>
            </a:pPr>
            <a:endParaRPr lang="en-US" dirty="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When to use Normalization?</a:t>
            </a:r>
          </a:p>
        </p:txBody>
      </p:sp>
      <p:sp>
        <p:nvSpPr>
          <p:cNvPr id="3" name="Content Placeholder 2"/>
          <p:cNvSpPr>
            <a:spLocks noGrp="1"/>
          </p:cNvSpPr>
          <p:nvPr>
            <p:ph idx="1"/>
          </p:nvPr>
        </p:nvSpPr>
        <p:spPr/>
        <p:txBody>
          <a:bodyPr/>
          <a:lstStyle/>
          <a:p>
            <a:pPr>
              <a:defRPr/>
            </a:pPr>
            <a:r>
              <a:rPr lang="en-US" dirty="0"/>
              <a:t>To certify the goodness of a relational schema design</a:t>
            </a:r>
          </a:p>
          <a:p>
            <a:pPr>
              <a:defRPr/>
            </a:pPr>
            <a:endParaRPr lang="en-US" dirty="0"/>
          </a:p>
          <a:p>
            <a:pPr>
              <a:defRPr/>
            </a:pPr>
            <a:r>
              <a:rPr lang="en-US" dirty="0"/>
              <a:t>When acquiring existing database design from previous legacy models, or from existing files</a:t>
            </a:r>
          </a:p>
          <a:p>
            <a:pPr>
              <a:defRPr/>
            </a:pPr>
            <a:endParaRPr lang="en-US" dirty="0"/>
          </a:p>
          <a:p>
            <a:pPr marL="0" indent="0">
              <a:buFontTx/>
              <a:buNone/>
              <a:defRPr/>
            </a:pPr>
            <a:endParaRPr lang="en-US" dirty="0"/>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Functional Dependency</a:t>
            </a:r>
          </a:p>
        </p:txBody>
      </p:sp>
      <p:sp>
        <p:nvSpPr>
          <p:cNvPr id="14339" name="Rectangle 3"/>
          <p:cNvSpPr>
            <a:spLocks noGrp="1" noChangeArrowheads="1"/>
          </p:cNvSpPr>
          <p:nvPr>
            <p:ph type="body" idx="1"/>
          </p:nvPr>
        </p:nvSpPr>
        <p:spPr/>
        <p:txBody>
          <a:bodyPr/>
          <a:lstStyle/>
          <a:p>
            <a:r>
              <a:rPr lang="en-US" altLang="en-US"/>
              <a:t>A constraint between two attributes (columns) or two sets of columns</a:t>
            </a:r>
          </a:p>
          <a:p>
            <a:endParaRPr lang="en-US" altLang="en-US"/>
          </a:p>
          <a:p>
            <a:r>
              <a:rPr lang="en-US" altLang="en-US"/>
              <a:t>A </a:t>
            </a:r>
            <a:r>
              <a:rPr lang="en-US" altLang="en-US">
                <a:sym typeface="Wingdings" panose="05000000000000000000" pitchFamily="2" charset="2"/>
              </a:rPr>
              <a:t> B if “for every valid instance of A, that value of A uniquely determines the value of B”</a:t>
            </a:r>
          </a:p>
          <a:p>
            <a:endParaRPr lang="en-US" altLang="en-US">
              <a:sym typeface="Wingdings" panose="05000000000000000000" pitchFamily="2" charset="2"/>
            </a:endParaRPr>
          </a:p>
          <a:p>
            <a:r>
              <a:rPr lang="en-US" altLang="en-US">
                <a:sym typeface="Wingdings" panose="05000000000000000000" pitchFamily="2" charset="2"/>
              </a:rPr>
              <a:t>Or …A B if “there exists at most one value of B for every value of A”</a:t>
            </a:r>
            <a:endParaRPr lang="en-US" altLang="en-US"/>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Examples</a:t>
            </a:r>
          </a:p>
        </p:txBody>
      </p:sp>
      <p:sp>
        <p:nvSpPr>
          <p:cNvPr id="16387" name="Content Placeholder 2"/>
          <p:cNvSpPr>
            <a:spLocks noGrp="1"/>
          </p:cNvSpPr>
          <p:nvPr>
            <p:ph idx="1"/>
          </p:nvPr>
        </p:nvSpPr>
        <p:spPr/>
        <p:txBody>
          <a:bodyPr/>
          <a:lstStyle/>
          <a:p>
            <a:pPr>
              <a:lnSpc>
                <a:spcPct val="90000"/>
              </a:lnSpc>
            </a:pPr>
            <a:r>
              <a:rPr lang="en-US" altLang="en-US" dirty="0">
                <a:cs typeface="Times New Roman" panose="02020603050405020304" pitchFamily="18" charset="0"/>
              </a:rPr>
              <a:t>Social security number determines employee name</a:t>
            </a:r>
          </a:p>
          <a:p>
            <a:pPr>
              <a:lnSpc>
                <a:spcPct val="90000"/>
              </a:lnSpc>
              <a:buFont typeface="Wingdings" panose="05000000000000000000" pitchFamily="2" charset="2"/>
              <a:buNone/>
            </a:pPr>
            <a:r>
              <a:rPr lang="en-US" altLang="en-US" dirty="0">
                <a:cs typeface="Times New Roman" panose="02020603050405020304" pitchFamily="18" charset="0"/>
              </a:rPr>
              <a:t>	SSN </a:t>
            </a:r>
            <a:r>
              <a:rPr lang="en-US" altLang="en-US" dirty="0">
                <a:latin typeface="BostonII" charset="0"/>
                <a:cs typeface="Times New Roman" panose="02020603050405020304" pitchFamily="18" charset="0"/>
              </a:rPr>
              <a:t>-&gt; </a:t>
            </a:r>
            <a:r>
              <a:rPr lang="en-US" altLang="en-US" dirty="0">
                <a:cs typeface="Times New Roman" panose="02020603050405020304" pitchFamily="18" charset="0"/>
              </a:rPr>
              <a:t>ENAME</a:t>
            </a:r>
          </a:p>
          <a:p>
            <a:pPr>
              <a:lnSpc>
                <a:spcPct val="90000"/>
              </a:lnSpc>
            </a:pPr>
            <a:r>
              <a:rPr lang="en-US" altLang="en-US" dirty="0">
                <a:cs typeface="Times New Roman" panose="02020603050405020304" pitchFamily="18" charset="0"/>
              </a:rPr>
              <a:t>Project number determines project name and location</a:t>
            </a:r>
          </a:p>
          <a:p>
            <a:pPr>
              <a:lnSpc>
                <a:spcPct val="90000"/>
              </a:lnSpc>
              <a:buFont typeface="Wingdings" panose="05000000000000000000" pitchFamily="2" charset="2"/>
              <a:buNone/>
            </a:pPr>
            <a:r>
              <a:rPr lang="en-US" altLang="en-US" dirty="0">
                <a:cs typeface="Times New Roman" panose="02020603050405020304" pitchFamily="18" charset="0"/>
              </a:rPr>
              <a:t>	PNUMBER </a:t>
            </a:r>
            <a:r>
              <a:rPr lang="en-US" altLang="en-US" dirty="0">
                <a:latin typeface="BostonII" charset="0"/>
                <a:cs typeface="Times New Roman" panose="02020603050405020304" pitchFamily="18" charset="0"/>
              </a:rPr>
              <a:t>-&gt; </a:t>
            </a:r>
            <a:r>
              <a:rPr lang="en-US" altLang="en-US" dirty="0">
                <a:cs typeface="Times New Roman" panose="02020603050405020304" pitchFamily="18" charset="0"/>
              </a:rPr>
              <a:t>{PNAME, PLOCATION}</a:t>
            </a:r>
          </a:p>
          <a:p>
            <a:pPr>
              <a:lnSpc>
                <a:spcPct val="90000"/>
              </a:lnSpc>
            </a:pPr>
            <a:r>
              <a:rPr lang="en-US" altLang="en-US" dirty="0">
                <a:cs typeface="Times New Roman" panose="02020603050405020304" pitchFamily="18" charset="0"/>
              </a:rPr>
              <a:t>Employee SSN and project number determines the hours per week that the employee works on the project</a:t>
            </a:r>
          </a:p>
          <a:p>
            <a:pPr>
              <a:lnSpc>
                <a:spcPct val="90000"/>
              </a:lnSpc>
              <a:buFont typeface="Wingdings" panose="05000000000000000000" pitchFamily="2" charset="2"/>
              <a:buNone/>
            </a:pPr>
            <a:r>
              <a:rPr lang="en-US" altLang="en-US" dirty="0">
                <a:cs typeface="Times New Roman" panose="02020603050405020304" pitchFamily="18" charset="0"/>
              </a:rPr>
              <a:t>	{SSN, PNUMBER} </a:t>
            </a:r>
            <a:r>
              <a:rPr lang="en-US" altLang="en-US" dirty="0">
                <a:latin typeface="BostonII" charset="0"/>
                <a:cs typeface="Times New Roman" panose="02020603050405020304" pitchFamily="18" charset="0"/>
              </a:rPr>
              <a:t>-&gt; </a:t>
            </a:r>
            <a:r>
              <a:rPr lang="en-US" altLang="en-US" dirty="0">
                <a:cs typeface="Times New Roman" panose="02020603050405020304" pitchFamily="18" charset="0"/>
              </a:rPr>
              <a:t>HOURS</a:t>
            </a:r>
            <a:r>
              <a:rPr lang="en-US" altLang="en-US" dirty="0"/>
              <a:t> </a:t>
            </a:r>
          </a:p>
          <a:p>
            <a:endParaRPr lang="en-US" altLang="en-US" b="1" dirty="0">
              <a:sym typeface="Wingdings" panose="05000000000000000000" pitchFamily="2" charset="2"/>
            </a:endParaRPr>
          </a:p>
          <a:p>
            <a:r>
              <a:rPr lang="en-US" altLang="en-US" b="1" dirty="0">
                <a:sym typeface="Wingdings" panose="05000000000000000000" pitchFamily="2" charset="2"/>
              </a:rPr>
              <a:t>So functional dependency is the technical term for </a:t>
            </a:r>
            <a:r>
              <a:rPr lang="en-US" altLang="en-US" b="1" i="1" dirty="0">
                <a:sym typeface="Wingdings" panose="05000000000000000000" pitchFamily="2" charset="2"/>
              </a:rPr>
              <a:t>determines</a:t>
            </a:r>
            <a:r>
              <a:rPr lang="en-US" altLang="en-US" b="1" dirty="0">
                <a:sym typeface="Wingdings" panose="05000000000000000000" pitchFamily="2" charset="2"/>
              </a:rPr>
              <a:t> </a:t>
            </a:r>
          </a:p>
          <a:p>
            <a:endParaRPr lang="en-US" altLang="en-US" dirty="0"/>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Types of Functional Dependency</a:t>
            </a:r>
          </a:p>
        </p:txBody>
      </p:sp>
      <p:pic>
        <p:nvPicPr>
          <p:cNvPr id="17411" name="Picture 5" descr="Machine generated alternative text: EM P_DEPT&#10;Ename Bdate Address Dnumber Dname Dmgr_ssn&#10;41 4 A&#10;EM P_PROJ&#10;Ssn Pnumber Hours Ename Pname Plocation&#10;Full FD , 4&#10;Partial FD [&#10;Partial FD"/>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0" y="990600"/>
            <a:ext cx="8851900"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2" name="TextBox 5"/>
          <p:cNvSpPr txBox="1">
            <a:spLocks noChangeArrowheads="1"/>
          </p:cNvSpPr>
          <p:nvPr/>
        </p:nvSpPr>
        <p:spPr bwMode="auto">
          <a:xfrm>
            <a:off x="1371600" y="2300288"/>
            <a:ext cx="14478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solidFill>
                  <a:schemeClr val="bg2"/>
                </a:solidFill>
              </a:rPr>
              <a:t>FD4</a:t>
            </a:r>
          </a:p>
        </p:txBody>
      </p:sp>
      <p:sp>
        <p:nvSpPr>
          <p:cNvPr id="17413" name="TextBox 9"/>
          <p:cNvSpPr txBox="1">
            <a:spLocks noChangeArrowheads="1"/>
          </p:cNvSpPr>
          <p:nvPr/>
        </p:nvSpPr>
        <p:spPr bwMode="auto">
          <a:xfrm>
            <a:off x="5867400" y="2667000"/>
            <a:ext cx="1447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1"/>
              </a:buClr>
              <a:buChar char="•"/>
              <a:defRPr sz="2400">
                <a:solidFill>
                  <a:schemeClr val="tx1"/>
                </a:solidFill>
                <a:latin typeface="Arial" panose="020B0604020202020204" pitchFamily="34" charset="0"/>
              </a:defRPr>
            </a:lvl1pPr>
            <a:lvl2pPr marL="742950" indent="-285750">
              <a:spcBef>
                <a:spcPct val="20000"/>
              </a:spcBef>
              <a:buClr>
                <a:schemeClr val="accent1"/>
              </a:buClr>
              <a:buChar char="•"/>
              <a:defRPr sz="2000">
                <a:solidFill>
                  <a:schemeClr val="tx1"/>
                </a:solidFill>
                <a:latin typeface="Arial" panose="020B0604020202020204" pitchFamily="34" charset="0"/>
              </a:defRPr>
            </a:lvl2pPr>
            <a:lvl3pPr marL="1143000" indent="-228600">
              <a:spcBef>
                <a:spcPct val="20000"/>
              </a:spcBef>
              <a:buClr>
                <a:schemeClr val="accent1"/>
              </a:buClr>
              <a:buChar char="•"/>
              <a:defRPr sz="20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000">
                <a:solidFill>
                  <a:schemeClr val="bg2"/>
                </a:solidFill>
              </a:rPr>
              <a:t>FD5</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Types of Functional Dependency</a:t>
            </a:r>
          </a:p>
        </p:txBody>
      </p:sp>
      <p:sp>
        <p:nvSpPr>
          <p:cNvPr id="4" name="Content Placeholder 3"/>
          <p:cNvSpPr txBox="1">
            <a:spLocks/>
          </p:cNvSpPr>
          <p:nvPr/>
        </p:nvSpPr>
        <p:spPr bwMode="auto">
          <a:xfrm>
            <a:off x="838200" y="1600200"/>
            <a:ext cx="753745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a:lstStyle>
          <a:p>
            <a:pPr>
              <a:lnSpc>
                <a:spcPct val="90000"/>
              </a:lnSpc>
              <a:defRPr/>
            </a:pPr>
            <a:r>
              <a:rPr lang="en-US" b="0" kern="0" dirty="0"/>
              <a:t>Full Functional Dependency- </a:t>
            </a:r>
            <a:r>
              <a:rPr lang="en-US" b="0" i="1" dirty="0"/>
              <a:t>X </a:t>
            </a:r>
            <a:r>
              <a:rPr lang="en-US" b="0" dirty="0"/>
              <a:t>→ </a:t>
            </a:r>
            <a:r>
              <a:rPr lang="en-US" b="0" i="1" dirty="0"/>
              <a:t>Y </a:t>
            </a:r>
            <a:r>
              <a:rPr lang="en-US" b="0" dirty="0"/>
              <a:t>is a </a:t>
            </a:r>
            <a:r>
              <a:rPr lang="en-US" dirty="0"/>
              <a:t>FFD </a:t>
            </a:r>
            <a:r>
              <a:rPr lang="en-US" b="0" dirty="0"/>
              <a:t>if removal of any attribute </a:t>
            </a:r>
            <a:r>
              <a:rPr lang="en-US" b="0" i="1" dirty="0"/>
              <a:t>A </a:t>
            </a:r>
            <a:r>
              <a:rPr lang="en-US" b="0" dirty="0"/>
              <a:t>from </a:t>
            </a:r>
            <a:r>
              <a:rPr lang="en-US" b="0" i="1" dirty="0"/>
              <a:t>X </a:t>
            </a:r>
            <a:r>
              <a:rPr lang="en-US" b="0" dirty="0"/>
              <a:t>means that the dependency does not hold any more</a:t>
            </a:r>
            <a:endParaRPr lang="en-US" b="0" kern="0" dirty="0"/>
          </a:p>
          <a:p>
            <a:pPr>
              <a:defRPr/>
            </a:pPr>
            <a:endParaRPr lang="en-US" b="0" kern="0" dirty="0"/>
          </a:p>
          <a:p>
            <a:pPr>
              <a:defRPr/>
            </a:pPr>
            <a:r>
              <a:rPr lang="en-US" b="0" kern="0" dirty="0"/>
              <a:t>Partial Functional Dependency- </a:t>
            </a:r>
            <a:r>
              <a:rPr lang="en-US" b="0" i="1" dirty="0"/>
              <a:t>X</a:t>
            </a:r>
            <a:r>
              <a:rPr lang="en-US" b="0" dirty="0"/>
              <a:t>→</a:t>
            </a:r>
            <a:r>
              <a:rPr lang="en-US" b="0" i="1" dirty="0"/>
              <a:t>Y </a:t>
            </a:r>
            <a:r>
              <a:rPr lang="en-US" b="0" dirty="0"/>
              <a:t>is a </a:t>
            </a:r>
            <a:r>
              <a:rPr lang="en-US" dirty="0"/>
              <a:t>PFD </a:t>
            </a:r>
            <a:r>
              <a:rPr lang="en-US" b="0" dirty="0"/>
              <a:t>if some attribute </a:t>
            </a:r>
            <a:r>
              <a:rPr lang="en-US" b="0" i="1" dirty="0"/>
              <a:t>A </a:t>
            </a:r>
            <a:r>
              <a:rPr lang="en-US" b="0" dirty="0"/>
              <a:t>ε </a:t>
            </a:r>
            <a:r>
              <a:rPr lang="en-US" b="0" i="1" dirty="0"/>
              <a:t>X </a:t>
            </a:r>
            <a:r>
              <a:rPr lang="en-US" b="0" dirty="0"/>
              <a:t>can be removed from </a:t>
            </a:r>
            <a:r>
              <a:rPr lang="en-US" b="0" i="1" dirty="0"/>
              <a:t>X </a:t>
            </a:r>
            <a:r>
              <a:rPr lang="en-US" b="0" dirty="0"/>
              <a:t>and the dependency still holds</a:t>
            </a:r>
            <a:endParaRPr lang="en-US" b="0" kern="0" dirty="0"/>
          </a:p>
          <a:p>
            <a:pPr>
              <a:lnSpc>
                <a:spcPct val="90000"/>
              </a:lnSpc>
              <a:defRPr/>
            </a:pPr>
            <a:endParaRPr lang="en-US" b="0" kern="0" dirty="0"/>
          </a:p>
          <a:p>
            <a:pPr>
              <a:lnSpc>
                <a:spcPct val="90000"/>
              </a:lnSpc>
              <a:defRPr/>
            </a:pPr>
            <a:r>
              <a:rPr lang="en-US" b="0" kern="0" dirty="0"/>
              <a:t>Transitive Functional Dependency- </a:t>
            </a:r>
            <a:r>
              <a:rPr lang="en-US" b="0" i="1" dirty="0"/>
              <a:t>X</a:t>
            </a:r>
            <a:r>
              <a:rPr lang="en-US" b="0" dirty="0"/>
              <a:t>→</a:t>
            </a:r>
            <a:r>
              <a:rPr lang="en-US" b="0" i="1" dirty="0"/>
              <a:t>Y </a:t>
            </a:r>
            <a:r>
              <a:rPr lang="en-US" b="0" dirty="0"/>
              <a:t>in a relation R</a:t>
            </a:r>
            <a:r>
              <a:rPr lang="en-US" b="0" i="1" dirty="0"/>
              <a:t> </a:t>
            </a:r>
            <a:r>
              <a:rPr lang="en-US" b="0" dirty="0"/>
              <a:t>is a </a:t>
            </a:r>
            <a:r>
              <a:rPr lang="en-US" dirty="0"/>
              <a:t>TFD </a:t>
            </a:r>
            <a:r>
              <a:rPr lang="en-US" b="0" dirty="0"/>
              <a:t>if there exists a set of attributes </a:t>
            </a:r>
            <a:r>
              <a:rPr lang="en-US" b="0" i="1" dirty="0"/>
              <a:t>Z </a:t>
            </a:r>
            <a:r>
              <a:rPr lang="en-US" b="0" dirty="0"/>
              <a:t>in </a:t>
            </a:r>
            <a:r>
              <a:rPr lang="en-US" b="0" i="1" dirty="0"/>
              <a:t>R </a:t>
            </a:r>
            <a:r>
              <a:rPr lang="en-US" b="0" dirty="0"/>
              <a:t>that is neither a primary key nor a subset of any key of </a:t>
            </a:r>
            <a:r>
              <a:rPr lang="en-US" b="0" i="1" dirty="0"/>
              <a:t>R</a:t>
            </a:r>
            <a:r>
              <a:rPr lang="en-US" b="0" dirty="0"/>
              <a:t>, and both </a:t>
            </a:r>
            <a:r>
              <a:rPr lang="en-US" b="0" i="1" dirty="0"/>
              <a:t>X</a:t>
            </a:r>
            <a:r>
              <a:rPr lang="en-US" b="0" dirty="0"/>
              <a:t>→</a:t>
            </a:r>
            <a:r>
              <a:rPr lang="en-US" b="0" i="1" dirty="0"/>
              <a:t>Z </a:t>
            </a:r>
            <a:r>
              <a:rPr lang="en-US" b="0" dirty="0"/>
              <a:t>and </a:t>
            </a:r>
            <a:r>
              <a:rPr lang="en-US" b="0" i="1" dirty="0"/>
              <a:t>Z</a:t>
            </a:r>
            <a:r>
              <a:rPr lang="en-US" b="0" dirty="0"/>
              <a:t>→</a:t>
            </a:r>
            <a:r>
              <a:rPr lang="en-US" b="0" i="1" dirty="0"/>
              <a:t>Y </a:t>
            </a:r>
            <a:r>
              <a:rPr lang="en-US" b="0" dirty="0"/>
              <a:t>hold</a:t>
            </a:r>
            <a:endParaRPr lang="en-US" b="0" kern="0" dirty="0"/>
          </a:p>
        </p:txBody>
      </p:sp>
    </p:spTree>
  </p:cSld>
  <p:clrMapOvr>
    <a:masterClrMapping/>
  </p:clrMapOvr>
  <p:transition>
    <p:wipe dir="r"/>
  </p:transition>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Blank Presentatio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TotalTime>
  <Words>2475</Words>
  <Application>Microsoft Office PowerPoint</Application>
  <PresentationFormat>On-screen Show (4:3)</PresentationFormat>
  <Paragraphs>476</Paragraphs>
  <Slides>32</Slides>
  <Notes>19</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Blank Presentation</vt:lpstr>
      <vt:lpstr>Lecture 5 Normalization </vt:lpstr>
      <vt:lpstr>What is Normalization?</vt:lpstr>
      <vt:lpstr>Why do we need Normalization?</vt:lpstr>
      <vt:lpstr>Normalization Avoids</vt:lpstr>
      <vt:lpstr>When to use Normalization?</vt:lpstr>
      <vt:lpstr>Functional Dependency</vt:lpstr>
      <vt:lpstr>Examples</vt:lpstr>
      <vt:lpstr>Types of Functional Dependency</vt:lpstr>
      <vt:lpstr>Types of Functional Dependency</vt:lpstr>
      <vt:lpstr>Definition</vt:lpstr>
      <vt:lpstr>First Normal Form</vt:lpstr>
      <vt:lpstr>School Example</vt:lpstr>
      <vt:lpstr>School Example 1NF</vt:lpstr>
      <vt:lpstr>Second Normal Form</vt:lpstr>
      <vt:lpstr>Guidelines</vt:lpstr>
      <vt:lpstr>School Example 2NF</vt:lpstr>
      <vt:lpstr>Third Normal Form</vt:lpstr>
      <vt:lpstr>School Example 3NF</vt:lpstr>
      <vt:lpstr>ITI Example</vt:lpstr>
      <vt:lpstr>1NF</vt:lpstr>
      <vt:lpstr>2NF</vt:lpstr>
      <vt:lpstr>3NF</vt:lpstr>
      <vt:lpstr>Real World - School Data</vt:lpstr>
      <vt:lpstr>ONF</vt:lpstr>
      <vt:lpstr>1NF</vt:lpstr>
      <vt:lpstr>2NF</vt:lpstr>
      <vt:lpstr>3NF</vt:lpstr>
      <vt:lpstr>Suppliers Data</vt:lpstr>
      <vt:lpstr>1NF</vt:lpstr>
      <vt:lpstr>2NF</vt:lpstr>
      <vt:lpstr>3NF</vt:lpstr>
      <vt:lpstr>Slide 32</vt:lpstr>
    </vt:vector>
  </TitlesOfParts>
  <Company>ITI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ITI</dc:creator>
  <cp:lastModifiedBy>admin</cp:lastModifiedBy>
  <cp:revision>464</cp:revision>
  <cp:lastPrinted>1601-01-01T00:00:00Z</cp:lastPrinted>
  <dcterms:created xsi:type="dcterms:W3CDTF">2004-07-31T05:28:03Z</dcterms:created>
  <dcterms:modified xsi:type="dcterms:W3CDTF">2024-06-02T08:45:23Z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