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6" r:id="rId2"/>
    <p:sldId id="265" r:id="rId3"/>
    <p:sldId id="264" r:id="rId4"/>
    <p:sldId id="257" r:id="rId5"/>
    <p:sldId id="261" r:id="rId6"/>
    <p:sldId id="258" r:id="rId7"/>
    <p:sldId id="263"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7318" autoAdjust="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066D1-DDA3-4B42-8369-AC512D1773CF}"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02FEB-0DCD-4570-B7CE-CAAAD5484D98}" type="slidenum">
              <a:rPr lang="en-US" smtClean="0"/>
              <a:t>‹#›</a:t>
            </a:fld>
            <a:endParaRPr lang="en-US"/>
          </a:p>
        </p:txBody>
      </p:sp>
    </p:spTree>
    <p:extLst>
      <p:ext uri="{BB962C8B-B14F-4D97-AF65-F5344CB8AC3E}">
        <p14:creationId xmlns:p14="http://schemas.microsoft.com/office/powerpoint/2010/main" val="4251698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02FEB-0DCD-4570-B7CE-CAAAD5484D98}" type="slidenum">
              <a:rPr lang="en-US" smtClean="0"/>
              <a:t>1</a:t>
            </a:fld>
            <a:endParaRPr lang="en-US"/>
          </a:p>
        </p:txBody>
      </p:sp>
    </p:spTree>
    <p:extLst>
      <p:ext uri="{BB962C8B-B14F-4D97-AF65-F5344CB8AC3E}">
        <p14:creationId xmlns:p14="http://schemas.microsoft.com/office/powerpoint/2010/main" val="152506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02FEB-0DCD-4570-B7CE-CAAAD5484D98}" type="slidenum">
              <a:rPr lang="en-US" smtClean="0"/>
              <a:t>3</a:t>
            </a:fld>
            <a:endParaRPr lang="en-US"/>
          </a:p>
        </p:txBody>
      </p:sp>
    </p:spTree>
    <p:extLst>
      <p:ext uri="{BB962C8B-B14F-4D97-AF65-F5344CB8AC3E}">
        <p14:creationId xmlns:p14="http://schemas.microsoft.com/office/powerpoint/2010/main" val="255270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some advantages (hard to steal… change) but that’s usually not a good feature of software.</a:t>
            </a:r>
          </a:p>
        </p:txBody>
      </p:sp>
      <p:sp>
        <p:nvSpPr>
          <p:cNvPr id="4" name="Slide Number Placeholder 3"/>
          <p:cNvSpPr>
            <a:spLocks noGrp="1"/>
          </p:cNvSpPr>
          <p:nvPr>
            <p:ph type="sldNum" sz="quarter" idx="5"/>
          </p:nvPr>
        </p:nvSpPr>
        <p:spPr/>
        <p:txBody>
          <a:bodyPr/>
          <a:lstStyle/>
          <a:p>
            <a:fld id="{7DA02FEB-0DCD-4570-B7CE-CAAAD5484D98}" type="slidenum">
              <a:rPr lang="en-US" smtClean="0"/>
              <a:t>4</a:t>
            </a:fld>
            <a:endParaRPr lang="en-US"/>
          </a:p>
        </p:txBody>
      </p:sp>
    </p:spTree>
    <p:extLst>
      <p:ext uri="{BB962C8B-B14F-4D97-AF65-F5344CB8AC3E}">
        <p14:creationId xmlns:p14="http://schemas.microsoft.com/office/powerpoint/2010/main" val="20596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056B-0CB8-47DA-8253-AA982C6E2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32028C-AED5-4B54-9CBC-602502391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F4E72-4DD2-43A0-AACC-46A6DFDCFF83}"/>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F070DC41-7D91-48F0-B24C-DF399B7DB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40587-4ABB-49A3-A20E-EA50605D5C90}"/>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59096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BE6D-6465-4353-9227-C6EA5BA13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106B1-98C5-4F53-8092-3D188F347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CC590-66F3-41D3-9029-E8F80A1FD636}"/>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9C3BA929-E5D2-49D3-9D26-BF4809821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AEE44-E9DA-496A-AAF9-0B53FCD0016F}"/>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158383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58046-8706-460F-BD7E-80191D934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2E3CE3-DC7F-414C-B94D-359019BB6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912D-75B4-4A6B-A743-922F0FDD0416}"/>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609AFC1C-5AD3-4646-9CCF-9B5938E10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DE8C-42DF-4CB7-A108-0AF50F96522B}"/>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69945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0A44-C993-49C2-BFFD-27D265BA0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05373-7CDF-42E3-9318-E5B361794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7FAF0-4A79-48ED-A930-9395F6FEE526}"/>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79714455-E419-4A3E-A4CE-A7C715B57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B1B8D-3A39-4B23-A716-12AE1AEB31AB}"/>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37077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E378-E807-41E2-B43B-0FF4C3B5B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5051A0-64BA-4BA6-B5F7-320460DA1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72377-34D1-443C-B234-994B4B411DD8}"/>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1AA11EDF-71EA-4B23-9D27-A4AAA186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BC1E7-399B-4E18-A390-D50EEBB5DDE4}"/>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177353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2883-7D94-4C46-B07B-632A3BF8A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5C458-504B-4A9E-BF75-11CDEA653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FE7453-7B6B-48BD-A4CF-034952F53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497D6D-F6F5-4A3C-B2D5-155E40356BD7}"/>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6" name="Footer Placeholder 5">
            <a:extLst>
              <a:ext uri="{FF2B5EF4-FFF2-40B4-BE49-F238E27FC236}">
                <a16:creationId xmlns:a16="http://schemas.microsoft.com/office/drawing/2014/main" id="{5D4A05D4-D427-49B6-AF20-5AE30FB29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03B28-3100-4EDD-B069-E07012D39076}"/>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2409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17CF-6C02-4C58-BDD9-3F3176F0A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99656-BBCB-492C-AF85-A547B6A28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1F841-162F-474C-B07B-DC76BEB31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428DB-F936-4F5D-B5AA-F8A892B31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36B5D-9888-4878-9F74-C0E4365B2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C06969-6072-4F9A-9ADD-9FA1A61F1D4A}"/>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8" name="Footer Placeholder 7">
            <a:extLst>
              <a:ext uri="{FF2B5EF4-FFF2-40B4-BE49-F238E27FC236}">
                <a16:creationId xmlns:a16="http://schemas.microsoft.com/office/drawing/2014/main" id="{F230FF55-99A9-4747-AB63-84B9ECA5E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1F57C-30F2-4182-85BC-2F1CC44D2778}"/>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8303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036E-A36E-4F18-AF8C-CDCF69228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2689F-90A0-4DEC-BE78-CCD855350E5B}"/>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4" name="Footer Placeholder 3">
            <a:extLst>
              <a:ext uri="{FF2B5EF4-FFF2-40B4-BE49-F238E27FC236}">
                <a16:creationId xmlns:a16="http://schemas.microsoft.com/office/drawing/2014/main" id="{229990CD-0B63-455E-A4F8-B1B4A2054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89561-A968-4BEA-A0F8-BB83C74C81A5}"/>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33210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C39A2-C704-4799-A47F-98939F3F70EC}"/>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3" name="Footer Placeholder 2">
            <a:extLst>
              <a:ext uri="{FF2B5EF4-FFF2-40B4-BE49-F238E27FC236}">
                <a16:creationId xmlns:a16="http://schemas.microsoft.com/office/drawing/2014/main" id="{B697A5F0-7A20-4CB1-8F70-44E86DA3A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A97B0-DE65-4A93-AE6C-A0AEC4A02405}"/>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347080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AA4E-AB6F-4665-827F-3CA72B421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4D307-4940-4CBE-AEF1-6F68CD11C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E7A36-74DB-45D5-89E3-BFF2773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D85C-08BE-404B-9124-F68515C1845B}"/>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6" name="Footer Placeholder 5">
            <a:extLst>
              <a:ext uri="{FF2B5EF4-FFF2-40B4-BE49-F238E27FC236}">
                <a16:creationId xmlns:a16="http://schemas.microsoft.com/office/drawing/2014/main" id="{36C8E4DF-4F83-4C36-BF9F-8C6A3EDE6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FD12A-4060-4ABF-8A35-3EFBDAB3AB6F}"/>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424550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1618-68F5-47EE-851C-0997E4C2B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D563DC-B68A-45C1-9F7C-B65DAAB2B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E54B96-B6D9-4DF8-BF89-BBFC9D3FC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3F299-C582-46C0-8B2D-6CCE555B3DCE}"/>
              </a:ext>
            </a:extLst>
          </p:cNvPr>
          <p:cNvSpPr>
            <a:spLocks noGrp="1"/>
          </p:cNvSpPr>
          <p:nvPr>
            <p:ph type="dt" sz="half" idx="10"/>
          </p:nvPr>
        </p:nvSpPr>
        <p:spPr/>
        <p:txBody>
          <a:bodyPr/>
          <a:lstStyle/>
          <a:p>
            <a:fld id="{6BD59661-9FB2-40A0-9C58-2C2DB0CCE216}" type="datetimeFigureOut">
              <a:rPr lang="en-US" smtClean="0"/>
              <a:t>6/23/2023</a:t>
            </a:fld>
            <a:endParaRPr lang="en-US"/>
          </a:p>
        </p:txBody>
      </p:sp>
      <p:sp>
        <p:nvSpPr>
          <p:cNvPr id="6" name="Footer Placeholder 5">
            <a:extLst>
              <a:ext uri="{FF2B5EF4-FFF2-40B4-BE49-F238E27FC236}">
                <a16:creationId xmlns:a16="http://schemas.microsoft.com/office/drawing/2014/main" id="{C597AD66-761F-4287-B884-24D4979E8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DD441-863E-4193-BBC9-FF591A4725B2}"/>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67399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C6752-6DB8-4EC3-946C-C8D2B5BF4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C4B7F-A328-4F01-B304-C428CFDA6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2B44F-8407-4A2A-94A5-E938F0C19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59661-9FB2-40A0-9C58-2C2DB0CCE216}" type="datetimeFigureOut">
              <a:rPr lang="en-US" smtClean="0"/>
              <a:t>6/23/2023</a:t>
            </a:fld>
            <a:endParaRPr lang="en-US"/>
          </a:p>
        </p:txBody>
      </p:sp>
      <p:sp>
        <p:nvSpPr>
          <p:cNvPr id="5" name="Footer Placeholder 4">
            <a:extLst>
              <a:ext uri="{FF2B5EF4-FFF2-40B4-BE49-F238E27FC236}">
                <a16:creationId xmlns:a16="http://schemas.microsoft.com/office/drawing/2014/main" id="{56107087-1464-4141-AF8B-4943C25B6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FF1409-28E9-4765-9090-21B44CC74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1329D-33C9-433C-A473-36D928EC1DA6}" type="slidenum">
              <a:rPr lang="en-US" smtClean="0"/>
              <a:t>‹#›</a:t>
            </a:fld>
            <a:endParaRPr lang="en-US"/>
          </a:p>
        </p:txBody>
      </p:sp>
    </p:spTree>
    <p:extLst>
      <p:ext uri="{BB962C8B-B14F-4D97-AF65-F5344CB8AC3E}">
        <p14:creationId xmlns:p14="http://schemas.microsoft.com/office/powerpoint/2010/main" val="195671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pen%E2%80%93closed_principle"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2.xml"/><Relationship Id="rId6" Type="http://schemas.openxmlformats.org/officeDocument/2006/relationships/hyperlink" Target="https://en.wikipedia.org/wiki/Dependency_inversion_principle" TargetMode="External"/><Relationship Id="rId5" Type="http://schemas.openxmlformats.org/officeDocument/2006/relationships/hyperlink" Target="https://en.wikipedia.org/wiki/Interface_segregation_principle" TargetMode="External"/><Relationship Id="rId4" Type="http://schemas.openxmlformats.org/officeDocument/2006/relationships/hyperlink" Target="https://en.wikipedia.org/wiki/Liskov_substitution_principl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DDE0-D92B-CE1E-1304-8E54A0E1666A}"/>
              </a:ext>
            </a:extLst>
          </p:cNvPr>
          <p:cNvSpPr>
            <a:spLocks noGrp="1"/>
          </p:cNvSpPr>
          <p:nvPr>
            <p:ph type="title"/>
          </p:nvPr>
        </p:nvSpPr>
        <p:spPr/>
        <p:txBody>
          <a:bodyPr/>
          <a:lstStyle/>
          <a:p>
            <a:r>
              <a:rPr lang="en-US" dirty="0"/>
              <a:t>OOP Terminology</a:t>
            </a:r>
          </a:p>
        </p:txBody>
      </p:sp>
      <p:sp>
        <p:nvSpPr>
          <p:cNvPr id="4" name="Rectangle 3">
            <a:extLst>
              <a:ext uri="{FF2B5EF4-FFF2-40B4-BE49-F238E27FC236}">
                <a16:creationId xmlns:a16="http://schemas.microsoft.com/office/drawing/2014/main" id="{F1FCD98E-86CA-407E-8FF1-52D471592F3D}"/>
              </a:ext>
            </a:extLst>
          </p:cNvPr>
          <p:cNvSpPr/>
          <p:nvPr/>
        </p:nvSpPr>
        <p:spPr>
          <a:xfrm>
            <a:off x="1948343" y="1759653"/>
            <a:ext cx="2323751" cy="1057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 Caller, etc.</a:t>
            </a:r>
          </a:p>
        </p:txBody>
      </p:sp>
      <p:sp>
        <p:nvSpPr>
          <p:cNvPr id="6" name="Rectangle 5">
            <a:extLst>
              <a:ext uri="{FF2B5EF4-FFF2-40B4-BE49-F238E27FC236}">
                <a16:creationId xmlns:a16="http://schemas.microsoft.com/office/drawing/2014/main" id="{9688AE85-B71D-17AD-5E06-1D6E1648CE21}"/>
              </a:ext>
            </a:extLst>
          </p:cNvPr>
          <p:cNvSpPr/>
          <p:nvPr/>
        </p:nvSpPr>
        <p:spPr>
          <a:xfrm>
            <a:off x="1948343" y="4041334"/>
            <a:ext cx="2323751" cy="1057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IMineralService</a:t>
            </a:r>
            <a:endParaRPr lang="en-US" dirty="0"/>
          </a:p>
        </p:txBody>
      </p:sp>
      <p:sp>
        <p:nvSpPr>
          <p:cNvPr id="7" name="Rectangle 6">
            <a:extLst>
              <a:ext uri="{FF2B5EF4-FFF2-40B4-BE49-F238E27FC236}">
                <a16:creationId xmlns:a16="http://schemas.microsoft.com/office/drawing/2014/main" id="{6787992F-3BD2-3A2C-7CF4-B9AD369034F2}"/>
              </a:ext>
            </a:extLst>
          </p:cNvPr>
          <p:cNvSpPr/>
          <p:nvPr/>
        </p:nvSpPr>
        <p:spPr>
          <a:xfrm>
            <a:off x="7234107" y="4057095"/>
            <a:ext cx="2323751" cy="1057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MineralApiService</a:t>
            </a:r>
            <a:endParaRPr lang="en-US" dirty="0"/>
          </a:p>
        </p:txBody>
      </p:sp>
      <p:sp>
        <p:nvSpPr>
          <p:cNvPr id="8" name="TextBox 7">
            <a:extLst>
              <a:ext uri="{FF2B5EF4-FFF2-40B4-BE49-F238E27FC236}">
                <a16:creationId xmlns:a16="http://schemas.microsoft.com/office/drawing/2014/main" id="{18AB18A9-2353-AD3B-795C-60A9A4B91D63}"/>
              </a:ext>
            </a:extLst>
          </p:cNvPr>
          <p:cNvSpPr txBox="1"/>
          <p:nvPr/>
        </p:nvSpPr>
        <p:spPr>
          <a:xfrm>
            <a:off x="2480302" y="5232136"/>
            <a:ext cx="1259832" cy="923330"/>
          </a:xfrm>
          <a:prstGeom prst="rect">
            <a:avLst/>
          </a:prstGeom>
          <a:noFill/>
        </p:spPr>
        <p:txBody>
          <a:bodyPr wrap="none" rtlCol="0">
            <a:spAutoFit/>
          </a:bodyPr>
          <a:lstStyle/>
          <a:p>
            <a:pPr algn="ctr"/>
            <a:r>
              <a:rPr lang="en-US" dirty="0"/>
              <a:t>Abstraction</a:t>
            </a:r>
          </a:p>
          <a:p>
            <a:pPr algn="ctr"/>
            <a:endParaRPr lang="en-US" dirty="0"/>
          </a:p>
          <a:p>
            <a:pPr algn="ctr"/>
            <a:r>
              <a:rPr lang="en-US" dirty="0"/>
              <a:t>Superclass</a:t>
            </a:r>
          </a:p>
        </p:txBody>
      </p:sp>
      <p:sp>
        <p:nvSpPr>
          <p:cNvPr id="9" name="TextBox 8">
            <a:extLst>
              <a:ext uri="{FF2B5EF4-FFF2-40B4-BE49-F238E27FC236}">
                <a16:creationId xmlns:a16="http://schemas.microsoft.com/office/drawing/2014/main" id="{0CC7E3AD-4F61-40D5-419F-B8C1F5BF7C9A}"/>
              </a:ext>
            </a:extLst>
          </p:cNvPr>
          <p:cNvSpPr txBox="1"/>
          <p:nvPr/>
        </p:nvSpPr>
        <p:spPr>
          <a:xfrm>
            <a:off x="7029742" y="5232136"/>
            <a:ext cx="2732479" cy="923330"/>
          </a:xfrm>
          <a:prstGeom prst="rect">
            <a:avLst/>
          </a:prstGeom>
          <a:noFill/>
        </p:spPr>
        <p:txBody>
          <a:bodyPr wrap="none" rtlCol="0">
            <a:spAutoFit/>
          </a:bodyPr>
          <a:lstStyle/>
          <a:p>
            <a:pPr algn="ctr"/>
            <a:r>
              <a:rPr lang="en-US" dirty="0"/>
              <a:t>Implementation (Concrete)</a:t>
            </a:r>
          </a:p>
          <a:p>
            <a:pPr algn="ctr"/>
            <a:endParaRPr lang="en-US" dirty="0"/>
          </a:p>
          <a:p>
            <a:pPr algn="ctr"/>
            <a:r>
              <a:rPr lang="en-US" dirty="0"/>
              <a:t>Subclass</a:t>
            </a:r>
          </a:p>
        </p:txBody>
      </p:sp>
      <p:cxnSp>
        <p:nvCxnSpPr>
          <p:cNvPr id="13" name="Straight Arrow Connector 12">
            <a:extLst>
              <a:ext uri="{FF2B5EF4-FFF2-40B4-BE49-F238E27FC236}">
                <a16:creationId xmlns:a16="http://schemas.microsoft.com/office/drawing/2014/main" id="{017F5DA3-C68F-D63D-84BD-47C6CE9D6DA4}"/>
              </a:ext>
            </a:extLst>
          </p:cNvPr>
          <p:cNvCxnSpPr>
            <a:cxnSpLocks/>
            <a:stCxn id="4" idx="2"/>
            <a:endCxn id="6" idx="0"/>
          </p:cNvCxnSpPr>
          <p:nvPr/>
        </p:nvCxnSpPr>
        <p:spPr>
          <a:xfrm>
            <a:off x="3110219" y="2816666"/>
            <a:ext cx="0" cy="122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33703C-8FBF-1BB1-7D6F-B503163252EC}"/>
              </a:ext>
            </a:extLst>
          </p:cNvPr>
          <p:cNvSpPr txBox="1"/>
          <p:nvPr/>
        </p:nvSpPr>
        <p:spPr>
          <a:xfrm>
            <a:off x="3181029" y="3234126"/>
            <a:ext cx="627095" cy="369332"/>
          </a:xfrm>
          <a:prstGeom prst="rect">
            <a:avLst/>
          </a:prstGeom>
          <a:noFill/>
        </p:spPr>
        <p:txBody>
          <a:bodyPr wrap="none" rtlCol="0">
            <a:spAutoFit/>
          </a:bodyPr>
          <a:lstStyle/>
          <a:p>
            <a:r>
              <a:rPr lang="en-US" dirty="0"/>
              <a:t>Uses</a:t>
            </a:r>
          </a:p>
        </p:txBody>
      </p:sp>
      <p:sp>
        <p:nvSpPr>
          <p:cNvPr id="18" name="TextBox 17">
            <a:extLst>
              <a:ext uri="{FF2B5EF4-FFF2-40B4-BE49-F238E27FC236}">
                <a16:creationId xmlns:a16="http://schemas.microsoft.com/office/drawing/2014/main" id="{AC43F5EF-B3D0-430C-9FDF-4FB73E87E14E}"/>
              </a:ext>
            </a:extLst>
          </p:cNvPr>
          <p:cNvSpPr txBox="1"/>
          <p:nvPr/>
        </p:nvSpPr>
        <p:spPr>
          <a:xfrm>
            <a:off x="5101576" y="4571258"/>
            <a:ext cx="1303049" cy="369332"/>
          </a:xfrm>
          <a:prstGeom prst="rect">
            <a:avLst/>
          </a:prstGeom>
          <a:noFill/>
        </p:spPr>
        <p:txBody>
          <a:bodyPr wrap="none" rtlCol="0">
            <a:spAutoFit/>
          </a:bodyPr>
          <a:lstStyle/>
          <a:p>
            <a:r>
              <a:rPr lang="en-US" dirty="0"/>
              <a:t>Implements</a:t>
            </a:r>
          </a:p>
        </p:txBody>
      </p:sp>
      <p:cxnSp>
        <p:nvCxnSpPr>
          <p:cNvPr id="5" name="Straight Arrow Connector 4">
            <a:extLst>
              <a:ext uri="{FF2B5EF4-FFF2-40B4-BE49-F238E27FC236}">
                <a16:creationId xmlns:a16="http://schemas.microsoft.com/office/drawing/2014/main" id="{EFBDEAD3-8D57-53DB-2B69-516E440A9FCB}"/>
              </a:ext>
            </a:extLst>
          </p:cNvPr>
          <p:cNvCxnSpPr>
            <a:cxnSpLocks/>
            <a:stCxn id="7" idx="1"/>
            <a:endCxn id="6" idx="3"/>
          </p:cNvCxnSpPr>
          <p:nvPr/>
        </p:nvCxnSpPr>
        <p:spPr>
          <a:xfrm flipH="1" flipV="1">
            <a:off x="4272094" y="4569841"/>
            <a:ext cx="2962013" cy="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02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0734-3333-2DD3-C9FA-D7AAC2D971E9}"/>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A2921A4F-C597-5066-3E8B-32FE6ACEBC73}"/>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a:t>
            </a:r>
            <a:r>
              <a:rPr lang="en-US" b="1" dirty="0">
                <a:hlinkClick r:id="rId2" tooltip="Single-responsibility principle"/>
              </a:rPr>
              <a:t>S</a:t>
            </a:r>
            <a:r>
              <a:rPr lang="en-US" dirty="0">
                <a:hlinkClick r:id="rId2" tooltip="Single-responsibility principle"/>
              </a:rPr>
              <a:t>ingle-responsibility principle</a:t>
            </a:r>
            <a:r>
              <a:rPr lang="en-US" dirty="0"/>
              <a:t>: "There should never be more than one category of reason for a class to change.“</a:t>
            </a:r>
          </a:p>
          <a:p>
            <a:pPr>
              <a:buFont typeface="Arial" panose="020B0604020202020204" pitchFamily="34" charset="0"/>
              <a:buChar char="•"/>
            </a:pPr>
            <a:r>
              <a:rPr lang="en-US" dirty="0"/>
              <a:t>The </a:t>
            </a:r>
            <a:r>
              <a:rPr lang="en-US" b="1" dirty="0">
                <a:hlinkClick r:id="rId3" tooltip="Open–closed principle"/>
              </a:rPr>
              <a:t>O</a:t>
            </a:r>
            <a:r>
              <a:rPr lang="en-US" dirty="0">
                <a:hlinkClick r:id="rId3" tooltip="Open–closed principle"/>
              </a:rPr>
              <a:t>pen–closed principle</a:t>
            </a:r>
            <a:r>
              <a:rPr lang="en-US" dirty="0"/>
              <a:t>: "Software entities should be open for extension, but closed for modification."</a:t>
            </a:r>
          </a:p>
          <a:p>
            <a:pPr>
              <a:buFont typeface="Arial" panose="020B0604020202020204" pitchFamily="34" charset="0"/>
              <a:buChar char="•"/>
            </a:pPr>
            <a:r>
              <a:rPr lang="en-US" dirty="0"/>
              <a:t>The </a:t>
            </a:r>
            <a:r>
              <a:rPr lang="en-US" b="1" dirty="0" err="1">
                <a:hlinkClick r:id="rId4" tooltip="Liskov substitution principle"/>
              </a:rPr>
              <a:t>L</a:t>
            </a:r>
            <a:r>
              <a:rPr lang="en-US" dirty="0" err="1">
                <a:hlinkClick r:id="rId4" tooltip="Liskov substitution principle"/>
              </a:rPr>
              <a:t>iskov</a:t>
            </a:r>
            <a:r>
              <a:rPr lang="en-US" dirty="0">
                <a:hlinkClick r:id="rId4" tooltip="Liskov substitution principle"/>
              </a:rPr>
              <a:t> substitution principle</a:t>
            </a:r>
            <a:r>
              <a:rPr lang="en-US" dirty="0"/>
              <a:t>: “Maintain combability for substituting a superclass with any of its subclasses” </a:t>
            </a:r>
            <a:endParaRPr lang="en-US" baseline="30000" dirty="0"/>
          </a:p>
          <a:p>
            <a:pPr>
              <a:buFont typeface="Arial" panose="020B0604020202020204" pitchFamily="34" charset="0"/>
              <a:buChar char="•"/>
            </a:pPr>
            <a:r>
              <a:rPr lang="en-US" dirty="0"/>
              <a:t>The </a:t>
            </a:r>
            <a:r>
              <a:rPr lang="en-US" b="1" dirty="0">
                <a:hlinkClick r:id="rId5" tooltip="Interface segregation principle"/>
              </a:rPr>
              <a:t>I</a:t>
            </a:r>
            <a:r>
              <a:rPr lang="en-US" dirty="0">
                <a:hlinkClick r:id="rId5" tooltip="Interface segregation principle"/>
              </a:rPr>
              <a:t>nterface segregation principle</a:t>
            </a:r>
            <a:r>
              <a:rPr lang="en-US" dirty="0"/>
              <a:t>: "Clients should not be forced to depend upon interfaces that they do not use."</a:t>
            </a:r>
          </a:p>
          <a:p>
            <a:pPr>
              <a:buFont typeface="Arial" panose="020B0604020202020204" pitchFamily="34" charset="0"/>
              <a:buChar char="•"/>
            </a:pPr>
            <a:r>
              <a:rPr lang="en-US" dirty="0"/>
              <a:t>The </a:t>
            </a:r>
            <a:r>
              <a:rPr lang="en-US" b="1" dirty="0">
                <a:hlinkClick r:id="rId6" tooltip="Dependency inversion principle"/>
              </a:rPr>
              <a:t>D</a:t>
            </a:r>
            <a:r>
              <a:rPr lang="en-US" dirty="0">
                <a:hlinkClick r:id="rId6" tooltip="Dependency inversion principle"/>
              </a:rPr>
              <a:t>ependency inversion principle</a:t>
            </a:r>
            <a:r>
              <a:rPr lang="en-US" dirty="0"/>
              <a:t>: "Depend upon abstractions, not implementations."</a:t>
            </a:r>
          </a:p>
          <a:p>
            <a:endParaRPr lang="en-US" dirty="0"/>
          </a:p>
        </p:txBody>
      </p:sp>
    </p:spTree>
    <p:extLst>
      <p:ext uri="{BB962C8B-B14F-4D97-AF65-F5344CB8AC3E}">
        <p14:creationId xmlns:p14="http://schemas.microsoft.com/office/powerpoint/2010/main" val="5079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2465-B8A1-4E40-BBD6-CBA8DE208F37}"/>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8F08589D-C43F-42EF-A1D6-E93487662B08}"/>
              </a:ext>
            </a:extLst>
          </p:cNvPr>
          <p:cNvSpPr>
            <a:spLocks noGrp="1"/>
          </p:cNvSpPr>
          <p:nvPr>
            <p:ph idx="1"/>
          </p:nvPr>
        </p:nvSpPr>
        <p:spPr/>
        <p:txBody>
          <a:bodyPr>
            <a:normAutofit/>
          </a:bodyPr>
          <a:lstStyle/>
          <a:p>
            <a:pPr marL="0" indent="0">
              <a:buNone/>
            </a:pPr>
            <a:r>
              <a:rPr lang="en-US" dirty="0"/>
              <a:t>Dependency Injection is a set of software design principles and patterns that enable us to develop loosely coupled code.</a:t>
            </a:r>
          </a:p>
          <a:p>
            <a:endParaRPr lang="en-US" dirty="0"/>
          </a:p>
          <a:p>
            <a:pPr marL="0" indent="0">
              <a:buNone/>
            </a:pPr>
            <a:r>
              <a:rPr lang="en-US" i="1" dirty="0"/>
              <a:t>When you go and get things out of the refrigerator for yourself, you can cause problems. You might leave the door open, you might get something Mommy or Daddy doesn’t want you to have. You might even be looking for something we don’t even have or which has expired. </a:t>
            </a:r>
          </a:p>
          <a:p>
            <a:pPr marL="0" indent="0">
              <a:buNone/>
            </a:pPr>
            <a:r>
              <a:rPr lang="en-US" i="1" dirty="0"/>
              <a:t>What you should be doing is stating a need, “I need something to drink with lunch,” and then we will make sure you have something when you sit down to eat.</a:t>
            </a:r>
          </a:p>
        </p:txBody>
      </p:sp>
    </p:spTree>
    <p:extLst>
      <p:ext uri="{BB962C8B-B14F-4D97-AF65-F5344CB8AC3E}">
        <p14:creationId xmlns:p14="http://schemas.microsoft.com/office/powerpoint/2010/main" val="144603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8E3C48-0A20-4375-8ABC-480718C750E6}"/>
              </a:ext>
            </a:extLst>
          </p:cNvPr>
          <p:cNvSpPr>
            <a:spLocks noGrp="1"/>
          </p:cNvSpPr>
          <p:nvPr>
            <p:ph type="title"/>
          </p:nvPr>
        </p:nvSpPr>
        <p:spPr>
          <a:xfrm>
            <a:off x="649270" y="4615840"/>
            <a:ext cx="3885141" cy="1526741"/>
          </a:xfrm>
        </p:spPr>
        <p:txBody>
          <a:bodyPr>
            <a:normAutofit/>
          </a:bodyPr>
          <a:lstStyle/>
          <a:p>
            <a:pPr algn="r"/>
            <a:r>
              <a:rPr lang="en-US" sz="3000" dirty="0">
                <a:solidFill>
                  <a:schemeClr val="bg1"/>
                </a:solidFill>
              </a:rPr>
              <a:t>Decoupling</a:t>
            </a:r>
          </a:p>
        </p:txBody>
      </p:sp>
      <p:pic>
        <p:nvPicPr>
          <p:cNvPr id="4" name="Content Placeholder 3">
            <a:extLst>
              <a:ext uri="{FF2B5EF4-FFF2-40B4-BE49-F238E27FC236}">
                <a16:creationId xmlns:a16="http://schemas.microsoft.com/office/drawing/2014/main" id="{519DCF2D-48B4-4D2F-8BFF-CFE1C5316704}"/>
              </a:ext>
            </a:extLst>
          </p:cNvPr>
          <p:cNvPicPr>
            <a:picLocks noChangeAspect="1"/>
          </p:cNvPicPr>
          <p:nvPr/>
        </p:nvPicPr>
        <p:blipFill rotWithShape="1">
          <a:blip r:embed="rId3"/>
          <a:srcRect t="7938" r="2" b="2"/>
          <a:stretch/>
        </p:blipFill>
        <p:spPr>
          <a:xfrm>
            <a:off x="393308" y="352931"/>
            <a:ext cx="5559480" cy="3749040"/>
          </a:xfrm>
          <a:prstGeom prst="rect">
            <a:avLst/>
          </a:prstGeom>
        </p:spPr>
      </p:pic>
      <p:pic>
        <p:nvPicPr>
          <p:cNvPr id="5" name="Picture 4">
            <a:extLst>
              <a:ext uri="{FF2B5EF4-FFF2-40B4-BE49-F238E27FC236}">
                <a16:creationId xmlns:a16="http://schemas.microsoft.com/office/drawing/2014/main" id="{14C41E7B-16E5-4533-A235-E08D6F74D929}"/>
              </a:ext>
            </a:extLst>
          </p:cNvPr>
          <p:cNvPicPr>
            <a:picLocks noChangeAspect="1"/>
          </p:cNvPicPr>
          <p:nvPr/>
        </p:nvPicPr>
        <p:blipFill rotWithShape="1">
          <a:blip r:embed="rId4"/>
          <a:srcRect l="11323" r="3970" b="-2"/>
          <a:stretch/>
        </p:blipFill>
        <p:spPr>
          <a:xfrm>
            <a:off x="6251736" y="357013"/>
            <a:ext cx="5546955" cy="3749040"/>
          </a:xfrm>
          <a:prstGeom prst="rect">
            <a:avLst/>
          </a:prstGeom>
        </p:spPr>
      </p:pic>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BF6BDAB-B5B1-40CA-A9D2-0D4D26575947}"/>
              </a:ext>
            </a:extLst>
          </p:cNvPr>
          <p:cNvSpPr>
            <a:spLocks noGrp="1"/>
          </p:cNvSpPr>
          <p:nvPr>
            <p:ph idx="1"/>
          </p:nvPr>
        </p:nvSpPr>
        <p:spPr>
          <a:xfrm>
            <a:off x="4945336" y="4615840"/>
            <a:ext cx="6609921" cy="1526741"/>
          </a:xfrm>
        </p:spPr>
        <p:txBody>
          <a:bodyPr anchor="ctr">
            <a:normAutofit fontScale="92500"/>
          </a:bodyPr>
          <a:lstStyle/>
          <a:p>
            <a:r>
              <a:rPr lang="en-US" sz="2200" dirty="0">
                <a:solidFill>
                  <a:schemeClr val="bg1"/>
                </a:solidFill>
              </a:rPr>
              <a:t>A hardwired hairdryer is tightly coupled and requires extra work to replace either the electrical wiring, or the hairdryer in the future.</a:t>
            </a:r>
          </a:p>
          <a:p>
            <a:r>
              <a:rPr lang="en-US" sz="2200" dirty="0">
                <a:solidFill>
                  <a:schemeClr val="bg1"/>
                </a:solidFill>
              </a:rPr>
              <a:t>A socket decouples the electrical system from the hairdryer.</a:t>
            </a:r>
          </a:p>
        </p:txBody>
      </p:sp>
    </p:spTree>
    <p:extLst>
      <p:ext uri="{BB962C8B-B14F-4D97-AF65-F5344CB8AC3E}">
        <p14:creationId xmlns:p14="http://schemas.microsoft.com/office/powerpoint/2010/main" val="106004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36">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F4800-19EC-44D6-821D-4AE6220760A5}"/>
              </a:ext>
            </a:extLst>
          </p:cNvPr>
          <p:cNvSpPr>
            <a:spLocks noGrp="1"/>
          </p:cNvSpPr>
          <p:nvPr>
            <p:ph type="title"/>
          </p:nvPr>
        </p:nvSpPr>
        <p:spPr>
          <a:xfrm>
            <a:off x="969264" y="4535424"/>
            <a:ext cx="3685032" cy="1591056"/>
          </a:xfrm>
        </p:spPr>
        <p:txBody>
          <a:bodyPr vert="horz" lIns="91440" tIns="45720" rIns="91440" bIns="45720" rtlCol="0" anchor="t">
            <a:normAutofit/>
          </a:bodyPr>
          <a:lstStyle/>
          <a:p>
            <a:r>
              <a:rPr lang="en-US" sz="3400" dirty="0"/>
              <a:t>Electrical Socket Interface</a:t>
            </a:r>
          </a:p>
        </p:txBody>
      </p:sp>
      <p:pic>
        <p:nvPicPr>
          <p:cNvPr id="1028" name="Picture 4" descr="Image result for electrical socket formats">
            <a:extLst>
              <a:ext uri="{FF2B5EF4-FFF2-40B4-BE49-F238E27FC236}">
                <a16:creationId xmlns:a16="http://schemas.microsoft.com/office/drawing/2014/main" id="{7304FBC1-9D00-44B4-9E5D-B67D4FADA06C}"/>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t="22142" b="31622"/>
          <a:stretch/>
        </p:blipFill>
        <p:spPr bwMode="auto">
          <a:xfrm>
            <a:off x="20" y="10"/>
            <a:ext cx="12188804" cy="422670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D9658EF7-A729-4594-91E7-A840AA80E88C}"/>
              </a:ext>
            </a:extLst>
          </p:cNvPr>
          <p:cNvSpPr>
            <a:spLocks noGrp="1"/>
          </p:cNvSpPr>
          <p:nvPr>
            <p:ph sz="half" idx="2"/>
          </p:nvPr>
        </p:nvSpPr>
        <p:spPr>
          <a:xfrm>
            <a:off x="5074920" y="4535424"/>
            <a:ext cx="4498848" cy="1618488"/>
          </a:xfrm>
        </p:spPr>
        <p:txBody>
          <a:bodyPr vert="horz" lIns="91440" tIns="45720" rIns="91440" bIns="45720" rtlCol="0">
            <a:normAutofit/>
          </a:bodyPr>
          <a:lstStyle/>
          <a:p>
            <a:r>
              <a:rPr lang="en-US" sz="2000" dirty="0"/>
              <a:t>Socket Shape</a:t>
            </a:r>
          </a:p>
          <a:p>
            <a:r>
              <a:rPr lang="en-US" sz="2000" dirty="0"/>
              <a:t>Socket Count</a:t>
            </a:r>
          </a:p>
          <a:p>
            <a:r>
              <a:rPr lang="en-US" sz="2000" dirty="0"/>
              <a:t>Voltage</a:t>
            </a:r>
          </a:p>
          <a:p>
            <a:r>
              <a:rPr lang="en-US" sz="2000" dirty="0"/>
              <a:t>Max Amperage</a:t>
            </a:r>
          </a:p>
        </p:txBody>
      </p:sp>
      <p:grpSp>
        <p:nvGrpSpPr>
          <p:cNvPr id="1032" name="Group 138">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2370" y="4592474"/>
            <a:ext cx="1128382" cy="847206"/>
            <a:chOff x="8183879" y="1000124"/>
            <a:chExt cx="1562267" cy="1172973"/>
          </a:xfrm>
        </p:grpSpPr>
        <p:sp>
          <p:nvSpPr>
            <p:cNvPr id="140"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3"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63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4E9C265-0D51-4309-ABDD-58277FC128A9}"/>
              </a:ext>
            </a:extLst>
          </p:cNvPr>
          <p:cNvPicPr>
            <a:picLocks noChangeAspect="1"/>
          </p:cNvPicPr>
          <p:nvPr/>
        </p:nvPicPr>
        <p:blipFill rotWithShape="1">
          <a:blip r:embed="rId2"/>
          <a:srcRect t="10142" r="-1" b="7050"/>
          <a:stretch/>
        </p:blipFill>
        <p:spPr>
          <a:xfrm>
            <a:off x="320040" y="320040"/>
            <a:ext cx="11548872" cy="4303462"/>
          </a:xfrm>
          <a:prstGeom prst="rect">
            <a:avLst/>
          </a:prstGeom>
        </p:spPr>
      </p:pic>
      <p:sp>
        <p:nvSpPr>
          <p:cNvPr id="13" name="Rectangle 1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75964-FB2E-40D6-953E-0B8B61FC3C5E}"/>
              </a:ext>
            </a:extLst>
          </p:cNvPr>
          <p:cNvSpPr>
            <a:spLocks noGrp="1"/>
          </p:cNvSpPr>
          <p:nvPr>
            <p:ph type="title"/>
          </p:nvPr>
        </p:nvSpPr>
        <p:spPr>
          <a:xfrm>
            <a:off x="841248" y="5009083"/>
            <a:ext cx="2889504" cy="1345997"/>
          </a:xfrm>
        </p:spPr>
        <p:txBody>
          <a:bodyPr anchor="ctr">
            <a:normAutofit/>
          </a:bodyPr>
          <a:lstStyle/>
          <a:p>
            <a:r>
              <a:rPr lang="en-US" sz="2600" dirty="0" err="1">
                <a:solidFill>
                  <a:schemeClr val="bg1"/>
                </a:solidFill>
              </a:rPr>
              <a:t>Liskov</a:t>
            </a:r>
            <a:r>
              <a:rPr lang="en-US" sz="2600" dirty="0">
                <a:solidFill>
                  <a:schemeClr val="bg1"/>
                </a:solidFill>
              </a:rPr>
              <a:t> Substitution Principle</a:t>
            </a:r>
          </a:p>
        </p:txBody>
      </p:sp>
      <p:cxnSp>
        <p:nvCxnSpPr>
          <p:cNvPr id="15" name="Straight Connector 1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687BE6B-E8DA-4FD5-8175-4C01AA4AD3B5}"/>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We can plug something else into the wall socket – not just a hairdryer.</a:t>
            </a:r>
          </a:p>
          <a:p>
            <a:r>
              <a:rPr lang="en-US" sz="1700" dirty="0">
                <a:solidFill>
                  <a:schemeClr val="bg1"/>
                </a:solidFill>
              </a:rPr>
              <a:t>However, the appliance must conform to the interface.</a:t>
            </a:r>
          </a:p>
          <a:p>
            <a:pPr lvl="1"/>
            <a:r>
              <a:rPr lang="en-US" sz="1300" dirty="0">
                <a:solidFill>
                  <a:schemeClr val="bg1"/>
                </a:solidFill>
              </a:rPr>
              <a:t>Can’t draw excessive amperage, must have the same physical connector.</a:t>
            </a:r>
          </a:p>
        </p:txBody>
      </p:sp>
    </p:spTree>
    <p:extLst>
      <p:ext uri="{BB962C8B-B14F-4D97-AF65-F5344CB8AC3E}">
        <p14:creationId xmlns:p14="http://schemas.microsoft.com/office/powerpoint/2010/main" val="37743926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lectrical socket adapter international">
            <a:extLst>
              <a:ext uri="{FF2B5EF4-FFF2-40B4-BE49-F238E27FC236}">
                <a16:creationId xmlns:a16="http://schemas.microsoft.com/office/drawing/2014/main" id="{7E4F1007-1B9D-45AC-9BBD-079E53D05C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4" r="-1" b="25749"/>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C1284-491A-472F-B461-BAA4523498B0}"/>
              </a:ext>
            </a:extLst>
          </p:cNvPr>
          <p:cNvSpPr>
            <a:spLocks noGrp="1"/>
          </p:cNvSpPr>
          <p:nvPr>
            <p:ph type="title"/>
          </p:nvPr>
        </p:nvSpPr>
        <p:spPr>
          <a:xfrm>
            <a:off x="841248" y="5009083"/>
            <a:ext cx="2889504" cy="1345997"/>
          </a:xfrm>
        </p:spPr>
        <p:txBody>
          <a:bodyPr anchor="ctr">
            <a:normAutofit/>
          </a:bodyPr>
          <a:lstStyle/>
          <a:p>
            <a:r>
              <a:rPr lang="en-US" sz="2600">
                <a:solidFill>
                  <a:schemeClr val="bg1"/>
                </a:solidFill>
              </a:rPr>
              <a:t>Adapter Pattern</a:t>
            </a:r>
          </a:p>
        </p:txBody>
      </p:sp>
      <p:cxnSp>
        <p:nvCxnSpPr>
          <p:cNvPr id="77" name="Straight Connector 7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4CCF3EF5-247E-48E3-8FB2-FFFF08641B98}"/>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An adapter allows us to resolve (some) discrepancies between interfaces.</a:t>
            </a:r>
          </a:p>
          <a:p>
            <a:r>
              <a:rPr lang="en-US" sz="1700" dirty="0">
                <a:solidFill>
                  <a:schemeClr val="bg1"/>
                </a:solidFill>
              </a:rPr>
              <a:t>However, we cannot violate the underlying interface requirements.  </a:t>
            </a:r>
          </a:p>
          <a:p>
            <a:pPr lvl="1"/>
            <a:r>
              <a:rPr lang="en-US" sz="1300" dirty="0">
                <a:solidFill>
                  <a:schemeClr val="bg1"/>
                </a:solidFill>
              </a:rPr>
              <a:t>Not safe to use an adapter to convert a 120V/15A socket to 250V/50A.</a:t>
            </a:r>
          </a:p>
        </p:txBody>
      </p:sp>
    </p:spTree>
    <p:extLst>
      <p:ext uri="{BB962C8B-B14F-4D97-AF65-F5344CB8AC3E}">
        <p14:creationId xmlns:p14="http://schemas.microsoft.com/office/powerpoint/2010/main" val="18191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C0D35DEF-6008-463B-83B3-F65035F0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Rectangle 7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AD196-BFA3-468E-9409-458A95A0AE20}"/>
              </a:ext>
            </a:extLst>
          </p:cNvPr>
          <p:cNvSpPr>
            <a:spLocks noGrp="1"/>
          </p:cNvSpPr>
          <p:nvPr>
            <p:ph type="title"/>
          </p:nvPr>
        </p:nvSpPr>
        <p:spPr>
          <a:xfrm>
            <a:off x="868680" y="4816862"/>
            <a:ext cx="5001768" cy="1371600"/>
          </a:xfrm>
        </p:spPr>
        <p:txBody>
          <a:bodyPr vert="horz" lIns="91440" tIns="45720" rIns="91440" bIns="45720" rtlCol="0" anchor="ctr">
            <a:normAutofit/>
          </a:bodyPr>
          <a:lstStyle/>
          <a:p>
            <a:r>
              <a:rPr lang="en-US" sz="3600"/>
              <a:t>Decorator Pattern / Composite Pattern</a:t>
            </a:r>
          </a:p>
        </p:txBody>
      </p:sp>
      <p:sp>
        <p:nvSpPr>
          <p:cNvPr id="6" name="Text Placeholder 5">
            <a:extLst>
              <a:ext uri="{FF2B5EF4-FFF2-40B4-BE49-F238E27FC236}">
                <a16:creationId xmlns:a16="http://schemas.microsoft.com/office/drawing/2014/main" id="{B454E151-50FE-4528-B50A-E1F41FDBB2D3}"/>
              </a:ext>
            </a:extLst>
          </p:cNvPr>
          <p:cNvSpPr>
            <a:spLocks noGrp="1"/>
          </p:cNvSpPr>
          <p:nvPr>
            <p:ph type="body" sz="half" idx="2"/>
          </p:nvPr>
        </p:nvSpPr>
        <p:spPr>
          <a:xfrm>
            <a:off x="6384034" y="4909985"/>
            <a:ext cx="4939285" cy="1185353"/>
          </a:xfrm>
        </p:spPr>
        <p:txBody>
          <a:bodyPr vert="horz" lIns="91440" tIns="45720" rIns="91440" bIns="45720" rtlCol="0" anchor="ctr">
            <a:normAutofit/>
          </a:bodyPr>
          <a:lstStyle/>
          <a:p>
            <a:r>
              <a:rPr lang="en-US" sz="2400" dirty="0"/>
              <a:t>We can alter functionality without changing either socket or appliance.</a:t>
            </a:r>
          </a:p>
        </p:txBody>
      </p:sp>
      <p:pic>
        <p:nvPicPr>
          <p:cNvPr id="4" name="Picture 3">
            <a:extLst>
              <a:ext uri="{FF2B5EF4-FFF2-40B4-BE49-F238E27FC236}">
                <a16:creationId xmlns:a16="http://schemas.microsoft.com/office/drawing/2014/main" id="{5834374D-C3FD-4DCE-978E-5B3E1CD64780}"/>
              </a:ext>
            </a:extLst>
          </p:cNvPr>
          <p:cNvPicPr>
            <a:picLocks noChangeAspect="1"/>
          </p:cNvPicPr>
          <p:nvPr/>
        </p:nvPicPr>
        <p:blipFill rotWithShape="1">
          <a:blip r:embed="rId2"/>
          <a:srcRect l="35" r="-1" b="-1"/>
          <a:stretch/>
        </p:blipFill>
        <p:spPr>
          <a:xfrm>
            <a:off x="494785" y="619274"/>
            <a:ext cx="7883476" cy="3637191"/>
          </a:xfrm>
          <a:prstGeom prst="rect">
            <a:avLst/>
          </a:prstGeom>
        </p:spPr>
      </p:pic>
      <p:sp>
        <p:nvSpPr>
          <p:cNvPr id="3078" name="Rectangle 7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0699" y="5478551"/>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Global™ 6 outlet Power Strip, 2.5' Cord, 14/3C, Lighted Switch, 15A, 125V,1875W, White, UL/CUL">
            <a:extLst>
              <a:ext uri="{FF2B5EF4-FFF2-40B4-BE49-F238E27FC236}">
                <a16:creationId xmlns:a16="http://schemas.microsoft.com/office/drawing/2014/main" id="{45C5549C-BED5-4A15-937C-D5120A8EE5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09315" y="1816878"/>
            <a:ext cx="2439588" cy="2439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409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C6962E-94CF-4E1F-9481-58B1D9D27CAB}"/>
              </a:ext>
            </a:extLst>
          </p:cNvPr>
          <p:cNvSpPr>
            <a:spLocks noGrp="1"/>
          </p:cNvSpPr>
          <p:nvPr>
            <p:ph type="title"/>
          </p:nvPr>
        </p:nvSpPr>
        <p:spPr>
          <a:xfrm>
            <a:off x="841248" y="503270"/>
            <a:ext cx="2889504" cy="1345997"/>
          </a:xfrm>
        </p:spPr>
        <p:txBody>
          <a:bodyPr vert="horz" lIns="91440" tIns="45720" rIns="91440" bIns="45720" rtlCol="0" anchor="ctr">
            <a:normAutofit/>
          </a:bodyPr>
          <a:lstStyle/>
          <a:p>
            <a:r>
              <a:rPr lang="en-US" sz="2600">
                <a:solidFill>
                  <a:schemeClr val="bg1"/>
                </a:solidFill>
              </a:rPr>
              <a:t>Null Object Pattern</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04612771-AEFE-433A-9570-8A74031F4929}"/>
              </a:ext>
            </a:extLst>
          </p:cNvPr>
          <p:cNvSpPr>
            <a:spLocks noGrp="1"/>
          </p:cNvSpPr>
          <p:nvPr>
            <p:ph type="body" sz="half" idx="2"/>
          </p:nvPr>
        </p:nvSpPr>
        <p:spPr>
          <a:xfrm>
            <a:off x="4379976" y="503270"/>
            <a:ext cx="6976872" cy="1345997"/>
          </a:xfrm>
        </p:spPr>
        <p:txBody>
          <a:bodyPr vert="horz" lIns="91440" tIns="45720" rIns="91440" bIns="45720" rtlCol="0" anchor="ctr">
            <a:normAutofit/>
          </a:bodyPr>
          <a:lstStyle/>
          <a:p>
            <a:pPr indent="-228600">
              <a:buFont typeface="Arial" panose="020B0604020202020204" pitchFamily="34" charset="0"/>
              <a:buChar char="•"/>
            </a:pPr>
            <a:r>
              <a:rPr lang="en-US" sz="1700" dirty="0">
                <a:solidFill>
                  <a:schemeClr val="bg1"/>
                </a:solidFill>
              </a:rPr>
              <a:t>We can disconnect components entirely, without affecting the other.</a:t>
            </a:r>
          </a:p>
          <a:p>
            <a:pPr indent="-228600">
              <a:buFont typeface="Arial" panose="020B0604020202020204" pitchFamily="34" charset="0"/>
              <a:buChar char="•"/>
            </a:pPr>
            <a:r>
              <a:rPr lang="en-US" sz="1700" dirty="0">
                <a:solidFill>
                  <a:schemeClr val="bg1"/>
                </a:solidFill>
              </a:rPr>
              <a:t>That said, we still need to conform to the interface.</a:t>
            </a:r>
          </a:p>
        </p:txBody>
      </p:sp>
      <p:pic>
        <p:nvPicPr>
          <p:cNvPr id="4" name="Content Placeholder 3">
            <a:extLst>
              <a:ext uri="{FF2B5EF4-FFF2-40B4-BE49-F238E27FC236}">
                <a16:creationId xmlns:a16="http://schemas.microsoft.com/office/drawing/2014/main" id="{DCBBDBF6-BD89-4482-BC19-6D0B0D35F173}"/>
              </a:ext>
            </a:extLst>
          </p:cNvPr>
          <p:cNvPicPr>
            <a:picLocks noGrp="1" noChangeAspect="1"/>
          </p:cNvPicPr>
          <p:nvPr>
            <p:ph type="pic" idx="1"/>
          </p:nvPr>
        </p:nvPicPr>
        <p:blipFill rotWithShape="1">
          <a:blip r:embed="rId2"/>
          <a:srcRect l="3292" r="2702" b="-1"/>
          <a:stretch/>
        </p:blipFill>
        <p:spPr>
          <a:xfrm>
            <a:off x="320040" y="2194560"/>
            <a:ext cx="11548872" cy="4299859"/>
          </a:xfrm>
          <a:prstGeom prst="rect">
            <a:avLst/>
          </a:prstGeom>
        </p:spPr>
      </p:pic>
    </p:spTree>
    <p:extLst>
      <p:ext uri="{BB962C8B-B14F-4D97-AF65-F5344CB8AC3E}">
        <p14:creationId xmlns:p14="http://schemas.microsoft.com/office/powerpoint/2010/main" val="10452998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418</Words>
  <Application>Microsoft Office PowerPoint</Application>
  <PresentationFormat>Widescreen</PresentationFormat>
  <Paragraphs>48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OOP Terminology</vt:lpstr>
      <vt:lpstr>SOLID Principles</vt:lpstr>
      <vt:lpstr>Dependency Injection</vt:lpstr>
      <vt:lpstr>Decoupling</vt:lpstr>
      <vt:lpstr>Electrical Socket Interface</vt:lpstr>
      <vt:lpstr>Liskov Substitution Principle</vt:lpstr>
      <vt:lpstr>Adapter Pattern</vt:lpstr>
      <vt:lpstr>Decorator Pattern / Composite Pattern</vt:lpstr>
      <vt:lpstr>Null Object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Kevin Gregory</dc:creator>
  <cp:lastModifiedBy>Kevin Gregory</cp:lastModifiedBy>
  <cp:revision>11</cp:revision>
  <dcterms:created xsi:type="dcterms:W3CDTF">2020-01-24T13:35:04Z</dcterms:created>
  <dcterms:modified xsi:type="dcterms:W3CDTF">2023-06-23T17:04:14Z</dcterms:modified>
</cp:coreProperties>
</file>