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8" r:id="rId3"/>
    <p:sldId id="259" r:id="rId4"/>
    <p:sldId id="270" r:id="rId5"/>
    <p:sldId id="260" r:id="rId6"/>
    <p:sldId id="261" r:id="rId7"/>
    <p:sldId id="262" r:id="rId8"/>
    <p:sldId id="263" r:id="rId9"/>
    <p:sldId id="266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elhaj mohamed lemine" initials="am" lastIdx="1" clrIdx="0">
    <p:extLst>
      <p:ext uri="{19B8F6BF-5375-455C-9EA6-DF929625EA0E}">
        <p15:presenceInfo xmlns:p15="http://schemas.microsoft.com/office/powerpoint/2012/main" userId="565ab0fc571a5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741" autoAdjust="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5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4229-FDA3-419F-948E-EC3B542A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63831"/>
            <a:ext cx="12618720" cy="92171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E140-8BC8-449A-8EB6-5236A46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5C2E-AF49-4B3E-833F-5946220A398E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E766-E3A6-4451-8208-02143C3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1C4-DDAB-4C12-865A-AD93CBA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4920-2F4F-4D88-AD0A-053AE5A679D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6906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6493308" y="3092475"/>
            <a:ext cx="7720492" cy="13683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 APPLICATION MOBILE DE POÉSIE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MAURITANIENNES</a:t>
            </a:r>
          </a:p>
          <a:p>
            <a:pPr marL="0" indent="0">
              <a:lnSpc>
                <a:spcPts val="7545"/>
              </a:lnSpc>
              <a:buNone/>
            </a:pPr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      r</a:t>
            </a:r>
            <a:r>
              <a:rPr lang="fr-F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éalisé par:</a:t>
            </a:r>
          </a:p>
          <a:p>
            <a:pPr marL="934720" marR="1442720" algn="ctr">
              <a:lnSpc>
                <a:spcPct val="165000"/>
              </a:lnSpc>
              <a:spcAft>
                <a:spcPts val="0"/>
              </a:spcAft>
            </a:pP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HEYBE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MOUHAMEDINE</a:t>
            </a:r>
            <a:r>
              <a:rPr lang="fr-FR" sz="1800" spc="-4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HOUMRIN</a:t>
            </a:r>
            <a:r>
              <a:rPr lang="fr-FR" sz="1800" spc="-4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(22083)</a:t>
            </a:r>
          </a:p>
          <a:p>
            <a:pPr marL="934720" marR="1442720" algn="ctr">
              <a:lnSpc>
                <a:spcPct val="165000"/>
              </a:lnSpc>
              <a:spcAft>
                <a:spcPts val="0"/>
              </a:spcAft>
            </a:pPr>
            <a:r>
              <a:rPr lang="fr-FR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MOHAMED LEMIN EL HAJ (22043)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AHMED</a:t>
            </a:r>
            <a:r>
              <a:rPr lang="en-US" sz="1800" spc="-7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SALIM</a:t>
            </a:r>
            <a:r>
              <a:rPr lang="en-US" sz="1800" spc="-7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SHENAN(22050) 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AHMED MEWLOUD (22051)</a:t>
            </a: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610995" marR="2118360" algn="ctr">
              <a:lnSpc>
                <a:spcPct val="16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2023-2024</a:t>
            </a:r>
          </a:p>
        </p:txBody>
      </p:sp>
      <p:sp>
        <p:nvSpPr>
          <p:cNvPr id="6" name="Text 3"/>
          <p:cNvSpPr/>
          <p:nvPr/>
        </p:nvSpPr>
        <p:spPr>
          <a:xfrm>
            <a:off x="6319599" y="4107894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024318"/>
            <a:ext cx="201941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9B83B5-E828-11F6-AEE9-42F720440CD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208514" cy="82295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1CB8546-7F6F-F68C-802F-D56C79F87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389" y="123642"/>
            <a:ext cx="2578020" cy="2572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1820543" y="884296"/>
            <a:ext cx="4799409" cy="5998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24"/>
              </a:lnSpc>
              <a:buNone/>
            </a:pPr>
            <a:r>
              <a:rPr lang="en-US" sz="377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CONCLUSION</a:t>
            </a:r>
            <a:endParaRPr lang="en-US" sz="3779" dirty="0"/>
          </a:p>
        </p:txBody>
      </p:sp>
      <p:sp>
        <p:nvSpPr>
          <p:cNvPr id="6" name="Text 3"/>
          <p:cNvSpPr/>
          <p:nvPr/>
        </p:nvSpPr>
        <p:spPr>
          <a:xfrm>
            <a:off x="633355" y="2075091"/>
            <a:ext cx="13095002" cy="407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projet a été une opportunité enrichissante pour explorer le développement d'applications mobiles tout en mettant en valeur la culture et la littérature mauritaniennes. Grâce à cette application, les utilisateurs peuvent facilement accéder à une large gamme de poèmes, découvrir de nouveaux auteurs et apprécier la richesse de la poésie mauritanienne. Notre travail sur ce projet démontre notre capacité à concevoir, développer et déployer une application fonctionnelle et utile, tout en contribuant à la promotion de la culture locale.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9852" y="2855119"/>
            <a:ext cx="3271838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2"/>
              </a:lnSpc>
              <a:buNone/>
            </a:pPr>
            <a:endParaRPr lang="en-US" sz="1890" dirty="0"/>
          </a:p>
        </p:txBody>
      </p:sp>
      <p:sp>
        <p:nvSpPr>
          <p:cNvPr id="8" name="Text 5"/>
          <p:cNvSpPr/>
          <p:nvPr/>
        </p:nvSpPr>
        <p:spPr>
          <a:xfrm>
            <a:off x="719852" y="3443049"/>
            <a:ext cx="7704296" cy="115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  <p:sp>
        <p:nvSpPr>
          <p:cNvPr id="9" name="Text 6"/>
          <p:cNvSpPr/>
          <p:nvPr/>
        </p:nvSpPr>
        <p:spPr>
          <a:xfrm>
            <a:off x="719852" y="4882515"/>
            <a:ext cx="2399705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2"/>
              </a:lnSpc>
              <a:buNone/>
            </a:pPr>
            <a:endParaRPr lang="en-US" sz="1890" dirty="0"/>
          </a:p>
        </p:txBody>
      </p:sp>
      <p:sp>
        <p:nvSpPr>
          <p:cNvPr id="10" name="Text 7"/>
          <p:cNvSpPr/>
          <p:nvPr/>
        </p:nvSpPr>
        <p:spPr>
          <a:xfrm>
            <a:off x="719852" y="5470446"/>
            <a:ext cx="7704296" cy="1151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  <p:sp>
        <p:nvSpPr>
          <p:cNvPr id="11" name="Text 8"/>
          <p:cNvSpPr/>
          <p:nvPr/>
        </p:nvSpPr>
        <p:spPr>
          <a:xfrm>
            <a:off x="719852" y="6837878"/>
            <a:ext cx="7704296" cy="575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7"/>
              </a:lnSpc>
              <a:buNone/>
            </a:pPr>
            <a:endParaRPr lang="en-US" sz="151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DB28C0A-7EA8-93A2-D9D4-DA36885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1282C-63BF-CA27-5FD2-3EA4DE6A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8D538-5D9C-0901-1C9F-4A298983140B}"/>
              </a:ext>
            </a:extLst>
          </p:cNvPr>
          <p:cNvGrpSpPr/>
          <p:nvPr/>
        </p:nvGrpSpPr>
        <p:grpSpPr>
          <a:xfrm>
            <a:off x="1901594" y="1535654"/>
            <a:ext cx="10286257" cy="5614549"/>
            <a:chOff x="1584661" y="1117786"/>
            <a:chExt cx="8571881" cy="4678791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9F21DC-9236-8202-425E-2CBF671EEE18}"/>
                </a:ext>
              </a:extLst>
            </p:cNvPr>
            <p:cNvCxnSpPr>
              <a:cxnSpLocks/>
              <a:stCxn id="54" idx="6"/>
              <a:endCxn id="9" idx="1"/>
            </p:cNvCxnSpPr>
            <p:nvPr/>
          </p:nvCxnSpPr>
          <p:spPr>
            <a:xfrm flipV="1">
              <a:off x="4575014" y="1367819"/>
              <a:ext cx="2264473" cy="51812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726333-E7F6-9E49-80D7-DF8D321AB6E5}"/>
                </a:ext>
              </a:extLst>
            </p:cNvPr>
            <p:cNvCxnSpPr>
              <a:cxnSpLocks/>
              <a:stCxn id="52" idx="6"/>
              <a:endCxn id="69" idx="1"/>
            </p:cNvCxnSpPr>
            <p:nvPr/>
          </p:nvCxnSpPr>
          <p:spPr>
            <a:xfrm flipV="1">
              <a:off x="4983036" y="2064273"/>
              <a:ext cx="1855490" cy="24259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8177A78-3D26-0357-7588-572473C2314C}"/>
                </a:ext>
              </a:extLst>
            </p:cNvPr>
            <p:cNvCxnSpPr>
              <a:cxnSpLocks/>
              <a:stCxn id="49" idx="6"/>
              <a:endCxn id="72" idx="1"/>
            </p:cNvCxnSpPr>
            <p:nvPr/>
          </p:nvCxnSpPr>
          <p:spPr>
            <a:xfrm flipV="1">
              <a:off x="5236960" y="2760727"/>
              <a:ext cx="1601726" cy="104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0253CB-2DA6-A060-F5C4-FC68B97E1A04}"/>
                </a:ext>
              </a:extLst>
            </p:cNvPr>
            <p:cNvCxnSpPr>
              <a:cxnSpLocks/>
              <a:stCxn id="48" idx="6"/>
              <a:endCxn id="57" idx="1"/>
            </p:cNvCxnSpPr>
            <p:nvPr/>
          </p:nvCxnSpPr>
          <p:spPr>
            <a:xfrm>
              <a:off x="5338250" y="3456413"/>
              <a:ext cx="1500596" cy="7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6F260B4-0EE0-59BD-ADD4-5DDF52E1158E}"/>
                </a:ext>
              </a:extLst>
            </p:cNvPr>
            <p:cNvCxnSpPr>
              <a:cxnSpLocks/>
              <a:stCxn id="50" idx="6"/>
              <a:endCxn id="60" idx="1"/>
            </p:cNvCxnSpPr>
            <p:nvPr/>
          </p:nvCxnSpPr>
          <p:spPr>
            <a:xfrm>
              <a:off x="5235466" y="4067753"/>
              <a:ext cx="1603540" cy="858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4D8309-0722-03A3-B272-8176F862576F}"/>
                </a:ext>
              </a:extLst>
            </p:cNvPr>
            <p:cNvCxnSpPr>
              <a:cxnSpLocks/>
              <a:stCxn id="53" idx="6"/>
              <a:endCxn id="63" idx="1"/>
            </p:cNvCxnSpPr>
            <p:nvPr/>
          </p:nvCxnSpPr>
          <p:spPr>
            <a:xfrm>
              <a:off x="4982290" y="4572556"/>
              <a:ext cx="1856876" cy="27753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41DA2A8-0589-9AB8-6D26-0D0A94152321}"/>
                </a:ext>
              </a:extLst>
            </p:cNvPr>
            <p:cNvCxnSpPr>
              <a:cxnSpLocks/>
              <a:stCxn id="55" idx="6"/>
              <a:endCxn id="66" idx="1"/>
            </p:cNvCxnSpPr>
            <p:nvPr/>
          </p:nvCxnSpPr>
          <p:spPr>
            <a:xfrm>
              <a:off x="4569055" y="4991099"/>
              <a:ext cx="2270271" cy="5554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7026E0E-0534-1C14-E917-E16E72DF1B69}"/>
                </a:ext>
              </a:extLst>
            </p:cNvPr>
            <p:cNvGrpSpPr/>
            <p:nvPr/>
          </p:nvGrpSpPr>
          <p:grpSpPr>
            <a:xfrm>
              <a:off x="6839487" y="1117786"/>
              <a:ext cx="3317055" cy="500064"/>
              <a:chOff x="5863829" y="1264443"/>
              <a:chExt cx="3317055" cy="500064"/>
            </a:xfrm>
          </p:grpSpPr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51EF571F-CE2D-683A-309D-AF87C30E13B5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rgbClr val="4E67C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L’INTRODUCTION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F61FA72A-89EE-0CF6-6A3E-76DB25660BAC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C7E4D9-ECDC-D5FD-4A41-84C396772BE8}"/>
                </a:ext>
              </a:extLst>
            </p:cNvPr>
            <p:cNvGrpSpPr/>
            <p:nvPr/>
          </p:nvGrpSpPr>
          <p:grpSpPr>
            <a:xfrm>
              <a:off x="2035459" y="2033570"/>
              <a:ext cx="2827546" cy="2826586"/>
              <a:chOff x="1234810" y="2015707"/>
              <a:chExt cx="2827546" cy="282658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7235034-0AA0-BB11-35C4-8C48D7CBA044}"/>
                  </a:ext>
                </a:extLst>
              </p:cNvPr>
              <p:cNvGrpSpPr/>
              <p:nvPr/>
            </p:nvGrpSpPr>
            <p:grpSpPr>
              <a:xfrm>
                <a:off x="1234810" y="2015707"/>
                <a:ext cx="2827546" cy="2826586"/>
                <a:chOff x="1234810" y="2015707"/>
                <a:chExt cx="2827546" cy="282658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549DF8A-51E0-2E9A-1756-0CAE57CDEE99}"/>
                    </a:ext>
                  </a:extLst>
                </p:cNvPr>
                <p:cNvSpPr/>
                <p:nvPr/>
              </p:nvSpPr>
              <p:spPr>
                <a:xfrm>
                  <a:off x="1234810" y="2015707"/>
                  <a:ext cx="2826586" cy="2826586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A1339F1B-CC61-ED92-D299-20160148E177}"/>
                    </a:ext>
                  </a:extLst>
                </p:cNvPr>
                <p:cNvSpPr/>
                <p:nvPr/>
              </p:nvSpPr>
              <p:spPr>
                <a:xfrm>
                  <a:off x="1235770" y="2015707"/>
                  <a:ext cx="2826586" cy="2826586"/>
                </a:xfrm>
                <a:custGeom>
                  <a:avLst/>
                  <a:gdLst>
                    <a:gd name="connsiteX0" fmla="*/ 1413293 w 2826586"/>
                    <a:gd name="connsiteY0" fmla="*/ 0 h 2826586"/>
                    <a:gd name="connsiteX1" fmla="*/ 2826586 w 2826586"/>
                    <a:gd name="connsiteY1" fmla="*/ 1413293 h 2826586"/>
                    <a:gd name="connsiteX2" fmla="*/ 1413293 w 2826586"/>
                    <a:gd name="connsiteY2" fmla="*/ 2826586 h 2826586"/>
                    <a:gd name="connsiteX3" fmla="*/ 0 w 2826586"/>
                    <a:gd name="connsiteY3" fmla="*/ 1413293 h 2826586"/>
                    <a:gd name="connsiteX4" fmla="*/ 1413293 w 2826586"/>
                    <a:gd name="connsiteY4" fmla="*/ 0 h 2826586"/>
                    <a:gd name="connsiteX5" fmla="*/ 1413293 w 2826586"/>
                    <a:gd name="connsiteY5" fmla="*/ 271644 h 2826586"/>
                    <a:gd name="connsiteX6" fmla="*/ 271644 w 2826586"/>
                    <a:gd name="connsiteY6" fmla="*/ 1413293 h 2826586"/>
                    <a:gd name="connsiteX7" fmla="*/ 1413293 w 2826586"/>
                    <a:gd name="connsiteY7" fmla="*/ 2554942 h 2826586"/>
                    <a:gd name="connsiteX8" fmla="*/ 2554942 w 2826586"/>
                    <a:gd name="connsiteY8" fmla="*/ 1413293 h 2826586"/>
                    <a:gd name="connsiteX9" fmla="*/ 1413293 w 2826586"/>
                    <a:gd name="connsiteY9" fmla="*/ 271644 h 282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26586" h="2826586">
                      <a:moveTo>
                        <a:pt x="1413293" y="0"/>
                      </a:moveTo>
                      <a:cubicBezTo>
                        <a:pt x="2193833" y="0"/>
                        <a:pt x="2826586" y="632753"/>
                        <a:pt x="2826586" y="1413293"/>
                      </a:cubicBezTo>
                      <a:cubicBezTo>
                        <a:pt x="2826586" y="2193833"/>
                        <a:pt x="2193833" y="2826586"/>
                        <a:pt x="1413293" y="2826586"/>
                      </a:cubicBezTo>
                      <a:cubicBezTo>
                        <a:pt x="632753" y="2826586"/>
                        <a:pt x="0" y="2193833"/>
                        <a:pt x="0" y="1413293"/>
                      </a:cubicBezTo>
                      <a:cubicBezTo>
                        <a:pt x="0" y="632753"/>
                        <a:pt x="632753" y="0"/>
                        <a:pt x="1413293" y="0"/>
                      </a:cubicBezTo>
                      <a:close/>
                      <a:moveTo>
                        <a:pt x="1413293" y="271644"/>
                      </a:moveTo>
                      <a:cubicBezTo>
                        <a:pt x="782778" y="271644"/>
                        <a:pt x="271644" y="782778"/>
                        <a:pt x="271644" y="1413293"/>
                      </a:cubicBezTo>
                      <a:cubicBezTo>
                        <a:pt x="271644" y="2043808"/>
                        <a:pt x="782778" y="2554942"/>
                        <a:pt x="1413293" y="2554942"/>
                      </a:cubicBezTo>
                      <a:cubicBezTo>
                        <a:pt x="2043808" y="2554942"/>
                        <a:pt x="2554942" y="2043808"/>
                        <a:pt x="2554942" y="1413293"/>
                      </a:cubicBezTo>
                      <a:cubicBezTo>
                        <a:pt x="2554942" y="782778"/>
                        <a:pt x="2043808" y="271644"/>
                        <a:pt x="1413293" y="2716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160" dirty="0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986C728-A37E-3667-6549-317527EFBE67}"/>
                  </a:ext>
                </a:extLst>
              </p:cNvPr>
              <p:cNvSpPr/>
              <p:nvPr/>
            </p:nvSpPr>
            <p:spPr>
              <a:xfrm>
                <a:off x="1552536" y="2332953"/>
                <a:ext cx="2192094" cy="219209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0D722B-90BB-45F2-980B-9C63BA1E314B}"/>
                </a:ext>
              </a:extLst>
            </p:cNvPr>
            <p:cNvGrpSpPr/>
            <p:nvPr/>
          </p:nvGrpSpPr>
          <p:grpSpPr>
            <a:xfrm>
              <a:off x="1584661" y="1617850"/>
              <a:ext cx="3753589" cy="3622300"/>
              <a:chOff x="784012" y="1663759"/>
              <a:chExt cx="3753589" cy="362230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EE1F343E-2E3F-82D1-D5EF-FB4EF892450A}"/>
                  </a:ext>
                </a:extLst>
              </p:cNvPr>
              <p:cNvSpPr/>
              <p:nvPr/>
            </p:nvSpPr>
            <p:spPr>
              <a:xfrm>
                <a:off x="784012" y="1663759"/>
                <a:ext cx="3621024" cy="3622300"/>
              </a:xfrm>
              <a:prstGeom prst="arc">
                <a:avLst>
                  <a:gd name="adj1" fmla="val 17378530"/>
                  <a:gd name="adj2" fmla="val 4347904"/>
                </a:avLst>
              </a:prstGeom>
              <a:noFill/>
              <a:ln w="152400" cap="sq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16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91EE07F-CD21-E880-7D07-73561BEA20C3}"/>
                  </a:ext>
                </a:extLst>
              </p:cNvPr>
              <p:cNvSpPr/>
              <p:nvPr/>
            </p:nvSpPr>
            <p:spPr>
              <a:xfrm>
                <a:off x="4263281" y="3365162"/>
                <a:ext cx="274320" cy="274320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E1B749C-6926-51BD-F85A-B5D259B78F54}"/>
                  </a:ext>
                </a:extLst>
              </p:cNvPr>
              <p:cNvSpPr/>
              <p:nvPr/>
            </p:nvSpPr>
            <p:spPr>
              <a:xfrm>
                <a:off x="4161991" y="2774011"/>
                <a:ext cx="274320" cy="274320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7B8437-42CC-A15C-1BE1-BCCA4D064A7A}"/>
                  </a:ext>
                </a:extLst>
              </p:cNvPr>
              <p:cNvSpPr/>
              <p:nvPr/>
            </p:nvSpPr>
            <p:spPr>
              <a:xfrm rot="507885">
                <a:off x="4161991" y="3956312"/>
                <a:ext cx="274320" cy="274320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19C5A-0A6A-A3E4-710D-DD7E373D33C9}"/>
                  </a:ext>
                </a:extLst>
              </p:cNvPr>
              <p:cNvSpPr/>
              <p:nvPr/>
            </p:nvSpPr>
            <p:spPr>
              <a:xfrm rot="20894768">
                <a:off x="3910943" y="2243557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3713DD0-255D-48F1-CBE4-6E35B310A860}"/>
                  </a:ext>
                </a:extLst>
              </p:cNvPr>
              <p:cNvSpPr/>
              <p:nvPr/>
            </p:nvSpPr>
            <p:spPr>
              <a:xfrm rot="791779">
                <a:off x="3910943" y="4449993"/>
                <a:ext cx="274320" cy="274320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019291-C05A-209B-FAFA-E6DF438F5CAF}"/>
                  </a:ext>
                </a:extLst>
              </p:cNvPr>
              <p:cNvSpPr/>
              <p:nvPr/>
            </p:nvSpPr>
            <p:spPr>
              <a:xfrm rot="20394665">
                <a:off x="3508390" y="1841803"/>
                <a:ext cx="274320" cy="274320"/>
              </a:xfrm>
              <a:prstGeom prst="ellipse">
                <a:avLst/>
              </a:prstGeom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A0E57B1-A3EB-7AE3-5860-5E3BB334AB99}"/>
                  </a:ext>
                </a:extLst>
              </p:cNvPr>
              <p:cNvSpPr/>
              <p:nvPr/>
            </p:nvSpPr>
            <p:spPr>
              <a:xfrm rot="1197134">
                <a:off x="3502319" y="4853044"/>
                <a:ext cx="274320" cy="27432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9C81C9-DABE-65CE-3773-B27F7F82C76C}"/>
                </a:ext>
              </a:extLst>
            </p:cNvPr>
            <p:cNvGrpSpPr/>
            <p:nvPr/>
          </p:nvGrpSpPr>
          <p:grpSpPr>
            <a:xfrm>
              <a:off x="6838846" y="3207149"/>
              <a:ext cx="3317055" cy="500064"/>
              <a:chOff x="5863829" y="1264443"/>
              <a:chExt cx="3317055" cy="500064"/>
            </a:xfrm>
          </p:grpSpPr>
          <p:sp>
            <p:nvSpPr>
              <p:cNvPr id="51" name="Arrow: Pentagon 50">
                <a:extLst>
                  <a:ext uri="{FF2B5EF4-FFF2-40B4-BE49-F238E27FC236}">
                    <a16:creationId xmlns:a16="http://schemas.microsoft.com/office/drawing/2014/main" id="{09137F93-3103-263B-2A35-F6FC834DF1C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LES FONCTIONNALITES</a:t>
                </a:r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35525207-3909-7D12-6690-E8A9E83F1486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C1495F4-95E7-2F70-CAEB-FA17FBF3FDE2}"/>
                </a:ext>
              </a:extLst>
            </p:cNvPr>
            <p:cNvGrpSpPr/>
            <p:nvPr/>
          </p:nvGrpSpPr>
          <p:grpSpPr>
            <a:xfrm>
              <a:off x="6839006" y="3903604"/>
              <a:ext cx="3317055" cy="500064"/>
              <a:chOff x="5863829" y="1264443"/>
              <a:chExt cx="3317055" cy="500064"/>
            </a:xfrm>
          </p:grpSpPr>
          <p:sp>
            <p:nvSpPr>
              <p:cNvPr id="59" name="Arrow: Pentagon 58">
                <a:extLst>
                  <a:ext uri="{FF2B5EF4-FFF2-40B4-BE49-F238E27FC236}">
                    <a16:creationId xmlns:a16="http://schemas.microsoft.com/office/drawing/2014/main" id="{9B09552D-242F-4CEC-A3DB-9007EDC2D383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RÉALISATION</a:t>
                </a:r>
              </a:p>
            </p:txBody>
          </p: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5F271A28-6CB9-2674-D4F3-9184B84371E0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E3412A4-02C3-B225-0B34-BF512C3B5E61}"/>
                </a:ext>
              </a:extLst>
            </p:cNvPr>
            <p:cNvGrpSpPr/>
            <p:nvPr/>
          </p:nvGrpSpPr>
          <p:grpSpPr>
            <a:xfrm>
              <a:off x="6839166" y="4600059"/>
              <a:ext cx="3317055" cy="500064"/>
              <a:chOff x="5863829" y="1264443"/>
              <a:chExt cx="3317055" cy="500064"/>
            </a:xfrm>
          </p:grpSpPr>
          <p:sp>
            <p:nvSpPr>
              <p:cNvPr id="62" name="Arrow: Pentagon 61">
                <a:extLst>
                  <a:ext uri="{FF2B5EF4-FFF2-40B4-BE49-F238E27FC236}">
                    <a16:creationId xmlns:a16="http://schemas.microsoft.com/office/drawing/2014/main" id="{24AEAF1A-B0A6-4B9D-469B-CF77B76D5CE6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LES INTERFACES	</a:t>
                </a:r>
              </a:p>
            </p:txBody>
          </p:sp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4429C93F-A685-2008-03D9-70C22D75F38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9F6E075-C834-FA46-0FD2-94195D117D49}"/>
                </a:ext>
              </a:extLst>
            </p:cNvPr>
            <p:cNvGrpSpPr/>
            <p:nvPr/>
          </p:nvGrpSpPr>
          <p:grpSpPr>
            <a:xfrm>
              <a:off x="6839326" y="5296513"/>
              <a:ext cx="3317055" cy="500064"/>
              <a:chOff x="5863829" y="1264443"/>
              <a:chExt cx="3317055" cy="500064"/>
            </a:xfrm>
          </p:grpSpPr>
          <p:sp>
            <p:nvSpPr>
              <p:cNvPr id="65" name="Arrow: Pentagon 64">
                <a:extLst>
                  <a:ext uri="{FF2B5EF4-FFF2-40B4-BE49-F238E27FC236}">
                    <a16:creationId xmlns:a16="http://schemas.microsoft.com/office/drawing/2014/main" id="{63184BC0-116E-D5BE-7548-FB83E8F811E8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CONCLUSION</a:t>
                </a:r>
              </a:p>
            </p:txBody>
          </p:sp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BC4DBA1E-F16B-28DC-4615-64338DBA3319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237B51E-FB28-A84E-35B4-FCB945075705}"/>
                </a:ext>
              </a:extLst>
            </p:cNvPr>
            <p:cNvGrpSpPr/>
            <p:nvPr/>
          </p:nvGrpSpPr>
          <p:grpSpPr>
            <a:xfrm>
              <a:off x="6838526" y="1814240"/>
              <a:ext cx="3317055" cy="500064"/>
              <a:chOff x="5863829" y="1264443"/>
              <a:chExt cx="3317055" cy="500064"/>
            </a:xfrm>
          </p:grpSpPr>
          <p:sp>
            <p:nvSpPr>
              <p:cNvPr id="68" name="Arrow: Pentagon 67">
                <a:extLst>
                  <a:ext uri="{FF2B5EF4-FFF2-40B4-BE49-F238E27FC236}">
                    <a16:creationId xmlns:a16="http://schemas.microsoft.com/office/drawing/2014/main" id="{36076FCB-9888-6A1C-F35E-3245031561CB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L’OBJECTIVE</a:t>
                </a:r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CB3E83A8-2FBF-B1AB-97CC-5CE0B43A8334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5E878F5-3A6D-A99F-10DF-1CE3DC0E2C65}"/>
                </a:ext>
              </a:extLst>
            </p:cNvPr>
            <p:cNvGrpSpPr/>
            <p:nvPr/>
          </p:nvGrpSpPr>
          <p:grpSpPr>
            <a:xfrm>
              <a:off x="6838686" y="2510694"/>
              <a:ext cx="3317055" cy="500064"/>
              <a:chOff x="5863829" y="1264443"/>
              <a:chExt cx="3317055" cy="500064"/>
            </a:xfrm>
          </p:grpSpPr>
          <p:sp>
            <p:nvSpPr>
              <p:cNvPr id="71" name="Arrow: Pentagon 70">
                <a:extLst>
                  <a:ext uri="{FF2B5EF4-FFF2-40B4-BE49-F238E27FC236}">
                    <a16:creationId xmlns:a16="http://schemas.microsoft.com/office/drawing/2014/main" id="{B59C56B9-CD5C-6086-424C-1E2690F4F83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9184"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LA CONCEPTION</a:t>
                </a:r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B56614D9-27C2-4739-9125-1B0F595FB67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09728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661C9C06-4727-63F2-218D-0C3B6C7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9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2037993" y="1103306"/>
            <a:ext cx="5554980" cy="828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L’INTRODUCTION</a:t>
            </a:r>
            <a:endParaRPr lang="en-US" sz="4374" dirty="0"/>
          </a:p>
        </p:txBody>
      </p:sp>
      <p:sp>
        <p:nvSpPr>
          <p:cNvPr id="8" name="Text 6"/>
          <p:cNvSpPr/>
          <p:nvPr/>
        </p:nvSpPr>
        <p:spPr>
          <a:xfrm>
            <a:off x="1540043" y="2380511"/>
            <a:ext cx="7146757" cy="443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Notre projet consiste en la création d'une application mobile de poèmes pour la Mauritanie. L'objectif principal est de permettre aux utilisateurs d'accéder à une vaste collection de poèmes, de découvrir des poètes mauritaniens et de naviguer à travers différentes œuvres et recueils. Ce projet est conçu pour enrichir la culture locale et promouvoir la littérature mauritanienne auprès d'un large public.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8A362B-6E14-5E5D-DB3D-FCDDB727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2380511"/>
            <a:ext cx="4762500" cy="476250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1939139" y="869669"/>
            <a:ext cx="5554980" cy="91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L’OBJECTIVE</a:t>
            </a:r>
            <a:endParaRPr lang="en-US" sz="4374" b="1" dirty="0"/>
          </a:p>
        </p:txBody>
      </p:sp>
      <p:sp>
        <p:nvSpPr>
          <p:cNvPr id="8" name="Text 6"/>
          <p:cNvSpPr/>
          <p:nvPr/>
        </p:nvSpPr>
        <p:spPr>
          <a:xfrm>
            <a:off x="1163256" y="1979271"/>
            <a:ext cx="8206451" cy="5034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L'objectif de ce projet est de développer une application conviviale et riche en fonctionnalités qui permet aux utilisateurs de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Consulter et lire des poèmes de divers auteurs mauritaniens.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Explorer des recueils de poèmes organisés par auteur.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Favoriser des poètes et des poèmes pour un accès rapide.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Rechercher des poèmes par titre, auteur ou contenu.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Découvrir des informations détaillées sur les auteurs.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29B00-AD46-59DB-9936-6D0544C8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707" y="1979271"/>
            <a:ext cx="4708754" cy="329119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94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5" name="Text 2"/>
          <p:cNvSpPr/>
          <p:nvPr/>
        </p:nvSpPr>
        <p:spPr>
          <a:xfrm>
            <a:off x="1363817" y="1027511"/>
            <a:ext cx="5024361" cy="722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	LA CONCEPTION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314676" y="4360548"/>
            <a:ext cx="9682838" cy="2118669"/>
          </a:xfrm>
          <a:prstGeom prst="roundRect">
            <a:avLst>
              <a:gd name="adj" fmla="val 6927"/>
            </a:avLst>
          </a:prstGeom>
          <a:solidFill>
            <a:srgbClr val="E1DBD0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7" name="Text 4"/>
          <p:cNvSpPr/>
          <p:nvPr/>
        </p:nvSpPr>
        <p:spPr>
          <a:xfrm>
            <a:off x="1805032" y="4699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diagramme de classe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42525" y="5168344"/>
            <a:ext cx="9454989" cy="1331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diagramme de classe de notre application représente les entités principales et leurs relations :Auteur , Deewan , Poème .Chaque poème appartient à un recueil.</a:t>
            </a:r>
            <a:endParaRPr lang="en-US" sz="2000" dirty="0"/>
          </a:p>
        </p:txBody>
      </p:sp>
      <p:sp>
        <p:nvSpPr>
          <p:cNvPr id="4" name="Text 17">
            <a:extLst>
              <a:ext uri="{FF2B5EF4-FFF2-40B4-BE49-F238E27FC236}">
                <a16:creationId xmlns:a16="http://schemas.microsoft.com/office/drawing/2014/main" id="{56FD2BDC-C100-E9AA-53B4-516E1BAFA19E}"/>
              </a:ext>
            </a:extLst>
          </p:cNvPr>
          <p:cNvSpPr/>
          <p:nvPr/>
        </p:nvSpPr>
        <p:spPr>
          <a:xfrm>
            <a:off x="1363817" y="2013526"/>
            <a:ext cx="12698172" cy="16995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conception de notre application de poèmes pour la Mauritanie repose sur une architecture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bien définie et des fonctionnalités soigneusement élaborées pour offrir une expérience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utilisateur enrichissante et intuitive.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r>
              <a:rPr lang="en-US" sz="1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			</a:t>
            </a:r>
          </a:p>
          <a:p>
            <a:endParaRPr lang="en-US" b="1" dirty="0">
              <a:solidFill>
                <a:srgbClr val="2828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		</a:t>
            </a:r>
            <a:r>
              <a:rPr lang="en-US" sz="2800" b="1" kern="1200" dirty="0">
                <a:solidFill>
                  <a:srgbClr val="28282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DIAGRAMME DE CLASSE</a:t>
            </a:r>
            <a:endParaRPr lang="fr-FR" sz="2800" b="1" dirty="0">
              <a:effectLst/>
            </a:endParaRPr>
          </a:p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249A8-5415-B556-C6CF-E4DDB549651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0260" y="1626795"/>
            <a:ext cx="12950453" cy="6096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275880" y="584002"/>
            <a:ext cx="5304473" cy="662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21"/>
              </a:lnSpc>
              <a:buNone/>
            </a:pPr>
            <a:r>
              <a:rPr lang="en-US" sz="417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FONCTIONNALITES</a:t>
            </a:r>
            <a:endParaRPr lang="en-US" sz="4177" dirty="0"/>
          </a:p>
        </p:txBody>
      </p:sp>
      <p:sp>
        <p:nvSpPr>
          <p:cNvPr id="5" name="Shape 3"/>
          <p:cNvSpPr/>
          <p:nvPr/>
        </p:nvSpPr>
        <p:spPr>
          <a:xfrm>
            <a:off x="7293888" y="1671280"/>
            <a:ext cx="42386" cy="597419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6" name="Shape 4"/>
          <p:cNvSpPr/>
          <p:nvPr/>
        </p:nvSpPr>
        <p:spPr>
          <a:xfrm>
            <a:off x="6333827" y="2127290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7076420" y="1909882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7222748" y="1989415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506" dirty="0"/>
          </a:p>
        </p:txBody>
      </p:sp>
      <p:sp>
        <p:nvSpPr>
          <p:cNvPr id="9" name="Text 7"/>
          <p:cNvSpPr/>
          <p:nvPr/>
        </p:nvSpPr>
        <p:spPr>
          <a:xfrm>
            <a:off x="3495913" y="1883450"/>
            <a:ext cx="265223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recherche</a:t>
            </a:r>
            <a:endParaRPr lang="en-US" sz="2088" dirty="0"/>
          </a:p>
        </p:txBody>
      </p:sp>
      <p:sp>
        <p:nvSpPr>
          <p:cNvPr id="10" name="Text 8"/>
          <p:cNvSpPr/>
          <p:nvPr/>
        </p:nvSpPr>
        <p:spPr>
          <a:xfrm>
            <a:off x="2275880" y="2342316"/>
            <a:ext cx="3872270" cy="1289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fonction de recherche permet aux utilisateurs de trouver des poèmes par auteur, titre ou mot-clé.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553742" y="3188137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6420" y="2970728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7222748" y="3050262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506" dirty="0"/>
          </a:p>
        </p:txBody>
      </p:sp>
      <p:sp>
        <p:nvSpPr>
          <p:cNvPr id="14" name="Text 12"/>
          <p:cNvSpPr/>
          <p:nvPr/>
        </p:nvSpPr>
        <p:spPr>
          <a:xfrm>
            <a:off x="8482013" y="2944297"/>
            <a:ext cx="2760107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navigatioin et affichage</a:t>
            </a:r>
            <a:endParaRPr lang="en-US" sz="2088" dirty="0"/>
          </a:p>
        </p:txBody>
      </p:sp>
      <p:sp>
        <p:nvSpPr>
          <p:cNvPr id="15" name="Text 13"/>
          <p:cNvSpPr/>
          <p:nvPr/>
        </p:nvSpPr>
        <p:spPr>
          <a:xfrm>
            <a:off x="8482013" y="3403163"/>
            <a:ext cx="3872389" cy="10250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navigation permet aux utilisateurs de parcourir les différents recueils et poèmes.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6333827" y="4213146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7" name="Shape 15"/>
          <p:cNvSpPr/>
          <p:nvPr/>
        </p:nvSpPr>
        <p:spPr>
          <a:xfrm>
            <a:off x="7076420" y="3995738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7222748" y="4075271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506" dirty="0"/>
          </a:p>
        </p:txBody>
      </p:sp>
      <p:sp>
        <p:nvSpPr>
          <p:cNvPr id="19" name="Text 17"/>
          <p:cNvSpPr/>
          <p:nvPr/>
        </p:nvSpPr>
        <p:spPr>
          <a:xfrm>
            <a:off x="2582228" y="3969306"/>
            <a:ext cx="3565922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gestion des auteurs et receuils</a:t>
            </a:r>
            <a:endParaRPr lang="en-US" sz="2088" dirty="0"/>
          </a:p>
        </p:txBody>
      </p:sp>
      <p:sp>
        <p:nvSpPr>
          <p:cNvPr id="20" name="Text 18"/>
          <p:cNvSpPr/>
          <p:nvPr/>
        </p:nvSpPr>
        <p:spPr>
          <a:xfrm>
            <a:off x="2275880" y="4428173"/>
            <a:ext cx="3872270" cy="1025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gestion des auteurs et des recueils permet de maintenir une base de données à jour.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7553742" y="5238274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22" name="Shape 20"/>
          <p:cNvSpPr/>
          <p:nvPr/>
        </p:nvSpPr>
        <p:spPr>
          <a:xfrm>
            <a:off x="7076420" y="5020866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23" name="Text 21"/>
          <p:cNvSpPr/>
          <p:nvPr/>
        </p:nvSpPr>
        <p:spPr>
          <a:xfrm>
            <a:off x="7222748" y="5100399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506" dirty="0"/>
          </a:p>
        </p:txBody>
      </p:sp>
      <p:sp>
        <p:nvSpPr>
          <p:cNvPr id="24" name="Text 22"/>
          <p:cNvSpPr/>
          <p:nvPr/>
        </p:nvSpPr>
        <p:spPr>
          <a:xfrm>
            <a:off x="8482013" y="4994434"/>
            <a:ext cx="265223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favoris</a:t>
            </a:r>
            <a:endParaRPr lang="en-US" sz="2088" dirty="0"/>
          </a:p>
        </p:txBody>
      </p:sp>
      <p:sp>
        <p:nvSpPr>
          <p:cNvPr id="25" name="Text 23"/>
          <p:cNvSpPr/>
          <p:nvPr/>
        </p:nvSpPr>
        <p:spPr>
          <a:xfrm>
            <a:off x="8482013" y="5453301"/>
            <a:ext cx="3872389" cy="10250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fonction de favoris permet aux utilisateurs de sauvegarder les poèmes qu'ils aiment.</a:t>
            </a:r>
            <a:endParaRPr lang="en-US" sz="2000" dirty="0"/>
          </a:p>
        </p:txBody>
      </p:sp>
      <p:sp>
        <p:nvSpPr>
          <p:cNvPr id="26" name="Shape 24"/>
          <p:cNvSpPr/>
          <p:nvPr/>
        </p:nvSpPr>
        <p:spPr>
          <a:xfrm>
            <a:off x="6333827" y="6263402"/>
            <a:ext cx="742593" cy="42386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27" name="Shape 25"/>
          <p:cNvSpPr/>
          <p:nvPr/>
        </p:nvSpPr>
        <p:spPr>
          <a:xfrm>
            <a:off x="7076420" y="6045994"/>
            <a:ext cx="477322" cy="477322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28" name="Text 26"/>
          <p:cNvSpPr/>
          <p:nvPr/>
        </p:nvSpPr>
        <p:spPr>
          <a:xfrm>
            <a:off x="7222748" y="6125527"/>
            <a:ext cx="18454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50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</a:t>
            </a:r>
            <a:endParaRPr lang="en-US" sz="2506" dirty="0"/>
          </a:p>
        </p:txBody>
      </p:sp>
      <p:sp>
        <p:nvSpPr>
          <p:cNvPr id="29" name="Text 27"/>
          <p:cNvSpPr/>
          <p:nvPr/>
        </p:nvSpPr>
        <p:spPr>
          <a:xfrm>
            <a:off x="3423523" y="6019562"/>
            <a:ext cx="2724626" cy="331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10"/>
              </a:lnSpc>
              <a:buNone/>
            </a:pPr>
            <a:r>
              <a:rPr lang="en-US" sz="208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statiques et comptages</a:t>
            </a:r>
            <a:endParaRPr lang="en-US" sz="2088" dirty="0"/>
          </a:p>
        </p:txBody>
      </p:sp>
      <p:sp>
        <p:nvSpPr>
          <p:cNvPr id="30" name="Text 28"/>
          <p:cNvSpPr/>
          <p:nvPr/>
        </p:nvSpPr>
        <p:spPr>
          <a:xfrm>
            <a:off x="2275880" y="6478429"/>
            <a:ext cx="3872270" cy="1025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06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statistiques et les comptages permettent de suivre l'utilisation de l'application.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877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RÉALISATION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2643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270402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 vscode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184445"/>
            <a:ext cx="2999394" cy="111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Editeur de code pour le développement de l'application.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02" y="195873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06697" y="266583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 github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937406" y="3123345"/>
            <a:ext cx="30329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Plateforme de gestion de code source pour le suivi des modifications.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054" y="192643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70400" y="268800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 android studio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870399" y="3184446"/>
            <a:ext cx="410024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Environnement de développement intégré pour la création d'applications Android.</a:t>
            </a:r>
            <a:endParaRPr lang="en-US" sz="20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701" y="502874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120824" y="569309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 modelio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6120823" y="6127456"/>
            <a:ext cx="319427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Outil de modélisation UML pour la conception de l'application.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3" y="5215239"/>
            <a:ext cx="555427" cy="55542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2037993" y="596157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 mongodb</a:t>
            </a:r>
            <a:endParaRPr lang="en-US" sz="2187" dirty="0"/>
          </a:p>
        </p:txBody>
      </p:sp>
      <p:sp>
        <p:nvSpPr>
          <p:cNvPr id="19" name="Text 12"/>
          <p:cNvSpPr/>
          <p:nvPr/>
        </p:nvSpPr>
        <p:spPr>
          <a:xfrm>
            <a:off x="2037992" y="6441997"/>
            <a:ext cx="3622028" cy="1116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Base de données NoSQL pour le stockage des données de l'application.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1909644" y="335425"/>
            <a:ext cx="4687926" cy="833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INTERFACES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55370" y="3148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628787"/>
            <a:ext cx="40977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19656" y="3148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62878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55370" y="52950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75484"/>
            <a:ext cx="886206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AB50DA-504C-4BEB-660A-CD0DEC8B715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026" y="2597644"/>
            <a:ext cx="3280220" cy="33058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27527C-B59A-9991-2254-D5799B20202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106450"/>
            <a:ext cx="3013595" cy="56894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E12D61-9D66-AD66-C642-E1651F3A5311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9108" y="2135009"/>
            <a:ext cx="3013594" cy="568941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6960B7B-E452-BF21-6307-EE3B425E496F}"/>
              </a:ext>
            </a:extLst>
          </p:cNvPr>
          <p:cNvSpPr txBox="1"/>
          <p:nvPr/>
        </p:nvSpPr>
        <p:spPr>
          <a:xfrm>
            <a:off x="944966" y="1842429"/>
            <a:ext cx="328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</a:t>
            </a:r>
            <a:r>
              <a:rPr lang="fr-FR" sz="2400" spc="-3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logo</a:t>
            </a:r>
            <a:r>
              <a:rPr lang="fr-FR" sz="2400" spc="-2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fr-FR" sz="2400" spc="-3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l’application</a:t>
            </a:r>
            <a:r>
              <a:rPr lang="fr-FR" sz="2400" spc="-15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5DE5443-1C1A-F901-3EC0-FA1DDF5711A6}"/>
              </a:ext>
            </a:extLst>
          </p:cNvPr>
          <p:cNvSpPr txBox="1"/>
          <p:nvPr/>
        </p:nvSpPr>
        <p:spPr>
          <a:xfrm>
            <a:off x="5954271" y="1366189"/>
            <a:ext cx="2286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</a:t>
            </a:r>
            <a:r>
              <a:rPr lang="fr-FR" sz="2400" spc="-4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d’accueil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AF68CE-D6D1-4AB6-81FF-5E1A07AF3653}"/>
              </a:ext>
            </a:extLst>
          </p:cNvPr>
          <p:cNvSpPr txBox="1"/>
          <p:nvPr/>
        </p:nvSpPr>
        <p:spPr>
          <a:xfrm>
            <a:off x="9241551" y="1380764"/>
            <a:ext cx="4387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 du contenu d’une Poème </a:t>
            </a:r>
            <a:endParaRPr lang="fr-F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548</Words>
  <Application>Microsoft Office PowerPoint</Application>
  <PresentationFormat>Personnalisé</PresentationFormat>
  <Paragraphs>100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Lato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elhaj mohamed lemine</cp:lastModifiedBy>
  <cp:revision>10</cp:revision>
  <dcterms:created xsi:type="dcterms:W3CDTF">2024-06-15T10:35:47Z</dcterms:created>
  <dcterms:modified xsi:type="dcterms:W3CDTF">2024-06-24T14:04:02Z</dcterms:modified>
</cp:coreProperties>
</file>