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61" r:id="rId17"/>
    <p:sldId id="27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8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973F-A584-4CAA-B460-4069D0692B85}" type="datetimeFigureOut">
              <a:rPr lang="fr-FR" smtClean="0"/>
              <a:pPr/>
              <a:t>04/12/2017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E4223-BF9E-438A-BBF7-4E9D26DDF3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63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E4223-BF9E-438A-BBF7-4E9D26DDF3FF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427C-EF0B-46F0-9909-A1FC09A58AA9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D3BE-056E-4B4F-9629-8D4CD117F055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04B-C898-4724-B0EE-7F1AC940F500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173D-2CD9-46A7-B049-6D1A770BC8F3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039-7181-4DA8-AA5B-DE5FD610E63B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E367-0BF5-4D1D-A7F8-164606D8D636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EBF5-3286-4F21-A811-80DE0C4AB76A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EE7B-60D0-45C8-8E37-ECF91DF0CD7B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1859-209B-4B63-BFE6-50C99E75624F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8267-C917-4015-BC70-60F58C55C0C6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AF0D-0BF8-4874-9F4B-B910019DC450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1B8E26-30EA-47AE-8A41-15B6DBB7D265}" type="datetime1">
              <a:rPr lang="fr-FR" smtClean="0"/>
              <a:pPr/>
              <a:t>04/12/2017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C5423A-76B1-4120-AFE2-BC81D76D0060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Chapitre 3 – Droit pénal informatique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Kamel REZGUI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7 Les éléments composants de certaines infractions informatiques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En général chaque infraction pénale se définit juridiquement par son élément matériel et celui moral </a:t>
            </a:r>
          </a:p>
          <a:p>
            <a:r>
              <a:rPr lang="fr-FR" sz="1800" dirty="0" smtClean="0"/>
              <a:t>Dans le but de montrer la spécificité de l’infraction informatique, nous allons analyser les éléments composants de certaines infractions informatiques</a:t>
            </a:r>
          </a:p>
          <a:p>
            <a:pPr lvl="1"/>
            <a:r>
              <a:rPr lang="fr-FR" sz="1600" dirty="0" smtClean="0"/>
              <a:t>L’accès et le maintien frauduleux dans un système de traitement automatisé des données </a:t>
            </a:r>
          </a:p>
          <a:p>
            <a:pPr lvl="1"/>
            <a:r>
              <a:rPr lang="fr-FR" sz="1600" dirty="0" smtClean="0"/>
              <a:t>L’introduction de données dans le système automatisé de nature à altérer les données des programmes  ou de son mode de traitement ou de transmission</a:t>
            </a:r>
          </a:p>
          <a:p>
            <a:pPr lvl="1"/>
            <a:r>
              <a:rPr lang="fr-FR" sz="1600" dirty="0" smtClean="0"/>
              <a:t>L’introduction de modifications du contenu des documents informatiques ou électroniques originellement véritables: les faux informatiques</a:t>
            </a:r>
          </a:p>
          <a:p>
            <a:endParaRPr lang="fr-FR" sz="1800" dirty="0" smtClean="0"/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3 – 7 – 1 Les éléments composants de l’infraction d’accès et du maintien frauduleux dans un système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L’élément matériel</a:t>
            </a:r>
          </a:p>
          <a:p>
            <a:pPr lvl="1"/>
            <a:r>
              <a:rPr lang="fr-FR" sz="1600" dirty="0" smtClean="0"/>
              <a:t>L’accès et le maintien dans un système informatique</a:t>
            </a:r>
          </a:p>
          <a:p>
            <a:pPr lvl="2"/>
            <a:r>
              <a:rPr lang="fr-FR" sz="1300" dirty="0" smtClean="0"/>
              <a:t>L’accès ou le maintien peut être total ou partiel</a:t>
            </a:r>
          </a:p>
          <a:p>
            <a:pPr lvl="1"/>
            <a:r>
              <a:rPr lang="fr-FR" sz="1600" dirty="0" smtClean="0"/>
              <a:t>L’accès et le maintien d’une manière illégitime, frauduleuse</a:t>
            </a:r>
          </a:p>
          <a:p>
            <a:pPr lvl="1"/>
            <a:r>
              <a:rPr lang="fr-FR" sz="1600" dirty="0" smtClean="0"/>
              <a:t>Existence d’un système de traitement automatisé de données</a:t>
            </a:r>
          </a:p>
          <a:p>
            <a:pPr lvl="1"/>
            <a:r>
              <a:rPr lang="fr-FR" sz="1600" dirty="0" smtClean="0"/>
              <a:t>Non exigence d’un préjudice occasionné au titulaire du système</a:t>
            </a:r>
          </a:p>
          <a:p>
            <a:r>
              <a:rPr lang="fr-FR" sz="1800" dirty="0" smtClean="0"/>
              <a:t>L’élément moral</a:t>
            </a:r>
          </a:p>
          <a:p>
            <a:pPr lvl="1"/>
            <a:r>
              <a:rPr lang="fr-FR" sz="1600" dirty="0" smtClean="0"/>
              <a:t>Intention délictuelle, mauvaise foi</a:t>
            </a:r>
            <a:endParaRPr lang="fr-FR" sz="1800" dirty="0" smtClean="0"/>
          </a:p>
          <a:p>
            <a:r>
              <a:rPr lang="fr-FR" sz="1800" dirty="0" smtClean="0"/>
              <a:t>La sanction</a:t>
            </a:r>
          </a:p>
          <a:p>
            <a:pPr lvl="1"/>
            <a:r>
              <a:rPr lang="fr-FR" sz="1600" dirty="0" smtClean="0"/>
              <a:t>Emprisonnement de 1 an et / ou amende de 1000 dinars</a:t>
            </a:r>
          </a:p>
          <a:p>
            <a:r>
              <a:rPr lang="fr-FR" sz="1800" dirty="0" smtClean="0"/>
              <a:t>Circonstances aggravantes de l’infraction</a:t>
            </a:r>
          </a:p>
          <a:p>
            <a:pPr lvl="1"/>
            <a:r>
              <a:rPr lang="fr-FR" sz="1400" dirty="0" smtClean="0"/>
              <a:t>En cas de préjudices occasionné au système informatique</a:t>
            </a:r>
          </a:p>
          <a:p>
            <a:pPr lvl="1"/>
            <a:r>
              <a:rPr lang="fr-FR" sz="1400" dirty="0" smtClean="0"/>
              <a:t>Que ce préjudice a été occasionné intentionnellement ou non</a:t>
            </a:r>
          </a:p>
          <a:p>
            <a:pPr lvl="1"/>
            <a:r>
              <a:rPr lang="fr-FR" sz="1400" dirty="0" smtClean="0"/>
              <a:t>La sanction double sera double: 2 ans emprisonnement et / ou amende de 2000 dinars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3 – 7 –2 Les éléments composants de l’infraction d’introduction de données dans un système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L’élément matériel</a:t>
            </a:r>
          </a:p>
          <a:p>
            <a:pPr lvl="1"/>
            <a:r>
              <a:rPr lang="fr-FR" sz="1600" dirty="0" smtClean="0"/>
              <a:t>Introduction de donnée</a:t>
            </a:r>
          </a:p>
          <a:p>
            <a:pPr lvl="1"/>
            <a:r>
              <a:rPr lang="fr-FR" sz="1600" dirty="0" smtClean="0"/>
              <a:t>D’une manière illégitime et frauduleuse</a:t>
            </a:r>
          </a:p>
          <a:p>
            <a:pPr lvl="1"/>
            <a:r>
              <a:rPr lang="fr-FR" sz="1600" dirty="0" smtClean="0"/>
              <a:t>Dans un système automatisé</a:t>
            </a:r>
          </a:p>
          <a:p>
            <a:pPr lvl="1"/>
            <a:r>
              <a:rPr lang="fr-FR" sz="1600" dirty="0" smtClean="0"/>
              <a:t>Cette introduction est de nature à altérer</a:t>
            </a:r>
          </a:p>
          <a:p>
            <a:pPr lvl="2"/>
            <a:r>
              <a:rPr lang="fr-FR" sz="1300" dirty="0" smtClean="0"/>
              <a:t>Les données du système</a:t>
            </a:r>
          </a:p>
          <a:p>
            <a:pPr lvl="2"/>
            <a:r>
              <a:rPr lang="fr-FR" sz="1300" dirty="0" smtClean="0"/>
              <a:t>Son mode de fonctionnement</a:t>
            </a:r>
            <a:endParaRPr lang="fr-FR" sz="1600" dirty="0" smtClean="0"/>
          </a:p>
          <a:p>
            <a:r>
              <a:rPr lang="fr-FR" sz="1800" dirty="0" smtClean="0"/>
              <a:t>L’élément moral</a:t>
            </a:r>
          </a:p>
          <a:p>
            <a:pPr lvl="1"/>
            <a:r>
              <a:rPr lang="fr-FR" sz="1600" dirty="0" smtClean="0"/>
              <a:t>Intention délictuelle, mauvaise foi</a:t>
            </a:r>
          </a:p>
          <a:p>
            <a:r>
              <a:rPr lang="fr-FR" sz="1800" dirty="0" smtClean="0"/>
              <a:t>La sanction</a:t>
            </a:r>
          </a:p>
          <a:p>
            <a:pPr lvl="1"/>
            <a:r>
              <a:rPr lang="fr-FR" sz="1600" dirty="0" smtClean="0"/>
              <a:t>Emprisonnement de 5 ans et amende de 5000 dinars</a:t>
            </a:r>
          </a:p>
          <a:p>
            <a:r>
              <a:rPr lang="fr-FR" sz="1800" dirty="0" smtClean="0"/>
              <a:t>Circonstances aggravantes de l’infraction</a:t>
            </a:r>
          </a:p>
          <a:p>
            <a:pPr lvl="1"/>
            <a:r>
              <a:rPr lang="fr-FR" sz="1400" dirty="0" smtClean="0"/>
              <a:t>Lorsque l’acte est commis à l’occasion de l’exercice des ses activités professionnelles</a:t>
            </a:r>
          </a:p>
          <a:p>
            <a:pPr lvl="1"/>
            <a:r>
              <a:rPr lang="fr-FR" sz="1400" dirty="0" smtClean="0"/>
              <a:t>La sanction sera le double : 10 ans emprisonnement et 10.000 dinars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7 –3 Les éléments composants de l’infraction de faux informatique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smtClean="0"/>
              <a:t>L’élément matériel</a:t>
            </a:r>
          </a:p>
          <a:p>
            <a:pPr lvl="1"/>
            <a:r>
              <a:rPr lang="fr-FR" sz="1600" dirty="0" smtClean="0"/>
              <a:t>Introduction de modification</a:t>
            </a:r>
          </a:p>
          <a:p>
            <a:pPr lvl="1"/>
            <a:r>
              <a:rPr lang="fr-FR" sz="1600" dirty="0" smtClean="0"/>
              <a:t>Sur le contenu d’un document informatique ou électronique </a:t>
            </a:r>
            <a:r>
              <a:rPr lang="fr-FR" sz="1600" dirty="0" smtClean="0"/>
              <a:t>original ( document officiel </a:t>
            </a:r>
            <a:r>
              <a:rPr lang="fr-FR" sz="1600" smtClean="0"/>
              <a:t>ou d’engagement )</a:t>
            </a:r>
            <a:endParaRPr lang="fr-FR" sz="1600" dirty="0" smtClean="0"/>
          </a:p>
          <a:p>
            <a:pPr lvl="1"/>
            <a:r>
              <a:rPr lang="fr-FR" sz="1600" dirty="0" smtClean="0"/>
              <a:t>Exigence d’un préjudice à autrui</a:t>
            </a:r>
          </a:p>
          <a:p>
            <a:r>
              <a:rPr lang="fr-FR" sz="1800" dirty="0" smtClean="0"/>
              <a:t>L’élément moral</a:t>
            </a:r>
          </a:p>
          <a:p>
            <a:pPr lvl="1"/>
            <a:r>
              <a:rPr lang="fr-FR" sz="1600" dirty="0" smtClean="0"/>
              <a:t>Intention délictuelle, mauvaise foi</a:t>
            </a:r>
          </a:p>
          <a:p>
            <a:r>
              <a:rPr lang="fr-FR" sz="1800" dirty="0" smtClean="0"/>
              <a:t>La sanction</a:t>
            </a:r>
          </a:p>
          <a:p>
            <a:pPr lvl="1"/>
            <a:r>
              <a:rPr lang="fr-FR" sz="1600" dirty="0" smtClean="0"/>
              <a:t>Emprisonnement de 2 ans et amende de 2000 dinars</a:t>
            </a:r>
          </a:p>
          <a:p>
            <a:r>
              <a:rPr lang="fr-FR" sz="1800" dirty="0" smtClean="0"/>
              <a:t>Circonstances aggravantes de l’infraction</a:t>
            </a:r>
          </a:p>
          <a:p>
            <a:pPr lvl="1"/>
            <a:r>
              <a:rPr lang="fr-FR" sz="1400" dirty="0" smtClean="0"/>
              <a:t>Lorsque l’acte est commis par un fonctionnaire public ou assimilé</a:t>
            </a:r>
          </a:p>
          <a:p>
            <a:pPr lvl="1"/>
            <a:r>
              <a:rPr lang="fr-FR" sz="1400" dirty="0" smtClean="0"/>
              <a:t>La sanction sera le double : 4ans emprisonnement et 4000 dinars</a:t>
            </a:r>
          </a:p>
          <a:p>
            <a:r>
              <a:rPr lang="fr-FR" sz="1600" dirty="0" smtClean="0"/>
              <a:t>La détention et l’usage d’une manière volontaire de faux informatiques sont passibles des même sanctions</a:t>
            </a:r>
          </a:p>
          <a:p>
            <a:pPr lvl="1"/>
            <a:r>
              <a:rPr lang="fr-FR" sz="1400" dirty="0" smtClean="0"/>
              <a:t>Exigence de la connaissance préalable de leur caractère illégal</a:t>
            </a:r>
          </a:p>
          <a:p>
            <a:pPr lvl="1"/>
            <a:r>
              <a:rPr lang="fr-FR" sz="1400" dirty="0" smtClean="0"/>
              <a:t>Exigence de la mauvaise foi et de l’intention délictuelle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8 La poursuite de l’infraction informatique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800" dirty="0" smtClean="0"/>
              <a:t>La poursuite des infractions informatique pose des problèmes et des difficultés juridiques particulières dues aux</a:t>
            </a:r>
          </a:p>
          <a:p>
            <a:pPr lvl="1"/>
            <a:r>
              <a:rPr lang="fr-FR" sz="1600" dirty="0" smtClean="0"/>
              <a:t>Caractère immatériel des échanges électroniques</a:t>
            </a:r>
          </a:p>
          <a:p>
            <a:pPr lvl="1"/>
            <a:r>
              <a:rPr lang="fr-FR" sz="1600" dirty="0" smtClean="0"/>
              <a:t>Difficultés de la recherche des preuves des crimes et infractions informatiques</a:t>
            </a:r>
          </a:p>
          <a:p>
            <a:pPr lvl="1"/>
            <a:r>
              <a:rPr lang="fr-FR" sz="1600" dirty="0" smtClean="0"/>
              <a:t>Caractère international des échanges</a:t>
            </a:r>
          </a:p>
          <a:p>
            <a:pPr lvl="1"/>
            <a:r>
              <a:rPr lang="fr-FR" sz="1600" dirty="0" smtClean="0"/>
              <a:t>Principe de territorialité de la loi  pénale</a:t>
            </a:r>
          </a:p>
          <a:p>
            <a:pPr lvl="1"/>
            <a:r>
              <a:rPr lang="fr-FR" sz="1600" dirty="0" smtClean="0"/>
              <a:t>La faiblesse des actions pénales au niveau international…</a:t>
            </a:r>
          </a:p>
          <a:p>
            <a:pPr lvl="1"/>
            <a:r>
              <a:rPr lang="fr-FR" sz="1600" dirty="0" smtClean="0"/>
              <a:t>La spécialisation nécessaire des personnels qui enquêtent et jugent ce type d’infraction dans les domaine des TIC…</a:t>
            </a:r>
            <a:endParaRPr lang="fr-FR" sz="1800" dirty="0" smtClean="0"/>
          </a:p>
          <a:p>
            <a:r>
              <a:rPr lang="fr-FR" sz="1800" dirty="0" smtClean="0"/>
              <a:t>Nécessité d’adapter les règles de procédure pénale à la spécificité de la recherche, de la constatation, de la poursuite de l’infraction informatique</a:t>
            </a:r>
          </a:p>
          <a:p>
            <a:pPr lvl="1"/>
            <a:r>
              <a:rPr lang="fr-FR" sz="1400" dirty="0" smtClean="0"/>
              <a:t>Règles de preuve de ces infractions adaptées</a:t>
            </a:r>
          </a:p>
          <a:p>
            <a:pPr lvl="1"/>
            <a:r>
              <a:rPr lang="fr-FR" sz="1400" dirty="0" smtClean="0"/>
              <a:t>Police spéciale ayant </a:t>
            </a:r>
            <a:r>
              <a:rPr lang="fr-FR" sz="1400" smtClean="0"/>
              <a:t>une formation </a:t>
            </a:r>
            <a:r>
              <a:rPr lang="fr-FR" sz="1400" dirty="0" smtClean="0"/>
              <a:t>spécifique</a:t>
            </a:r>
          </a:p>
          <a:p>
            <a:pPr lvl="1"/>
            <a:r>
              <a:rPr lang="fr-FR" sz="1400" dirty="0" smtClean="0"/>
              <a:t>Prérogatives spéciales entre les mains du personnel d’enquête et de poursuite</a:t>
            </a:r>
          </a:p>
          <a:p>
            <a:pPr lvl="1"/>
            <a:r>
              <a:rPr lang="fr-FR" sz="1400" dirty="0" smtClean="0"/>
              <a:t>Nécessité d’une coopération internationale:  sous Interpol par exemple…</a:t>
            </a:r>
          </a:p>
          <a:p>
            <a:r>
              <a:rPr lang="fr-FR" sz="1800" dirty="0" smtClean="0"/>
              <a:t>Exemple : Décret français no 2007-1620 du 15 novembre 2007 modifiant le code de procédure pénale et relatif à l’utilisation des nouvelles technologies</a:t>
            </a:r>
          </a:p>
          <a:p>
            <a:endParaRPr lang="fr-FR" sz="18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9 Références bibliographiques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Mohamed Askri, La spécificité de la preuve des infractions informatiques, Revue Jurisprudence et Législation n° 7 juillet 2005 (en arabe)</a:t>
            </a:r>
          </a:p>
          <a:p>
            <a:r>
              <a:rPr lang="fr-FR" sz="1800" dirty="0" smtClean="0"/>
              <a:t>Florence de </a:t>
            </a:r>
            <a:r>
              <a:rPr lang="fr-FR" sz="1800" dirty="0" err="1" smtClean="0"/>
              <a:t>Villenfagne</a:t>
            </a:r>
            <a:r>
              <a:rPr lang="fr-FR" sz="1800" dirty="0" smtClean="0"/>
              <a:t> et Séverine </a:t>
            </a:r>
            <a:r>
              <a:rPr lang="fr-FR" sz="1800" dirty="0" err="1" smtClean="0"/>
              <a:t>Dusollier</a:t>
            </a:r>
            <a:r>
              <a:rPr lang="fr-FR" sz="1800" dirty="0" smtClean="0"/>
              <a:t> : La Belgique sort enfin ses armes contre la cybercriminalité: à propos de la loi du 28 novembre 2000 sur la criminalité informatique</a:t>
            </a:r>
          </a:p>
          <a:p>
            <a:pPr lvl="1"/>
            <a:r>
              <a:rPr lang="fr-FR" sz="1600" dirty="0" smtClean="0"/>
              <a:t>http://www.droit-technologie.org/upload/dossier/doc/49-1.pdf</a:t>
            </a:r>
          </a:p>
          <a:p>
            <a:r>
              <a:rPr lang="fr-FR" sz="1800" dirty="0" err="1" smtClean="0"/>
              <a:t>Stephane</a:t>
            </a:r>
            <a:r>
              <a:rPr lang="fr-FR" sz="1800" dirty="0" smtClean="0"/>
              <a:t> Debray, Internet face aux substances illicites : complice de la cybercriminalité ou outil de prévention ?</a:t>
            </a:r>
          </a:p>
          <a:p>
            <a:pPr lvl="1"/>
            <a:r>
              <a:rPr lang="fr-FR" sz="1600" dirty="0" smtClean="0"/>
              <a:t>http://www.droit-technologie.org/upload/dossier/doc/134-1.pdf</a:t>
            </a:r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10 Liens utiles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Portail du droit des technologies , Belgique</a:t>
            </a:r>
          </a:p>
          <a:p>
            <a:pPr lvl="1"/>
            <a:r>
              <a:rPr lang="fr-FR" sz="1600" dirty="0" smtClean="0"/>
              <a:t>Thème : criminalité et droit pénal</a:t>
            </a:r>
          </a:p>
          <a:p>
            <a:pPr lvl="2"/>
            <a:r>
              <a:rPr lang="fr-FR" sz="1300" dirty="0" smtClean="0"/>
              <a:t>http://www.droit-technologie.org/dossier-list-by-themes-11/criminalite-et-droit-penal.html</a:t>
            </a:r>
          </a:p>
          <a:p>
            <a:r>
              <a:rPr lang="en-US" sz="1800" dirty="0" smtClean="0"/>
              <a:t>O.C.D.E., Guidelines for the security of information systems, 1992, OECD/GD (92) 190</a:t>
            </a:r>
          </a:p>
          <a:p>
            <a:pPr lvl="2"/>
            <a:r>
              <a:rPr lang="fr-FR" sz="1400" dirty="0" smtClean="0"/>
              <a:t>Disponible sur: &lt;http://www.oecd.org/dsti/sti/it/secur/prod/e_secur.htm&gt;</a:t>
            </a:r>
          </a:p>
          <a:p>
            <a:r>
              <a:rPr lang="fr-FR" sz="1800" dirty="0" smtClean="0"/>
              <a:t>Site du Droit des nouvelles technologies de l’information et de communication</a:t>
            </a:r>
          </a:p>
          <a:p>
            <a:pPr lvl="1"/>
            <a:r>
              <a:rPr lang="fr-FR" sz="1600" dirty="0" smtClean="0"/>
              <a:t>Thème criminalité informatique</a:t>
            </a:r>
          </a:p>
          <a:p>
            <a:pPr lvl="2"/>
            <a:r>
              <a:rPr lang="fr-FR" sz="1300" dirty="0" smtClean="0"/>
              <a:t>http://www.droitntic.com/news/sub_domain.php?sub_domain=Criminalite_informatique</a:t>
            </a:r>
            <a:endParaRPr lang="fr-FR" sz="13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11 Travail à faire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Question 1 : Analysez les éléments composants de l’infraction de faux informatique</a:t>
            </a:r>
          </a:p>
          <a:p>
            <a:r>
              <a:rPr lang="fr-FR" sz="1800" dirty="0" smtClean="0"/>
              <a:t>Question 2 : Commentez la décision du tribunal de première instance de Tunis publié à la Revue Jurisprudence et Législations n° 10 décembre 2004 ( jugement à scanner) </a:t>
            </a:r>
          </a:p>
          <a:p>
            <a:r>
              <a:rPr lang="fr-FR" sz="1800" dirty="0" smtClean="0"/>
              <a:t>Question 3 : Quelles sont les difficultés de la reconnaissance légale de l’infraction informatique ?</a:t>
            </a:r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Plan du chapitre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200" dirty="0" smtClean="0"/>
              <a:t>3 – 1 Objectifs du chapitre</a:t>
            </a:r>
          </a:p>
          <a:p>
            <a:r>
              <a:rPr lang="fr-FR" sz="2200" dirty="0" smtClean="0"/>
              <a:t>3 – 2 Fondements d’un régime juridique particulier à l’infraction informatique</a:t>
            </a:r>
          </a:p>
          <a:p>
            <a:r>
              <a:rPr lang="fr-FR" sz="2200" dirty="0" smtClean="0"/>
              <a:t>3 – 3 Sources  du droit pénal informatique</a:t>
            </a:r>
          </a:p>
          <a:p>
            <a:r>
              <a:rPr lang="fr-FR" sz="2200" dirty="0" smtClean="0"/>
              <a:t>3 – 4 Définition de l’infraction informatique</a:t>
            </a:r>
          </a:p>
          <a:p>
            <a:r>
              <a:rPr lang="fr-FR" sz="2200" dirty="0" smtClean="0"/>
              <a:t>3 – 5 Classification des infractions informatiques</a:t>
            </a:r>
          </a:p>
          <a:p>
            <a:r>
              <a:rPr lang="fr-FR" sz="2200" dirty="0" smtClean="0"/>
              <a:t>3 – 6 Les principales infractions informatiques</a:t>
            </a:r>
          </a:p>
          <a:p>
            <a:r>
              <a:rPr lang="fr-FR" sz="2200" dirty="0" smtClean="0"/>
              <a:t>3 – 7 Les éléments composants de certaines infractions informatiques</a:t>
            </a:r>
          </a:p>
          <a:p>
            <a:r>
              <a:rPr lang="fr-FR" sz="2200" dirty="0" smtClean="0"/>
              <a:t>3 – 8 La poursuite de l’infraction informatique</a:t>
            </a:r>
          </a:p>
          <a:p>
            <a:r>
              <a:rPr lang="fr-FR" sz="2200" dirty="0" smtClean="0"/>
              <a:t>3 – 9 Références bibliographiques</a:t>
            </a:r>
          </a:p>
          <a:p>
            <a:r>
              <a:rPr lang="fr-FR" sz="2200" dirty="0" smtClean="0"/>
              <a:t>3 – 10 Liens utiles</a:t>
            </a:r>
          </a:p>
          <a:p>
            <a:r>
              <a:rPr lang="fr-FR" sz="2200" dirty="0" smtClean="0"/>
              <a:t>3 – 11 Travail à faire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1 Objectifs du chapitre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Sensibiliser l’élève aux dangers des infractions informatiques</a:t>
            </a:r>
          </a:p>
          <a:p>
            <a:r>
              <a:rPr lang="fr-FR" sz="2000" dirty="0" smtClean="0"/>
              <a:t>Expliquer à l’élève la spécificité de l’infraction informatique par rapport à l’infraction de droit commun</a:t>
            </a:r>
          </a:p>
          <a:p>
            <a:r>
              <a:rPr lang="fr-FR" sz="2000" dirty="0" smtClean="0"/>
              <a:t>Sensibiliser l’élève aux contraintes qu’impose la loi pénale au traitements informatiques</a:t>
            </a:r>
          </a:p>
          <a:p>
            <a:r>
              <a:rPr lang="fr-FR" sz="2000" dirty="0" smtClean="0"/>
              <a:t>Contribuer à développer chez l’élève une culture préventive des infractions pénales informatiques</a:t>
            </a:r>
          </a:p>
          <a:p>
            <a:r>
              <a:rPr lang="fr-FR" sz="2000" dirty="0" smtClean="0"/>
              <a:t>Permettre à l’élève d’appréhender quelques problématiques du droit pénal informatique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2 Fondements d’un régime juridique particulier à l’infraction informatique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smtClean="0"/>
              <a:t>L’informatique et en général les TIC ne se sont pas traduits qu’avec des bienfaits pour la société</a:t>
            </a:r>
          </a:p>
          <a:p>
            <a:pPr lvl="1"/>
            <a:r>
              <a:rPr lang="fr-FR" sz="1600" dirty="0" smtClean="0"/>
              <a:t>Ils ont favorisé l’apparition d’une nouvelle criminalité</a:t>
            </a:r>
          </a:p>
          <a:p>
            <a:pPr lvl="1"/>
            <a:r>
              <a:rPr lang="fr-FR" sz="1600" dirty="0" smtClean="0"/>
              <a:t>Ils ont facilité la commission des infractions habituelles</a:t>
            </a:r>
          </a:p>
          <a:p>
            <a:pPr lvl="1"/>
            <a:r>
              <a:rPr lang="fr-FR" sz="1600" dirty="0" smtClean="0"/>
              <a:t>Ils ont même exacerbé l’ampleur des dégâts occasionnés par les infractions habituelles  surtout avec</a:t>
            </a:r>
          </a:p>
          <a:p>
            <a:pPr lvl="2"/>
            <a:r>
              <a:rPr lang="fr-FR" sz="1400" dirty="0" smtClean="0"/>
              <a:t>Les potentialités exponentielles de traitement des informations des terminaux</a:t>
            </a:r>
          </a:p>
          <a:p>
            <a:pPr lvl="2"/>
            <a:r>
              <a:rPr lang="fr-FR" sz="1400" dirty="0" smtClean="0"/>
              <a:t>L’internationalisation des échanges électroniques à travers les réseaux de communication  électronique mondiaux et ouverts</a:t>
            </a:r>
            <a:endParaRPr lang="fr-FR" sz="1600" dirty="0" smtClean="0"/>
          </a:p>
          <a:p>
            <a:r>
              <a:rPr lang="fr-FR" sz="1800" dirty="0" smtClean="0"/>
              <a:t>Inadaptation des catégories classiques du droit pénal au contexte informatique</a:t>
            </a:r>
          </a:p>
          <a:p>
            <a:pPr lvl="1"/>
            <a:r>
              <a:rPr lang="fr-FR" sz="1600" dirty="0" smtClean="0"/>
              <a:t>Surtout avec le principe de l’interprétation stricte de la loi pénale, conséquence du principe de légalité en matière pénale</a:t>
            </a:r>
          </a:p>
          <a:p>
            <a:r>
              <a:rPr lang="fr-FR" sz="1800" dirty="0" smtClean="0"/>
              <a:t>La nécessité s’était fait sentir de prévoir une protection pénale des ordres juridiques national et international</a:t>
            </a:r>
          </a:p>
          <a:p>
            <a:pPr lvl="1"/>
            <a:r>
              <a:rPr lang="fr-FR" sz="1600" dirty="0" smtClean="0"/>
              <a:t>Des mécanismes adaptés à l’environnement numériques</a:t>
            </a:r>
          </a:p>
          <a:p>
            <a:pPr lvl="1"/>
            <a:r>
              <a:rPr lang="fr-FR" sz="1600" dirty="0" smtClean="0"/>
              <a:t>Des mécanismes efficaces de lutte contre la criminalité informatique 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3 Sources du droit pénal informatique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900" dirty="0" smtClean="0"/>
              <a:t>Principales sources nationales</a:t>
            </a:r>
          </a:p>
          <a:p>
            <a:pPr lvl="1">
              <a:lnSpc>
                <a:spcPct val="90000"/>
              </a:lnSpc>
            </a:pPr>
            <a:r>
              <a:rPr lang="fr-FR" sz="1700" dirty="0" smtClean="0">
                <a:ea typeface="Arial Unicode MS" pitchFamily="34" charset="-128"/>
                <a:cs typeface="Arial Unicode MS" pitchFamily="34" charset="-128"/>
              </a:rPr>
              <a:t>Loi n° 99- 89 du 02 ao</a:t>
            </a:r>
            <a:r>
              <a:rPr lang="fr-FR" sz="1700" dirty="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û</a:t>
            </a:r>
            <a:r>
              <a:rPr lang="fr-FR" sz="1700" dirty="0" smtClean="0">
                <a:ea typeface="Arial Unicode MS" pitchFamily="34" charset="-128"/>
                <a:cs typeface="Arial Unicode MS" pitchFamily="34" charset="-128"/>
              </a:rPr>
              <a:t>t 1999 modifiant et compl</a:t>
            </a:r>
            <a:r>
              <a:rPr lang="fr-FR" sz="1700" dirty="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é</a:t>
            </a:r>
            <a:r>
              <a:rPr lang="fr-FR" sz="1700" dirty="0" smtClean="0">
                <a:ea typeface="Arial Unicode MS" pitchFamily="34" charset="-128"/>
                <a:cs typeface="Arial Unicode MS" pitchFamily="34" charset="-128"/>
              </a:rPr>
              <a:t>tant certaines dispositions du code p</a:t>
            </a:r>
            <a:r>
              <a:rPr lang="fr-FR" sz="1700" dirty="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é</a:t>
            </a:r>
            <a:r>
              <a:rPr lang="fr-FR" sz="1700" dirty="0" smtClean="0">
                <a:ea typeface="Arial Unicode MS" pitchFamily="34" charset="-128"/>
                <a:cs typeface="Arial Unicode MS" pitchFamily="34" charset="-128"/>
              </a:rPr>
              <a:t>nal, notamment dans ses articles 199 bis et 199 ter</a:t>
            </a:r>
            <a:endParaRPr lang="fr-FR" sz="1700" dirty="0" smtClean="0"/>
          </a:p>
          <a:p>
            <a:pPr lvl="1">
              <a:lnSpc>
                <a:spcPct val="90000"/>
              </a:lnSpc>
            </a:pPr>
            <a:r>
              <a:rPr lang="fr-FR" sz="1700" dirty="0" smtClean="0"/>
              <a:t>La loi organique n° 2004 –  du 27 juillet 2004 relative à la protection des données à caractère personnel</a:t>
            </a:r>
          </a:p>
          <a:p>
            <a:r>
              <a:rPr lang="fr-FR" sz="1900" dirty="0" smtClean="0"/>
              <a:t>Principales sources internationales</a:t>
            </a:r>
          </a:p>
          <a:p>
            <a:pPr lvl="1"/>
            <a:r>
              <a:rPr lang="fr-FR" sz="1700" dirty="0" smtClean="0"/>
              <a:t>Conseil de l’Europe, Convention sur la cybercriminalité Budapest, du 23 novembre 2001</a:t>
            </a:r>
          </a:p>
          <a:p>
            <a:pPr lvl="1"/>
            <a:r>
              <a:rPr lang="fr-FR" sz="1500" dirty="0" smtClean="0"/>
              <a:t>Recommandation R (89) 9 sur la criminalité en relation avec l'ordinateur, adoptée le 13 septembre 1989, Editions du Conseil de l'Europe, Strasbourg, 1990</a:t>
            </a:r>
          </a:p>
          <a:p>
            <a:pPr lvl="2"/>
            <a:r>
              <a:rPr lang="fr-FR" sz="1400" dirty="0" smtClean="0"/>
              <a:t>Disponible sur : &lt;http://www.coe.fr/cm/ta/rec/1989/f89r9.htm&gt;</a:t>
            </a:r>
          </a:p>
          <a:p>
            <a:pPr lvl="1"/>
            <a:r>
              <a:rPr lang="fr-FR" sz="1500" dirty="0" smtClean="0"/>
              <a:t>Recommandation R(95) 13 du Conseil de l'Europe relative aux problèmes de procédure pénale liés à la technologie de l'information, adoptée le 11 </a:t>
            </a:r>
            <a:r>
              <a:rPr lang="fr-FR" sz="1500" dirty="0" err="1" smtClean="0"/>
              <a:t>septembe</a:t>
            </a:r>
            <a:r>
              <a:rPr lang="fr-FR" sz="1500" dirty="0" smtClean="0"/>
              <a:t> 1995, éditions du Conseil de l'Europe, 1996</a:t>
            </a:r>
          </a:p>
          <a:p>
            <a:pPr lvl="2"/>
            <a:r>
              <a:rPr lang="fr-FR" sz="1400" dirty="0" smtClean="0"/>
              <a:t>Disponible sur : &lt;http://www.coe.fr/cm/ta/rec/1995/f95r13.htm&gt;. Voir P. CSONKA</a:t>
            </a:r>
            <a:r>
              <a:rPr lang="fr-FR" sz="1400" i="1" dirty="0" smtClean="0"/>
              <a:t>, "</a:t>
            </a:r>
            <a:r>
              <a:rPr lang="fr-FR" sz="1400" i="1" dirty="0" err="1" smtClean="0"/>
              <a:t>Criminal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procedural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law</a:t>
            </a:r>
            <a:r>
              <a:rPr lang="fr-FR" sz="1400" i="1" dirty="0" smtClean="0"/>
              <a:t> </a:t>
            </a:r>
            <a:r>
              <a:rPr lang="en-US" sz="1400" i="1" dirty="0" smtClean="0"/>
              <a:t>and information technology – The main features of the Council of Europe </a:t>
            </a:r>
            <a:r>
              <a:rPr lang="en-US" sz="1400" i="1" dirty="0" err="1" smtClean="0"/>
              <a:t>Recommandation</a:t>
            </a:r>
            <a:r>
              <a:rPr lang="en-US" sz="1400" i="1" dirty="0" smtClean="0"/>
              <a:t> </a:t>
            </a:r>
            <a:r>
              <a:rPr lang="en-US" sz="1400" dirty="0" smtClean="0"/>
              <a:t>nr R (95) 13", </a:t>
            </a:r>
            <a:r>
              <a:rPr lang="fr-FR" sz="1400" dirty="0" smtClean="0"/>
              <a:t>C.L.S.R., 1995, p. 37 et s.</a:t>
            </a:r>
            <a:endParaRPr lang="en-US" sz="1400" dirty="0" smtClean="0"/>
          </a:p>
          <a:p>
            <a:pPr lvl="1"/>
            <a:endParaRPr lang="fr-FR" sz="1400" i="1" dirty="0" smtClean="0"/>
          </a:p>
          <a:p>
            <a:endParaRPr lang="fr-FR" sz="1600" dirty="0" smtClean="0"/>
          </a:p>
          <a:p>
            <a:pPr lvl="1"/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4 Définition de l’infraction informatique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smtClean="0"/>
              <a:t>Difficultés de définir l’infraction informatique</a:t>
            </a:r>
          </a:p>
          <a:p>
            <a:r>
              <a:rPr lang="fr-FR" sz="1800" dirty="0" smtClean="0"/>
              <a:t>L’OCDE définit la criminalité informatique de façon très large comme : « tout comportement illégal ou contraire à l'éthique ou non autorisé qui concerne un traitement automatique de données et/ou une transmission de données »</a:t>
            </a:r>
          </a:p>
          <a:p>
            <a:r>
              <a:rPr lang="fr-FR" sz="1800" dirty="0" smtClean="0"/>
              <a:t>Deux sens de l’infraction informatique</a:t>
            </a:r>
          </a:p>
          <a:p>
            <a:pPr lvl="1"/>
            <a:r>
              <a:rPr lang="fr-FR" sz="1600" dirty="0" smtClean="0"/>
              <a:t>Sens strict: les actes touchant les systèmes automatisés, </a:t>
            </a:r>
            <a:r>
              <a:rPr lang="fr-FR" sz="1600" smtClean="0"/>
              <a:t>les échanges  </a:t>
            </a:r>
            <a:r>
              <a:rPr lang="fr-FR" sz="1600" dirty="0" smtClean="0"/>
              <a:t>et les données informatisées </a:t>
            </a:r>
          </a:p>
          <a:p>
            <a:pPr lvl="1"/>
            <a:r>
              <a:rPr lang="fr-FR" sz="1600" dirty="0" smtClean="0"/>
              <a:t>Sens large: les contenus illégaux et préjudiciables aux personnes, aux biens et à la société</a:t>
            </a:r>
          </a:p>
          <a:p>
            <a:r>
              <a:rPr lang="fr-FR" sz="1800" dirty="0" smtClean="0"/>
              <a:t>Exclusion des infractions relatives aux télécommunications et aux réseaux: les infractions en violation de la réglementation relative au</a:t>
            </a:r>
          </a:p>
          <a:p>
            <a:pPr lvl="1"/>
            <a:r>
              <a:rPr lang="fr-FR" sz="1600" dirty="0" smtClean="0"/>
              <a:t>Cryptage des données</a:t>
            </a:r>
          </a:p>
          <a:p>
            <a:pPr lvl="1"/>
            <a:r>
              <a:rPr lang="fr-FR" sz="1600" dirty="0" smtClean="0"/>
              <a:t>Servitudes de télécommunication</a:t>
            </a:r>
          </a:p>
          <a:p>
            <a:pPr lvl="1"/>
            <a:r>
              <a:rPr lang="fr-FR" sz="1600" dirty="0" smtClean="0"/>
              <a:t>Homologation des équipements de télécommunication </a:t>
            </a:r>
          </a:p>
          <a:p>
            <a:pPr lvl="1"/>
            <a:r>
              <a:rPr lang="fr-FR" sz="1600" dirty="0" smtClean="0"/>
              <a:t>Fréquences radioélectriques</a:t>
            </a:r>
          </a:p>
          <a:p>
            <a:pPr lvl="1"/>
            <a:r>
              <a:rPr lang="fr-FR" sz="1600" dirty="0" smtClean="0"/>
              <a:t>Echanges et certification électroniques…</a:t>
            </a:r>
          </a:p>
          <a:p>
            <a:endParaRPr lang="fr-FR" sz="1800" i="1" dirty="0" smtClean="0"/>
          </a:p>
          <a:p>
            <a:endParaRPr lang="fr-FR" sz="1800" dirty="0" smtClean="0"/>
          </a:p>
          <a:p>
            <a:endParaRPr lang="fr-FR" sz="1800" i="1" dirty="0" smtClean="0"/>
          </a:p>
          <a:p>
            <a:endParaRPr lang="fr-FR" sz="18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5 Classification des infractions informatiques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Plusieurs critères de classification des infractions informatiques</a:t>
            </a:r>
          </a:p>
          <a:p>
            <a:r>
              <a:rPr lang="fr-FR" sz="1800" dirty="0" smtClean="0"/>
              <a:t>Classification selon le contenu de l’infraction</a:t>
            </a:r>
          </a:p>
          <a:p>
            <a:pPr lvl="1"/>
            <a:r>
              <a:rPr lang="fr-FR" sz="1600" dirty="0" smtClean="0"/>
              <a:t> les délits qui portent atteinte aux données à caractère personnel</a:t>
            </a:r>
            <a:endParaRPr lang="fr-FR" sz="1600" i="1" dirty="0" smtClean="0"/>
          </a:p>
          <a:p>
            <a:pPr lvl="1"/>
            <a:r>
              <a:rPr lang="fr-FR" sz="1600" dirty="0" smtClean="0"/>
              <a:t>les délits informatiques économiques: espionnage industriels sur le net…</a:t>
            </a:r>
            <a:endParaRPr lang="fr-FR" sz="1600" i="1" dirty="0" smtClean="0"/>
          </a:p>
          <a:p>
            <a:pPr lvl="1"/>
            <a:r>
              <a:rPr lang="fr-FR" sz="1600" dirty="0" smtClean="0"/>
              <a:t>les actes portant atteinte aux droits de propriété intellectuelle: piratage des œuvres…</a:t>
            </a:r>
            <a:endParaRPr lang="fr-FR" sz="1600" i="1" dirty="0" smtClean="0"/>
          </a:p>
          <a:p>
            <a:pPr lvl="1"/>
            <a:r>
              <a:rPr lang="fr-FR" sz="1600" dirty="0" smtClean="0"/>
              <a:t>les contenus illégaux et préjudiciables…: pédophilie sur le net, racisme…</a:t>
            </a:r>
            <a:endParaRPr lang="fr-FR" sz="1600" i="1" dirty="0" smtClean="0"/>
          </a:p>
          <a:p>
            <a:r>
              <a:rPr lang="fr-FR" sz="1800" dirty="0" smtClean="0"/>
              <a:t>Classification selon le type d’usage de l’informatique dans la commission de l’infraction</a:t>
            </a:r>
          </a:p>
          <a:p>
            <a:pPr lvl="1"/>
            <a:r>
              <a:rPr lang="fr-FR" sz="1600" dirty="0" smtClean="0"/>
              <a:t>les actes où l’informatique est la cible de l’infraction : accès illégitime au système…</a:t>
            </a:r>
          </a:p>
          <a:p>
            <a:pPr lvl="1"/>
            <a:r>
              <a:rPr lang="fr-FR" sz="1600" dirty="0" smtClean="0"/>
              <a:t>Les actes où l’informatique est l’outil de l’infraction : le faux informatique…</a:t>
            </a:r>
            <a:endParaRPr lang="fr-FR" sz="1800" dirty="0" smtClean="0"/>
          </a:p>
          <a:p>
            <a:r>
              <a:rPr lang="fr-FR" sz="1800" dirty="0" smtClean="0"/>
              <a:t>Classification selon l’objet de l’infraction</a:t>
            </a:r>
          </a:p>
          <a:p>
            <a:pPr lvl="1"/>
            <a:r>
              <a:rPr lang="fr-FR" sz="1400" dirty="0" smtClean="0"/>
              <a:t>Les actes touchant les personnes : traitement sans autorisation des données personnelles…</a:t>
            </a:r>
          </a:p>
          <a:p>
            <a:pPr lvl="1"/>
            <a:r>
              <a:rPr lang="fr-FR" sz="1400" dirty="0" smtClean="0"/>
              <a:t>Les actes touchant les biens: altération des données ou d’un système informatique…</a:t>
            </a:r>
          </a:p>
          <a:p>
            <a:pPr lvl="1"/>
            <a:r>
              <a:rPr lang="fr-FR" sz="1400" dirty="0" smtClean="0"/>
              <a:t>Les actes qui touchent les échanges électroniques</a:t>
            </a:r>
            <a:r>
              <a:rPr lang="fr-FR" sz="1400" smtClean="0"/>
              <a:t>: interception </a:t>
            </a:r>
            <a:r>
              <a:rPr lang="fr-FR" sz="1400" dirty="0" smtClean="0"/>
              <a:t>de signaux …</a:t>
            </a: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6 Les principales infractions informatiques (1)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Le droit tunisien a prévu un certain nombre d’infractions informatiques dont principalement les suivantes</a:t>
            </a:r>
          </a:p>
          <a:p>
            <a:r>
              <a:rPr lang="fr-FR" sz="1800" dirty="0" smtClean="0"/>
              <a:t>A partir du critère du type de rapport entre l’infraction et l’informatique nous pouvons distinguer les infractions suivantes</a:t>
            </a:r>
          </a:p>
          <a:p>
            <a:pPr lvl="1"/>
            <a:r>
              <a:rPr lang="fr-FR" sz="1600" dirty="0" smtClean="0"/>
              <a:t>Les actes où l’informatique est la cible de l’infraction</a:t>
            </a:r>
          </a:p>
          <a:p>
            <a:pPr lvl="1"/>
            <a:r>
              <a:rPr lang="fr-FR" sz="1600" dirty="0" smtClean="0"/>
              <a:t>Les actes où l’informatique est l’outil de l’infraction</a:t>
            </a:r>
          </a:p>
          <a:p>
            <a:r>
              <a:rPr lang="fr-FR" sz="1800" dirty="0" smtClean="0"/>
              <a:t>Les actes où l’informatique est la cible de l’infraction</a:t>
            </a:r>
          </a:p>
          <a:p>
            <a:pPr lvl="1"/>
            <a:r>
              <a:rPr lang="fr-FR" sz="1600" dirty="0" smtClean="0"/>
              <a:t>L’accès et le maintien frauduleux dans un système de traitement automatisé des données </a:t>
            </a:r>
          </a:p>
          <a:p>
            <a:pPr lvl="1"/>
            <a:r>
              <a:rPr lang="fr-FR" sz="1600" dirty="0" smtClean="0"/>
              <a:t>L’altération ou la destruction du fonctionnement des données</a:t>
            </a:r>
          </a:p>
          <a:p>
            <a:pPr lvl="1"/>
            <a:r>
              <a:rPr lang="fr-FR" sz="1600" dirty="0" smtClean="0"/>
              <a:t>L’altération ou la destruction du fonctionnement du système automatisé</a:t>
            </a:r>
          </a:p>
          <a:p>
            <a:pPr lvl="1"/>
            <a:r>
              <a:rPr lang="fr-FR" sz="1600" dirty="0" smtClean="0"/>
              <a:t>L’introduction de données dans le système automatisé de nature à altérer les données des programmes  ou de son mode de traitement ou de transmission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 – 6 Les principales infractions informatiques (2)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fr-FR" sz="1800" dirty="0" smtClean="0"/>
              <a:t>Les actes où l’informatique est l’outil de l’infraction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fr-FR" sz="1600" dirty="0" smtClean="0"/>
              <a:t>L’introduction d’une modification du contenu des documents informatiques ou électroniques originellement véritables: les faux informatiques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fr-FR" sz="1600" dirty="0" smtClean="0"/>
              <a:t>Les infractions touchant le traitement des données personnelles </a:t>
            </a:r>
          </a:p>
          <a:p>
            <a:pPr lvl="1"/>
            <a:r>
              <a:rPr lang="fr-FR" sz="1600" dirty="0" smtClean="0"/>
              <a:t>Le transfert ou la communication de données personnelles  à un pays étrangers de nature à porter atteinte à la sécurité ou aux intérêts vitaux de l’Etat</a:t>
            </a:r>
          </a:p>
          <a:p>
            <a:pPr lvl="1"/>
            <a:r>
              <a:rPr lang="fr-FR" sz="1600" dirty="0" smtClean="0"/>
              <a:t>Le traitement de données soumises à un régime d’interdiction: données relatives aux infractions et données sensibles</a:t>
            </a:r>
          </a:p>
          <a:p>
            <a:pPr lvl="1"/>
            <a:r>
              <a:rPr lang="fr-FR" sz="1600" dirty="0" smtClean="0"/>
              <a:t>Le traitement des données personnelles de l’enfant sans consentement de son tuteur ou du juge de l’enfant</a:t>
            </a:r>
          </a:p>
          <a:p>
            <a:pPr lvl="1"/>
            <a:r>
              <a:rPr lang="fr-FR" sz="1600" dirty="0" smtClean="0"/>
              <a:t>Le traitement de données de santé par des personnes autre que les médecins ou les personnes soumises à une obligation de secret professionnel</a:t>
            </a:r>
          </a:p>
          <a:p>
            <a:pPr lvl="1"/>
            <a:r>
              <a:rPr lang="fr-FR" sz="1600" dirty="0" smtClean="0"/>
              <a:t>L’utilisation des moyens de vidéosurveillance dans des lieux et pour des besoins qui n’ont pas été spécifiés par les articles 70 et 71 de la loi organique de 2004…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423A-76B1-4120-AFE2-BC81D76D006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2341</TotalTime>
  <Words>1847</Words>
  <Application>Microsoft Office PowerPoint</Application>
  <PresentationFormat>Affichage à l'écran (4:3)</PresentationFormat>
  <Paragraphs>195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Débit</vt:lpstr>
      <vt:lpstr>Chapitre 3 – Droit pénal informatique</vt:lpstr>
      <vt:lpstr>Plan du chapitre </vt:lpstr>
      <vt:lpstr>3 – 1 Objectifs du chapitre</vt:lpstr>
      <vt:lpstr>3 – 2 Fondements d’un régime juridique particulier à l’infraction informatique</vt:lpstr>
      <vt:lpstr>3 – 3 Sources du droit pénal informatique</vt:lpstr>
      <vt:lpstr>3 – 4 Définition de l’infraction informatique</vt:lpstr>
      <vt:lpstr>3 – 5 Classification des infractions informatiques</vt:lpstr>
      <vt:lpstr>3 – 6 Les principales infractions informatiques (1) </vt:lpstr>
      <vt:lpstr>3 – 6 Les principales infractions informatiques (2) </vt:lpstr>
      <vt:lpstr>3 – 7 Les éléments composants de certaines infractions informatiques</vt:lpstr>
      <vt:lpstr>3 – 7 – 1 Les éléments composants de l’infraction d’accès et du maintien frauduleux dans un système </vt:lpstr>
      <vt:lpstr>3 – 7 –2 Les éléments composants de l’infraction d’introduction de données dans un système</vt:lpstr>
      <vt:lpstr>3 – 7 –3 Les éléments composants de l’infraction de faux informatique</vt:lpstr>
      <vt:lpstr>3 – 8 La poursuite de l’infraction informatique</vt:lpstr>
      <vt:lpstr>3 – 9 Références bibliographiques</vt:lpstr>
      <vt:lpstr>3 – 10 Liens utiles</vt:lpstr>
      <vt:lpstr>3 – 11 Travail à faire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– Droit de la protection des données personnelles</dc:title>
  <dc:creator>SWEET</dc:creator>
  <cp:lastModifiedBy>Kamel</cp:lastModifiedBy>
  <cp:revision>181</cp:revision>
  <dcterms:created xsi:type="dcterms:W3CDTF">2009-11-09T09:47:06Z</dcterms:created>
  <dcterms:modified xsi:type="dcterms:W3CDTF">2017-12-04T10:33:19Z</dcterms:modified>
</cp:coreProperties>
</file>