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78" r:id="rId8"/>
    <p:sldId id="262" r:id="rId9"/>
    <p:sldId id="277" r:id="rId10"/>
    <p:sldId id="284" r:id="rId11"/>
    <p:sldId id="286" r:id="rId12"/>
    <p:sldId id="288" r:id="rId13"/>
    <p:sldId id="290" r:id="rId14"/>
    <p:sldId id="281" r:id="rId15"/>
    <p:sldId id="282" r:id="rId16"/>
    <p:sldId id="283" r:id="rId17"/>
    <p:sldId id="274" r:id="rId18"/>
    <p:sldId id="275" r:id="rId19"/>
    <p:sldId id="276"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276" y="3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13281859-1405-4762-B028-3BF40EDBC96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81859-1405-4762-B028-3BF40EDBC96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281859-1405-4762-B028-3BF40EDBC96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46DA56E-7748-4BC6-B951-F96E853417BF}" type="datetimeFigureOut">
              <a:rPr lang="fr-FR" smtClean="0"/>
              <a:pPr/>
              <a:t>27/10/2017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13281859-1405-4762-B028-3BF40EDBC966}"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6DA56E-7748-4BC6-B951-F96E853417BF}" type="datetimeFigureOut">
              <a:rPr lang="fr-FR" smtClean="0"/>
              <a:pPr/>
              <a:t>27/10/2017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81859-1405-4762-B028-3BF40EDBC966}"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4000" dirty="0" smtClean="0">
                <a:effectLst/>
              </a:rPr>
              <a:t>Chapitre 4 – Droit des contrats informatiques</a:t>
            </a:r>
            <a:endParaRPr lang="fr-FR" sz="4000" dirty="0">
              <a:effectLst/>
            </a:endParaRPr>
          </a:p>
        </p:txBody>
      </p:sp>
      <p:sp>
        <p:nvSpPr>
          <p:cNvPr id="3" name="Sous-titre 2"/>
          <p:cNvSpPr>
            <a:spLocks noGrp="1"/>
          </p:cNvSpPr>
          <p:nvPr>
            <p:ph type="subTitle" idx="1"/>
          </p:nvPr>
        </p:nvSpPr>
        <p:spPr/>
        <p:txBody>
          <a:bodyPr/>
          <a:lstStyle/>
          <a:p>
            <a:endParaRPr lang="fr-FR" dirty="0" smtClean="0"/>
          </a:p>
          <a:p>
            <a:r>
              <a:rPr lang="fr-FR" dirty="0" smtClean="0"/>
              <a:t>Kamel REZGUI</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6 De quelques problèmes juridiques relatifs aux contrats informatiques </a:t>
            </a:r>
            <a:endParaRPr lang="fr-FR" sz="3600" dirty="0"/>
          </a:p>
        </p:txBody>
      </p:sp>
      <p:sp>
        <p:nvSpPr>
          <p:cNvPr id="3" name="Espace réservé du contenu 2"/>
          <p:cNvSpPr>
            <a:spLocks noGrp="1"/>
          </p:cNvSpPr>
          <p:nvPr>
            <p:ph idx="1"/>
          </p:nvPr>
        </p:nvSpPr>
        <p:spPr/>
        <p:txBody>
          <a:bodyPr>
            <a:normAutofit fontScale="92500" lnSpcReduction="10000"/>
          </a:bodyPr>
          <a:lstStyle/>
          <a:p>
            <a:r>
              <a:rPr lang="fr-FR" sz="1800" dirty="0" smtClean="0"/>
              <a:t>Etudier quelques problèmes juridiques relatifs à la conclusion et à l’exécution de certains contrats  informatiques</a:t>
            </a:r>
          </a:p>
          <a:p>
            <a:r>
              <a:rPr lang="fr-FR" sz="1800" dirty="0" smtClean="0"/>
              <a:t>Il ne s’agit pas de traiter tout le processus contractuel mais de s’intéresser à quelques aspects e ce dernier</a:t>
            </a:r>
          </a:p>
          <a:p>
            <a:r>
              <a:rPr lang="fr-FR" sz="1800" dirty="0" smtClean="0"/>
              <a:t>Nous allons examiner certains contrats informatiques assez spécifiques aussi bien dans leur formation que dans leur exécution</a:t>
            </a:r>
          </a:p>
          <a:p>
            <a:r>
              <a:rPr lang="fr-FR" sz="1800" dirty="0" smtClean="0"/>
              <a:t>Nous allons privilégier la catégorie des contrats des prestations informatiques en ligne compte tenu de leur particularité en tant que montage juridique assez révélateur de la spécificité des problèmes juridiques que posent les réseaux et les systèmes informatiques</a:t>
            </a:r>
          </a:p>
          <a:p>
            <a:r>
              <a:rPr lang="fr-FR" sz="1800" dirty="0" smtClean="0"/>
              <a:t>En ce sens nous examinerons les problèmes juridiques  relatifs aux éléments suivants</a:t>
            </a:r>
          </a:p>
          <a:p>
            <a:pPr lvl="1"/>
            <a:r>
              <a:rPr lang="fr-FR" sz="1600" dirty="0" smtClean="0"/>
              <a:t>Les pourparlers au contrat informatique</a:t>
            </a:r>
          </a:p>
          <a:p>
            <a:pPr lvl="1"/>
            <a:r>
              <a:rPr lang="fr-FR" sz="1600" dirty="0" smtClean="0"/>
              <a:t>L’offre contractuelle</a:t>
            </a:r>
          </a:p>
          <a:p>
            <a:pPr lvl="1"/>
            <a:r>
              <a:rPr lang="fr-FR" sz="1600" dirty="0" smtClean="0"/>
              <a:t>Le contrat d’accès à Internet</a:t>
            </a:r>
          </a:p>
          <a:p>
            <a:pPr lvl="1"/>
            <a:r>
              <a:rPr lang="fr-FR" sz="1600" dirty="0" smtClean="0"/>
              <a:t>Le contrat d’hébergement</a:t>
            </a:r>
          </a:p>
          <a:p>
            <a:pPr lvl="1">
              <a:buNone/>
            </a:pPr>
            <a:endParaRPr lang="fr-FR" sz="1600" dirty="0" smtClean="0"/>
          </a:p>
          <a:p>
            <a:pPr lvl="1"/>
            <a:endParaRPr lang="fr-FR" sz="1600" dirty="0" smtClean="0"/>
          </a:p>
          <a:p>
            <a:endParaRPr lang="fr-FR" sz="1800" dirty="0" smtClean="0"/>
          </a:p>
          <a:p>
            <a:endParaRPr lang="fr-FR" sz="1800" dirty="0" smtClean="0"/>
          </a:p>
          <a:p>
            <a:endParaRPr lang="fr-FR"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 4 – 6 – 1 Les pourparlers au contrat informatique</a:t>
            </a:r>
            <a:endParaRPr lang="fr-FR" sz="3600" dirty="0"/>
          </a:p>
        </p:txBody>
      </p:sp>
      <p:sp>
        <p:nvSpPr>
          <p:cNvPr id="3" name="Espace réservé du contenu 2"/>
          <p:cNvSpPr>
            <a:spLocks noGrp="1"/>
          </p:cNvSpPr>
          <p:nvPr>
            <p:ph idx="1"/>
          </p:nvPr>
        </p:nvSpPr>
        <p:spPr/>
        <p:txBody>
          <a:bodyPr/>
          <a:lstStyle/>
          <a:p>
            <a:r>
              <a:rPr lang="fr-FR" sz="1800" dirty="0" smtClean="0"/>
              <a:t>Par pourparlers ( non contractuels ) on entend: les contacts, les échanges d’avis, les négociations, les offres préalables à la conclusion d’un contrat</a:t>
            </a:r>
          </a:p>
          <a:p>
            <a:pPr lvl="1"/>
            <a:r>
              <a:rPr lang="fr-FR" sz="1600" dirty="0" smtClean="0"/>
              <a:t>En principe une responsabilité précontractuelle peut être engagée sur la base d’une responsabilité pour faute mais à condition de prouver </a:t>
            </a:r>
          </a:p>
          <a:p>
            <a:pPr lvl="2"/>
            <a:r>
              <a:rPr lang="fr-FR" sz="1300" dirty="0" smtClean="0"/>
              <a:t>et le dommage et la faute de l’autre partie</a:t>
            </a:r>
          </a:p>
          <a:p>
            <a:pPr lvl="1"/>
            <a:r>
              <a:rPr lang="fr-FR" sz="1600" dirty="0" smtClean="0"/>
              <a:t>Le dommage doit vérifier les critères prévus par la loi et la jurisprudence, à savoir</a:t>
            </a:r>
          </a:p>
          <a:p>
            <a:pPr lvl="2"/>
            <a:r>
              <a:rPr lang="fr-FR" sz="1300" dirty="0" smtClean="0"/>
              <a:t>être certain et direct, </a:t>
            </a:r>
          </a:p>
          <a:p>
            <a:pPr lvl="2"/>
            <a:r>
              <a:rPr lang="fr-FR" sz="1300" dirty="0" smtClean="0"/>
              <a:t>Ce qui exclut les préjudices éventuels et hypothétiques</a:t>
            </a:r>
          </a:p>
          <a:p>
            <a:pPr lvl="2"/>
            <a:r>
              <a:rPr lang="fr-FR" sz="1300" dirty="0" smtClean="0"/>
              <a:t>Exemples de dommages: frais engagés dans les pourparlers, temps perdu, manque à gagner…</a:t>
            </a:r>
          </a:p>
          <a:p>
            <a:pPr lvl="1"/>
            <a:r>
              <a:rPr lang="fr-FR" sz="1600" dirty="0" smtClean="0"/>
              <a:t>Pour qu’elle soit retenue dans la responsabilité précontractuelle,  la faute suppose en général </a:t>
            </a:r>
          </a:p>
          <a:p>
            <a:pPr lvl="2"/>
            <a:r>
              <a:rPr lang="fr-FR" sz="1300" dirty="0" smtClean="0"/>
              <a:t>La mauvaise foi de la personne </a:t>
            </a:r>
          </a:p>
          <a:p>
            <a:pPr lvl="2"/>
            <a:r>
              <a:rPr lang="fr-FR" sz="1300" dirty="0" smtClean="0"/>
              <a:t>L’intention délictuelle de la personne </a:t>
            </a:r>
          </a:p>
          <a:p>
            <a:pPr lvl="2"/>
            <a:r>
              <a:rPr lang="fr-FR" sz="1300" dirty="0" smtClean="0"/>
              <a:t>ainsi qu’une certaine gravité: une faute inexcusable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14356"/>
            <a:ext cx="8229600" cy="1143000"/>
          </a:xfrm>
        </p:spPr>
        <p:txBody>
          <a:bodyPr>
            <a:normAutofit/>
          </a:bodyPr>
          <a:lstStyle/>
          <a:p>
            <a:r>
              <a:rPr lang="fr-FR" sz="3600" dirty="0" smtClean="0"/>
              <a:t>4 – 6 – 2 L’offre contractuelle</a:t>
            </a:r>
            <a:endParaRPr lang="fr-FR" sz="3600" dirty="0"/>
          </a:p>
        </p:txBody>
      </p:sp>
      <p:sp>
        <p:nvSpPr>
          <p:cNvPr id="3" name="Espace réservé du contenu 2"/>
          <p:cNvSpPr>
            <a:spLocks noGrp="1"/>
          </p:cNvSpPr>
          <p:nvPr>
            <p:ph idx="1"/>
          </p:nvPr>
        </p:nvSpPr>
        <p:spPr/>
        <p:txBody>
          <a:bodyPr>
            <a:normAutofit lnSpcReduction="10000"/>
          </a:bodyPr>
          <a:lstStyle/>
          <a:p>
            <a:pPr marL="274320" lvl="1" indent="-274320">
              <a:buClr>
                <a:schemeClr val="accent3"/>
              </a:buClr>
              <a:buSzPct val="95000"/>
            </a:pPr>
            <a:r>
              <a:rPr lang="fr-FR" sz="1800" dirty="0" smtClean="0"/>
              <a:t>Définition  de l’offre contractuelle</a:t>
            </a:r>
          </a:p>
          <a:p>
            <a:pPr marL="822960" lvl="3" indent="-274320">
              <a:buSzPct val="95000"/>
            </a:pPr>
            <a:r>
              <a:rPr lang="fr-FR" sz="1400" dirty="0" smtClean="0"/>
              <a:t>«  une manifestation de volonté unilatérale par laquelle une personne fait connaître son intention de contracter et les conditions essentielles du contrat…» ( </a:t>
            </a:r>
            <a:r>
              <a:rPr lang="fr-FR" sz="1400" dirty="0" err="1" smtClean="0"/>
              <a:t>Ghestin</a:t>
            </a:r>
            <a:r>
              <a:rPr lang="fr-FR" sz="1400" dirty="0" smtClean="0"/>
              <a:t> )</a:t>
            </a:r>
          </a:p>
          <a:p>
            <a:pPr marL="274320" lvl="1" indent="-274320">
              <a:buClr>
                <a:schemeClr val="accent3"/>
              </a:buClr>
              <a:buSzPct val="95000"/>
            </a:pPr>
            <a:r>
              <a:rPr lang="fr-FR" sz="1800" dirty="0" smtClean="0"/>
              <a:t>Pour produire des effets juridiques et engager le pollicitant ( l’offreur ), une offre doit réunir des conditions. Elle doit être</a:t>
            </a:r>
          </a:p>
          <a:p>
            <a:pPr marL="548640" lvl="2" indent="-274320">
              <a:buClr>
                <a:schemeClr val="accent3"/>
              </a:buClr>
              <a:buSzPct val="95000"/>
            </a:pPr>
            <a:r>
              <a:rPr lang="fr-FR" sz="1500" dirty="0" smtClean="0"/>
              <a:t>Précise: elle comporte les éléments essentiels du contrat: objet du contrat, prix, modalités de livraison…</a:t>
            </a:r>
          </a:p>
          <a:p>
            <a:pPr marL="548640" lvl="2" indent="-274320">
              <a:buClr>
                <a:schemeClr val="accent3"/>
              </a:buClr>
              <a:buSzPct val="95000"/>
            </a:pPr>
            <a:r>
              <a:rPr lang="fr-FR" sz="1500" dirty="0" smtClean="0"/>
              <a:t>Ferme: dans son contenu traduisant la volonté de l’offreur de s’engager</a:t>
            </a:r>
          </a:p>
          <a:p>
            <a:pPr marL="548640" lvl="2" indent="-274320">
              <a:buClr>
                <a:schemeClr val="accent3"/>
              </a:buClr>
              <a:buSzPct val="95000"/>
            </a:pPr>
            <a:r>
              <a:rPr lang="fr-FR" sz="1500" dirty="0" smtClean="0"/>
              <a:t>Et non équivoque: elle doit être claire sur sa nature contractuelle, elle reflète la volonté de s’engager  sinon on sera face à de simples pourparlers</a:t>
            </a:r>
          </a:p>
          <a:p>
            <a:pPr marL="274320" lvl="1" indent="-274320">
              <a:buClr>
                <a:schemeClr val="accent3"/>
              </a:buClr>
              <a:buSzPct val="95000"/>
            </a:pPr>
            <a:r>
              <a:rPr lang="fr-FR" sz="1800" dirty="0" smtClean="0"/>
              <a:t>Le retrait de l’offre contractuelle</a:t>
            </a:r>
          </a:p>
          <a:p>
            <a:pPr marL="548640" lvl="2" indent="-274320">
              <a:buClr>
                <a:schemeClr val="accent3"/>
              </a:buClr>
              <a:buSzPct val="95000"/>
            </a:pPr>
            <a:r>
              <a:rPr lang="fr-FR" sz="1500" dirty="0" smtClean="0"/>
              <a:t>La règle du caractère liant de l offre contractuel</a:t>
            </a:r>
          </a:p>
          <a:p>
            <a:pPr marL="548640" lvl="2" indent="-274320">
              <a:buClr>
                <a:schemeClr val="accent3"/>
              </a:buClr>
              <a:buSzPct val="95000"/>
            </a:pPr>
            <a:r>
              <a:rPr lang="fr-FR" sz="1500" dirty="0" smtClean="0"/>
              <a:t>Offre avec fixation d’un délai de validité: le </a:t>
            </a:r>
            <a:r>
              <a:rPr lang="fr-FR" sz="1500" dirty="0" err="1" smtClean="0"/>
              <a:t>pollicitant</a:t>
            </a:r>
            <a:r>
              <a:rPr lang="fr-FR" sz="1500" dirty="0" smtClean="0"/>
              <a:t> ( l’offreur ) reste engagée </a:t>
            </a:r>
            <a:r>
              <a:rPr lang="fr-FR" sz="1600" dirty="0" smtClean="0"/>
              <a:t>vis-à-vis de l’acceptant de cette offre</a:t>
            </a:r>
          </a:p>
          <a:p>
            <a:pPr marL="548640" lvl="2" indent="-274320">
              <a:buClr>
                <a:schemeClr val="accent3"/>
              </a:buClr>
              <a:buSzPct val="95000"/>
            </a:pPr>
            <a:r>
              <a:rPr lang="fr-FR" sz="1600" dirty="0" smtClean="0"/>
              <a:t>Offre sans délai de validité: le pollicitant reste lié par son offre durant un délai raisonnable ( selon la nature du bien ou bien le statut de l’offreur… ) </a:t>
            </a:r>
          </a:p>
          <a:p>
            <a:pPr marL="548640" lvl="2" indent="-274320">
              <a:buClr>
                <a:schemeClr val="accent3"/>
              </a:buClr>
              <a:buSzPct val="95000"/>
            </a:pPr>
            <a:r>
              <a:rPr lang="fr-FR" sz="1600" dirty="0" smtClean="0"/>
              <a:t>La validité spatiale de </a:t>
            </a:r>
            <a:r>
              <a:rPr lang="fr-FR" sz="1600" smtClean="0"/>
              <a:t>l’offre contractuelle</a:t>
            </a:r>
            <a:endParaRPr lang="fr-FR" sz="1500" dirty="0" smtClean="0"/>
          </a:p>
          <a:p>
            <a:endParaRPr lang="fr-FR"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6 – 3 Le contrat d’accès à Internet (1)</a:t>
            </a:r>
            <a:endParaRPr lang="fr-FR" sz="3600" dirty="0"/>
          </a:p>
        </p:txBody>
      </p:sp>
      <p:sp>
        <p:nvSpPr>
          <p:cNvPr id="3" name="Espace réservé du contenu 2"/>
          <p:cNvSpPr>
            <a:spLocks noGrp="1"/>
          </p:cNvSpPr>
          <p:nvPr>
            <p:ph idx="1"/>
          </p:nvPr>
        </p:nvSpPr>
        <p:spPr/>
        <p:txBody>
          <a:bodyPr>
            <a:normAutofit/>
          </a:bodyPr>
          <a:lstStyle/>
          <a:p>
            <a:r>
              <a:rPr lang="fr-FR" sz="1800" dirty="0" smtClean="0"/>
              <a:t>Définition: c’est un contrat conclu entre un fournisseur d’accès à Internet          ( F.A.I ) et un futur internaute ( abonné ) dont l’objet est de fournir à ce dernier une connexion au réseau et certains services d’Internet  ( web, courrier électronique…)</a:t>
            </a:r>
          </a:p>
          <a:p>
            <a:r>
              <a:rPr lang="fr-FR" sz="1800" dirty="0" smtClean="0"/>
              <a:t>Caractéristiques du contrat d’accès à Internet</a:t>
            </a:r>
          </a:p>
          <a:p>
            <a:pPr lvl="1"/>
            <a:r>
              <a:rPr lang="fr-FR" sz="1600" dirty="0" smtClean="0"/>
              <a:t>Contrat à durée déterminée avec </a:t>
            </a:r>
            <a:r>
              <a:rPr lang="fr-FR" sz="1600" smtClean="0"/>
              <a:t>généralement une tacite </a:t>
            </a:r>
            <a:r>
              <a:rPr lang="fr-FR" sz="1600" dirty="0" smtClean="0"/>
              <a:t>reconduction</a:t>
            </a:r>
          </a:p>
          <a:p>
            <a:pPr lvl="1"/>
            <a:r>
              <a:rPr lang="fr-FR" sz="1600" dirty="0" smtClean="0"/>
              <a:t>Contrat à prix forfaitaire </a:t>
            </a:r>
          </a:p>
          <a:p>
            <a:pPr lvl="1"/>
            <a:r>
              <a:rPr lang="fr-FR" sz="1600" dirty="0" smtClean="0"/>
              <a:t>Contrat pour une durée déterminée ou bien illimitée de connexion</a:t>
            </a:r>
          </a:p>
          <a:p>
            <a:pPr lvl="1"/>
            <a:r>
              <a:rPr lang="fr-FR" sz="1600" dirty="0" smtClean="0"/>
              <a:t>Contrat d’adhésion où l’abonné ne négocie généralement pas les termes du contrat établi par le F.A.I</a:t>
            </a:r>
          </a:p>
          <a:p>
            <a:pPr lvl="1"/>
            <a:r>
              <a:rPr lang="fr-FR" sz="1600" dirty="0" smtClean="0"/>
              <a:t>Nature juridique: il s’agit d’un contrat d’entreprise</a:t>
            </a:r>
          </a:p>
          <a:p>
            <a:pPr lvl="1"/>
            <a:endParaRPr lang="fr-FR"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6 – 4 Le contrat d’accès à Internet (2)</a:t>
            </a:r>
            <a:endParaRPr lang="fr-FR" sz="3600" dirty="0"/>
          </a:p>
        </p:txBody>
      </p:sp>
      <p:sp>
        <p:nvSpPr>
          <p:cNvPr id="3" name="Espace réservé du contenu 2"/>
          <p:cNvSpPr>
            <a:spLocks noGrp="1"/>
          </p:cNvSpPr>
          <p:nvPr>
            <p:ph idx="1"/>
          </p:nvPr>
        </p:nvSpPr>
        <p:spPr/>
        <p:txBody>
          <a:bodyPr>
            <a:normAutofit fontScale="92500" lnSpcReduction="20000"/>
          </a:bodyPr>
          <a:lstStyle/>
          <a:p>
            <a:r>
              <a:rPr lang="fr-FR" sz="1900" dirty="0" smtClean="0"/>
              <a:t>Principales obligations à la charge du FAI</a:t>
            </a:r>
          </a:p>
          <a:p>
            <a:pPr lvl="1"/>
            <a:r>
              <a:rPr lang="fr-FR" sz="1600" dirty="0" smtClean="0"/>
              <a:t>L’obligation d’assurer l’accès de l’abonné au réseau</a:t>
            </a:r>
          </a:p>
          <a:p>
            <a:pPr lvl="2"/>
            <a:r>
              <a:rPr lang="fr-FR" sz="1500" dirty="0" smtClean="0"/>
              <a:t>Il s’agit d’une obligation de résultat: le FAI est tenu de fournir tous les moyens nécessaires à cette connexion. Il ne peut pas se baser sur des problèmes de trafic pour justifier l’interruption de la connexion.</a:t>
            </a:r>
          </a:p>
          <a:p>
            <a:pPr lvl="2"/>
            <a:r>
              <a:rPr lang="fr-FR" sz="1500" dirty="0" smtClean="0"/>
              <a:t> Sauf cas de force majeure ( interruption du courant électrique par exemple ) ou bien pour des interruptions momentanées ( pour la maintenance du réseau par exemple )</a:t>
            </a:r>
          </a:p>
          <a:p>
            <a:pPr lvl="1"/>
            <a:r>
              <a:rPr lang="fr-FR" sz="1600" dirty="0" smtClean="0"/>
              <a:t>L’obligation d’assurer la connexion au débit contractuel</a:t>
            </a:r>
          </a:p>
          <a:p>
            <a:pPr lvl="2"/>
            <a:r>
              <a:rPr lang="fr-FR" sz="1500" dirty="0" smtClean="0"/>
              <a:t>Il s’agit plutôt d’une obligation de moyens puisque le débit de la connexion dépend de facteurs exogènes au FAI tenant au réseau ( encombrement … )</a:t>
            </a:r>
          </a:p>
          <a:p>
            <a:pPr lvl="1"/>
            <a:r>
              <a:rPr lang="fr-FR" sz="1600" dirty="0" smtClean="0"/>
              <a:t>L’obligation d’assurer la connexion durant la durée contractuelle</a:t>
            </a:r>
          </a:p>
          <a:p>
            <a:pPr lvl="2"/>
            <a:r>
              <a:rPr lang="fr-FR" sz="1300" dirty="0" smtClean="0"/>
              <a:t>Problématique des offres de connexion dites « illimitées »</a:t>
            </a:r>
          </a:p>
          <a:p>
            <a:pPr lvl="2"/>
            <a:r>
              <a:rPr lang="fr-FR" sz="1300" dirty="0" smtClean="0"/>
              <a:t>Ces offres peuvent poser  des problèmes  aux FAI avec des abonnées qui restent connectés 24 h sur 24h avec ce qui en suit comme encombrement du réseau…</a:t>
            </a:r>
          </a:p>
          <a:p>
            <a:pPr lvl="2"/>
            <a:r>
              <a:rPr lang="fr-FR" sz="1300" dirty="0" smtClean="0"/>
              <a:t>Connexion illimitée </a:t>
            </a:r>
            <a:r>
              <a:rPr lang="fr-FR" sz="1300" dirty="0" smtClean="0">
                <a:sym typeface="Wingdings" pitchFamily="2" charset="2"/>
              </a:rPr>
              <a:t> connexion permanente ? Ou connexion durant une durée raisonnablement illimitée ?</a:t>
            </a:r>
            <a:endParaRPr lang="fr-FR" sz="1300" dirty="0" smtClean="0"/>
          </a:p>
          <a:p>
            <a:r>
              <a:rPr lang="fr-FR" sz="1800" dirty="0" smtClean="0"/>
              <a:t>De quelques obligations de l’abonné: fournir le matériel de connexion et sa maintenance, paiement du prix, respect des règles d’usage sur Internet… </a:t>
            </a:r>
          </a:p>
          <a:p>
            <a:r>
              <a:rPr lang="fr-FR" sz="1800" dirty="0" smtClean="0"/>
              <a:t>Nécessité de limiter les cas d’absence ou de restriction de la responsabilité du FAI</a:t>
            </a:r>
          </a:p>
          <a:p>
            <a:r>
              <a:rPr lang="fr-FR" sz="1800" dirty="0" smtClean="0"/>
              <a:t>Problème de la durée du contrat d’accès à internet</a:t>
            </a:r>
            <a:endParaRPr lang="fr-FR"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6 – 5 Le contrat d’hébergement (1)</a:t>
            </a:r>
            <a:endParaRPr lang="fr-FR" sz="3600" dirty="0"/>
          </a:p>
        </p:txBody>
      </p:sp>
      <p:sp>
        <p:nvSpPr>
          <p:cNvPr id="3" name="Espace réservé du contenu 2"/>
          <p:cNvSpPr>
            <a:spLocks noGrp="1"/>
          </p:cNvSpPr>
          <p:nvPr>
            <p:ph idx="1"/>
          </p:nvPr>
        </p:nvSpPr>
        <p:spPr/>
        <p:txBody>
          <a:bodyPr>
            <a:normAutofit lnSpcReduction="10000"/>
          </a:bodyPr>
          <a:lstStyle/>
          <a:p>
            <a:r>
              <a:rPr lang="fr-FR" sz="1800" dirty="0" smtClean="0"/>
              <a:t>Définition : C’est le contrat qui permet à l’hébergeur d’accueillir sur ses machines le site ou la page web d’un client ( personne physique ou personne morale ) et de mettre à sa disposition un espace disque à cet effet.</a:t>
            </a:r>
          </a:p>
          <a:p>
            <a:r>
              <a:rPr lang="fr-FR" sz="1800" dirty="0" smtClean="0"/>
              <a:t>Définition de l’hébergeur : article 6 de la loi française du 21 juin 2004</a:t>
            </a:r>
          </a:p>
          <a:p>
            <a:pPr lvl="1"/>
            <a:r>
              <a:rPr lang="fr-FR" sz="1600" dirty="0" smtClean="0"/>
              <a:t>«  Les personnes physiques ou morales qui assurent, même à titre gratuit, pour mise à disposition du public par des services de communication au public en ligne, le stockage de signaux, d’écrits, d’images, de sons ou de messages de toute nature fournis par des destinataires de ces services… »</a:t>
            </a:r>
          </a:p>
          <a:p>
            <a:r>
              <a:rPr lang="fr-FR" sz="1800" dirty="0" smtClean="0"/>
              <a:t>Caractéristiques du contrat d’hébergement</a:t>
            </a:r>
          </a:p>
          <a:p>
            <a:pPr lvl="1"/>
            <a:r>
              <a:rPr lang="fr-FR" sz="1600" dirty="0" smtClean="0"/>
              <a:t>Nature juridique: divergences entre les juristes</a:t>
            </a:r>
          </a:p>
          <a:p>
            <a:pPr lvl="2"/>
            <a:r>
              <a:rPr lang="fr-FR" sz="1300" dirty="0" smtClean="0"/>
              <a:t>Contrat d’entreprise ( contrat de fourniture payante d’ un service …)</a:t>
            </a:r>
          </a:p>
          <a:p>
            <a:pPr lvl="2"/>
            <a:r>
              <a:rPr lang="fr-FR" sz="1300" dirty="0" smtClean="0"/>
              <a:t>Contrat de louage de choses ( louer des capacités de machines : espace disque, capacité de calcul et de traitement …)</a:t>
            </a:r>
            <a:endParaRPr lang="fr-FR" sz="1600" dirty="0" smtClean="0"/>
          </a:p>
          <a:p>
            <a:pPr lvl="1"/>
            <a:r>
              <a:rPr lang="fr-FR" sz="1600" dirty="0" smtClean="0"/>
              <a:t>Souvent l’hébergement est prévu dans le contrat d’accès à Internet mais il peut faire l’objet d’un contrat à part</a:t>
            </a:r>
          </a:p>
          <a:p>
            <a:pPr lvl="1"/>
            <a:r>
              <a:rPr lang="fr-FR" sz="1600" dirty="0" smtClean="0"/>
              <a:t>L’hébergeur ne contribue pas au contenu diffusé en ligne par le client</a:t>
            </a:r>
          </a:p>
          <a:p>
            <a:endParaRPr lang="fr-FR" sz="1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6 – 5 Le contrat d’hébergement (2)</a:t>
            </a:r>
            <a:endParaRPr lang="fr-FR" sz="3600" dirty="0"/>
          </a:p>
        </p:txBody>
      </p:sp>
      <p:sp>
        <p:nvSpPr>
          <p:cNvPr id="3" name="Espace réservé du contenu 2"/>
          <p:cNvSpPr>
            <a:spLocks noGrp="1"/>
          </p:cNvSpPr>
          <p:nvPr>
            <p:ph idx="1"/>
          </p:nvPr>
        </p:nvSpPr>
        <p:spPr/>
        <p:txBody>
          <a:bodyPr>
            <a:normAutofit/>
          </a:bodyPr>
          <a:lstStyle/>
          <a:p>
            <a:r>
              <a:rPr lang="fr-FR" sz="1800" dirty="0" smtClean="0"/>
              <a:t>Les obligations de l’hébergeur</a:t>
            </a:r>
          </a:p>
          <a:p>
            <a:pPr lvl="1"/>
            <a:r>
              <a:rPr lang="fr-FR" sz="1600" dirty="0" smtClean="0"/>
              <a:t>La mise à disposition d’ un espace disque</a:t>
            </a:r>
          </a:p>
          <a:p>
            <a:pPr lvl="2"/>
            <a:r>
              <a:rPr lang="fr-FR" sz="1300" dirty="0" smtClean="0"/>
              <a:t>Il s’agit là de la principale obligation</a:t>
            </a:r>
          </a:p>
          <a:p>
            <a:pPr lvl="2"/>
            <a:r>
              <a:rPr lang="fr-FR" sz="1300" dirty="0" smtClean="0"/>
              <a:t>Il s’agit d’une obligation de résultat</a:t>
            </a:r>
          </a:p>
          <a:p>
            <a:pPr lvl="1"/>
            <a:r>
              <a:rPr lang="fr-FR" sz="1600" dirty="0" smtClean="0"/>
              <a:t>L’obligation d’assurer la disponibilité du site</a:t>
            </a:r>
          </a:p>
          <a:p>
            <a:pPr lvl="2"/>
            <a:r>
              <a:rPr lang="fr-FR" sz="1300" dirty="0" smtClean="0"/>
              <a:t>C’est une obligation qui garantie l’accessibilité au site de l’hébergé</a:t>
            </a:r>
          </a:p>
          <a:p>
            <a:pPr lvl="2"/>
            <a:r>
              <a:rPr lang="fr-FR" sz="1300" dirty="0" smtClean="0"/>
              <a:t>Il s’agit plutôt d’une obligation de moyens puisque la non disponibilité du site peut venir de facteurs externes à la volonté de l’hébergeur</a:t>
            </a:r>
            <a:endParaRPr lang="fr-FR" sz="1800" dirty="0" smtClean="0"/>
          </a:p>
          <a:p>
            <a:r>
              <a:rPr lang="fr-FR" sz="1800" dirty="0" smtClean="0"/>
              <a:t>Les obligations de l’hébergé</a:t>
            </a:r>
          </a:p>
          <a:p>
            <a:pPr lvl="1"/>
            <a:r>
              <a:rPr lang="fr-FR" sz="1600" dirty="0" smtClean="0"/>
              <a:t>Obligation d’omettre de diffuser un contenu illicite, préjudiciable à autrui, ou contraire aux bonnes mœurs et à la morale</a:t>
            </a:r>
          </a:p>
          <a:p>
            <a:pPr lvl="1"/>
            <a:r>
              <a:rPr lang="fr-FR" sz="1600" dirty="0" smtClean="0"/>
              <a:t>En principe: la responsabilité de l’hébergé à l’égard du contenu illicite ou portant préjudice à autrui</a:t>
            </a:r>
          </a:p>
          <a:p>
            <a:pPr lvl="1"/>
            <a:r>
              <a:rPr lang="fr-FR" sz="1600" dirty="0" smtClean="0"/>
              <a:t>Selon le droit comparé, possibilité d’engager la responsabilité de l’hébergeur  à l’égard du contenu illicite: s’il a été avisé et qu’il n’a pas supprimé ce contenu ( en France )</a:t>
            </a:r>
          </a:p>
          <a:p>
            <a:pPr lvl="1">
              <a:buNone/>
            </a:pPr>
            <a:endParaRPr lang="fr-FR"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7 Références bibliographiques</a:t>
            </a:r>
            <a:endParaRPr lang="fr-FR" sz="3600" dirty="0"/>
          </a:p>
        </p:txBody>
      </p:sp>
      <p:sp>
        <p:nvSpPr>
          <p:cNvPr id="3" name="Espace réservé du contenu 2"/>
          <p:cNvSpPr>
            <a:spLocks noGrp="1"/>
          </p:cNvSpPr>
          <p:nvPr>
            <p:ph idx="1"/>
          </p:nvPr>
        </p:nvSpPr>
        <p:spPr/>
        <p:txBody>
          <a:bodyPr/>
          <a:lstStyle/>
          <a:p>
            <a:r>
              <a:rPr lang="fr-FR" sz="2000" dirty="0" smtClean="0"/>
              <a:t>Michel Vivant (Sous le responsabilité de ), Lamy droit de l’informatique et des réseaux, Editions Lamy 2002</a:t>
            </a:r>
          </a:p>
          <a:p>
            <a:r>
              <a:rPr lang="fr-FR" sz="2000" dirty="0" smtClean="0"/>
              <a:t>André Lucas - Jean </a:t>
            </a:r>
            <a:r>
              <a:rPr lang="fr-FR" sz="2000" dirty="0" err="1" smtClean="0"/>
              <a:t>Devèze</a:t>
            </a:r>
            <a:r>
              <a:rPr lang="fr-FR" sz="2000" dirty="0" smtClean="0"/>
              <a:t> – Jean </a:t>
            </a:r>
            <a:r>
              <a:rPr lang="fr-FR" sz="2000" dirty="0" err="1" smtClean="0"/>
              <a:t>Fraissinet</a:t>
            </a:r>
            <a:r>
              <a:rPr lang="fr-FR" sz="2000" dirty="0" smtClean="0"/>
              <a:t>, Droit de l’informatique et de l’internet, PUF Droit</a:t>
            </a:r>
          </a:p>
          <a:p>
            <a:r>
              <a:rPr lang="fr-FR" sz="2000" dirty="0" smtClean="0"/>
              <a:t>Jacques </a:t>
            </a:r>
            <a:r>
              <a:rPr lang="fr-FR" sz="2000" dirty="0" err="1" smtClean="0"/>
              <a:t>Larrieu</a:t>
            </a:r>
            <a:r>
              <a:rPr lang="fr-FR" sz="2000" dirty="0" smtClean="0"/>
              <a:t>, Droit de l’internet, Coll. Mise au point, Ellipses, 2005</a:t>
            </a:r>
          </a:p>
          <a:p>
            <a:r>
              <a:rPr lang="fr-FR" sz="2000" dirty="0" smtClean="0"/>
              <a:t>Michel Vivant, les contrats du commerce électronique , </a:t>
            </a:r>
            <a:r>
              <a:rPr lang="fr-FR" sz="2000" dirty="0" err="1" smtClean="0"/>
              <a:t>Litec</a:t>
            </a:r>
            <a:r>
              <a:rPr lang="fr-FR" sz="2000" dirty="0" smtClean="0"/>
              <a:t> 1999</a:t>
            </a:r>
          </a:p>
          <a:p>
            <a:endParaRPr lang="fr-FR" sz="2000" dirty="0" smtClean="0"/>
          </a:p>
          <a:p>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8 Liens utiles</a:t>
            </a:r>
            <a:endParaRPr lang="fr-FR" sz="3600" dirty="0"/>
          </a:p>
        </p:txBody>
      </p:sp>
      <p:sp>
        <p:nvSpPr>
          <p:cNvPr id="3" name="Espace réservé du contenu 2"/>
          <p:cNvSpPr>
            <a:spLocks noGrp="1"/>
          </p:cNvSpPr>
          <p:nvPr>
            <p:ph idx="1"/>
          </p:nvPr>
        </p:nvSpPr>
        <p:spPr/>
        <p:txBody>
          <a:bodyPr>
            <a:normAutofit/>
          </a:bodyPr>
          <a:lstStyle/>
          <a:p>
            <a:r>
              <a:rPr lang="fr-FR" sz="1800" dirty="0" smtClean="0"/>
              <a:t>Portail droit des technologies , Belgique</a:t>
            </a:r>
          </a:p>
          <a:p>
            <a:pPr lvl="1"/>
            <a:r>
              <a:rPr lang="fr-FR" sz="1600" dirty="0" smtClean="0"/>
              <a:t>Thème : </a:t>
            </a:r>
            <a:r>
              <a:rPr lang="fr-FR" sz="1600" dirty="0" err="1" smtClean="0"/>
              <a:t>contarts</a:t>
            </a:r>
            <a:r>
              <a:rPr lang="fr-FR" sz="1600" dirty="0" smtClean="0"/>
              <a:t> informatiques</a:t>
            </a:r>
          </a:p>
          <a:p>
            <a:pPr lvl="1"/>
            <a:r>
              <a:rPr lang="fr-FR" sz="2000" dirty="0" smtClean="0"/>
              <a:t>http://www.droit-technologie.org/dossier-list-by-themes-8/contrats-informatiques.html</a:t>
            </a:r>
          </a:p>
          <a:p>
            <a:r>
              <a:rPr lang="fr-FR" sz="1800" dirty="0" smtClean="0"/>
              <a:t>Portail de jurisprudence : </a:t>
            </a:r>
            <a:r>
              <a:rPr lang="fr-FR" sz="1800" dirty="0" err="1" smtClean="0"/>
              <a:t>juriscom</a:t>
            </a:r>
            <a:r>
              <a:rPr lang="fr-FR" sz="1800" dirty="0" smtClean="0"/>
              <a:t>. Net</a:t>
            </a:r>
          </a:p>
          <a:p>
            <a:pPr lvl="1"/>
            <a:r>
              <a:rPr lang="fr-FR" sz="1600" dirty="0" smtClean="0"/>
              <a:t>http://www.juriscom.net/indexjur.php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9 Travail à faire</a:t>
            </a:r>
            <a:endParaRPr lang="fr-FR" sz="3600" dirty="0"/>
          </a:p>
        </p:txBody>
      </p:sp>
      <p:sp>
        <p:nvSpPr>
          <p:cNvPr id="3" name="Espace réservé du contenu 2"/>
          <p:cNvSpPr>
            <a:spLocks noGrp="1"/>
          </p:cNvSpPr>
          <p:nvPr>
            <p:ph idx="1"/>
          </p:nvPr>
        </p:nvSpPr>
        <p:spPr/>
        <p:txBody>
          <a:bodyPr>
            <a:normAutofit/>
          </a:bodyPr>
          <a:lstStyle/>
          <a:p>
            <a:r>
              <a:rPr lang="fr-FR" sz="2000" dirty="0" smtClean="0"/>
              <a:t>Commenter l’arrêt de la Cour d’appel de Paris rendu en référé le 10 février 1999 dans l’affaire : </a:t>
            </a:r>
            <a:r>
              <a:rPr lang="fr-FR" sz="2000" i="1" dirty="0" smtClean="0"/>
              <a:t>Estelle Halliday. c/ Valentin L</a:t>
            </a:r>
            <a:r>
              <a:rPr lang="fr-FR" sz="2000" dirty="0" smtClean="0"/>
              <a:t>.</a:t>
            </a:r>
          </a:p>
          <a:p>
            <a:r>
              <a:rPr lang="fr-FR" sz="2000" dirty="0" smtClean="0"/>
              <a:t>Le commentaire doit contenir les éléments suivants:</a:t>
            </a:r>
          </a:p>
          <a:p>
            <a:pPr lvl="1"/>
            <a:r>
              <a:rPr lang="fr-FR" sz="1800" dirty="0" smtClean="0"/>
              <a:t>Le faits</a:t>
            </a:r>
          </a:p>
          <a:p>
            <a:pPr lvl="1"/>
            <a:r>
              <a:rPr lang="fr-FR" sz="1800" dirty="0" smtClean="0"/>
              <a:t>La procédure</a:t>
            </a:r>
          </a:p>
          <a:p>
            <a:pPr lvl="1"/>
            <a:r>
              <a:rPr lang="fr-FR" sz="1800" dirty="0" smtClean="0"/>
              <a:t>Les arguments de la partie demanderesse</a:t>
            </a:r>
          </a:p>
          <a:p>
            <a:pPr lvl="1"/>
            <a:r>
              <a:rPr lang="fr-FR" sz="1800" dirty="0" smtClean="0"/>
              <a:t>Les arguments de la partie défenderesse</a:t>
            </a:r>
          </a:p>
          <a:p>
            <a:pPr lvl="1"/>
            <a:r>
              <a:rPr lang="fr-FR" sz="1800" dirty="0" smtClean="0"/>
              <a:t>Le jugement et ses arguments</a:t>
            </a:r>
          </a:p>
          <a:p>
            <a:pPr lvl="1"/>
            <a:r>
              <a:rPr lang="fr-FR" sz="1800" dirty="0" smtClean="0"/>
              <a:t>Votre opinion personnelle sur la décision du tribunal</a:t>
            </a:r>
          </a:p>
          <a:p>
            <a:pPr lvl="1"/>
            <a:r>
              <a:rPr lang="fr-FR" sz="1800" dirty="0" smtClean="0"/>
              <a:t>Possibilité d’appliquer cette solution en droit tunisien</a:t>
            </a:r>
          </a:p>
          <a:p>
            <a:pPr lvl="2"/>
            <a:r>
              <a:rPr lang="fr-FR" sz="1500" dirty="0" smtClean="0"/>
              <a:t>Aide: commentaire de l’affaire in: http://www.juriscom.net/pro/1/resp19990225.htm</a:t>
            </a:r>
            <a:endParaRPr lang="fr-FR" sz="1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Plan du chapitre </a:t>
            </a:r>
            <a:endParaRPr lang="fr-FR" sz="3600" dirty="0"/>
          </a:p>
        </p:txBody>
      </p:sp>
      <p:sp>
        <p:nvSpPr>
          <p:cNvPr id="3" name="Espace réservé du contenu 2"/>
          <p:cNvSpPr>
            <a:spLocks noGrp="1"/>
          </p:cNvSpPr>
          <p:nvPr>
            <p:ph idx="1"/>
          </p:nvPr>
        </p:nvSpPr>
        <p:spPr/>
        <p:txBody>
          <a:bodyPr>
            <a:normAutofit/>
          </a:bodyPr>
          <a:lstStyle/>
          <a:p>
            <a:r>
              <a:rPr lang="fr-FR" sz="1800" dirty="0" smtClean="0"/>
              <a:t>4 – 1 Objectifs du chapitre</a:t>
            </a:r>
          </a:p>
          <a:p>
            <a:r>
              <a:rPr lang="fr-FR" sz="1800" dirty="0" smtClean="0"/>
              <a:t>4 – 2 Fondements d’un régime juridique particulier aux contrats informatiques</a:t>
            </a:r>
          </a:p>
          <a:p>
            <a:r>
              <a:rPr lang="fr-FR" sz="1800" dirty="0" smtClean="0"/>
              <a:t>4 – 3 Définition des contrats informatiques</a:t>
            </a:r>
          </a:p>
          <a:p>
            <a:r>
              <a:rPr lang="fr-FR" sz="1800" dirty="0" smtClean="0"/>
              <a:t>4 – 4 Classification des contrats informatiques</a:t>
            </a:r>
          </a:p>
          <a:p>
            <a:r>
              <a:rPr lang="fr-FR" sz="1800" dirty="0" smtClean="0"/>
              <a:t>4 – 5  Sources du droit des contrats informatiques</a:t>
            </a:r>
          </a:p>
          <a:p>
            <a:r>
              <a:rPr lang="fr-FR" sz="1800" dirty="0" smtClean="0"/>
              <a:t>4 – 6 De quelques problèmes juridiques relatifs aux contrats informatiques </a:t>
            </a:r>
          </a:p>
          <a:p>
            <a:r>
              <a:rPr lang="fr-FR" sz="1800" dirty="0" smtClean="0"/>
              <a:t>4 – 7 Références bibliographiques</a:t>
            </a:r>
          </a:p>
          <a:p>
            <a:r>
              <a:rPr lang="fr-FR" sz="1800" dirty="0" smtClean="0"/>
              <a:t>4 – 8 Liens utiles</a:t>
            </a:r>
          </a:p>
          <a:p>
            <a:r>
              <a:rPr lang="fr-FR" sz="1800" dirty="0" smtClean="0"/>
              <a:t>4 </a:t>
            </a:r>
            <a:r>
              <a:rPr lang="fr-FR" sz="1800" smtClean="0"/>
              <a:t>– 9 Travail </a:t>
            </a:r>
            <a:r>
              <a:rPr lang="fr-FR" sz="1800" dirty="0" smtClean="0"/>
              <a:t>à faire</a:t>
            </a:r>
          </a:p>
          <a:p>
            <a:endParaRPr lang="fr-F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1 Objectifs du chapitre</a:t>
            </a:r>
            <a:endParaRPr lang="fr-FR" sz="3600" dirty="0"/>
          </a:p>
        </p:txBody>
      </p:sp>
      <p:sp>
        <p:nvSpPr>
          <p:cNvPr id="3" name="Espace réservé du contenu 2"/>
          <p:cNvSpPr>
            <a:spLocks noGrp="1"/>
          </p:cNvSpPr>
          <p:nvPr>
            <p:ph idx="1"/>
          </p:nvPr>
        </p:nvSpPr>
        <p:spPr/>
        <p:txBody>
          <a:bodyPr>
            <a:normAutofit/>
          </a:bodyPr>
          <a:lstStyle/>
          <a:p>
            <a:r>
              <a:rPr lang="fr-FR" sz="1800" dirty="0" smtClean="0"/>
              <a:t>Sensibiliser l’élève aux problèmes juridiques que posent la conclusion et l’exécution d’un contrat informatique</a:t>
            </a:r>
          </a:p>
          <a:p>
            <a:r>
              <a:rPr lang="fr-FR" sz="1800" dirty="0" smtClean="0"/>
              <a:t>Expliquer à l’élève la spécificité du contrat informatique par rapport au contrat de droit commun</a:t>
            </a:r>
          </a:p>
          <a:p>
            <a:r>
              <a:rPr lang="fr-FR" sz="1800" dirty="0" smtClean="0"/>
              <a:t>Mettre l’élève devant certaines difficultés pratiques liées à l’élaboration et à l’exécution du contrat informatique</a:t>
            </a:r>
          </a:p>
          <a:p>
            <a:endParaRPr lang="fr-FR" sz="1800" dirty="0" smtClean="0"/>
          </a:p>
          <a:p>
            <a:endParaRPr lang="fr-FR" sz="1800" dirty="0" smtClean="0"/>
          </a:p>
          <a:p>
            <a:endParaRPr lang="fr-FR" sz="1800" dirty="0" smtClean="0"/>
          </a:p>
          <a:p>
            <a:endParaRPr lang="fr-F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2 De l’opportunité d’un régime juridique particulier aux contrats informatiques ? (1)</a:t>
            </a:r>
            <a:endParaRPr lang="fr-FR" sz="3600" dirty="0"/>
          </a:p>
        </p:txBody>
      </p:sp>
      <p:sp>
        <p:nvSpPr>
          <p:cNvPr id="3" name="Espace réservé du contenu 2"/>
          <p:cNvSpPr>
            <a:spLocks noGrp="1"/>
          </p:cNvSpPr>
          <p:nvPr>
            <p:ph idx="1"/>
          </p:nvPr>
        </p:nvSpPr>
        <p:spPr/>
        <p:txBody>
          <a:bodyPr>
            <a:normAutofit/>
          </a:bodyPr>
          <a:lstStyle/>
          <a:p>
            <a:r>
              <a:rPr lang="fr-FR" sz="1800" dirty="0" smtClean="0"/>
              <a:t>La  gestion des entreprises passe de plus en plus par le recours à des systèmes et à des solutions informatiques</a:t>
            </a:r>
          </a:p>
          <a:p>
            <a:pPr lvl="1"/>
            <a:r>
              <a:rPr lang="fr-FR" sz="1600" dirty="0" smtClean="0"/>
              <a:t>L’informatisation de la gestion des entreprises est devenue une nécessité économique aussi bien pour une meilleure gestion que pour un meilleur rapport de l’entreprise avec  son environnement.</a:t>
            </a:r>
          </a:p>
          <a:p>
            <a:r>
              <a:rPr lang="fr-FR" sz="1800" dirty="0" smtClean="0"/>
              <a:t>L’informatisation des entreprises appelle la conclusion d’un certain nombre de contrats notamment avec des sociétés d’installation et de maintenance de systèmes et de solutions informatiques appelées SS2I </a:t>
            </a:r>
          </a:p>
          <a:p>
            <a:pPr lvl="1"/>
            <a:r>
              <a:rPr lang="fr-FR" sz="1600" dirty="0" smtClean="0"/>
              <a:t>Exemples de contrats: contrat d’achat d’un  équipement informatique, licence d exploitation d un logiciel, contrat d’accès à internet …</a:t>
            </a:r>
          </a:p>
          <a:p>
            <a:r>
              <a:rPr lang="fr-FR" sz="1800" dirty="0" smtClean="0"/>
              <a:t>Générant de plus en plus de valeurs économiques , l’informatique devait être encadré par le droit, mais quel droit ?</a:t>
            </a:r>
          </a:p>
          <a:p>
            <a:pPr lvl="1"/>
            <a:r>
              <a:rPr lang="fr-FR" sz="1600" dirty="0" smtClean="0"/>
              <a:t>Adaptation ou non de la théorie générale des contrats et des obligations aux contrats informatiques ?</a:t>
            </a:r>
          </a:p>
          <a:p>
            <a:pPr lvl="1"/>
            <a:r>
              <a:rPr lang="fr-FR" sz="1600" dirty="0" smtClean="0"/>
              <a:t>Ou bien nécessité d’un droit spécial des contrats informatiques ?</a:t>
            </a:r>
          </a:p>
          <a:p>
            <a:endParaRPr lang="fr-FR"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2 De l’opportunité d’un régime juridique particulier aux contrats informatiques ? (2)</a:t>
            </a:r>
            <a:endParaRPr lang="fr-FR" sz="3600" dirty="0"/>
          </a:p>
        </p:txBody>
      </p:sp>
      <p:sp>
        <p:nvSpPr>
          <p:cNvPr id="3" name="Espace réservé du contenu 2"/>
          <p:cNvSpPr>
            <a:spLocks noGrp="1"/>
          </p:cNvSpPr>
          <p:nvPr>
            <p:ph idx="1"/>
          </p:nvPr>
        </p:nvSpPr>
        <p:spPr/>
        <p:txBody>
          <a:bodyPr>
            <a:normAutofit/>
          </a:bodyPr>
          <a:lstStyle/>
          <a:p>
            <a:r>
              <a:rPr lang="fr-FR" sz="1800" dirty="0" smtClean="0"/>
              <a:t>Chose certaine  est que les biens informatiques sont assez particuliers en tant que bien aussi bien économiquement que juridiquement, surtout ceux ayant un caractère immatériels tels que les logiciels ou bien les données informatiques</a:t>
            </a:r>
          </a:p>
          <a:p>
            <a:r>
              <a:rPr lang="fr-FR" sz="1800" dirty="0" smtClean="0"/>
              <a:t>Cependant, est – ce que cette spécificité va jusqu’à appeler l’application aux contrats informatiques d’un régime juridique dérogatoire au droit commun des contrats ?</a:t>
            </a:r>
          </a:p>
          <a:p>
            <a:r>
              <a:rPr lang="fr-FR" sz="1800" dirty="0" smtClean="0"/>
              <a:t>Les contrats informatiques obéissent à la théorie générale des contrats prévue par le code civil tunisien</a:t>
            </a:r>
          </a:p>
          <a:p>
            <a:r>
              <a:rPr lang="fr-FR" sz="1800" dirty="0" smtClean="0"/>
              <a:t>Les contrats informatiques peuvent être considérés comme des contrats spéciaux du fait de leur objet portant sur l’informatique ( en tant qu’un ensemble de services et de biens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3 Définition du contrat informatique (1) </a:t>
            </a:r>
            <a:endParaRPr lang="fr-FR" sz="3600" dirty="0"/>
          </a:p>
        </p:txBody>
      </p:sp>
      <p:sp>
        <p:nvSpPr>
          <p:cNvPr id="3" name="Espace réservé du contenu 2"/>
          <p:cNvSpPr>
            <a:spLocks noGrp="1"/>
          </p:cNvSpPr>
          <p:nvPr>
            <p:ph idx="1"/>
          </p:nvPr>
        </p:nvSpPr>
        <p:spPr/>
        <p:txBody>
          <a:bodyPr>
            <a:normAutofit lnSpcReduction="10000"/>
          </a:bodyPr>
          <a:lstStyle/>
          <a:p>
            <a:r>
              <a:rPr lang="fr-FR" sz="1800" dirty="0" smtClean="0"/>
              <a:t>Les contrats informatiques sont des contrats conclus en général par une  ( organisation (entreprise, administration…) avec des prestataires spécialisés lors ou à l’occasion de l’informatisation de sa gestion et qui portent sur les systèmes informatiques et les données / biens informatiques</a:t>
            </a:r>
          </a:p>
          <a:p>
            <a:r>
              <a:rPr lang="fr-FR" sz="1800" dirty="0" smtClean="0"/>
              <a:t>Les éléments composants de la définition</a:t>
            </a:r>
          </a:p>
          <a:p>
            <a:pPr lvl="1"/>
            <a:r>
              <a:rPr lang="fr-FR" sz="1600" dirty="0" smtClean="0"/>
              <a:t>Des contrats, entendus comme étant des actes juridiques bi ou multilatéraux souvent écrits renfermant des engagements mutuels ( droits et obligations ) entre les parties sur les conditions de fourniture du bien ou du service informatique</a:t>
            </a:r>
          </a:p>
          <a:p>
            <a:pPr lvl="1"/>
            <a:r>
              <a:rPr lang="fr-FR" sz="1600" dirty="0" smtClean="0"/>
              <a:t>Des contrats conclus par une organisation ( entreprise, administration…)</a:t>
            </a:r>
          </a:p>
          <a:p>
            <a:pPr lvl="2"/>
            <a:r>
              <a:rPr lang="fr-FR" sz="1300" dirty="0" smtClean="0"/>
              <a:t>Souvent les contrats informatiques reflètent les besoins d’une personne morale en informatisation de sa gestion</a:t>
            </a:r>
          </a:p>
          <a:p>
            <a:pPr lvl="2"/>
            <a:r>
              <a:rPr lang="fr-FR" sz="1300" dirty="0" smtClean="0"/>
              <a:t>Cela n’exclut pas qu’un individu puisse recourir aux contrats informatiques par exemple lors de la conclusion d’un contrat d’accès aux services d’internet avec un provider…</a:t>
            </a:r>
            <a:endParaRPr lang="fr-FR" sz="1600" dirty="0" smtClean="0"/>
          </a:p>
          <a:p>
            <a:pPr lvl="1"/>
            <a:r>
              <a:rPr lang="fr-FR" sz="1400" dirty="0" smtClean="0"/>
              <a:t>Prestataires des services informatiques  dits aussi </a:t>
            </a:r>
            <a:r>
              <a:rPr lang="fr-FR" sz="1400" dirty="0" smtClean="0"/>
              <a:t>SS2I ou autre organisme spécialisés ( éditeur d’un logiciel … )</a:t>
            </a:r>
            <a:endParaRPr lang="fr-FR" sz="1400" dirty="0" smtClean="0"/>
          </a:p>
          <a:p>
            <a:pPr lvl="1"/>
            <a:r>
              <a:rPr lang="fr-FR" sz="1400" dirty="0" smtClean="0"/>
              <a:t>Système informatique</a:t>
            </a:r>
          </a:p>
          <a:p>
            <a:pPr lvl="1"/>
            <a:r>
              <a:rPr lang="fr-FR" sz="1400" dirty="0" smtClean="0"/>
              <a:t>Bien informatique</a:t>
            </a:r>
          </a:p>
          <a:p>
            <a:pPr lvl="1"/>
            <a:endParaRPr lang="fr-FR" sz="13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3 Définition du contrat informatique (2) </a:t>
            </a:r>
            <a:endParaRPr lang="fr-FR" sz="3600" dirty="0"/>
          </a:p>
        </p:txBody>
      </p:sp>
      <p:sp>
        <p:nvSpPr>
          <p:cNvPr id="3" name="Espace réservé du contenu 2"/>
          <p:cNvSpPr>
            <a:spLocks noGrp="1"/>
          </p:cNvSpPr>
          <p:nvPr>
            <p:ph idx="1"/>
          </p:nvPr>
        </p:nvSpPr>
        <p:spPr/>
        <p:txBody>
          <a:bodyPr>
            <a:normAutofit/>
          </a:bodyPr>
          <a:lstStyle/>
          <a:p>
            <a:r>
              <a:rPr lang="fr-FR" sz="1800" dirty="0" smtClean="0"/>
              <a:t>Nature juridique des contrats informatiques</a:t>
            </a:r>
          </a:p>
          <a:p>
            <a:pPr lvl="1"/>
            <a:r>
              <a:rPr lang="fr-FR" sz="1600" dirty="0" smtClean="0"/>
              <a:t>Inexistence d’une catégorie juridique des contrats informatiques préexistante</a:t>
            </a:r>
          </a:p>
          <a:p>
            <a:pPr lvl="1"/>
            <a:r>
              <a:rPr lang="fr-FR" sz="1600" dirty="0" smtClean="0"/>
              <a:t>Le contrat informatique rentrerait dans la catégorie générale des contrats dits innomés puisque non prévu dans le COC et les autres textes législatifs</a:t>
            </a:r>
          </a:p>
          <a:p>
            <a:pPr lvl="1"/>
            <a:r>
              <a:rPr lang="fr-FR" sz="1600" dirty="0" smtClean="0"/>
              <a:t>Selon son objet, le contrat informatique peut être qualifié de:</a:t>
            </a:r>
          </a:p>
          <a:p>
            <a:pPr lvl="2"/>
            <a:r>
              <a:rPr lang="fr-FR" sz="1300" dirty="0" smtClean="0"/>
              <a:t>Contrat de vente ( de matériel, de services …), ou </a:t>
            </a:r>
          </a:p>
          <a:p>
            <a:pPr lvl="2"/>
            <a:r>
              <a:rPr lang="fr-FR" sz="1300" dirty="0" smtClean="0"/>
              <a:t>Contrat de location, ou </a:t>
            </a:r>
          </a:p>
          <a:p>
            <a:pPr lvl="2"/>
            <a:r>
              <a:rPr lang="fr-FR" sz="1300" dirty="0" smtClean="0"/>
              <a:t>Contrat d’entreprise, ou</a:t>
            </a:r>
          </a:p>
          <a:p>
            <a:pPr lvl="2"/>
            <a:r>
              <a:rPr lang="fr-FR" sz="1300" dirty="0" smtClean="0"/>
              <a:t>Contrat de louage d’ouvrage ou de choses…</a:t>
            </a:r>
          </a:p>
          <a:p>
            <a:r>
              <a:rPr lang="fr-FR" sz="1800" dirty="0" smtClean="0"/>
              <a:t>Le </a:t>
            </a:r>
            <a:r>
              <a:rPr lang="fr-FR" sz="1800" smtClean="0"/>
              <a:t>contrat informatique </a:t>
            </a:r>
            <a:r>
              <a:rPr lang="fr-FR" sz="1800" dirty="0" smtClean="0"/>
              <a:t>est un contrat à part</a:t>
            </a:r>
            <a:endParaRPr lang="fr-FR"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4 Classification des contrats informatiques</a:t>
            </a:r>
            <a:endParaRPr lang="fr-FR" sz="3600" dirty="0"/>
          </a:p>
        </p:txBody>
      </p:sp>
      <p:sp>
        <p:nvSpPr>
          <p:cNvPr id="3" name="Espace réservé du contenu 2"/>
          <p:cNvSpPr>
            <a:spLocks noGrp="1"/>
          </p:cNvSpPr>
          <p:nvPr>
            <p:ph idx="1"/>
          </p:nvPr>
        </p:nvSpPr>
        <p:spPr/>
        <p:txBody>
          <a:bodyPr>
            <a:normAutofit/>
          </a:bodyPr>
          <a:lstStyle/>
          <a:p>
            <a:r>
              <a:rPr lang="fr-FR" sz="1800" dirty="0" smtClean="0"/>
              <a:t>Diversité des critères de classification des contrats informatiques</a:t>
            </a:r>
          </a:p>
          <a:p>
            <a:r>
              <a:rPr lang="fr-FR" sz="1800" dirty="0" smtClean="0"/>
              <a:t>Nous pouvons classer les contrats informatiques en 4 catégories:</a:t>
            </a:r>
          </a:p>
          <a:p>
            <a:pPr lvl="1"/>
            <a:r>
              <a:rPr lang="fr-FR" sz="1600" dirty="0" smtClean="0"/>
              <a:t>Les contrats de fourniture de solutions informatiques</a:t>
            </a:r>
          </a:p>
          <a:p>
            <a:pPr lvl="1"/>
            <a:r>
              <a:rPr lang="fr-FR" sz="1600" dirty="0" smtClean="0"/>
              <a:t>Les contrats d’utilisation de solutions informatiques</a:t>
            </a:r>
          </a:p>
          <a:p>
            <a:pPr lvl="1"/>
            <a:r>
              <a:rPr lang="fr-FR" sz="1600" dirty="0" smtClean="0"/>
              <a:t>Les contrats de maintenance du matériel informatique</a:t>
            </a:r>
          </a:p>
          <a:p>
            <a:pPr lvl="1"/>
            <a:r>
              <a:rPr lang="fr-FR" sz="1600" dirty="0" smtClean="0"/>
              <a:t>Les contrats des prestations informatiques en ligne</a:t>
            </a:r>
            <a:endParaRPr lang="fr-FR"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4 – 5 Des sources du droit des contrats informatiques</a:t>
            </a:r>
            <a:endParaRPr lang="fr-FR" sz="3600" dirty="0"/>
          </a:p>
        </p:txBody>
      </p:sp>
      <p:sp>
        <p:nvSpPr>
          <p:cNvPr id="3" name="Espace réservé du contenu 2"/>
          <p:cNvSpPr>
            <a:spLocks noGrp="1"/>
          </p:cNvSpPr>
          <p:nvPr>
            <p:ph idx="1"/>
          </p:nvPr>
        </p:nvSpPr>
        <p:spPr/>
        <p:txBody>
          <a:bodyPr/>
          <a:lstStyle/>
          <a:p>
            <a:r>
              <a:rPr lang="fr-FR" sz="1800" dirty="0" smtClean="0"/>
              <a:t>Obéissance du contrat informatique aux dispositions du code des obligations et des contrats ( C.O.C ) suivantes:</a:t>
            </a:r>
          </a:p>
          <a:p>
            <a:pPr lvl="2"/>
            <a:r>
              <a:rPr lang="fr-FR" sz="1600" dirty="0" smtClean="0"/>
              <a:t>Régime général des obligations: articles 1 à 563 du C.O.C </a:t>
            </a:r>
          </a:p>
          <a:p>
            <a:pPr lvl="2"/>
            <a:r>
              <a:rPr lang="fr-FR" sz="1600" dirty="0" smtClean="0"/>
              <a:t>Régime des contrats spéciaux ou des quasi-contrats : articles 564 à 1632 du C.O.C </a:t>
            </a:r>
          </a:p>
          <a:p>
            <a:r>
              <a:rPr lang="fr-FR" sz="1800" dirty="0" smtClean="0"/>
              <a:t>Obéissance du contrat informatique à certaines lois spéciales: </a:t>
            </a:r>
          </a:p>
          <a:p>
            <a:pPr lvl="2"/>
            <a:r>
              <a:rPr lang="fr-FR" sz="1600" dirty="0" smtClean="0"/>
              <a:t>Loi n° 92-117 du 07 décembre 1992, relative à la protection du consommateur</a:t>
            </a:r>
          </a:p>
          <a:p>
            <a:pPr lvl="2"/>
            <a:r>
              <a:rPr lang="fr-FR" sz="1600" dirty="0" smtClean="0"/>
              <a:t>Loi n° 98-40 du 02 juin 1998 relative aux techniques de ventes et à la publicité commerciale</a:t>
            </a:r>
          </a:p>
          <a:p>
            <a:pPr lvl="2"/>
            <a:r>
              <a:rPr lang="fr-FR" sz="1600" dirty="0" smtClean="0"/>
              <a:t>Loi n° 2000-83 du 9 août 2000, relative aux échanges et au commerce électronique…</a:t>
            </a:r>
          </a:p>
          <a:p>
            <a:pPr lvl="2">
              <a:buNone/>
            </a:pPr>
            <a:endParaRPr lang="fr-FR"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2941</TotalTime>
  <Words>2178</Words>
  <Application>Microsoft Office PowerPoint</Application>
  <PresentationFormat>Affichage à l'écran (4:3)</PresentationFormat>
  <Paragraphs>170</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Débit</vt:lpstr>
      <vt:lpstr>Chapitre 4 – Droit des contrats informatiques</vt:lpstr>
      <vt:lpstr>Plan du chapitre </vt:lpstr>
      <vt:lpstr>4 – 1 Objectifs du chapitre</vt:lpstr>
      <vt:lpstr>4 – 2 De l’opportunité d’un régime juridique particulier aux contrats informatiques ? (1)</vt:lpstr>
      <vt:lpstr>4 – 2 De l’opportunité d’un régime juridique particulier aux contrats informatiques ? (2)</vt:lpstr>
      <vt:lpstr>4 – 3 Définition du contrat informatique (1) </vt:lpstr>
      <vt:lpstr>4 – 3 Définition du contrat informatique (2) </vt:lpstr>
      <vt:lpstr>4 – 4 Classification des contrats informatiques</vt:lpstr>
      <vt:lpstr>4 – 5 Des sources du droit des contrats informatiques</vt:lpstr>
      <vt:lpstr>4 – 6 De quelques problèmes juridiques relatifs aux contrats informatiques </vt:lpstr>
      <vt:lpstr> 4 – 6 – 1 Les pourparlers au contrat informatique</vt:lpstr>
      <vt:lpstr>4 – 6 – 2 L’offre contractuelle</vt:lpstr>
      <vt:lpstr>4 – 6 – 3 Le contrat d’accès à Internet (1)</vt:lpstr>
      <vt:lpstr>4 – 6 – 4 Le contrat d’accès à Internet (2)</vt:lpstr>
      <vt:lpstr>4 – 6 – 5 Le contrat d’hébergement (1)</vt:lpstr>
      <vt:lpstr>4 – 6 – 5 Le contrat d’hébergement (2)</vt:lpstr>
      <vt:lpstr>4 – 7 Références bibliographiques</vt:lpstr>
      <vt:lpstr>4 – 8 Liens utiles</vt:lpstr>
      <vt:lpstr>4 – 9 Travail à faire</vt:lpstr>
    </vt:vector>
  </TitlesOfParts>
  <Company>Sweet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 Droit des contrats informatiques</dc:title>
  <dc:creator>SWEET</dc:creator>
  <cp:lastModifiedBy>Kamel</cp:lastModifiedBy>
  <cp:revision>256</cp:revision>
  <dcterms:created xsi:type="dcterms:W3CDTF">2009-11-26T08:09:45Z</dcterms:created>
  <dcterms:modified xsi:type="dcterms:W3CDTF">2017-10-27T10:05:05Z</dcterms:modified>
</cp:coreProperties>
</file>