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1" r:id="rId9"/>
    <p:sldId id="272" r:id="rId10"/>
    <p:sldId id="273" r:id="rId11"/>
    <p:sldId id="264" r:id="rId12"/>
    <p:sldId id="270" r:id="rId13"/>
    <p:sldId id="268" r:id="rId14"/>
    <p:sldId id="274"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 melek oueslati" initials="mmo" lastIdx="0" clrIdx="0">
    <p:extLst>
      <p:ext uri="{19B8F6BF-5375-455C-9EA6-DF929625EA0E}">
        <p15:presenceInfo xmlns:p15="http://schemas.microsoft.com/office/powerpoint/2012/main" userId="a73664a6189a4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D34"/>
    <a:srgbClr val="F83043"/>
    <a:srgbClr val="CC3253"/>
    <a:srgbClr val="7DA7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8CC87-69C2-4B92-BF8B-4A94EEEE441D}" type="datetimeFigureOut">
              <a:rPr lang="fr-FR" smtClean="0"/>
              <a:pPr/>
              <a:t>15/12/2017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CC0CA-8E1D-4F32-AC78-944547CE45D5}" type="slidenum">
              <a:rPr lang="fr-FR" smtClean="0"/>
              <a:pPr/>
              <a:t>‹N°›</a:t>
            </a:fld>
            <a:endParaRPr lang="fr-FR"/>
          </a:p>
        </p:txBody>
      </p:sp>
    </p:spTree>
    <p:extLst>
      <p:ext uri="{BB962C8B-B14F-4D97-AF65-F5344CB8AC3E}">
        <p14:creationId xmlns:p14="http://schemas.microsoft.com/office/powerpoint/2010/main" val="91145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1BCC0CA-8E1D-4F32-AC78-944547CE45D5}" type="slidenum">
              <a:rPr lang="fr-FR" smtClean="0"/>
              <a:pPr/>
              <a:t>3</a:t>
            </a:fld>
            <a:endParaRPr lang="fr-FR"/>
          </a:p>
        </p:txBody>
      </p:sp>
    </p:spTree>
    <p:extLst>
      <p:ext uri="{BB962C8B-B14F-4D97-AF65-F5344CB8AC3E}">
        <p14:creationId xmlns:p14="http://schemas.microsoft.com/office/powerpoint/2010/main" val="421633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2F45A46-37A1-46B7-8333-6BAAF97E4FC8}" type="datetime1">
              <a:rPr lang="fr-FR" smtClean="0"/>
              <a:pPr/>
              <a:t>15/12/2017</a:t>
            </a:fld>
            <a:endParaRPr lang="fr-FR"/>
          </a:p>
        </p:txBody>
      </p:sp>
      <p:sp>
        <p:nvSpPr>
          <p:cNvPr id="5" name="Espace réservé du pied de page 4"/>
          <p:cNvSpPr>
            <a:spLocks noGrp="1"/>
          </p:cNvSpPr>
          <p:nvPr>
            <p:ph type="ftr" sz="quarter" idx="11"/>
          </p:nvPr>
        </p:nvSpPr>
        <p:spPr/>
        <p:txBody>
          <a:bodyPr/>
          <a:lstStyle/>
          <a:p>
            <a:r>
              <a:rPr lang="fr-FR" smtClean="0"/>
              <a:t>Droit de l'informatique</a:t>
            </a:r>
            <a:endParaRPr lang="fr-FR"/>
          </a:p>
        </p:txBody>
      </p:sp>
      <p:sp>
        <p:nvSpPr>
          <p:cNvPr id="6" name="Espace réservé du numéro de diapositive 5"/>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413481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8528317-F93E-4810-BAD3-8F04B2ECAAA6}" type="datetime1">
              <a:rPr lang="fr-FR" smtClean="0"/>
              <a:pPr/>
              <a:t>15/12/2017</a:t>
            </a:fld>
            <a:endParaRPr lang="fr-FR"/>
          </a:p>
        </p:txBody>
      </p:sp>
      <p:sp>
        <p:nvSpPr>
          <p:cNvPr id="5" name="Espace réservé du pied de page 4"/>
          <p:cNvSpPr>
            <a:spLocks noGrp="1"/>
          </p:cNvSpPr>
          <p:nvPr>
            <p:ph type="ftr" sz="quarter" idx="11"/>
          </p:nvPr>
        </p:nvSpPr>
        <p:spPr/>
        <p:txBody>
          <a:bodyPr/>
          <a:lstStyle/>
          <a:p>
            <a:r>
              <a:rPr lang="fr-FR" smtClean="0"/>
              <a:t>Droit de l'informatique</a:t>
            </a:r>
            <a:endParaRPr lang="fr-FR"/>
          </a:p>
        </p:txBody>
      </p:sp>
      <p:sp>
        <p:nvSpPr>
          <p:cNvPr id="6" name="Espace réservé du numéro de diapositive 5"/>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89256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3D71A5-827C-4025-AA95-4CFEE237A543}" type="datetime1">
              <a:rPr lang="fr-FR" smtClean="0"/>
              <a:pPr/>
              <a:t>15/12/2017</a:t>
            </a:fld>
            <a:endParaRPr lang="fr-FR"/>
          </a:p>
        </p:txBody>
      </p:sp>
      <p:sp>
        <p:nvSpPr>
          <p:cNvPr id="5" name="Espace réservé du pied de page 4"/>
          <p:cNvSpPr>
            <a:spLocks noGrp="1"/>
          </p:cNvSpPr>
          <p:nvPr>
            <p:ph type="ftr" sz="quarter" idx="11"/>
          </p:nvPr>
        </p:nvSpPr>
        <p:spPr/>
        <p:txBody>
          <a:bodyPr/>
          <a:lstStyle/>
          <a:p>
            <a:r>
              <a:rPr lang="fr-FR" smtClean="0"/>
              <a:t>Droit de l'informatique</a:t>
            </a:r>
            <a:endParaRPr lang="fr-FR"/>
          </a:p>
        </p:txBody>
      </p:sp>
      <p:sp>
        <p:nvSpPr>
          <p:cNvPr id="6" name="Espace réservé du numéro de diapositive 5"/>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321558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982D19B-E207-4E5E-B941-CDE48BC654AC}" type="datetime1">
              <a:rPr lang="fr-FR" smtClean="0"/>
              <a:pPr/>
              <a:t>15/12/2017</a:t>
            </a:fld>
            <a:endParaRPr lang="fr-FR"/>
          </a:p>
        </p:txBody>
      </p:sp>
      <p:sp>
        <p:nvSpPr>
          <p:cNvPr id="5" name="Espace réservé du pied de page 4"/>
          <p:cNvSpPr>
            <a:spLocks noGrp="1"/>
          </p:cNvSpPr>
          <p:nvPr>
            <p:ph type="ftr" sz="quarter" idx="11"/>
          </p:nvPr>
        </p:nvSpPr>
        <p:spPr/>
        <p:txBody>
          <a:bodyPr/>
          <a:lstStyle/>
          <a:p>
            <a:r>
              <a:rPr lang="fr-FR" smtClean="0"/>
              <a:t>Droit de l'informatique</a:t>
            </a:r>
            <a:endParaRPr lang="fr-FR"/>
          </a:p>
        </p:txBody>
      </p:sp>
      <p:sp>
        <p:nvSpPr>
          <p:cNvPr id="6" name="Espace réservé du numéro de diapositive 5"/>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82392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166C17F-FCA6-4615-8953-533F3BA9801F}" type="datetime1">
              <a:rPr lang="fr-FR" smtClean="0"/>
              <a:pPr/>
              <a:t>15/12/2017</a:t>
            </a:fld>
            <a:endParaRPr lang="fr-FR"/>
          </a:p>
        </p:txBody>
      </p:sp>
      <p:sp>
        <p:nvSpPr>
          <p:cNvPr id="5" name="Espace réservé du pied de page 4"/>
          <p:cNvSpPr>
            <a:spLocks noGrp="1"/>
          </p:cNvSpPr>
          <p:nvPr>
            <p:ph type="ftr" sz="quarter" idx="11"/>
          </p:nvPr>
        </p:nvSpPr>
        <p:spPr/>
        <p:txBody>
          <a:bodyPr/>
          <a:lstStyle/>
          <a:p>
            <a:r>
              <a:rPr lang="fr-FR" smtClean="0"/>
              <a:t>Droit de l'informatique</a:t>
            </a:r>
            <a:endParaRPr lang="fr-FR"/>
          </a:p>
        </p:txBody>
      </p:sp>
      <p:sp>
        <p:nvSpPr>
          <p:cNvPr id="6" name="Espace réservé du numéro de diapositive 5"/>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248133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7CF15B4-64A6-4D00-91E0-F8881CA8FCA7}" type="datetime1">
              <a:rPr lang="fr-FR" smtClean="0"/>
              <a:pPr/>
              <a:t>15/12/2017</a:t>
            </a:fld>
            <a:endParaRPr lang="fr-FR"/>
          </a:p>
        </p:txBody>
      </p:sp>
      <p:sp>
        <p:nvSpPr>
          <p:cNvPr id="6" name="Espace réservé du pied de page 5"/>
          <p:cNvSpPr>
            <a:spLocks noGrp="1"/>
          </p:cNvSpPr>
          <p:nvPr>
            <p:ph type="ftr" sz="quarter" idx="11"/>
          </p:nvPr>
        </p:nvSpPr>
        <p:spPr/>
        <p:txBody>
          <a:bodyPr/>
          <a:lstStyle/>
          <a:p>
            <a:r>
              <a:rPr lang="fr-FR" smtClean="0"/>
              <a:t>Droit de l'informatique</a:t>
            </a:r>
            <a:endParaRPr lang="fr-FR"/>
          </a:p>
        </p:txBody>
      </p:sp>
      <p:sp>
        <p:nvSpPr>
          <p:cNvPr id="7" name="Espace réservé du numéro de diapositive 6"/>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101911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C0ACBCE-17E5-4EE0-BAF4-ED38918019E5}" type="datetime1">
              <a:rPr lang="fr-FR" smtClean="0"/>
              <a:pPr/>
              <a:t>15/12/2017</a:t>
            </a:fld>
            <a:endParaRPr lang="fr-FR"/>
          </a:p>
        </p:txBody>
      </p:sp>
      <p:sp>
        <p:nvSpPr>
          <p:cNvPr id="8" name="Espace réservé du pied de page 7"/>
          <p:cNvSpPr>
            <a:spLocks noGrp="1"/>
          </p:cNvSpPr>
          <p:nvPr>
            <p:ph type="ftr" sz="quarter" idx="11"/>
          </p:nvPr>
        </p:nvSpPr>
        <p:spPr/>
        <p:txBody>
          <a:bodyPr/>
          <a:lstStyle/>
          <a:p>
            <a:r>
              <a:rPr lang="fr-FR" smtClean="0"/>
              <a:t>Droit de l'informatique</a:t>
            </a:r>
            <a:endParaRPr lang="fr-FR"/>
          </a:p>
        </p:txBody>
      </p:sp>
      <p:sp>
        <p:nvSpPr>
          <p:cNvPr id="9" name="Espace réservé du numéro de diapositive 8"/>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53777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D3F6A8E-839C-4FC1-9681-52F14FE8933A}" type="datetime1">
              <a:rPr lang="fr-FR" smtClean="0"/>
              <a:pPr/>
              <a:t>15/12/2017</a:t>
            </a:fld>
            <a:endParaRPr lang="fr-FR"/>
          </a:p>
        </p:txBody>
      </p:sp>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367585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006A35A-3EA0-4B4C-B009-70A971285C20}" type="datetime1">
              <a:rPr lang="fr-FR" smtClean="0"/>
              <a:pPr/>
              <a:t>15/12/2017</a:t>
            </a:fld>
            <a:endParaRPr lang="fr-FR"/>
          </a:p>
        </p:txBody>
      </p:sp>
      <p:sp>
        <p:nvSpPr>
          <p:cNvPr id="3" name="Espace réservé du pied de page 2"/>
          <p:cNvSpPr>
            <a:spLocks noGrp="1"/>
          </p:cNvSpPr>
          <p:nvPr>
            <p:ph type="ftr" sz="quarter" idx="11"/>
          </p:nvPr>
        </p:nvSpPr>
        <p:spPr/>
        <p:txBody>
          <a:bodyPr/>
          <a:lstStyle/>
          <a:p>
            <a:r>
              <a:rPr lang="fr-FR" smtClean="0"/>
              <a:t>Droit de l'informatique</a:t>
            </a:r>
            <a:endParaRPr lang="fr-FR"/>
          </a:p>
        </p:txBody>
      </p:sp>
      <p:sp>
        <p:nvSpPr>
          <p:cNvPr id="4" name="Espace réservé du numéro de diapositive 3"/>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245787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B19BAEB-0337-4B6F-A176-FCBE9210B1B3}" type="datetime1">
              <a:rPr lang="fr-FR" smtClean="0"/>
              <a:pPr/>
              <a:t>15/12/2017</a:t>
            </a:fld>
            <a:endParaRPr lang="fr-FR"/>
          </a:p>
        </p:txBody>
      </p:sp>
      <p:sp>
        <p:nvSpPr>
          <p:cNvPr id="6" name="Espace réservé du pied de page 5"/>
          <p:cNvSpPr>
            <a:spLocks noGrp="1"/>
          </p:cNvSpPr>
          <p:nvPr>
            <p:ph type="ftr" sz="quarter" idx="11"/>
          </p:nvPr>
        </p:nvSpPr>
        <p:spPr/>
        <p:txBody>
          <a:bodyPr/>
          <a:lstStyle/>
          <a:p>
            <a:r>
              <a:rPr lang="fr-FR" smtClean="0"/>
              <a:t>Droit de l'informatique</a:t>
            </a:r>
            <a:endParaRPr lang="fr-FR"/>
          </a:p>
        </p:txBody>
      </p:sp>
      <p:sp>
        <p:nvSpPr>
          <p:cNvPr id="7" name="Espace réservé du numéro de diapositive 6"/>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410257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146E6B4-1742-4967-A94C-1511F129D8C4}" type="datetime1">
              <a:rPr lang="fr-FR" smtClean="0"/>
              <a:pPr/>
              <a:t>15/12/2017</a:t>
            </a:fld>
            <a:endParaRPr lang="fr-FR"/>
          </a:p>
        </p:txBody>
      </p:sp>
      <p:sp>
        <p:nvSpPr>
          <p:cNvPr id="6" name="Espace réservé du pied de page 5"/>
          <p:cNvSpPr>
            <a:spLocks noGrp="1"/>
          </p:cNvSpPr>
          <p:nvPr>
            <p:ph type="ftr" sz="quarter" idx="11"/>
          </p:nvPr>
        </p:nvSpPr>
        <p:spPr/>
        <p:txBody>
          <a:bodyPr/>
          <a:lstStyle/>
          <a:p>
            <a:r>
              <a:rPr lang="fr-FR" smtClean="0"/>
              <a:t>Droit de l'informatique</a:t>
            </a:r>
            <a:endParaRPr lang="fr-FR"/>
          </a:p>
        </p:txBody>
      </p:sp>
      <p:sp>
        <p:nvSpPr>
          <p:cNvPr id="7" name="Espace réservé du numéro de diapositive 6"/>
          <p:cNvSpPr>
            <a:spLocks noGrp="1"/>
          </p:cNvSpPr>
          <p:nvPr>
            <p:ph type="sldNum" sz="quarter" idx="12"/>
          </p:nvPr>
        </p:nvSpPr>
        <p:spPr/>
        <p:txBody>
          <a:bodyPr/>
          <a:lstStyle/>
          <a:p>
            <a:fld id="{6F284483-F425-42DA-ADBD-2D26B3E7F82E}" type="slidenum">
              <a:rPr lang="fr-FR" smtClean="0"/>
              <a:pPr/>
              <a:t>‹N°›</a:t>
            </a:fld>
            <a:endParaRPr lang="fr-FR"/>
          </a:p>
        </p:txBody>
      </p:sp>
    </p:spTree>
    <p:extLst>
      <p:ext uri="{BB962C8B-B14F-4D97-AF65-F5344CB8AC3E}">
        <p14:creationId xmlns:p14="http://schemas.microsoft.com/office/powerpoint/2010/main" val="266072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BB379-0CDB-43FB-8884-C17D95945DE4}" type="datetime1">
              <a:rPr lang="fr-FR" smtClean="0"/>
              <a:pPr/>
              <a:t>15/12/2017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Droit de l'informatique</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84483-F425-42DA-ADBD-2D26B3E7F82E}" type="slidenum">
              <a:rPr lang="fr-FR" smtClean="0"/>
              <a:pPr/>
              <a:t>‹N°›</a:t>
            </a:fld>
            <a:endParaRPr lang="fr-FR"/>
          </a:p>
        </p:txBody>
      </p:sp>
    </p:spTree>
    <p:extLst>
      <p:ext uri="{BB962C8B-B14F-4D97-AF65-F5344CB8AC3E}">
        <p14:creationId xmlns:p14="http://schemas.microsoft.com/office/powerpoint/2010/main" val="122900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58" y="0"/>
            <a:ext cx="6444342" cy="3455719"/>
          </a:xfrm>
          <a:prstGeom prst="rect">
            <a:avLst/>
          </a:prstGeom>
        </p:spPr>
      </p:pic>
      <p:sp>
        <p:nvSpPr>
          <p:cNvPr id="5" name="ZoneTexte 4"/>
          <p:cNvSpPr txBox="1"/>
          <p:nvPr/>
        </p:nvSpPr>
        <p:spPr>
          <a:xfrm>
            <a:off x="1335375" y="4238232"/>
            <a:ext cx="3598223" cy="1200329"/>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Elaboré  par : </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Oueslati Mohamed Melek</a:t>
            </a:r>
          </a:p>
          <a:p>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7184571" y="4226173"/>
            <a:ext cx="2852057" cy="923330"/>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Professeur  </a:t>
            </a:r>
            <a:r>
              <a:rPr lang="fr-FR" dirty="0" smtClean="0">
                <a:latin typeface="Times New Roman" panose="02020603050405020304" pitchFamily="18" charset="0"/>
                <a:cs typeface="Times New Roman" panose="02020603050405020304" pitchFamily="18" charset="0"/>
              </a:rPr>
              <a:t>: </a:t>
            </a:r>
            <a:br>
              <a:rPr lang="fr-FR" dirty="0" smtClean="0">
                <a:latin typeface="Times New Roman" panose="02020603050405020304" pitchFamily="18" charset="0"/>
                <a:cs typeface="Times New Roman" panose="02020603050405020304" pitchFamily="18" charset="0"/>
              </a:rPr>
            </a:br>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Mr </a:t>
            </a:r>
            <a:r>
              <a:rPr lang="fr-FR" dirty="0" err="1" smtClean="0">
                <a:latin typeface="Times New Roman" panose="02020603050405020304" pitchFamily="18" charset="0"/>
                <a:cs typeface="Times New Roman" panose="02020603050405020304" pitchFamily="18" charset="0"/>
              </a:rPr>
              <a:t>Rz.Kamel</a:t>
            </a:r>
            <a:endParaRPr lang="fr-FR"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4823360" y="6538912"/>
            <a:ext cx="2545278" cy="276999"/>
          </a:xfrm>
          <a:prstGeom prst="rect">
            <a:avLst/>
          </a:prstGeom>
          <a:noFill/>
        </p:spPr>
        <p:txBody>
          <a:bodyPr wrap="square" rtlCol="0">
            <a:spAutoFit/>
          </a:bodyPr>
          <a:lstStyle/>
          <a:p>
            <a:r>
              <a:rPr lang="fr-FR" sz="1200" dirty="0" smtClean="0">
                <a:solidFill>
                  <a:schemeClr val="bg1">
                    <a:lumMod val="50000"/>
                  </a:schemeClr>
                </a:solidFill>
                <a:latin typeface="+mj-lt"/>
                <a:cs typeface="Times New Roman" panose="02020603050405020304" pitchFamily="18" charset="0"/>
              </a:rPr>
              <a:t>Année universitaire 2017-2018</a:t>
            </a:r>
            <a:endParaRPr lang="fr-FR" sz="1200" dirty="0">
              <a:solidFill>
                <a:schemeClr val="bg1">
                  <a:lumMod val="50000"/>
                </a:schemeClr>
              </a:solidFill>
              <a:latin typeface="+mj-lt"/>
              <a:cs typeface="Times New Roman" panose="02020603050405020304" pitchFamily="18" charset="0"/>
            </a:endParaRPr>
          </a:p>
        </p:txBody>
      </p:sp>
      <p:sp>
        <p:nvSpPr>
          <p:cNvPr id="9" name="Rectangle 8"/>
          <p:cNvSpPr/>
          <p:nvPr/>
        </p:nvSpPr>
        <p:spPr>
          <a:xfrm>
            <a:off x="0" y="0"/>
            <a:ext cx="5747658" cy="3455720"/>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descr="Résultat de recherche d'images pour &quot;isetcom&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9924"/>
            <a:ext cx="2006930" cy="84807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2564583" y="918261"/>
            <a:ext cx="7062832" cy="923330"/>
          </a:xfrm>
          <a:prstGeom prst="rect">
            <a:avLst/>
          </a:prstGeom>
          <a:noFill/>
        </p:spPr>
        <p:txBody>
          <a:bodyPr wrap="none" rtlCol="0">
            <a:spAutoFit/>
          </a:bodyPr>
          <a:lstStyle/>
          <a:p>
            <a:pPr algn="ctr"/>
            <a:r>
              <a:rPr lang="fr-FR" sz="5400" dirty="0" smtClean="0">
                <a:solidFill>
                  <a:schemeClr val="bg1"/>
                </a:solidFill>
                <a:latin typeface="TimeBurner" panose="02000000000000000000" pitchFamily="2" charset="0"/>
                <a:cs typeface="Times New Roman" panose="02020603050405020304" pitchFamily="18" charset="0"/>
              </a:rPr>
              <a:t>Droit de l’informatique</a:t>
            </a:r>
            <a:endParaRPr lang="fr-FR" sz="5400" dirty="0">
              <a:solidFill>
                <a:schemeClr val="bg1"/>
              </a:solidFill>
              <a:latin typeface="TimeBurner" panose="02000000000000000000" pitchFamily="2" charset="0"/>
              <a:cs typeface="Times New Roman" panose="02020603050405020304" pitchFamily="18" charset="0"/>
            </a:endParaRPr>
          </a:p>
        </p:txBody>
      </p:sp>
      <p:sp>
        <p:nvSpPr>
          <p:cNvPr id="12" name="ZoneTexte 11"/>
          <p:cNvSpPr txBox="1"/>
          <p:nvPr/>
        </p:nvSpPr>
        <p:spPr>
          <a:xfrm>
            <a:off x="2762105" y="1696979"/>
            <a:ext cx="6667787" cy="369332"/>
          </a:xfrm>
          <a:prstGeom prst="rect">
            <a:avLst/>
          </a:prstGeom>
          <a:noFill/>
        </p:spPr>
        <p:txBody>
          <a:bodyPr wrap="none" rtlCol="0">
            <a:spAutoFit/>
          </a:bodyPr>
          <a:lstStyle/>
          <a:p>
            <a:pPr algn="ctr"/>
            <a:r>
              <a:rPr lang="fr-FR" dirty="0">
                <a:solidFill>
                  <a:schemeClr val="bg1"/>
                </a:solidFill>
                <a:latin typeface="TimeBurner" panose="02000000000000000000" pitchFamily="2" charset="0"/>
                <a:cs typeface="Times New Roman" panose="02020603050405020304" pitchFamily="18" charset="0"/>
              </a:rPr>
              <a:t>Les correspondants à </a:t>
            </a:r>
            <a:r>
              <a:rPr lang="fr-FR" dirty="0" smtClean="0">
                <a:solidFill>
                  <a:schemeClr val="bg1"/>
                </a:solidFill>
                <a:latin typeface="TimeBurner" panose="02000000000000000000" pitchFamily="2" charset="0"/>
                <a:cs typeface="Times New Roman" panose="02020603050405020304" pitchFamily="18" charset="0"/>
              </a:rPr>
              <a:t>la protection des données personnelles</a:t>
            </a:r>
            <a:endParaRPr lang="fr-FR" dirty="0">
              <a:solidFill>
                <a:schemeClr val="bg1"/>
              </a:solidFill>
              <a:latin typeface="TimeBurner" panose="02000000000000000000" pitchFamily="2" charset="0"/>
              <a:cs typeface="Times New Roman" panose="02020603050405020304" pitchFamily="18" charset="0"/>
            </a:endParaRPr>
          </a:p>
        </p:txBody>
      </p:sp>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4139" y="2386920"/>
            <a:ext cx="1003717" cy="650254"/>
          </a:xfrm>
          <a:prstGeom prst="rect">
            <a:avLst/>
          </a:prstGeom>
        </p:spPr>
      </p:pic>
      <p:sp>
        <p:nvSpPr>
          <p:cNvPr id="3" name="Espace réservé du numéro de diapositive 2"/>
          <p:cNvSpPr>
            <a:spLocks noGrp="1"/>
          </p:cNvSpPr>
          <p:nvPr>
            <p:ph type="sldNum" sz="quarter" idx="12"/>
          </p:nvPr>
        </p:nvSpPr>
        <p:spPr/>
        <p:txBody>
          <a:bodyPr/>
          <a:lstStyle/>
          <a:p>
            <a:fld id="{6F284483-F425-42DA-ADBD-2D26B3E7F82E}" type="slidenum">
              <a:rPr lang="fr-FR" smtClean="0"/>
              <a:pPr/>
              <a:t>1</a:t>
            </a:fld>
            <a:endParaRPr lang="fr-FR" dirty="0"/>
          </a:p>
        </p:txBody>
      </p:sp>
    </p:spTree>
    <p:extLst>
      <p:ext uri="{BB962C8B-B14F-4D97-AF65-F5344CB8AC3E}">
        <p14:creationId xmlns:p14="http://schemas.microsoft.com/office/powerpoint/2010/main" val="1864131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10</a:t>
            </a:fld>
            <a:endParaRPr lang="fr-FR"/>
          </a:p>
        </p:txBody>
      </p:sp>
      <p:grpSp>
        <p:nvGrpSpPr>
          <p:cNvPr id="7" name="Groupe 6"/>
          <p:cNvGrpSpPr/>
          <p:nvPr/>
        </p:nvGrpSpPr>
        <p:grpSpPr>
          <a:xfrm>
            <a:off x="0" y="0"/>
            <a:ext cx="9162935" cy="717805"/>
            <a:chOff x="0" y="0"/>
            <a:chExt cx="9162935" cy="717805"/>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9" name="Rectangle 8"/>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6" name="Image 5"/>
          <p:cNvPicPr>
            <a:picLocks noChangeAspect="1"/>
          </p:cNvPicPr>
          <p:nvPr/>
        </p:nvPicPr>
        <p:blipFill rotWithShape="1">
          <a:blip r:embed="rId3"/>
          <a:srcRect t="4540" r="13849" b="5242"/>
          <a:stretch/>
        </p:blipFill>
        <p:spPr>
          <a:xfrm>
            <a:off x="736601" y="354680"/>
            <a:ext cx="10503568" cy="61842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461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11</a:t>
            </a:fld>
            <a:endParaRPr lang="fr-FR"/>
          </a:p>
        </p:txBody>
      </p:sp>
      <p:sp>
        <p:nvSpPr>
          <p:cNvPr id="7" name="Rectangle 6"/>
          <p:cNvSpPr/>
          <p:nvPr/>
        </p:nvSpPr>
        <p:spPr>
          <a:xfrm>
            <a:off x="712520" y="2213638"/>
            <a:ext cx="10521538" cy="1969770"/>
          </a:xfrm>
          <a:prstGeom prst="rect">
            <a:avLst/>
          </a:prstGeom>
        </p:spPr>
        <p:txBody>
          <a:bodyPr wrap="square">
            <a:spAutoFit/>
          </a:bodyPr>
          <a:lstStyle/>
          <a:p>
            <a:r>
              <a:rPr lang="fr-FR" sz="3200" dirty="0">
                <a:latin typeface="Times New Roman" panose="02020603050405020304" pitchFamily="18" charset="0"/>
                <a:cs typeface="Times New Roman" panose="02020603050405020304" pitchFamily="18" charset="0"/>
              </a:rPr>
              <a:t>E</a:t>
            </a:r>
            <a:r>
              <a:rPr lang="fr-FR" dirty="0">
                <a:latin typeface="Times New Roman" panose="02020603050405020304" pitchFamily="18" charset="0"/>
                <a:cs typeface="Times New Roman" panose="02020603050405020304" pitchFamily="18" charset="0"/>
              </a:rPr>
              <a:t>n conclusion, la désignation d'un CPD au sein d'une organisation sur lequel la Cnil peut s'appuyer, vaut dispense de toute formalité déclarative. Mais pour être efficace, ce dernier doit pouvoir jouir d'une parfaite indépendance statutaire, intellectuelle et technique</a:t>
            </a:r>
            <a:r>
              <a:rPr lang="fr-FR" dirty="0" smtClean="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Mais ? </a:t>
            </a:r>
            <a:r>
              <a:rPr lang="fr-FR" dirty="0">
                <a:latin typeface="Times New Roman" panose="02020603050405020304" pitchFamily="18" charset="0"/>
                <a:cs typeface="Times New Roman" panose="02020603050405020304" pitchFamily="18" charset="0"/>
              </a:rPr>
              <a:t>Les entreprises sont-elles prêtes à cela ? </a:t>
            </a:r>
          </a:p>
        </p:txBody>
      </p:sp>
      <p:grpSp>
        <p:nvGrpSpPr>
          <p:cNvPr id="9" name="Groupe 8"/>
          <p:cNvGrpSpPr/>
          <p:nvPr/>
        </p:nvGrpSpPr>
        <p:grpSpPr>
          <a:xfrm>
            <a:off x="0" y="0"/>
            <a:ext cx="9162935" cy="717805"/>
            <a:chOff x="0" y="0"/>
            <a:chExt cx="9162935" cy="717805"/>
          </a:xfrm>
        </p:grpSpPr>
        <p:sp>
          <p:nvSpPr>
            <p:cNvPr id="10" name="Rectangle 9"/>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grpSp>
      <p:sp>
        <p:nvSpPr>
          <p:cNvPr id="12" name="ZoneTexte 11"/>
          <p:cNvSpPr txBox="1"/>
          <p:nvPr/>
        </p:nvSpPr>
        <p:spPr>
          <a:xfrm>
            <a:off x="96108" y="97292"/>
            <a:ext cx="1993110"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Conclusion </a:t>
            </a:r>
            <a:endParaRPr lang="fr-FR" sz="2800" dirty="0">
              <a:solidFill>
                <a:schemeClr val="bg1"/>
              </a:solidFill>
              <a:latin typeface="TimeBurner" panose="02000000000000000000" pitchFamily="2" charset="0"/>
            </a:endParaRPr>
          </a:p>
        </p:txBody>
      </p:sp>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3" y="1815218"/>
            <a:ext cx="615207" cy="398420"/>
          </a:xfrm>
          <a:prstGeom prst="rect">
            <a:avLst/>
          </a:prstGeom>
          <a:solidFill>
            <a:schemeClr val="bg1"/>
          </a:solid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12</a:t>
            </a:fld>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58" y="0"/>
            <a:ext cx="6444342" cy="3455719"/>
          </a:xfrm>
          <a:prstGeom prst="rect">
            <a:avLst/>
          </a:prstGeom>
        </p:spPr>
      </p:pic>
      <p:sp>
        <p:nvSpPr>
          <p:cNvPr id="7" name="Rectangle 6"/>
          <p:cNvSpPr/>
          <p:nvPr/>
        </p:nvSpPr>
        <p:spPr>
          <a:xfrm>
            <a:off x="0" y="0"/>
            <a:ext cx="5747658" cy="3455720"/>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2452534" y="1024637"/>
            <a:ext cx="7286931" cy="4339650"/>
          </a:xfrm>
          <a:prstGeom prst="rect">
            <a:avLst/>
          </a:prstGeom>
          <a:noFill/>
        </p:spPr>
        <p:txBody>
          <a:bodyPr wrap="none" rtlCol="0">
            <a:spAutoFit/>
          </a:bodyPr>
          <a:lstStyle/>
          <a:p>
            <a:pPr algn="ctr"/>
            <a:r>
              <a:rPr lang="fr-FR" sz="9600" dirty="0" smtClean="0">
                <a:solidFill>
                  <a:schemeClr val="bg1"/>
                </a:solidFill>
                <a:latin typeface="TimeBurner" panose="02000000000000000000" pitchFamily="2" charset="0"/>
              </a:rPr>
              <a:t>Merci</a:t>
            </a:r>
          </a:p>
          <a:p>
            <a:pPr algn="ctr"/>
            <a:endParaRPr lang="fr-FR" sz="6000" dirty="0"/>
          </a:p>
          <a:p>
            <a:pPr algn="ctr"/>
            <a:r>
              <a:rPr lang="fr-FR" sz="6000" dirty="0" smtClean="0"/>
              <a:t> </a:t>
            </a:r>
          </a:p>
          <a:p>
            <a:pPr algn="ctr"/>
            <a:r>
              <a:rPr lang="fr-FR" sz="6000" dirty="0" smtClean="0">
                <a:solidFill>
                  <a:srgbClr val="F70D34"/>
                </a:solidFill>
                <a:latin typeface="TimeBurner" panose="02000000000000000000" pitchFamily="2" charset="0"/>
              </a:rPr>
              <a:t>pour votre attention</a:t>
            </a:r>
            <a:r>
              <a:rPr lang="fr-FR" dirty="0" smtClean="0">
                <a:solidFill>
                  <a:srgbClr val="F70D34"/>
                </a:solidFill>
                <a:latin typeface="TimeBurner" panose="02000000000000000000" pitchFamily="2" charset="0"/>
              </a:rPr>
              <a:t> </a:t>
            </a:r>
            <a:endParaRPr lang="fr-FR" dirty="0">
              <a:solidFill>
                <a:srgbClr val="F70D34"/>
              </a:solidFill>
              <a:latin typeface="TimeBurner" panose="02000000000000000000" pitchFamily="2" charset="0"/>
            </a:endParaRPr>
          </a:p>
        </p:txBody>
      </p:sp>
    </p:spTree>
    <p:extLst>
      <p:ext uri="{BB962C8B-B14F-4D97-AF65-F5344CB8AC3E}">
        <p14:creationId xmlns:p14="http://schemas.microsoft.com/office/powerpoint/2010/main" val="1030893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13</a:t>
            </a:fld>
            <a:endParaRPr lang="fr-FR"/>
          </a:p>
        </p:txBody>
      </p:sp>
      <p:grpSp>
        <p:nvGrpSpPr>
          <p:cNvPr id="6" name="Groupe 5"/>
          <p:cNvGrpSpPr/>
          <p:nvPr/>
        </p:nvGrpSpPr>
        <p:grpSpPr>
          <a:xfrm>
            <a:off x="0" y="0"/>
            <a:ext cx="9162935" cy="717805"/>
            <a:chOff x="0" y="0"/>
            <a:chExt cx="9162935" cy="717805"/>
          </a:xfrm>
        </p:grpSpPr>
        <p:sp>
          <p:nvSpPr>
            <p:cNvPr id="7" name="Rectangle 6"/>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grpSp>
      <p:sp>
        <p:nvSpPr>
          <p:cNvPr id="9" name="ZoneTexte 8"/>
          <p:cNvSpPr txBox="1"/>
          <p:nvPr/>
        </p:nvSpPr>
        <p:spPr>
          <a:xfrm>
            <a:off x="96108" y="97292"/>
            <a:ext cx="1849417"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Référence</a:t>
            </a:r>
            <a:endParaRPr lang="fr-FR" sz="2800" dirty="0">
              <a:solidFill>
                <a:schemeClr val="bg1"/>
              </a:solidFill>
              <a:latin typeface="TimeBurner" panose="02000000000000000000" pitchFamily="2"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237" y="0"/>
            <a:ext cx="2137763" cy="352592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28" y="2249632"/>
            <a:ext cx="2339191" cy="2339191"/>
          </a:xfrm>
          <a:prstGeom prst="rect">
            <a:avLst/>
          </a:prstGeom>
        </p:spPr>
      </p:pic>
      <p:sp>
        <p:nvSpPr>
          <p:cNvPr id="12" name="Rectangle 11"/>
          <p:cNvSpPr/>
          <p:nvPr/>
        </p:nvSpPr>
        <p:spPr>
          <a:xfrm>
            <a:off x="709778" y="4528847"/>
            <a:ext cx="1883914" cy="369332"/>
          </a:xfrm>
          <a:prstGeom prst="rect">
            <a:avLst/>
          </a:prstGeom>
        </p:spPr>
        <p:txBody>
          <a:bodyPr wrap="none">
            <a:spAutoFit/>
          </a:bodyPr>
          <a:lstStyle/>
          <a:p>
            <a:r>
              <a:rPr lang="fr-FR" dirty="0" smtClean="0"/>
              <a:t>Journaldunet.com</a:t>
            </a:r>
            <a:endParaRPr lang="fr-FR" dirty="0"/>
          </a:p>
        </p:txBody>
      </p:sp>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8455" y="2124940"/>
            <a:ext cx="2588573" cy="2588573"/>
          </a:xfrm>
          <a:prstGeom prst="rect">
            <a:avLst/>
          </a:prstGeom>
        </p:spPr>
      </p:pic>
      <p:sp>
        <p:nvSpPr>
          <p:cNvPr id="14" name="Rectangle 13"/>
          <p:cNvSpPr/>
          <p:nvPr/>
        </p:nvSpPr>
        <p:spPr>
          <a:xfrm>
            <a:off x="3251229" y="4528847"/>
            <a:ext cx="1071512" cy="369332"/>
          </a:xfrm>
          <a:prstGeom prst="rect">
            <a:avLst/>
          </a:prstGeom>
        </p:spPr>
        <p:txBody>
          <a:bodyPr wrap="none">
            <a:spAutoFit/>
          </a:bodyPr>
          <a:lstStyle/>
          <a:p>
            <a:r>
              <a:rPr lang="fr-FR" dirty="0" smtClean="0"/>
              <a:t>afcdp.net</a:t>
            </a:r>
            <a:endParaRPr lang="fr-FR" dirty="0"/>
          </a:p>
        </p:txBody>
      </p:sp>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5691" y="2154927"/>
            <a:ext cx="2528597" cy="2528597"/>
          </a:xfrm>
          <a:prstGeom prst="rect">
            <a:avLst/>
          </a:prstGeom>
        </p:spPr>
      </p:pic>
      <p:sp>
        <p:nvSpPr>
          <p:cNvPr id="16" name="Rectangle 15"/>
          <p:cNvSpPr/>
          <p:nvPr/>
        </p:nvSpPr>
        <p:spPr>
          <a:xfrm>
            <a:off x="6041802" y="4528847"/>
            <a:ext cx="3236784" cy="369332"/>
          </a:xfrm>
          <a:prstGeom prst="rect">
            <a:avLst/>
          </a:prstGeom>
        </p:spPr>
        <p:txBody>
          <a:bodyPr wrap="none">
            <a:spAutoFit/>
          </a:bodyPr>
          <a:lstStyle/>
          <a:p>
            <a:r>
              <a:rPr lang="fr-FR" dirty="0" smtClean="0"/>
              <a:t>inpdp.nat.tn/Presentation.html</a:t>
            </a:r>
            <a:endParaRPr lang="fr-FR" dirty="0"/>
          </a:p>
        </p:txBody>
      </p:sp>
    </p:spTree>
    <p:extLst>
      <p:ext uri="{BB962C8B-B14F-4D97-AF65-F5344CB8AC3E}">
        <p14:creationId xmlns:p14="http://schemas.microsoft.com/office/powerpoint/2010/main" val="202051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riangle isocèle 21"/>
          <p:cNvSpPr/>
          <p:nvPr/>
        </p:nvSpPr>
        <p:spPr>
          <a:xfrm>
            <a:off x="10178889" y="2829053"/>
            <a:ext cx="2765663" cy="2848043"/>
          </a:xfrm>
          <a:prstGeom prst="triangle">
            <a:avLst/>
          </a:prstGeom>
          <a:noFill/>
          <a:ln w="6350">
            <a:solidFill>
              <a:srgbClr val="F83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p:nvGrpSpPr>
        <p:grpSpPr>
          <a:xfrm>
            <a:off x="3916453" y="1473923"/>
            <a:ext cx="5110385" cy="4401205"/>
            <a:chOff x="2365497" y="2202276"/>
            <a:chExt cx="5110385" cy="4401205"/>
          </a:xfrm>
          <a:solidFill>
            <a:schemeClr val="bg1"/>
          </a:solidFill>
        </p:grpSpPr>
        <p:sp>
          <p:nvSpPr>
            <p:cNvPr id="10" name="ZoneTexte 9"/>
            <p:cNvSpPr txBox="1"/>
            <p:nvPr/>
          </p:nvSpPr>
          <p:spPr>
            <a:xfrm>
              <a:off x="3301341" y="2202276"/>
              <a:ext cx="4174541" cy="4401205"/>
            </a:xfrm>
            <a:prstGeom prst="rect">
              <a:avLst/>
            </a:prstGeom>
            <a:grpFill/>
          </p:spPr>
          <p:txBody>
            <a:bodyPr wrap="none" rtlCol="0">
              <a:spAutoFit/>
            </a:bodyPr>
            <a:lstStyle/>
            <a:p>
              <a:pPr>
                <a:lnSpc>
                  <a:spcPct val="200000"/>
                </a:lnSpc>
              </a:pPr>
              <a:r>
                <a:rPr lang="fr-FR" sz="2000" dirty="0">
                  <a:latin typeface="Times New Roman" panose="02020603050405020304" pitchFamily="18" charset="0"/>
                  <a:cs typeface="Times New Roman" panose="02020603050405020304" pitchFamily="18" charset="0"/>
                </a:rPr>
                <a:t>Protection des données personnels </a:t>
              </a:r>
            </a:p>
            <a:p>
              <a:pPr>
                <a:lnSpc>
                  <a:spcPct val="200000"/>
                </a:lnSpc>
              </a:pPr>
              <a:r>
                <a:rPr lang="fr-FR" sz="2000" dirty="0" smtClean="0">
                  <a:latin typeface="Times New Roman" panose="02020603050405020304" pitchFamily="18" charset="0"/>
                  <a:cs typeface="Times New Roman" panose="02020603050405020304" pitchFamily="18" charset="0"/>
                </a:rPr>
                <a:t>Les correspondants </a:t>
              </a:r>
            </a:p>
            <a:p>
              <a:pPr>
                <a:lnSpc>
                  <a:spcPct val="200000"/>
                </a:lnSpc>
              </a:pPr>
              <a:r>
                <a:rPr lang="fr-FR" sz="2000" dirty="0" smtClean="0">
                  <a:latin typeface="Times New Roman" panose="02020603050405020304" pitchFamily="18" charset="0"/>
                  <a:cs typeface="Times New Roman" panose="02020603050405020304" pitchFamily="18" charset="0"/>
                </a:rPr>
                <a:t>Problématique </a:t>
              </a:r>
            </a:p>
            <a:p>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smtClean="0">
                  <a:latin typeface="Times New Roman" panose="02020603050405020304" pitchFamily="18" charset="0"/>
                  <a:cs typeface="Times New Roman" panose="02020603050405020304" pitchFamily="18" charset="0"/>
                </a:rPr>
                <a:t>Philosophie (analyse de l’idée)</a:t>
              </a:r>
            </a:p>
            <a:p>
              <a:endParaRPr lang="fr-FR" sz="2000"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Statut, Rôle</a:t>
              </a:r>
              <a:r>
                <a:rPr lang="fr-FR" sz="2000" dirty="0" smtClean="0">
                  <a:latin typeface="Times New Roman" panose="02020603050405020304" pitchFamily="18" charset="0"/>
                  <a:cs typeface="Times New Roman" panose="02020603050405020304" pitchFamily="18" charset="0"/>
                </a:rPr>
                <a:t> et responsabilités du </a:t>
              </a:r>
              <a:r>
                <a:rPr lang="fr-FR" sz="2000" dirty="0" smtClean="0">
                  <a:latin typeface="Times New Roman" panose="02020603050405020304" pitchFamily="18" charset="0"/>
                  <a:cs typeface="Times New Roman" panose="02020603050405020304" pitchFamily="18" charset="0"/>
                </a:rPr>
                <a:t> CPD</a:t>
              </a:r>
            </a:p>
            <a:p>
              <a:endParaRPr lang="fr-FR" sz="2000" dirty="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Conclusion </a:t>
              </a:r>
              <a:endParaRPr lang="fr-FR" sz="2000"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 </a:t>
              </a:r>
            </a:p>
            <a:p>
              <a:r>
                <a:rPr lang="fr-FR" sz="2000" dirty="0" smtClean="0">
                  <a:latin typeface="Times New Roman" panose="02020603050405020304" pitchFamily="18" charset="0"/>
                  <a:cs typeface="Times New Roman" panose="02020603050405020304" pitchFamily="18" charset="0"/>
                </a:rPr>
                <a:t>Référence </a:t>
              </a: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99" y="2450072"/>
              <a:ext cx="615207" cy="398420"/>
            </a:xfrm>
            <a:prstGeom prst="rect">
              <a:avLst/>
            </a:prstGeom>
            <a:grpFill/>
          </p:spPr>
        </p:pic>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98" y="3054695"/>
              <a:ext cx="615207" cy="398420"/>
            </a:xfrm>
            <a:prstGeom prst="rect">
              <a:avLst/>
            </a:prstGeom>
            <a:grpFill/>
          </p:spPr>
        </p:pic>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97" y="3659318"/>
              <a:ext cx="615207" cy="398420"/>
            </a:xfrm>
            <a:prstGeom prst="rect">
              <a:avLst/>
            </a:prstGeom>
            <a:grpFill/>
          </p:spPr>
        </p:pic>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947" y="4301695"/>
              <a:ext cx="615207" cy="398420"/>
            </a:xfrm>
            <a:prstGeom prst="rect">
              <a:avLst/>
            </a:prstGeom>
            <a:grpFill/>
          </p:spPr>
        </p:pic>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947" y="4932778"/>
              <a:ext cx="615207" cy="398420"/>
            </a:xfrm>
            <a:prstGeom prst="rect">
              <a:avLst/>
            </a:prstGeom>
            <a:grpFill/>
          </p:spPr>
        </p:pic>
      </p:grpSp>
      <p:pic>
        <p:nvPicPr>
          <p:cNvPr id="20" name="Imag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05" y="5477886"/>
            <a:ext cx="615207" cy="398420"/>
          </a:xfrm>
          <a:prstGeom prst="rect">
            <a:avLst/>
          </a:prstGeom>
        </p:spPr>
      </p:pic>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452" y="4835508"/>
            <a:ext cx="615207" cy="398420"/>
          </a:xfrm>
          <a:prstGeom prst="rect">
            <a:avLst/>
          </a:prstGeom>
        </p:spPr>
      </p:pic>
      <p:sp>
        <p:nvSpPr>
          <p:cNvPr id="23" name="Triangle isocèle 22"/>
          <p:cNvSpPr/>
          <p:nvPr/>
        </p:nvSpPr>
        <p:spPr>
          <a:xfrm rot="10800000">
            <a:off x="10395297" y="2829053"/>
            <a:ext cx="1010692" cy="1040797"/>
          </a:xfrm>
          <a:prstGeom prst="triangle">
            <a:avLst/>
          </a:prstGeom>
          <a:noFill/>
          <a:ln w="6350">
            <a:solidFill>
              <a:srgbClr val="F83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iangle isocèle 23"/>
          <p:cNvSpPr/>
          <p:nvPr/>
        </p:nvSpPr>
        <p:spPr>
          <a:xfrm>
            <a:off x="10070341" y="3200579"/>
            <a:ext cx="649912" cy="669271"/>
          </a:xfrm>
          <a:prstGeom prst="triangle">
            <a:avLst/>
          </a:prstGeom>
          <a:noFill/>
          <a:ln w="6350">
            <a:solidFill>
              <a:srgbClr val="F83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0" y="0"/>
            <a:ext cx="9162935" cy="717805"/>
            <a:chOff x="0" y="0"/>
            <a:chExt cx="9162935" cy="717805"/>
          </a:xfrm>
        </p:grpSpPr>
        <p:sp>
          <p:nvSpPr>
            <p:cNvPr id="25" name="Rectangle 24"/>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grpSp>
      <p:sp>
        <p:nvSpPr>
          <p:cNvPr id="27" name="Espace réservé du pied de page 26"/>
          <p:cNvSpPr>
            <a:spLocks noGrp="1"/>
          </p:cNvSpPr>
          <p:nvPr>
            <p:ph type="ftr" sz="quarter" idx="11"/>
          </p:nvPr>
        </p:nvSpPr>
        <p:spPr/>
        <p:txBody>
          <a:bodyPr/>
          <a:lstStyle/>
          <a:p>
            <a:r>
              <a:rPr lang="fr-FR" dirty="0" smtClean="0"/>
              <a:t>Droit de l'informatique</a:t>
            </a:r>
            <a:endParaRPr lang="fr-FR" dirty="0"/>
          </a:p>
        </p:txBody>
      </p:sp>
      <p:sp>
        <p:nvSpPr>
          <p:cNvPr id="28" name="Espace réservé du numéro de diapositive 27"/>
          <p:cNvSpPr>
            <a:spLocks noGrp="1"/>
          </p:cNvSpPr>
          <p:nvPr>
            <p:ph type="sldNum" sz="quarter" idx="12"/>
          </p:nvPr>
        </p:nvSpPr>
        <p:spPr/>
        <p:txBody>
          <a:bodyPr/>
          <a:lstStyle/>
          <a:p>
            <a:fld id="{6F284483-F425-42DA-ADBD-2D26B3E7F82E}" type="slidenum">
              <a:rPr lang="fr-FR" smtClean="0"/>
              <a:pPr/>
              <a:t>14</a:t>
            </a:fld>
            <a:endParaRPr lang="fr-FR"/>
          </a:p>
        </p:txBody>
      </p:sp>
      <p:sp>
        <p:nvSpPr>
          <p:cNvPr id="29" name="ZoneTexte 28"/>
          <p:cNvSpPr txBox="1"/>
          <p:nvPr/>
        </p:nvSpPr>
        <p:spPr>
          <a:xfrm>
            <a:off x="96108" y="97292"/>
            <a:ext cx="879728"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Plan</a:t>
            </a:r>
            <a:endParaRPr lang="fr-FR" sz="2800" dirty="0">
              <a:solidFill>
                <a:schemeClr val="bg1"/>
              </a:solidFill>
              <a:latin typeface="TimeBurner" panose="02000000000000000000" pitchFamily="2" charset="0"/>
            </a:endParaRPr>
          </a:p>
        </p:txBody>
      </p:sp>
    </p:spTree>
    <p:extLst>
      <p:ext uri="{BB962C8B-B14F-4D97-AF65-F5344CB8AC3E}">
        <p14:creationId xmlns:p14="http://schemas.microsoft.com/office/powerpoint/2010/main" val="4184796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riangle isocèle 21"/>
          <p:cNvSpPr/>
          <p:nvPr/>
        </p:nvSpPr>
        <p:spPr>
          <a:xfrm>
            <a:off x="10178889" y="2829053"/>
            <a:ext cx="2765663" cy="2848043"/>
          </a:xfrm>
          <a:prstGeom prst="triangle">
            <a:avLst/>
          </a:prstGeom>
          <a:noFill/>
          <a:ln w="6350">
            <a:solidFill>
              <a:srgbClr val="F83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e 15"/>
          <p:cNvGrpSpPr/>
          <p:nvPr/>
        </p:nvGrpSpPr>
        <p:grpSpPr>
          <a:xfrm>
            <a:off x="3916453" y="1473923"/>
            <a:ext cx="5261067" cy="4401205"/>
            <a:chOff x="2365497" y="2202276"/>
            <a:chExt cx="5261067" cy="4401205"/>
          </a:xfrm>
          <a:solidFill>
            <a:schemeClr val="bg1"/>
          </a:solidFill>
        </p:grpSpPr>
        <p:sp>
          <p:nvSpPr>
            <p:cNvPr id="10" name="ZoneTexte 9"/>
            <p:cNvSpPr txBox="1"/>
            <p:nvPr/>
          </p:nvSpPr>
          <p:spPr>
            <a:xfrm>
              <a:off x="3301341" y="2202276"/>
              <a:ext cx="4325223" cy="4401205"/>
            </a:xfrm>
            <a:prstGeom prst="rect">
              <a:avLst/>
            </a:prstGeom>
            <a:grpFill/>
          </p:spPr>
          <p:txBody>
            <a:bodyPr wrap="none" rtlCol="0">
              <a:spAutoFit/>
            </a:bodyPr>
            <a:lstStyle/>
            <a:p>
              <a:pPr>
                <a:lnSpc>
                  <a:spcPct val="200000"/>
                </a:lnSpc>
              </a:pPr>
              <a:r>
                <a:rPr lang="fr-FR" sz="2000" dirty="0">
                  <a:latin typeface="Times New Roman" panose="02020603050405020304" pitchFamily="18" charset="0"/>
                  <a:cs typeface="Times New Roman" panose="02020603050405020304" pitchFamily="18" charset="0"/>
                </a:rPr>
                <a:t>Protection des données </a:t>
              </a:r>
              <a:r>
                <a:rPr lang="fr-FR" sz="2000" dirty="0" smtClean="0">
                  <a:latin typeface="Times New Roman" panose="02020603050405020304" pitchFamily="18" charset="0"/>
                  <a:cs typeface="Times New Roman" panose="02020603050405020304" pitchFamily="18" charset="0"/>
                </a:rPr>
                <a:t>personnelles  </a:t>
              </a:r>
              <a:endParaRPr lang="fr-FR" sz="2000" dirty="0">
                <a:latin typeface="Times New Roman" panose="02020603050405020304" pitchFamily="18" charset="0"/>
                <a:cs typeface="Times New Roman" panose="02020603050405020304" pitchFamily="18" charset="0"/>
              </a:endParaRPr>
            </a:p>
            <a:p>
              <a:pPr>
                <a:lnSpc>
                  <a:spcPct val="200000"/>
                </a:lnSpc>
              </a:pPr>
              <a:r>
                <a:rPr lang="fr-FR" sz="2000" dirty="0" smtClean="0">
                  <a:latin typeface="Times New Roman" panose="02020603050405020304" pitchFamily="18" charset="0"/>
                  <a:cs typeface="Times New Roman" panose="02020603050405020304" pitchFamily="18" charset="0"/>
                </a:rPr>
                <a:t>Les correspondants </a:t>
              </a:r>
            </a:p>
            <a:p>
              <a:pPr>
                <a:lnSpc>
                  <a:spcPct val="200000"/>
                </a:lnSpc>
              </a:pPr>
              <a:r>
                <a:rPr lang="fr-FR" sz="2000" dirty="0" smtClean="0">
                  <a:latin typeface="Times New Roman" panose="02020603050405020304" pitchFamily="18" charset="0"/>
                  <a:cs typeface="Times New Roman" panose="02020603050405020304" pitchFamily="18" charset="0"/>
                </a:rPr>
                <a:t>Problématique </a:t>
              </a:r>
            </a:p>
            <a:p>
              <a:r>
                <a:rPr lang="fr-FR" sz="2000" dirty="0">
                  <a:latin typeface="Times New Roman" panose="02020603050405020304" pitchFamily="18" charset="0"/>
                  <a:cs typeface="Times New Roman" panose="02020603050405020304" pitchFamily="18" charset="0"/>
                </a:rPr>
                <a:t/>
              </a:r>
              <a:br>
                <a:rPr lang="fr-FR" sz="2000" dirty="0">
                  <a:latin typeface="Times New Roman" panose="02020603050405020304" pitchFamily="18" charset="0"/>
                  <a:cs typeface="Times New Roman" panose="02020603050405020304" pitchFamily="18" charset="0"/>
                </a:rPr>
              </a:br>
              <a:r>
                <a:rPr lang="fr-FR" sz="2000" dirty="0" smtClean="0">
                  <a:latin typeface="Times New Roman" panose="02020603050405020304" pitchFamily="18" charset="0"/>
                  <a:cs typeface="Times New Roman" panose="02020603050405020304" pitchFamily="18" charset="0"/>
                </a:rPr>
                <a:t>Philosophie (analyse de l’idée)</a:t>
              </a:r>
            </a:p>
            <a:p>
              <a:endParaRPr lang="fr-FR" sz="2000"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Statut, Rôle</a:t>
              </a:r>
              <a:r>
                <a:rPr lang="fr-FR" sz="2000" dirty="0" smtClean="0">
                  <a:latin typeface="Times New Roman" panose="02020603050405020304" pitchFamily="18" charset="0"/>
                  <a:cs typeface="Times New Roman" panose="02020603050405020304" pitchFamily="18" charset="0"/>
                </a:rPr>
                <a:t> et Responsabilités du </a:t>
              </a:r>
              <a:r>
                <a:rPr lang="fr-FR" sz="2000" dirty="0" smtClean="0">
                  <a:latin typeface="Times New Roman" panose="02020603050405020304" pitchFamily="18" charset="0"/>
                  <a:cs typeface="Times New Roman" panose="02020603050405020304" pitchFamily="18" charset="0"/>
                </a:rPr>
                <a:t>CPD </a:t>
              </a:r>
            </a:p>
            <a:p>
              <a:endParaRPr lang="fr-FR" sz="2000" dirty="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Conclusion </a:t>
              </a:r>
              <a:endParaRPr lang="fr-FR" sz="2000"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 </a:t>
              </a:r>
            </a:p>
            <a:p>
              <a:r>
                <a:rPr lang="fr-FR" sz="2000" dirty="0" smtClean="0">
                  <a:latin typeface="Times New Roman" panose="02020603050405020304" pitchFamily="18" charset="0"/>
                  <a:cs typeface="Times New Roman" panose="02020603050405020304" pitchFamily="18" charset="0"/>
                </a:rPr>
                <a:t>Références </a:t>
              </a:r>
              <a:endParaRPr lang="fr-FR" sz="2000" dirty="0" smtClean="0">
                <a:latin typeface="Times New Roman" panose="02020603050405020304" pitchFamily="18" charset="0"/>
                <a:cs typeface="Times New Roman" panose="02020603050405020304" pitchFamily="18" charset="0"/>
              </a:endParaRP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99" y="2450072"/>
              <a:ext cx="615207" cy="398420"/>
            </a:xfrm>
            <a:prstGeom prst="rect">
              <a:avLst/>
            </a:prstGeom>
            <a:grpFill/>
          </p:spPr>
        </p:pic>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98" y="3054695"/>
              <a:ext cx="615207" cy="398420"/>
            </a:xfrm>
            <a:prstGeom prst="rect">
              <a:avLst/>
            </a:prstGeom>
            <a:grpFill/>
          </p:spPr>
        </p:pic>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97" y="3659318"/>
              <a:ext cx="615207" cy="398420"/>
            </a:xfrm>
            <a:prstGeom prst="rect">
              <a:avLst/>
            </a:prstGeom>
            <a:grpFill/>
          </p:spPr>
        </p:pic>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947" y="4301695"/>
              <a:ext cx="615207" cy="398420"/>
            </a:xfrm>
            <a:prstGeom prst="rect">
              <a:avLst/>
            </a:prstGeom>
            <a:grpFill/>
          </p:spPr>
        </p:pic>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947" y="4932778"/>
              <a:ext cx="615207" cy="398420"/>
            </a:xfrm>
            <a:prstGeom prst="rect">
              <a:avLst/>
            </a:prstGeom>
            <a:grpFill/>
          </p:spPr>
        </p:pic>
      </p:grpSp>
      <p:pic>
        <p:nvPicPr>
          <p:cNvPr id="20" name="Imag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05" y="5477886"/>
            <a:ext cx="615207" cy="398420"/>
          </a:xfrm>
          <a:prstGeom prst="rect">
            <a:avLst/>
          </a:prstGeom>
        </p:spPr>
      </p:pic>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452" y="4835508"/>
            <a:ext cx="615207" cy="398420"/>
          </a:xfrm>
          <a:prstGeom prst="rect">
            <a:avLst/>
          </a:prstGeom>
        </p:spPr>
      </p:pic>
      <p:sp>
        <p:nvSpPr>
          <p:cNvPr id="23" name="Triangle isocèle 22"/>
          <p:cNvSpPr/>
          <p:nvPr/>
        </p:nvSpPr>
        <p:spPr>
          <a:xfrm rot="10800000">
            <a:off x="10395297" y="2829053"/>
            <a:ext cx="1010692" cy="1040797"/>
          </a:xfrm>
          <a:prstGeom prst="triangle">
            <a:avLst/>
          </a:prstGeom>
          <a:noFill/>
          <a:ln w="6350">
            <a:solidFill>
              <a:srgbClr val="F83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iangle isocèle 23"/>
          <p:cNvSpPr/>
          <p:nvPr/>
        </p:nvSpPr>
        <p:spPr>
          <a:xfrm>
            <a:off x="10070341" y="3200579"/>
            <a:ext cx="649912" cy="669271"/>
          </a:xfrm>
          <a:prstGeom prst="triangle">
            <a:avLst/>
          </a:prstGeom>
          <a:noFill/>
          <a:ln w="6350">
            <a:solidFill>
              <a:srgbClr val="F830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0" y="0"/>
            <a:ext cx="9162935" cy="717805"/>
            <a:chOff x="0" y="0"/>
            <a:chExt cx="9162935" cy="717805"/>
          </a:xfrm>
        </p:grpSpPr>
        <p:sp>
          <p:nvSpPr>
            <p:cNvPr id="25" name="Rectangle 24"/>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grpSp>
      <p:sp>
        <p:nvSpPr>
          <p:cNvPr id="27" name="Espace réservé du pied de page 26"/>
          <p:cNvSpPr>
            <a:spLocks noGrp="1"/>
          </p:cNvSpPr>
          <p:nvPr>
            <p:ph type="ftr" sz="quarter" idx="11"/>
          </p:nvPr>
        </p:nvSpPr>
        <p:spPr/>
        <p:txBody>
          <a:bodyPr/>
          <a:lstStyle/>
          <a:p>
            <a:r>
              <a:rPr lang="fr-FR" dirty="0" smtClean="0"/>
              <a:t>Droit de l'informatique</a:t>
            </a:r>
            <a:endParaRPr lang="fr-FR" dirty="0"/>
          </a:p>
        </p:txBody>
      </p:sp>
      <p:sp>
        <p:nvSpPr>
          <p:cNvPr id="28" name="Espace réservé du numéro de diapositive 27"/>
          <p:cNvSpPr>
            <a:spLocks noGrp="1"/>
          </p:cNvSpPr>
          <p:nvPr>
            <p:ph type="sldNum" sz="quarter" idx="12"/>
          </p:nvPr>
        </p:nvSpPr>
        <p:spPr/>
        <p:txBody>
          <a:bodyPr/>
          <a:lstStyle/>
          <a:p>
            <a:fld id="{6F284483-F425-42DA-ADBD-2D26B3E7F82E}" type="slidenum">
              <a:rPr lang="fr-FR" smtClean="0"/>
              <a:pPr/>
              <a:t>2</a:t>
            </a:fld>
            <a:endParaRPr lang="fr-FR"/>
          </a:p>
        </p:txBody>
      </p:sp>
      <p:sp>
        <p:nvSpPr>
          <p:cNvPr id="29" name="ZoneTexte 28"/>
          <p:cNvSpPr txBox="1"/>
          <p:nvPr/>
        </p:nvSpPr>
        <p:spPr>
          <a:xfrm>
            <a:off x="96108" y="97292"/>
            <a:ext cx="879728"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Plan</a:t>
            </a:r>
            <a:endParaRPr lang="fr-FR" sz="2800" dirty="0">
              <a:solidFill>
                <a:schemeClr val="bg1"/>
              </a:solidFill>
              <a:latin typeface="TimeBurner" panose="02000000000000000000" pitchFamily="2" charset="0"/>
            </a:endParaRPr>
          </a:p>
        </p:txBody>
      </p:sp>
    </p:spTree>
    <p:extLst>
      <p:ext uri="{BB962C8B-B14F-4D97-AF65-F5344CB8AC3E}">
        <p14:creationId xmlns:p14="http://schemas.microsoft.com/office/powerpoint/2010/main" val="663846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0" y="0"/>
            <a:ext cx="9162935" cy="717805"/>
            <a:chOff x="0" y="0"/>
            <a:chExt cx="9162935" cy="717805"/>
          </a:xfrm>
        </p:grpSpPr>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11" name="Rectangle 10"/>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4" name="ZoneTexte 13"/>
          <p:cNvSpPr txBox="1"/>
          <p:nvPr/>
        </p:nvSpPr>
        <p:spPr>
          <a:xfrm>
            <a:off x="96108" y="97292"/>
            <a:ext cx="6036781"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Protection des données personnels </a:t>
            </a:r>
            <a:endParaRPr lang="fr-FR" sz="2800" dirty="0">
              <a:solidFill>
                <a:schemeClr val="bg1"/>
              </a:solidFill>
              <a:latin typeface="TimeBurner" panose="02000000000000000000" pitchFamily="2" charset="0"/>
            </a:endParaRPr>
          </a:p>
        </p:txBody>
      </p:sp>
      <p:sp>
        <p:nvSpPr>
          <p:cNvPr id="2" name="Espace réservé du pied de page 1"/>
          <p:cNvSpPr>
            <a:spLocks noGrp="1"/>
          </p:cNvSpPr>
          <p:nvPr>
            <p:ph type="ftr" sz="quarter" idx="11"/>
          </p:nvPr>
        </p:nvSpPr>
        <p:spPr/>
        <p:txBody>
          <a:bodyPr/>
          <a:lstStyle/>
          <a:p>
            <a:r>
              <a:rPr lang="fr-FR" smtClean="0"/>
              <a:t>Droit de l'informatique</a:t>
            </a:r>
            <a:endParaRPr lang="fr-FR"/>
          </a:p>
        </p:txBody>
      </p:sp>
      <p:sp>
        <p:nvSpPr>
          <p:cNvPr id="3" name="Espace réservé du numéro de diapositive 2"/>
          <p:cNvSpPr>
            <a:spLocks noGrp="1"/>
          </p:cNvSpPr>
          <p:nvPr>
            <p:ph type="sldNum" sz="quarter" idx="12"/>
          </p:nvPr>
        </p:nvSpPr>
        <p:spPr/>
        <p:txBody>
          <a:bodyPr/>
          <a:lstStyle/>
          <a:p>
            <a:fld id="{6F284483-F425-42DA-ADBD-2D26B3E7F82E}" type="slidenum">
              <a:rPr lang="fr-FR" smtClean="0"/>
              <a:pPr/>
              <a:t>3</a:t>
            </a:fld>
            <a:endParaRPr lang="fr-FR"/>
          </a:p>
        </p:txBody>
      </p:sp>
      <p:grpSp>
        <p:nvGrpSpPr>
          <p:cNvPr id="20" name="Groupe 19"/>
          <p:cNvGrpSpPr/>
          <p:nvPr/>
        </p:nvGrpSpPr>
        <p:grpSpPr>
          <a:xfrm>
            <a:off x="270829" y="2155655"/>
            <a:ext cx="3947603" cy="3307092"/>
            <a:chOff x="270829" y="2033735"/>
            <a:chExt cx="3947603" cy="3307092"/>
          </a:xfrm>
        </p:grpSpPr>
        <p:pic>
          <p:nvPicPr>
            <p:cNvPr id="16" name="Imag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829" y="2033735"/>
              <a:ext cx="1490475" cy="1938532"/>
            </a:xfrm>
            <a:prstGeom prst="rect">
              <a:avLst/>
            </a:prstGeom>
          </p:spPr>
        </p:pic>
        <p:sp>
          <p:nvSpPr>
            <p:cNvPr id="17" name="ZoneTexte 16"/>
            <p:cNvSpPr txBox="1"/>
            <p:nvPr/>
          </p:nvSpPr>
          <p:spPr>
            <a:xfrm>
              <a:off x="1536192" y="3032503"/>
              <a:ext cx="2682240" cy="2308324"/>
            </a:xfrm>
            <a:prstGeom prst="rect">
              <a:avLst/>
            </a:prstGeom>
            <a:noFill/>
          </p:spPr>
          <p:txBody>
            <a:bodyPr wrap="square" rtlCol="0">
              <a:spAutoFit/>
            </a:bodyPr>
            <a:lstStyle/>
            <a:p>
              <a:r>
                <a:rPr lang="fr-FR" dirty="0" smtClean="0">
                  <a:solidFill>
                    <a:schemeClr val="accent5">
                      <a:lumMod val="50000"/>
                    </a:schemeClr>
                  </a:solidFill>
                </a:rPr>
                <a:t>{</a:t>
              </a:r>
              <a:br>
                <a:rPr lang="fr-FR" dirty="0" smtClean="0">
                  <a:solidFill>
                    <a:schemeClr val="accent5">
                      <a:lumMod val="50000"/>
                    </a:schemeClr>
                  </a:solidFill>
                </a:rPr>
              </a:br>
              <a:r>
                <a:rPr lang="fr-FR" dirty="0" smtClean="0">
                  <a:solidFill>
                    <a:schemeClr val="accent5">
                      <a:lumMod val="50000"/>
                    </a:schemeClr>
                  </a:solidFill>
                </a:rPr>
                <a:t>   </a:t>
              </a:r>
              <a:r>
                <a:rPr lang="fr-FR" dirty="0">
                  <a:solidFill>
                    <a:schemeClr val="accent5">
                      <a:lumMod val="50000"/>
                    </a:schemeClr>
                  </a:solidFill>
                </a:rPr>
                <a:t>C</a:t>
              </a:r>
              <a:r>
                <a:rPr lang="fr-FR" dirty="0" smtClean="0">
                  <a:solidFill>
                    <a:schemeClr val="accent5">
                      <a:lumMod val="50000"/>
                    </a:schemeClr>
                  </a:solidFill>
                </a:rPr>
                <a:t>in </a:t>
              </a:r>
              <a:br>
                <a:rPr lang="fr-FR" dirty="0" smtClean="0">
                  <a:solidFill>
                    <a:schemeClr val="accent5">
                      <a:lumMod val="50000"/>
                    </a:schemeClr>
                  </a:solidFill>
                </a:rPr>
              </a:br>
              <a:r>
                <a:rPr lang="fr-FR" dirty="0" smtClean="0">
                  <a:solidFill>
                    <a:schemeClr val="accent5">
                      <a:lumMod val="50000"/>
                    </a:schemeClr>
                  </a:solidFill>
                </a:rPr>
                <a:t>   Code_empreinte </a:t>
              </a:r>
              <a:br>
                <a:rPr lang="fr-FR" dirty="0" smtClean="0">
                  <a:solidFill>
                    <a:schemeClr val="accent5">
                      <a:lumMod val="50000"/>
                    </a:schemeClr>
                  </a:solidFill>
                </a:rPr>
              </a:br>
              <a:r>
                <a:rPr lang="fr-FR" dirty="0" smtClean="0">
                  <a:solidFill>
                    <a:schemeClr val="accent5">
                      <a:lumMod val="50000"/>
                    </a:schemeClr>
                  </a:solidFill>
                </a:rPr>
                <a:t>   </a:t>
              </a:r>
              <a:r>
                <a:rPr lang="fr-FR" dirty="0">
                  <a:solidFill>
                    <a:schemeClr val="accent5">
                      <a:lumMod val="50000"/>
                    </a:schemeClr>
                  </a:solidFill>
                </a:rPr>
                <a:t>N</a:t>
              </a:r>
              <a:r>
                <a:rPr lang="fr-FR" dirty="0" smtClean="0">
                  <a:solidFill>
                    <a:schemeClr val="accent5">
                      <a:lumMod val="50000"/>
                    </a:schemeClr>
                  </a:solidFill>
                </a:rPr>
                <a:t>um_Tel </a:t>
              </a:r>
              <a:br>
                <a:rPr lang="fr-FR" dirty="0" smtClean="0">
                  <a:solidFill>
                    <a:schemeClr val="accent5">
                      <a:lumMod val="50000"/>
                    </a:schemeClr>
                  </a:solidFill>
                </a:rPr>
              </a:br>
              <a:r>
                <a:rPr lang="fr-FR" dirty="0" smtClean="0">
                  <a:solidFill>
                    <a:schemeClr val="accent5">
                      <a:lumMod val="50000"/>
                    </a:schemeClr>
                  </a:solidFill>
                </a:rPr>
                <a:t>   Adresse </a:t>
              </a:r>
            </a:p>
            <a:p>
              <a:r>
                <a:rPr lang="fr-FR" dirty="0" smtClean="0">
                  <a:solidFill>
                    <a:schemeClr val="accent5">
                      <a:lumMod val="50000"/>
                    </a:schemeClr>
                  </a:solidFill>
                </a:rPr>
                <a:t>   Sang_catégorie</a:t>
              </a:r>
            </a:p>
            <a:p>
              <a:r>
                <a:rPr lang="fr-FR" dirty="0">
                  <a:solidFill>
                    <a:schemeClr val="accent5">
                      <a:lumMod val="50000"/>
                    </a:schemeClr>
                  </a:solidFill>
                </a:rPr>
                <a:t> </a:t>
              </a:r>
              <a:r>
                <a:rPr lang="fr-FR" dirty="0" smtClean="0">
                  <a:solidFill>
                    <a:schemeClr val="accent5">
                      <a:lumMod val="50000"/>
                    </a:schemeClr>
                  </a:solidFill>
                </a:rPr>
                <a:t>  Corps_morphologie </a:t>
              </a:r>
            </a:p>
            <a:p>
              <a:r>
                <a:rPr lang="fr-FR" dirty="0">
                  <a:solidFill>
                    <a:schemeClr val="accent5">
                      <a:lumMod val="50000"/>
                    </a:schemeClr>
                  </a:solidFill>
                </a:rPr>
                <a:t>	</a:t>
              </a:r>
              <a:r>
                <a:rPr lang="fr-FR" dirty="0" smtClean="0">
                  <a:solidFill>
                    <a:schemeClr val="accent5">
                      <a:lumMod val="50000"/>
                    </a:schemeClr>
                  </a:solidFill>
                </a:rPr>
                <a:t>}</a:t>
              </a:r>
              <a:endParaRPr lang="fr-FR" dirty="0">
                <a:solidFill>
                  <a:schemeClr val="accent5">
                    <a:lumMod val="50000"/>
                  </a:schemeClr>
                </a:solidFill>
              </a:endParaRPr>
            </a:p>
          </p:txBody>
        </p:sp>
      </p:grpSp>
      <p:sp>
        <p:nvSpPr>
          <p:cNvPr id="21" name="Accolade fermante 20"/>
          <p:cNvSpPr/>
          <p:nvPr/>
        </p:nvSpPr>
        <p:spPr>
          <a:xfrm>
            <a:off x="4038600" y="2155655"/>
            <a:ext cx="435864" cy="34404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1026" name="Picture 2" descr="Résultat de recherche d'images pour &quot;établissement scolair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496" y="1980900"/>
            <a:ext cx="999450" cy="1167944"/>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3260" y="3533999"/>
            <a:ext cx="2161627" cy="1245849"/>
          </a:xfrm>
          <a:prstGeom prst="rect">
            <a:avLst/>
          </a:prstGeom>
        </p:spPr>
      </p:pic>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8837" y="2497290"/>
            <a:ext cx="1930472" cy="959870"/>
          </a:xfrm>
          <a:prstGeom prst="rect">
            <a:avLst/>
          </a:prstGeom>
        </p:spPr>
      </p:pic>
      <p:pic>
        <p:nvPicPr>
          <p:cNvPr id="27" name="Imag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1834" y="2869691"/>
            <a:ext cx="3017540" cy="1613414"/>
          </a:xfrm>
          <a:prstGeom prst="rect">
            <a:avLst/>
          </a:prstGeom>
        </p:spPr>
      </p:pic>
      <p:pic>
        <p:nvPicPr>
          <p:cNvPr id="29" name="Imag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30496" y="4300054"/>
            <a:ext cx="960216" cy="861639"/>
          </a:xfrm>
          <a:prstGeom prst="rect">
            <a:avLst/>
          </a:prstGeom>
        </p:spPr>
      </p:pic>
      <p:sp>
        <p:nvSpPr>
          <p:cNvPr id="32" name="Accolade fermante 31"/>
          <p:cNvSpPr/>
          <p:nvPr/>
        </p:nvSpPr>
        <p:spPr>
          <a:xfrm>
            <a:off x="7397087" y="2155654"/>
            <a:ext cx="435864" cy="34404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pic>
        <p:nvPicPr>
          <p:cNvPr id="30" name="Image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10664" y="1880639"/>
            <a:ext cx="3400491" cy="3990502"/>
          </a:xfrm>
          <a:prstGeom prst="rect">
            <a:avLst/>
          </a:prstGeom>
        </p:spPr>
      </p:pic>
      <p:pic>
        <p:nvPicPr>
          <p:cNvPr id="34" name="Image 3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999579"/>
            <a:ext cx="615207" cy="398420"/>
          </a:xfrm>
          <a:prstGeom prst="rect">
            <a:avLst/>
          </a:prstGeom>
          <a:solidFill>
            <a:schemeClr val="bg1"/>
          </a:solidFill>
        </p:spPr>
      </p:pic>
      <p:sp>
        <p:nvSpPr>
          <p:cNvPr id="15" name="ZoneTexte 14"/>
          <p:cNvSpPr txBox="1"/>
          <p:nvPr/>
        </p:nvSpPr>
        <p:spPr>
          <a:xfrm>
            <a:off x="541658" y="900466"/>
            <a:ext cx="9751387" cy="646331"/>
          </a:xfrm>
          <a:prstGeom prst="rect">
            <a:avLst/>
          </a:prstGeom>
          <a:noFill/>
        </p:spPr>
        <p:txBody>
          <a:bodyPr wrap="none" rtlCol="0">
            <a:spAutoFit/>
          </a:bodyPr>
          <a:lstStyle/>
          <a:p>
            <a:r>
              <a:rPr lang="fr-FR" dirty="0">
                <a:latin typeface="Times New Roman" panose="02020603050405020304" pitchFamily="18" charset="0"/>
                <a:cs typeface="Times New Roman" panose="02020603050405020304" pitchFamily="18" charset="0"/>
              </a:rPr>
              <a:t>Les données personnelles correspondent à toute information relative à une personne physique </a:t>
            </a:r>
            <a:r>
              <a:rPr lang="fr-FR" dirty="0" smtClean="0">
                <a:latin typeface="Times New Roman" panose="02020603050405020304" pitchFamily="18" charset="0"/>
                <a:cs typeface="Times New Roman" panose="02020603050405020304" pitchFamily="18" charset="0"/>
              </a:rPr>
              <a:t>identifiée</a:t>
            </a:r>
          </a:p>
          <a:p>
            <a:r>
              <a:rPr lang="fr-FR" dirty="0" smtClean="0">
                <a:latin typeface="Times New Roman" panose="02020603050405020304" pitchFamily="18" charset="0"/>
                <a:cs typeface="Times New Roman" panose="02020603050405020304" pitchFamily="18" charset="0"/>
              </a:rPr>
              <a:t>Techniquement. Tout personne est un objet enregistrer dans une base de données.</a:t>
            </a:r>
            <a:endParaRPr lang="fr-FR"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13827" y="5870030"/>
            <a:ext cx="1794164" cy="486320"/>
          </a:xfrm>
          <a:prstGeom prst="rect">
            <a:avLst/>
          </a:prstGeom>
        </p:spPr>
      </p:pic>
    </p:spTree>
    <p:extLst>
      <p:ext uri="{BB962C8B-B14F-4D97-AF65-F5344CB8AC3E}">
        <p14:creationId xmlns:p14="http://schemas.microsoft.com/office/powerpoint/2010/main" val="3512460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4</a:t>
            </a:fld>
            <a:endParaRPr lang="fr-FR"/>
          </a:p>
        </p:txBody>
      </p:sp>
      <p:grpSp>
        <p:nvGrpSpPr>
          <p:cNvPr id="6" name="Groupe 5"/>
          <p:cNvGrpSpPr/>
          <p:nvPr/>
        </p:nvGrpSpPr>
        <p:grpSpPr>
          <a:xfrm>
            <a:off x="0" y="0"/>
            <a:ext cx="9162935" cy="717805"/>
            <a:chOff x="0" y="0"/>
            <a:chExt cx="9162935" cy="717805"/>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8" name="Rectangle 7"/>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 name="ZoneTexte 8"/>
          <p:cNvSpPr txBox="1"/>
          <p:nvPr/>
        </p:nvSpPr>
        <p:spPr>
          <a:xfrm>
            <a:off x="96108" y="97292"/>
            <a:ext cx="3489801"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Les correspondants </a:t>
            </a:r>
            <a:endParaRPr lang="fr-FR" sz="2800" dirty="0">
              <a:solidFill>
                <a:schemeClr val="bg1"/>
              </a:solidFill>
              <a:latin typeface="TimeBurner" panose="02000000000000000000" pitchFamily="2"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9579"/>
            <a:ext cx="615207" cy="398420"/>
          </a:xfrm>
          <a:prstGeom prst="rect">
            <a:avLst/>
          </a:prstGeom>
          <a:solidFill>
            <a:schemeClr val="bg1"/>
          </a:solidFill>
        </p:spPr>
      </p:pic>
      <p:sp>
        <p:nvSpPr>
          <p:cNvPr id="11" name="ZoneTexte 10"/>
          <p:cNvSpPr txBox="1"/>
          <p:nvPr/>
        </p:nvSpPr>
        <p:spPr>
          <a:xfrm>
            <a:off x="541658" y="906401"/>
            <a:ext cx="10812142" cy="830997"/>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correspondant, </a:t>
            </a:r>
            <a:r>
              <a:rPr lang="fr-FR" sz="2400" dirty="0" smtClean="0">
                <a:latin typeface="Times New Roman" panose="02020603050405020304" pitchFamily="18" charset="0"/>
                <a:cs typeface="Times New Roman" panose="02020603050405020304" pitchFamily="18" charset="0"/>
              </a:rPr>
              <a:t>correspondante : personne </a:t>
            </a:r>
            <a:r>
              <a:rPr lang="fr-FR" sz="2400" dirty="0" smtClean="0">
                <a:latin typeface="Times New Roman" panose="02020603050405020304" pitchFamily="18" charset="0"/>
                <a:cs typeface="Times New Roman" panose="02020603050405020304" pitchFamily="18" charset="0"/>
              </a:rPr>
              <a:t>responsable à l’envoi </a:t>
            </a:r>
            <a:r>
              <a:rPr lang="fr-FR" sz="2400" dirty="0">
                <a:latin typeface="Times New Roman" panose="02020603050405020304" pitchFamily="18" charset="0"/>
                <a:cs typeface="Times New Roman" panose="02020603050405020304" pitchFamily="18" charset="0"/>
              </a:rPr>
              <a:t>en province ou dans un pays étranger et chargé de transmettre des informations sur ce qui s'y passe.</a:t>
            </a:r>
            <a:endParaRPr lang="fr-FR" sz="2400" dirty="0" smtClean="0">
              <a:latin typeface="Times New Roman" panose="02020603050405020304" pitchFamily="18" charset="0"/>
              <a:cs typeface="Times New Roman" panose="02020603050405020304" pitchFamily="18" charset="0"/>
            </a:endParaRP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497" y="1842518"/>
            <a:ext cx="3479299" cy="3232410"/>
          </a:xfrm>
          <a:prstGeom prst="rect">
            <a:avLst/>
          </a:prstGeom>
        </p:spPr>
      </p:pic>
      <p:cxnSp>
        <p:nvCxnSpPr>
          <p:cNvPr id="21" name="Connecteur droit avec flèche 20"/>
          <p:cNvCxnSpPr/>
          <p:nvPr/>
        </p:nvCxnSpPr>
        <p:spPr>
          <a:xfrm>
            <a:off x="5369796" y="3518138"/>
            <a:ext cx="27836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Imag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0256" y="2192806"/>
            <a:ext cx="5151836" cy="2561598"/>
          </a:xfrm>
          <a:prstGeom prst="rect">
            <a:avLst/>
          </a:prstGeom>
        </p:spPr>
      </p:pic>
      <p:pic>
        <p:nvPicPr>
          <p:cNvPr id="23" name="Imag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58" y="5065632"/>
            <a:ext cx="1845282" cy="1655843"/>
          </a:xfrm>
          <a:prstGeom prst="rect">
            <a:avLst/>
          </a:prstGeom>
        </p:spPr>
      </p:pic>
      <p:cxnSp>
        <p:nvCxnSpPr>
          <p:cNvPr id="25" name="Connecteur en angle 24"/>
          <p:cNvCxnSpPr>
            <a:endCxn id="23" idx="0"/>
          </p:cNvCxnSpPr>
          <p:nvPr/>
        </p:nvCxnSpPr>
        <p:spPr>
          <a:xfrm rot="5400000">
            <a:off x="498321" y="3960783"/>
            <a:ext cx="1592027" cy="617670"/>
          </a:xfrm>
          <a:prstGeom prst="bentConnector3">
            <a:avLst>
              <a:gd name="adj1" fmla="val 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6954" y="4511244"/>
            <a:ext cx="1794164" cy="486320"/>
          </a:xfrm>
          <a:prstGeom prst="rect">
            <a:avLst/>
          </a:prstGeom>
        </p:spPr>
      </p:pic>
    </p:spTree>
    <p:extLst>
      <p:ext uri="{BB962C8B-B14F-4D97-AF65-F5344CB8AC3E}">
        <p14:creationId xmlns:p14="http://schemas.microsoft.com/office/powerpoint/2010/main" val="31447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5</a:t>
            </a:fld>
            <a:endParaRPr lang="fr-FR"/>
          </a:p>
        </p:txBody>
      </p:sp>
      <p:grpSp>
        <p:nvGrpSpPr>
          <p:cNvPr id="6" name="Groupe 5"/>
          <p:cNvGrpSpPr/>
          <p:nvPr/>
        </p:nvGrpSpPr>
        <p:grpSpPr>
          <a:xfrm>
            <a:off x="0" y="0"/>
            <a:ext cx="9162935" cy="717805"/>
            <a:chOff x="0" y="0"/>
            <a:chExt cx="9162935" cy="717805"/>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8" name="Rectangle 7"/>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 name="ZoneTexte 8"/>
          <p:cNvSpPr txBox="1"/>
          <p:nvPr/>
        </p:nvSpPr>
        <p:spPr>
          <a:xfrm>
            <a:off x="96108" y="97292"/>
            <a:ext cx="2506392"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rPr>
              <a:t>Problématique</a:t>
            </a:r>
            <a:endParaRPr lang="fr-FR" sz="2800" dirty="0">
              <a:solidFill>
                <a:schemeClr val="bg1"/>
              </a:solidFill>
              <a:latin typeface="TimeBurner" panose="02000000000000000000" pitchFamily="2"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700" y="1842728"/>
            <a:ext cx="615207" cy="398420"/>
          </a:xfrm>
          <a:prstGeom prst="rect">
            <a:avLst/>
          </a:prstGeom>
          <a:solidFill>
            <a:schemeClr val="bg1"/>
          </a:solidFill>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99" y="2660146"/>
            <a:ext cx="615207" cy="398420"/>
          </a:xfrm>
          <a:prstGeom prst="rect">
            <a:avLst/>
          </a:prstGeom>
          <a:solidFill>
            <a:schemeClr val="bg1"/>
          </a:solidFill>
        </p:spPr>
      </p:pic>
      <p:sp>
        <p:nvSpPr>
          <p:cNvPr id="13" name="ZoneTexte 12"/>
          <p:cNvSpPr txBox="1"/>
          <p:nvPr/>
        </p:nvSpPr>
        <p:spPr>
          <a:xfrm>
            <a:off x="1978572" y="1842728"/>
            <a:ext cx="9289723" cy="369332"/>
          </a:xfrm>
          <a:prstGeom prst="rect">
            <a:avLst/>
          </a:prstGeom>
          <a:noFill/>
        </p:spPr>
        <p:txBody>
          <a:bodyPr wrap="none" rtlCol="0">
            <a:spAutoFit/>
          </a:bodyPr>
          <a:lstStyle/>
          <a:p>
            <a:r>
              <a:rPr lang="fr-FR" dirty="0" smtClean="0">
                <a:latin typeface="Times New Roman" panose="02020603050405020304" pitchFamily="18" charset="0"/>
                <a:cs typeface="Times New Roman" panose="02020603050405020304" pitchFamily="18" charset="0"/>
              </a:rPr>
              <a:t>Quelle est alors la relation entre les correspondant et les droit de protection, quelle sa philosophie  </a:t>
            </a:r>
          </a:p>
        </p:txBody>
      </p:sp>
      <p:sp>
        <p:nvSpPr>
          <p:cNvPr id="14" name="ZoneTexte 13"/>
          <p:cNvSpPr txBox="1"/>
          <p:nvPr/>
        </p:nvSpPr>
        <p:spPr>
          <a:xfrm>
            <a:off x="1978572" y="2720012"/>
            <a:ext cx="5339923" cy="369332"/>
          </a:xfrm>
          <a:prstGeom prst="rect">
            <a:avLst/>
          </a:prstGeom>
          <a:noFill/>
        </p:spPr>
        <p:txBody>
          <a:bodyPr wrap="none" rtlCol="0">
            <a:spAutoFit/>
          </a:bodyPr>
          <a:lstStyle/>
          <a:p>
            <a:r>
              <a:rPr lang="fr-FR" dirty="0" smtClean="0">
                <a:latin typeface="Times New Roman" panose="02020603050405020304" pitchFamily="18" charset="0"/>
                <a:cs typeface="Times New Roman" panose="02020603050405020304" pitchFamily="18" charset="0"/>
              </a:rPr>
              <a:t>Quelles sont leurs statut, rôles et  leurs responsabilités ?</a:t>
            </a:r>
            <a:endParaRPr lang="fr-F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23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6</a:t>
            </a:fld>
            <a:endParaRPr lang="fr-FR"/>
          </a:p>
        </p:txBody>
      </p:sp>
      <p:grpSp>
        <p:nvGrpSpPr>
          <p:cNvPr id="6" name="Groupe 5"/>
          <p:cNvGrpSpPr/>
          <p:nvPr/>
        </p:nvGrpSpPr>
        <p:grpSpPr>
          <a:xfrm>
            <a:off x="0" y="0"/>
            <a:ext cx="9162935" cy="717805"/>
            <a:chOff x="0" y="0"/>
            <a:chExt cx="9162935" cy="717805"/>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8" name="Rectangle 7"/>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9" name="ZoneTexte 8"/>
          <p:cNvSpPr txBox="1"/>
          <p:nvPr/>
        </p:nvSpPr>
        <p:spPr>
          <a:xfrm>
            <a:off x="96108" y="97292"/>
            <a:ext cx="1933671" cy="523220"/>
          </a:xfrm>
          <a:prstGeom prst="rect">
            <a:avLst/>
          </a:prstGeom>
          <a:noFill/>
        </p:spPr>
        <p:txBody>
          <a:bodyPr wrap="none" rtlCol="0">
            <a:spAutoFit/>
          </a:bodyPr>
          <a:lstStyle/>
          <a:p>
            <a:r>
              <a:rPr lang="fr-FR" sz="2800" dirty="0">
                <a:solidFill>
                  <a:schemeClr val="bg1"/>
                </a:solidFill>
                <a:latin typeface="TimeBurner" panose="02000000000000000000" pitchFamily="2" charset="0"/>
                <a:cs typeface="Times New Roman" panose="02020603050405020304" pitchFamily="18" charset="0"/>
              </a:rPr>
              <a:t>Philosophie</a:t>
            </a:r>
            <a:endParaRPr lang="fr-FR" sz="2800" dirty="0">
              <a:solidFill>
                <a:schemeClr val="bg1"/>
              </a:solidFill>
              <a:latin typeface="TimeBurner" panose="02000000000000000000" pitchFamily="2" charset="0"/>
            </a:endParaRPr>
          </a:p>
        </p:txBody>
      </p:sp>
      <p:grpSp>
        <p:nvGrpSpPr>
          <p:cNvPr id="2048" name="Groupe 2047"/>
          <p:cNvGrpSpPr/>
          <p:nvPr/>
        </p:nvGrpSpPr>
        <p:grpSpPr>
          <a:xfrm>
            <a:off x="295569" y="2786808"/>
            <a:ext cx="6355315" cy="2444442"/>
            <a:chOff x="96108" y="2418257"/>
            <a:chExt cx="6355315" cy="2444442"/>
          </a:xfrm>
        </p:grpSpPr>
        <p:pic>
          <p:nvPicPr>
            <p:cNvPr id="2058" name="Picture 10" descr="Résultat de recherche d'images pour &quot;cnil logo&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08" y="3660038"/>
              <a:ext cx="1879663" cy="120266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en angle 10"/>
            <p:cNvCxnSpPr/>
            <p:nvPr/>
          </p:nvCxnSpPr>
          <p:spPr>
            <a:xfrm rot="16200000" flipH="1">
              <a:off x="100364" y="2595048"/>
              <a:ext cx="1925158" cy="1662545"/>
            </a:xfrm>
            <a:prstGeom prst="bentConnector3">
              <a:avLst>
                <a:gd name="adj1" fmla="val 68505"/>
              </a:avLst>
            </a:prstGeom>
            <a:ln w="19050">
              <a:solidFill>
                <a:srgbClr val="CC3253"/>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5423" y="2418257"/>
              <a:ext cx="6096000" cy="1323439"/>
            </a:xfrm>
            <a:prstGeom prst="rect">
              <a:avLst/>
            </a:prstGeom>
          </p:spPr>
          <p:txBody>
            <a:bodyPr>
              <a:spAutoFit/>
            </a:bodyPr>
            <a:lstStyle/>
            <a:p>
              <a:r>
                <a:rPr lang="fr-FR" sz="1600" b="1" dirty="0">
                  <a:latin typeface="Times New Roman" panose="02020603050405020304" pitchFamily="18" charset="0"/>
                  <a:cs typeface="Times New Roman" panose="02020603050405020304" pitchFamily="18" charset="0"/>
                </a:rPr>
                <a:t>Correspondant à la protection des données : une nouvelle fonction informatique</a:t>
              </a:r>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r>
                <a:rPr lang="fr-FR" sz="1600" dirty="0">
                  <a:solidFill>
                    <a:srgbClr val="303030"/>
                  </a:solidFill>
                  <a:latin typeface="Times New Roman" panose="02020603050405020304" pitchFamily="18" charset="0"/>
                  <a:cs typeface="Times New Roman" panose="02020603050405020304" pitchFamily="18" charset="0"/>
                </a:rPr>
                <a:t>Les entreprises peuvent désormais désigner un correspondant à la protection des données. Une démarche qui les dispense d'une partie des déclarations à la Cnil.  </a:t>
              </a:r>
              <a:r>
                <a:rPr lang="fr-FR" sz="1600" dirty="0">
                  <a:latin typeface="Times New Roman" panose="02020603050405020304" pitchFamily="18" charset="0"/>
                  <a:cs typeface="Times New Roman" panose="02020603050405020304" pitchFamily="18" charset="0"/>
                </a:rPr>
                <a:t>(19/10/2004)</a:t>
              </a:r>
            </a:p>
          </p:txBody>
        </p:sp>
      </p:grpSp>
      <p:grpSp>
        <p:nvGrpSpPr>
          <p:cNvPr id="60" name="Groupe 59"/>
          <p:cNvGrpSpPr/>
          <p:nvPr/>
        </p:nvGrpSpPr>
        <p:grpSpPr>
          <a:xfrm>
            <a:off x="4733083" y="4638283"/>
            <a:ext cx="7259782" cy="1208730"/>
            <a:chOff x="4338996" y="4030957"/>
            <a:chExt cx="7259782" cy="1208730"/>
          </a:xfrm>
        </p:grpSpPr>
        <p:sp>
          <p:nvSpPr>
            <p:cNvPr id="29" name="Rectangle 28"/>
            <p:cNvSpPr/>
            <p:nvPr/>
          </p:nvSpPr>
          <p:spPr>
            <a:xfrm>
              <a:off x="4338996" y="4353207"/>
              <a:ext cx="7255823" cy="523220"/>
            </a:xfrm>
            <a:prstGeom prst="rect">
              <a:avLst/>
            </a:prstGeom>
          </p:spPr>
          <p:txBody>
            <a:bodyPr wrap="square">
              <a:spAutoFit/>
            </a:bodyPr>
            <a:lstStyle/>
            <a:p>
              <a:pPr algn="r"/>
              <a:r>
                <a:rPr lang="fr-FR" sz="1400" b="1" dirty="0" err="1"/>
                <a:t>الموافق</a:t>
              </a:r>
              <a:r>
                <a:rPr lang="fr-FR" sz="1400" b="1" dirty="0"/>
                <a:t> </a:t>
              </a:r>
              <a:r>
                <a:rPr lang="fr-FR" sz="1400" b="1" dirty="0" err="1"/>
                <a:t>حماية</a:t>
              </a:r>
              <a:r>
                <a:rPr lang="fr-FR" sz="1400" b="1" dirty="0"/>
                <a:t> </a:t>
              </a:r>
              <a:r>
                <a:rPr lang="fr-FR" sz="1400" b="1" dirty="0" err="1"/>
                <a:t>البيانات</a:t>
              </a:r>
              <a:r>
                <a:rPr lang="fr-FR" sz="1400" b="1" dirty="0"/>
                <a:t>: </a:t>
              </a:r>
              <a:r>
                <a:rPr lang="fr-FR" sz="1400" b="1" dirty="0" err="1"/>
                <a:t>وظيفة</a:t>
              </a:r>
              <a:r>
                <a:rPr lang="fr-FR" sz="1400" b="1" dirty="0"/>
                <a:t> </a:t>
              </a:r>
              <a:r>
                <a:rPr lang="fr-FR" sz="1400" b="1" dirty="0" err="1"/>
                <a:t>تكنولوجيا</a:t>
              </a:r>
              <a:r>
                <a:rPr lang="fr-FR" sz="1400" b="1" dirty="0"/>
                <a:t> </a:t>
              </a:r>
              <a:r>
                <a:rPr lang="fr-FR" sz="1400" b="1" dirty="0" err="1"/>
                <a:t>المعلومات</a:t>
              </a:r>
              <a:r>
                <a:rPr lang="fr-FR" sz="1400" b="1" dirty="0"/>
                <a:t> </a:t>
              </a:r>
              <a:r>
                <a:rPr lang="fr-FR" sz="1400" b="1" dirty="0" err="1"/>
                <a:t>الجديدة</a:t>
              </a:r>
              <a:endParaRPr lang="fr-FR" sz="1400" b="1" dirty="0"/>
            </a:p>
            <a:p>
              <a:pPr algn="r"/>
              <a:r>
                <a:rPr lang="fr-FR" sz="1400" dirty="0" err="1"/>
                <a:t>يمكن</a:t>
              </a:r>
              <a:r>
                <a:rPr lang="fr-FR" sz="1400" dirty="0"/>
                <a:t> </a:t>
              </a:r>
              <a:r>
                <a:rPr lang="fr-FR" sz="1400" dirty="0" err="1"/>
                <a:t>للشركات</a:t>
              </a:r>
              <a:r>
                <a:rPr lang="fr-FR" sz="1400" dirty="0"/>
                <a:t> </a:t>
              </a:r>
              <a:r>
                <a:rPr lang="fr-FR" sz="1400" dirty="0" err="1"/>
                <a:t>الآن</a:t>
              </a:r>
              <a:r>
                <a:rPr lang="fr-FR" sz="1400" dirty="0"/>
                <a:t> </a:t>
              </a:r>
              <a:r>
                <a:rPr lang="fr-FR" sz="1400" dirty="0" err="1"/>
                <a:t>تعيين</a:t>
              </a:r>
              <a:r>
                <a:rPr lang="fr-FR" sz="1400" dirty="0"/>
                <a:t> </a:t>
              </a:r>
              <a:r>
                <a:rPr lang="fr-FR" sz="1400" dirty="0" err="1"/>
                <a:t>مراسل</a:t>
              </a:r>
              <a:r>
                <a:rPr lang="fr-FR" sz="1400" dirty="0"/>
                <a:t> </a:t>
              </a:r>
              <a:r>
                <a:rPr lang="fr-FR" sz="1400" dirty="0" err="1"/>
                <a:t>حماية</a:t>
              </a:r>
              <a:r>
                <a:rPr lang="fr-FR" sz="1400" dirty="0"/>
                <a:t> </a:t>
              </a:r>
              <a:r>
                <a:rPr lang="fr-FR" sz="1400" dirty="0" err="1" smtClean="0"/>
                <a:t>البيانات</a:t>
              </a:r>
              <a:r>
                <a:rPr lang="fr-FR" sz="1400" dirty="0" smtClean="0"/>
                <a:t> . </a:t>
              </a:r>
              <a:r>
                <a:rPr lang="fr-FR" sz="1400" dirty="0" err="1"/>
                <a:t>هذا</a:t>
              </a:r>
              <a:r>
                <a:rPr lang="fr-FR" sz="1400" dirty="0"/>
                <a:t> </a:t>
              </a:r>
              <a:r>
                <a:rPr lang="fr-FR" sz="1400" dirty="0" err="1"/>
                <a:t>النهج</a:t>
              </a:r>
              <a:r>
                <a:rPr lang="fr-FR" sz="1400" dirty="0"/>
                <a:t> </a:t>
              </a:r>
              <a:r>
                <a:rPr lang="fr-FR" sz="1400" dirty="0" err="1"/>
                <a:t>الذي</a:t>
              </a:r>
              <a:r>
                <a:rPr lang="fr-FR" sz="1400" dirty="0"/>
                <a:t> </a:t>
              </a:r>
              <a:r>
                <a:rPr lang="fr-FR" sz="1400" dirty="0" err="1"/>
                <a:t>يعفي</a:t>
              </a:r>
              <a:r>
                <a:rPr lang="fr-FR" sz="1400" dirty="0"/>
                <a:t> </a:t>
              </a:r>
              <a:r>
                <a:rPr lang="fr-FR" sz="1400" dirty="0" err="1"/>
                <a:t>البيانات</a:t>
              </a:r>
              <a:r>
                <a:rPr lang="fr-FR" sz="1400" dirty="0"/>
                <a:t> </a:t>
              </a:r>
              <a:r>
                <a:rPr lang="fr-FR" sz="1400" dirty="0" err="1"/>
                <a:t>جزء</a:t>
              </a:r>
              <a:r>
                <a:rPr lang="fr-FR" sz="1400" dirty="0"/>
                <a:t> </a:t>
              </a:r>
              <a:r>
                <a:rPr lang="fr-FR" sz="1400" dirty="0" err="1"/>
                <a:t>إلى</a:t>
              </a:r>
              <a:r>
                <a:rPr lang="fr-FR" sz="1400" dirty="0"/>
                <a:t> </a:t>
              </a:r>
              <a:r>
                <a:rPr lang="fr-FR" sz="1400" dirty="0" smtClean="0"/>
                <a:t>(</a:t>
              </a:r>
              <a:r>
                <a:rPr lang="fr-FR" sz="1400" dirty="0"/>
                <a:t>19/10/2004)</a:t>
              </a:r>
            </a:p>
          </p:txBody>
        </p:sp>
        <p:sp>
          <p:nvSpPr>
            <p:cNvPr id="33" name="Rectangle 32"/>
            <p:cNvSpPr/>
            <p:nvPr/>
          </p:nvSpPr>
          <p:spPr>
            <a:xfrm>
              <a:off x="4901984" y="4544340"/>
              <a:ext cx="468398" cy="276999"/>
            </a:xfrm>
            <a:prstGeom prst="rect">
              <a:avLst/>
            </a:prstGeom>
          </p:spPr>
          <p:txBody>
            <a:bodyPr wrap="none">
              <a:spAutoFit/>
            </a:bodyPr>
            <a:lstStyle/>
            <a:p>
              <a:r>
                <a:rPr lang="fr-FR" sz="1200" dirty="0" smtClean="0"/>
                <a:t>CNIL</a:t>
              </a:r>
              <a:endParaRPr lang="fr-FR" sz="1200" dirty="0"/>
            </a:p>
          </p:txBody>
        </p:sp>
        <p:grpSp>
          <p:nvGrpSpPr>
            <p:cNvPr id="51" name="Groupe 50"/>
            <p:cNvGrpSpPr/>
            <p:nvPr/>
          </p:nvGrpSpPr>
          <p:grpSpPr>
            <a:xfrm>
              <a:off x="4631706" y="4030957"/>
              <a:ext cx="1302327" cy="1208730"/>
              <a:chOff x="4002988" y="3844977"/>
              <a:chExt cx="1584233" cy="1144873"/>
            </a:xfrm>
          </p:grpSpPr>
          <p:cxnSp>
            <p:nvCxnSpPr>
              <p:cNvPr id="42" name="Connecteur droit 41"/>
              <p:cNvCxnSpPr/>
              <p:nvPr/>
            </p:nvCxnSpPr>
            <p:spPr>
              <a:xfrm flipH="1">
                <a:off x="4002988" y="3844977"/>
                <a:ext cx="785750" cy="0"/>
              </a:xfrm>
              <a:prstGeom prst="line">
                <a:avLst/>
              </a:prstGeom>
              <a:ln w="19050">
                <a:solidFill>
                  <a:srgbClr val="F83043"/>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flipV="1">
                <a:off x="4002988" y="3844977"/>
                <a:ext cx="0" cy="1144873"/>
              </a:xfrm>
              <a:prstGeom prst="line">
                <a:avLst/>
              </a:prstGeom>
              <a:ln w="19050">
                <a:solidFill>
                  <a:srgbClr val="F83043"/>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flipH="1">
                <a:off x="4007802" y="4989849"/>
                <a:ext cx="1579419" cy="0"/>
              </a:xfrm>
              <a:prstGeom prst="line">
                <a:avLst/>
              </a:prstGeom>
              <a:ln w="19050">
                <a:solidFill>
                  <a:srgbClr val="F83043"/>
                </a:solidFill>
              </a:ln>
            </p:spPr>
            <p:style>
              <a:lnRef idx="1">
                <a:schemeClr val="accent1"/>
              </a:lnRef>
              <a:fillRef idx="0">
                <a:schemeClr val="accent1"/>
              </a:fillRef>
              <a:effectRef idx="0">
                <a:schemeClr val="accent1"/>
              </a:effectRef>
              <a:fontRef idx="minor">
                <a:schemeClr val="tx1"/>
              </a:fontRef>
            </p:style>
          </p:cxnSp>
        </p:grpSp>
        <p:grpSp>
          <p:nvGrpSpPr>
            <p:cNvPr id="54" name="Groupe 53"/>
            <p:cNvGrpSpPr/>
            <p:nvPr/>
          </p:nvGrpSpPr>
          <p:grpSpPr>
            <a:xfrm rot="10800000">
              <a:off x="10019359" y="4180766"/>
              <a:ext cx="1579419" cy="1007418"/>
              <a:chOff x="3665517" y="4027719"/>
              <a:chExt cx="1579419" cy="1007418"/>
            </a:xfrm>
          </p:grpSpPr>
          <p:cxnSp>
            <p:nvCxnSpPr>
              <p:cNvPr id="55" name="Connecteur droit 54"/>
              <p:cNvCxnSpPr/>
              <p:nvPr/>
            </p:nvCxnSpPr>
            <p:spPr>
              <a:xfrm flipH="1">
                <a:off x="3669477" y="4027719"/>
                <a:ext cx="785750" cy="0"/>
              </a:xfrm>
              <a:prstGeom prst="line">
                <a:avLst/>
              </a:prstGeom>
              <a:ln w="19050">
                <a:solidFill>
                  <a:srgbClr val="F83043"/>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rot="10800000" flipH="1">
                <a:off x="3669475" y="4027720"/>
                <a:ext cx="1979" cy="1007417"/>
              </a:xfrm>
              <a:prstGeom prst="line">
                <a:avLst/>
              </a:prstGeom>
              <a:ln w="19050">
                <a:solidFill>
                  <a:srgbClr val="F83043"/>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flipH="1">
                <a:off x="3665517" y="5023261"/>
                <a:ext cx="1579419" cy="0"/>
              </a:xfrm>
              <a:prstGeom prst="line">
                <a:avLst/>
              </a:prstGeom>
              <a:ln w="19050">
                <a:solidFill>
                  <a:srgbClr val="F83043"/>
                </a:solidFill>
              </a:ln>
            </p:spPr>
            <p:style>
              <a:lnRef idx="1">
                <a:schemeClr val="accent1"/>
              </a:lnRef>
              <a:fillRef idx="0">
                <a:schemeClr val="accent1"/>
              </a:fillRef>
              <a:effectRef idx="0">
                <a:schemeClr val="accent1"/>
              </a:effectRef>
              <a:fontRef idx="minor">
                <a:schemeClr val="tx1"/>
              </a:fontRef>
            </p:style>
          </p:cxnSp>
        </p:grpSp>
      </p:grpSp>
      <p:sp>
        <p:nvSpPr>
          <p:cNvPr id="59" name="Rectangle 58"/>
          <p:cNvSpPr/>
          <p:nvPr/>
        </p:nvSpPr>
        <p:spPr>
          <a:xfrm>
            <a:off x="913707" y="892368"/>
            <a:ext cx="10808228" cy="1354217"/>
          </a:xfrm>
          <a:prstGeom prst="rect">
            <a:avLst/>
          </a:prstGeom>
        </p:spPr>
        <p:txBody>
          <a:bodyPr wrap="square">
            <a:spAutoFit/>
          </a:bodyPr>
          <a:lstStyle/>
          <a:p>
            <a:r>
              <a:rPr lang="fr-FR" sz="1600" dirty="0">
                <a:latin typeface="Times New Roman" panose="02020603050405020304" pitchFamily="18" charset="0"/>
                <a:cs typeface="Times New Roman" panose="02020603050405020304" pitchFamily="18" charset="0"/>
              </a:rPr>
              <a:t>Beaucoup d'entreprises n'ont pas respecté de bonne ou de mauvaise </a:t>
            </a:r>
            <a:r>
              <a:rPr lang="fr-FR" sz="1600" dirty="0" smtClean="0">
                <a:latin typeface="Times New Roman" panose="02020603050405020304" pitchFamily="18" charset="0"/>
                <a:cs typeface="Times New Roman" panose="02020603050405020304" pitchFamily="18" charset="0"/>
              </a:rPr>
              <a:t>foi cette </a:t>
            </a:r>
            <a:r>
              <a:rPr lang="fr-FR" sz="1600" dirty="0">
                <a:latin typeface="Times New Roman" panose="02020603050405020304" pitchFamily="18" charset="0"/>
                <a:cs typeface="Times New Roman" panose="02020603050405020304" pitchFamily="18" charset="0"/>
              </a:rPr>
              <a:t>obligation et sont donc passibles de sanctions pénales. Toutefois, depuis la loi du 6 août 2004 qui transpose la directive du 24 octobre 1995, relative à la protection des personnes physiques à l'égard des traitements de données à caractère personnel et à la libre circulation de ces données, il est désormais possible de désigner un responsable détaché à la protection des données à caractère personnel. </a:t>
            </a:r>
            <a:r>
              <a:rPr lang="fr-FR" dirty="0"/>
              <a:t/>
            </a:r>
            <a:br>
              <a:rPr lang="fr-FR" dirty="0"/>
            </a:br>
            <a:endParaRPr lang="fr-FR" dirty="0"/>
          </a:p>
        </p:txBody>
      </p:sp>
      <p:pic>
        <p:nvPicPr>
          <p:cNvPr id="62" name="Imag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829" y="1222479"/>
            <a:ext cx="615207" cy="398420"/>
          </a:xfrm>
          <a:prstGeom prst="rect">
            <a:avLst/>
          </a:prstGeom>
          <a:solidFill>
            <a:schemeClr val="bg1"/>
          </a:solidFill>
        </p:spPr>
      </p:pic>
    </p:spTree>
    <p:extLst>
      <p:ext uri="{BB962C8B-B14F-4D97-AF65-F5344CB8AC3E}">
        <p14:creationId xmlns:p14="http://schemas.microsoft.com/office/powerpoint/2010/main" val="120858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7</a:t>
            </a:fld>
            <a:endParaRPr lang="fr-FR"/>
          </a:p>
        </p:txBody>
      </p:sp>
      <p:grpSp>
        <p:nvGrpSpPr>
          <p:cNvPr id="7" name="Groupe 6"/>
          <p:cNvGrpSpPr/>
          <p:nvPr/>
        </p:nvGrpSpPr>
        <p:grpSpPr>
          <a:xfrm>
            <a:off x="0" y="0"/>
            <a:ext cx="9162935" cy="717805"/>
            <a:chOff x="0" y="0"/>
            <a:chExt cx="9162935" cy="717805"/>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9" name="Rectangle 8"/>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0" name="ZoneTexte 9"/>
          <p:cNvSpPr txBox="1"/>
          <p:nvPr/>
        </p:nvSpPr>
        <p:spPr>
          <a:xfrm>
            <a:off x="96108" y="97292"/>
            <a:ext cx="2326727"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cs typeface="Times New Roman" panose="02020603050405020304" pitchFamily="18" charset="0"/>
              </a:rPr>
              <a:t>Statut du CPD</a:t>
            </a:r>
            <a:endParaRPr lang="fr-FR" sz="2800" dirty="0">
              <a:solidFill>
                <a:schemeClr val="bg1"/>
              </a:solidFill>
              <a:latin typeface="TimeBurner" panose="02000000000000000000" pitchFamily="2" charset="0"/>
            </a:endParaRPr>
          </a:p>
        </p:txBody>
      </p:sp>
      <p:pic>
        <p:nvPicPr>
          <p:cNvPr id="12" name="Picture 2" descr="Résultat de recherche d'images pour &quot;établissement scolai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6381" y="5118307"/>
            <a:ext cx="834894" cy="9756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ésultat de recherche d'images pour &quot;établissement scolai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2935" y="4159070"/>
            <a:ext cx="834894" cy="97564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ésultat de recherche d'images pour &quot;établissement scolai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2730" y="4168814"/>
            <a:ext cx="834894" cy="97564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ésultat de recherche d'images pour &quot;établissement scolai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0782" y="4168814"/>
            <a:ext cx="834894" cy="9756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ésultat de recherche d'images pour &quot;établissement scolair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3909" y="5118307"/>
            <a:ext cx="834894" cy="975646"/>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4159070"/>
            <a:ext cx="668104" cy="380633"/>
          </a:xfrm>
          <a:prstGeom prst="rect">
            <a:avLst/>
          </a:prstGeom>
        </p:spPr>
      </p:pic>
      <p:pic>
        <p:nvPicPr>
          <p:cNvPr id="25" name="Imag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0699" y="4128086"/>
            <a:ext cx="668104" cy="380633"/>
          </a:xfrm>
          <a:prstGeom prst="rect">
            <a:avLst/>
          </a:prstGeom>
        </p:spPr>
      </p:pic>
      <p:pic>
        <p:nvPicPr>
          <p:cNvPr id="26" name="Imag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48678" y="4061159"/>
            <a:ext cx="668104" cy="380633"/>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689" y="5118307"/>
            <a:ext cx="668104" cy="380633"/>
          </a:xfrm>
          <a:prstGeom prst="rect">
            <a:avLst/>
          </a:prstGeom>
        </p:spPr>
      </p:pic>
      <p:pic>
        <p:nvPicPr>
          <p:cNvPr id="28" name="Imag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7587" y="5108885"/>
            <a:ext cx="668104" cy="380633"/>
          </a:xfrm>
          <a:prstGeom prst="rect">
            <a:avLst/>
          </a:prstGeom>
        </p:spPr>
      </p:pic>
      <p:pic>
        <p:nvPicPr>
          <p:cNvPr id="29" name="Imag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1927" y="532886"/>
            <a:ext cx="1691319" cy="963581"/>
          </a:xfrm>
          <a:prstGeom prst="rect">
            <a:avLst/>
          </a:prstGeom>
        </p:spPr>
      </p:pic>
      <p:pic>
        <p:nvPicPr>
          <p:cNvPr id="30" name="Imag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30080" y="1259293"/>
            <a:ext cx="5661403" cy="2814965"/>
          </a:xfrm>
          <a:prstGeom prst="rect">
            <a:avLst/>
          </a:prstGeom>
        </p:spPr>
      </p:pic>
      <p:pic>
        <p:nvPicPr>
          <p:cNvPr id="32" name="Imag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06" y="1297257"/>
            <a:ext cx="615207" cy="398420"/>
          </a:xfrm>
          <a:prstGeom prst="rect">
            <a:avLst/>
          </a:prstGeom>
          <a:solidFill>
            <a:schemeClr val="bg1"/>
          </a:solidFill>
        </p:spPr>
      </p:pic>
      <p:sp>
        <p:nvSpPr>
          <p:cNvPr id="33" name="Rectangle 32"/>
          <p:cNvSpPr/>
          <p:nvPr/>
        </p:nvSpPr>
        <p:spPr>
          <a:xfrm>
            <a:off x="917385" y="4923582"/>
            <a:ext cx="6096000" cy="584775"/>
          </a:xfrm>
          <a:prstGeom prst="rect">
            <a:avLst/>
          </a:prstGeom>
        </p:spPr>
        <p:txBody>
          <a:bodyPr>
            <a:spAutoFit/>
          </a:bodyPr>
          <a:lstStyle/>
          <a:p>
            <a:r>
              <a:rPr lang="fr-FR" sz="1600" b="1" dirty="0" smtClean="0">
                <a:solidFill>
                  <a:srgbClr val="303030"/>
                </a:solidFill>
                <a:latin typeface="Times New Roman" panose="02020603050405020304" pitchFamily="18" charset="0"/>
                <a:cs typeface="Times New Roman" panose="02020603050405020304" pitchFamily="18" charset="0"/>
              </a:rPr>
              <a:t>Information</a:t>
            </a:r>
            <a:r>
              <a:rPr lang="fr-FR" sz="1600" b="1" dirty="0">
                <a:solidFill>
                  <a:srgbClr val="303030"/>
                </a:solidFill>
                <a:latin typeface="Times New Roman" panose="02020603050405020304" pitchFamily="18" charset="0"/>
                <a:cs typeface="Times New Roman" panose="02020603050405020304" pitchFamily="18" charset="0"/>
              </a:rPr>
              <a:t> : </a:t>
            </a:r>
            <a:r>
              <a:rPr lang="fr-FR" sz="1600" dirty="0">
                <a:solidFill>
                  <a:srgbClr val="303030"/>
                </a:solidFill>
                <a:latin typeface="Times New Roman" panose="02020603050405020304" pitchFamily="18" charset="0"/>
                <a:cs typeface="Times New Roman" panose="02020603050405020304" pitchFamily="18" charset="0"/>
              </a:rPr>
              <a:t>Il n'y a pas besoin d'agrément, pour être opérationnel, cette désignation facultative doit être seulement notifiée à la </a:t>
            </a:r>
            <a:r>
              <a:rPr lang="fr-FR" sz="1600" dirty="0" smtClean="0">
                <a:solidFill>
                  <a:srgbClr val="303030"/>
                </a:solidFill>
                <a:latin typeface="Times New Roman" panose="02020603050405020304" pitchFamily="18" charset="0"/>
                <a:cs typeface="Times New Roman" panose="02020603050405020304" pitchFamily="18" charset="0"/>
              </a:rPr>
              <a:t>Cnil</a:t>
            </a:r>
            <a:endParaRPr lang="fr-FR" sz="1600" dirty="0">
              <a:latin typeface="Times New Roman" panose="02020603050405020304" pitchFamily="18" charset="0"/>
              <a:cs typeface="Times New Roman" panose="02020603050405020304" pitchFamily="18" charset="0"/>
            </a:endParaRPr>
          </a:p>
        </p:txBody>
      </p:sp>
      <p:sp>
        <p:nvSpPr>
          <p:cNvPr id="34" name="Rectangle 33"/>
          <p:cNvSpPr/>
          <p:nvPr/>
        </p:nvSpPr>
        <p:spPr>
          <a:xfrm>
            <a:off x="815766" y="1391038"/>
            <a:ext cx="6096000" cy="1077218"/>
          </a:xfrm>
          <a:prstGeom prst="rect">
            <a:avLst/>
          </a:prstGeom>
        </p:spPr>
        <p:txBody>
          <a:bodyPr>
            <a:spAutoFit/>
          </a:bodyPr>
          <a:lstStyle/>
          <a:p>
            <a:r>
              <a:rPr lang="fr-FR" sz="1600" b="1" dirty="0">
                <a:solidFill>
                  <a:srgbClr val="303030"/>
                </a:solidFill>
                <a:latin typeface="Times New Roman" panose="02020603050405020304" pitchFamily="18" charset="0"/>
                <a:cs typeface="Times New Roman" panose="02020603050405020304" pitchFamily="18" charset="0"/>
              </a:rPr>
              <a:t>Compétence : </a:t>
            </a:r>
            <a:r>
              <a:rPr lang="fr-FR" sz="1600" dirty="0">
                <a:solidFill>
                  <a:srgbClr val="303030"/>
                </a:solidFill>
                <a:latin typeface="Times New Roman" panose="02020603050405020304" pitchFamily="18" charset="0"/>
                <a:cs typeface="Times New Roman" panose="02020603050405020304" pitchFamily="18" charset="0"/>
              </a:rPr>
              <a:t>Le CPD doit avoir les qualifications requises pour exercer sa fonction, mais le texte ne précise pas quelles sont ces qualifications, elles sont donc à déduire des missions imparties au correspondant à la protection des données. </a:t>
            </a:r>
            <a:endParaRPr lang="fr-FR" sz="1600" dirty="0">
              <a:latin typeface="Times New Roman" panose="02020603050405020304" pitchFamily="18" charset="0"/>
              <a:cs typeface="Times New Roman" panose="02020603050405020304" pitchFamily="18" charset="0"/>
            </a:endParaRPr>
          </a:p>
        </p:txBody>
      </p:sp>
      <p:sp>
        <p:nvSpPr>
          <p:cNvPr id="35" name="Rectangle 34"/>
          <p:cNvSpPr/>
          <p:nvPr/>
        </p:nvSpPr>
        <p:spPr>
          <a:xfrm>
            <a:off x="815766" y="2999897"/>
            <a:ext cx="6096000" cy="1569660"/>
          </a:xfrm>
          <a:prstGeom prst="rect">
            <a:avLst/>
          </a:prstGeom>
        </p:spPr>
        <p:txBody>
          <a:bodyPr>
            <a:spAutoFit/>
          </a:bodyPr>
          <a:lstStyle/>
          <a:p>
            <a:r>
              <a:rPr lang="fr-FR" sz="1600" b="1" dirty="0">
                <a:solidFill>
                  <a:srgbClr val="303030"/>
                </a:solidFill>
                <a:latin typeface="Times New Roman" panose="02020603050405020304" pitchFamily="18" charset="0"/>
                <a:cs typeface="Times New Roman" panose="02020603050405020304" pitchFamily="18" charset="0"/>
              </a:rPr>
              <a:t>Indépendance :</a:t>
            </a:r>
            <a:r>
              <a:rPr lang="fr-FR" sz="1600" dirty="0">
                <a:solidFill>
                  <a:srgbClr val="303030"/>
                </a:solidFill>
                <a:latin typeface="Times New Roman" panose="02020603050405020304" pitchFamily="18" charset="0"/>
                <a:cs typeface="Times New Roman" panose="02020603050405020304" pitchFamily="18" charset="0"/>
              </a:rPr>
              <a:t> Le correspondant à la protection des données exerce ses fonctions d'une manière indépendante. Par conséquent, le CPD peut-être soit, l'employé d'un organisme, soit encore un tiers (personne physique ou morale</a:t>
            </a:r>
            <a:r>
              <a:rPr lang="fr-FR" sz="1600" dirty="0" smtClean="0">
                <a:solidFill>
                  <a:srgbClr val="303030"/>
                </a:solidFill>
                <a:latin typeface="Times New Roman" panose="02020603050405020304" pitchFamily="18" charset="0"/>
                <a:cs typeface="Times New Roman" panose="02020603050405020304" pitchFamily="18" charset="0"/>
              </a:rPr>
              <a:t>).</a:t>
            </a:r>
          </a:p>
          <a:p>
            <a:r>
              <a:rPr lang="fr-FR" sz="1600" dirty="0" smtClean="0">
                <a:solidFill>
                  <a:srgbClr val="303030"/>
                </a:solidFill>
                <a:latin typeface="Times New Roman" panose="02020603050405020304" pitchFamily="18" charset="0"/>
                <a:cs typeface="Times New Roman" panose="02020603050405020304" pitchFamily="18" charset="0"/>
              </a:rPr>
              <a:t> ce </a:t>
            </a:r>
            <a:r>
              <a:rPr lang="fr-FR" sz="1600" dirty="0">
                <a:solidFill>
                  <a:srgbClr val="303030"/>
                </a:solidFill>
                <a:latin typeface="Times New Roman" panose="02020603050405020304" pitchFamily="18" charset="0"/>
                <a:cs typeface="Times New Roman" panose="02020603050405020304" pitchFamily="18" charset="0"/>
              </a:rPr>
              <a:t>dernier accepte expressément sa mission, c'est-à-dire ses modalités </a:t>
            </a:r>
            <a:r>
              <a:rPr lang="fr-FR" sz="1600" dirty="0" smtClean="0">
                <a:solidFill>
                  <a:srgbClr val="303030"/>
                </a:solidFill>
                <a:latin typeface="Times New Roman" panose="02020603050405020304" pitchFamily="18" charset="0"/>
                <a:cs typeface="Times New Roman" panose="02020603050405020304" pitchFamily="18" charset="0"/>
              </a:rPr>
              <a:t>d'intervention</a:t>
            </a:r>
            <a:endParaRPr lang="fr-FR" sz="1600" dirty="0">
              <a:latin typeface="Times New Roman" panose="02020603050405020304" pitchFamily="18" charset="0"/>
              <a:cs typeface="Times New Roman" panose="02020603050405020304" pitchFamily="18" charset="0"/>
            </a:endParaRPr>
          </a:p>
        </p:txBody>
      </p:sp>
      <p:pic>
        <p:nvPicPr>
          <p:cNvPr id="36" name="Imag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139" y="2978359"/>
            <a:ext cx="615207" cy="398420"/>
          </a:xfrm>
          <a:prstGeom prst="rect">
            <a:avLst/>
          </a:prstGeom>
          <a:solidFill>
            <a:schemeClr val="bg1"/>
          </a:solidFill>
        </p:spPr>
      </p:pic>
      <p:pic>
        <p:nvPicPr>
          <p:cNvPr id="37" name="Imag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124" y="4832231"/>
            <a:ext cx="615207" cy="398420"/>
          </a:xfrm>
          <a:prstGeom prst="rect">
            <a:avLst/>
          </a:prstGeom>
          <a:solidFill>
            <a:schemeClr val="bg1"/>
          </a:solidFill>
        </p:spPr>
      </p:pic>
    </p:spTree>
    <p:extLst>
      <p:ext uri="{BB962C8B-B14F-4D97-AF65-F5344CB8AC3E}">
        <p14:creationId xmlns:p14="http://schemas.microsoft.com/office/powerpoint/2010/main" val="3203408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smtClean="0"/>
              <a:t>Droit de l'informatique</a:t>
            </a:r>
            <a:endParaRPr lang="fr-FR"/>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8</a:t>
            </a:fld>
            <a:endParaRPr lang="fr-FR"/>
          </a:p>
        </p:txBody>
      </p:sp>
      <p:grpSp>
        <p:nvGrpSpPr>
          <p:cNvPr id="7" name="Groupe 6"/>
          <p:cNvGrpSpPr/>
          <p:nvPr/>
        </p:nvGrpSpPr>
        <p:grpSpPr>
          <a:xfrm>
            <a:off x="0" y="0"/>
            <a:ext cx="9162935" cy="717805"/>
            <a:chOff x="0" y="0"/>
            <a:chExt cx="9162935" cy="717805"/>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9" name="Rectangle 8"/>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0" name="ZoneTexte 9"/>
          <p:cNvSpPr txBox="1"/>
          <p:nvPr/>
        </p:nvSpPr>
        <p:spPr>
          <a:xfrm>
            <a:off x="96108" y="97292"/>
            <a:ext cx="2035109"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cs typeface="Times New Roman" panose="02020603050405020304" pitchFamily="18" charset="0"/>
              </a:rPr>
              <a:t>Rôle du CPD</a:t>
            </a:r>
            <a:endParaRPr lang="fr-FR" sz="2800" dirty="0">
              <a:solidFill>
                <a:schemeClr val="bg1"/>
              </a:solidFill>
              <a:latin typeface="TimeBurner" panose="02000000000000000000" pitchFamily="2" charset="0"/>
            </a:endParaRPr>
          </a:p>
        </p:txBody>
      </p:sp>
      <p:sp>
        <p:nvSpPr>
          <p:cNvPr id="11" name="Rectangle 10"/>
          <p:cNvSpPr/>
          <p:nvPr/>
        </p:nvSpPr>
        <p:spPr>
          <a:xfrm>
            <a:off x="270829" y="1074999"/>
            <a:ext cx="9207335"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Le correspondant à la protection des données est chargé d'assurer le respect des obligations prévues dans la loi Informatique et </a:t>
            </a:r>
            <a:r>
              <a:rPr lang="fr-FR" dirty="0" smtClean="0">
                <a:latin typeface="Times New Roman" panose="02020603050405020304" pitchFamily="18" charset="0"/>
                <a:cs typeface="Times New Roman" panose="02020603050405020304" pitchFamily="18" charset="0"/>
              </a:rPr>
              <a:t>Libertés.</a:t>
            </a:r>
            <a:endParaRPr lang="fr-FR" dirty="0">
              <a:latin typeface="Times New Roman" panose="02020603050405020304" pitchFamily="18" charset="0"/>
              <a:cs typeface="Times New Roman" panose="02020603050405020304" pitchFamily="18" charset="0"/>
            </a:endParaRPr>
          </a:p>
        </p:txBody>
      </p:sp>
      <p:pic>
        <p:nvPicPr>
          <p:cNvPr id="2050" name="Picture 2" descr="Résultat de recherche d'images pour &quot;les rôles&quot;"/>
          <p:cNvPicPr>
            <a:picLocks noChangeAspect="1" noChangeArrowheads="1"/>
          </p:cNvPicPr>
          <p:nvPr/>
        </p:nvPicPr>
        <p:blipFill rotWithShape="1">
          <a:blip r:embed="rId3">
            <a:extLst>
              <a:ext uri="{28A0092B-C50C-407E-A947-70E740481C1C}">
                <a14:useLocalDpi xmlns:a14="http://schemas.microsoft.com/office/drawing/2010/main" val="0"/>
              </a:ext>
            </a:extLst>
          </a:blip>
          <a:srcRect l="26962" r="29880"/>
          <a:stretch/>
        </p:blipFill>
        <p:spPr bwMode="auto">
          <a:xfrm>
            <a:off x="9107906" y="3008458"/>
            <a:ext cx="2466473"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70829" y="2230805"/>
            <a:ext cx="11303550" cy="2723823"/>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Si on prend en considération les pays dans lesquels ont déjà été mis en place des CPD (Allemagne, Pays-Bas, Suède), on peut décrire sa mission. Ainsi, il peut </a:t>
            </a:r>
            <a:r>
              <a:rPr lang="fr-FR" dirty="0" smtClean="0">
                <a:latin typeface="Times New Roman" panose="02020603050405020304" pitchFamily="18" charset="0"/>
                <a:cs typeface="Times New Roman" panose="02020603050405020304" pitchFamily="18" charset="0"/>
              </a:rPr>
              <a:t>:</a:t>
            </a:r>
          </a:p>
          <a:p>
            <a:pPr>
              <a:lnSpc>
                <a:spcPct val="150000"/>
              </a:lnSpc>
            </a:pP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Diffuser des informations relatives à la loi Informatique et Libertés.</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Superviser les traitements mis en œuvre, en établir une liste.</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Détecter les problèmes éventuels liés à la mise en œuvre des traitements.</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Prendre contact avec la Cnil en cas de problème identifié ou de doute sur un dossier</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725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smtClean="0"/>
              <a:t>Droit de l'informatique</a:t>
            </a:r>
            <a:endParaRPr lang="fr-FR" dirty="0"/>
          </a:p>
        </p:txBody>
      </p:sp>
      <p:sp>
        <p:nvSpPr>
          <p:cNvPr id="5" name="Espace réservé du numéro de diapositive 4"/>
          <p:cNvSpPr>
            <a:spLocks noGrp="1"/>
          </p:cNvSpPr>
          <p:nvPr>
            <p:ph type="sldNum" sz="quarter" idx="12"/>
          </p:nvPr>
        </p:nvSpPr>
        <p:spPr/>
        <p:txBody>
          <a:bodyPr/>
          <a:lstStyle/>
          <a:p>
            <a:fld id="{6F284483-F425-42DA-ADBD-2D26B3E7F82E}" type="slidenum">
              <a:rPr lang="fr-FR" smtClean="0"/>
              <a:pPr/>
              <a:t>9</a:t>
            </a:fld>
            <a:endParaRPr lang="fr-FR"/>
          </a:p>
        </p:txBody>
      </p:sp>
      <p:grpSp>
        <p:nvGrpSpPr>
          <p:cNvPr id="7" name="Groupe 6"/>
          <p:cNvGrpSpPr/>
          <p:nvPr/>
        </p:nvGrpSpPr>
        <p:grpSpPr>
          <a:xfrm>
            <a:off x="0" y="0"/>
            <a:ext cx="9162935" cy="717805"/>
            <a:chOff x="0" y="0"/>
            <a:chExt cx="9162935" cy="717805"/>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58" y="0"/>
              <a:ext cx="8621277" cy="717805"/>
            </a:xfrm>
            <a:prstGeom prst="rect">
              <a:avLst/>
            </a:prstGeom>
          </p:spPr>
        </p:pic>
        <p:sp>
          <p:nvSpPr>
            <p:cNvPr id="9" name="Rectangle 8"/>
            <p:cNvSpPr/>
            <p:nvPr/>
          </p:nvSpPr>
          <p:spPr>
            <a:xfrm>
              <a:off x="0" y="0"/>
              <a:ext cx="541658" cy="717805"/>
            </a:xfrm>
            <a:prstGeom prst="rect">
              <a:avLst/>
            </a:prstGeom>
            <a:solidFill>
              <a:srgbClr val="F70D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0" name="ZoneTexte 9"/>
          <p:cNvSpPr txBox="1"/>
          <p:nvPr/>
        </p:nvSpPr>
        <p:spPr>
          <a:xfrm>
            <a:off x="96108" y="97292"/>
            <a:ext cx="3702232" cy="523220"/>
          </a:xfrm>
          <a:prstGeom prst="rect">
            <a:avLst/>
          </a:prstGeom>
          <a:noFill/>
        </p:spPr>
        <p:txBody>
          <a:bodyPr wrap="none" rtlCol="0">
            <a:spAutoFit/>
          </a:bodyPr>
          <a:lstStyle/>
          <a:p>
            <a:r>
              <a:rPr lang="fr-FR" sz="2800" dirty="0" smtClean="0">
                <a:solidFill>
                  <a:schemeClr val="bg1"/>
                </a:solidFill>
                <a:latin typeface="TimeBurner" panose="02000000000000000000" pitchFamily="2" charset="0"/>
                <a:cs typeface="Times New Roman" panose="02020603050405020304" pitchFamily="18" charset="0"/>
              </a:rPr>
              <a:t>Responsabilité du CPD</a:t>
            </a:r>
            <a:endParaRPr lang="fr-FR" sz="2800" dirty="0">
              <a:solidFill>
                <a:schemeClr val="bg1"/>
              </a:solidFill>
              <a:latin typeface="TimeBurner" panose="02000000000000000000" pitchFamily="2" charset="0"/>
            </a:endParaRPr>
          </a:p>
        </p:txBody>
      </p:sp>
      <p:sp>
        <p:nvSpPr>
          <p:cNvPr id="11" name="Rectangle 10"/>
          <p:cNvSpPr/>
          <p:nvPr/>
        </p:nvSpPr>
        <p:spPr>
          <a:xfrm>
            <a:off x="541658" y="1879497"/>
            <a:ext cx="11082971" cy="1477328"/>
          </a:xfrm>
          <a:prstGeom prst="rect">
            <a:avLst/>
          </a:prstGeom>
        </p:spPr>
        <p:txBody>
          <a:bodyPr wrap="square">
            <a:spAutoFit/>
          </a:bodyPr>
          <a:lstStyle/>
          <a:p>
            <a:r>
              <a:rPr lang="fr-FR" sz="3600" dirty="0" smtClean="0">
                <a:solidFill>
                  <a:srgbClr val="303030"/>
                </a:solidFill>
                <a:latin typeface="Times New Roman" panose="02020603050405020304" pitchFamily="18" charset="0"/>
                <a:cs typeface="Times New Roman" panose="02020603050405020304" pitchFamily="18" charset="0"/>
              </a:rPr>
              <a:t>L</a:t>
            </a:r>
            <a:r>
              <a:rPr lang="fr-FR" dirty="0" smtClean="0">
                <a:solidFill>
                  <a:srgbClr val="303030"/>
                </a:solidFill>
                <a:latin typeface="Times New Roman" panose="02020603050405020304" pitchFamily="18" charset="0"/>
                <a:cs typeface="Times New Roman" panose="02020603050405020304" pitchFamily="18" charset="0"/>
              </a:rPr>
              <a:t>e </a:t>
            </a:r>
            <a:r>
              <a:rPr lang="fr-FR" dirty="0">
                <a:solidFill>
                  <a:srgbClr val="303030"/>
                </a:solidFill>
                <a:latin typeface="Times New Roman" panose="02020603050405020304" pitchFamily="18" charset="0"/>
                <a:cs typeface="Times New Roman" panose="02020603050405020304" pitchFamily="18" charset="0"/>
              </a:rPr>
              <a:t>correspondant à la protection des données ne peut faire l'objet d'aucune sanction de la part de l'employeur du fait de l'accomplissement de ses missions. En revanche, en cas de défaillance ou de manquement constaté à ses obligations, le correspondant est déchargé de ses fonctions sur demande du responsable juridique des traitements ou de la Cnil. Le responsable du traitement est alors enjoint de procéder aux déclarations.</a:t>
            </a:r>
            <a:endParaRPr lang="fr-FR" dirty="0">
              <a:latin typeface="Times New Roman" panose="02020603050405020304" pitchFamily="18" charset="0"/>
              <a:cs typeface="Times New Roman" panose="02020603050405020304" pitchFamily="18" charset="0"/>
            </a:endParaRPr>
          </a:p>
        </p:txBody>
      </p:sp>
      <p:pic>
        <p:nvPicPr>
          <p:cNvPr id="1026" name="Picture 2" descr="Résultat de recherche d'images pour &quot;Responsabilité&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1575" y="3356825"/>
            <a:ext cx="2381250" cy="303847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82204"/>
            <a:ext cx="615207" cy="398420"/>
          </a:xfrm>
          <a:prstGeom prst="rect">
            <a:avLst/>
          </a:prstGeom>
          <a:solidFill>
            <a:schemeClr val="bg1"/>
          </a:solidFill>
        </p:spPr>
      </p:pic>
    </p:spTree>
    <p:extLst>
      <p:ext uri="{BB962C8B-B14F-4D97-AF65-F5344CB8AC3E}">
        <p14:creationId xmlns:p14="http://schemas.microsoft.com/office/powerpoint/2010/main" val="2283520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475</Words>
  <Application>Microsoft Office PowerPoint</Application>
  <PresentationFormat>Grand écran</PresentationFormat>
  <Paragraphs>99</Paragraphs>
  <Slides>14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TimeBurner</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med melek oueslati</dc:creator>
  <cp:lastModifiedBy>med melek oueslati</cp:lastModifiedBy>
  <cp:revision>53</cp:revision>
  <dcterms:created xsi:type="dcterms:W3CDTF">2017-11-14T18:36:56Z</dcterms:created>
  <dcterms:modified xsi:type="dcterms:W3CDTF">2017-12-15T22:14:30Z</dcterms:modified>
</cp:coreProperties>
</file>