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64" r:id="rId6"/>
    <p:sldId id="266" r:id="rId7"/>
    <p:sldId id="270" r:id="rId8"/>
    <p:sldId id="267" r:id="rId9"/>
    <p:sldId id="268" r:id="rId10"/>
    <p:sldId id="269" r:id="rId11"/>
    <p:sldId id="271" r:id="rId12"/>
    <p:sldId id="259" r:id="rId13"/>
    <p:sldId id="26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EFB8-4D36-4236-8DD4-550F809F967B}" type="datetimeFigureOut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25146-4653-47BE-9A4E-50BF4F6AB1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387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25146-4653-47BE-9A4E-50BF4F6AB15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408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7C20E-6C63-46B9-BDAA-92F62A77D92B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15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460A-E218-4A09-88E0-5BA0B87658D4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5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E1C16-F3FA-45DA-A593-C4235D3B29C5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26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4ED8B-43CC-4443-9214-CB567EB12DE1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8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0DF9C-528E-4E77-8CEB-658221F6C329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25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7EC4E-DACA-4015-88DF-61D21F7D0F2D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16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4BFC-CA99-4E0A-A0F0-A68329E0915D}" type="datetime1">
              <a:rPr lang="fr-FR" smtClean="0"/>
              <a:t>18/12/2017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56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82ED-D6B7-49D8-A77D-7065385B894E}" type="datetime1">
              <a:rPr lang="fr-FR" smtClean="0"/>
              <a:t>18/12/2017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66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B766D-5A8A-4631-86C7-3FE81AEBDA43}" type="datetime1">
              <a:rPr lang="fr-FR" smtClean="0"/>
              <a:t>18/12/2017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09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5F7E7-CDDF-41CA-B2FA-C1DAA26D4C4D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93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BCF4-6AA5-4C0E-9654-064883A78936}" type="datetime1">
              <a:rPr lang="fr-FR" smtClean="0"/>
              <a:t>18/12/2017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79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FA5C-2A18-45BE-9070-B373D899DDE1}" type="datetime1">
              <a:rPr lang="fr-FR" smtClean="0"/>
              <a:t>18/12/2017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CEE07-5A17-490E-8251-46509275DD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01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Edarl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fr.wikipedia.org/w/index.php?title=Be2&amp;action=edit&amp;redlink=1" TargetMode="External"/><Relationship Id="rId4" Type="http://schemas.openxmlformats.org/officeDocument/2006/relationships/hyperlink" Target="https://fr.wikipedia.org/w/index.php?title=Caf%C3%A9dunet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66"/>
          <a:stretch/>
        </p:blipFill>
        <p:spPr>
          <a:xfrm>
            <a:off x="-1" y="0"/>
            <a:ext cx="12192000" cy="355072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534080" y="390366"/>
            <a:ext cx="512383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bg1"/>
                </a:solidFill>
                <a:latin typeface="TimeBurner" panose="02000000000000000000" pitchFamily="2" charset="0"/>
              </a:rPr>
              <a:t>Matchmaking 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Burner" panose="02000000000000000000" pitchFamily="2" charset="0"/>
              </a:rPr>
              <a:t>Mobile application</a:t>
            </a:r>
          </a:p>
          <a:p>
            <a:pPr algn="ctr"/>
            <a:endParaRPr lang="fr-FR" sz="2400" dirty="0" smtClean="0">
              <a:solidFill>
                <a:schemeClr val="bg1"/>
              </a:solidFill>
              <a:latin typeface="TimeBurner" panose="02000000000000000000" pitchFamily="2" charset="0"/>
            </a:endParaRPr>
          </a:p>
          <a:p>
            <a:pPr algn="ctr"/>
            <a:endParaRPr lang="fr-FR" sz="2400" dirty="0">
              <a:solidFill>
                <a:schemeClr val="bg1"/>
              </a:solidFill>
              <a:latin typeface="TimeBurner" panose="02000000000000000000" pitchFamily="2" charset="0"/>
            </a:endParaRPr>
          </a:p>
          <a:p>
            <a:pPr algn="ctr"/>
            <a:endParaRPr lang="fr-FR" sz="2400" dirty="0" smtClean="0">
              <a:solidFill>
                <a:schemeClr val="bg1"/>
              </a:solidFill>
              <a:latin typeface="TimeBurner" panose="02000000000000000000" pitchFamily="2" charset="0"/>
            </a:endParaRPr>
          </a:p>
          <a:p>
            <a:pPr algn="ctr"/>
            <a:endParaRPr lang="fr-FR" sz="2400" dirty="0" smtClean="0">
              <a:solidFill>
                <a:schemeClr val="bg1"/>
              </a:solidFill>
              <a:latin typeface="TimeBurner" panose="02000000000000000000" pitchFamily="2" charset="0"/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  <a:latin typeface="TimeBurner" panose="02000000000000000000" pitchFamily="2" charset="0"/>
              </a:rPr>
              <a:t>Initiation à la recherche scientifique </a:t>
            </a:r>
            <a:endParaRPr lang="fr-FR" sz="2400" dirty="0">
              <a:solidFill>
                <a:schemeClr val="bg1"/>
              </a:solidFill>
              <a:latin typeface="TimeBurner" panose="02000000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7009330" y="3884489"/>
            <a:ext cx="141423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TimeBurner" panose="02000000000000000000" pitchFamily="2" charset="0"/>
              </a:rPr>
              <a:t>Professeur:</a:t>
            </a:r>
            <a:r>
              <a:rPr lang="fr-FR" sz="2000" dirty="0">
                <a:latin typeface="TimeBurner" panose="02000000000000000000" pitchFamily="2" charset="0"/>
              </a:rPr>
              <a:t/>
            </a:r>
            <a:br>
              <a:rPr lang="fr-FR" sz="2000" dirty="0">
                <a:latin typeface="TimeBurner" panose="02000000000000000000" pitchFamily="2" charset="0"/>
              </a:rPr>
            </a:br>
            <a:r>
              <a:rPr lang="fr-FR" sz="2000" dirty="0">
                <a:latin typeface="TimeBurner" panose="02000000000000000000" pitchFamily="2" charset="0"/>
              </a:rPr>
              <a:t> </a:t>
            </a:r>
            <a:r>
              <a:rPr lang="fr-FR" sz="2000" dirty="0" smtClean="0">
                <a:latin typeface="TimeBurner" panose="02000000000000000000" pitchFamily="2" charset="0"/>
              </a:rPr>
              <a:t>   </a:t>
            </a:r>
            <a:r>
              <a:rPr lang="fr-FR" sz="2400" dirty="0" err="1" smtClean="0">
                <a:latin typeface="TimeBurner" panose="02000000000000000000" pitchFamily="2" charset="0"/>
              </a:rPr>
              <a:t>Mr.Séjir</a:t>
            </a:r>
            <a:endParaRPr lang="fr-FR" sz="2400" dirty="0" smtClean="0">
              <a:latin typeface="TimeBurner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34279" y="3836359"/>
            <a:ext cx="1789272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TimeBurner" panose="02000000000000000000" pitchFamily="2" charset="0"/>
              </a:rPr>
              <a:t>Réaliser par :</a:t>
            </a:r>
            <a:r>
              <a:rPr lang="fr-FR" sz="2000" dirty="0">
                <a:latin typeface="TimeBurner" panose="02000000000000000000" pitchFamily="2" charset="0"/>
              </a:rPr>
              <a:t/>
            </a:r>
            <a:br>
              <a:rPr lang="fr-FR" sz="2000" dirty="0">
                <a:latin typeface="TimeBurner" panose="02000000000000000000" pitchFamily="2" charset="0"/>
              </a:rPr>
            </a:br>
            <a:r>
              <a:rPr lang="fr-FR" sz="2000" dirty="0">
                <a:latin typeface="TimeBurner" panose="02000000000000000000" pitchFamily="2" charset="0"/>
              </a:rPr>
              <a:t> </a:t>
            </a:r>
            <a:r>
              <a:rPr lang="fr-FR" sz="2000" dirty="0" smtClean="0">
                <a:latin typeface="TimeBurner" panose="02000000000000000000" pitchFamily="2" charset="0"/>
              </a:rPr>
              <a:t>   </a:t>
            </a:r>
            <a:r>
              <a:rPr lang="fr-FR" sz="2400" dirty="0" smtClean="0">
                <a:latin typeface="TimeBurner" panose="02000000000000000000" pitchFamily="2" charset="0"/>
              </a:rPr>
              <a:t>A.Moufida</a:t>
            </a:r>
          </a:p>
          <a:p>
            <a:r>
              <a:rPr lang="fr-FR" sz="2400" dirty="0" smtClean="0">
                <a:latin typeface="TimeBurner" panose="02000000000000000000" pitchFamily="2" charset="0"/>
              </a:rPr>
              <a:t>   O.M.Melek</a:t>
            </a:r>
          </a:p>
          <a:p>
            <a:r>
              <a:rPr lang="fr-FR" sz="2400" dirty="0" smtClean="0">
                <a:latin typeface="TimeBurner" panose="02000000000000000000" pitchFamily="2" charset="0"/>
              </a:rPr>
              <a:t>   T.Safa</a:t>
            </a:r>
            <a:endParaRPr lang="fr-FR" sz="2400" dirty="0">
              <a:latin typeface="TimeBurner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091557" y="6399629"/>
            <a:ext cx="2008883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  <a:latin typeface="TimeBurner" panose="02000000000000000000" pitchFamily="2" charset="0"/>
              </a:rPr>
              <a:t>Année universitaire 2017-2018</a:t>
            </a:r>
            <a:endParaRPr lang="fr-FR" sz="1050" dirty="0">
              <a:solidFill>
                <a:schemeClr val="bg1">
                  <a:lumMod val="65000"/>
                </a:schemeClr>
              </a:solidFill>
              <a:latin typeface="TimeBurner" panose="02000000000000000000" pitchFamily="2" charset="0"/>
            </a:endParaRPr>
          </a:p>
        </p:txBody>
      </p:sp>
      <p:pic>
        <p:nvPicPr>
          <p:cNvPr id="1032" name="Picture 8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9" y="5813778"/>
            <a:ext cx="1757105" cy="1044222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54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10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65458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Relations étudiant – entreprise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93766" y="1910737"/>
            <a:ext cx="70198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Accepter/rejeter un demande de stage publier par un tel entreprise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 un rendez-vous un tel entreprise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les services d’un tel entreprise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3766" y="4133543"/>
            <a:ext cx="7026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Accepter/rejeter un étudiant qui à accepter leur demande de stage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Accepter/rejeter un rendez-vous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les profiles des étudiant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11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24111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Conclusion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29610" y="2632950"/>
            <a:ext cx="9390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Finalement on espère</a:t>
            </a:r>
            <a:r>
              <a:rPr lang="fr-FR" dirty="0" smtClean="0"/>
              <a:t> que notre application facilite la recherche et la planification des stage entre </a:t>
            </a:r>
          </a:p>
          <a:p>
            <a:r>
              <a:rPr lang="fr-FR" dirty="0" smtClean="0"/>
              <a:t>Enseignant, étudiant, administration et entreprise !</a:t>
            </a:r>
          </a:p>
          <a:p>
            <a:r>
              <a:rPr lang="fr-FR" dirty="0" smtClean="0"/>
              <a:t>On va aussi travailler </a:t>
            </a:r>
            <a:r>
              <a:rPr lang="fr-FR" dirty="0"/>
              <a:t>à l'amélioration </a:t>
            </a:r>
            <a:r>
              <a:rPr lang="fr-FR" dirty="0" smtClean="0"/>
              <a:t>des services, et le développement de la version </a:t>
            </a:r>
            <a:r>
              <a:rPr lang="fr-FR" dirty="0" err="1" smtClean="0"/>
              <a:t>ios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64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6262" y="327445"/>
            <a:ext cx="56334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Merci pour votre attention</a:t>
            </a:r>
          </a:p>
        </p:txBody>
      </p:sp>
      <p:sp>
        <p:nvSpPr>
          <p:cNvPr id="6" name="Shape 274"/>
          <p:cNvSpPr txBox="1">
            <a:spLocks/>
          </p:cNvSpPr>
          <p:nvPr/>
        </p:nvSpPr>
        <p:spPr>
          <a:xfrm>
            <a:off x="4470234" y="2166174"/>
            <a:ext cx="5775037" cy="21977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3600" b="1" dirty="0" smtClean="0">
                <a:solidFill>
                  <a:srgbClr val="FFC000"/>
                </a:solidFill>
              </a:rPr>
              <a:t>Avez-vous des questions?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Contacter nous à :</a:t>
            </a:r>
            <a:b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ohamedmelek.oueslati@edu.isetcom.tn</a:t>
            </a: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afa.tousi@edu.isetcom.tn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None/>
            </a:pPr>
            <a:r>
              <a:rPr lang="fr-F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oufida.akri@edu.isetcom.tn</a:t>
            </a:r>
          </a:p>
          <a:p>
            <a:pPr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e 14"/>
          <p:cNvGrpSpPr/>
          <p:nvPr/>
        </p:nvGrpSpPr>
        <p:grpSpPr>
          <a:xfrm>
            <a:off x="732763" y="2908440"/>
            <a:ext cx="2550854" cy="2126335"/>
            <a:chOff x="732763" y="3062819"/>
            <a:chExt cx="2550854" cy="2126335"/>
          </a:xfrm>
        </p:grpSpPr>
        <p:grpSp>
          <p:nvGrpSpPr>
            <p:cNvPr id="11" name="Shape 275"/>
            <p:cNvGrpSpPr/>
            <p:nvPr/>
          </p:nvGrpSpPr>
          <p:grpSpPr>
            <a:xfrm>
              <a:off x="732763" y="3062819"/>
              <a:ext cx="1681779" cy="1179949"/>
              <a:chOff x="559275" y="1683950"/>
              <a:chExt cx="466500" cy="327300"/>
            </a:xfrm>
            <a:solidFill>
              <a:srgbClr val="00B0F0"/>
            </a:solidFill>
          </p:grpSpPr>
          <p:sp>
            <p:nvSpPr>
              <p:cNvPr id="12" name="Shape 276"/>
              <p:cNvSpPr/>
              <p:nvPr/>
            </p:nvSpPr>
            <p:spPr>
              <a:xfrm>
                <a:off x="559275" y="1683950"/>
                <a:ext cx="466500" cy="197850"/>
              </a:xfrm>
              <a:custGeom>
                <a:avLst/>
                <a:gdLst/>
                <a:ahLst/>
                <a:cxnLst/>
                <a:rect l="0" t="0" r="0" b="0"/>
                <a:pathLst>
                  <a:path w="18660" h="7914" extrusionOk="0">
                    <a:moveTo>
                      <a:pt x="391" y="1"/>
                    </a:moveTo>
                    <a:lnTo>
                      <a:pt x="293" y="50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1"/>
                    </a:lnTo>
                    <a:lnTo>
                      <a:pt x="49" y="294"/>
                    </a:lnTo>
                    <a:lnTo>
                      <a:pt x="0" y="392"/>
                    </a:lnTo>
                    <a:lnTo>
                      <a:pt x="0" y="489"/>
                    </a:lnTo>
                    <a:lnTo>
                      <a:pt x="0" y="1173"/>
                    </a:lnTo>
                    <a:lnTo>
                      <a:pt x="9330" y="7914"/>
                    </a:lnTo>
                    <a:lnTo>
                      <a:pt x="18659" y="1173"/>
                    </a:lnTo>
                    <a:lnTo>
                      <a:pt x="18659" y="489"/>
                    </a:lnTo>
                    <a:lnTo>
                      <a:pt x="18659" y="392"/>
                    </a:lnTo>
                    <a:lnTo>
                      <a:pt x="18611" y="294"/>
                    </a:lnTo>
                    <a:lnTo>
                      <a:pt x="18586" y="221"/>
                    </a:lnTo>
                    <a:lnTo>
                      <a:pt x="18513" y="147"/>
                    </a:lnTo>
                    <a:lnTo>
                      <a:pt x="18440" y="74"/>
                    </a:lnTo>
                    <a:lnTo>
                      <a:pt x="18366" y="50"/>
                    </a:lnTo>
                    <a:lnTo>
                      <a:pt x="18269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" name="Shape 277"/>
              <p:cNvSpPr/>
              <p:nvPr/>
            </p:nvSpPr>
            <p:spPr>
              <a:xfrm>
                <a:off x="559275" y="1727925"/>
                <a:ext cx="466500" cy="283325"/>
              </a:xfrm>
              <a:custGeom>
                <a:avLst/>
                <a:gdLst/>
                <a:ahLst/>
                <a:cxnLst/>
                <a:rect l="0" t="0" r="0" b="0"/>
                <a:pathLst>
                  <a:path w="18660" h="11333" extrusionOk="0">
                    <a:moveTo>
                      <a:pt x="0" y="0"/>
                    </a:moveTo>
                    <a:lnTo>
                      <a:pt x="0" y="10844"/>
                    </a:lnTo>
                    <a:lnTo>
                      <a:pt x="0" y="10917"/>
                    </a:lnTo>
                    <a:lnTo>
                      <a:pt x="5129" y="7230"/>
                    </a:lnTo>
                    <a:lnTo>
                      <a:pt x="5227" y="7181"/>
                    </a:lnTo>
                    <a:lnTo>
                      <a:pt x="5325" y="7181"/>
                    </a:lnTo>
                    <a:lnTo>
                      <a:pt x="5398" y="7205"/>
                    </a:lnTo>
                    <a:lnTo>
                      <a:pt x="5471" y="7278"/>
                    </a:lnTo>
                    <a:lnTo>
                      <a:pt x="5520" y="7376"/>
                    </a:lnTo>
                    <a:lnTo>
                      <a:pt x="5520" y="7474"/>
                    </a:lnTo>
                    <a:lnTo>
                      <a:pt x="5471" y="7547"/>
                    </a:lnTo>
                    <a:lnTo>
                      <a:pt x="5422" y="7620"/>
                    </a:lnTo>
                    <a:lnTo>
                      <a:pt x="318" y="11308"/>
                    </a:lnTo>
                    <a:lnTo>
                      <a:pt x="415" y="11333"/>
                    </a:lnTo>
                    <a:lnTo>
                      <a:pt x="18244" y="11333"/>
                    </a:lnTo>
                    <a:lnTo>
                      <a:pt x="18342" y="11308"/>
                    </a:lnTo>
                    <a:lnTo>
                      <a:pt x="13238" y="7620"/>
                    </a:lnTo>
                    <a:lnTo>
                      <a:pt x="13189" y="7547"/>
                    </a:lnTo>
                    <a:lnTo>
                      <a:pt x="13140" y="7474"/>
                    </a:lnTo>
                    <a:lnTo>
                      <a:pt x="13140" y="7376"/>
                    </a:lnTo>
                    <a:lnTo>
                      <a:pt x="13189" y="7278"/>
                    </a:lnTo>
                    <a:lnTo>
                      <a:pt x="13262" y="7205"/>
                    </a:lnTo>
                    <a:lnTo>
                      <a:pt x="13335" y="7181"/>
                    </a:lnTo>
                    <a:lnTo>
                      <a:pt x="13433" y="7181"/>
                    </a:lnTo>
                    <a:lnTo>
                      <a:pt x="13531" y="7230"/>
                    </a:lnTo>
                    <a:lnTo>
                      <a:pt x="18659" y="10917"/>
                    </a:lnTo>
                    <a:lnTo>
                      <a:pt x="18659" y="10844"/>
                    </a:lnTo>
                    <a:lnTo>
                      <a:pt x="18659" y="0"/>
                    </a:lnTo>
                    <a:lnTo>
                      <a:pt x="9476" y="6643"/>
                    </a:lnTo>
                    <a:lnTo>
                      <a:pt x="9403" y="6692"/>
                    </a:lnTo>
                    <a:lnTo>
                      <a:pt x="9257" y="6692"/>
                    </a:lnTo>
                    <a:lnTo>
                      <a:pt x="9183" y="664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sp>
          <p:nvSpPr>
            <p:cNvPr id="14" name="Shape 278"/>
            <p:cNvSpPr/>
            <p:nvPr/>
          </p:nvSpPr>
          <p:spPr>
            <a:xfrm>
              <a:off x="1681874" y="3732059"/>
              <a:ext cx="1601743" cy="1457095"/>
            </a:xfrm>
            <a:custGeom>
              <a:avLst/>
              <a:gdLst/>
              <a:ahLst/>
              <a:cxnLst/>
              <a:rect l="0" t="0" r="0" b="0"/>
              <a:pathLst>
                <a:path w="16218" h="14752" extrusionOk="0">
                  <a:moveTo>
                    <a:pt x="7694" y="0"/>
                  </a:moveTo>
                  <a:lnTo>
                    <a:pt x="7279" y="25"/>
                  </a:lnTo>
                  <a:lnTo>
                    <a:pt x="6863" y="74"/>
                  </a:lnTo>
                  <a:lnTo>
                    <a:pt x="6473" y="123"/>
                  </a:lnTo>
                  <a:lnTo>
                    <a:pt x="6082" y="196"/>
                  </a:lnTo>
                  <a:lnTo>
                    <a:pt x="5691" y="293"/>
                  </a:lnTo>
                  <a:lnTo>
                    <a:pt x="5325" y="416"/>
                  </a:lnTo>
                  <a:lnTo>
                    <a:pt x="4958" y="538"/>
                  </a:lnTo>
                  <a:lnTo>
                    <a:pt x="4592" y="660"/>
                  </a:lnTo>
                  <a:lnTo>
                    <a:pt x="4250" y="831"/>
                  </a:lnTo>
                  <a:lnTo>
                    <a:pt x="3908" y="977"/>
                  </a:lnTo>
                  <a:lnTo>
                    <a:pt x="3566" y="1173"/>
                  </a:lnTo>
                  <a:lnTo>
                    <a:pt x="3249" y="1368"/>
                  </a:lnTo>
                  <a:lnTo>
                    <a:pt x="2956" y="1563"/>
                  </a:lnTo>
                  <a:lnTo>
                    <a:pt x="2663" y="1783"/>
                  </a:lnTo>
                  <a:lnTo>
                    <a:pt x="2370" y="2003"/>
                  </a:lnTo>
                  <a:lnTo>
                    <a:pt x="2101" y="2247"/>
                  </a:lnTo>
                  <a:lnTo>
                    <a:pt x="1857" y="2492"/>
                  </a:lnTo>
                  <a:lnTo>
                    <a:pt x="1612" y="2760"/>
                  </a:lnTo>
                  <a:lnTo>
                    <a:pt x="1393" y="3029"/>
                  </a:lnTo>
                  <a:lnTo>
                    <a:pt x="1173" y="3298"/>
                  </a:lnTo>
                  <a:lnTo>
                    <a:pt x="977" y="3591"/>
                  </a:lnTo>
                  <a:lnTo>
                    <a:pt x="807" y="3884"/>
                  </a:lnTo>
                  <a:lnTo>
                    <a:pt x="636" y="4201"/>
                  </a:lnTo>
                  <a:lnTo>
                    <a:pt x="489" y="4519"/>
                  </a:lnTo>
                  <a:lnTo>
                    <a:pt x="367" y="4836"/>
                  </a:lnTo>
                  <a:lnTo>
                    <a:pt x="245" y="5154"/>
                  </a:lnTo>
                  <a:lnTo>
                    <a:pt x="172" y="5496"/>
                  </a:lnTo>
                  <a:lnTo>
                    <a:pt x="98" y="5838"/>
                  </a:lnTo>
                  <a:lnTo>
                    <a:pt x="49" y="6179"/>
                  </a:lnTo>
                  <a:lnTo>
                    <a:pt x="1" y="6521"/>
                  </a:lnTo>
                  <a:lnTo>
                    <a:pt x="1" y="6888"/>
                  </a:lnTo>
                  <a:lnTo>
                    <a:pt x="1" y="7254"/>
                  </a:lnTo>
                  <a:lnTo>
                    <a:pt x="49" y="7645"/>
                  </a:lnTo>
                  <a:lnTo>
                    <a:pt x="98" y="8011"/>
                  </a:lnTo>
                  <a:lnTo>
                    <a:pt x="196" y="8353"/>
                  </a:lnTo>
                  <a:lnTo>
                    <a:pt x="294" y="8719"/>
                  </a:lnTo>
                  <a:lnTo>
                    <a:pt x="416" y="9061"/>
                  </a:lnTo>
                  <a:lnTo>
                    <a:pt x="562" y="9403"/>
                  </a:lnTo>
                  <a:lnTo>
                    <a:pt x="733" y="9745"/>
                  </a:lnTo>
                  <a:lnTo>
                    <a:pt x="904" y="10063"/>
                  </a:lnTo>
                  <a:lnTo>
                    <a:pt x="1100" y="10356"/>
                  </a:lnTo>
                  <a:lnTo>
                    <a:pt x="1344" y="10673"/>
                  </a:lnTo>
                  <a:lnTo>
                    <a:pt x="1564" y="10966"/>
                  </a:lnTo>
                  <a:lnTo>
                    <a:pt x="1832" y="11235"/>
                  </a:lnTo>
                  <a:lnTo>
                    <a:pt x="2101" y="11504"/>
                  </a:lnTo>
                  <a:lnTo>
                    <a:pt x="2394" y="11772"/>
                  </a:lnTo>
                  <a:lnTo>
                    <a:pt x="2687" y="12017"/>
                  </a:lnTo>
                  <a:lnTo>
                    <a:pt x="2492" y="12383"/>
                  </a:lnTo>
                  <a:lnTo>
                    <a:pt x="2272" y="12749"/>
                  </a:lnTo>
                  <a:lnTo>
                    <a:pt x="2028" y="13140"/>
                  </a:lnTo>
                  <a:lnTo>
                    <a:pt x="1710" y="13506"/>
                  </a:lnTo>
                  <a:lnTo>
                    <a:pt x="1368" y="13873"/>
                  </a:lnTo>
                  <a:lnTo>
                    <a:pt x="1173" y="14044"/>
                  </a:lnTo>
                  <a:lnTo>
                    <a:pt x="953" y="14190"/>
                  </a:lnTo>
                  <a:lnTo>
                    <a:pt x="733" y="14337"/>
                  </a:lnTo>
                  <a:lnTo>
                    <a:pt x="513" y="14483"/>
                  </a:lnTo>
                  <a:lnTo>
                    <a:pt x="269" y="14581"/>
                  </a:lnTo>
                  <a:lnTo>
                    <a:pt x="1" y="14703"/>
                  </a:lnTo>
                  <a:lnTo>
                    <a:pt x="123" y="14703"/>
                  </a:lnTo>
                  <a:lnTo>
                    <a:pt x="489" y="14752"/>
                  </a:lnTo>
                  <a:lnTo>
                    <a:pt x="1368" y="14752"/>
                  </a:lnTo>
                  <a:lnTo>
                    <a:pt x="1710" y="14728"/>
                  </a:lnTo>
                  <a:lnTo>
                    <a:pt x="2101" y="14654"/>
                  </a:lnTo>
                  <a:lnTo>
                    <a:pt x="2492" y="14581"/>
                  </a:lnTo>
                  <a:lnTo>
                    <a:pt x="2907" y="14459"/>
                  </a:lnTo>
                  <a:lnTo>
                    <a:pt x="3322" y="14312"/>
                  </a:lnTo>
                  <a:lnTo>
                    <a:pt x="3762" y="14117"/>
                  </a:lnTo>
                  <a:lnTo>
                    <a:pt x="4177" y="13873"/>
                  </a:lnTo>
                  <a:lnTo>
                    <a:pt x="4592" y="13604"/>
                  </a:lnTo>
                  <a:lnTo>
                    <a:pt x="4983" y="13238"/>
                  </a:lnTo>
                  <a:lnTo>
                    <a:pt x="5349" y="13360"/>
                  </a:lnTo>
                  <a:lnTo>
                    <a:pt x="5716" y="13482"/>
                  </a:lnTo>
                  <a:lnTo>
                    <a:pt x="6106" y="13555"/>
                  </a:lnTo>
                  <a:lnTo>
                    <a:pt x="6497" y="13628"/>
                  </a:lnTo>
                  <a:lnTo>
                    <a:pt x="6888" y="13702"/>
                  </a:lnTo>
                  <a:lnTo>
                    <a:pt x="7279" y="13751"/>
                  </a:lnTo>
                  <a:lnTo>
                    <a:pt x="7694" y="13775"/>
                  </a:lnTo>
                  <a:lnTo>
                    <a:pt x="8524" y="13775"/>
                  </a:lnTo>
                  <a:lnTo>
                    <a:pt x="8939" y="13751"/>
                  </a:lnTo>
                  <a:lnTo>
                    <a:pt x="9355" y="13702"/>
                  </a:lnTo>
                  <a:lnTo>
                    <a:pt x="9745" y="13628"/>
                  </a:lnTo>
                  <a:lnTo>
                    <a:pt x="10136" y="13555"/>
                  </a:lnTo>
                  <a:lnTo>
                    <a:pt x="10527" y="13458"/>
                  </a:lnTo>
                  <a:lnTo>
                    <a:pt x="10893" y="13360"/>
                  </a:lnTo>
                  <a:lnTo>
                    <a:pt x="11260" y="13238"/>
                  </a:lnTo>
                  <a:lnTo>
                    <a:pt x="11626" y="13091"/>
                  </a:lnTo>
                  <a:lnTo>
                    <a:pt x="11968" y="12945"/>
                  </a:lnTo>
                  <a:lnTo>
                    <a:pt x="12310" y="12774"/>
                  </a:lnTo>
                  <a:lnTo>
                    <a:pt x="12652" y="12603"/>
                  </a:lnTo>
                  <a:lnTo>
                    <a:pt x="12969" y="12407"/>
                  </a:lnTo>
                  <a:lnTo>
                    <a:pt x="13262" y="12212"/>
                  </a:lnTo>
                  <a:lnTo>
                    <a:pt x="13555" y="11992"/>
                  </a:lnTo>
                  <a:lnTo>
                    <a:pt x="13848" y="11748"/>
                  </a:lnTo>
                  <a:lnTo>
                    <a:pt x="14117" y="11528"/>
                  </a:lnTo>
                  <a:lnTo>
                    <a:pt x="14361" y="11259"/>
                  </a:lnTo>
                  <a:lnTo>
                    <a:pt x="14606" y="11015"/>
                  </a:lnTo>
                  <a:lnTo>
                    <a:pt x="14825" y="10747"/>
                  </a:lnTo>
                  <a:lnTo>
                    <a:pt x="15045" y="10453"/>
                  </a:lnTo>
                  <a:lnTo>
                    <a:pt x="15241" y="10160"/>
                  </a:lnTo>
                  <a:lnTo>
                    <a:pt x="15412" y="9867"/>
                  </a:lnTo>
                  <a:lnTo>
                    <a:pt x="15582" y="9574"/>
                  </a:lnTo>
                  <a:lnTo>
                    <a:pt x="15729" y="9257"/>
                  </a:lnTo>
                  <a:lnTo>
                    <a:pt x="15851" y="8939"/>
                  </a:lnTo>
                  <a:lnTo>
                    <a:pt x="15973" y="8597"/>
                  </a:lnTo>
                  <a:lnTo>
                    <a:pt x="16047" y="8280"/>
                  </a:lnTo>
                  <a:lnTo>
                    <a:pt x="16120" y="7938"/>
                  </a:lnTo>
                  <a:lnTo>
                    <a:pt x="16169" y="7596"/>
                  </a:lnTo>
                  <a:lnTo>
                    <a:pt x="16217" y="7230"/>
                  </a:lnTo>
                  <a:lnTo>
                    <a:pt x="16217" y="6888"/>
                  </a:lnTo>
                  <a:lnTo>
                    <a:pt x="16217" y="6521"/>
                  </a:lnTo>
                  <a:lnTo>
                    <a:pt x="16169" y="6179"/>
                  </a:lnTo>
                  <a:lnTo>
                    <a:pt x="16120" y="5838"/>
                  </a:lnTo>
                  <a:lnTo>
                    <a:pt x="16047" y="5496"/>
                  </a:lnTo>
                  <a:lnTo>
                    <a:pt x="15973" y="5154"/>
                  </a:lnTo>
                  <a:lnTo>
                    <a:pt x="15851" y="4836"/>
                  </a:lnTo>
                  <a:lnTo>
                    <a:pt x="15729" y="4519"/>
                  </a:lnTo>
                  <a:lnTo>
                    <a:pt x="15582" y="4201"/>
                  </a:lnTo>
                  <a:lnTo>
                    <a:pt x="15412" y="3884"/>
                  </a:lnTo>
                  <a:lnTo>
                    <a:pt x="15241" y="3591"/>
                  </a:lnTo>
                  <a:lnTo>
                    <a:pt x="15045" y="3298"/>
                  </a:lnTo>
                  <a:lnTo>
                    <a:pt x="14825" y="3029"/>
                  </a:lnTo>
                  <a:lnTo>
                    <a:pt x="14606" y="2760"/>
                  </a:lnTo>
                  <a:lnTo>
                    <a:pt x="14361" y="2492"/>
                  </a:lnTo>
                  <a:lnTo>
                    <a:pt x="14117" y="2247"/>
                  </a:lnTo>
                  <a:lnTo>
                    <a:pt x="13848" y="2003"/>
                  </a:lnTo>
                  <a:lnTo>
                    <a:pt x="13555" y="1783"/>
                  </a:lnTo>
                  <a:lnTo>
                    <a:pt x="13262" y="1563"/>
                  </a:lnTo>
                  <a:lnTo>
                    <a:pt x="12969" y="1368"/>
                  </a:lnTo>
                  <a:lnTo>
                    <a:pt x="12652" y="1173"/>
                  </a:lnTo>
                  <a:lnTo>
                    <a:pt x="12310" y="977"/>
                  </a:lnTo>
                  <a:lnTo>
                    <a:pt x="11968" y="831"/>
                  </a:lnTo>
                  <a:lnTo>
                    <a:pt x="11626" y="660"/>
                  </a:lnTo>
                  <a:lnTo>
                    <a:pt x="11260" y="538"/>
                  </a:lnTo>
                  <a:lnTo>
                    <a:pt x="10893" y="416"/>
                  </a:lnTo>
                  <a:lnTo>
                    <a:pt x="10527" y="293"/>
                  </a:lnTo>
                  <a:lnTo>
                    <a:pt x="10136" y="196"/>
                  </a:lnTo>
                  <a:lnTo>
                    <a:pt x="9745" y="123"/>
                  </a:lnTo>
                  <a:lnTo>
                    <a:pt x="9355" y="74"/>
                  </a:lnTo>
                  <a:lnTo>
                    <a:pt x="8939" y="25"/>
                  </a:lnTo>
                  <a:lnTo>
                    <a:pt x="8524" y="0"/>
                  </a:lnTo>
                  <a:close/>
                </a:path>
              </a:pathLst>
            </a:custGeom>
            <a:solidFill>
              <a:srgbClr val="FF6600">
                <a:alpha val="80784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9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/>
          <a:stretch/>
        </p:blipFill>
        <p:spPr>
          <a:xfrm>
            <a:off x="-19681" y="0"/>
            <a:ext cx="10897478" cy="6858000"/>
          </a:xfrm>
          <a:prstGeom prst="rect">
            <a:avLst/>
          </a:prstGeom>
        </p:spPr>
      </p:pic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13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5734049" y="615935"/>
            <a:ext cx="5102679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Plan</a:t>
            </a:r>
            <a:endParaRPr lang="fr-FR" sz="4400" dirty="0">
              <a:solidFill>
                <a:srgbClr val="00B0F0"/>
              </a:solidFill>
              <a:latin typeface="TimeBurner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Notion et philosophie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rencontres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global de l’application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étudiant et :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Enseignants 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Laboratoires (privé/public)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Références </a:t>
            </a:r>
          </a:p>
        </p:txBody>
      </p:sp>
    </p:spTree>
    <p:extLst>
      <p:ext uri="{BB962C8B-B14F-4D97-AF65-F5344CB8AC3E}">
        <p14:creationId xmlns:p14="http://schemas.microsoft.com/office/powerpoint/2010/main" val="35064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9657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5734049" y="615935"/>
            <a:ext cx="5102679" cy="5124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4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Plan</a:t>
            </a:r>
            <a:endParaRPr lang="fr-FR" sz="4400" dirty="0">
              <a:solidFill>
                <a:srgbClr val="00B0F0"/>
              </a:solidFill>
              <a:latin typeface="TimeBurner" panose="02000000000000000000" pitchFamily="2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Notion et philosophie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rencontres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Problématique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global de l’application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étudiant et :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Enseignants 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Entreprises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Laboratoires (privé/public)</a:t>
            </a:r>
          </a:p>
          <a:p>
            <a:pPr marL="2400300" lvl="4" indent="-571500"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Références 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73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56262" y="327445"/>
            <a:ext cx="4899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Concept et philosophie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3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81050" y="1511111"/>
            <a:ext cx="114280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matchmaking</a:t>
            </a:r>
            <a:r>
              <a:rPr lang="fr-FR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est un </a:t>
            </a:r>
            <a:r>
              <a:rPr lang="fr-FR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anglicisme</a:t>
            </a:r>
            <a:r>
              <a:rPr lang="fr-FR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désignant la mise en relation de deux individus par affinités, le plus souvent par un </a:t>
            </a:r>
            <a:r>
              <a:rPr lang="fr-FR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 de rencontres sur Internet.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 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matchmaking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s'appliquait déjà dans les agences matrimoniales traditionnelles, avec les technologies de l'informatiques, le sens du mot s'est élargi pour désigner aussi un ensemble de techniques appuyées par des logiciels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informatiques.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l'origine, il signifiait simplement la rencontre par goûts et affinités communes.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Résultat de recherche d'images pour &quot;business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407" y="3819435"/>
            <a:ext cx="2967636" cy="1967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8" name="Picture 6" descr="Image associ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3165474"/>
            <a:ext cx="31908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7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4</a:t>
            </a:fld>
            <a:endParaRPr lang="fr-FR" dirty="0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32919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Les rencontres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1562" y="1578221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Rencontres C à C</a:t>
            </a:r>
            <a:endParaRPr lang="fr-FR" sz="2000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510" y="3111065"/>
            <a:ext cx="1986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Rencontres B à C</a:t>
            </a:r>
            <a:endParaRPr lang="fr-FR" sz="2000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1562" y="4372910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0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Rencontres B à B (B2B) </a:t>
            </a:r>
            <a:endParaRPr lang="fr-FR" sz="2000" i="0" dirty="0">
              <a:solidFill>
                <a:schemeClr val="accent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97330" y="206764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0" i="0" u="none" strike="noStrike" dirty="0" smtClean="0">
                <a:solidFill>
                  <a:srgbClr val="0B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Edarling"/>
              </a:rPr>
              <a:t>eDarling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basé sur un</a:t>
            </a:r>
            <a:r>
              <a:rPr lang="fr-FR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fr-FR" b="0" i="0" u="none" strike="noStrike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de personnalité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scientifique.</a:t>
            </a:r>
          </a:p>
          <a:p>
            <a:r>
              <a:rPr lang="fr-FR" b="0" i="0" u="none" strike="noStrike" dirty="0" smtClean="0">
                <a:solidFill>
                  <a:srgbClr val="A5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Cafédunet (page inexistante)"/>
              </a:rPr>
              <a:t>cafédunet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basé sur la régionalisation</a:t>
            </a:r>
          </a:p>
          <a:p>
            <a:r>
              <a:rPr lang="fr-FR" b="0" i="0" u="none" strike="noStrike" dirty="0" smtClean="0">
                <a:solidFill>
                  <a:srgbClr val="A5585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Be2 (page inexistante)"/>
              </a:rPr>
              <a:t>www.be2.fr</a:t>
            </a:r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basé sur un test de personnalité.</a:t>
            </a:r>
            <a:endParaRPr lang="fr-FR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093" y="3554322"/>
            <a:ext cx="8554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Rendez-vous de l'emploi, rencontres employeurs et étudiants.</a:t>
            </a:r>
            <a:endParaRPr lang="fr-FR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474782" y="4891896"/>
            <a:ext cx="5047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0" i="0" dirty="0" smtClean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Conventions d'affaires, rencontres entre entreprises.</a:t>
            </a:r>
            <a:endParaRPr lang="fr-FR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Résultat de recherche d'images pour &quot;business&quot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904" y="691737"/>
            <a:ext cx="4143375" cy="27622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384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5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31695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Problématique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665018" y="2707442"/>
            <a:ext cx="113034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Comment alors, peut-on nous adapter la logique du ‘‘matchmaking’’ en fonction de la relation entre étudiant </a:t>
            </a:r>
            <a:b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enseignant, administration(laboratoires), entreprise et autre étudiant ?</a:t>
            </a:r>
          </a:p>
        </p:txBody>
      </p:sp>
    </p:spTree>
    <p:extLst>
      <p:ext uri="{BB962C8B-B14F-4D97-AF65-F5344CB8AC3E}">
        <p14:creationId xmlns:p14="http://schemas.microsoft.com/office/powerpoint/2010/main" val="40502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6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4167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Architecture global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84" y="1017444"/>
            <a:ext cx="10946031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7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9554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Relations étudiant – administration </a:t>
            </a:r>
            <a:r>
              <a:rPr lang="fr-FR" sz="28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(laboratoires)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522515" y="1665220"/>
            <a:ext cx="8462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Demander à l’administration de développer son idée au sein de ses laboratoires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 une idée de projet publier par l’administration :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projet il peut être développer dans une entreprise ou dans des labo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2515" y="4386177"/>
            <a:ext cx="10984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Administration peut 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Publier un demande de projet au sein des ses labo ou dans un entreprise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Demander à un étudiant de s’ajouter à un group de travaille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 chef d’équipe = qui est un étudiant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 smtClean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Demander à un étudiant de s’encadrer par un tel enseignant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/>
              <a:t>Demander à un enseignant d’encadrer un tel projet de fin d’étude 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6472053" y="3259843"/>
            <a:ext cx="5310250" cy="1126334"/>
          </a:xfrm>
          <a:prstGeom prst="wedgeRoundRectCallout">
            <a:avLst>
              <a:gd name="adj1" fmla="val 4055"/>
              <a:gd name="adj2" fmla="val -9414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étudiant peut toujours modifier leur compte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changer, ajouter</a:t>
            </a:r>
            <a:r>
              <a:rPr lang="fr-F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supprimer les paramètres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Supprimer son compte</a:t>
            </a:r>
            <a:endParaRPr lang="fr-FR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1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8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68022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Relations étudiant – enseignant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22515" y="1665220"/>
            <a:ext cx="578235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Demander à l’enseignant de se s’encadre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 une idée de projet publier par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l’enseignant 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 un rendez-vous par un enseignant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2515" y="3788924"/>
            <a:ext cx="10976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Enseignant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Accepter/Rejeter un demande d’encadrement (une demande peut être envoyer un étudiant ou administration)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Consulter et accepter la liste des étudiant qui sont pointer à un projet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Demande un rendez-vous par un étudiant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Envoyer une demande d’encadrement à un group de travaille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0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Matchmaking mobile application project 2017-2018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CEE07-5A17-490E-8251-46509275DD4F}" type="slidenum">
              <a:rPr lang="fr-FR" smtClean="0"/>
              <a:t>9</a:t>
            </a:fld>
            <a:endParaRPr lang="fr-FR"/>
          </a:p>
        </p:txBody>
      </p:sp>
      <p:pic>
        <p:nvPicPr>
          <p:cNvPr id="6" name="Espace réservé du contenu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79662" cy="19475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56262" y="327445"/>
            <a:ext cx="6251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 smtClean="0">
                <a:solidFill>
                  <a:srgbClr val="00B0F0"/>
                </a:solidFill>
                <a:latin typeface="TimeBurner" panose="02000000000000000000" pitchFamily="2" charset="0"/>
              </a:rPr>
              <a:t>Relations étudiant –  étudiant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70016" y="2674622"/>
            <a:ext cx="114633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Étudiant peut : </a:t>
            </a:r>
            <a:b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Publier un demande s’ajouter à un groupe de travaille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Publier sont idée de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pfe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(dont la rasions chercher d’autre étudiant/enseignant/entreprise/administration intéresser 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Accepter/rejeter un demande d’ajout d’un autre étudiant dans son groupe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367</Words>
  <Application>Microsoft Office PowerPoint</Application>
  <PresentationFormat>Grand écran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TimeBurner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med melek oueslati</dc:creator>
  <cp:lastModifiedBy>med melek oueslati</cp:lastModifiedBy>
  <cp:revision>25</cp:revision>
  <dcterms:created xsi:type="dcterms:W3CDTF">2017-12-10T10:25:05Z</dcterms:created>
  <dcterms:modified xsi:type="dcterms:W3CDTF">2017-12-18T13:48:22Z</dcterms:modified>
</cp:coreProperties>
</file>