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888"/>
    <a:srgbClr val="D05D0F"/>
    <a:srgbClr val="7C1C0F"/>
    <a:srgbClr val="B52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1FF-53AD-499B-B3F2-2A26DF30AFE6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11CFE-7D3B-40FC-A6B4-CAE43ACCD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11CFE-7D3B-40FC-A6B4-CAE43ACCDCA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0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11CFE-7D3B-40FC-A6B4-CAE43ACCDCA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0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11CFE-7D3B-40FC-A6B4-CAE43ACCDCA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4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11CFE-7D3B-40FC-A6B4-CAE43ACCDCA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0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11CFE-7D3B-40FC-A6B4-CAE43ACCDCA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38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11CFE-7D3B-40FC-A6B4-CAE43ACCDCA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97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11CFE-7D3B-40FC-A6B4-CAE43ACCDCA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700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11CFE-7D3B-40FC-A6B4-CAE43ACCDCA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24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A06A-D6BA-487A-9EC7-7D97FB0913AE}" type="datetime1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63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5876-5717-4ACE-9D1D-CE4933B2860D}" type="datetime1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0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153F-297B-456A-A6D2-87CF2406ADA8}" type="datetime1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1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DC0-B35F-4F3F-B105-4AF5CE952053}" type="datetime1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7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0AF0-E00C-4509-B353-09A9DFFE7BF1}" type="datetime1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71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2623-21A6-4436-A452-0D9EBC9817C5}" type="datetime1">
              <a:rPr lang="fr-FR" smtClean="0"/>
              <a:t>03/03/2018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60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602-A631-4247-9450-098EF5120809}" type="datetime1">
              <a:rPr lang="fr-FR" smtClean="0"/>
              <a:t>03/03/2018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46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FB4-83BE-4625-9BB1-057FBA7C6761}" type="datetime1">
              <a:rPr lang="fr-FR" smtClean="0"/>
              <a:t>03/03/2018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07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1EB7-5ECD-49B5-A676-27F96472BA9E}" type="datetime1">
              <a:rPr lang="fr-FR" smtClean="0"/>
              <a:t>03/03/2018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50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920-502E-4FD4-B092-F6A31CE2EA8A}" type="datetime1">
              <a:rPr lang="fr-FR" smtClean="0"/>
              <a:t>03/03/2018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5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ABF8-8F23-4B6E-BE88-EB40E9C2AAC3}" type="datetime1">
              <a:rPr lang="fr-FR" smtClean="0"/>
              <a:t>03/03/2018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0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1"/>
            </a:gs>
            <a:gs pos="100000">
              <a:schemeClr val="bg1">
                <a:lumMod val="85000"/>
              </a:schemeClr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F815-EA44-42DA-A6FD-555442DED81E}" type="datetime1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1359-1C8E-4258-87C6-F5B5CD615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32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ésultat de recherche d'images pour &quot;matlab backgroun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48" y="423521"/>
            <a:ext cx="7160952" cy="643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isetcom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3" y="109183"/>
            <a:ext cx="1571359" cy="83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370997" y="327546"/>
            <a:ext cx="55883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B52A0F"/>
                </a:solidFill>
                <a:latin typeface="Arial" panose="020B0604020202020204" pitchFamily="34" charset="0"/>
                <a:ea typeface="Adobe Song Std L" panose="02020300000000000000" pitchFamily="18" charset="-128"/>
                <a:cs typeface="Arial" panose="020B0604020202020204" pitchFamily="34" charset="0"/>
              </a:rPr>
              <a:t>Atelier Communications </a:t>
            </a:r>
            <a:r>
              <a:rPr lang="fr-FR" sz="2400" b="1" dirty="0" smtClean="0">
                <a:solidFill>
                  <a:srgbClr val="B52A0F"/>
                </a:solidFill>
                <a:latin typeface="Arial" panose="020B0604020202020204" pitchFamily="34" charset="0"/>
                <a:ea typeface="Adobe Song Std L" panose="02020300000000000000" pitchFamily="18" charset="-128"/>
                <a:cs typeface="Arial" panose="020B0604020202020204" pitchFamily="34" charset="0"/>
              </a:rPr>
              <a:t>Numériques</a:t>
            </a:r>
          </a:p>
          <a:p>
            <a:pPr algn="ctr"/>
            <a:r>
              <a:rPr lang="fr-FR" sz="2400" dirty="0" smtClean="0">
                <a:solidFill>
                  <a:srgbClr val="448888"/>
                </a:solidFill>
                <a:latin typeface="Arial" panose="020B0604020202020204" pitchFamily="34" charset="0"/>
                <a:ea typeface="Adobe Song Std L" panose="02020300000000000000" pitchFamily="18" charset="-128"/>
                <a:cs typeface="Arial" panose="020B0604020202020204" pitchFamily="34" charset="0"/>
              </a:rPr>
              <a:t>Compte-rendu</a:t>
            </a:r>
            <a:endParaRPr lang="fr-FR" sz="2400" dirty="0">
              <a:solidFill>
                <a:srgbClr val="448888"/>
              </a:solidFill>
              <a:latin typeface="Arial" panose="020B0604020202020204" pitchFamily="34" charset="0"/>
              <a:ea typeface="Adobe Song Std L" panose="02020300000000000000" pitchFamily="18" charset="-128"/>
              <a:cs typeface="Arial" panose="020B0604020202020204" pitchFamily="34" charset="0"/>
            </a:endParaRP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4745" y="3515829"/>
            <a:ext cx="433195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Tp1(27/02/2018) réaliser par: 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	Oueslati Mohamed melek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4792603" y="6519446"/>
            <a:ext cx="2745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Année universitaire 2017-2018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277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ésultat de recherche d'images pour &quot;matlab backgroun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" y="83127"/>
            <a:ext cx="887104" cy="7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68779" y="155109"/>
            <a:ext cx="59377" cy="653143"/>
          </a:xfrm>
          <a:prstGeom prst="rect">
            <a:avLst/>
          </a:prstGeom>
          <a:solidFill>
            <a:srgbClr val="D05D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28156" y="220070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448888"/>
                </a:solidFill>
              </a:rPr>
              <a:t>Question 1</a:t>
            </a:r>
            <a:endParaRPr lang="fr-FR" sz="2800" b="1" dirty="0">
              <a:solidFill>
                <a:srgbClr val="448888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6836" y="1448789"/>
            <a:ext cx="5739776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smtClean="0"/>
              <a:t>But:</a:t>
            </a:r>
            <a:r>
              <a:rPr lang="fr-FR" sz="2000" b="1" dirty="0" smtClean="0"/>
              <a:t>  </a:t>
            </a:r>
            <a:br>
              <a:rPr lang="fr-FR" sz="2000" b="1" dirty="0" smtClean="0"/>
            </a:br>
            <a:r>
              <a:rPr lang="fr-FR" sz="2000" b="1" dirty="0" smtClean="0"/>
              <a:t>     </a:t>
            </a:r>
            <a:r>
              <a:rPr lang="fr-FR" sz="2000" dirty="0" smtClean="0"/>
              <a:t>G</a:t>
            </a:r>
            <a:r>
              <a:rPr lang="fr-FR" dirty="0" smtClean="0"/>
              <a:t>énérer </a:t>
            </a:r>
            <a:r>
              <a:rPr lang="fr-FR" dirty="0"/>
              <a:t>aléatoirement un </a:t>
            </a:r>
            <a:r>
              <a:rPr lang="fr-FR" dirty="0" smtClean="0"/>
              <a:t>signal binaire </a:t>
            </a:r>
            <a:r>
              <a:rPr lang="fr-FR" dirty="0"/>
              <a:t>X de n bits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smtClean="0"/>
              <a:t>Interprétation: </a:t>
            </a:r>
            <a:br>
              <a:rPr lang="fr-FR" sz="2000" b="1" u="sng" dirty="0" smtClean="0"/>
            </a:br>
            <a:r>
              <a:rPr lang="fr-FR" dirty="0"/>
              <a:t>A</a:t>
            </a:r>
            <a:r>
              <a:rPr lang="fr-FR" dirty="0" smtClean="0"/>
              <a:t>près </a:t>
            </a:r>
            <a:r>
              <a:rPr lang="fr-FR" dirty="0" smtClean="0"/>
              <a:t>que nous avons générer un signa binaires de n bit </a:t>
            </a:r>
            <a:br>
              <a:rPr lang="fr-FR" dirty="0" smtClean="0"/>
            </a:br>
            <a:r>
              <a:rPr lang="fr-FR" dirty="0" smtClean="0"/>
              <a:t>aléatoires, on l’afficher à laide de la fonction stem()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85" y="1268719"/>
            <a:ext cx="5449060" cy="484890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12" y="2755667"/>
            <a:ext cx="4086591" cy="13049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51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ésultat de recherche d'images pour &quot;matlab backgroun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" y="83127"/>
            <a:ext cx="887104" cy="7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68779" y="155109"/>
            <a:ext cx="59377" cy="653143"/>
          </a:xfrm>
          <a:prstGeom prst="rect">
            <a:avLst/>
          </a:prstGeom>
          <a:solidFill>
            <a:srgbClr val="D05D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28156" y="220070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448888"/>
                </a:solidFill>
              </a:rPr>
              <a:t>Question 2</a:t>
            </a:r>
            <a:endParaRPr lang="fr-FR" sz="2800" b="1" dirty="0">
              <a:solidFill>
                <a:srgbClr val="448888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5003" y="2173183"/>
            <a:ext cx="652941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smtClean="0"/>
              <a:t>But:</a:t>
            </a:r>
            <a:r>
              <a:rPr lang="fr-FR" sz="2000" b="1" dirty="0" smtClean="0"/>
              <a:t> 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b="1" dirty="0" smtClean="0"/>
              <a:t>      </a:t>
            </a:r>
            <a:r>
              <a:rPr lang="fr-FR" dirty="0"/>
              <a:t>R</a:t>
            </a:r>
            <a:r>
              <a:rPr lang="fr-FR" dirty="0" smtClean="0"/>
              <a:t>eprésentation graphique </a:t>
            </a:r>
            <a:r>
              <a:rPr lang="fr-FR" dirty="0" smtClean="0"/>
              <a:t>du </a:t>
            </a:r>
            <a:r>
              <a:rPr lang="fr-FR" dirty="0" smtClean="0"/>
              <a:t>message </a:t>
            </a:r>
            <a:r>
              <a:rPr lang="fr-FR" dirty="0" smtClean="0"/>
              <a:t>binaire généré X </a:t>
            </a:r>
            <a:r>
              <a:rPr lang="fr-FR" dirty="0" smtClean="0"/>
              <a:t>avec</a:t>
            </a:r>
            <a:br>
              <a:rPr lang="fr-FR" dirty="0" smtClean="0"/>
            </a:br>
            <a:r>
              <a:rPr lang="fr-FR" dirty="0" smtClean="0"/>
              <a:t>      </a:t>
            </a:r>
            <a:r>
              <a:rPr lang="fr-FR" dirty="0" smtClean="0"/>
              <a:t>un </a:t>
            </a:r>
            <a:r>
              <a:rPr lang="fr-FR" dirty="0" smtClean="0"/>
              <a:t>débit binaire Rb</a:t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smtClean="0"/>
              <a:t>Interprétation:</a:t>
            </a:r>
          </a:p>
          <a:p>
            <a:r>
              <a:rPr lang="fr-FR" sz="2000" dirty="0" smtClean="0"/>
              <a:t>    </a:t>
            </a:r>
            <a:r>
              <a:rPr lang="fr-FR" sz="2000" dirty="0" smtClean="0"/>
              <a:t>        En </a:t>
            </a:r>
            <a:r>
              <a:rPr lang="fr-FR" sz="2000" dirty="0" smtClean="0"/>
              <a:t>pratique cette fonction va </a:t>
            </a:r>
            <a:r>
              <a:rPr lang="fr-FR" sz="2000" dirty="0" err="1" smtClean="0"/>
              <a:t>convoluer</a:t>
            </a:r>
            <a:r>
              <a:rPr lang="fr-FR" sz="2000" dirty="0" smtClean="0"/>
              <a:t> le signale avec</a:t>
            </a:r>
            <a:br>
              <a:rPr lang="fr-FR" sz="2000" dirty="0" smtClean="0"/>
            </a:br>
            <a:r>
              <a:rPr lang="fr-FR" sz="2000" dirty="0" smtClean="0"/>
              <a:t>    </a:t>
            </a:r>
            <a:r>
              <a:rPr lang="fr-FR" sz="2000" dirty="0" smtClean="0"/>
              <a:t>        le </a:t>
            </a:r>
            <a:r>
              <a:rPr lang="fr-FR" sz="2000" dirty="0" smtClean="0"/>
              <a:t>peigne de </a:t>
            </a:r>
            <a:r>
              <a:rPr lang="fr-FR" sz="2000" dirty="0" err="1" smtClean="0"/>
              <a:t>dirac</a:t>
            </a:r>
            <a:r>
              <a:rPr lang="fr-FR" sz="2000" dirty="0" smtClean="0"/>
              <a:t> </a:t>
            </a:r>
            <a:r>
              <a:rPr lang="fr-FR" sz="2000" b="1" u="sng" dirty="0" smtClean="0"/>
              <a:t/>
            </a:r>
            <a:br>
              <a:rPr lang="fr-FR" sz="2000" b="1" u="sng" dirty="0" smtClean="0"/>
            </a:br>
            <a:endParaRPr lang="fr-FR" sz="2000" b="1" u="sng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419" y="1517650"/>
            <a:ext cx="5334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ésultat de recherche d'images pour &quot;matlab backgroun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" y="83127"/>
            <a:ext cx="887104" cy="7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68779" y="155109"/>
            <a:ext cx="59377" cy="653143"/>
          </a:xfrm>
          <a:prstGeom prst="rect">
            <a:avLst/>
          </a:prstGeom>
          <a:solidFill>
            <a:srgbClr val="D05D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28156" y="220070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448888"/>
                </a:solidFill>
              </a:rPr>
              <a:t>Question 3</a:t>
            </a:r>
            <a:endParaRPr lang="fr-FR" sz="2800" b="1" dirty="0">
              <a:solidFill>
                <a:srgbClr val="448888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1363" y="1031379"/>
            <a:ext cx="1126517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u="sng" dirty="0"/>
              <a:t>But:</a:t>
            </a:r>
            <a:r>
              <a:rPr lang="fr-FR" sz="2400" b="1" dirty="0"/>
              <a:t> </a:t>
            </a:r>
            <a:r>
              <a:rPr lang="fr-FR" dirty="0"/>
              <a:t>A</a:t>
            </a:r>
            <a:r>
              <a:rPr lang="fr-FR" dirty="0" smtClean="0"/>
              <a:t>ssocie </a:t>
            </a:r>
            <a:r>
              <a:rPr lang="fr-FR" dirty="0"/>
              <a:t>à une séquence binaire X de débit Rb le signal S correspondant </a:t>
            </a:r>
            <a:r>
              <a:rPr lang="fr-FR" dirty="0" smtClean="0"/>
              <a:t>codé en </a:t>
            </a:r>
            <a:r>
              <a:rPr lang="fr-FR" dirty="0"/>
              <a:t>ligne avec la fréquence d’échantillonnage </a:t>
            </a:r>
            <a:r>
              <a:rPr lang="fr-FR" dirty="0" err="1"/>
              <a:t>fs</a:t>
            </a:r>
            <a:r>
              <a:rPr lang="fr-FR" dirty="0"/>
              <a:t> pour chacun des codes en ligne (NRZ RZ Manchester AMI</a:t>
            </a:r>
            <a:r>
              <a:rPr lang="fr-FR" dirty="0" smtClean="0"/>
              <a:t>)</a:t>
            </a:r>
            <a:br>
              <a:rPr lang="fr-FR" dirty="0" smtClean="0"/>
            </a:br>
            <a:endParaRPr lang="fr-F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smtClean="0"/>
              <a:t>Interprétation</a:t>
            </a:r>
            <a:r>
              <a:rPr lang="fr-FR" sz="2000" b="1" u="sng" dirty="0" smtClean="0"/>
              <a:t>: </a:t>
            </a:r>
            <a:r>
              <a:rPr lang="fr-FR" dirty="0" smtClean="0"/>
              <a:t>en va </a:t>
            </a:r>
            <a:r>
              <a:rPr lang="fr-FR" dirty="0" err="1" smtClean="0"/>
              <a:t>convoluer</a:t>
            </a:r>
            <a:r>
              <a:rPr lang="fr-FR" dirty="0" smtClean="0"/>
              <a:t> notre signal d’entrer (le peigne de Dirac) par l’impulsion du filtre, soit</a:t>
            </a:r>
            <a:r>
              <a:rPr lang="fr-FR" sz="2000" dirty="0" smtClean="0"/>
              <a:t>: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	  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 smtClean="0"/>
              <a:t/>
            </a:r>
            <a:br>
              <a:rPr lang="fr-FR" sz="2000" b="1" u="sng" dirty="0" smtClean="0"/>
            </a:br>
            <a:endParaRPr lang="fr-FR" sz="2000" b="1" u="sng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508" y="2589854"/>
            <a:ext cx="2038350" cy="6286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25858" y="258985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*</a:t>
            </a:r>
            <a:endParaRPr lang="fr-FR" sz="40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2589854"/>
            <a:ext cx="805457" cy="62865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097040" y="2453153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=&gt;</a:t>
            </a:r>
            <a:endParaRPr lang="fr-FR" sz="4000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419723"/>
            <a:ext cx="5155995" cy="9689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0748" y="3641329"/>
            <a:ext cx="3347478" cy="281798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8"/>
          <a:srcRect l="4286" t="17782" r="6438" b="2701"/>
          <a:stretch/>
        </p:blipFill>
        <p:spPr>
          <a:xfrm>
            <a:off x="156523" y="3520867"/>
            <a:ext cx="3540626" cy="2860755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7179524" y="4572028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=&gt;</a:t>
            </a:r>
            <a:endParaRPr lang="fr-FR" sz="4000" b="1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1259" y="3641329"/>
            <a:ext cx="2888265" cy="274029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748671" y="466587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*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4576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ésultat de recherche d'images pour &quot;matlab backgroun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" y="83127"/>
            <a:ext cx="887104" cy="7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68779" y="155109"/>
            <a:ext cx="59377" cy="653143"/>
          </a:xfrm>
          <a:prstGeom prst="rect">
            <a:avLst/>
          </a:prstGeom>
          <a:solidFill>
            <a:srgbClr val="D05D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28156" y="220070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448888"/>
                </a:solidFill>
              </a:rPr>
              <a:t>Question 3</a:t>
            </a:r>
            <a:endParaRPr lang="fr-FR" sz="2800" b="1" dirty="0">
              <a:solidFill>
                <a:srgbClr val="448888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450753" y="1309172"/>
            <a:ext cx="532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/>
              <a:t>Code Unipolaire NRZ (Non Return to </a:t>
            </a:r>
            <a:r>
              <a:rPr lang="it-IT" sz="2000" b="1" u="sng" dirty="0" smtClean="0"/>
              <a:t>Zero)</a:t>
            </a:r>
            <a:endParaRPr lang="fr-FR" sz="2000" b="1" u="sng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63" y="2011295"/>
            <a:ext cx="5343525" cy="4000500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95003" y="1266629"/>
            <a:ext cx="532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/>
              <a:t>Code P</a:t>
            </a:r>
            <a:r>
              <a:rPr lang="it-IT" sz="2000" b="1" u="sng" dirty="0" smtClean="0"/>
              <a:t>olaire </a:t>
            </a:r>
            <a:r>
              <a:rPr lang="it-IT" sz="2000" b="1" u="sng" dirty="0"/>
              <a:t>NRZ (Non Return to </a:t>
            </a:r>
            <a:r>
              <a:rPr lang="it-IT" sz="2000" b="1" u="sng" dirty="0" smtClean="0"/>
              <a:t>Zero)</a:t>
            </a:r>
            <a:endParaRPr lang="fr-FR" sz="2000" b="1" u="sng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" y="2011294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ésultat de recherche d'images pour &quot;matlab backgroun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" y="83127"/>
            <a:ext cx="887104" cy="7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68779" y="155109"/>
            <a:ext cx="59377" cy="653143"/>
          </a:xfrm>
          <a:prstGeom prst="rect">
            <a:avLst/>
          </a:prstGeom>
          <a:solidFill>
            <a:srgbClr val="D05D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28156" y="220070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448888"/>
                </a:solidFill>
              </a:rPr>
              <a:t>Question 3</a:t>
            </a:r>
            <a:endParaRPr lang="fr-FR" sz="2800" b="1" dirty="0">
              <a:solidFill>
                <a:srgbClr val="448888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450753" y="1309172"/>
            <a:ext cx="532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/>
              <a:t>Code P</a:t>
            </a:r>
            <a:r>
              <a:rPr lang="it-IT" sz="2000" b="1" u="sng" dirty="0" smtClean="0"/>
              <a:t>olaire RZ (Return </a:t>
            </a:r>
            <a:r>
              <a:rPr lang="it-IT" sz="2000" b="1" u="sng" dirty="0"/>
              <a:t>to </a:t>
            </a:r>
            <a:r>
              <a:rPr lang="it-IT" sz="2000" b="1" u="sng" dirty="0" smtClean="0"/>
              <a:t>Zero)</a:t>
            </a:r>
            <a:endParaRPr lang="fr-FR" sz="2000" b="1" u="sng" dirty="0"/>
          </a:p>
        </p:txBody>
      </p:sp>
      <p:sp>
        <p:nvSpPr>
          <p:cNvPr id="20" name="ZoneTexte 19"/>
          <p:cNvSpPr txBox="1"/>
          <p:nvPr/>
        </p:nvSpPr>
        <p:spPr>
          <a:xfrm>
            <a:off x="95003" y="1266629"/>
            <a:ext cx="532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u="sng" dirty="0"/>
              <a:t>Code Unipolaire RZ (Return to Zero)</a:t>
            </a:r>
            <a:endParaRPr lang="fr-FR" sz="2000" b="1" u="sng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2125116"/>
            <a:ext cx="5343525" cy="40005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775" y="2125116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ésultat de recherche d'images pour &quot;matlab backgroun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" y="83127"/>
            <a:ext cx="887104" cy="7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Compte-rendu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68779" y="155109"/>
            <a:ext cx="59377" cy="653143"/>
          </a:xfrm>
          <a:prstGeom prst="rect">
            <a:avLst/>
          </a:prstGeom>
          <a:solidFill>
            <a:srgbClr val="D05D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28156" y="220070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448888"/>
                </a:solidFill>
              </a:rPr>
              <a:t>Question 3</a:t>
            </a:r>
            <a:endParaRPr lang="fr-FR" sz="2800" b="1" dirty="0">
              <a:solidFill>
                <a:srgbClr val="448888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450753" y="1309172"/>
            <a:ext cx="532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Code AMI (</a:t>
            </a:r>
            <a:r>
              <a:rPr lang="de-DE" sz="2000" b="1" u="sng" dirty="0" err="1"/>
              <a:t>Alternate</a:t>
            </a:r>
            <a:r>
              <a:rPr lang="de-DE" sz="2000" b="1" u="sng" dirty="0"/>
              <a:t> Mark Inversion)</a:t>
            </a:r>
            <a:endParaRPr lang="fr-FR" sz="2000" b="1" u="sng" dirty="0"/>
          </a:p>
        </p:txBody>
      </p:sp>
      <p:sp>
        <p:nvSpPr>
          <p:cNvPr id="20" name="ZoneTexte 19"/>
          <p:cNvSpPr txBox="1"/>
          <p:nvPr/>
        </p:nvSpPr>
        <p:spPr>
          <a:xfrm>
            <a:off x="95003" y="1266629"/>
            <a:ext cx="532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u="sng" dirty="0"/>
              <a:t>Code Manchester</a:t>
            </a:r>
            <a:endParaRPr lang="fr-FR" sz="2000" b="1" u="sng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98" y="1915639"/>
            <a:ext cx="5343525" cy="40005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5" y="1915639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ésultat de recherche d'images pour &quot;matlab backgroun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" y="83127"/>
            <a:ext cx="887104" cy="7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Compte-rendu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68779" y="155109"/>
            <a:ext cx="59377" cy="653143"/>
          </a:xfrm>
          <a:prstGeom prst="rect">
            <a:avLst/>
          </a:prstGeom>
          <a:solidFill>
            <a:srgbClr val="D05D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28156" y="220070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448888"/>
                </a:solidFill>
              </a:rPr>
              <a:t>Question </a:t>
            </a:r>
            <a:r>
              <a:rPr lang="fr-FR" sz="2800" b="1" dirty="0" smtClean="0">
                <a:solidFill>
                  <a:srgbClr val="448888"/>
                </a:solidFill>
              </a:rPr>
              <a:t>4</a:t>
            </a:r>
            <a:endParaRPr lang="fr-FR" sz="2800" b="1" dirty="0">
              <a:solidFill>
                <a:srgbClr val="448888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5003" y="2256311"/>
            <a:ext cx="46432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smtClean="0"/>
              <a:t>But:</a:t>
            </a:r>
            <a:r>
              <a:rPr lang="fr-FR" sz="2000" b="1" dirty="0" smtClean="0"/>
              <a:t> 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b="1" dirty="0" smtClean="0"/>
              <a:t>      </a:t>
            </a:r>
            <a:r>
              <a:rPr lang="fr-FR" dirty="0" smtClean="0"/>
              <a:t>calculer la </a:t>
            </a:r>
            <a:r>
              <a:rPr lang="fr-FR" dirty="0"/>
              <a:t>densité </a:t>
            </a:r>
            <a:r>
              <a:rPr lang="fr-FR" dirty="0" smtClean="0"/>
              <a:t>spectrale: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22" y="1903763"/>
            <a:ext cx="5343525" cy="40005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02" y="3152933"/>
            <a:ext cx="5849945" cy="10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ésultat de recherche d'images pour &quot;matlab backgroun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" y="83127"/>
            <a:ext cx="887104" cy="7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Compte-rendu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359-1C8E-4258-87C6-F5B5CD615B15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68779" y="155109"/>
            <a:ext cx="59377" cy="653143"/>
          </a:xfrm>
          <a:prstGeom prst="rect">
            <a:avLst/>
          </a:prstGeom>
          <a:solidFill>
            <a:srgbClr val="D05D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28156" y="220070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448888"/>
                </a:solidFill>
              </a:rPr>
              <a:t>Question </a:t>
            </a:r>
            <a:r>
              <a:rPr lang="fr-FR" sz="2800" b="1" dirty="0">
                <a:solidFill>
                  <a:srgbClr val="448888"/>
                </a:solidFill>
              </a:rPr>
              <a:t>5</a:t>
            </a:r>
            <a:endParaRPr lang="fr-FR" sz="2800" b="1" dirty="0">
              <a:solidFill>
                <a:srgbClr val="448888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5003" y="2256311"/>
            <a:ext cx="46432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smtClean="0"/>
              <a:t>But:</a:t>
            </a:r>
            <a:r>
              <a:rPr lang="fr-FR" sz="2000" b="1" dirty="0" smtClean="0"/>
              <a:t> 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b="1" dirty="0" smtClean="0"/>
              <a:t>      </a:t>
            </a:r>
            <a:r>
              <a:rPr lang="fr-FR" dirty="0" smtClean="0"/>
              <a:t>calculer la </a:t>
            </a:r>
            <a:r>
              <a:rPr lang="fr-FR" dirty="0"/>
              <a:t>densité </a:t>
            </a:r>
            <a:r>
              <a:rPr lang="fr-FR" dirty="0" smtClean="0"/>
              <a:t>spectrale: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617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142</Words>
  <Application>Microsoft Office PowerPoint</Application>
  <PresentationFormat>Grand écran</PresentationFormat>
  <Paragraphs>80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Adobe Song Std L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med melek oueslati</dc:creator>
  <cp:lastModifiedBy>med melek oueslati</cp:lastModifiedBy>
  <cp:revision>32</cp:revision>
  <dcterms:created xsi:type="dcterms:W3CDTF">2018-03-01T16:49:50Z</dcterms:created>
  <dcterms:modified xsi:type="dcterms:W3CDTF">2018-03-03T15:09:32Z</dcterms:modified>
</cp:coreProperties>
</file>