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17" r:id="rId3"/>
    <p:sldId id="316" r:id="rId4"/>
    <p:sldId id="315" r:id="rId5"/>
    <p:sldId id="318" r:id="rId6"/>
    <p:sldId id="319" r:id="rId7"/>
    <p:sldId id="320" r:id="rId8"/>
    <p:sldId id="321" r:id="rId9"/>
    <p:sldId id="322" r:id="rId10"/>
    <p:sldId id="323" r:id="rId11"/>
    <p:sldId id="257" r:id="rId12"/>
    <p:sldId id="266" r:id="rId13"/>
    <p:sldId id="262" r:id="rId14"/>
    <p:sldId id="263" r:id="rId15"/>
    <p:sldId id="264" r:id="rId16"/>
    <p:sldId id="261" r:id="rId17"/>
    <p:sldId id="267" r:id="rId18"/>
    <p:sldId id="268" r:id="rId19"/>
    <p:sldId id="269" r:id="rId20"/>
    <p:sldId id="270" r:id="rId21"/>
    <p:sldId id="272" r:id="rId22"/>
    <p:sldId id="273" r:id="rId23"/>
    <p:sldId id="274" r:id="rId24"/>
    <p:sldId id="275" r:id="rId25"/>
    <p:sldId id="276" r:id="rId26"/>
    <p:sldId id="277" r:id="rId27"/>
    <p:sldId id="278" r:id="rId28"/>
    <p:sldId id="279" r:id="rId29"/>
    <p:sldId id="280" r:id="rId30"/>
    <p:sldId id="282" r:id="rId31"/>
    <p:sldId id="284" r:id="rId32"/>
    <p:sldId id="285" r:id="rId33"/>
    <p:sldId id="286" r:id="rId34"/>
    <p:sldId id="287" r:id="rId35"/>
    <p:sldId id="288" r:id="rId36"/>
    <p:sldId id="283" r:id="rId37"/>
    <p:sldId id="292" r:id="rId38"/>
    <p:sldId id="289" r:id="rId39"/>
    <p:sldId id="291" r:id="rId40"/>
    <p:sldId id="293" r:id="rId41"/>
    <p:sldId id="290" r:id="rId42"/>
    <p:sldId id="294" r:id="rId43"/>
    <p:sldId id="260" r:id="rId44"/>
    <p:sldId id="295" r:id="rId45"/>
    <p:sldId id="296" r:id="rId46"/>
    <p:sldId id="297" r:id="rId47"/>
    <p:sldId id="298" r:id="rId48"/>
    <p:sldId id="299" r:id="rId49"/>
    <p:sldId id="300" r:id="rId50"/>
    <p:sldId id="325" r:id="rId51"/>
    <p:sldId id="301" r:id="rId52"/>
    <p:sldId id="302" r:id="rId53"/>
    <p:sldId id="305" r:id="rId54"/>
    <p:sldId id="306" r:id="rId55"/>
    <p:sldId id="303" r:id="rId56"/>
    <p:sldId id="307" r:id="rId57"/>
    <p:sldId id="308" r:id="rId58"/>
    <p:sldId id="310" r:id="rId59"/>
    <p:sldId id="309" r:id="rId60"/>
    <p:sldId id="304" r:id="rId61"/>
    <p:sldId id="313" r:id="rId62"/>
    <p:sldId id="314" r:id="rId63"/>
    <p:sldId id="312" r:id="rId64"/>
    <p:sldId id="311" r:id="rId65"/>
    <p:sldId id="328" r:id="rId66"/>
    <p:sldId id="329" r:id="rId67"/>
    <p:sldId id="326" r:id="rId68"/>
    <p:sldId id="330" r:id="rId69"/>
    <p:sldId id="327" r:id="rId70"/>
    <p:sldId id="331"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E9B3E4-3833-47D7-9907-4F0E03AA9DAD}">
          <p14:sldIdLst>
            <p14:sldId id="256"/>
            <p14:sldId id="317"/>
            <p14:sldId id="316"/>
            <p14:sldId id="315"/>
            <p14:sldId id="318"/>
            <p14:sldId id="319"/>
            <p14:sldId id="320"/>
            <p14:sldId id="321"/>
            <p14:sldId id="322"/>
            <p14:sldId id="323"/>
            <p14:sldId id="257"/>
            <p14:sldId id="266"/>
            <p14:sldId id="262"/>
            <p14:sldId id="263"/>
            <p14:sldId id="264"/>
            <p14:sldId id="261"/>
            <p14:sldId id="267"/>
            <p14:sldId id="268"/>
            <p14:sldId id="269"/>
            <p14:sldId id="270"/>
            <p14:sldId id="272"/>
            <p14:sldId id="273"/>
            <p14:sldId id="274"/>
            <p14:sldId id="275"/>
            <p14:sldId id="276"/>
            <p14:sldId id="277"/>
            <p14:sldId id="278"/>
            <p14:sldId id="279"/>
            <p14:sldId id="280"/>
            <p14:sldId id="282"/>
            <p14:sldId id="284"/>
            <p14:sldId id="285"/>
            <p14:sldId id="286"/>
            <p14:sldId id="287"/>
            <p14:sldId id="288"/>
            <p14:sldId id="283"/>
            <p14:sldId id="292"/>
            <p14:sldId id="289"/>
            <p14:sldId id="291"/>
            <p14:sldId id="293"/>
            <p14:sldId id="290"/>
            <p14:sldId id="294"/>
            <p14:sldId id="260"/>
            <p14:sldId id="295"/>
            <p14:sldId id="296"/>
            <p14:sldId id="297"/>
            <p14:sldId id="298"/>
            <p14:sldId id="299"/>
            <p14:sldId id="300"/>
            <p14:sldId id="325"/>
            <p14:sldId id="301"/>
            <p14:sldId id="302"/>
            <p14:sldId id="305"/>
            <p14:sldId id="306"/>
            <p14:sldId id="303"/>
            <p14:sldId id="307"/>
            <p14:sldId id="308"/>
            <p14:sldId id="310"/>
            <p14:sldId id="309"/>
            <p14:sldId id="304"/>
            <p14:sldId id="313"/>
            <p14:sldId id="314"/>
            <p14:sldId id="312"/>
            <p14:sldId id="311"/>
            <p14:sldId id="328"/>
            <p14:sldId id="329"/>
            <p14:sldId id="326"/>
            <p14:sldId id="330"/>
            <p14:sldId id="327"/>
            <p14:sldId id="33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3CE6"/>
    <a:srgbClr val="0000CC"/>
    <a:srgbClr val="0099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0" autoAdjust="0"/>
    <p:restoredTop sz="94660"/>
  </p:normalViewPr>
  <p:slideViewPr>
    <p:cSldViewPr snapToGrid="0">
      <p:cViewPr varScale="1">
        <p:scale>
          <a:sx n="105" d="100"/>
          <a:sy n="105" d="100"/>
        </p:scale>
        <p:origin x="86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8346F-2B3A-4CBB-A6F1-49D44EE764F0}" type="datetimeFigureOut">
              <a:rPr lang="en-GB" smtClean="0"/>
              <a:t>18/02/2025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F8B8B5-8366-4FAD-B22F-C619389B957A}" type="slidenum">
              <a:rPr lang="en-GB" smtClean="0"/>
              <a:t>‹#›</a:t>
            </a:fld>
            <a:endParaRPr lang="en-GB"/>
          </a:p>
        </p:txBody>
      </p:sp>
    </p:spTree>
    <p:extLst>
      <p:ext uri="{BB962C8B-B14F-4D97-AF65-F5344CB8AC3E}">
        <p14:creationId xmlns:p14="http://schemas.microsoft.com/office/powerpoint/2010/main" val="1562219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7F8B8B5-8366-4FAD-B22F-C619389B957A}" type="slidenum">
              <a:rPr lang="en-GB" smtClean="0"/>
              <a:t>1</a:t>
            </a:fld>
            <a:endParaRPr lang="en-GB"/>
          </a:p>
        </p:txBody>
      </p:sp>
    </p:spTree>
    <p:extLst>
      <p:ext uri="{BB962C8B-B14F-4D97-AF65-F5344CB8AC3E}">
        <p14:creationId xmlns:p14="http://schemas.microsoft.com/office/powerpoint/2010/main" val="2036740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7F429-908E-C80D-C046-3E2F4E347E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286CF0-2F9A-0C56-476F-A5C16C1054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DA0548-1A32-FABD-C1DF-68B42429DC6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DCC32C8-D204-A397-6FC4-AE3DBFD273CF}"/>
              </a:ext>
            </a:extLst>
          </p:cNvPr>
          <p:cNvSpPr>
            <a:spLocks noGrp="1"/>
          </p:cNvSpPr>
          <p:nvPr>
            <p:ph type="sldNum" sz="quarter" idx="5"/>
          </p:nvPr>
        </p:nvSpPr>
        <p:spPr/>
        <p:txBody>
          <a:bodyPr/>
          <a:lstStyle/>
          <a:p>
            <a:fld id="{67F8B8B5-8366-4FAD-B22F-C619389B957A}" type="slidenum">
              <a:rPr lang="en-GB" smtClean="0"/>
              <a:t>10</a:t>
            </a:fld>
            <a:endParaRPr lang="en-GB"/>
          </a:p>
        </p:txBody>
      </p:sp>
    </p:spTree>
    <p:extLst>
      <p:ext uri="{BB962C8B-B14F-4D97-AF65-F5344CB8AC3E}">
        <p14:creationId xmlns:p14="http://schemas.microsoft.com/office/powerpoint/2010/main" val="1224080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1646A-5E8D-D634-A771-FEDBA36C21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B178CC-1E3F-AB96-55F4-1993D1ECF7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24740D-0880-081E-2B32-9D62F292E9DA}"/>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8703B9B2-0002-1659-35E7-678EE5D010E0}"/>
              </a:ext>
            </a:extLst>
          </p:cNvPr>
          <p:cNvSpPr>
            <a:spLocks noGrp="1"/>
          </p:cNvSpPr>
          <p:nvPr>
            <p:ph type="sldNum" sz="quarter" idx="5"/>
          </p:nvPr>
        </p:nvSpPr>
        <p:spPr/>
        <p:txBody>
          <a:bodyPr/>
          <a:lstStyle/>
          <a:p>
            <a:fld id="{67F8B8B5-8366-4FAD-B22F-C619389B957A}" type="slidenum">
              <a:rPr lang="en-GB" smtClean="0"/>
              <a:t>2</a:t>
            </a:fld>
            <a:endParaRPr lang="en-GB"/>
          </a:p>
        </p:txBody>
      </p:sp>
    </p:spTree>
    <p:extLst>
      <p:ext uri="{BB962C8B-B14F-4D97-AF65-F5344CB8AC3E}">
        <p14:creationId xmlns:p14="http://schemas.microsoft.com/office/powerpoint/2010/main" val="889785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CC05F-5FE3-B17D-17EB-5513544598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A7D7AB-7E45-7D77-A26E-682D94D950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B3C8BA-F1E7-D123-60A5-4DBD165186D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50E168B-BE1B-7D27-FED6-FA5B704B3DC9}"/>
              </a:ext>
            </a:extLst>
          </p:cNvPr>
          <p:cNvSpPr>
            <a:spLocks noGrp="1"/>
          </p:cNvSpPr>
          <p:nvPr>
            <p:ph type="sldNum" sz="quarter" idx="5"/>
          </p:nvPr>
        </p:nvSpPr>
        <p:spPr/>
        <p:txBody>
          <a:bodyPr/>
          <a:lstStyle/>
          <a:p>
            <a:fld id="{67F8B8B5-8366-4FAD-B22F-C619389B957A}" type="slidenum">
              <a:rPr lang="en-GB" smtClean="0"/>
              <a:t>3</a:t>
            </a:fld>
            <a:endParaRPr lang="en-GB"/>
          </a:p>
        </p:txBody>
      </p:sp>
    </p:spTree>
    <p:extLst>
      <p:ext uri="{BB962C8B-B14F-4D97-AF65-F5344CB8AC3E}">
        <p14:creationId xmlns:p14="http://schemas.microsoft.com/office/powerpoint/2010/main" val="1656459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F7EFD-79BD-7AC8-17C1-98102EB9A1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84C6DD-D183-B652-E7D0-F597290F1A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F1A904-4C5F-D507-685D-0D0350A8258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0E974D8-86AE-A790-6413-130DD2906187}"/>
              </a:ext>
            </a:extLst>
          </p:cNvPr>
          <p:cNvSpPr>
            <a:spLocks noGrp="1"/>
          </p:cNvSpPr>
          <p:nvPr>
            <p:ph type="sldNum" sz="quarter" idx="5"/>
          </p:nvPr>
        </p:nvSpPr>
        <p:spPr/>
        <p:txBody>
          <a:bodyPr/>
          <a:lstStyle/>
          <a:p>
            <a:fld id="{67F8B8B5-8366-4FAD-B22F-C619389B957A}" type="slidenum">
              <a:rPr lang="en-GB" smtClean="0"/>
              <a:t>4</a:t>
            </a:fld>
            <a:endParaRPr lang="en-GB"/>
          </a:p>
        </p:txBody>
      </p:sp>
    </p:spTree>
    <p:extLst>
      <p:ext uri="{BB962C8B-B14F-4D97-AF65-F5344CB8AC3E}">
        <p14:creationId xmlns:p14="http://schemas.microsoft.com/office/powerpoint/2010/main" val="1318851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DD392-033D-B111-D1D3-47A1FA59DB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DA1439-6062-2B31-2F85-3E96630C71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8B6F23-9DAE-04BD-B5C8-F69F19D0A70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35A5985-55DA-8272-1931-AF6E21E17452}"/>
              </a:ext>
            </a:extLst>
          </p:cNvPr>
          <p:cNvSpPr>
            <a:spLocks noGrp="1"/>
          </p:cNvSpPr>
          <p:nvPr>
            <p:ph type="sldNum" sz="quarter" idx="5"/>
          </p:nvPr>
        </p:nvSpPr>
        <p:spPr/>
        <p:txBody>
          <a:bodyPr/>
          <a:lstStyle/>
          <a:p>
            <a:fld id="{67F8B8B5-8366-4FAD-B22F-C619389B957A}" type="slidenum">
              <a:rPr lang="en-GB" smtClean="0"/>
              <a:t>5</a:t>
            </a:fld>
            <a:endParaRPr lang="en-GB"/>
          </a:p>
        </p:txBody>
      </p:sp>
    </p:spTree>
    <p:extLst>
      <p:ext uri="{BB962C8B-B14F-4D97-AF65-F5344CB8AC3E}">
        <p14:creationId xmlns:p14="http://schemas.microsoft.com/office/powerpoint/2010/main" val="2600388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1CA72-7244-FB37-00F2-5476B122A5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E8750F-1120-4B13-16E0-3422FBE326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3A6E19-C4F5-CC7F-C96A-2893803EDA43}"/>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52349EF-1C56-F944-AE0D-8E272849EB2B}"/>
              </a:ext>
            </a:extLst>
          </p:cNvPr>
          <p:cNvSpPr>
            <a:spLocks noGrp="1"/>
          </p:cNvSpPr>
          <p:nvPr>
            <p:ph type="sldNum" sz="quarter" idx="5"/>
          </p:nvPr>
        </p:nvSpPr>
        <p:spPr/>
        <p:txBody>
          <a:bodyPr/>
          <a:lstStyle/>
          <a:p>
            <a:fld id="{67F8B8B5-8366-4FAD-B22F-C619389B957A}" type="slidenum">
              <a:rPr lang="en-GB" smtClean="0"/>
              <a:t>6</a:t>
            </a:fld>
            <a:endParaRPr lang="en-GB"/>
          </a:p>
        </p:txBody>
      </p:sp>
    </p:spTree>
    <p:extLst>
      <p:ext uri="{BB962C8B-B14F-4D97-AF65-F5344CB8AC3E}">
        <p14:creationId xmlns:p14="http://schemas.microsoft.com/office/powerpoint/2010/main" val="40049222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99083-448B-8336-8AEE-20C751F94F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EA841C-4C40-8769-E629-72551F46E4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062D84-9CDD-CCA1-34B1-9B6A13D5132D}"/>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0A0E229C-276E-6408-734A-42B93FF18D37}"/>
              </a:ext>
            </a:extLst>
          </p:cNvPr>
          <p:cNvSpPr>
            <a:spLocks noGrp="1"/>
          </p:cNvSpPr>
          <p:nvPr>
            <p:ph type="sldNum" sz="quarter" idx="5"/>
          </p:nvPr>
        </p:nvSpPr>
        <p:spPr/>
        <p:txBody>
          <a:bodyPr/>
          <a:lstStyle/>
          <a:p>
            <a:fld id="{67F8B8B5-8366-4FAD-B22F-C619389B957A}" type="slidenum">
              <a:rPr lang="en-GB" smtClean="0"/>
              <a:t>7</a:t>
            </a:fld>
            <a:endParaRPr lang="en-GB"/>
          </a:p>
        </p:txBody>
      </p:sp>
    </p:spTree>
    <p:extLst>
      <p:ext uri="{BB962C8B-B14F-4D97-AF65-F5344CB8AC3E}">
        <p14:creationId xmlns:p14="http://schemas.microsoft.com/office/powerpoint/2010/main" val="2349817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2F937-9819-A05B-AEF2-988EDA5DB8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BF6648-6552-3898-5CD0-9E5A8C38ED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940AD0-86F5-A7D9-0367-3F588BAD9B4C}"/>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9555FAA3-768B-9EBF-1336-3A742BC88C7F}"/>
              </a:ext>
            </a:extLst>
          </p:cNvPr>
          <p:cNvSpPr>
            <a:spLocks noGrp="1"/>
          </p:cNvSpPr>
          <p:nvPr>
            <p:ph type="sldNum" sz="quarter" idx="5"/>
          </p:nvPr>
        </p:nvSpPr>
        <p:spPr/>
        <p:txBody>
          <a:bodyPr/>
          <a:lstStyle/>
          <a:p>
            <a:fld id="{67F8B8B5-8366-4FAD-B22F-C619389B957A}" type="slidenum">
              <a:rPr lang="en-GB" smtClean="0"/>
              <a:t>8</a:t>
            </a:fld>
            <a:endParaRPr lang="en-GB"/>
          </a:p>
        </p:txBody>
      </p:sp>
    </p:spTree>
    <p:extLst>
      <p:ext uri="{BB962C8B-B14F-4D97-AF65-F5344CB8AC3E}">
        <p14:creationId xmlns:p14="http://schemas.microsoft.com/office/powerpoint/2010/main" val="3840369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E4595-A76D-1AE5-F92C-FADD2CA97E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04E58-EFB6-B27A-1F3A-8BA9B70E6E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4B7039-7AB1-BAEB-2125-327360E84870}"/>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5FDC6DA-F7D4-A984-5F86-8813B66C42B1}"/>
              </a:ext>
            </a:extLst>
          </p:cNvPr>
          <p:cNvSpPr>
            <a:spLocks noGrp="1"/>
          </p:cNvSpPr>
          <p:nvPr>
            <p:ph type="sldNum" sz="quarter" idx="5"/>
          </p:nvPr>
        </p:nvSpPr>
        <p:spPr/>
        <p:txBody>
          <a:bodyPr/>
          <a:lstStyle/>
          <a:p>
            <a:fld id="{67F8B8B5-8366-4FAD-B22F-C619389B957A}" type="slidenum">
              <a:rPr lang="en-GB" smtClean="0"/>
              <a:t>9</a:t>
            </a:fld>
            <a:endParaRPr lang="en-GB"/>
          </a:p>
        </p:txBody>
      </p:sp>
    </p:spTree>
    <p:extLst>
      <p:ext uri="{BB962C8B-B14F-4D97-AF65-F5344CB8AC3E}">
        <p14:creationId xmlns:p14="http://schemas.microsoft.com/office/powerpoint/2010/main" val="2274728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4443-DBB2-7E19-523A-8C51AB1F66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E38018E-CA22-1F70-6865-76919634D1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DB46213-F14C-F02A-634D-9B28183825CD}"/>
              </a:ext>
            </a:extLst>
          </p:cNvPr>
          <p:cNvSpPr>
            <a:spLocks noGrp="1"/>
          </p:cNvSpPr>
          <p:nvPr>
            <p:ph type="dt" sz="half" idx="10"/>
          </p:nvPr>
        </p:nvSpPr>
        <p:spPr/>
        <p:txBody>
          <a:bodyPr/>
          <a:lstStyle/>
          <a:p>
            <a:fld id="{4249CC8E-F37C-40A4-B566-9CF15D83A046}" type="datetimeFigureOut">
              <a:rPr lang="en-GB" smtClean="0"/>
              <a:t>18/02/2025</a:t>
            </a:fld>
            <a:endParaRPr lang="en-GB"/>
          </a:p>
        </p:txBody>
      </p:sp>
      <p:sp>
        <p:nvSpPr>
          <p:cNvPr id="5" name="Footer Placeholder 4">
            <a:extLst>
              <a:ext uri="{FF2B5EF4-FFF2-40B4-BE49-F238E27FC236}">
                <a16:creationId xmlns:a16="http://schemas.microsoft.com/office/drawing/2014/main" id="{009A36D3-49EF-22AA-E5EF-4E082EAB4C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1E3582-E6B3-0506-A53D-6C830E02AB0A}"/>
              </a:ext>
            </a:extLst>
          </p:cNvPr>
          <p:cNvSpPr>
            <a:spLocks noGrp="1"/>
          </p:cNvSpPr>
          <p:nvPr>
            <p:ph type="sldNum" sz="quarter" idx="12"/>
          </p:nvPr>
        </p:nvSpPr>
        <p:spPr/>
        <p:txBody>
          <a:bodyPr/>
          <a:lstStyle/>
          <a:p>
            <a:fld id="{BC113606-BCBE-400E-85BF-73F469C0B545}" type="slidenum">
              <a:rPr lang="en-GB" smtClean="0"/>
              <a:t>‹#›</a:t>
            </a:fld>
            <a:endParaRPr lang="en-GB"/>
          </a:p>
        </p:txBody>
      </p:sp>
    </p:spTree>
    <p:extLst>
      <p:ext uri="{BB962C8B-B14F-4D97-AF65-F5344CB8AC3E}">
        <p14:creationId xmlns:p14="http://schemas.microsoft.com/office/powerpoint/2010/main" val="2418820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33F7B-E486-700F-6FE8-AA7D8BD8B4C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09BFEE9-F42F-343D-2FD3-CC12A985EAE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724C69-2258-34DE-E31F-DADB5C9781D1}"/>
              </a:ext>
            </a:extLst>
          </p:cNvPr>
          <p:cNvSpPr>
            <a:spLocks noGrp="1"/>
          </p:cNvSpPr>
          <p:nvPr>
            <p:ph type="dt" sz="half" idx="10"/>
          </p:nvPr>
        </p:nvSpPr>
        <p:spPr/>
        <p:txBody>
          <a:bodyPr/>
          <a:lstStyle/>
          <a:p>
            <a:fld id="{4249CC8E-F37C-40A4-B566-9CF15D83A046}" type="datetimeFigureOut">
              <a:rPr lang="en-GB" smtClean="0"/>
              <a:t>18/02/2025</a:t>
            </a:fld>
            <a:endParaRPr lang="en-GB"/>
          </a:p>
        </p:txBody>
      </p:sp>
      <p:sp>
        <p:nvSpPr>
          <p:cNvPr id="5" name="Footer Placeholder 4">
            <a:extLst>
              <a:ext uri="{FF2B5EF4-FFF2-40B4-BE49-F238E27FC236}">
                <a16:creationId xmlns:a16="http://schemas.microsoft.com/office/drawing/2014/main" id="{3A91E06E-7096-3AC7-78FF-74EE18635B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9946B8F-C901-EA24-9A45-6BC852976043}"/>
              </a:ext>
            </a:extLst>
          </p:cNvPr>
          <p:cNvSpPr>
            <a:spLocks noGrp="1"/>
          </p:cNvSpPr>
          <p:nvPr>
            <p:ph type="sldNum" sz="quarter" idx="12"/>
          </p:nvPr>
        </p:nvSpPr>
        <p:spPr/>
        <p:txBody>
          <a:bodyPr/>
          <a:lstStyle/>
          <a:p>
            <a:fld id="{BC113606-BCBE-400E-85BF-73F469C0B545}" type="slidenum">
              <a:rPr lang="en-GB" smtClean="0"/>
              <a:t>‹#›</a:t>
            </a:fld>
            <a:endParaRPr lang="en-GB"/>
          </a:p>
        </p:txBody>
      </p:sp>
    </p:spTree>
    <p:extLst>
      <p:ext uri="{BB962C8B-B14F-4D97-AF65-F5344CB8AC3E}">
        <p14:creationId xmlns:p14="http://schemas.microsoft.com/office/powerpoint/2010/main" val="301399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D69C89-532C-1ABE-C0E2-F78190EC81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980E7A-5406-F1A4-E4C9-B9B6BFF9C7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A42A713-7EE1-ED55-42A0-D9CA0999DA7A}"/>
              </a:ext>
            </a:extLst>
          </p:cNvPr>
          <p:cNvSpPr>
            <a:spLocks noGrp="1"/>
          </p:cNvSpPr>
          <p:nvPr>
            <p:ph type="dt" sz="half" idx="10"/>
          </p:nvPr>
        </p:nvSpPr>
        <p:spPr/>
        <p:txBody>
          <a:bodyPr/>
          <a:lstStyle/>
          <a:p>
            <a:fld id="{4249CC8E-F37C-40A4-B566-9CF15D83A046}" type="datetimeFigureOut">
              <a:rPr lang="en-GB" smtClean="0"/>
              <a:t>18/02/2025</a:t>
            </a:fld>
            <a:endParaRPr lang="en-GB"/>
          </a:p>
        </p:txBody>
      </p:sp>
      <p:sp>
        <p:nvSpPr>
          <p:cNvPr id="5" name="Footer Placeholder 4">
            <a:extLst>
              <a:ext uri="{FF2B5EF4-FFF2-40B4-BE49-F238E27FC236}">
                <a16:creationId xmlns:a16="http://schemas.microsoft.com/office/drawing/2014/main" id="{C0934DF8-E669-3207-F9E9-17FEFF5C4A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4BB9CC-1941-B42B-CE3F-59124D137A86}"/>
              </a:ext>
            </a:extLst>
          </p:cNvPr>
          <p:cNvSpPr>
            <a:spLocks noGrp="1"/>
          </p:cNvSpPr>
          <p:nvPr>
            <p:ph type="sldNum" sz="quarter" idx="12"/>
          </p:nvPr>
        </p:nvSpPr>
        <p:spPr/>
        <p:txBody>
          <a:bodyPr/>
          <a:lstStyle/>
          <a:p>
            <a:fld id="{BC113606-BCBE-400E-85BF-73F469C0B545}" type="slidenum">
              <a:rPr lang="en-GB" smtClean="0"/>
              <a:t>‹#›</a:t>
            </a:fld>
            <a:endParaRPr lang="en-GB"/>
          </a:p>
        </p:txBody>
      </p:sp>
    </p:spTree>
    <p:extLst>
      <p:ext uri="{BB962C8B-B14F-4D97-AF65-F5344CB8AC3E}">
        <p14:creationId xmlns:p14="http://schemas.microsoft.com/office/powerpoint/2010/main" val="31831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A7B15-11DA-D200-67EF-317E9D5CA57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16E96C4-2332-0425-53FF-B8BC0AEED9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EEB03F-1E0C-D363-FF32-34FB47C1EC6F}"/>
              </a:ext>
            </a:extLst>
          </p:cNvPr>
          <p:cNvSpPr>
            <a:spLocks noGrp="1"/>
          </p:cNvSpPr>
          <p:nvPr>
            <p:ph type="dt" sz="half" idx="10"/>
          </p:nvPr>
        </p:nvSpPr>
        <p:spPr/>
        <p:txBody>
          <a:bodyPr/>
          <a:lstStyle/>
          <a:p>
            <a:fld id="{4249CC8E-F37C-40A4-B566-9CF15D83A046}" type="datetimeFigureOut">
              <a:rPr lang="en-GB" smtClean="0"/>
              <a:t>18/02/2025</a:t>
            </a:fld>
            <a:endParaRPr lang="en-GB"/>
          </a:p>
        </p:txBody>
      </p:sp>
      <p:sp>
        <p:nvSpPr>
          <p:cNvPr id="5" name="Footer Placeholder 4">
            <a:extLst>
              <a:ext uri="{FF2B5EF4-FFF2-40B4-BE49-F238E27FC236}">
                <a16:creationId xmlns:a16="http://schemas.microsoft.com/office/drawing/2014/main" id="{9B341825-47D2-EF02-5E38-45103DE240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066EE2-D241-1B0E-FA7F-55934E026DB0}"/>
              </a:ext>
            </a:extLst>
          </p:cNvPr>
          <p:cNvSpPr>
            <a:spLocks noGrp="1"/>
          </p:cNvSpPr>
          <p:nvPr>
            <p:ph type="sldNum" sz="quarter" idx="12"/>
          </p:nvPr>
        </p:nvSpPr>
        <p:spPr/>
        <p:txBody>
          <a:bodyPr/>
          <a:lstStyle/>
          <a:p>
            <a:fld id="{BC113606-BCBE-400E-85BF-73F469C0B545}" type="slidenum">
              <a:rPr lang="en-GB" smtClean="0"/>
              <a:t>‹#›</a:t>
            </a:fld>
            <a:endParaRPr lang="en-GB"/>
          </a:p>
        </p:txBody>
      </p:sp>
    </p:spTree>
    <p:extLst>
      <p:ext uri="{BB962C8B-B14F-4D97-AF65-F5344CB8AC3E}">
        <p14:creationId xmlns:p14="http://schemas.microsoft.com/office/powerpoint/2010/main" val="3015623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88A27-5DE3-9C28-B353-785DFB2210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32EA9A4-6D6B-1338-D114-A796B1EA14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BBE847-BFAE-20BA-9162-EB5AC2604A33}"/>
              </a:ext>
            </a:extLst>
          </p:cNvPr>
          <p:cNvSpPr>
            <a:spLocks noGrp="1"/>
          </p:cNvSpPr>
          <p:nvPr>
            <p:ph type="dt" sz="half" idx="10"/>
          </p:nvPr>
        </p:nvSpPr>
        <p:spPr/>
        <p:txBody>
          <a:bodyPr/>
          <a:lstStyle/>
          <a:p>
            <a:fld id="{4249CC8E-F37C-40A4-B566-9CF15D83A046}" type="datetimeFigureOut">
              <a:rPr lang="en-GB" smtClean="0"/>
              <a:t>18/02/2025</a:t>
            </a:fld>
            <a:endParaRPr lang="en-GB"/>
          </a:p>
        </p:txBody>
      </p:sp>
      <p:sp>
        <p:nvSpPr>
          <p:cNvPr id="5" name="Footer Placeholder 4">
            <a:extLst>
              <a:ext uri="{FF2B5EF4-FFF2-40B4-BE49-F238E27FC236}">
                <a16:creationId xmlns:a16="http://schemas.microsoft.com/office/drawing/2014/main" id="{3819435F-195C-10B4-F04E-945412B9BF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0EC9C3-1F4F-2D4D-AF28-4814A4C04297}"/>
              </a:ext>
            </a:extLst>
          </p:cNvPr>
          <p:cNvSpPr>
            <a:spLocks noGrp="1"/>
          </p:cNvSpPr>
          <p:nvPr>
            <p:ph type="sldNum" sz="quarter" idx="12"/>
          </p:nvPr>
        </p:nvSpPr>
        <p:spPr/>
        <p:txBody>
          <a:bodyPr/>
          <a:lstStyle/>
          <a:p>
            <a:fld id="{BC113606-BCBE-400E-85BF-73F469C0B545}" type="slidenum">
              <a:rPr lang="en-GB" smtClean="0"/>
              <a:t>‹#›</a:t>
            </a:fld>
            <a:endParaRPr lang="en-GB"/>
          </a:p>
        </p:txBody>
      </p:sp>
    </p:spTree>
    <p:extLst>
      <p:ext uri="{BB962C8B-B14F-4D97-AF65-F5344CB8AC3E}">
        <p14:creationId xmlns:p14="http://schemas.microsoft.com/office/powerpoint/2010/main" val="48403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9E5A-5E33-3F8B-0C4D-995E5218C02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EAEE72-B268-1375-F7C1-0A77264ED8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5F162B9-5048-3860-2885-00832DA364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EF4E779-849D-1787-F68F-FEB8298C9230}"/>
              </a:ext>
            </a:extLst>
          </p:cNvPr>
          <p:cNvSpPr>
            <a:spLocks noGrp="1"/>
          </p:cNvSpPr>
          <p:nvPr>
            <p:ph type="dt" sz="half" idx="10"/>
          </p:nvPr>
        </p:nvSpPr>
        <p:spPr/>
        <p:txBody>
          <a:bodyPr/>
          <a:lstStyle/>
          <a:p>
            <a:fld id="{4249CC8E-F37C-40A4-B566-9CF15D83A046}" type="datetimeFigureOut">
              <a:rPr lang="en-GB" smtClean="0"/>
              <a:t>18/02/2025</a:t>
            </a:fld>
            <a:endParaRPr lang="en-GB"/>
          </a:p>
        </p:txBody>
      </p:sp>
      <p:sp>
        <p:nvSpPr>
          <p:cNvPr id="6" name="Footer Placeholder 5">
            <a:extLst>
              <a:ext uri="{FF2B5EF4-FFF2-40B4-BE49-F238E27FC236}">
                <a16:creationId xmlns:a16="http://schemas.microsoft.com/office/drawing/2014/main" id="{53248CA9-453C-426F-6C09-06DB7AF1D90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555A40-7232-30D8-5243-67865BD1A7E2}"/>
              </a:ext>
            </a:extLst>
          </p:cNvPr>
          <p:cNvSpPr>
            <a:spLocks noGrp="1"/>
          </p:cNvSpPr>
          <p:nvPr>
            <p:ph type="sldNum" sz="quarter" idx="12"/>
          </p:nvPr>
        </p:nvSpPr>
        <p:spPr/>
        <p:txBody>
          <a:bodyPr/>
          <a:lstStyle/>
          <a:p>
            <a:fld id="{BC113606-BCBE-400E-85BF-73F469C0B545}" type="slidenum">
              <a:rPr lang="en-GB" smtClean="0"/>
              <a:t>‹#›</a:t>
            </a:fld>
            <a:endParaRPr lang="en-GB"/>
          </a:p>
        </p:txBody>
      </p:sp>
    </p:spTree>
    <p:extLst>
      <p:ext uri="{BB962C8B-B14F-4D97-AF65-F5344CB8AC3E}">
        <p14:creationId xmlns:p14="http://schemas.microsoft.com/office/powerpoint/2010/main" val="2981780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5F13C-E28B-FC31-C435-C45BA8E48EA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3C6CAA4-6BCB-539B-EEBD-52CD53BB55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467281-D11F-F229-1097-B7E0568663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24EDB56-097F-2797-A15B-DFCEBA6A9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41D366-7528-87DF-A910-B95B39A1C6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3CF86A4-6C97-4D73-4DE7-378B82E8DDD8}"/>
              </a:ext>
            </a:extLst>
          </p:cNvPr>
          <p:cNvSpPr>
            <a:spLocks noGrp="1"/>
          </p:cNvSpPr>
          <p:nvPr>
            <p:ph type="dt" sz="half" idx="10"/>
          </p:nvPr>
        </p:nvSpPr>
        <p:spPr/>
        <p:txBody>
          <a:bodyPr/>
          <a:lstStyle/>
          <a:p>
            <a:fld id="{4249CC8E-F37C-40A4-B566-9CF15D83A046}" type="datetimeFigureOut">
              <a:rPr lang="en-GB" smtClean="0"/>
              <a:t>18/02/2025</a:t>
            </a:fld>
            <a:endParaRPr lang="en-GB"/>
          </a:p>
        </p:txBody>
      </p:sp>
      <p:sp>
        <p:nvSpPr>
          <p:cNvPr id="8" name="Footer Placeholder 7">
            <a:extLst>
              <a:ext uri="{FF2B5EF4-FFF2-40B4-BE49-F238E27FC236}">
                <a16:creationId xmlns:a16="http://schemas.microsoft.com/office/drawing/2014/main" id="{D325E981-73D3-9DA5-1190-490F44C37EE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D10298F-30ED-8F1E-0127-799DF6CDE818}"/>
              </a:ext>
            </a:extLst>
          </p:cNvPr>
          <p:cNvSpPr>
            <a:spLocks noGrp="1"/>
          </p:cNvSpPr>
          <p:nvPr>
            <p:ph type="sldNum" sz="quarter" idx="12"/>
          </p:nvPr>
        </p:nvSpPr>
        <p:spPr/>
        <p:txBody>
          <a:bodyPr/>
          <a:lstStyle/>
          <a:p>
            <a:fld id="{BC113606-BCBE-400E-85BF-73F469C0B545}" type="slidenum">
              <a:rPr lang="en-GB" smtClean="0"/>
              <a:t>‹#›</a:t>
            </a:fld>
            <a:endParaRPr lang="en-GB"/>
          </a:p>
        </p:txBody>
      </p:sp>
    </p:spTree>
    <p:extLst>
      <p:ext uri="{BB962C8B-B14F-4D97-AF65-F5344CB8AC3E}">
        <p14:creationId xmlns:p14="http://schemas.microsoft.com/office/powerpoint/2010/main" val="549532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E1FB1-0D43-145D-181D-6C8879C37F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F702444-7FDC-EB93-14C5-F2D3B48BB023}"/>
              </a:ext>
            </a:extLst>
          </p:cNvPr>
          <p:cNvSpPr>
            <a:spLocks noGrp="1"/>
          </p:cNvSpPr>
          <p:nvPr>
            <p:ph type="dt" sz="half" idx="10"/>
          </p:nvPr>
        </p:nvSpPr>
        <p:spPr/>
        <p:txBody>
          <a:bodyPr/>
          <a:lstStyle/>
          <a:p>
            <a:fld id="{4249CC8E-F37C-40A4-B566-9CF15D83A046}" type="datetimeFigureOut">
              <a:rPr lang="en-GB" smtClean="0"/>
              <a:t>18/02/2025</a:t>
            </a:fld>
            <a:endParaRPr lang="en-GB"/>
          </a:p>
        </p:txBody>
      </p:sp>
      <p:sp>
        <p:nvSpPr>
          <p:cNvPr id="4" name="Footer Placeholder 3">
            <a:extLst>
              <a:ext uri="{FF2B5EF4-FFF2-40B4-BE49-F238E27FC236}">
                <a16:creationId xmlns:a16="http://schemas.microsoft.com/office/drawing/2014/main" id="{306765AC-969E-6075-80EE-C8F22F2684A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7370536-F7AA-AC6D-5B28-A7A5C03703D6}"/>
              </a:ext>
            </a:extLst>
          </p:cNvPr>
          <p:cNvSpPr>
            <a:spLocks noGrp="1"/>
          </p:cNvSpPr>
          <p:nvPr>
            <p:ph type="sldNum" sz="quarter" idx="12"/>
          </p:nvPr>
        </p:nvSpPr>
        <p:spPr/>
        <p:txBody>
          <a:bodyPr/>
          <a:lstStyle/>
          <a:p>
            <a:fld id="{BC113606-BCBE-400E-85BF-73F469C0B545}" type="slidenum">
              <a:rPr lang="en-GB" smtClean="0"/>
              <a:t>‹#›</a:t>
            </a:fld>
            <a:endParaRPr lang="en-GB"/>
          </a:p>
        </p:txBody>
      </p:sp>
    </p:spTree>
    <p:extLst>
      <p:ext uri="{BB962C8B-B14F-4D97-AF65-F5344CB8AC3E}">
        <p14:creationId xmlns:p14="http://schemas.microsoft.com/office/powerpoint/2010/main" val="3098332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425A6B-65AE-A4F2-69FE-C27F76661FC4}"/>
              </a:ext>
            </a:extLst>
          </p:cNvPr>
          <p:cNvSpPr>
            <a:spLocks noGrp="1"/>
          </p:cNvSpPr>
          <p:nvPr>
            <p:ph type="dt" sz="half" idx="10"/>
          </p:nvPr>
        </p:nvSpPr>
        <p:spPr/>
        <p:txBody>
          <a:bodyPr/>
          <a:lstStyle/>
          <a:p>
            <a:fld id="{4249CC8E-F37C-40A4-B566-9CF15D83A046}" type="datetimeFigureOut">
              <a:rPr lang="en-GB" smtClean="0"/>
              <a:t>18/02/2025</a:t>
            </a:fld>
            <a:endParaRPr lang="en-GB"/>
          </a:p>
        </p:txBody>
      </p:sp>
      <p:sp>
        <p:nvSpPr>
          <p:cNvPr id="3" name="Footer Placeholder 2">
            <a:extLst>
              <a:ext uri="{FF2B5EF4-FFF2-40B4-BE49-F238E27FC236}">
                <a16:creationId xmlns:a16="http://schemas.microsoft.com/office/drawing/2014/main" id="{8778AA6E-D336-FB8E-F590-41A965713E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7B3086D-6B34-FDBA-765D-DE195B5E9096}"/>
              </a:ext>
            </a:extLst>
          </p:cNvPr>
          <p:cNvSpPr>
            <a:spLocks noGrp="1"/>
          </p:cNvSpPr>
          <p:nvPr>
            <p:ph type="sldNum" sz="quarter" idx="12"/>
          </p:nvPr>
        </p:nvSpPr>
        <p:spPr/>
        <p:txBody>
          <a:bodyPr/>
          <a:lstStyle/>
          <a:p>
            <a:fld id="{BC113606-BCBE-400E-85BF-73F469C0B545}" type="slidenum">
              <a:rPr lang="en-GB" smtClean="0"/>
              <a:t>‹#›</a:t>
            </a:fld>
            <a:endParaRPr lang="en-GB"/>
          </a:p>
        </p:txBody>
      </p:sp>
    </p:spTree>
    <p:extLst>
      <p:ext uri="{BB962C8B-B14F-4D97-AF65-F5344CB8AC3E}">
        <p14:creationId xmlns:p14="http://schemas.microsoft.com/office/powerpoint/2010/main" val="219438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5ECEC-4D1E-B7D8-8AB6-2566DD1D23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C08BA7-15AE-B3A2-E14D-11DD2A9355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D3B9EBC-D065-EE02-C271-BFBA80A38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3B20C-735C-C1E1-A4FB-B6E2610DE2D8}"/>
              </a:ext>
            </a:extLst>
          </p:cNvPr>
          <p:cNvSpPr>
            <a:spLocks noGrp="1"/>
          </p:cNvSpPr>
          <p:nvPr>
            <p:ph type="dt" sz="half" idx="10"/>
          </p:nvPr>
        </p:nvSpPr>
        <p:spPr/>
        <p:txBody>
          <a:bodyPr/>
          <a:lstStyle/>
          <a:p>
            <a:fld id="{4249CC8E-F37C-40A4-B566-9CF15D83A046}" type="datetimeFigureOut">
              <a:rPr lang="en-GB" smtClean="0"/>
              <a:t>18/02/2025</a:t>
            </a:fld>
            <a:endParaRPr lang="en-GB"/>
          </a:p>
        </p:txBody>
      </p:sp>
      <p:sp>
        <p:nvSpPr>
          <p:cNvPr id="6" name="Footer Placeholder 5">
            <a:extLst>
              <a:ext uri="{FF2B5EF4-FFF2-40B4-BE49-F238E27FC236}">
                <a16:creationId xmlns:a16="http://schemas.microsoft.com/office/drawing/2014/main" id="{8E34BDD1-A129-A4CB-3956-144851127A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DB49520-3876-27B6-B3CB-6C9A1A230EB9}"/>
              </a:ext>
            </a:extLst>
          </p:cNvPr>
          <p:cNvSpPr>
            <a:spLocks noGrp="1"/>
          </p:cNvSpPr>
          <p:nvPr>
            <p:ph type="sldNum" sz="quarter" idx="12"/>
          </p:nvPr>
        </p:nvSpPr>
        <p:spPr/>
        <p:txBody>
          <a:bodyPr/>
          <a:lstStyle/>
          <a:p>
            <a:fld id="{BC113606-BCBE-400E-85BF-73F469C0B545}" type="slidenum">
              <a:rPr lang="en-GB" smtClean="0"/>
              <a:t>‹#›</a:t>
            </a:fld>
            <a:endParaRPr lang="en-GB"/>
          </a:p>
        </p:txBody>
      </p:sp>
    </p:spTree>
    <p:extLst>
      <p:ext uri="{BB962C8B-B14F-4D97-AF65-F5344CB8AC3E}">
        <p14:creationId xmlns:p14="http://schemas.microsoft.com/office/powerpoint/2010/main" val="2835194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4B13-9075-C5CD-6AFE-0D564D1427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FCEB5CB-8254-DFF4-9783-F529DBC51D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3A2BE0A-E3A9-2F6E-F474-2B665146E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70541-C4C0-85FC-EAA2-FB033BC153C6}"/>
              </a:ext>
            </a:extLst>
          </p:cNvPr>
          <p:cNvSpPr>
            <a:spLocks noGrp="1"/>
          </p:cNvSpPr>
          <p:nvPr>
            <p:ph type="dt" sz="half" idx="10"/>
          </p:nvPr>
        </p:nvSpPr>
        <p:spPr/>
        <p:txBody>
          <a:bodyPr/>
          <a:lstStyle/>
          <a:p>
            <a:fld id="{4249CC8E-F37C-40A4-B566-9CF15D83A046}" type="datetimeFigureOut">
              <a:rPr lang="en-GB" smtClean="0"/>
              <a:t>18/02/2025</a:t>
            </a:fld>
            <a:endParaRPr lang="en-GB"/>
          </a:p>
        </p:txBody>
      </p:sp>
      <p:sp>
        <p:nvSpPr>
          <p:cNvPr id="6" name="Footer Placeholder 5">
            <a:extLst>
              <a:ext uri="{FF2B5EF4-FFF2-40B4-BE49-F238E27FC236}">
                <a16:creationId xmlns:a16="http://schemas.microsoft.com/office/drawing/2014/main" id="{A16E066F-3D60-10F6-7E15-B961204DC8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D327F87-DE72-0445-311F-8E1571383845}"/>
              </a:ext>
            </a:extLst>
          </p:cNvPr>
          <p:cNvSpPr>
            <a:spLocks noGrp="1"/>
          </p:cNvSpPr>
          <p:nvPr>
            <p:ph type="sldNum" sz="quarter" idx="12"/>
          </p:nvPr>
        </p:nvSpPr>
        <p:spPr/>
        <p:txBody>
          <a:bodyPr/>
          <a:lstStyle/>
          <a:p>
            <a:fld id="{BC113606-BCBE-400E-85BF-73F469C0B545}" type="slidenum">
              <a:rPr lang="en-GB" smtClean="0"/>
              <a:t>‹#›</a:t>
            </a:fld>
            <a:endParaRPr lang="en-GB"/>
          </a:p>
        </p:txBody>
      </p:sp>
    </p:spTree>
    <p:extLst>
      <p:ext uri="{BB962C8B-B14F-4D97-AF65-F5344CB8AC3E}">
        <p14:creationId xmlns:p14="http://schemas.microsoft.com/office/powerpoint/2010/main" val="1542502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CE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164EE7-E638-BBDE-F6C5-E74E20CD33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82CC35-0721-AF66-3402-F253025105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BAEB85-7BE2-3660-D411-E620715EB7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249CC8E-F37C-40A4-B566-9CF15D83A046}" type="datetimeFigureOut">
              <a:rPr lang="en-GB" smtClean="0"/>
              <a:t>18/02/2025</a:t>
            </a:fld>
            <a:endParaRPr lang="en-GB"/>
          </a:p>
        </p:txBody>
      </p:sp>
      <p:sp>
        <p:nvSpPr>
          <p:cNvPr id="5" name="Footer Placeholder 4">
            <a:extLst>
              <a:ext uri="{FF2B5EF4-FFF2-40B4-BE49-F238E27FC236}">
                <a16:creationId xmlns:a16="http://schemas.microsoft.com/office/drawing/2014/main" id="{A98DF5C5-7F14-4A84-8E3B-BB5A8109CC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748783F-E1D6-886A-B170-6458D99261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C113606-BCBE-400E-85BF-73F469C0B545}" type="slidenum">
              <a:rPr lang="en-GB" smtClean="0"/>
              <a:t>‹#›</a:t>
            </a:fld>
            <a:endParaRPr lang="en-GB"/>
          </a:p>
        </p:txBody>
      </p:sp>
    </p:spTree>
    <p:extLst>
      <p:ext uri="{BB962C8B-B14F-4D97-AF65-F5344CB8AC3E}">
        <p14:creationId xmlns:p14="http://schemas.microsoft.com/office/powerpoint/2010/main" val="2060603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3.png"/><Relationship Id="rId9"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4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3.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2.png"/><Relationship Id="rId9" Type="http://schemas.openxmlformats.org/officeDocument/2006/relationships/image" Target="../media/image20.png"/></Relationships>
</file>

<file path=ppt/slides/_rels/slide4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3.png"/><Relationship Id="rId9" Type="http://schemas.openxmlformats.org/officeDocument/2006/relationships/image" Target="../media/image20.png"/></Relationships>
</file>

<file path=ppt/slides/_rels/slide42.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3.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2.png"/><Relationship Id="rId9" Type="http://schemas.openxmlformats.org/officeDocument/2006/relationships/image" Target="../media/image20.png"/></Relationships>
</file>

<file path=ppt/slides/_rels/slide4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17.png"/><Relationship Id="rId12"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1.png"/><Relationship Id="rId4" Type="http://schemas.openxmlformats.org/officeDocument/2006/relationships/image" Target="../media/image13.png"/><Relationship Id="rId9" Type="http://schemas.openxmlformats.org/officeDocument/2006/relationships/image" Target="../media/image20.png"/></Relationships>
</file>

<file path=ppt/slides/_rels/slide4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8.png"/><Relationship Id="rId12"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3.png"/><Relationship Id="rId5" Type="http://schemas.openxmlformats.org/officeDocument/2006/relationships/image" Target="../media/image16.png"/><Relationship Id="rId10" Type="http://schemas.openxmlformats.org/officeDocument/2006/relationships/image" Target="../media/image22.png"/><Relationship Id="rId4" Type="http://schemas.openxmlformats.org/officeDocument/2006/relationships/image" Target="../media/image12.png"/><Relationship Id="rId9" Type="http://schemas.openxmlformats.org/officeDocument/2006/relationships/image" Target="../media/image21.png"/></Relationships>
</file>

<file path=ppt/slides/_rels/slide4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8.png"/><Relationship Id="rId12"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3.png"/><Relationship Id="rId5" Type="http://schemas.openxmlformats.org/officeDocument/2006/relationships/image" Target="../media/image16.png"/><Relationship Id="rId10" Type="http://schemas.openxmlformats.org/officeDocument/2006/relationships/image" Target="../media/image22.png"/><Relationship Id="rId4" Type="http://schemas.openxmlformats.org/officeDocument/2006/relationships/image" Target="../media/image12.png"/><Relationship Id="rId9" Type="http://schemas.openxmlformats.org/officeDocument/2006/relationships/image" Target="../media/image21.png"/></Relationships>
</file>

<file path=ppt/slides/_rels/slide4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8.png"/><Relationship Id="rId12"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3.png"/><Relationship Id="rId5" Type="http://schemas.openxmlformats.org/officeDocument/2006/relationships/image" Target="../media/image16.png"/><Relationship Id="rId10" Type="http://schemas.openxmlformats.org/officeDocument/2006/relationships/image" Target="../media/image22.png"/><Relationship Id="rId4" Type="http://schemas.openxmlformats.org/officeDocument/2006/relationships/image" Target="../media/image12.png"/><Relationship Id="rId9" Type="http://schemas.openxmlformats.org/officeDocument/2006/relationships/image" Target="../media/image21.png"/></Relationships>
</file>

<file path=ppt/slides/_rels/slide4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8.png"/><Relationship Id="rId12"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3.png"/><Relationship Id="rId5" Type="http://schemas.openxmlformats.org/officeDocument/2006/relationships/image" Target="../media/image16.png"/><Relationship Id="rId10" Type="http://schemas.openxmlformats.org/officeDocument/2006/relationships/image" Target="../media/image22.png"/><Relationship Id="rId4" Type="http://schemas.openxmlformats.org/officeDocument/2006/relationships/image" Target="../media/image12.png"/><Relationship Id="rId9" Type="http://schemas.openxmlformats.org/officeDocument/2006/relationships/image" Target="../media/image21.png"/></Relationships>
</file>

<file path=ppt/slides/_rels/slide4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8.png"/><Relationship Id="rId12" Type="http://schemas.openxmlformats.org/officeDocument/2006/relationships/image" Target="../media/image24.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23.png"/><Relationship Id="rId5" Type="http://schemas.openxmlformats.org/officeDocument/2006/relationships/image" Target="../media/image16.png"/><Relationship Id="rId10" Type="http://schemas.openxmlformats.org/officeDocument/2006/relationships/image" Target="../media/image22.png"/><Relationship Id="rId4" Type="http://schemas.openxmlformats.org/officeDocument/2006/relationships/image" Target="../media/image12.png"/><Relationship Id="rId9" Type="http://schemas.openxmlformats.org/officeDocument/2006/relationships/image" Target="../media/image21.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5.png"/><Relationship Id="rId7"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6.png"/><Relationship Id="rId9" Type="http://schemas.openxmlformats.org/officeDocument/2006/relationships/image" Target="../media/image29.png"/></Relationships>
</file>

<file path=ppt/slides/_rels/slide5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6.png"/><Relationship Id="rId7"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0.png"/></Relationships>
</file>

<file path=ppt/slides/_rels/slide5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image" Target="../media/image26.png"/></Relationships>
</file>

<file path=ppt/slides/_rels/slide5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6.png"/><Relationship Id="rId7"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0.png"/></Relationships>
</file>

<file path=ppt/slides/_rels/slide5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6.png"/><Relationship Id="rId7"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0.png"/></Relationships>
</file>

<file path=ppt/slides/_rels/slide5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6.png"/><Relationship Id="rId7"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0.png"/></Relationships>
</file>

<file path=ppt/slides/_rels/slide5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6.png"/><Relationship Id="rId7"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0.png"/></Relationships>
</file>

<file path=ppt/slides/_rels/slide5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6.png"/><Relationship Id="rId7"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0.png"/></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jpg"/></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13.png"/><Relationship Id="rId4" Type="http://schemas.openxmlformats.org/officeDocument/2006/relationships/image" Target="../media/image24.png"/></Relationships>
</file>

<file path=ppt/slides/_rels/slide63.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4.png"/></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image" Target="../media/image26.png"/></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26.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5.png"/><Relationship Id="rId4" Type="http://schemas.openxmlformats.org/officeDocument/2006/relationships/image" Target="../media/image30.png"/></Relationships>
</file>

<file path=ppt/slides/_rels/slide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0.png"/></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6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B12933-CA64-CBBB-3E65-447A3C10C89C}"/>
              </a:ext>
            </a:extLst>
          </p:cNvPr>
          <p:cNvSpPr txBox="1"/>
          <p:nvPr/>
        </p:nvSpPr>
        <p:spPr>
          <a:xfrm>
            <a:off x="4204543" y="2072304"/>
            <a:ext cx="3782910"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Kubernetes</a:t>
            </a:r>
            <a:endParaRPr lang="en-GB" sz="4800" b="1" dirty="0">
              <a:solidFill>
                <a:schemeClr val="bg1">
                  <a:lumMod val="95000"/>
                </a:schemeClr>
              </a:solidFill>
              <a:latin typeface="Biome" panose="020B0502040204020203" pitchFamily="34" charset="0"/>
              <a:cs typeface="Biome" panose="020B0502040204020203" pitchFamily="34" charset="0"/>
            </a:endParaRPr>
          </a:p>
        </p:txBody>
      </p:sp>
      <p:sp>
        <p:nvSpPr>
          <p:cNvPr id="5" name="TextBox 4">
            <a:extLst>
              <a:ext uri="{FF2B5EF4-FFF2-40B4-BE49-F238E27FC236}">
                <a16:creationId xmlns:a16="http://schemas.microsoft.com/office/drawing/2014/main" id="{BB00F4B2-BC5E-E447-8C6F-00933D5BFC47}"/>
              </a:ext>
            </a:extLst>
          </p:cNvPr>
          <p:cNvSpPr txBox="1"/>
          <p:nvPr/>
        </p:nvSpPr>
        <p:spPr>
          <a:xfrm>
            <a:off x="5401972" y="3075096"/>
            <a:ext cx="1388053"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and</a:t>
            </a:r>
            <a:endParaRPr lang="en-GB" sz="4800" b="1" dirty="0">
              <a:solidFill>
                <a:schemeClr val="bg1">
                  <a:lumMod val="95000"/>
                </a:schemeClr>
              </a:solidFill>
              <a:latin typeface="Biome" panose="020B0502040204020203" pitchFamily="34" charset="0"/>
              <a:cs typeface="Biome" panose="020B0502040204020203" pitchFamily="34" charset="0"/>
            </a:endParaRPr>
          </a:p>
        </p:txBody>
      </p:sp>
      <p:sp>
        <p:nvSpPr>
          <p:cNvPr id="6" name="TextBox 5">
            <a:extLst>
              <a:ext uri="{FF2B5EF4-FFF2-40B4-BE49-F238E27FC236}">
                <a16:creationId xmlns:a16="http://schemas.microsoft.com/office/drawing/2014/main" id="{84D124A4-8729-481D-9914-315F08D71C2D}"/>
              </a:ext>
            </a:extLst>
          </p:cNvPr>
          <p:cNvSpPr txBox="1"/>
          <p:nvPr/>
        </p:nvSpPr>
        <p:spPr>
          <a:xfrm>
            <a:off x="4819540" y="4077888"/>
            <a:ext cx="2902060"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Ansible:</a:t>
            </a:r>
            <a:endParaRPr lang="en-GB" sz="4800" b="1" dirty="0">
              <a:solidFill>
                <a:schemeClr val="bg1">
                  <a:lumMod val="95000"/>
                </a:schemeClr>
              </a:solidFill>
              <a:latin typeface="Biome" panose="020B0502040204020203" pitchFamily="34" charset="0"/>
              <a:cs typeface="Biome" panose="020B0502040204020203" pitchFamily="34" charset="0"/>
            </a:endParaRPr>
          </a:p>
        </p:txBody>
      </p:sp>
      <p:sp>
        <p:nvSpPr>
          <p:cNvPr id="8" name="TextBox 7">
            <a:extLst>
              <a:ext uri="{FF2B5EF4-FFF2-40B4-BE49-F238E27FC236}">
                <a16:creationId xmlns:a16="http://schemas.microsoft.com/office/drawing/2014/main" id="{5A549E57-B57A-FF7A-BE48-304BEFC94D6E}"/>
              </a:ext>
            </a:extLst>
          </p:cNvPr>
          <p:cNvSpPr txBox="1"/>
          <p:nvPr/>
        </p:nvSpPr>
        <p:spPr>
          <a:xfrm>
            <a:off x="-7860106" y="2915820"/>
            <a:ext cx="4678200"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Introduction</a:t>
            </a:r>
            <a:endParaRPr lang="en-GB" sz="4800" b="1" dirty="0">
              <a:solidFill>
                <a:schemeClr val="bg1">
                  <a:lumMod val="95000"/>
                </a:schemeClr>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1451110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16E3C-FCE8-833B-74DA-A000E57EB93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65B32B1-17EF-4B85-91CA-7248969EEE8D}"/>
              </a:ext>
            </a:extLst>
          </p:cNvPr>
          <p:cNvSpPr txBox="1"/>
          <p:nvPr/>
        </p:nvSpPr>
        <p:spPr>
          <a:xfrm>
            <a:off x="2430875" y="359705"/>
            <a:ext cx="7330250" cy="541751"/>
          </a:xfrm>
          <a:prstGeom prst="rect">
            <a:avLst/>
          </a:prstGeom>
          <a:noFill/>
        </p:spPr>
        <p:txBody>
          <a:bodyPr wrap="square" rtlCol="0">
            <a:spAutoFit/>
          </a:bodyPr>
          <a:lstStyle/>
          <a:p>
            <a:r>
              <a:rPr lang="en-GB" sz="2800" dirty="0">
                <a:solidFill>
                  <a:schemeClr val="bg1"/>
                </a:solidFill>
                <a:latin typeface="Biome" panose="020B0503030204020804" pitchFamily="34" charset="0"/>
                <a:cs typeface="Biome" panose="020B0503030204020804" pitchFamily="34" charset="0"/>
              </a:rPr>
              <a:t>The Secret Sauce to Smooth Operations</a:t>
            </a:r>
            <a:endParaRPr lang="en-GB" sz="2800" b="1" dirty="0">
              <a:solidFill>
                <a:schemeClr val="bg1"/>
              </a:solidFill>
              <a:latin typeface="Biome" panose="020B0503030204020804" pitchFamily="34" charset="0"/>
              <a:cs typeface="Biome" panose="020B0503030204020804" pitchFamily="34" charset="0"/>
            </a:endParaRPr>
          </a:p>
        </p:txBody>
      </p:sp>
      <p:pic>
        <p:nvPicPr>
          <p:cNvPr id="4" name="Picture 3" descr="A white letter on a black background&#10;&#10;Description automatically generated">
            <a:extLst>
              <a:ext uri="{FF2B5EF4-FFF2-40B4-BE49-F238E27FC236}">
                <a16:creationId xmlns:a16="http://schemas.microsoft.com/office/drawing/2014/main" id="{946DDBAB-B8F2-D7A1-49F3-8EEE80C55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806" y="1918553"/>
            <a:ext cx="3882376" cy="3893470"/>
          </a:xfrm>
          <a:prstGeom prst="rect">
            <a:avLst/>
          </a:prstGeom>
        </p:spPr>
      </p:pic>
      <p:pic>
        <p:nvPicPr>
          <p:cNvPr id="3" name="Picture 2" descr="A blue hexagon with a white wheel&#10;&#10;Description automatically generated">
            <a:extLst>
              <a:ext uri="{FF2B5EF4-FFF2-40B4-BE49-F238E27FC236}">
                <a16:creationId xmlns:a16="http://schemas.microsoft.com/office/drawing/2014/main" id="{C1F58584-2217-AA2C-30B7-EBD0D7D1B7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099" y="702850"/>
            <a:ext cx="1099559" cy="1068372"/>
          </a:xfrm>
          <a:prstGeom prst="rect">
            <a:avLst/>
          </a:prstGeom>
        </p:spPr>
      </p:pic>
      <p:sp>
        <p:nvSpPr>
          <p:cNvPr id="7" name="TextBox 6">
            <a:extLst>
              <a:ext uri="{FF2B5EF4-FFF2-40B4-BE49-F238E27FC236}">
                <a16:creationId xmlns:a16="http://schemas.microsoft.com/office/drawing/2014/main" id="{09FC93AF-1F54-FBEC-3CFB-047467A706E0}"/>
              </a:ext>
            </a:extLst>
          </p:cNvPr>
          <p:cNvSpPr txBox="1"/>
          <p:nvPr/>
        </p:nvSpPr>
        <p:spPr>
          <a:xfrm>
            <a:off x="740806" y="5991272"/>
            <a:ext cx="6558116" cy="400110"/>
          </a:xfrm>
          <a:prstGeom prst="rect">
            <a:avLst/>
          </a:prstGeom>
          <a:noFill/>
        </p:spPr>
        <p:txBody>
          <a:bodyPr wrap="square" rtlCol="0">
            <a:spAutoFit/>
          </a:bodyPr>
          <a:lstStyle/>
          <a:p>
            <a:r>
              <a:rPr lang="en-GB" sz="2000" b="1" dirty="0">
                <a:solidFill>
                  <a:schemeClr val="bg1"/>
                </a:solidFill>
                <a:latin typeface="Biome" panose="020B0503030204020804" pitchFamily="34" charset="0"/>
                <a:cs typeface="Biome" panose="020B0503030204020804" pitchFamily="34" charset="0"/>
              </a:rPr>
              <a:t>prep kitchen and recipe book</a:t>
            </a:r>
          </a:p>
        </p:txBody>
      </p:sp>
      <p:sp>
        <p:nvSpPr>
          <p:cNvPr id="8" name="TextBox 7">
            <a:extLst>
              <a:ext uri="{FF2B5EF4-FFF2-40B4-BE49-F238E27FC236}">
                <a16:creationId xmlns:a16="http://schemas.microsoft.com/office/drawing/2014/main" id="{12E1A78E-C58B-97AD-564C-5E52097BC0F5}"/>
              </a:ext>
            </a:extLst>
          </p:cNvPr>
          <p:cNvSpPr txBox="1"/>
          <p:nvPr/>
        </p:nvSpPr>
        <p:spPr>
          <a:xfrm>
            <a:off x="5458419" y="2272593"/>
            <a:ext cx="5992775" cy="3539430"/>
          </a:xfrm>
          <a:prstGeom prst="rect">
            <a:avLst/>
          </a:prstGeom>
          <a:noFill/>
        </p:spPr>
        <p:txBody>
          <a:bodyPr wrap="square" rtlCol="0">
            <a:spAutoFit/>
          </a:bodyPr>
          <a:lstStyle/>
          <a:p>
            <a:r>
              <a:rPr lang="en-GB" sz="2800" dirty="0">
                <a:solidFill>
                  <a:schemeClr val="bg1"/>
                </a:solidFill>
                <a:latin typeface="Biome" panose="020B0503030204020804" pitchFamily="34" charset="0"/>
                <a:cs typeface="Biome" panose="020B0503030204020804" pitchFamily="34" charset="0"/>
              </a:rPr>
              <a:t>It automates all the repetitive tasks—chopping vegetables, preheating the oven, setting the table—so you don’t have to do everything manually. It ensures consistency across every dish, so every guest gets exactly what they ordered.</a:t>
            </a:r>
            <a:endParaRPr lang="en-GB" sz="2800" b="1"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006091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7C255-DAE0-27BC-5D24-8959065CECB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0133DB9-5A87-138A-95ED-219D6D2E7D35}"/>
              </a:ext>
            </a:extLst>
          </p:cNvPr>
          <p:cNvSpPr txBox="1"/>
          <p:nvPr/>
        </p:nvSpPr>
        <p:spPr>
          <a:xfrm>
            <a:off x="4185495" y="1045911"/>
            <a:ext cx="3821010"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Kubernetes</a:t>
            </a:r>
            <a:endParaRPr lang="en-GB" sz="4800" b="1" dirty="0">
              <a:solidFill>
                <a:schemeClr val="bg1">
                  <a:lumMod val="95000"/>
                </a:schemeClr>
              </a:solidFill>
              <a:latin typeface="Biome" panose="020B0502040204020203" pitchFamily="34" charset="0"/>
              <a:cs typeface="Biome" panose="020B0502040204020203" pitchFamily="34" charset="0"/>
            </a:endParaRPr>
          </a:p>
        </p:txBody>
      </p:sp>
      <p:sp>
        <p:nvSpPr>
          <p:cNvPr id="3" name="TextBox 2">
            <a:extLst>
              <a:ext uri="{FF2B5EF4-FFF2-40B4-BE49-F238E27FC236}">
                <a16:creationId xmlns:a16="http://schemas.microsoft.com/office/drawing/2014/main" id="{DAF0F41F-30E6-B661-8CBB-8EB164B53AB2}"/>
              </a:ext>
            </a:extLst>
          </p:cNvPr>
          <p:cNvSpPr txBox="1"/>
          <p:nvPr/>
        </p:nvSpPr>
        <p:spPr>
          <a:xfrm>
            <a:off x="5401974" y="7380396"/>
            <a:ext cx="1388053"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and</a:t>
            </a:r>
            <a:endParaRPr lang="en-GB" sz="4800" b="1" dirty="0">
              <a:solidFill>
                <a:schemeClr val="bg1">
                  <a:lumMod val="95000"/>
                </a:schemeClr>
              </a:solidFill>
              <a:latin typeface="Biome" panose="020B0502040204020203" pitchFamily="34" charset="0"/>
              <a:cs typeface="Biome" panose="020B0502040204020203" pitchFamily="34" charset="0"/>
            </a:endParaRPr>
          </a:p>
        </p:txBody>
      </p:sp>
      <p:sp>
        <p:nvSpPr>
          <p:cNvPr id="4" name="TextBox 3">
            <a:extLst>
              <a:ext uri="{FF2B5EF4-FFF2-40B4-BE49-F238E27FC236}">
                <a16:creationId xmlns:a16="http://schemas.microsoft.com/office/drawing/2014/main" id="{EBB7DBDB-A2E3-B8FE-AF08-4A0CF45369B7}"/>
              </a:ext>
            </a:extLst>
          </p:cNvPr>
          <p:cNvSpPr txBox="1"/>
          <p:nvPr/>
        </p:nvSpPr>
        <p:spPr>
          <a:xfrm>
            <a:off x="4819542" y="8383188"/>
            <a:ext cx="2552916"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Ansible</a:t>
            </a:r>
            <a:endParaRPr lang="en-GB" sz="4800" b="1" dirty="0">
              <a:solidFill>
                <a:schemeClr val="bg1">
                  <a:lumMod val="95000"/>
                </a:schemeClr>
              </a:solidFill>
              <a:latin typeface="Biome" panose="020B0502040204020203" pitchFamily="34" charset="0"/>
              <a:cs typeface="Biome" panose="020B0502040204020203" pitchFamily="34" charset="0"/>
            </a:endParaRPr>
          </a:p>
        </p:txBody>
      </p:sp>
      <p:pic>
        <p:nvPicPr>
          <p:cNvPr id="8" name="Picture 7" descr="A blue hexagon with a white wheel&#10;&#10;Description automatically generated">
            <a:extLst>
              <a:ext uri="{FF2B5EF4-FFF2-40B4-BE49-F238E27FC236}">
                <a16:creationId xmlns:a16="http://schemas.microsoft.com/office/drawing/2014/main" id="{DEE65919-F196-F800-8969-11695BF5C5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449" y="2570993"/>
            <a:ext cx="3521102" cy="3421233"/>
          </a:xfrm>
          <a:prstGeom prst="rect">
            <a:avLst/>
          </a:prstGeom>
        </p:spPr>
      </p:pic>
      <p:sp>
        <p:nvSpPr>
          <p:cNvPr id="9" name="TextBox 8">
            <a:extLst>
              <a:ext uri="{FF2B5EF4-FFF2-40B4-BE49-F238E27FC236}">
                <a16:creationId xmlns:a16="http://schemas.microsoft.com/office/drawing/2014/main" id="{D7A73953-D9D0-4F9D-FFAB-6A5EDD97B537}"/>
              </a:ext>
            </a:extLst>
          </p:cNvPr>
          <p:cNvSpPr txBox="1"/>
          <p:nvPr/>
        </p:nvSpPr>
        <p:spPr>
          <a:xfrm>
            <a:off x="13693879" y="3013501"/>
            <a:ext cx="6102140"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So </a:t>
            </a:r>
            <a:r>
              <a:rPr lang="fr-FR" sz="4800" b="1" dirty="0" err="1">
                <a:solidFill>
                  <a:schemeClr val="bg1">
                    <a:lumMod val="95000"/>
                  </a:schemeClr>
                </a:solidFill>
                <a:latin typeface="Biome" panose="020B0502040204020203" pitchFamily="34" charset="0"/>
                <a:cs typeface="Biome" panose="020B0502040204020203" pitchFamily="34" charset="0"/>
              </a:rPr>
              <a:t>many</a:t>
            </a:r>
            <a:r>
              <a:rPr lang="fr-FR" sz="4800" b="1" dirty="0">
                <a:solidFill>
                  <a:schemeClr val="bg1">
                    <a:lumMod val="95000"/>
                  </a:schemeClr>
                </a:solidFill>
                <a:latin typeface="Biome" panose="020B0502040204020203" pitchFamily="34" charset="0"/>
                <a:cs typeface="Biome" panose="020B0502040204020203" pitchFamily="34" charset="0"/>
              </a:rPr>
              <a:t> questions</a:t>
            </a:r>
            <a:endParaRPr lang="en-GB" sz="4800" b="1" dirty="0">
              <a:solidFill>
                <a:schemeClr val="bg1">
                  <a:lumMod val="95000"/>
                </a:schemeClr>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12075152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905D5-38D5-E400-83F0-535DD3AF1992}"/>
            </a:ext>
          </a:extLst>
        </p:cNvPr>
        <p:cNvGrpSpPr/>
        <p:nvPr/>
      </p:nvGrpSpPr>
      <p:grpSpPr>
        <a:xfrm>
          <a:off x="0" y="0"/>
          <a:ext cx="0" cy="0"/>
          <a:chOff x="0" y="0"/>
          <a:chExt cx="0" cy="0"/>
        </a:xfrm>
      </p:grpSpPr>
      <p:pic>
        <p:nvPicPr>
          <p:cNvPr id="8" name="Picture 7" descr="A blue hexagon with a white wheel&#10;&#10;Description automatically generated">
            <a:extLst>
              <a:ext uri="{FF2B5EF4-FFF2-40B4-BE49-F238E27FC236}">
                <a16:creationId xmlns:a16="http://schemas.microsoft.com/office/drawing/2014/main" id="{A69F5848-9EB5-C9F2-9B47-16DD4CDD10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488114"/>
            <a:ext cx="1148158" cy="1115593"/>
          </a:xfrm>
          <a:prstGeom prst="rect">
            <a:avLst/>
          </a:prstGeom>
        </p:spPr>
      </p:pic>
      <p:sp>
        <p:nvSpPr>
          <p:cNvPr id="5" name="TextBox 4">
            <a:extLst>
              <a:ext uri="{FF2B5EF4-FFF2-40B4-BE49-F238E27FC236}">
                <a16:creationId xmlns:a16="http://schemas.microsoft.com/office/drawing/2014/main" id="{F88C54D1-4363-DED2-9C11-4E8B51EB7F55}"/>
              </a:ext>
            </a:extLst>
          </p:cNvPr>
          <p:cNvSpPr txBox="1"/>
          <p:nvPr/>
        </p:nvSpPr>
        <p:spPr>
          <a:xfrm>
            <a:off x="3044929" y="3013501"/>
            <a:ext cx="6102140"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So </a:t>
            </a:r>
            <a:r>
              <a:rPr lang="fr-FR" sz="4800" b="1" dirty="0" err="1">
                <a:solidFill>
                  <a:schemeClr val="bg1">
                    <a:lumMod val="95000"/>
                  </a:schemeClr>
                </a:solidFill>
                <a:latin typeface="Biome" panose="020B0502040204020203" pitchFamily="34" charset="0"/>
                <a:cs typeface="Biome" panose="020B0502040204020203" pitchFamily="34" charset="0"/>
              </a:rPr>
              <a:t>many</a:t>
            </a:r>
            <a:r>
              <a:rPr lang="fr-FR" sz="4800" b="1" dirty="0">
                <a:solidFill>
                  <a:schemeClr val="bg1">
                    <a:lumMod val="95000"/>
                  </a:schemeClr>
                </a:solidFill>
                <a:latin typeface="Biome" panose="020B0502040204020203" pitchFamily="34" charset="0"/>
                <a:cs typeface="Biome" panose="020B0502040204020203" pitchFamily="34" charset="0"/>
              </a:rPr>
              <a:t> questions</a:t>
            </a:r>
            <a:endParaRPr lang="en-GB" sz="4800" b="1" dirty="0">
              <a:solidFill>
                <a:schemeClr val="bg1">
                  <a:lumMod val="95000"/>
                </a:schemeClr>
              </a:solidFill>
              <a:latin typeface="Biome" panose="020B0502040204020203" pitchFamily="34" charset="0"/>
              <a:cs typeface="Biome" panose="020B0502040204020203" pitchFamily="34" charset="0"/>
            </a:endParaRPr>
          </a:p>
        </p:txBody>
      </p:sp>
      <p:sp>
        <p:nvSpPr>
          <p:cNvPr id="6" name="TextBox 5">
            <a:extLst>
              <a:ext uri="{FF2B5EF4-FFF2-40B4-BE49-F238E27FC236}">
                <a16:creationId xmlns:a16="http://schemas.microsoft.com/office/drawing/2014/main" id="{09BA181F-BC00-79FC-8402-8459E5A8DAC7}"/>
              </a:ext>
            </a:extLst>
          </p:cNvPr>
          <p:cNvSpPr txBox="1"/>
          <p:nvPr/>
        </p:nvSpPr>
        <p:spPr>
          <a:xfrm>
            <a:off x="13408129" y="2951945"/>
            <a:ext cx="6102140" cy="954107"/>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What</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is</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it</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Why</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even</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bother</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It’s</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really</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complicated</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2028333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DC804-39CD-E5CB-A5A3-A373C4DCB95A}"/>
            </a:ext>
          </a:extLst>
        </p:cNvPr>
        <p:cNvGrpSpPr/>
        <p:nvPr/>
      </p:nvGrpSpPr>
      <p:grpSpPr>
        <a:xfrm>
          <a:off x="0" y="0"/>
          <a:ext cx="0" cy="0"/>
          <a:chOff x="0" y="0"/>
          <a:chExt cx="0" cy="0"/>
        </a:xfrm>
      </p:grpSpPr>
      <p:pic>
        <p:nvPicPr>
          <p:cNvPr id="8" name="Picture 7" descr="A blue hexagon with a white wheel&#10;&#10;Description automatically generated">
            <a:extLst>
              <a:ext uri="{FF2B5EF4-FFF2-40B4-BE49-F238E27FC236}">
                <a16:creationId xmlns:a16="http://schemas.microsoft.com/office/drawing/2014/main" id="{938F319F-F4F9-0BA0-C11E-FF40334C0D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488114"/>
            <a:ext cx="1148158" cy="1115593"/>
          </a:xfrm>
          <a:prstGeom prst="rect">
            <a:avLst/>
          </a:prstGeom>
        </p:spPr>
      </p:pic>
      <p:sp>
        <p:nvSpPr>
          <p:cNvPr id="5" name="TextBox 4">
            <a:extLst>
              <a:ext uri="{FF2B5EF4-FFF2-40B4-BE49-F238E27FC236}">
                <a16:creationId xmlns:a16="http://schemas.microsoft.com/office/drawing/2014/main" id="{D696E0CB-776E-3E84-77E0-123D928E5E65}"/>
              </a:ext>
            </a:extLst>
          </p:cNvPr>
          <p:cNvSpPr txBox="1"/>
          <p:nvPr/>
        </p:nvSpPr>
        <p:spPr>
          <a:xfrm>
            <a:off x="3044929" y="2951946"/>
            <a:ext cx="6102140" cy="954107"/>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What</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is</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it</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Why</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even</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bother</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It’s</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really</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complicated</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3" name="Picture 2" descr="A person with long hair and beard&#10;&#10;Description automatically generated">
            <a:extLst>
              <a:ext uri="{FF2B5EF4-FFF2-40B4-BE49-F238E27FC236}">
                <a16:creationId xmlns:a16="http://schemas.microsoft.com/office/drawing/2014/main" id="{E02BB64E-589D-A677-2144-EBAD5245A4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738" y="-6755564"/>
            <a:ext cx="10038522" cy="5772150"/>
          </a:xfrm>
          <a:prstGeom prst="rect">
            <a:avLst/>
          </a:prstGeom>
        </p:spPr>
      </p:pic>
      <p:sp>
        <p:nvSpPr>
          <p:cNvPr id="4" name="TextBox 3">
            <a:extLst>
              <a:ext uri="{FF2B5EF4-FFF2-40B4-BE49-F238E27FC236}">
                <a16:creationId xmlns:a16="http://schemas.microsoft.com/office/drawing/2014/main" id="{E55AE674-D111-F211-339C-AA07EDCAAA06}"/>
              </a:ext>
            </a:extLst>
          </p:cNvPr>
          <p:cNvSpPr txBox="1"/>
          <p:nvPr/>
        </p:nvSpPr>
        <p:spPr>
          <a:xfrm>
            <a:off x="-7089671" y="3075056"/>
            <a:ext cx="6102140"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So </a:t>
            </a:r>
            <a:r>
              <a:rPr lang="fr-FR" sz="4800" b="1" dirty="0" err="1">
                <a:solidFill>
                  <a:schemeClr val="bg1">
                    <a:lumMod val="95000"/>
                  </a:schemeClr>
                </a:solidFill>
                <a:latin typeface="Biome" panose="020B0502040204020203" pitchFamily="34" charset="0"/>
                <a:cs typeface="Biome" panose="020B0502040204020203" pitchFamily="34" charset="0"/>
              </a:rPr>
              <a:t>many</a:t>
            </a:r>
            <a:r>
              <a:rPr lang="fr-FR" sz="4800" b="1" dirty="0">
                <a:solidFill>
                  <a:schemeClr val="bg1">
                    <a:lumMod val="95000"/>
                  </a:schemeClr>
                </a:solidFill>
                <a:latin typeface="Biome" panose="020B0502040204020203" pitchFamily="34" charset="0"/>
                <a:cs typeface="Biome" panose="020B0502040204020203" pitchFamily="34" charset="0"/>
              </a:rPr>
              <a:t> questions</a:t>
            </a:r>
            <a:endParaRPr lang="en-GB" sz="4800" b="1" dirty="0">
              <a:solidFill>
                <a:schemeClr val="bg1">
                  <a:lumMod val="95000"/>
                </a:schemeClr>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2247417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EBA50-171D-1B15-1F84-DE5F6244845E}"/>
            </a:ext>
          </a:extLst>
        </p:cNvPr>
        <p:cNvGrpSpPr/>
        <p:nvPr/>
      </p:nvGrpSpPr>
      <p:grpSpPr>
        <a:xfrm>
          <a:off x="0" y="0"/>
          <a:ext cx="0" cy="0"/>
          <a:chOff x="0" y="0"/>
          <a:chExt cx="0" cy="0"/>
        </a:xfrm>
      </p:grpSpPr>
      <p:pic>
        <p:nvPicPr>
          <p:cNvPr id="8" name="Picture 7" descr="A blue hexagon with a white wheel&#10;&#10;Description automatically generated">
            <a:extLst>
              <a:ext uri="{FF2B5EF4-FFF2-40B4-BE49-F238E27FC236}">
                <a16:creationId xmlns:a16="http://schemas.microsoft.com/office/drawing/2014/main" id="{FF466AA0-0A41-8B65-F207-1D400D7868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1538389"/>
            <a:ext cx="1148158" cy="1115593"/>
          </a:xfrm>
          <a:prstGeom prst="rect">
            <a:avLst/>
          </a:prstGeom>
        </p:spPr>
      </p:pic>
      <p:pic>
        <p:nvPicPr>
          <p:cNvPr id="4" name="Picture 3" descr="A person with long hair and beard&#10;&#10;Description automatically generated">
            <a:extLst>
              <a:ext uri="{FF2B5EF4-FFF2-40B4-BE49-F238E27FC236}">
                <a16:creationId xmlns:a16="http://schemas.microsoft.com/office/drawing/2014/main" id="{557B06C4-D6E0-8B8C-FF1F-8D6862677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738" y="597736"/>
            <a:ext cx="10038522" cy="5772150"/>
          </a:xfrm>
          <a:prstGeom prst="rect">
            <a:avLst/>
          </a:prstGeom>
        </p:spPr>
      </p:pic>
      <p:sp>
        <p:nvSpPr>
          <p:cNvPr id="6" name="TextBox 5">
            <a:extLst>
              <a:ext uri="{FF2B5EF4-FFF2-40B4-BE49-F238E27FC236}">
                <a16:creationId xmlns:a16="http://schemas.microsoft.com/office/drawing/2014/main" id="{E6A4FF85-F29D-D494-1063-AE7669218E6F}"/>
              </a:ext>
            </a:extLst>
          </p:cNvPr>
          <p:cNvSpPr txBox="1"/>
          <p:nvPr/>
        </p:nvSpPr>
        <p:spPr>
          <a:xfrm>
            <a:off x="3044929" y="12529181"/>
            <a:ext cx="6102140" cy="954107"/>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What</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is</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it</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Why</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even</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bother</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It’s</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really</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complicated</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425239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5BF1B-67D3-13BE-A6BF-199FF05BA57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8E4F28B-DD0A-5032-4F1B-AD2E256E4336}"/>
              </a:ext>
            </a:extLst>
          </p:cNvPr>
          <p:cNvSpPr txBox="1"/>
          <p:nvPr/>
        </p:nvSpPr>
        <p:spPr>
          <a:xfrm>
            <a:off x="4185495" y="1045911"/>
            <a:ext cx="3821010"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Kubernetes</a:t>
            </a:r>
            <a:endParaRPr lang="en-GB" sz="4800" b="1" dirty="0">
              <a:solidFill>
                <a:schemeClr val="bg1">
                  <a:lumMod val="95000"/>
                </a:schemeClr>
              </a:solidFill>
              <a:latin typeface="Biome" panose="020B0502040204020203" pitchFamily="34" charset="0"/>
              <a:cs typeface="Biome" panose="020B0502040204020203" pitchFamily="34" charset="0"/>
            </a:endParaRPr>
          </a:p>
        </p:txBody>
      </p:sp>
      <p:sp>
        <p:nvSpPr>
          <p:cNvPr id="3" name="TextBox 2">
            <a:extLst>
              <a:ext uri="{FF2B5EF4-FFF2-40B4-BE49-F238E27FC236}">
                <a16:creationId xmlns:a16="http://schemas.microsoft.com/office/drawing/2014/main" id="{C0368525-25C9-7E57-6A76-5B1CAD57F143}"/>
              </a:ext>
            </a:extLst>
          </p:cNvPr>
          <p:cNvSpPr txBox="1"/>
          <p:nvPr/>
        </p:nvSpPr>
        <p:spPr>
          <a:xfrm>
            <a:off x="5401974" y="7380396"/>
            <a:ext cx="1388053"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and</a:t>
            </a:r>
            <a:endParaRPr lang="en-GB" sz="4800" b="1" dirty="0">
              <a:solidFill>
                <a:schemeClr val="bg1">
                  <a:lumMod val="95000"/>
                </a:schemeClr>
              </a:solidFill>
              <a:latin typeface="Biome" panose="020B0502040204020203" pitchFamily="34" charset="0"/>
              <a:cs typeface="Biome" panose="020B0502040204020203" pitchFamily="34" charset="0"/>
            </a:endParaRPr>
          </a:p>
        </p:txBody>
      </p:sp>
      <p:sp>
        <p:nvSpPr>
          <p:cNvPr id="4" name="TextBox 3">
            <a:extLst>
              <a:ext uri="{FF2B5EF4-FFF2-40B4-BE49-F238E27FC236}">
                <a16:creationId xmlns:a16="http://schemas.microsoft.com/office/drawing/2014/main" id="{811B6EC9-8026-9063-59E0-0DE4224ED3AD}"/>
              </a:ext>
            </a:extLst>
          </p:cNvPr>
          <p:cNvSpPr txBox="1"/>
          <p:nvPr/>
        </p:nvSpPr>
        <p:spPr>
          <a:xfrm>
            <a:off x="4819542" y="8383188"/>
            <a:ext cx="2552916"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Ansible</a:t>
            </a:r>
            <a:endParaRPr lang="en-GB" sz="4800" b="1" dirty="0">
              <a:solidFill>
                <a:schemeClr val="bg1">
                  <a:lumMod val="95000"/>
                </a:schemeClr>
              </a:solidFill>
              <a:latin typeface="Biome" panose="020B0502040204020203" pitchFamily="34" charset="0"/>
              <a:cs typeface="Biome" panose="020B0502040204020203" pitchFamily="34" charset="0"/>
            </a:endParaRPr>
          </a:p>
        </p:txBody>
      </p:sp>
      <p:pic>
        <p:nvPicPr>
          <p:cNvPr id="8" name="Picture 7" descr="A blue hexagon with a white wheel&#10;&#10;Description automatically generated">
            <a:extLst>
              <a:ext uri="{FF2B5EF4-FFF2-40B4-BE49-F238E27FC236}">
                <a16:creationId xmlns:a16="http://schemas.microsoft.com/office/drawing/2014/main" id="{1EBF5451-71DD-64D3-871B-1C15CAAAB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5449" y="2570993"/>
            <a:ext cx="3521102" cy="3421233"/>
          </a:xfrm>
          <a:prstGeom prst="rect">
            <a:avLst/>
          </a:prstGeom>
        </p:spPr>
      </p:pic>
      <p:sp>
        <p:nvSpPr>
          <p:cNvPr id="9" name="TextBox 8">
            <a:extLst>
              <a:ext uri="{FF2B5EF4-FFF2-40B4-BE49-F238E27FC236}">
                <a16:creationId xmlns:a16="http://schemas.microsoft.com/office/drawing/2014/main" id="{553959D5-4BA2-80BA-3E97-E62DC524EA9B}"/>
              </a:ext>
            </a:extLst>
          </p:cNvPr>
          <p:cNvSpPr txBox="1"/>
          <p:nvPr/>
        </p:nvSpPr>
        <p:spPr>
          <a:xfrm>
            <a:off x="13693879" y="3013501"/>
            <a:ext cx="6102140"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So </a:t>
            </a:r>
            <a:r>
              <a:rPr lang="fr-FR" sz="4800" b="1" dirty="0" err="1">
                <a:solidFill>
                  <a:schemeClr val="bg1">
                    <a:lumMod val="95000"/>
                  </a:schemeClr>
                </a:solidFill>
                <a:latin typeface="Biome" panose="020B0502040204020203" pitchFamily="34" charset="0"/>
                <a:cs typeface="Biome" panose="020B0502040204020203" pitchFamily="34" charset="0"/>
              </a:rPr>
              <a:t>many</a:t>
            </a:r>
            <a:r>
              <a:rPr lang="fr-FR" sz="4800" b="1" dirty="0">
                <a:solidFill>
                  <a:schemeClr val="bg1">
                    <a:lumMod val="95000"/>
                  </a:schemeClr>
                </a:solidFill>
                <a:latin typeface="Biome" panose="020B0502040204020203" pitchFamily="34" charset="0"/>
                <a:cs typeface="Biome" panose="020B0502040204020203" pitchFamily="34" charset="0"/>
              </a:rPr>
              <a:t> questions</a:t>
            </a:r>
            <a:endParaRPr lang="en-GB" sz="4800" b="1" dirty="0">
              <a:solidFill>
                <a:schemeClr val="bg1">
                  <a:lumMod val="95000"/>
                </a:schemeClr>
              </a:solidFill>
              <a:latin typeface="Biome" panose="020B0502040204020203" pitchFamily="34" charset="0"/>
              <a:cs typeface="Biome" panose="020B0502040204020203" pitchFamily="34" charset="0"/>
            </a:endParaRPr>
          </a:p>
        </p:txBody>
      </p:sp>
      <p:pic>
        <p:nvPicPr>
          <p:cNvPr id="69" name="Picture 68" descr="A person with long hair and beard&#10;&#10;Description automatically generated">
            <a:extLst>
              <a:ext uri="{FF2B5EF4-FFF2-40B4-BE49-F238E27FC236}">
                <a16:creationId xmlns:a16="http://schemas.microsoft.com/office/drawing/2014/main" id="{AF66C7C8-06E8-863C-90E5-A9CD0B95A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2620" y="337981"/>
            <a:ext cx="10038522" cy="5772150"/>
          </a:xfrm>
          <a:prstGeom prst="rect">
            <a:avLst/>
          </a:prstGeom>
        </p:spPr>
      </p:pic>
    </p:spTree>
    <p:extLst>
      <p:ext uri="{BB962C8B-B14F-4D97-AF65-F5344CB8AC3E}">
        <p14:creationId xmlns:p14="http://schemas.microsoft.com/office/powerpoint/2010/main" val="2542944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6311B-EAB7-94A1-39D7-B1D14F7E850A}"/>
            </a:ext>
          </a:extLst>
        </p:cNvPr>
        <p:cNvGrpSpPr/>
        <p:nvPr/>
      </p:nvGrpSpPr>
      <p:grpSpPr>
        <a:xfrm>
          <a:off x="0" y="0"/>
          <a:ext cx="0" cy="0"/>
          <a:chOff x="0" y="0"/>
          <a:chExt cx="0" cy="0"/>
        </a:xfrm>
      </p:grpSpPr>
      <p:pic>
        <p:nvPicPr>
          <p:cNvPr id="8" name="Picture 7" descr="A blue hexagon with a white wheel&#10;&#10;Description automatically generated">
            <a:extLst>
              <a:ext uri="{FF2B5EF4-FFF2-40B4-BE49-F238E27FC236}">
                <a16:creationId xmlns:a16="http://schemas.microsoft.com/office/drawing/2014/main" id="{19892318-0D94-F265-8295-0451BB08AB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488114"/>
            <a:ext cx="1148158" cy="1115593"/>
          </a:xfrm>
          <a:prstGeom prst="rect">
            <a:avLst/>
          </a:prstGeom>
        </p:spPr>
      </p:pic>
      <p:sp>
        <p:nvSpPr>
          <p:cNvPr id="5" name="TextBox 4">
            <a:extLst>
              <a:ext uri="{FF2B5EF4-FFF2-40B4-BE49-F238E27FC236}">
                <a16:creationId xmlns:a16="http://schemas.microsoft.com/office/drawing/2014/main" id="{098D9BCD-924E-2252-C5C8-9C6CBDCD67DD}"/>
              </a:ext>
            </a:extLst>
          </p:cNvPr>
          <p:cNvSpPr txBox="1"/>
          <p:nvPr/>
        </p:nvSpPr>
        <p:spPr>
          <a:xfrm>
            <a:off x="3044930" y="3013501"/>
            <a:ext cx="6102140"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Orchestration </a:t>
            </a:r>
            <a:r>
              <a:rPr lang="fr-FR" sz="4800" b="1" dirty="0" err="1">
                <a:solidFill>
                  <a:schemeClr val="bg1">
                    <a:lumMod val="95000"/>
                  </a:schemeClr>
                </a:solidFill>
                <a:latin typeface="Biome" panose="020B0502040204020203" pitchFamily="34" charset="0"/>
                <a:cs typeface="Biome" panose="020B0502040204020203" pitchFamily="34" charset="0"/>
              </a:rPr>
              <a:t>tool</a:t>
            </a:r>
            <a:endParaRPr lang="en-GB" sz="4800" b="1" dirty="0">
              <a:solidFill>
                <a:schemeClr val="bg1">
                  <a:lumMod val="95000"/>
                </a:schemeClr>
              </a:solidFill>
              <a:latin typeface="Biome" panose="020B0502040204020203" pitchFamily="34" charset="0"/>
              <a:cs typeface="Biome" panose="020B0502040204020203" pitchFamily="34" charset="0"/>
            </a:endParaRPr>
          </a:p>
        </p:txBody>
      </p:sp>
      <p:sp>
        <p:nvSpPr>
          <p:cNvPr id="2" name="TextBox 1">
            <a:extLst>
              <a:ext uri="{FF2B5EF4-FFF2-40B4-BE49-F238E27FC236}">
                <a16:creationId xmlns:a16="http://schemas.microsoft.com/office/drawing/2014/main" id="{A799ED4E-82C6-BD24-1E28-7D4716CAF4A6}"/>
              </a:ext>
            </a:extLst>
          </p:cNvPr>
          <p:cNvSpPr txBox="1"/>
          <p:nvPr/>
        </p:nvSpPr>
        <p:spPr>
          <a:xfrm>
            <a:off x="4185495" y="-2139741"/>
            <a:ext cx="3821010"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Kubernetes</a:t>
            </a:r>
            <a:endParaRPr lang="en-GB" sz="4800" b="1" dirty="0">
              <a:solidFill>
                <a:schemeClr val="bg1">
                  <a:lumMod val="95000"/>
                </a:schemeClr>
              </a:solidFill>
              <a:latin typeface="Biome" panose="020B0502040204020203" pitchFamily="34" charset="0"/>
              <a:cs typeface="Biome" panose="020B0502040204020203" pitchFamily="34" charset="0"/>
            </a:endParaRPr>
          </a:p>
        </p:txBody>
      </p:sp>
      <p:sp>
        <p:nvSpPr>
          <p:cNvPr id="3" name="TextBox 2">
            <a:extLst>
              <a:ext uri="{FF2B5EF4-FFF2-40B4-BE49-F238E27FC236}">
                <a16:creationId xmlns:a16="http://schemas.microsoft.com/office/drawing/2014/main" id="{77F6E7D8-293F-8AE2-DF02-01723C54A6F0}"/>
              </a:ext>
            </a:extLst>
          </p:cNvPr>
          <p:cNvSpPr txBox="1"/>
          <p:nvPr/>
        </p:nvSpPr>
        <p:spPr>
          <a:xfrm>
            <a:off x="14971303" y="3167389"/>
            <a:ext cx="6200774" cy="523220"/>
          </a:xfrm>
          <a:prstGeom prst="rect">
            <a:avLst/>
          </a:prstGeom>
          <a:noFill/>
        </p:spPr>
        <p:txBody>
          <a:bodyPr wrap="square" rtlCol="0">
            <a:spAutoFit/>
          </a:bodyPr>
          <a:lstStyle/>
          <a:p>
            <a:r>
              <a:rPr lang="fr-FR" sz="2800" b="1" dirty="0" err="1">
                <a:solidFill>
                  <a:schemeClr val="bg1">
                    <a:lumMod val="95000"/>
                  </a:schemeClr>
                </a:solidFill>
                <a:latin typeface="Biome" panose="020B0502040204020203" pitchFamily="34" charset="0"/>
                <a:cs typeface="Biome" panose="020B0502040204020203" pitchFamily="34" charset="0"/>
              </a:rPr>
              <a:t>Used</a:t>
            </a:r>
            <a:r>
              <a:rPr lang="fr-FR" sz="2800" b="1" dirty="0">
                <a:solidFill>
                  <a:schemeClr val="bg1">
                    <a:lumMod val="95000"/>
                  </a:schemeClr>
                </a:solidFill>
                <a:latin typeface="Biome" panose="020B0502040204020203" pitchFamily="34" charset="0"/>
                <a:cs typeface="Biome" panose="020B0502040204020203" pitchFamily="34" charset="0"/>
              </a:rPr>
              <a:t> for large </a:t>
            </a:r>
            <a:r>
              <a:rPr lang="fr-FR" sz="2800" b="1" dirty="0" err="1">
                <a:solidFill>
                  <a:schemeClr val="bg1">
                    <a:lumMod val="95000"/>
                  </a:schemeClr>
                </a:solidFill>
                <a:latin typeface="Biome" panose="020B0502040204020203" pitchFamily="34" charset="0"/>
                <a:cs typeface="Biome" panose="020B0502040204020203" pitchFamily="34" charset="0"/>
              </a:rPr>
              <a:t>scale</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deployments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3765929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7A548-963C-CC3B-F279-250F9DCA8C5E}"/>
            </a:ext>
          </a:extLst>
        </p:cNvPr>
        <p:cNvGrpSpPr/>
        <p:nvPr/>
      </p:nvGrpSpPr>
      <p:grpSpPr>
        <a:xfrm>
          <a:off x="0" y="0"/>
          <a:ext cx="0" cy="0"/>
          <a:chOff x="0" y="0"/>
          <a:chExt cx="0" cy="0"/>
        </a:xfrm>
      </p:grpSpPr>
      <p:pic>
        <p:nvPicPr>
          <p:cNvPr id="8" name="Picture 7" descr="A blue hexagon with a white wheel&#10;&#10;Description automatically generated">
            <a:extLst>
              <a:ext uri="{FF2B5EF4-FFF2-40B4-BE49-F238E27FC236}">
                <a16:creationId xmlns:a16="http://schemas.microsoft.com/office/drawing/2014/main" id="{26D6A210-0216-0820-ED89-F34003AFD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488114"/>
            <a:ext cx="1148158" cy="1115593"/>
          </a:xfrm>
          <a:prstGeom prst="rect">
            <a:avLst/>
          </a:prstGeom>
        </p:spPr>
      </p:pic>
      <p:sp>
        <p:nvSpPr>
          <p:cNvPr id="5" name="TextBox 4">
            <a:extLst>
              <a:ext uri="{FF2B5EF4-FFF2-40B4-BE49-F238E27FC236}">
                <a16:creationId xmlns:a16="http://schemas.microsoft.com/office/drawing/2014/main" id="{4E31D857-623C-E824-4515-1AF1F450C8D2}"/>
              </a:ext>
            </a:extLst>
          </p:cNvPr>
          <p:cNvSpPr txBox="1"/>
          <p:nvPr/>
        </p:nvSpPr>
        <p:spPr>
          <a:xfrm>
            <a:off x="2995613" y="3167390"/>
            <a:ext cx="6200774" cy="523220"/>
          </a:xfrm>
          <a:prstGeom prst="rect">
            <a:avLst/>
          </a:prstGeom>
          <a:noFill/>
        </p:spPr>
        <p:txBody>
          <a:bodyPr wrap="square" rtlCol="0">
            <a:spAutoFit/>
          </a:bodyPr>
          <a:lstStyle/>
          <a:p>
            <a:r>
              <a:rPr lang="fr-FR" sz="2800" b="1" dirty="0" err="1">
                <a:solidFill>
                  <a:schemeClr val="bg1">
                    <a:lumMod val="95000"/>
                  </a:schemeClr>
                </a:solidFill>
                <a:latin typeface="Biome" panose="020B0502040204020203" pitchFamily="34" charset="0"/>
                <a:cs typeface="Biome" panose="020B0502040204020203" pitchFamily="34" charset="0"/>
              </a:rPr>
              <a:t>Used</a:t>
            </a:r>
            <a:r>
              <a:rPr lang="fr-FR" sz="2800" b="1" dirty="0">
                <a:solidFill>
                  <a:schemeClr val="bg1">
                    <a:lumMod val="95000"/>
                  </a:schemeClr>
                </a:solidFill>
                <a:latin typeface="Biome" panose="020B0502040204020203" pitchFamily="34" charset="0"/>
                <a:cs typeface="Biome" panose="020B0502040204020203" pitchFamily="34" charset="0"/>
              </a:rPr>
              <a:t> for large </a:t>
            </a:r>
            <a:r>
              <a:rPr lang="fr-FR" sz="2800" b="1" dirty="0" err="1">
                <a:solidFill>
                  <a:schemeClr val="bg1">
                    <a:lumMod val="95000"/>
                  </a:schemeClr>
                </a:solidFill>
                <a:latin typeface="Biome" panose="020B0502040204020203" pitchFamily="34" charset="0"/>
                <a:cs typeface="Biome" panose="020B0502040204020203" pitchFamily="34" charset="0"/>
              </a:rPr>
              <a:t>scale</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deployments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2" name="TextBox 1">
            <a:extLst>
              <a:ext uri="{FF2B5EF4-FFF2-40B4-BE49-F238E27FC236}">
                <a16:creationId xmlns:a16="http://schemas.microsoft.com/office/drawing/2014/main" id="{D4080D38-883B-7D3B-820D-7D358BB7F5F9}"/>
              </a:ext>
            </a:extLst>
          </p:cNvPr>
          <p:cNvSpPr txBox="1"/>
          <p:nvPr/>
        </p:nvSpPr>
        <p:spPr>
          <a:xfrm>
            <a:off x="-8576799" y="2859613"/>
            <a:ext cx="6102140"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Orchestration </a:t>
            </a:r>
            <a:r>
              <a:rPr lang="fr-FR" sz="4800" b="1" dirty="0" err="1">
                <a:solidFill>
                  <a:schemeClr val="bg1">
                    <a:lumMod val="95000"/>
                  </a:schemeClr>
                </a:solidFill>
                <a:latin typeface="Biome" panose="020B0502040204020203" pitchFamily="34" charset="0"/>
                <a:cs typeface="Biome" panose="020B0502040204020203" pitchFamily="34" charset="0"/>
              </a:rPr>
              <a:t>tool</a:t>
            </a:r>
            <a:endParaRPr lang="en-GB" sz="4800" b="1" dirty="0">
              <a:solidFill>
                <a:schemeClr val="bg1">
                  <a:lumMod val="95000"/>
                </a:schemeClr>
              </a:solidFill>
              <a:latin typeface="Biome" panose="020B0502040204020203" pitchFamily="34" charset="0"/>
              <a:cs typeface="Biome" panose="020B0502040204020203" pitchFamily="34" charset="0"/>
            </a:endParaRPr>
          </a:p>
        </p:txBody>
      </p:sp>
      <p:sp>
        <p:nvSpPr>
          <p:cNvPr id="3" name="TextBox 2">
            <a:extLst>
              <a:ext uri="{FF2B5EF4-FFF2-40B4-BE49-F238E27FC236}">
                <a16:creationId xmlns:a16="http://schemas.microsoft.com/office/drawing/2014/main" id="{02C8042E-8580-8FC0-0A59-FEF9FC6A8597}"/>
              </a:ext>
            </a:extLst>
          </p:cNvPr>
          <p:cNvSpPr txBox="1"/>
          <p:nvPr/>
        </p:nvSpPr>
        <p:spPr>
          <a:xfrm>
            <a:off x="15331871" y="3278624"/>
            <a:ext cx="4299767" cy="523220"/>
          </a:xfrm>
          <a:prstGeom prst="rect">
            <a:avLst/>
          </a:prstGeom>
          <a:noFill/>
        </p:spPr>
        <p:txBody>
          <a:bodyPr wrap="square" rtlCol="0">
            <a:spAutoFit/>
          </a:bodyPr>
          <a:lstStyle/>
          <a:p>
            <a:r>
              <a:rPr lang="fr-FR" sz="2800" b="1" dirty="0">
                <a:solidFill>
                  <a:schemeClr val="bg1">
                    <a:lumMod val="95000"/>
                  </a:schemeClr>
                </a:solidFill>
                <a:latin typeface="Biome" panose="020B0502040204020203" pitchFamily="34" charset="0"/>
                <a:cs typeface="Biome" panose="020B0502040204020203" pitchFamily="34" charset="0"/>
              </a:rPr>
              <a:t>It </a:t>
            </a:r>
            <a:r>
              <a:rPr lang="fr-FR" sz="2800" b="1" dirty="0" err="1">
                <a:solidFill>
                  <a:schemeClr val="bg1">
                    <a:lumMod val="95000"/>
                  </a:schemeClr>
                </a:solidFill>
                <a:latin typeface="Biome" panose="020B0502040204020203" pitchFamily="34" charset="0"/>
                <a:cs typeface="Biome" panose="020B0502040204020203" pitchFamily="34" charset="0"/>
              </a:rPr>
              <a:t>excels</a:t>
            </a:r>
            <a:r>
              <a:rPr lang="fr-FR" sz="2800" b="1" dirty="0">
                <a:solidFill>
                  <a:schemeClr val="bg1">
                    <a:lumMod val="95000"/>
                  </a:schemeClr>
                </a:solidFill>
                <a:latin typeface="Biome" panose="020B0502040204020203" pitchFamily="34" charset="0"/>
                <a:cs typeface="Biome" panose="020B0502040204020203" pitchFamily="34" charset="0"/>
              </a:rPr>
              <a:t> in production</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30867828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51B1D-2899-A4CE-5DBD-E43B1B1658BB}"/>
            </a:ext>
          </a:extLst>
        </p:cNvPr>
        <p:cNvGrpSpPr/>
        <p:nvPr/>
      </p:nvGrpSpPr>
      <p:grpSpPr>
        <a:xfrm>
          <a:off x="0" y="0"/>
          <a:ext cx="0" cy="0"/>
          <a:chOff x="0" y="0"/>
          <a:chExt cx="0" cy="0"/>
        </a:xfrm>
      </p:grpSpPr>
      <p:pic>
        <p:nvPicPr>
          <p:cNvPr id="8" name="Picture 7" descr="A blue hexagon with a white wheel&#10;&#10;Description automatically generated">
            <a:extLst>
              <a:ext uri="{FF2B5EF4-FFF2-40B4-BE49-F238E27FC236}">
                <a16:creationId xmlns:a16="http://schemas.microsoft.com/office/drawing/2014/main" id="{DB8CC00C-637F-EA38-D5F3-7A521B9ED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488114"/>
            <a:ext cx="1148158" cy="1115593"/>
          </a:xfrm>
          <a:prstGeom prst="rect">
            <a:avLst/>
          </a:prstGeom>
        </p:spPr>
      </p:pic>
      <p:sp>
        <p:nvSpPr>
          <p:cNvPr id="5" name="TextBox 4">
            <a:extLst>
              <a:ext uri="{FF2B5EF4-FFF2-40B4-BE49-F238E27FC236}">
                <a16:creationId xmlns:a16="http://schemas.microsoft.com/office/drawing/2014/main" id="{03A296C0-2363-EB29-8E11-7AEC5613B06E}"/>
              </a:ext>
            </a:extLst>
          </p:cNvPr>
          <p:cNvSpPr txBox="1"/>
          <p:nvPr/>
        </p:nvSpPr>
        <p:spPr>
          <a:xfrm>
            <a:off x="3946116" y="3167390"/>
            <a:ext cx="4299767" cy="523220"/>
          </a:xfrm>
          <a:prstGeom prst="rect">
            <a:avLst/>
          </a:prstGeom>
          <a:noFill/>
        </p:spPr>
        <p:txBody>
          <a:bodyPr wrap="square" rtlCol="0">
            <a:spAutoFit/>
          </a:bodyPr>
          <a:lstStyle/>
          <a:p>
            <a:r>
              <a:rPr lang="fr-FR" sz="2800" b="1" dirty="0">
                <a:solidFill>
                  <a:schemeClr val="bg1">
                    <a:lumMod val="95000"/>
                  </a:schemeClr>
                </a:solidFill>
                <a:latin typeface="Biome" panose="020B0502040204020203" pitchFamily="34" charset="0"/>
                <a:cs typeface="Biome" panose="020B0502040204020203" pitchFamily="34" charset="0"/>
              </a:rPr>
              <a:t>It </a:t>
            </a:r>
            <a:r>
              <a:rPr lang="fr-FR" sz="2800" b="1" dirty="0" err="1">
                <a:solidFill>
                  <a:schemeClr val="bg1">
                    <a:lumMod val="95000"/>
                  </a:schemeClr>
                </a:solidFill>
                <a:latin typeface="Biome" panose="020B0502040204020203" pitchFamily="34" charset="0"/>
                <a:cs typeface="Biome" panose="020B0502040204020203" pitchFamily="34" charset="0"/>
              </a:rPr>
              <a:t>excels</a:t>
            </a:r>
            <a:r>
              <a:rPr lang="fr-FR" sz="2800" b="1" dirty="0">
                <a:solidFill>
                  <a:schemeClr val="bg1">
                    <a:lumMod val="95000"/>
                  </a:schemeClr>
                </a:solidFill>
                <a:latin typeface="Biome" panose="020B0502040204020203" pitchFamily="34" charset="0"/>
                <a:cs typeface="Biome" panose="020B0502040204020203" pitchFamily="34" charset="0"/>
              </a:rPr>
              <a:t> in production</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2" name="TextBox 1">
            <a:extLst>
              <a:ext uri="{FF2B5EF4-FFF2-40B4-BE49-F238E27FC236}">
                <a16:creationId xmlns:a16="http://schemas.microsoft.com/office/drawing/2014/main" id="{D4774763-2FF7-CA45-A62C-282BAB582BB2}"/>
              </a:ext>
            </a:extLst>
          </p:cNvPr>
          <p:cNvSpPr txBox="1"/>
          <p:nvPr/>
        </p:nvSpPr>
        <p:spPr>
          <a:xfrm>
            <a:off x="-7918193" y="3141406"/>
            <a:ext cx="6200774" cy="523220"/>
          </a:xfrm>
          <a:prstGeom prst="rect">
            <a:avLst/>
          </a:prstGeom>
          <a:noFill/>
        </p:spPr>
        <p:txBody>
          <a:bodyPr wrap="square" rtlCol="0">
            <a:spAutoFit/>
          </a:bodyPr>
          <a:lstStyle/>
          <a:p>
            <a:r>
              <a:rPr lang="fr-FR" sz="2800" b="1" dirty="0" err="1">
                <a:solidFill>
                  <a:schemeClr val="bg1">
                    <a:lumMod val="95000"/>
                  </a:schemeClr>
                </a:solidFill>
                <a:latin typeface="Biome" panose="020B0502040204020203" pitchFamily="34" charset="0"/>
                <a:cs typeface="Biome" panose="020B0502040204020203" pitchFamily="34" charset="0"/>
              </a:rPr>
              <a:t>Used</a:t>
            </a:r>
            <a:r>
              <a:rPr lang="fr-FR" sz="2800" b="1" dirty="0">
                <a:solidFill>
                  <a:schemeClr val="bg1">
                    <a:lumMod val="95000"/>
                  </a:schemeClr>
                </a:solidFill>
                <a:latin typeface="Biome" panose="020B0502040204020203" pitchFamily="34" charset="0"/>
                <a:cs typeface="Biome" panose="020B0502040204020203" pitchFamily="34" charset="0"/>
              </a:rPr>
              <a:t> for large </a:t>
            </a:r>
            <a:r>
              <a:rPr lang="fr-FR" sz="2800" b="1" dirty="0" err="1">
                <a:solidFill>
                  <a:schemeClr val="bg1">
                    <a:lumMod val="95000"/>
                  </a:schemeClr>
                </a:solidFill>
                <a:latin typeface="Biome" panose="020B0502040204020203" pitchFamily="34" charset="0"/>
                <a:cs typeface="Biome" panose="020B0502040204020203" pitchFamily="34" charset="0"/>
              </a:rPr>
              <a:t>scale</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deployments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4" name="TextBox 3">
            <a:extLst>
              <a:ext uri="{FF2B5EF4-FFF2-40B4-BE49-F238E27FC236}">
                <a16:creationId xmlns:a16="http://schemas.microsoft.com/office/drawing/2014/main" id="{6936E098-8087-CDF5-B7C2-0CCC686E2A02}"/>
              </a:ext>
            </a:extLst>
          </p:cNvPr>
          <p:cNvSpPr txBox="1"/>
          <p:nvPr/>
        </p:nvSpPr>
        <p:spPr>
          <a:xfrm>
            <a:off x="17101677" y="3141406"/>
            <a:ext cx="4299767" cy="954107"/>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Used</a:t>
            </a:r>
            <a:r>
              <a:rPr lang="fr-FR" sz="2800" b="1" dirty="0">
                <a:solidFill>
                  <a:schemeClr val="bg1">
                    <a:lumMod val="95000"/>
                  </a:schemeClr>
                </a:solidFill>
                <a:latin typeface="Biome" panose="020B0502040204020203" pitchFamily="34" charset="0"/>
                <a:cs typeface="Biome" panose="020B0502040204020203" pitchFamily="34" charset="0"/>
              </a:rPr>
              <a:t> by </a:t>
            </a:r>
            <a:r>
              <a:rPr lang="fr-FR" sz="2800" b="1" dirty="0" err="1">
                <a:solidFill>
                  <a:schemeClr val="bg1">
                    <a:lumMod val="95000"/>
                  </a:schemeClr>
                </a:solidFill>
                <a:latin typeface="Biome" panose="020B0502040204020203" pitchFamily="34" charset="0"/>
                <a:cs typeface="Biome" panose="020B0502040204020203" pitchFamily="34" charset="0"/>
              </a:rPr>
              <a:t>extensively</a:t>
            </a:r>
            <a:r>
              <a:rPr lang="fr-FR" sz="2800" b="1" dirty="0">
                <a:solidFill>
                  <a:schemeClr val="bg1">
                    <a:lumMod val="95000"/>
                  </a:schemeClr>
                </a:solidFill>
                <a:latin typeface="Biome" panose="020B0502040204020203" pitchFamily="34" charset="0"/>
                <a:cs typeface="Biome" panose="020B0502040204020203" pitchFamily="34" charset="0"/>
              </a:rPr>
              <a:t> by big tech</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36496897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590DF-8AD1-2955-E332-D7F266A16039}"/>
            </a:ext>
          </a:extLst>
        </p:cNvPr>
        <p:cNvGrpSpPr/>
        <p:nvPr/>
      </p:nvGrpSpPr>
      <p:grpSpPr>
        <a:xfrm>
          <a:off x="0" y="0"/>
          <a:ext cx="0" cy="0"/>
          <a:chOff x="0" y="0"/>
          <a:chExt cx="0" cy="0"/>
        </a:xfrm>
      </p:grpSpPr>
      <p:pic>
        <p:nvPicPr>
          <p:cNvPr id="8" name="Picture 7" descr="A blue hexagon with a white wheel&#10;&#10;Description automatically generated">
            <a:extLst>
              <a:ext uri="{FF2B5EF4-FFF2-40B4-BE49-F238E27FC236}">
                <a16:creationId xmlns:a16="http://schemas.microsoft.com/office/drawing/2014/main" id="{D9CD6F41-958D-8FFE-C242-106402E8C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488114"/>
            <a:ext cx="1148158" cy="1115593"/>
          </a:xfrm>
          <a:prstGeom prst="rect">
            <a:avLst/>
          </a:prstGeom>
        </p:spPr>
      </p:pic>
      <p:sp>
        <p:nvSpPr>
          <p:cNvPr id="5" name="TextBox 4">
            <a:extLst>
              <a:ext uri="{FF2B5EF4-FFF2-40B4-BE49-F238E27FC236}">
                <a16:creationId xmlns:a16="http://schemas.microsoft.com/office/drawing/2014/main" id="{16D5009C-4969-36DB-356D-EC22D623E61B}"/>
              </a:ext>
            </a:extLst>
          </p:cNvPr>
          <p:cNvSpPr txBox="1"/>
          <p:nvPr/>
        </p:nvSpPr>
        <p:spPr>
          <a:xfrm>
            <a:off x="3946116" y="3167390"/>
            <a:ext cx="4299767" cy="954107"/>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Used</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extensively</a:t>
            </a:r>
            <a:r>
              <a:rPr lang="fr-FR" sz="2800" b="1" dirty="0">
                <a:solidFill>
                  <a:schemeClr val="bg1">
                    <a:lumMod val="95000"/>
                  </a:schemeClr>
                </a:solidFill>
                <a:latin typeface="Biome" panose="020B0502040204020203" pitchFamily="34" charset="0"/>
                <a:cs typeface="Biome" panose="020B0502040204020203" pitchFamily="34" charset="0"/>
              </a:rPr>
              <a:t> by big tech</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2" name="TextBox 1">
            <a:extLst>
              <a:ext uri="{FF2B5EF4-FFF2-40B4-BE49-F238E27FC236}">
                <a16:creationId xmlns:a16="http://schemas.microsoft.com/office/drawing/2014/main" id="{06723B29-C501-7736-D789-9E6058BBCE4A}"/>
              </a:ext>
            </a:extLst>
          </p:cNvPr>
          <p:cNvSpPr txBox="1"/>
          <p:nvPr/>
        </p:nvSpPr>
        <p:spPr>
          <a:xfrm>
            <a:off x="-7970580" y="3167390"/>
            <a:ext cx="4299767" cy="523220"/>
          </a:xfrm>
          <a:prstGeom prst="rect">
            <a:avLst/>
          </a:prstGeom>
          <a:noFill/>
        </p:spPr>
        <p:txBody>
          <a:bodyPr wrap="square" rtlCol="0">
            <a:spAutoFit/>
          </a:bodyPr>
          <a:lstStyle/>
          <a:p>
            <a:r>
              <a:rPr lang="fr-FR" sz="2800" b="1" dirty="0">
                <a:solidFill>
                  <a:schemeClr val="bg1">
                    <a:lumMod val="95000"/>
                  </a:schemeClr>
                </a:solidFill>
                <a:latin typeface="Biome" panose="020B0502040204020203" pitchFamily="34" charset="0"/>
                <a:cs typeface="Biome" panose="020B0502040204020203" pitchFamily="34" charset="0"/>
              </a:rPr>
              <a:t>It </a:t>
            </a:r>
            <a:r>
              <a:rPr lang="fr-FR" sz="2800" b="1" dirty="0" err="1">
                <a:solidFill>
                  <a:schemeClr val="bg1">
                    <a:lumMod val="95000"/>
                  </a:schemeClr>
                </a:solidFill>
                <a:latin typeface="Biome" panose="020B0502040204020203" pitchFamily="34" charset="0"/>
                <a:cs typeface="Biome" panose="020B0502040204020203" pitchFamily="34" charset="0"/>
              </a:rPr>
              <a:t>excels</a:t>
            </a:r>
            <a:r>
              <a:rPr lang="fr-FR" sz="2800" b="1" dirty="0">
                <a:solidFill>
                  <a:schemeClr val="bg1">
                    <a:lumMod val="95000"/>
                  </a:schemeClr>
                </a:solidFill>
                <a:latin typeface="Biome" panose="020B0502040204020203" pitchFamily="34" charset="0"/>
                <a:cs typeface="Biome" panose="020B0502040204020203" pitchFamily="34" charset="0"/>
              </a:rPr>
              <a:t> in production</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3" name="TextBox 2">
            <a:extLst>
              <a:ext uri="{FF2B5EF4-FFF2-40B4-BE49-F238E27FC236}">
                <a16:creationId xmlns:a16="http://schemas.microsoft.com/office/drawing/2014/main" id="{9AAC8DF9-92CC-979B-3150-A73E5634328A}"/>
              </a:ext>
            </a:extLst>
          </p:cNvPr>
          <p:cNvSpPr txBox="1"/>
          <p:nvPr/>
        </p:nvSpPr>
        <p:spPr>
          <a:xfrm>
            <a:off x="14535458" y="3167390"/>
            <a:ext cx="4299767" cy="523220"/>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Why</a:t>
            </a:r>
            <a:r>
              <a:rPr lang="fr-FR" sz="2800" b="1" dirty="0">
                <a:solidFill>
                  <a:schemeClr val="bg1">
                    <a:lumMod val="95000"/>
                  </a:schemeClr>
                </a:solidFill>
                <a:latin typeface="Biome" panose="020B0502040204020203" pitchFamily="34" charset="0"/>
                <a:cs typeface="Biome" panose="020B0502040204020203" pitchFamily="34" charset="0"/>
              </a:rPr>
              <a:t> k8s*?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69344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AE89A-EA0B-26E3-2C5E-810F7CBF9B2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7B5DE8F-1674-C950-FD8E-0E9D11514656}"/>
              </a:ext>
            </a:extLst>
          </p:cNvPr>
          <p:cNvSpPr txBox="1"/>
          <p:nvPr/>
        </p:nvSpPr>
        <p:spPr>
          <a:xfrm>
            <a:off x="4233571" y="3013501"/>
            <a:ext cx="4678200"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Introduction</a:t>
            </a:r>
            <a:endParaRPr lang="en-GB" sz="4800" b="1" dirty="0">
              <a:solidFill>
                <a:schemeClr val="bg1">
                  <a:lumMod val="95000"/>
                </a:schemeClr>
              </a:solidFill>
              <a:latin typeface="Biome" panose="020B0502040204020203" pitchFamily="34" charset="0"/>
              <a:cs typeface="Biome" panose="020B0502040204020203" pitchFamily="34" charset="0"/>
            </a:endParaRPr>
          </a:p>
        </p:txBody>
      </p:sp>
      <p:sp>
        <p:nvSpPr>
          <p:cNvPr id="2" name="TextBox 1">
            <a:extLst>
              <a:ext uri="{FF2B5EF4-FFF2-40B4-BE49-F238E27FC236}">
                <a16:creationId xmlns:a16="http://schemas.microsoft.com/office/drawing/2014/main" id="{E78E5445-A790-3944-32D7-AD40222145B4}"/>
              </a:ext>
            </a:extLst>
          </p:cNvPr>
          <p:cNvSpPr txBox="1"/>
          <p:nvPr/>
        </p:nvSpPr>
        <p:spPr>
          <a:xfrm>
            <a:off x="4233571" y="8266626"/>
            <a:ext cx="3782910"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Kubernetes</a:t>
            </a:r>
            <a:endParaRPr lang="en-GB" sz="4800" b="1" dirty="0">
              <a:solidFill>
                <a:schemeClr val="bg1">
                  <a:lumMod val="95000"/>
                </a:schemeClr>
              </a:solidFill>
              <a:latin typeface="Biome" panose="020B0502040204020203" pitchFamily="34" charset="0"/>
              <a:cs typeface="Biome" panose="020B0502040204020203" pitchFamily="34" charset="0"/>
            </a:endParaRPr>
          </a:p>
        </p:txBody>
      </p:sp>
      <p:sp>
        <p:nvSpPr>
          <p:cNvPr id="3" name="TextBox 2">
            <a:extLst>
              <a:ext uri="{FF2B5EF4-FFF2-40B4-BE49-F238E27FC236}">
                <a16:creationId xmlns:a16="http://schemas.microsoft.com/office/drawing/2014/main" id="{D731C4F9-02E9-04C9-3D7A-5CE175A7CCBC}"/>
              </a:ext>
            </a:extLst>
          </p:cNvPr>
          <p:cNvSpPr txBox="1"/>
          <p:nvPr/>
        </p:nvSpPr>
        <p:spPr>
          <a:xfrm>
            <a:off x="5431000" y="9269418"/>
            <a:ext cx="1388053"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and</a:t>
            </a:r>
            <a:endParaRPr lang="en-GB" sz="4800" b="1" dirty="0">
              <a:solidFill>
                <a:schemeClr val="bg1">
                  <a:lumMod val="95000"/>
                </a:schemeClr>
              </a:solidFill>
              <a:latin typeface="Biome" panose="020B0502040204020203" pitchFamily="34" charset="0"/>
              <a:cs typeface="Biome" panose="020B0502040204020203" pitchFamily="34" charset="0"/>
            </a:endParaRPr>
          </a:p>
        </p:txBody>
      </p:sp>
      <p:sp>
        <p:nvSpPr>
          <p:cNvPr id="7" name="TextBox 6">
            <a:extLst>
              <a:ext uri="{FF2B5EF4-FFF2-40B4-BE49-F238E27FC236}">
                <a16:creationId xmlns:a16="http://schemas.microsoft.com/office/drawing/2014/main" id="{B15C7D50-9953-6933-599A-B2FDE0516B5E}"/>
              </a:ext>
            </a:extLst>
          </p:cNvPr>
          <p:cNvSpPr txBox="1"/>
          <p:nvPr/>
        </p:nvSpPr>
        <p:spPr>
          <a:xfrm>
            <a:off x="4848568" y="10272210"/>
            <a:ext cx="2902060" cy="830997"/>
          </a:xfrm>
          <a:prstGeom prst="rect">
            <a:avLst/>
          </a:prstGeom>
          <a:noFill/>
        </p:spPr>
        <p:txBody>
          <a:bodyPr wrap="square" rtlCol="0">
            <a:spAutoFit/>
          </a:bodyPr>
          <a:lstStyle/>
          <a:p>
            <a:r>
              <a:rPr lang="fr-FR" sz="4800" b="1" dirty="0">
                <a:solidFill>
                  <a:schemeClr val="bg1">
                    <a:lumMod val="95000"/>
                  </a:schemeClr>
                </a:solidFill>
                <a:latin typeface="Biome" panose="020B0502040204020203" pitchFamily="34" charset="0"/>
                <a:cs typeface="Biome" panose="020B0502040204020203" pitchFamily="34" charset="0"/>
              </a:rPr>
              <a:t>Ansible:</a:t>
            </a:r>
            <a:endParaRPr lang="en-GB" sz="4800" b="1" dirty="0">
              <a:solidFill>
                <a:schemeClr val="bg1">
                  <a:lumMod val="95000"/>
                </a:schemeClr>
              </a:solidFill>
              <a:latin typeface="Biome" panose="020B0502040204020203" pitchFamily="34" charset="0"/>
              <a:cs typeface="Biome" panose="020B0502040204020203" pitchFamily="34" charset="0"/>
            </a:endParaRPr>
          </a:p>
        </p:txBody>
      </p:sp>
      <p:pic>
        <p:nvPicPr>
          <p:cNvPr id="8" name="Picture 7" descr="A group of people eating at a dinner table&#10;&#10;Description automatically generated">
            <a:extLst>
              <a:ext uri="{FF2B5EF4-FFF2-40B4-BE49-F238E27FC236}">
                <a16:creationId xmlns:a16="http://schemas.microsoft.com/office/drawing/2014/main" id="{007F8F42-3925-9F95-5B5D-20C4725FAF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54" y="-6635892"/>
            <a:ext cx="8165688" cy="5440390"/>
          </a:xfrm>
          <a:prstGeom prst="rect">
            <a:avLst/>
          </a:prstGeom>
        </p:spPr>
      </p:pic>
    </p:spTree>
    <p:extLst>
      <p:ext uri="{BB962C8B-B14F-4D97-AF65-F5344CB8AC3E}">
        <p14:creationId xmlns:p14="http://schemas.microsoft.com/office/powerpoint/2010/main" val="1828999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CE423-EA27-B598-13B9-99BDD508BA6C}"/>
            </a:ext>
          </a:extLst>
        </p:cNvPr>
        <p:cNvGrpSpPr/>
        <p:nvPr/>
      </p:nvGrpSpPr>
      <p:grpSpPr>
        <a:xfrm>
          <a:off x="0" y="0"/>
          <a:ext cx="0" cy="0"/>
          <a:chOff x="0" y="0"/>
          <a:chExt cx="0" cy="0"/>
        </a:xfrm>
      </p:grpSpPr>
      <p:pic>
        <p:nvPicPr>
          <p:cNvPr id="8" name="Picture 7" descr="A blue hexagon with a white wheel&#10;&#10;Description automatically generated">
            <a:extLst>
              <a:ext uri="{FF2B5EF4-FFF2-40B4-BE49-F238E27FC236}">
                <a16:creationId xmlns:a16="http://schemas.microsoft.com/office/drawing/2014/main" id="{0FCE10B4-9266-418E-988C-C8A3DCD805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450" y="488114"/>
            <a:ext cx="1148158" cy="1115593"/>
          </a:xfrm>
          <a:prstGeom prst="rect">
            <a:avLst/>
          </a:prstGeom>
        </p:spPr>
      </p:pic>
      <p:sp>
        <p:nvSpPr>
          <p:cNvPr id="5" name="TextBox 4">
            <a:extLst>
              <a:ext uri="{FF2B5EF4-FFF2-40B4-BE49-F238E27FC236}">
                <a16:creationId xmlns:a16="http://schemas.microsoft.com/office/drawing/2014/main" id="{E0E880F4-CC21-AC62-4BD3-0D15F819BDA0}"/>
              </a:ext>
            </a:extLst>
          </p:cNvPr>
          <p:cNvSpPr txBox="1"/>
          <p:nvPr/>
        </p:nvSpPr>
        <p:spPr>
          <a:xfrm>
            <a:off x="3946116" y="3167390"/>
            <a:ext cx="4299767" cy="523220"/>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Why</a:t>
            </a:r>
            <a:r>
              <a:rPr lang="fr-FR" sz="2800" b="1" dirty="0">
                <a:solidFill>
                  <a:schemeClr val="bg1">
                    <a:lumMod val="95000"/>
                  </a:schemeClr>
                </a:solidFill>
                <a:latin typeface="Biome" panose="020B0502040204020203" pitchFamily="34" charset="0"/>
                <a:cs typeface="Biome" panose="020B0502040204020203" pitchFamily="34" charset="0"/>
              </a:rPr>
              <a:t> k8s*?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3" name="TextBox 2">
            <a:extLst>
              <a:ext uri="{FF2B5EF4-FFF2-40B4-BE49-F238E27FC236}">
                <a16:creationId xmlns:a16="http://schemas.microsoft.com/office/drawing/2014/main" id="{E33C39B7-BFF7-5C88-82D4-D70C45C47262}"/>
              </a:ext>
            </a:extLst>
          </p:cNvPr>
          <p:cNvSpPr txBox="1"/>
          <p:nvPr/>
        </p:nvSpPr>
        <p:spPr>
          <a:xfrm>
            <a:off x="8511666" y="6210473"/>
            <a:ext cx="4299767" cy="369332"/>
          </a:xfrm>
          <a:prstGeom prst="rect">
            <a:avLst/>
          </a:prstGeom>
          <a:noFill/>
        </p:spPr>
        <p:txBody>
          <a:bodyPr wrap="square" rtlCol="0">
            <a:spAutoFit/>
          </a:bodyPr>
          <a:lstStyle/>
          <a:p>
            <a:pPr algn="ctr"/>
            <a:r>
              <a:rPr lang="fr-FR" b="1" dirty="0">
                <a:solidFill>
                  <a:schemeClr val="bg1">
                    <a:lumMod val="95000"/>
                  </a:schemeClr>
                </a:solidFill>
                <a:latin typeface="Biome" panose="020B0502040204020203" pitchFamily="34" charset="0"/>
                <a:cs typeface="Biome" panose="020B0502040204020203" pitchFamily="34" charset="0"/>
              </a:rPr>
              <a:t>* Short for Kubernetes</a:t>
            </a:r>
            <a:endParaRPr lang="en-GB" b="1" dirty="0">
              <a:solidFill>
                <a:schemeClr val="bg1">
                  <a:lumMod val="95000"/>
                </a:schemeClr>
              </a:solidFill>
              <a:latin typeface="Biome" panose="020B0502040204020203" pitchFamily="34" charset="0"/>
              <a:cs typeface="Biome" panose="020B0502040204020203" pitchFamily="34" charset="0"/>
            </a:endParaRPr>
          </a:p>
        </p:txBody>
      </p:sp>
      <p:sp>
        <p:nvSpPr>
          <p:cNvPr id="6" name="TextBox 5">
            <a:extLst>
              <a:ext uri="{FF2B5EF4-FFF2-40B4-BE49-F238E27FC236}">
                <a16:creationId xmlns:a16="http://schemas.microsoft.com/office/drawing/2014/main" id="{1648C426-3E73-2C48-2D68-F951E66E9A74}"/>
              </a:ext>
            </a:extLst>
          </p:cNvPr>
          <p:cNvSpPr txBox="1"/>
          <p:nvPr/>
        </p:nvSpPr>
        <p:spPr>
          <a:xfrm>
            <a:off x="-7262659" y="2951946"/>
            <a:ext cx="4299767" cy="954107"/>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Used</a:t>
            </a:r>
            <a:r>
              <a:rPr lang="fr-FR" sz="2800" b="1" dirty="0">
                <a:solidFill>
                  <a:schemeClr val="bg1">
                    <a:lumMod val="95000"/>
                  </a:schemeClr>
                </a:solidFill>
                <a:latin typeface="Biome" panose="020B0502040204020203" pitchFamily="34" charset="0"/>
                <a:cs typeface="Biome" panose="020B0502040204020203" pitchFamily="34" charset="0"/>
              </a:rPr>
              <a:t> by </a:t>
            </a:r>
            <a:r>
              <a:rPr lang="fr-FR" sz="2800" b="1" dirty="0" err="1">
                <a:solidFill>
                  <a:schemeClr val="bg1">
                    <a:lumMod val="95000"/>
                  </a:schemeClr>
                </a:solidFill>
                <a:latin typeface="Biome" panose="020B0502040204020203" pitchFamily="34" charset="0"/>
                <a:cs typeface="Biome" panose="020B0502040204020203" pitchFamily="34" charset="0"/>
              </a:rPr>
              <a:t>extensively</a:t>
            </a:r>
            <a:r>
              <a:rPr lang="fr-FR" sz="2800" b="1" dirty="0">
                <a:solidFill>
                  <a:schemeClr val="bg1">
                    <a:lumMod val="95000"/>
                  </a:schemeClr>
                </a:solidFill>
                <a:latin typeface="Biome" panose="020B0502040204020203" pitchFamily="34" charset="0"/>
                <a:cs typeface="Biome" panose="020B0502040204020203" pitchFamily="34" charset="0"/>
              </a:rPr>
              <a:t> by big tech</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7" name="TextBox 6">
            <a:extLst>
              <a:ext uri="{FF2B5EF4-FFF2-40B4-BE49-F238E27FC236}">
                <a16:creationId xmlns:a16="http://schemas.microsoft.com/office/drawing/2014/main" id="{8A8329CC-C52D-EAF1-3880-1B810F7C892B}"/>
              </a:ext>
            </a:extLst>
          </p:cNvPr>
          <p:cNvSpPr txBox="1"/>
          <p:nvPr/>
        </p:nvSpPr>
        <p:spPr>
          <a:xfrm>
            <a:off x="3946116" y="-1394600"/>
            <a:ext cx="4299767" cy="523220"/>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Why</a:t>
            </a:r>
            <a:r>
              <a:rPr lang="fr-FR" sz="2800" b="1" dirty="0">
                <a:solidFill>
                  <a:schemeClr val="bg1">
                    <a:lumMod val="95000"/>
                  </a:schemeClr>
                </a:solidFill>
                <a:latin typeface="Biome" panose="020B0502040204020203" pitchFamily="34" charset="0"/>
                <a:cs typeface="Biome" panose="020B0502040204020203" pitchFamily="34" charset="0"/>
              </a:rPr>
              <a:t> k8s?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39" name="TextBox 38">
            <a:extLst>
              <a:ext uri="{FF2B5EF4-FFF2-40B4-BE49-F238E27FC236}">
                <a16:creationId xmlns:a16="http://schemas.microsoft.com/office/drawing/2014/main" id="{3D370C99-FE28-22B0-8F63-3D74646FF790}"/>
              </a:ext>
            </a:extLst>
          </p:cNvPr>
          <p:cNvSpPr txBox="1"/>
          <p:nvPr/>
        </p:nvSpPr>
        <p:spPr>
          <a:xfrm>
            <a:off x="18327194" y="3167390"/>
            <a:ext cx="6111931" cy="954107"/>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Let’s</a:t>
            </a:r>
            <a:r>
              <a:rPr lang="fr-FR" sz="2800" b="1" dirty="0">
                <a:solidFill>
                  <a:schemeClr val="bg1">
                    <a:lumMod val="95000"/>
                  </a:schemeClr>
                </a:solidFill>
                <a:latin typeface="Biome" panose="020B0502040204020203" pitchFamily="34" charset="0"/>
                <a:cs typeface="Biome" panose="020B0502040204020203" pitchFamily="34" charset="0"/>
              </a:rPr>
              <a:t> imagine </a:t>
            </a:r>
            <a:r>
              <a:rPr lang="fr-FR" sz="2800" b="1" dirty="0" err="1">
                <a:solidFill>
                  <a:schemeClr val="bg1">
                    <a:lumMod val="95000"/>
                  </a:schemeClr>
                </a:solidFill>
                <a:latin typeface="Biome" panose="020B0502040204020203" pitchFamily="34" charset="0"/>
                <a:cs typeface="Biome" panose="020B0502040204020203" pitchFamily="34" charset="0"/>
              </a:rPr>
              <a:t>we</a:t>
            </a:r>
            <a:r>
              <a:rPr lang="fr-FR" sz="2800" b="1" dirty="0">
                <a:solidFill>
                  <a:schemeClr val="bg1">
                    <a:lumMod val="95000"/>
                  </a:schemeClr>
                </a:solidFill>
                <a:latin typeface="Biome" panose="020B0502040204020203" pitchFamily="34" charset="0"/>
                <a:cs typeface="Biome" panose="020B0502040204020203" pitchFamily="34" charset="0"/>
              </a:rPr>
              <a:t> have an application</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202720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883FDC-3734-0141-F283-ACA3CDDF312A}"/>
            </a:ext>
          </a:extLst>
        </p:cNvPr>
        <p:cNvGrpSpPr/>
        <p:nvPr/>
      </p:nvGrpSpPr>
      <p:grpSpPr>
        <a:xfrm>
          <a:off x="0" y="0"/>
          <a:ext cx="0" cy="0"/>
          <a:chOff x="0" y="0"/>
          <a:chExt cx="0" cy="0"/>
        </a:xfrm>
      </p:grpSpPr>
      <p:pic>
        <p:nvPicPr>
          <p:cNvPr id="8" name="Picture 7" descr="A blue hexagon with a white wheel&#10;&#10;Description automatically generated">
            <a:extLst>
              <a:ext uri="{FF2B5EF4-FFF2-40B4-BE49-F238E27FC236}">
                <a16:creationId xmlns:a16="http://schemas.microsoft.com/office/drawing/2014/main" id="{EA58396C-4237-5F43-C995-83632976EB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99" y="161007"/>
            <a:ext cx="777995" cy="755929"/>
          </a:xfrm>
          <a:prstGeom prst="rect">
            <a:avLst/>
          </a:prstGeom>
        </p:spPr>
      </p:pic>
      <p:sp>
        <p:nvSpPr>
          <p:cNvPr id="5" name="TextBox 4">
            <a:extLst>
              <a:ext uri="{FF2B5EF4-FFF2-40B4-BE49-F238E27FC236}">
                <a16:creationId xmlns:a16="http://schemas.microsoft.com/office/drawing/2014/main" id="{9BE81344-A3DF-CB49-C493-BFFC8E115510}"/>
              </a:ext>
            </a:extLst>
          </p:cNvPr>
          <p:cNvSpPr txBox="1"/>
          <p:nvPr/>
        </p:nvSpPr>
        <p:spPr>
          <a:xfrm>
            <a:off x="3946116" y="522690"/>
            <a:ext cx="4299767" cy="523220"/>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Why</a:t>
            </a:r>
            <a:r>
              <a:rPr lang="fr-FR" sz="2800" b="1" dirty="0">
                <a:solidFill>
                  <a:schemeClr val="bg1">
                    <a:lumMod val="95000"/>
                  </a:schemeClr>
                </a:solidFill>
                <a:latin typeface="Biome" panose="020B0502040204020203" pitchFamily="34" charset="0"/>
                <a:cs typeface="Biome" panose="020B0502040204020203" pitchFamily="34" charset="0"/>
              </a:rPr>
              <a:t> k8s?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4" name="TextBox 3">
            <a:extLst>
              <a:ext uri="{FF2B5EF4-FFF2-40B4-BE49-F238E27FC236}">
                <a16:creationId xmlns:a16="http://schemas.microsoft.com/office/drawing/2014/main" id="{F13664CC-FFCB-6702-9CEB-296FDDF8A4B9}"/>
              </a:ext>
            </a:extLst>
          </p:cNvPr>
          <p:cNvSpPr txBox="1"/>
          <p:nvPr/>
        </p:nvSpPr>
        <p:spPr>
          <a:xfrm>
            <a:off x="-6051886" y="3432981"/>
            <a:ext cx="4299767" cy="523220"/>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Why</a:t>
            </a:r>
            <a:r>
              <a:rPr lang="fr-FR" sz="2800" b="1" dirty="0">
                <a:solidFill>
                  <a:schemeClr val="bg1">
                    <a:lumMod val="95000"/>
                  </a:schemeClr>
                </a:solidFill>
                <a:latin typeface="Biome" panose="020B0502040204020203" pitchFamily="34" charset="0"/>
                <a:cs typeface="Biome" panose="020B0502040204020203" pitchFamily="34" charset="0"/>
              </a:rPr>
              <a:t> k8s*?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38" name="Picture 37" descr="A blue container with a whale and ship on it&#10;&#10;Description automatically generated">
            <a:extLst>
              <a:ext uri="{FF2B5EF4-FFF2-40B4-BE49-F238E27FC236}">
                <a16:creationId xmlns:a16="http://schemas.microsoft.com/office/drawing/2014/main" id="{C48563A4-B6CF-3EDF-E88B-DD8EFDE8B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408" y="8119289"/>
            <a:ext cx="2956560" cy="1664730"/>
          </a:xfrm>
          <a:prstGeom prst="rect">
            <a:avLst/>
          </a:prstGeom>
        </p:spPr>
      </p:pic>
      <p:pic>
        <p:nvPicPr>
          <p:cNvPr id="41" name="Picture 40" descr="A blue container with a whale and ship on it&#10;&#10;Description automatically generated">
            <a:extLst>
              <a:ext uri="{FF2B5EF4-FFF2-40B4-BE49-F238E27FC236}">
                <a16:creationId xmlns:a16="http://schemas.microsoft.com/office/drawing/2014/main" id="{1B999B96-091B-B758-9531-B17397EA6A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208" y="9167415"/>
            <a:ext cx="2956560" cy="1664730"/>
          </a:xfrm>
          <a:prstGeom prst="rect">
            <a:avLst/>
          </a:prstGeom>
        </p:spPr>
      </p:pic>
      <p:pic>
        <p:nvPicPr>
          <p:cNvPr id="42" name="Picture 41" descr="A blue container with a whale and ship on it&#10;&#10;Description automatically generated">
            <a:extLst>
              <a:ext uri="{FF2B5EF4-FFF2-40B4-BE49-F238E27FC236}">
                <a16:creationId xmlns:a16="http://schemas.microsoft.com/office/drawing/2014/main" id="{95C81849-6795-FA67-C75F-2B8C7D65C4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295" y="9167415"/>
            <a:ext cx="2956560" cy="1664730"/>
          </a:xfrm>
          <a:prstGeom prst="rect">
            <a:avLst/>
          </a:prstGeom>
        </p:spPr>
      </p:pic>
      <p:pic>
        <p:nvPicPr>
          <p:cNvPr id="44" name="Picture 43" descr="A blue container with a whale and ship on it&#10;&#10;Description automatically generated">
            <a:extLst>
              <a:ext uri="{FF2B5EF4-FFF2-40B4-BE49-F238E27FC236}">
                <a16:creationId xmlns:a16="http://schemas.microsoft.com/office/drawing/2014/main" id="{9CF243BD-F7F4-6EEB-B7C1-58DDA912D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648" y="8119289"/>
            <a:ext cx="2956560" cy="1664730"/>
          </a:xfrm>
          <a:prstGeom prst="rect">
            <a:avLst/>
          </a:prstGeom>
        </p:spPr>
      </p:pic>
      <p:pic>
        <p:nvPicPr>
          <p:cNvPr id="48" name="Picture 47" descr="A blue container with a whale and ship on it&#10;&#10;Description automatically generated">
            <a:extLst>
              <a:ext uri="{FF2B5EF4-FFF2-40B4-BE49-F238E27FC236}">
                <a16:creationId xmlns:a16="http://schemas.microsoft.com/office/drawing/2014/main" id="{4F740997-1B09-2099-FB9F-F7D859FE8E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1424" y="8242325"/>
            <a:ext cx="2956560" cy="1664730"/>
          </a:xfrm>
          <a:prstGeom prst="rect">
            <a:avLst/>
          </a:prstGeom>
        </p:spPr>
      </p:pic>
      <p:pic>
        <p:nvPicPr>
          <p:cNvPr id="51" name="Picture 50" descr="A blue container with a whale and ship on it&#10;&#10;Description automatically generated">
            <a:extLst>
              <a:ext uri="{FF2B5EF4-FFF2-40B4-BE49-F238E27FC236}">
                <a16:creationId xmlns:a16="http://schemas.microsoft.com/office/drawing/2014/main" id="{C8292891-BFCB-EB8D-2D8E-0D97A641BA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224" y="9290451"/>
            <a:ext cx="2956560" cy="1664730"/>
          </a:xfrm>
          <a:prstGeom prst="rect">
            <a:avLst/>
          </a:prstGeom>
        </p:spPr>
      </p:pic>
      <p:pic>
        <p:nvPicPr>
          <p:cNvPr id="52" name="Picture 51" descr="A blue container with a whale and ship on it&#10;&#10;Description automatically generated">
            <a:extLst>
              <a:ext uri="{FF2B5EF4-FFF2-40B4-BE49-F238E27FC236}">
                <a16:creationId xmlns:a16="http://schemas.microsoft.com/office/drawing/2014/main" id="{86D68984-019E-C3F9-C722-C20205321D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2311" y="9290451"/>
            <a:ext cx="2956560" cy="1664730"/>
          </a:xfrm>
          <a:prstGeom prst="rect">
            <a:avLst/>
          </a:prstGeom>
        </p:spPr>
      </p:pic>
      <p:pic>
        <p:nvPicPr>
          <p:cNvPr id="54" name="Picture 53" descr="A blue container with a whale and ship on it&#10;&#10;Description automatically generated">
            <a:extLst>
              <a:ext uri="{FF2B5EF4-FFF2-40B4-BE49-F238E27FC236}">
                <a16:creationId xmlns:a16="http://schemas.microsoft.com/office/drawing/2014/main" id="{A8AE022A-FEFB-3D32-DDE6-3559DABBEF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664" y="8242325"/>
            <a:ext cx="2956560" cy="1664730"/>
          </a:xfrm>
          <a:prstGeom prst="rect">
            <a:avLst/>
          </a:prstGeom>
        </p:spPr>
      </p:pic>
      <p:pic>
        <p:nvPicPr>
          <p:cNvPr id="58" name="Picture 57" descr="A blue container with a whale and ship on it&#10;&#10;Description automatically generated">
            <a:extLst>
              <a:ext uri="{FF2B5EF4-FFF2-40B4-BE49-F238E27FC236}">
                <a16:creationId xmlns:a16="http://schemas.microsoft.com/office/drawing/2014/main" id="{ADF2194D-E699-3030-2BF4-4A1492AD7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0" y="8365361"/>
            <a:ext cx="2956560" cy="1664730"/>
          </a:xfrm>
          <a:prstGeom prst="rect">
            <a:avLst/>
          </a:prstGeom>
        </p:spPr>
      </p:pic>
      <p:pic>
        <p:nvPicPr>
          <p:cNvPr id="61" name="Picture 60" descr="A blue container with a whale and ship on it&#10;&#10;Description automatically generated">
            <a:extLst>
              <a:ext uri="{FF2B5EF4-FFF2-40B4-BE49-F238E27FC236}">
                <a16:creationId xmlns:a16="http://schemas.microsoft.com/office/drawing/2014/main" id="{1B007BE3-91EE-28C9-8C5D-24CAEA32EC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9240" y="9413487"/>
            <a:ext cx="2956560" cy="1664730"/>
          </a:xfrm>
          <a:prstGeom prst="rect">
            <a:avLst/>
          </a:prstGeom>
        </p:spPr>
      </p:pic>
      <p:pic>
        <p:nvPicPr>
          <p:cNvPr id="62" name="Picture 61" descr="A blue container with a whale and ship on it&#10;&#10;Description automatically generated">
            <a:extLst>
              <a:ext uri="{FF2B5EF4-FFF2-40B4-BE49-F238E27FC236}">
                <a16:creationId xmlns:a16="http://schemas.microsoft.com/office/drawing/2014/main" id="{E3BD6491-2B2E-FB71-22B1-6BEF2CE3AD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6327" y="9413487"/>
            <a:ext cx="2956560" cy="1664730"/>
          </a:xfrm>
          <a:prstGeom prst="rect">
            <a:avLst/>
          </a:prstGeom>
        </p:spPr>
      </p:pic>
      <p:pic>
        <p:nvPicPr>
          <p:cNvPr id="64" name="Picture 63" descr="A blue container with a whale and ship on it&#10;&#10;Description automatically generated">
            <a:extLst>
              <a:ext uri="{FF2B5EF4-FFF2-40B4-BE49-F238E27FC236}">
                <a16:creationId xmlns:a16="http://schemas.microsoft.com/office/drawing/2014/main" id="{3D9931AE-1E43-10A6-D87F-7A2CF7946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5680" y="8365361"/>
            <a:ext cx="2956560" cy="1664730"/>
          </a:xfrm>
          <a:prstGeom prst="rect">
            <a:avLst/>
          </a:prstGeom>
        </p:spPr>
      </p:pic>
      <p:sp>
        <p:nvSpPr>
          <p:cNvPr id="68" name="TextBox 67">
            <a:extLst>
              <a:ext uri="{FF2B5EF4-FFF2-40B4-BE49-F238E27FC236}">
                <a16:creationId xmlns:a16="http://schemas.microsoft.com/office/drawing/2014/main" id="{957ED489-69D4-65B6-7C99-0F96ABD8F0C0}"/>
              </a:ext>
            </a:extLst>
          </p:cNvPr>
          <p:cNvSpPr txBox="1"/>
          <p:nvPr/>
        </p:nvSpPr>
        <p:spPr>
          <a:xfrm>
            <a:off x="3188794" y="3167390"/>
            <a:ext cx="6111931" cy="954107"/>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Let’s</a:t>
            </a:r>
            <a:r>
              <a:rPr lang="fr-FR" sz="2800" b="1" dirty="0">
                <a:solidFill>
                  <a:schemeClr val="bg1">
                    <a:lumMod val="95000"/>
                  </a:schemeClr>
                </a:solidFill>
                <a:latin typeface="Biome" panose="020B0502040204020203" pitchFamily="34" charset="0"/>
                <a:cs typeface="Biome" panose="020B0502040204020203" pitchFamily="34" charset="0"/>
              </a:rPr>
              <a:t> imagine </a:t>
            </a:r>
            <a:r>
              <a:rPr lang="fr-FR" sz="2800" b="1" dirty="0" err="1">
                <a:solidFill>
                  <a:schemeClr val="bg1">
                    <a:lumMod val="95000"/>
                  </a:schemeClr>
                </a:solidFill>
                <a:latin typeface="Biome" panose="020B0502040204020203" pitchFamily="34" charset="0"/>
                <a:cs typeface="Biome" panose="020B0502040204020203" pitchFamily="34" charset="0"/>
              </a:rPr>
              <a:t>we</a:t>
            </a:r>
            <a:r>
              <a:rPr lang="fr-FR" sz="2800" b="1" dirty="0">
                <a:solidFill>
                  <a:schemeClr val="bg1">
                    <a:lumMod val="95000"/>
                  </a:schemeClr>
                </a:solidFill>
                <a:latin typeface="Biome" panose="020B0502040204020203" pitchFamily="34" charset="0"/>
                <a:cs typeface="Biome" panose="020B0502040204020203" pitchFamily="34" charset="0"/>
              </a:rPr>
              <a:t> have an application</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6" name="Picture 5">
            <a:extLst>
              <a:ext uri="{FF2B5EF4-FFF2-40B4-BE49-F238E27FC236}">
                <a16:creationId xmlns:a16="http://schemas.microsoft.com/office/drawing/2014/main" id="{59A8D9F7-A749-754B-DAE4-44CCAE5F84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51411" y="2488743"/>
            <a:ext cx="2311400" cy="2311400"/>
          </a:xfrm>
          <a:prstGeom prst="rect">
            <a:avLst/>
          </a:prstGeom>
        </p:spPr>
      </p:pic>
    </p:spTree>
    <p:extLst>
      <p:ext uri="{BB962C8B-B14F-4D97-AF65-F5344CB8AC3E}">
        <p14:creationId xmlns:p14="http://schemas.microsoft.com/office/powerpoint/2010/main" val="21920686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F49CA-397D-AA74-23FD-A586046BC2CB}"/>
            </a:ext>
          </a:extLst>
        </p:cNvPr>
        <p:cNvGrpSpPr/>
        <p:nvPr/>
      </p:nvGrpSpPr>
      <p:grpSpPr>
        <a:xfrm>
          <a:off x="0" y="0"/>
          <a:ext cx="0" cy="0"/>
          <a:chOff x="0" y="0"/>
          <a:chExt cx="0" cy="0"/>
        </a:xfrm>
      </p:grpSpPr>
      <p:pic>
        <p:nvPicPr>
          <p:cNvPr id="8" name="Picture 7" descr="A blue hexagon with a white wheel&#10;&#10;Description automatically generated">
            <a:extLst>
              <a:ext uri="{FF2B5EF4-FFF2-40B4-BE49-F238E27FC236}">
                <a16:creationId xmlns:a16="http://schemas.microsoft.com/office/drawing/2014/main" id="{4ED0C847-5ADE-D29F-090F-9AE16900E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99" y="161007"/>
            <a:ext cx="777995" cy="755929"/>
          </a:xfrm>
          <a:prstGeom prst="rect">
            <a:avLst/>
          </a:prstGeom>
        </p:spPr>
      </p:pic>
      <p:sp>
        <p:nvSpPr>
          <p:cNvPr id="5" name="TextBox 4">
            <a:extLst>
              <a:ext uri="{FF2B5EF4-FFF2-40B4-BE49-F238E27FC236}">
                <a16:creationId xmlns:a16="http://schemas.microsoft.com/office/drawing/2014/main" id="{07304D03-2B55-E144-F952-138755879DDF}"/>
              </a:ext>
            </a:extLst>
          </p:cNvPr>
          <p:cNvSpPr txBox="1"/>
          <p:nvPr/>
        </p:nvSpPr>
        <p:spPr>
          <a:xfrm>
            <a:off x="3946116" y="522690"/>
            <a:ext cx="4299767" cy="523220"/>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Why</a:t>
            </a:r>
            <a:r>
              <a:rPr lang="fr-FR" sz="2800" b="1" dirty="0">
                <a:solidFill>
                  <a:schemeClr val="bg1">
                    <a:lumMod val="95000"/>
                  </a:schemeClr>
                </a:solidFill>
                <a:latin typeface="Biome" panose="020B0502040204020203" pitchFamily="34" charset="0"/>
                <a:cs typeface="Biome" panose="020B0502040204020203" pitchFamily="34" charset="0"/>
              </a:rPr>
              <a:t> k8s?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4" name="TextBox 3">
            <a:extLst>
              <a:ext uri="{FF2B5EF4-FFF2-40B4-BE49-F238E27FC236}">
                <a16:creationId xmlns:a16="http://schemas.microsoft.com/office/drawing/2014/main" id="{EA851438-2332-664D-2483-E605ADA4ACCC}"/>
              </a:ext>
            </a:extLst>
          </p:cNvPr>
          <p:cNvSpPr txBox="1"/>
          <p:nvPr/>
        </p:nvSpPr>
        <p:spPr>
          <a:xfrm>
            <a:off x="-5964800" y="3167390"/>
            <a:ext cx="4299767" cy="523220"/>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Why</a:t>
            </a:r>
            <a:r>
              <a:rPr lang="fr-FR" sz="2800" b="1" dirty="0">
                <a:solidFill>
                  <a:schemeClr val="bg1">
                    <a:lumMod val="95000"/>
                  </a:schemeClr>
                </a:solidFill>
                <a:latin typeface="Biome" panose="020B0502040204020203" pitchFamily="34" charset="0"/>
                <a:cs typeface="Biome" panose="020B0502040204020203" pitchFamily="34" charset="0"/>
              </a:rPr>
              <a:t> k8s*?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38" name="Picture 37" descr="A blue container with a whale and ship on it&#10;&#10;Description automatically generated">
            <a:extLst>
              <a:ext uri="{FF2B5EF4-FFF2-40B4-BE49-F238E27FC236}">
                <a16:creationId xmlns:a16="http://schemas.microsoft.com/office/drawing/2014/main" id="{0BFE1ECC-A19D-C190-5F50-BC9870CCB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7408" y="8119289"/>
            <a:ext cx="2956560" cy="1664730"/>
          </a:xfrm>
          <a:prstGeom prst="rect">
            <a:avLst/>
          </a:prstGeom>
        </p:spPr>
      </p:pic>
      <p:pic>
        <p:nvPicPr>
          <p:cNvPr id="41" name="Picture 40" descr="A blue container with a whale and ship on it&#10;&#10;Description automatically generated">
            <a:extLst>
              <a:ext uri="{FF2B5EF4-FFF2-40B4-BE49-F238E27FC236}">
                <a16:creationId xmlns:a16="http://schemas.microsoft.com/office/drawing/2014/main" id="{BD366DFE-88CE-6E2D-0C65-E90C6EBF3A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1208" y="9167415"/>
            <a:ext cx="2956560" cy="1664730"/>
          </a:xfrm>
          <a:prstGeom prst="rect">
            <a:avLst/>
          </a:prstGeom>
        </p:spPr>
      </p:pic>
      <p:pic>
        <p:nvPicPr>
          <p:cNvPr id="42" name="Picture 41" descr="A blue container with a whale and ship on it&#10;&#10;Description automatically generated">
            <a:extLst>
              <a:ext uri="{FF2B5EF4-FFF2-40B4-BE49-F238E27FC236}">
                <a16:creationId xmlns:a16="http://schemas.microsoft.com/office/drawing/2014/main" id="{DD3B7F08-7521-9346-7F46-43142A807D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295" y="9167415"/>
            <a:ext cx="2956560" cy="1664730"/>
          </a:xfrm>
          <a:prstGeom prst="rect">
            <a:avLst/>
          </a:prstGeom>
        </p:spPr>
      </p:pic>
      <p:pic>
        <p:nvPicPr>
          <p:cNvPr id="44" name="Picture 43" descr="A blue container with a whale and ship on it&#10;&#10;Description automatically generated">
            <a:extLst>
              <a:ext uri="{FF2B5EF4-FFF2-40B4-BE49-F238E27FC236}">
                <a16:creationId xmlns:a16="http://schemas.microsoft.com/office/drawing/2014/main" id="{2A22AE62-E3F2-AF49-B4B0-4EF9FBFE09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648" y="8119289"/>
            <a:ext cx="2956560" cy="1664730"/>
          </a:xfrm>
          <a:prstGeom prst="rect">
            <a:avLst/>
          </a:prstGeom>
        </p:spPr>
      </p:pic>
      <p:pic>
        <p:nvPicPr>
          <p:cNvPr id="48" name="Picture 47" descr="A blue container with a whale and ship on it&#10;&#10;Description automatically generated">
            <a:extLst>
              <a:ext uri="{FF2B5EF4-FFF2-40B4-BE49-F238E27FC236}">
                <a16:creationId xmlns:a16="http://schemas.microsoft.com/office/drawing/2014/main" id="{76B184BB-7E44-F9B0-323A-4EACC42262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1424" y="8242325"/>
            <a:ext cx="2956560" cy="1664730"/>
          </a:xfrm>
          <a:prstGeom prst="rect">
            <a:avLst/>
          </a:prstGeom>
        </p:spPr>
      </p:pic>
      <p:pic>
        <p:nvPicPr>
          <p:cNvPr id="51" name="Picture 50" descr="A blue container with a whale and ship on it&#10;&#10;Description automatically generated">
            <a:extLst>
              <a:ext uri="{FF2B5EF4-FFF2-40B4-BE49-F238E27FC236}">
                <a16:creationId xmlns:a16="http://schemas.microsoft.com/office/drawing/2014/main" id="{54B77FC2-5704-9FB9-8DA9-7D8C4C4DB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224" y="9290451"/>
            <a:ext cx="2956560" cy="1664730"/>
          </a:xfrm>
          <a:prstGeom prst="rect">
            <a:avLst/>
          </a:prstGeom>
        </p:spPr>
      </p:pic>
      <p:pic>
        <p:nvPicPr>
          <p:cNvPr id="52" name="Picture 51" descr="A blue container with a whale and ship on it&#10;&#10;Description automatically generated">
            <a:extLst>
              <a:ext uri="{FF2B5EF4-FFF2-40B4-BE49-F238E27FC236}">
                <a16:creationId xmlns:a16="http://schemas.microsoft.com/office/drawing/2014/main" id="{3CF5B1A1-E9F2-34D8-063E-B76EE880F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2311" y="9290451"/>
            <a:ext cx="2956560" cy="1664730"/>
          </a:xfrm>
          <a:prstGeom prst="rect">
            <a:avLst/>
          </a:prstGeom>
        </p:spPr>
      </p:pic>
      <p:pic>
        <p:nvPicPr>
          <p:cNvPr id="54" name="Picture 53" descr="A blue container with a whale and ship on it&#10;&#10;Description automatically generated">
            <a:extLst>
              <a:ext uri="{FF2B5EF4-FFF2-40B4-BE49-F238E27FC236}">
                <a16:creationId xmlns:a16="http://schemas.microsoft.com/office/drawing/2014/main" id="{A6A8E9D0-D609-9311-D2E9-99B7B4A9A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11664" y="8242325"/>
            <a:ext cx="2956560" cy="1664730"/>
          </a:xfrm>
          <a:prstGeom prst="rect">
            <a:avLst/>
          </a:prstGeom>
        </p:spPr>
      </p:pic>
      <p:pic>
        <p:nvPicPr>
          <p:cNvPr id="58" name="Picture 57" descr="A blue container with a whale and ship on it&#10;&#10;Description automatically generated">
            <a:extLst>
              <a:ext uri="{FF2B5EF4-FFF2-40B4-BE49-F238E27FC236}">
                <a16:creationId xmlns:a16="http://schemas.microsoft.com/office/drawing/2014/main" id="{3E85F30D-8BC6-02E2-79AE-D01A372AC0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5440" y="8365361"/>
            <a:ext cx="2956560" cy="1664730"/>
          </a:xfrm>
          <a:prstGeom prst="rect">
            <a:avLst/>
          </a:prstGeom>
        </p:spPr>
      </p:pic>
      <p:pic>
        <p:nvPicPr>
          <p:cNvPr id="61" name="Picture 60" descr="A blue container with a whale and ship on it&#10;&#10;Description automatically generated">
            <a:extLst>
              <a:ext uri="{FF2B5EF4-FFF2-40B4-BE49-F238E27FC236}">
                <a16:creationId xmlns:a16="http://schemas.microsoft.com/office/drawing/2014/main" id="{64B310FF-1A8C-D8D4-BA9E-74C187153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9240" y="9413487"/>
            <a:ext cx="2956560" cy="1664730"/>
          </a:xfrm>
          <a:prstGeom prst="rect">
            <a:avLst/>
          </a:prstGeom>
        </p:spPr>
      </p:pic>
      <p:pic>
        <p:nvPicPr>
          <p:cNvPr id="62" name="Picture 61" descr="A blue container with a whale and ship on it&#10;&#10;Description automatically generated">
            <a:extLst>
              <a:ext uri="{FF2B5EF4-FFF2-40B4-BE49-F238E27FC236}">
                <a16:creationId xmlns:a16="http://schemas.microsoft.com/office/drawing/2014/main" id="{35D1D65F-2C70-575D-9257-11D96228F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6327" y="9413487"/>
            <a:ext cx="2956560" cy="1664730"/>
          </a:xfrm>
          <a:prstGeom prst="rect">
            <a:avLst/>
          </a:prstGeom>
        </p:spPr>
      </p:pic>
      <p:pic>
        <p:nvPicPr>
          <p:cNvPr id="64" name="Picture 63" descr="A blue container with a whale and ship on it&#10;&#10;Description automatically generated">
            <a:extLst>
              <a:ext uri="{FF2B5EF4-FFF2-40B4-BE49-F238E27FC236}">
                <a16:creationId xmlns:a16="http://schemas.microsoft.com/office/drawing/2014/main" id="{975ACA56-6CCC-4C21-E3D3-7FFD796C23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5680" y="8365361"/>
            <a:ext cx="2956560" cy="1664730"/>
          </a:xfrm>
          <a:prstGeom prst="rect">
            <a:avLst/>
          </a:prstGeom>
        </p:spPr>
      </p:pic>
      <p:sp>
        <p:nvSpPr>
          <p:cNvPr id="68" name="TextBox 67">
            <a:extLst>
              <a:ext uri="{FF2B5EF4-FFF2-40B4-BE49-F238E27FC236}">
                <a16:creationId xmlns:a16="http://schemas.microsoft.com/office/drawing/2014/main" id="{5E8E92EC-4AE9-E7AC-8D59-B93FEF78888B}"/>
              </a:ext>
            </a:extLst>
          </p:cNvPr>
          <p:cNvSpPr txBox="1"/>
          <p:nvPr/>
        </p:nvSpPr>
        <p:spPr>
          <a:xfrm>
            <a:off x="438295" y="3241425"/>
            <a:ext cx="6111931" cy="954107"/>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Let’s</a:t>
            </a:r>
            <a:r>
              <a:rPr lang="fr-FR" sz="2800" b="1" dirty="0">
                <a:solidFill>
                  <a:schemeClr val="bg1">
                    <a:lumMod val="95000"/>
                  </a:schemeClr>
                </a:solidFill>
                <a:latin typeface="Biome" panose="020B0502040204020203" pitchFamily="34" charset="0"/>
                <a:cs typeface="Biome" panose="020B0502040204020203" pitchFamily="34" charset="0"/>
              </a:rPr>
              <a:t> imagine </a:t>
            </a:r>
            <a:r>
              <a:rPr lang="fr-FR" sz="2800" b="1" dirty="0" err="1">
                <a:solidFill>
                  <a:schemeClr val="bg1">
                    <a:lumMod val="95000"/>
                  </a:schemeClr>
                </a:solidFill>
                <a:latin typeface="Biome" panose="020B0502040204020203" pitchFamily="34" charset="0"/>
                <a:cs typeface="Biome" panose="020B0502040204020203" pitchFamily="34" charset="0"/>
              </a:rPr>
              <a:t>we</a:t>
            </a:r>
            <a:r>
              <a:rPr lang="fr-FR" sz="2800" b="1" dirty="0">
                <a:solidFill>
                  <a:schemeClr val="bg1">
                    <a:lumMod val="95000"/>
                  </a:schemeClr>
                </a:solidFill>
                <a:latin typeface="Biome" panose="020B0502040204020203" pitchFamily="34" charset="0"/>
                <a:cs typeface="Biome" panose="020B0502040204020203" pitchFamily="34" charset="0"/>
              </a:rPr>
              <a:t> have an application</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3" name="Picture 2">
            <a:extLst>
              <a:ext uri="{FF2B5EF4-FFF2-40B4-BE49-F238E27FC236}">
                <a16:creationId xmlns:a16="http://schemas.microsoft.com/office/drawing/2014/main" id="{3BAA1F55-AD3C-A0DB-9522-92AE116A5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0840" y="2562778"/>
            <a:ext cx="2311400" cy="2311400"/>
          </a:xfrm>
          <a:prstGeom prst="rect">
            <a:avLst/>
          </a:prstGeom>
        </p:spPr>
      </p:pic>
      <p:sp>
        <p:nvSpPr>
          <p:cNvPr id="2" name="Arrow: Right 1">
            <a:extLst>
              <a:ext uri="{FF2B5EF4-FFF2-40B4-BE49-F238E27FC236}">
                <a16:creationId xmlns:a16="http://schemas.microsoft.com/office/drawing/2014/main" id="{33F63660-FE8A-D187-6DC3-B8750A206CB2}"/>
              </a:ext>
            </a:extLst>
          </p:cNvPr>
          <p:cNvSpPr/>
          <p:nvPr/>
        </p:nvSpPr>
        <p:spPr>
          <a:xfrm>
            <a:off x="3131414" y="7677916"/>
            <a:ext cx="2116354" cy="3399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7095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4CF7D-EFD2-94D5-6924-7A84B30D6E48}"/>
            </a:ext>
          </a:extLst>
        </p:cNvPr>
        <p:cNvGrpSpPr/>
        <p:nvPr/>
      </p:nvGrpSpPr>
      <p:grpSpPr>
        <a:xfrm>
          <a:off x="0" y="0"/>
          <a:ext cx="0" cy="0"/>
          <a:chOff x="0" y="0"/>
          <a:chExt cx="0" cy="0"/>
        </a:xfrm>
      </p:grpSpPr>
      <p:pic>
        <p:nvPicPr>
          <p:cNvPr id="8" name="Picture 7" descr="A blue hexagon with a white wheel&#10;&#10;Description automatically generated">
            <a:extLst>
              <a:ext uri="{FF2B5EF4-FFF2-40B4-BE49-F238E27FC236}">
                <a16:creationId xmlns:a16="http://schemas.microsoft.com/office/drawing/2014/main" id="{EF819ECB-88DD-A1A5-8D41-BC5CF17E68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99" y="161007"/>
            <a:ext cx="777995" cy="755929"/>
          </a:xfrm>
          <a:prstGeom prst="rect">
            <a:avLst/>
          </a:prstGeom>
        </p:spPr>
      </p:pic>
      <p:sp>
        <p:nvSpPr>
          <p:cNvPr id="5" name="TextBox 4">
            <a:extLst>
              <a:ext uri="{FF2B5EF4-FFF2-40B4-BE49-F238E27FC236}">
                <a16:creationId xmlns:a16="http://schemas.microsoft.com/office/drawing/2014/main" id="{4C07A13E-C430-4EB0-CCA5-49F3A5E3F41E}"/>
              </a:ext>
            </a:extLst>
          </p:cNvPr>
          <p:cNvSpPr txBox="1"/>
          <p:nvPr/>
        </p:nvSpPr>
        <p:spPr>
          <a:xfrm>
            <a:off x="3946116" y="522690"/>
            <a:ext cx="4299767" cy="523220"/>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Why</a:t>
            </a:r>
            <a:r>
              <a:rPr lang="fr-FR" sz="2800" b="1" dirty="0">
                <a:solidFill>
                  <a:schemeClr val="bg1">
                    <a:lumMod val="95000"/>
                  </a:schemeClr>
                </a:solidFill>
                <a:latin typeface="Biome" panose="020B0502040204020203" pitchFamily="34" charset="0"/>
                <a:cs typeface="Biome" panose="020B0502040204020203" pitchFamily="34" charset="0"/>
              </a:rPr>
              <a:t> k8s?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4" name="TextBox 3">
            <a:extLst>
              <a:ext uri="{FF2B5EF4-FFF2-40B4-BE49-F238E27FC236}">
                <a16:creationId xmlns:a16="http://schemas.microsoft.com/office/drawing/2014/main" id="{2E64680C-2E7C-8006-2A09-004941062D15}"/>
              </a:ext>
            </a:extLst>
          </p:cNvPr>
          <p:cNvSpPr txBox="1"/>
          <p:nvPr/>
        </p:nvSpPr>
        <p:spPr>
          <a:xfrm>
            <a:off x="-5964800" y="3167390"/>
            <a:ext cx="4299767" cy="523220"/>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Why</a:t>
            </a:r>
            <a:r>
              <a:rPr lang="fr-FR" sz="2800" b="1" dirty="0">
                <a:solidFill>
                  <a:schemeClr val="bg1">
                    <a:lumMod val="95000"/>
                  </a:schemeClr>
                </a:solidFill>
                <a:latin typeface="Biome" panose="020B0502040204020203" pitchFamily="34" charset="0"/>
                <a:cs typeface="Biome" panose="020B0502040204020203" pitchFamily="34" charset="0"/>
              </a:rPr>
              <a:t> k8s*?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38" name="Picture 37" descr="A blue container with a whale and ship on it&#10;&#10;Description automatically generated">
            <a:extLst>
              <a:ext uri="{FF2B5EF4-FFF2-40B4-BE49-F238E27FC236}">
                <a16:creationId xmlns:a16="http://schemas.microsoft.com/office/drawing/2014/main" id="{7A587A1E-5CEE-97D8-7755-570E1C474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1358" y="3855487"/>
            <a:ext cx="2311400" cy="1301464"/>
          </a:xfrm>
          <a:prstGeom prst="rect">
            <a:avLst/>
          </a:prstGeom>
        </p:spPr>
      </p:pic>
      <p:pic>
        <p:nvPicPr>
          <p:cNvPr id="41" name="Picture 40" descr="A blue container with a whale and ship on it&#10;&#10;Description automatically generated">
            <a:extLst>
              <a:ext uri="{FF2B5EF4-FFF2-40B4-BE49-F238E27FC236}">
                <a16:creationId xmlns:a16="http://schemas.microsoft.com/office/drawing/2014/main" id="{11B2B9AD-C452-86B1-5CAD-7B6407922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9163" y="4831229"/>
            <a:ext cx="2311400" cy="1301464"/>
          </a:xfrm>
          <a:prstGeom prst="rect">
            <a:avLst/>
          </a:prstGeom>
        </p:spPr>
      </p:pic>
      <p:pic>
        <p:nvPicPr>
          <p:cNvPr id="42" name="Picture 41" descr="A blue container with a whale and ship on it&#10;&#10;Description automatically generated">
            <a:extLst>
              <a:ext uri="{FF2B5EF4-FFF2-40B4-BE49-F238E27FC236}">
                <a16:creationId xmlns:a16="http://schemas.microsoft.com/office/drawing/2014/main" id="{AAC2BFE7-BF71-4327-04D1-995066D20E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6250" y="4831229"/>
            <a:ext cx="2311400" cy="1301464"/>
          </a:xfrm>
          <a:prstGeom prst="rect">
            <a:avLst/>
          </a:prstGeom>
        </p:spPr>
      </p:pic>
      <p:pic>
        <p:nvPicPr>
          <p:cNvPr id="44" name="Picture 43" descr="A blue container with a whale and ship on it&#10;&#10;Description automatically generated">
            <a:extLst>
              <a:ext uri="{FF2B5EF4-FFF2-40B4-BE49-F238E27FC236}">
                <a16:creationId xmlns:a16="http://schemas.microsoft.com/office/drawing/2014/main" id="{53911A68-DD7E-7B84-3AFE-7FF532D49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5603" y="3783103"/>
            <a:ext cx="2311400" cy="1301464"/>
          </a:xfrm>
          <a:prstGeom prst="rect">
            <a:avLst/>
          </a:prstGeom>
        </p:spPr>
      </p:pic>
      <p:pic>
        <p:nvPicPr>
          <p:cNvPr id="48" name="Picture 47" descr="A blue container with a whale and ship on it&#10;&#10;Description automatically generated">
            <a:extLst>
              <a:ext uri="{FF2B5EF4-FFF2-40B4-BE49-F238E27FC236}">
                <a16:creationId xmlns:a16="http://schemas.microsoft.com/office/drawing/2014/main" id="{D168BE41-1E6F-0641-73D1-BD5351AAD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5242" y="1650397"/>
            <a:ext cx="2311400" cy="1301464"/>
          </a:xfrm>
          <a:prstGeom prst="rect">
            <a:avLst/>
          </a:prstGeom>
        </p:spPr>
      </p:pic>
      <p:pic>
        <p:nvPicPr>
          <p:cNvPr id="51" name="Picture 50" descr="A blue container with a whale and ship on it&#10;&#10;Description automatically generated">
            <a:extLst>
              <a:ext uri="{FF2B5EF4-FFF2-40B4-BE49-F238E27FC236}">
                <a16:creationId xmlns:a16="http://schemas.microsoft.com/office/drawing/2014/main" id="{C895CB1D-899D-5ED6-C4D3-C275F07A6E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042" y="2698523"/>
            <a:ext cx="2311400" cy="1301464"/>
          </a:xfrm>
          <a:prstGeom prst="rect">
            <a:avLst/>
          </a:prstGeom>
        </p:spPr>
      </p:pic>
      <p:pic>
        <p:nvPicPr>
          <p:cNvPr id="52" name="Picture 51" descr="A blue container with a whale and ship on it&#10;&#10;Description automatically generated">
            <a:extLst>
              <a:ext uri="{FF2B5EF4-FFF2-40B4-BE49-F238E27FC236}">
                <a16:creationId xmlns:a16="http://schemas.microsoft.com/office/drawing/2014/main" id="{384CC827-766F-4CD8-007A-72B868CA9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70266" y="4954265"/>
            <a:ext cx="2311400" cy="1301464"/>
          </a:xfrm>
          <a:prstGeom prst="rect">
            <a:avLst/>
          </a:prstGeom>
        </p:spPr>
      </p:pic>
      <p:pic>
        <p:nvPicPr>
          <p:cNvPr id="54" name="Picture 53" descr="A blue container with a whale and ship on it&#10;&#10;Description automatically generated">
            <a:extLst>
              <a:ext uri="{FF2B5EF4-FFF2-40B4-BE49-F238E27FC236}">
                <a16:creationId xmlns:a16="http://schemas.microsoft.com/office/drawing/2014/main" id="{A48277E5-EFF8-7073-94FD-5279F73AE9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9619" y="3906139"/>
            <a:ext cx="2311400" cy="1301464"/>
          </a:xfrm>
          <a:prstGeom prst="rect">
            <a:avLst/>
          </a:prstGeom>
        </p:spPr>
      </p:pic>
      <p:pic>
        <p:nvPicPr>
          <p:cNvPr id="58" name="Picture 57" descr="A blue container with a whale and ship on it&#10;&#10;Description automatically generated">
            <a:extLst>
              <a:ext uri="{FF2B5EF4-FFF2-40B4-BE49-F238E27FC236}">
                <a16:creationId xmlns:a16="http://schemas.microsoft.com/office/drawing/2014/main" id="{3814A279-492C-F59D-86AF-D309E98EE7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9258" y="1773433"/>
            <a:ext cx="2311400" cy="1301464"/>
          </a:xfrm>
          <a:prstGeom prst="rect">
            <a:avLst/>
          </a:prstGeom>
        </p:spPr>
      </p:pic>
      <p:pic>
        <p:nvPicPr>
          <p:cNvPr id="61" name="Picture 60" descr="A blue container with a whale and ship on it&#10;&#10;Description automatically generated">
            <a:extLst>
              <a:ext uri="{FF2B5EF4-FFF2-40B4-BE49-F238E27FC236}">
                <a16:creationId xmlns:a16="http://schemas.microsoft.com/office/drawing/2014/main" id="{501A57CF-CF14-633C-306F-2E5754FC22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3058" y="2821559"/>
            <a:ext cx="2311400" cy="1301464"/>
          </a:xfrm>
          <a:prstGeom prst="rect">
            <a:avLst/>
          </a:prstGeom>
        </p:spPr>
      </p:pic>
      <p:pic>
        <p:nvPicPr>
          <p:cNvPr id="62" name="Picture 61" descr="A blue container with a whale and ship on it&#10;&#10;Description automatically generated">
            <a:extLst>
              <a:ext uri="{FF2B5EF4-FFF2-40B4-BE49-F238E27FC236}">
                <a16:creationId xmlns:a16="http://schemas.microsoft.com/office/drawing/2014/main" id="{65163212-EA46-A0A9-FACD-A6D164C32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145" y="2821559"/>
            <a:ext cx="2311400" cy="1301464"/>
          </a:xfrm>
          <a:prstGeom prst="rect">
            <a:avLst/>
          </a:prstGeom>
        </p:spPr>
      </p:pic>
      <p:pic>
        <p:nvPicPr>
          <p:cNvPr id="64" name="Picture 63" descr="A blue container with a whale and ship on it&#10;&#10;Description automatically generated">
            <a:extLst>
              <a:ext uri="{FF2B5EF4-FFF2-40B4-BE49-F238E27FC236}">
                <a16:creationId xmlns:a16="http://schemas.microsoft.com/office/drawing/2014/main" id="{7DD2C7F7-D54A-21D9-4A4B-1F774770AF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9498" y="1773433"/>
            <a:ext cx="2311400" cy="1301464"/>
          </a:xfrm>
          <a:prstGeom prst="rect">
            <a:avLst/>
          </a:prstGeom>
        </p:spPr>
      </p:pic>
      <p:pic>
        <p:nvPicPr>
          <p:cNvPr id="3" name="Picture 2">
            <a:extLst>
              <a:ext uri="{FF2B5EF4-FFF2-40B4-BE49-F238E27FC236}">
                <a16:creationId xmlns:a16="http://schemas.microsoft.com/office/drawing/2014/main" id="{CA18A494-FE99-5AC2-7617-F4AF1F7F9A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009" y="2844288"/>
            <a:ext cx="2311400" cy="2311400"/>
          </a:xfrm>
          <a:prstGeom prst="rect">
            <a:avLst/>
          </a:prstGeom>
        </p:spPr>
      </p:pic>
      <p:sp>
        <p:nvSpPr>
          <p:cNvPr id="2" name="Arrow: Right 1">
            <a:extLst>
              <a:ext uri="{FF2B5EF4-FFF2-40B4-BE49-F238E27FC236}">
                <a16:creationId xmlns:a16="http://schemas.microsoft.com/office/drawing/2014/main" id="{2085557C-2007-130F-F9FB-1D878FFFCF3E}"/>
              </a:ext>
            </a:extLst>
          </p:cNvPr>
          <p:cNvSpPr/>
          <p:nvPr/>
        </p:nvSpPr>
        <p:spPr>
          <a:xfrm>
            <a:off x="3381829" y="3783103"/>
            <a:ext cx="2116354" cy="3399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56DF4191-FDB8-1B06-4A32-AB42134A3470}"/>
              </a:ext>
            </a:extLst>
          </p:cNvPr>
          <p:cNvSpPr txBox="1"/>
          <p:nvPr/>
        </p:nvSpPr>
        <p:spPr>
          <a:xfrm>
            <a:off x="3935358" y="7431288"/>
            <a:ext cx="4299767" cy="954107"/>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And </a:t>
            </a:r>
            <a:r>
              <a:rPr lang="fr-FR" sz="2800" b="1" dirty="0" err="1">
                <a:solidFill>
                  <a:schemeClr val="bg1">
                    <a:lumMod val="95000"/>
                  </a:schemeClr>
                </a:solidFill>
                <a:latin typeface="Biome" panose="020B0502040204020203" pitchFamily="34" charset="0"/>
                <a:cs typeface="Biome" panose="020B0502040204020203" pitchFamily="34" charset="0"/>
              </a:rPr>
              <a:t>it’s</a:t>
            </a:r>
            <a:r>
              <a:rPr lang="fr-FR" sz="2800" b="1" dirty="0">
                <a:solidFill>
                  <a:schemeClr val="bg1">
                    <a:lumMod val="95000"/>
                  </a:schemeClr>
                </a:solidFill>
                <a:latin typeface="Biome" panose="020B0502040204020203" pitchFamily="34" charset="0"/>
                <a:cs typeface="Biome" panose="020B0502040204020203" pitchFamily="34" charset="0"/>
              </a:rPr>
              <a:t> running on </a:t>
            </a:r>
            <a:r>
              <a:rPr lang="fr-FR" sz="2800" b="1" dirty="0" err="1">
                <a:solidFill>
                  <a:schemeClr val="bg1">
                    <a:lumMod val="95000"/>
                  </a:schemeClr>
                </a:solidFill>
                <a:latin typeface="Biome" panose="020B0502040204020203" pitchFamily="34" charset="0"/>
                <a:cs typeface="Biome" panose="020B0502040204020203" pitchFamily="34" charset="0"/>
              </a:rPr>
              <a:t>so</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many</a:t>
            </a:r>
            <a:r>
              <a:rPr lang="fr-FR" sz="2800" b="1" dirty="0">
                <a:solidFill>
                  <a:schemeClr val="bg1">
                    <a:lumMod val="95000"/>
                  </a:schemeClr>
                </a:solidFill>
                <a:latin typeface="Biome" panose="020B0502040204020203" pitchFamily="34" charset="0"/>
                <a:cs typeface="Biome" panose="020B0502040204020203" pitchFamily="34" charset="0"/>
              </a:rPr>
              <a:t> containers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3443078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527EA-5D3B-E5AA-D824-39151CF56540}"/>
            </a:ext>
          </a:extLst>
        </p:cNvPr>
        <p:cNvGrpSpPr/>
        <p:nvPr/>
      </p:nvGrpSpPr>
      <p:grpSpPr>
        <a:xfrm>
          <a:off x="0" y="0"/>
          <a:ext cx="0" cy="0"/>
          <a:chOff x="0" y="0"/>
          <a:chExt cx="0" cy="0"/>
        </a:xfrm>
      </p:grpSpPr>
      <p:pic>
        <p:nvPicPr>
          <p:cNvPr id="8" name="Picture 7" descr="A blue hexagon with a white wheel&#10;&#10;Description automatically generated">
            <a:extLst>
              <a:ext uri="{FF2B5EF4-FFF2-40B4-BE49-F238E27FC236}">
                <a16:creationId xmlns:a16="http://schemas.microsoft.com/office/drawing/2014/main" id="{1E8FB546-934C-3546-C92E-D704FCB29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99" y="161007"/>
            <a:ext cx="777995" cy="755929"/>
          </a:xfrm>
          <a:prstGeom prst="rect">
            <a:avLst/>
          </a:prstGeom>
        </p:spPr>
      </p:pic>
      <p:sp>
        <p:nvSpPr>
          <p:cNvPr id="5" name="TextBox 4">
            <a:extLst>
              <a:ext uri="{FF2B5EF4-FFF2-40B4-BE49-F238E27FC236}">
                <a16:creationId xmlns:a16="http://schemas.microsoft.com/office/drawing/2014/main" id="{A2A17A29-56E3-FBDA-D78C-60F5DE32BA7B}"/>
              </a:ext>
            </a:extLst>
          </p:cNvPr>
          <p:cNvSpPr txBox="1"/>
          <p:nvPr/>
        </p:nvSpPr>
        <p:spPr>
          <a:xfrm>
            <a:off x="3946116" y="522690"/>
            <a:ext cx="4299767" cy="523220"/>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Why</a:t>
            </a:r>
            <a:r>
              <a:rPr lang="fr-FR" sz="2800" b="1" dirty="0">
                <a:solidFill>
                  <a:schemeClr val="bg1">
                    <a:lumMod val="95000"/>
                  </a:schemeClr>
                </a:solidFill>
                <a:latin typeface="Biome" panose="020B0502040204020203" pitchFamily="34" charset="0"/>
                <a:cs typeface="Biome" panose="020B0502040204020203" pitchFamily="34" charset="0"/>
              </a:rPr>
              <a:t> k8s?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4" name="TextBox 3">
            <a:extLst>
              <a:ext uri="{FF2B5EF4-FFF2-40B4-BE49-F238E27FC236}">
                <a16:creationId xmlns:a16="http://schemas.microsoft.com/office/drawing/2014/main" id="{53F8453B-5ECB-A63A-F69D-042A31EDF876}"/>
              </a:ext>
            </a:extLst>
          </p:cNvPr>
          <p:cNvSpPr txBox="1"/>
          <p:nvPr/>
        </p:nvSpPr>
        <p:spPr>
          <a:xfrm>
            <a:off x="-5964800" y="3167390"/>
            <a:ext cx="4299767" cy="523220"/>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Why</a:t>
            </a:r>
            <a:r>
              <a:rPr lang="fr-FR" sz="2800" b="1" dirty="0">
                <a:solidFill>
                  <a:schemeClr val="bg1">
                    <a:lumMod val="95000"/>
                  </a:schemeClr>
                </a:solidFill>
                <a:latin typeface="Biome" panose="020B0502040204020203" pitchFamily="34" charset="0"/>
                <a:cs typeface="Biome" panose="020B0502040204020203" pitchFamily="34" charset="0"/>
              </a:rPr>
              <a:t> k8s*?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38" name="Picture 37" descr="A blue container with a whale and ship on it&#10;&#10;Description automatically generated">
            <a:extLst>
              <a:ext uri="{FF2B5EF4-FFF2-40B4-BE49-F238E27FC236}">
                <a16:creationId xmlns:a16="http://schemas.microsoft.com/office/drawing/2014/main" id="{D528B07D-D13C-F9FC-FCC1-27ACDBC0D9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4349" y="2197410"/>
            <a:ext cx="2311400" cy="1301464"/>
          </a:xfrm>
          <a:prstGeom prst="rect">
            <a:avLst/>
          </a:prstGeom>
        </p:spPr>
      </p:pic>
      <p:pic>
        <p:nvPicPr>
          <p:cNvPr id="41" name="Picture 40" descr="A blue container with a whale and ship on it&#10;&#10;Description automatically generated">
            <a:extLst>
              <a:ext uri="{FF2B5EF4-FFF2-40B4-BE49-F238E27FC236}">
                <a16:creationId xmlns:a16="http://schemas.microsoft.com/office/drawing/2014/main" id="{816526B4-0D56-7DB7-0616-B9C11291C1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6962" y="2424165"/>
            <a:ext cx="2311400" cy="1301464"/>
          </a:xfrm>
          <a:prstGeom prst="rect">
            <a:avLst/>
          </a:prstGeom>
        </p:spPr>
      </p:pic>
      <p:pic>
        <p:nvPicPr>
          <p:cNvPr id="42" name="Picture 41" descr="A blue container with a whale and ship on it&#10;&#10;Description automatically generated">
            <a:extLst>
              <a:ext uri="{FF2B5EF4-FFF2-40B4-BE49-F238E27FC236}">
                <a16:creationId xmlns:a16="http://schemas.microsoft.com/office/drawing/2014/main" id="{2BC25576-7F2A-710F-B6CC-8DB4A08BE2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102" y="3336842"/>
            <a:ext cx="2311400" cy="1301464"/>
          </a:xfrm>
          <a:prstGeom prst="rect">
            <a:avLst/>
          </a:prstGeom>
        </p:spPr>
      </p:pic>
      <p:pic>
        <p:nvPicPr>
          <p:cNvPr id="44" name="Picture 43" descr="A blue container with a whale and ship on it&#10;&#10;Description automatically generated">
            <a:extLst>
              <a:ext uri="{FF2B5EF4-FFF2-40B4-BE49-F238E27FC236}">
                <a16:creationId xmlns:a16="http://schemas.microsoft.com/office/drawing/2014/main" id="{CC5EF63C-1E98-8705-D296-3B410F2806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980" y="1226420"/>
            <a:ext cx="2311400" cy="1301464"/>
          </a:xfrm>
          <a:prstGeom prst="rect">
            <a:avLst/>
          </a:prstGeom>
        </p:spPr>
      </p:pic>
      <p:pic>
        <p:nvPicPr>
          <p:cNvPr id="48" name="Picture 47" descr="A blue container with a whale and ship on it&#10;&#10;Description automatically generated">
            <a:extLst>
              <a:ext uri="{FF2B5EF4-FFF2-40B4-BE49-F238E27FC236}">
                <a16:creationId xmlns:a16="http://schemas.microsoft.com/office/drawing/2014/main" id="{9591CD35-9CA2-BEE2-F71F-C3A6ECEA26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5242" y="1650397"/>
            <a:ext cx="2311400" cy="1301464"/>
          </a:xfrm>
          <a:prstGeom prst="rect">
            <a:avLst/>
          </a:prstGeom>
        </p:spPr>
      </p:pic>
      <p:pic>
        <p:nvPicPr>
          <p:cNvPr id="51" name="Picture 50" descr="A blue container with a whale and ship on it&#10;&#10;Description automatically generated">
            <a:extLst>
              <a:ext uri="{FF2B5EF4-FFF2-40B4-BE49-F238E27FC236}">
                <a16:creationId xmlns:a16="http://schemas.microsoft.com/office/drawing/2014/main" id="{0D55DD2A-98D0-2638-A65E-1544E33F7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042" y="2698523"/>
            <a:ext cx="2311400" cy="1301464"/>
          </a:xfrm>
          <a:prstGeom prst="rect">
            <a:avLst/>
          </a:prstGeom>
        </p:spPr>
      </p:pic>
      <p:pic>
        <p:nvPicPr>
          <p:cNvPr id="52" name="Picture 51" descr="A blue container with a whale and ship on it&#10;&#10;Description automatically generated">
            <a:extLst>
              <a:ext uri="{FF2B5EF4-FFF2-40B4-BE49-F238E27FC236}">
                <a16:creationId xmlns:a16="http://schemas.microsoft.com/office/drawing/2014/main" id="{23E69286-5FBF-2FB2-BD33-E505C1FAF6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0860" y="3349255"/>
            <a:ext cx="2311400" cy="1301464"/>
          </a:xfrm>
          <a:prstGeom prst="rect">
            <a:avLst/>
          </a:prstGeom>
        </p:spPr>
      </p:pic>
      <p:pic>
        <p:nvPicPr>
          <p:cNvPr id="54" name="Picture 53" descr="A blue container with a whale and ship on it&#10;&#10;Description automatically generated">
            <a:extLst>
              <a:ext uri="{FF2B5EF4-FFF2-40B4-BE49-F238E27FC236}">
                <a16:creationId xmlns:a16="http://schemas.microsoft.com/office/drawing/2014/main" id="{3BCF65E9-DD2C-BA64-3378-E9C2B83AD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4378" y="1239197"/>
            <a:ext cx="2311400" cy="1301464"/>
          </a:xfrm>
          <a:prstGeom prst="rect">
            <a:avLst/>
          </a:prstGeom>
        </p:spPr>
      </p:pic>
      <p:pic>
        <p:nvPicPr>
          <p:cNvPr id="58" name="Picture 57" descr="A blue container with a whale and ship on it&#10;&#10;Description automatically generated">
            <a:extLst>
              <a:ext uri="{FF2B5EF4-FFF2-40B4-BE49-F238E27FC236}">
                <a16:creationId xmlns:a16="http://schemas.microsoft.com/office/drawing/2014/main" id="{1E80A74E-1DD2-92F6-4BDF-E74BB4C48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9258" y="1773433"/>
            <a:ext cx="2311400" cy="1301464"/>
          </a:xfrm>
          <a:prstGeom prst="rect">
            <a:avLst/>
          </a:prstGeom>
        </p:spPr>
      </p:pic>
      <p:pic>
        <p:nvPicPr>
          <p:cNvPr id="61" name="Picture 60" descr="A blue container with a whale and ship on it&#10;&#10;Description automatically generated">
            <a:extLst>
              <a:ext uri="{FF2B5EF4-FFF2-40B4-BE49-F238E27FC236}">
                <a16:creationId xmlns:a16="http://schemas.microsoft.com/office/drawing/2014/main" id="{36595115-3F7B-C464-47A5-174BCB29C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3058" y="2821559"/>
            <a:ext cx="2311400" cy="1301464"/>
          </a:xfrm>
          <a:prstGeom prst="rect">
            <a:avLst/>
          </a:prstGeom>
        </p:spPr>
      </p:pic>
      <p:pic>
        <p:nvPicPr>
          <p:cNvPr id="62" name="Picture 61" descr="A blue container with a whale and ship on it&#10;&#10;Description automatically generated">
            <a:extLst>
              <a:ext uri="{FF2B5EF4-FFF2-40B4-BE49-F238E27FC236}">
                <a16:creationId xmlns:a16="http://schemas.microsoft.com/office/drawing/2014/main" id="{E5E5C422-73F4-40D4-62E5-B1D3BE1E41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145" y="2821559"/>
            <a:ext cx="2311400" cy="1301464"/>
          </a:xfrm>
          <a:prstGeom prst="rect">
            <a:avLst/>
          </a:prstGeom>
        </p:spPr>
      </p:pic>
      <p:pic>
        <p:nvPicPr>
          <p:cNvPr id="64" name="Picture 63" descr="A blue container with a whale and ship on it&#10;&#10;Description automatically generated">
            <a:extLst>
              <a:ext uri="{FF2B5EF4-FFF2-40B4-BE49-F238E27FC236}">
                <a16:creationId xmlns:a16="http://schemas.microsoft.com/office/drawing/2014/main" id="{F8B39E8F-770A-FF9A-0BAD-3D5148A002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9498" y="1773433"/>
            <a:ext cx="2311400" cy="1301464"/>
          </a:xfrm>
          <a:prstGeom prst="rect">
            <a:avLst/>
          </a:prstGeom>
        </p:spPr>
      </p:pic>
      <p:pic>
        <p:nvPicPr>
          <p:cNvPr id="3" name="Picture 2">
            <a:extLst>
              <a:ext uri="{FF2B5EF4-FFF2-40B4-BE49-F238E27FC236}">
                <a16:creationId xmlns:a16="http://schemas.microsoft.com/office/drawing/2014/main" id="{B1A19F89-7F4A-D4FD-F06F-6A7F4B234D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009" y="1773433"/>
            <a:ext cx="2311400" cy="2311400"/>
          </a:xfrm>
          <a:prstGeom prst="rect">
            <a:avLst/>
          </a:prstGeom>
        </p:spPr>
      </p:pic>
      <p:sp>
        <p:nvSpPr>
          <p:cNvPr id="2" name="Arrow: Right 1">
            <a:extLst>
              <a:ext uri="{FF2B5EF4-FFF2-40B4-BE49-F238E27FC236}">
                <a16:creationId xmlns:a16="http://schemas.microsoft.com/office/drawing/2014/main" id="{012C84B1-99E0-C22B-484E-FC133C0570F0}"/>
              </a:ext>
            </a:extLst>
          </p:cNvPr>
          <p:cNvSpPr/>
          <p:nvPr/>
        </p:nvSpPr>
        <p:spPr>
          <a:xfrm>
            <a:off x="3427335" y="2540661"/>
            <a:ext cx="2116354" cy="3399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AD1B29BF-FFCE-EE70-261B-29886C99CC7A}"/>
              </a:ext>
            </a:extLst>
          </p:cNvPr>
          <p:cNvSpPr txBox="1"/>
          <p:nvPr/>
        </p:nvSpPr>
        <p:spPr>
          <a:xfrm>
            <a:off x="3859158" y="5381203"/>
            <a:ext cx="4299767" cy="954107"/>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And </a:t>
            </a:r>
            <a:r>
              <a:rPr lang="fr-FR" sz="2800" b="1" dirty="0" err="1">
                <a:solidFill>
                  <a:schemeClr val="bg1">
                    <a:lumMod val="95000"/>
                  </a:schemeClr>
                </a:solidFill>
                <a:latin typeface="Biome" panose="020B0502040204020203" pitchFamily="34" charset="0"/>
                <a:cs typeface="Biome" panose="020B0502040204020203" pitchFamily="34" charset="0"/>
              </a:rPr>
              <a:t>it’s</a:t>
            </a:r>
            <a:r>
              <a:rPr lang="fr-FR" sz="2800" b="1" dirty="0">
                <a:solidFill>
                  <a:schemeClr val="bg1">
                    <a:lumMod val="95000"/>
                  </a:schemeClr>
                </a:solidFill>
                <a:latin typeface="Biome" panose="020B0502040204020203" pitchFamily="34" charset="0"/>
                <a:cs typeface="Biome" panose="020B0502040204020203" pitchFamily="34" charset="0"/>
              </a:rPr>
              <a:t> running on </a:t>
            </a:r>
            <a:r>
              <a:rPr lang="fr-FR" sz="2800" b="1" dirty="0" err="1">
                <a:solidFill>
                  <a:schemeClr val="bg1">
                    <a:lumMod val="95000"/>
                  </a:schemeClr>
                </a:solidFill>
                <a:latin typeface="Biome" panose="020B0502040204020203" pitchFamily="34" charset="0"/>
                <a:cs typeface="Biome" panose="020B0502040204020203" pitchFamily="34" charset="0"/>
              </a:rPr>
              <a:t>so</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many</a:t>
            </a:r>
            <a:r>
              <a:rPr lang="fr-FR" sz="2800" b="1" dirty="0">
                <a:solidFill>
                  <a:schemeClr val="bg1">
                    <a:lumMod val="95000"/>
                  </a:schemeClr>
                </a:solidFill>
                <a:latin typeface="Biome" panose="020B0502040204020203" pitchFamily="34" charset="0"/>
                <a:cs typeface="Biome" panose="020B0502040204020203" pitchFamily="34" charset="0"/>
              </a:rPr>
              <a:t> containers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7" name="TextBox 6">
            <a:extLst>
              <a:ext uri="{FF2B5EF4-FFF2-40B4-BE49-F238E27FC236}">
                <a16:creationId xmlns:a16="http://schemas.microsoft.com/office/drawing/2014/main" id="{D464D90E-EFBE-10AB-A8D6-CE40FD9CDD04}"/>
              </a:ext>
            </a:extLst>
          </p:cNvPr>
          <p:cNvSpPr txBox="1"/>
          <p:nvPr/>
        </p:nvSpPr>
        <p:spPr>
          <a:xfrm>
            <a:off x="13156447" y="5381202"/>
            <a:ext cx="9145642" cy="954107"/>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At a certain point the management of the containers </a:t>
            </a:r>
            <a:r>
              <a:rPr lang="fr-FR" sz="2800" b="1" dirty="0" err="1">
                <a:solidFill>
                  <a:schemeClr val="bg1">
                    <a:lumMod val="95000"/>
                  </a:schemeClr>
                </a:solidFill>
                <a:latin typeface="Biome" panose="020B0502040204020203" pitchFamily="34" charset="0"/>
                <a:cs typeface="Biome" panose="020B0502040204020203" pitchFamily="34" charset="0"/>
              </a:rPr>
              <a:t>becomes</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really</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difficult</a:t>
            </a:r>
            <a:r>
              <a:rPr lang="fr-FR" sz="2800" b="1" dirty="0">
                <a:solidFill>
                  <a:schemeClr val="bg1">
                    <a:lumMod val="95000"/>
                  </a:schemeClr>
                </a:solidFill>
                <a:latin typeface="Biome" panose="020B0502040204020203" pitchFamily="34" charset="0"/>
                <a:cs typeface="Biome" panose="020B0502040204020203" pitchFamily="34" charset="0"/>
              </a:rPr>
              <a:t> and </a:t>
            </a:r>
            <a:r>
              <a:rPr lang="fr-FR" sz="2800" b="1" dirty="0" err="1">
                <a:solidFill>
                  <a:schemeClr val="bg1">
                    <a:lumMod val="95000"/>
                  </a:schemeClr>
                </a:solidFill>
                <a:latin typeface="Biome" panose="020B0502040204020203" pitchFamily="34" charset="0"/>
                <a:cs typeface="Biome" panose="020B0502040204020203" pitchFamily="34" charset="0"/>
              </a:rPr>
              <a:t>chaotic</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9" name="Picture 8" descr="A blue container with a whale and ship on it&#10;&#10;Description automatically generated">
            <a:extLst>
              <a:ext uri="{FF2B5EF4-FFF2-40B4-BE49-F238E27FC236}">
                <a16:creationId xmlns:a16="http://schemas.microsoft.com/office/drawing/2014/main" id="{4EEAF4AF-E3DF-5C28-357E-D841D603EA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95643" y="2015545"/>
            <a:ext cx="2311400" cy="1301464"/>
          </a:xfrm>
          <a:prstGeom prst="rect">
            <a:avLst/>
          </a:prstGeom>
        </p:spPr>
      </p:pic>
      <p:pic>
        <p:nvPicPr>
          <p:cNvPr id="10" name="Picture 9" descr="A blue container with a whale and ship on it&#10;&#10;Description automatically generated">
            <a:extLst>
              <a:ext uri="{FF2B5EF4-FFF2-40B4-BE49-F238E27FC236}">
                <a16:creationId xmlns:a16="http://schemas.microsoft.com/office/drawing/2014/main" id="{901B0AA6-F82F-03AD-4787-F1797AAE1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58256" y="2242300"/>
            <a:ext cx="2311400" cy="1301464"/>
          </a:xfrm>
          <a:prstGeom prst="rect">
            <a:avLst/>
          </a:prstGeom>
        </p:spPr>
      </p:pic>
      <p:pic>
        <p:nvPicPr>
          <p:cNvPr id="11" name="Picture 10" descr="A blue container with a whale and ship on it&#10;&#10;Description automatically generated">
            <a:extLst>
              <a:ext uri="{FF2B5EF4-FFF2-40B4-BE49-F238E27FC236}">
                <a16:creationId xmlns:a16="http://schemas.microsoft.com/office/drawing/2014/main" id="{4A10F554-7683-4325-1E7B-8E78AE013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5396" y="3154977"/>
            <a:ext cx="2311400" cy="1301464"/>
          </a:xfrm>
          <a:prstGeom prst="rect">
            <a:avLst/>
          </a:prstGeom>
        </p:spPr>
      </p:pic>
      <p:pic>
        <p:nvPicPr>
          <p:cNvPr id="12" name="Picture 11" descr="A blue container with a whale and ship on it&#10;&#10;Description automatically generated">
            <a:extLst>
              <a:ext uri="{FF2B5EF4-FFF2-40B4-BE49-F238E27FC236}">
                <a16:creationId xmlns:a16="http://schemas.microsoft.com/office/drawing/2014/main" id="{2803F179-01D3-2999-1C52-0CA160410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3274" y="1044555"/>
            <a:ext cx="2311400" cy="1301464"/>
          </a:xfrm>
          <a:prstGeom prst="rect">
            <a:avLst/>
          </a:prstGeom>
        </p:spPr>
      </p:pic>
      <p:pic>
        <p:nvPicPr>
          <p:cNvPr id="13" name="Picture 12" descr="A blue container with a whale and ship on it&#10;&#10;Description automatically generated">
            <a:extLst>
              <a:ext uri="{FF2B5EF4-FFF2-40B4-BE49-F238E27FC236}">
                <a16:creationId xmlns:a16="http://schemas.microsoft.com/office/drawing/2014/main" id="{9943C98E-9F18-F040-C5BE-406EBDC317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66536" y="1468532"/>
            <a:ext cx="2311400" cy="1301464"/>
          </a:xfrm>
          <a:prstGeom prst="rect">
            <a:avLst/>
          </a:prstGeom>
        </p:spPr>
      </p:pic>
      <p:pic>
        <p:nvPicPr>
          <p:cNvPr id="14" name="Picture 13" descr="A blue container with a whale and ship on it&#10;&#10;Description automatically generated">
            <a:extLst>
              <a:ext uri="{FF2B5EF4-FFF2-40B4-BE49-F238E27FC236}">
                <a16:creationId xmlns:a16="http://schemas.microsoft.com/office/drawing/2014/main" id="{AE923687-3E15-8F1B-E3FE-40BA19D10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90336" y="2516658"/>
            <a:ext cx="2311400" cy="1301464"/>
          </a:xfrm>
          <a:prstGeom prst="rect">
            <a:avLst/>
          </a:prstGeom>
        </p:spPr>
      </p:pic>
      <p:pic>
        <p:nvPicPr>
          <p:cNvPr id="15" name="Picture 14" descr="A blue container with a whale and ship on it&#10;&#10;Description automatically generated">
            <a:extLst>
              <a:ext uri="{FF2B5EF4-FFF2-40B4-BE49-F238E27FC236}">
                <a16:creationId xmlns:a16="http://schemas.microsoft.com/office/drawing/2014/main" id="{DC341BEA-3FB4-223A-DBE1-6B78DB7106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22154" y="3167390"/>
            <a:ext cx="2311400" cy="1301464"/>
          </a:xfrm>
          <a:prstGeom prst="rect">
            <a:avLst/>
          </a:prstGeom>
        </p:spPr>
      </p:pic>
      <p:pic>
        <p:nvPicPr>
          <p:cNvPr id="16" name="Picture 15" descr="A blue container with a whale and ship on it&#10;&#10;Description automatically generated">
            <a:extLst>
              <a:ext uri="{FF2B5EF4-FFF2-40B4-BE49-F238E27FC236}">
                <a16:creationId xmlns:a16="http://schemas.microsoft.com/office/drawing/2014/main" id="{56DDEAA4-B868-E8C9-D32C-4D18F0039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55672" y="1057332"/>
            <a:ext cx="2311400" cy="1301464"/>
          </a:xfrm>
          <a:prstGeom prst="rect">
            <a:avLst/>
          </a:prstGeom>
        </p:spPr>
      </p:pic>
      <p:pic>
        <p:nvPicPr>
          <p:cNvPr id="17" name="Picture 16" descr="A blue container with a whale and ship on it&#10;&#10;Description automatically generated">
            <a:extLst>
              <a:ext uri="{FF2B5EF4-FFF2-40B4-BE49-F238E27FC236}">
                <a16:creationId xmlns:a16="http://schemas.microsoft.com/office/drawing/2014/main" id="{D597B6C8-9C97-AB8E-4886-7EC866C05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0552" y="1591568"/>
            <a:ext cx="2311400" cy="1301464"/>
          </a:xfrm>
          <a:prstGeom prst="rect">
            <a:avLst/>
          </a:prstGeom>
        </p:spPr>
      </p:pic>
      <p:pic>
        <p:nvPicPr>
          <p:cNvPr id="18" name="Picture 17" descr="A blue container with a whale and ship on it&#10;&#10;Description automatically generated">
            <a:extLst>
              <a:ext uri="{FF2B5EF4-FFF2-40B4-BE49-F238E27FC236}">
                <a16:creationId xmlns:a16="http://schemas.microsoft.com/office/drawing/2014/main" id="{B8A12B0B-7D6F-5304-0266-BD8D046DDF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4352" y="2639694"/>
            <a:ext cx="2311400" cy="1301464"/>
          </a:xfrm>
          <a:prstGeom prst="rect">
            <a:avLst/>
          </a:prstGeom>
        </p:spPr>
      </p:pic>
      <p:pic>
        <p:nvPicPr>
          <p:cNvPr id="19" name="Picture 18" descr="A blue container with a whale and ship on it&#10;&#10;Description automatically generated">
            <a:extLst>
              <a:ext uri="{FF2B5EF4-FFF2-40B4-BE49-F238E27FC236}">
                <a16:creationId xmlns:a16="http://schemas.microsoft.com/office/drawing/2014/main" id="{87049A96-B920-A627-0C66-0C1295FF33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71439" y="2639694"/>
            <a:ext cx="2311400" cy="1301464"/>
          </a:xfrm>
          <a:prstGeom prst="rect">
            <a:avLst/>
          </a:prstGeom>
        </p:spPr>
      </p:pic>
      <p:pic>
        <p:nvPicPr>
          <p:cNvPr id="20" name="Picture 19" descr="A blue container with a whale and ship on it&#10;&#10;Description automatically generated">
            <a:extLst>
              <a:ext uri="{FF2B5EF4-FFF2-40B4-BE49-F238E27FC236}">
                <a16:creationId xmlns:a16="http://schemas.microsoft.com/office/drawing/2014/main" id="{3AF5ACE6-DF3F-361E-9262-B47BB9F514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0792" y="1591568"/>
            <a:ext cx="2311400" cy="1301464"/>
          </a:xfrm>
          <a:prstGeom prst="rect">
            <a:avLst/>
          </a:prstGeom>
        </p:spPr>
      </p:pic>
      <p:pic>
        <p:nvPicPr>
          <p:cNvPr id="21" name="Picture 20" descr="A blue container with a whale and ship on it&#10;&#10;Description automatically generated">
            <a:extLst>
              <a:ext uri="{FF2B5EF4-FFF2-40B4-BE49-F238E27FC236}">
                <a16:creationId xmlns:a16="http://schemas.microsoft.com/office/drawing/2014/main" id="{0F653A72-4139-241C-01D3-6D54BDFB19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76937" y="1833680"/>
            <a:ext cx="2311400" cy="1301464"/>
          </a:xfrm>
          <a:prstGeom prst="rect">
            <a:avLst/>
          </a:prstGeom>
        </p:spPr>
      </p:pic>
      <p:pic>
        <p:nvPicPr>
          <p:cNvPr id="22" name="Picture 21" descr="A blue container with a whale and ship on it&#10;&#10;Description automatically generated">
            <a:extLst>
              <a:ext uri="{FF2B5EF4-FFF2-40B4-BE49-F238E27FC236}">
                <a16:creationId xmlns:a16="http://schemas.microsoft.com/office/drawing/2014/main" id="{670F3653-2D9B-105D-1DA9-7C2CD47A65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39550" y="2060435"/>
            <a:ext cx="2311400" cy="1301464"/>
          </a:xfrm>
          <a:prstGeom prst="rect">
            <a:avLst/>
          </a:prstGeom>
        </p:spPr>
      </p:pic>
      <p:pic>
        <p:nvPicPr>
          <p:cNvPr id="23" name="Picture 22" descr="A blue container with a whale and ship on it&#10;&#10;Description automatically generated">
            <a:extLst>
              <a:ext uri="{FF2B5EF4-FFF2-40B4-BE49-F238E27FC236}">
                <a16:creationId xmlns:a16="http://schemas.microsoft.com/office/drawing/2014/main" id="{F8107EBD-B3F6-B5DB-D608-B2866B9C2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66690" y="2973112"/>
            <a:ext cx="2311400" cy="1301464"/>
          </a:xfrm>
          <a:prstGeom prst="rect">
            <a:avLst/>
          </a:prstGeom>
        </p:spPr>
      </p:pic>
      <p:pic>
        <p:nvPicPr>
          <p:cNvPr id="24" name="Picture 23" descr="A blue container with a whale and ship on it&#10;&#10;Description automatically generated">
            <a:extLst>
              <a:ext uri="{FF2B5EF4-FFF2-40B4-BE49-F238E27FC236}">
                <a16:creationId xmlns:a16="http://schemas.microsoft.com/office/drawing/2014/main" id="{61CFA02A-940D-EC0B-6EDA-1854C870E1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34568" y="862690"/>
            <a:ext cx="2311400" cy="1301464"/>
          </a:xfrm>
          <a:prstGeom prst="rect">
            <a:avLst/>
          </a:prstGeom>
        </p:spPr>
      </p:pic>
      <p:pic>
        <p:nvPicPr>
          <p:cNvPr id="25" name="Picture 24" descr="A blue container with a whale and ship on it&#10;&#10;Description automatically generated">
            <a:extLst>
              <a:ext uri="{FF2B5EF4-FFF2-40B4-BE49-F238E27FC236}">
                <a16:creationId xmlns:a16="http://schemas.microsoft.com/office/drawing/2014/main" id="{D9EA54C1-5C93-40DD-52CA-BD8783F0CC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47830" y="1286667"/>
            <a:ext cx="2311400" cy="1301464"/>
          </a:xfrm>
          <a:prstGeom prst="rect">
            <a:avLst/>
          </a:prstGeom>
        </p:spPr>
      </p:pic>
      <p:pic>
        <p:nvPicPr>
          <p:cNvPr id="26" name="Picture 25" descr="A blue container with a whale and ship on it&#10;&#10;Description automatically generated">
            <a:extLst>
              <a:ext uri="{FF2B5EF4-FFF2-40B4-BE49-F238E27FC236}">
                <a16:creationId xmlns:a16="http://schemas.microsoft.com/office/drawing/2014/main" id="{0EC5BF97-7E91-5CCE-8F61-C038730F21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71630" y="2334793"/>
            <a:ext cx="2311400" cy="1301464"/>
          </a:xfrm>
          <a:prstGeom prst="rect">
            <a:avLst/>
          </a:prstGeom>
        </p:spPr>
      </p:pic>
      <p:pic>
        <p:nvPicPr>
          <p:cNvPr id="27" name="Picture 26" descr="A blue container with a whale and ship on it&#10;&#10;Description automatically generated">
            <a:extLst>
              <a:ext uri="{FF2B5EF4-FFF2-40B4-BE49-F238E27FC236}">
                <a16:creationId xmlns:a16="http://schemas.microsoft.com/office/drawing/2014/main" id="{B55B8BA7-1FAE-866C-17E5-022BAFF3D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03448" y="2985525"/>
            <a:ext cx="2311400" cy="1301464"/>
          </a:xfrm>
          <a:prstGeom prst="rect">
            <a:avLst/>
          </a:prstGeom>
        </p:spPr>
      </p:pic>
      <p:pic>
        <p:nvPicPr>
          <p:cNvPr id="28" name="Picture 27" descr="A blue container with a whale and ship on it&#10;&#10;Description automatically generated">
            <a:extLst>
              <a:ext uri="{FF2B5EF4-FFF2-40B4-BE49-F238E27FC236}">
                <a16:creationId xmlns:a16="http://schemas.microsoft.com/office/drawing/2014/main" id="{E1150FF6-15CF-6D27-4544-F41931AE42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36966" y="875467"/>
            <a:ext cx="2311400" cy="1301464"/>
          </a:xfrm>
          <a:prstGeom prst="rect">
            <a:avLst/>
          </a:prstGeom>
        </p:spPr>
      </p:pic>
      <p:pic>
        <p:nvPicPr>
          <p:cNvPr id="29" name="Picture 28" descr="A blue container with a whale and ship on it&#10;&#10;Description automatically generated">
            <a:extLst>
              <a:ext uri="{FF2B5EF4-FFF2-40B4-BE49-F238E27FC236}">
                <a16:creationId xmlns:a16="http://schemas.microsoft.com/office/drawing/2014/main" id="{1FD7A059-BDCD-9BC9-20D8-2DDDF837C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81846" y="1409703"/>
            <a:ext cx="2311400" cy="1301464"/>
          </a:xfrm>
          <a:prstGeom prst="rect">
            <a:avLst/>
          </a:prstGeom>
        </p:spPr>
      </p:pic>
      <p:pic>
        <p:nvPicPr>
          <p:cNvPr id="30" name="Picture 29" descr="A blue container with a whale and ship on it&#10;&#10;Description automatically generated">
            <a:extLst>
              <a:ext uri="{FF2B5EF4-FFF2-40B4-BE49-F238E27FC236}">
                <a16:creationId xmlns:a16="http://schemas.microsoft.com/office/drawing/2014/main" id="{CDA15F18-281C-077E-55D3-21E267DB50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5646" y="2457829"/>
            <a:ext cx="2311400" cy="1301464"/>
          </a:xfrm>
          <a:prstGeom prst="rect">
            <a:avLst/>
          </a:prstGeom>
        </p:spPr>
      </p:pic>
      <p:pic>
        <p:nvPicPr>
          <p:cNvPr id="31" name="Picture 30" descr="A blue container with a whale and ship on it&#10;&#10;Description automatically generated">
            <a:extLst>
              <a:ext uri="{FF2B5EF4-FFF2-40B4-BE49-F238E27FC236}">
                <a16:creationId xmlns:a16="http://schemas.microsoft.com/office/drawing/2014/main" id="{276CBCDD-978B-82DE-7AA5-2F24400F5D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52733" y="2457829"/>
            <a:ext cx="2311400" cy="1301464"/>
          </a:xfrm>
          <a:prstGeom prst="rect">
            <a:avLst/>
          </a:prstGeom>
        </p:spPr>
      </p:pic>
      <p:pic>
        <p:nvPicPr>
          <p:cNvPr id="32" name="Picture 31" descr="A blue container with a whale and ship on it&#10;&#10;Description automatically generated">
            <a:extLst>
              <a:ext uri="{FF2B5EF4-FFF2-40B4-BE49-F238E27FC236}">
                <a16:creationId xmlns:a16="http://schemas.microsoft.com/office/drawing/2014/main" id="{32A16B1C-90F0-272F-9D82-2CEFE86B5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92086" y="1409703"/>
            <a:ext cx="2311400" cy="1301464"/>
          </a:xfrm>
          <a:prstGeom prst="rect">
            <a:avLst/>
          </a:prstGeom>
        </p:spPr>
      </p:pic>
      <p:pic>
        <p:nvPicPr>
          <p:cNvPr id="33" name="Picture 32" descr="A blue container with a whale and ship on it&#10;&#10;Description automatically generated">
            <a:extLst>
              <a:ext uri="{FF2B5EF4-FFF2-40B4-BE49-F238E27FC236}">
                <a16:creationId xmlns:a16="http://schemas.microsoft.com/office/drawing/2014/main" id="{CCBE5DEA-140D-8009-8195-F1B8645490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8231" y="1651815"/>
            <a:ext cx="2311400" cy="1301464"/>
          </a:xfrm>
          <a:prstGeom prst="rect">
            <a:avLst/>
          </a:prstGeom>
        </p:spPr>
      </p:pic>
      <p:pic>
        <p:nvPicPr>
          <p:cNvPr id="34" name="Picture 33" descr="A blue container with a whale and ship on it&#10;&#10;Description automatically generated">
            <a:extLst>
              <a:ext uri="{FF2B5EF4-FFF2-40B4-BE49-F238E27FC236}">
                <a16:creationId xmlns:a16="http://schemas.microsoft.com/office/drawing/2014/main" id="{3904E57C-4B96-9A18-1C76-CDF9177315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20844" y="1878570"/>
            <a:ext cx="2311400" cy="1301464"/>
          </a:xfrm>
          <a:prstGeom prst="rect">
            <a:avLst/>
          </a:prstGeom>
        </p:spPr>
      </p:pic>
      <p:pic>
        <p:nvPicPr>
          <p:cNvPr id="35" name="Picture 34" descr="A blue container with a whale and ship on it&#10;&#10;Description automatically generated">
            <a:extLst>
              <a:ext uri="{FF2B5EF4-FFF2-40B4-BE49-F238E27FC236}">
                <a16:creationId xmlns:a16="http://schemas.microsoft.com/office/drawing/2014/main" id="{6A29F42C-E8DC-2B6E-B646-511929FAB6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47984" y="2791247"/>
            <a:ext cx="2311400" cy="1301464"/>
          </a:xfrm>
          <a:prstGeom prst="rect">
            <a:avLst/>
          </a:prstGeom>
        </p:spPr>
      </p:pic>
      <p:pic>
        <p:nvPicPr>
          <p:cNvPr id="36" name="Picture 35" descr="A blue container with a whale and ship on it&#10;&#10;Description automatically generated">
            <a:extLst>
              <a:ext uri="{FF2B5EF4-FFF2-40B4-BE49-F238E27FC236}">
                <a16:creationId xmlns:a16="http://schemas.microsoft.com/office/drawing/2014/main" id="{07F667F1-3EF1-FC99-90D2-465966BD05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15862" y="680825"/>
            <a:ext cx="2311400" cy="1301464"/>
          </a:xfrm>
          <a:prstGeom prst="rect">
            <a:avLst/>
          </a:prstGeom>
        </p:spPr>
      </p:pic>
      <p:pic>
        <p:nvPicPr>
          <p:cNvPr id="37" name="Picture 36" descr="A blue container with a whale and ship on it&#10;&#10;Description automatically generated">
            <a:extLst>
              <a:ext uri="{FF2B5EF4-FFF2-40B4-BE49-F238E27FC236}">
                <a16:creationId xmlns:a16="http://schemas.microsoft.com/office/drawing/2014/main" id="{E2E51057-CA54-8BA4-4F8C-66B1A0873A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29124" y="1104802"/>
            <a:ext cx="2311400" cy="1301464"/>
          </a:xfrm>
          <a:prstGeom prst="rect">
            <a:avLst/>
          </a:prstGeom>
        </p:spPr>
      </p:pic>
      <p:pic>
        <p:nvPicPr>
          <p:cNvPr id="39" name="Picture 38" descr="A blue container with a whale and ship on it&#10;&#10;Description automatically generated">
            <a:extLst>
              <a:ext uri="{FF2B5EF4-FFF2-40B4-BE49-F238E27FC236}">
                <a16:creationId xmlns:a16="http://schemas.microsoft.com/office/drawing/2014/main" id="{4B9A87EC-1A15-A32C-FE52-411715E6EF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52924" y="2152928"/>
            <a:ext cx="2311400" cy="1301464"/>
          </a:xfrm>
          <a:prstGeom prst="rect">
            <a:avLst/>
          </a:prstGeom>
        </p:spPr>
      </p:pic>
      <p:pic>
        <p:nvPicPr>
          <p:cNvPr id="40" name="Picture 39" descr="A blue container with a whale and ship on it&#10;&#10;Description automatically generated">
            <a:extLst>
              <a:ext uri="{FF2B5EF4-FFF2-40B4-BE49-F238E27FC236}">
                <a16:creationId xmlns:a16="http://schemas.microsoft.com/office/drawing/2014/main" id="{146FC9A3-7F73-357A-5DE7-BD73891AA5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84742" y="2803660"/>
            <a:ext cx="2311400" cy="1301464"/>
          </a:xfrm>
          <a:prstGeom prst="rect">
            <a:avLst/>
          </a:prstGeom>
        </p:spPr>
      </p:pic>
      <p:pic>
        <p:nvPicPr>
          <p:cNvPr id="43" name="Picture 42" descr="A blue container with a whale and ship on it&#10;&#10;Description automatically generated">
            <a:extLst>
              <a:ext uri="{FF2B5EF4-FFF2-40B4-BE49-F238E27FC236}">
                <a16:creationId xmlns:a16="http://schemas.microsoft.com/office/drawing/2014/main" id="{311BECC6-B159-F346-4422-CC7960D1E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8260" y="693602"/>
            <a:ext cx="2311400" cy="1301464"/>
          </a:xfrm>
          <a:prstGeom prst="rect">
            <a:avLst/>
          </a:prstGeom>
        </p:spPr>
      </p:pic>
      <p:pic>
        <p:nvPicPr>
          <p:cNvPr id="45" name="Picture 44" descr="A blue container with a whale and ship on it&#10;&#10;Description automatically generated">
            <a:extLst>
              <a:ext uri="{FF2B5EF4-FFF2-40B4-BE49-F238E27FC236}">
                <a16:creationId xmlns:a16="http://schemas.microsoft.com/office/drawing/2014/main" id="{41A5F4B4-E347-ECAA-31BC-D3B9997CF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63140" y="1227838"/>
            <a:ext cx="2311400" cy="1301464"/>
          </a:xfrm>
          <a:prstGeom prst="rect">
            <a:avLst/>
          </a:prstGeom>
        </p:spPr>
      </p:pic>
      <p:pic>
        <p:nvPicPr>
          <p:cNvPr id="46" name="Picture 45" descr="A blue container with a whale and ship on it&#10;&#10;Description automatically generated">
            <a:extLst>
              <a:ext uri="{FF2B5EF4-FFF2-40B4-BE49-F238E27FC236}">
                <a16:creationId xmlns:a16="http://schemas.microsoft.com/office/drawing/2014/main" id="{C78CEDC3-B2C0-DB56-51FC-383A3F866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6940" y="2275964"/>
            <a:ext cx="2311400" cy="1301464"/>
          </a:xfrm>
          <a:prstGeom prst="rect">
            <a:avLst/>
          </a:prstGeom>
        </p:spPr>
      </p:pic>
      <p:pic>
        <p:nvPicPr>
          <p:cNvPr id="47" name="Picture 46" descr="A blue container with a whale and ship on it&#10;&#10;Description automatically generated">
            <a:extLst>
              <a:ext uri="{FF2B5EF4-FFF2-40B4-BE49-F238E27FC236}">
                <a16:creationId xmlns:a16="http://schemas.microsoft.com/office/drawing/2014/main" id="{88C8E307-CEAD-8F1C-23DE-2ECE4EAC6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34027" y="2275964"/>
            <a:ext cx="2311400" cy="1301464"/>
          </a:xfrm>
          <a:prstGeom prst="rect">
            <a:avLst/>
          </a:prstGeom>
        </p:spPr>
      </p:pic>
      <p:pic>
        <p:nvPicPr>
          <p:cNvPr id="49" name="Picture 48" descr="A blue container with a whale and ship on it&#10;&#10;Description automatically generated">
            <a:extLst>
              <a:ext uri="{FF2B5EF4-FFF2-40B4-BE49-F238E27FC236}">
                <a16:creationId xmlns:a16="http://schemas.microsoft.com/office/drawing/2014/main" id="{73268B7A-C000-1C2D-62DE-3B838A67B3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3380" y="1227838"/>
            <a:ext cx="2311400" cy="1301464"/>
          </a:xfrm>
          <a:prstGeom prst="rect">
            <a:avLst/>
          </a:prstGeom>
        </p:spPr>
      </p:pic>
    </p:spTree>
    <p:extLst>
      <p:ext uri="{BB962C8B-B14F-4D97-AF65-F5344CB8AC3E}">
        <p14:creationId xmlns:p14="http://schemas.microsoft.com/office/powerpoint/2010/main" val="35183761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21C5F-7C51-A614-AAB0-FFC5078003AB}"/>
            </a:ext>
          </a:extLst>
        </p:cNvPr>
        <p:cNvGrpSpPr/>
        <p:nvPr/>
      </p:nvGrpSpPr>
      <p:grpSpPr>
        <a:xfrm>
          <a:off x="0" y="0"/>
          <a:ext cx="0" cy="0"/>
          <a:chOff x="0" y="0"/>
          <a:chExt cx="0" cy="0"/>
        </a:xfrm>
      </p:grpSpPr>
      <p:pic>
        <p:nvPicPr>
          <p:cNvPr id="8" name="Picture 7" descr="A blue hexagon with a white wheel&#10;&#10;Description automatically generated">
            <a:extLst>
              <a:ext uri="{FF2B5EF4-FFF2-40B4-BE49-F238E27FC236}">
                <a16:creationId xmlns:a16="http://schemas.microsoft.com/office/drawing/2014/main" id="{94C46947-3746-2095-5A6B-ED3DF0FC4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399" y="161007"/>
            <a:ext cx="777995" cy="755929"/>
          </a:xfrm>
          <a:prstGeom prst="rect">
            <a:avLst/>
          </a:prstGeom>
        </p:spPr>
      </p:pic>
      <p:sp>
        <p:nvSpPr>
          <p:cNvPr id="5" name="TextBox 4">
            <a:extLst>
              <a:ext uri="{FF2B5EF4-FFF2-40B4-BE49-F238E27FC236}">
                <a16:creationId xmlns:a16="http://schemas.microsoft.com/office/drawing/2014/main" id="{42D15BA6-A312-2D00-FD9E-D0F37AC8AFAB}"/>
              </a:ext>
            </a:extLst>
          </p:cNvPr>
          <p:cNvSpPr txBox="1"/>
          <p:nvPr/>
        </p:nvSpPr>
        <p:spPr>
          <a:xfrm>
            <a:off x="3946116" y="522690"/>
            <a:ext cx="4299767" cy="523220"/>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Why</a:t>
            </a:r>
            <a:r>
              <a:rPr lang="fr-FR" sz="2800" b="1" dirty="0">
                <a:solidFill>
                  <a:schemeClr val="bg1">
                    <a:lumMod val="95000"/>
                  </a:schemeClr>
                </a:solidFill>
                <a:latin typeface="Biome" panose="020B0502040204020203" pitchFamily="34" charset="0"/>
                <a:cs typeface="Biome" panose="020B0502040204020203" pitchFamily="34" charset="0"/>
              </a:rPr>
              <a:t> k8s?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4" name="TextBox 3">
            <a:extLst>
              <a:ext uri="{FF2B5EF4-FFF2-40B4-BE49-F238E27FC236}">
                <a16:creationId xmlns:a16="http://schemas.microsoft.com/office/drawing/2014/main" id="{6002A470-42CF-0F13-B50E-7F80ED914FC7}"/>
              </a:ext>
            </a:extLst>
          </p:cNvPr>
          <p:cNvSpPr txBox="1"/>
          <p:nvPr/>
        </p:nvSpPr>
        <p:spPr>
          <a:xfrm>
            <a:off x="-5964800" y="3167390"/>
            <a:ext cx="4299767" cy="523220"/>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Why</a:t>
            </a:r>
            <a:r>
              <a:rPr lang="fr-FR" sz="2800" b="1" dirty="0">
                <a:solidFill>
                  <a:schemeClr val="bg1">
                    <a:lumMod val="95000"/>
                  </a:schemeClr>
                </a:solidFill>
                <a:latin typeface="Biome" panose="020B0502040204020203" pitchFamily="34" charset="0"/>
                <a:cs typeface="Biome" panose="020B0502040204020203" pitchFamily="34" charset="0"/>
              </a:rPr>
              <a:t> k8s*?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38" name="Picture 37" descr="A blue container with a whale and ship on it&#10;&#10;Description automatically generated">
            <a:extLst>
              <a:ext uri="{FF2B5EF4-FFF2-40B4-BE49-F238E27FC236}">
                <a16:creationId xmlns:a16="http://schemas.microsoft.com/office/drawing/2014/main" id="{A0DF72E9-C276-99B5-8CFB-81AC9F87FA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4349" y="2197410"/>
            <a:ext cx="2311400" cy="1301464"/>
          </a:xfrm>
          <a:prstGeom prst="rect">
            <a:avLst/>
          </a:prstGeom>
        </p:spPr>
      </p:pic>
      <p:pic>
        <p:nvPicPr>
          <p:cNvPr id="41" name="Picture 40" descr="A blue container with a whale and ship on it&#10;&#10;Description automatically generated">
            <a:extLst>
              <a:ext uri="{FF2B5EF4-FFF2-40B4-BE49-F238E27FC236}">
                <a16:creationId xmlns:a16="http://schemas.microsoft.com/office/drawing/2014/main" id="{988A879E-C499-EC66-98C9-D3A7CB828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6962" y="2424165"/>
            <a:ext cx="2311400" cy="1301464"/>
          </a:xfrm>
          <a:prstGeom prst="rect">
            <a:avLst/>
          </a:prstGeom>
        </p:spPr>
      </p:pic>
      <p:pic>
        <p:nvPicPr>
          <p:cNvPr id="42" name="Picture 41" descr="A blue container with a whale and ship on it&#10;&#10;Description automatically generated">
            <a:extLst>
              <a:ext uri="{FF2B5EF4-FFF2-40B4-BE49-F238E27FC236}">
                <a16:creationId xmlns:a16="http://schemas.microsoft.com/office/drawing/2014/main" id="{42F9F503-879D-BBB4-D995-6170D55B09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102" y="3336842"/>
            <a:ext cx="2311400" cy="1301464"/>
          </a:xfrm>
          <a:prstGeom prst="rect">
            <a:avLst/>
          </a:prstGeom>
        </p:spPr>
      </p:pic>
      <p:pic>
        <p:nvPicPr>
          <p:cNvPr id="44" name="Picture 43" descr="A blue container with a whale and ship on it&#10;&#10;Description automatically generated">
            <a:extLst>
              <a:ext uri="{FF2B5EF4-FFF2-40B4-BE49-F238E27FC236}">
                <a16:creationId xmlns:a16="http://schemas.microsoft.com/office/drawing/2014/main" id="{E7A4C1CF-2F51-88C2-72C9-A22535045B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1980" y="1226420"/>
            <a:ext cx="2311400" cy="1301464"/>
          </a:xfrm>
          <a:prstGeom prst="rect">
            <a:avLst/>
          </a:prstGeom>
        </p:spPr>
      </p:pic>
      <p:pic>
        <p:nvPicPr>
          <p:cNvPr id="48" name="Picture 47" descr="A blue container with a whale and ship on it&#10;&#10;Description automatically generated">
            <a:extLst>
              <a:ext uri="{FF2B5EF4-FFF2-40B4-BE49-F238E27FC236}">
                <a16:creationId xmlns:a16="http://schemas.microsoft.com/office/drawing/2014/main" id="{4B607E0F-C301-34D8-EA32-F5FBC3B9D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5242" y="1650397"/>
            <a:ext cx="2311400" cy="1301464"/>
          </a:xfrm>
          <a:prstGeom prst="rect">
            <a:avLst/>
          </a:prstGeom>
        </p:spPr>
      </p:pic>
      <p:pic>
        <p:nvPicPr>
          <p:cNvPr id="51" name="Picture 50" descr="A blue container with a whale and ship on it&#10;&#10;Description automatically generated">
            <a:extLst>
              <a:ext uri="{FF2B5EF4-FFF2-40B4-BE49-F238E27FC236}">
                <a16:creationId xmlns:a16="http://schemas.microsoft.com/office/drawing/2014/main" id="{9DCC4458-7E26-65C3-8E8C-AACB04313B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042" y="2698523"/>
            <a:ext cx="2311400" cy="1301464"/>
          </a:xfrm>
          <a:prstGeom prst="rect">
            <a:avLst/>
          </a:prstGeom>
        </p:spPr>
      </p:pic>
      <p:pic>
        <p:nvPicPr>
          <p:cNvPr id="52" name="Picture 51" descr="A blue container with a whale and ship on it&#10;&#10;Description automatically generated">
            <a:extLst>
              <a:ext uri="{FF2B5EF4-FFF2-40B4-BE49-F238E27FC236}">
                <a16:creationId xmlns:a16="http://schemas.microsoft.com/office/drawing/2014/main" id="{2E4848BD-F521-D1F0-0AEB-BD72561F77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0860" y="3349255"/>
            <a:ext cx="2311400" cy="1301464"/>
          </a:xfrm>
          <a:prstGeom prst="rect">
            <a:avLst/>
          </a:prstGeom>
        </p:spPr>
      </p:pic>
      <p:pic>
        <p:nvPicPr>
          <p:cNvPr id="54" name="Picture 53" descr="A blue container with a whale and ship on it&#10;&#10;Description automatically generated">
            <a:extLst>
              <a:ext uri="{FF2B5EF4-FFF2-40B4-BE49-F238E27FC236}">
                <a16:creationId xmlns:a16="http://schemas.microsoft.com/office/drawing/2014/main" id="{A9C2BEAB-EE56-6789-68D1-C2A422634A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4378" y="1239197"/>
            <a:ext cx="2311400" cy="1301464"/>
          </a:xfrm>
          <a:prstGeom prst="rect">
            <a:avLst/>
          </a:prstGeom>
        </p:spPr>
      </p:pic>
      <p:pic>
        <p:nvPicPr>
          <p:cNvPr id="58" name="Picture 57" descr="A blue container with a whale and ship on it&#10;&#10;Description automatically generated">
            <a:extLst>
              <a:ext uri="{FF2B5EF4-FFF2-40B4-BE49-F238E27FC236}">
                <a16:creationId xmlns:a16="http://schemas.microsoft.com/office/drawing/2014/main" id="{699DEC1F-C8A4-34B2-A049-967BD9242A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9258" y="1773433"/>
            <a:ext cx="2311400" cy="1301464"/>
          </a:xfrm>
          <a:prstGeom prst="rect">
            <a:avLst/>
          </a:prstGeom>
        </p:spPr>
      </p:pic>
      <p:pic>
        <p:nvPicPr>
          <p:cNvPr id="61" name="Picture 60" descr="A blue container with a whale and ship on it&#10;&#10;Description automatically generated">
            <a:extLst>
              <a:ext uri="{FF2B5EF4-FFF2-40B4-BE49-F238E27FC236}">
                <a16:creationId xmlns:a16="http://schemas.microsoft.com/office/drawing/2014/main" id="{56073B36-CFA1-6842-4B7E-C0307F8914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3058" y="2821559"/>
            <a:ext cx="2311400" cy="1301464"/>
          </a:xfrm>
          <a:prstGeom prst="rect">
            <a:avLst/>
          </a:prstGeom>
        </p:spPr>
      </p:pic>
      <p:pic>
        <p:nvPicPr>
          <p:cNvPr id="62" name="Picture 61" descr="A blue container with a whale and ship on it&#10;&#10;Description automatically generated">
            <a:extLst>
              <a:ext uri="{FF2B5EF4-FFF2-40B4-BE49-F238E27FC236}">
                <a16:creationId xmlns:a16="http://schemas.microsoft.com/office/drawing/2014/main" id="{6D509688-57E8-D060-C125-252DA925F4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0145" y="2821559"/>
            <a:ext cx="2311400" cy="1301464"/>
          </a:xfrm>
          <a:prstGeom prst="rect">
            <a:avLst/>
          </a:prstGeom>
        </p:spPr>
      </p:pic>
      <p:pic>
        <p:nvPicPr>
          <p:cNvPr id="64" name="Picture 63" descr="A blue container with a whale and ship on it&#10;&#10;Description automatically generated">
            <a:extLst>
              <a:ext uri="{FF2B5EF4-FFF2-40B4-BE49-F238E27FC236}">
                <a16:creationId xmlns:a16="http://schemas.microsoft.com/office/drawing/2014/main" id="{DBD6611C-7A80-9C8E-EF8B-993214AB02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9498" y="1773433"/>
            <a:ext cx="2311400" cy="1301464"/>
          </a:xfrm>
          <a:prstGeom prst="rect">
            <a:avLst/>
          </a:prstGeom>
        </p:spPr>
      </p:pic>
      <p:pic>
        <p:nvPicPr>
          <p:cNvPr id="3" name="Picture 2">
            <a:extLst>
              <a:ext uri="{FF2B5EF4-FFF2-40B4-BE49-F238E27FC236}">
                <a16:creationId xmlns:a16="http://schemas.microsoft.com/office/drawing/2014/main" id="{F79027E6-C27F-0275-867C-075C9457EC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009" y="1773433"/>
            <a:ext cx="2311400" cy="2311400"/>
          </a:xfrm>
          <a:prstGeom prst="rect">
            <a:avLst/>
          </a:prstGeom>
        </p:spPr>
      </p:pic>
      <p:sp>
        <p:nvSpPr>
          <p:cNvPr id="2" name="Arrow: Right 1">
            <a:extLst>
              <a:ext uri="{FF2B5EF4-FFF2-40B4-BE49-F238E27FC236}">
                <a16:creationId xmlns:a16="http://schemas.microsoft.com/office/drawing/2014/main" id="{FD4D21DA-BDE1-FAD4-0A5A-2C4D8A0599C8}"/>
              </a:ext>
            </a:extLst>
          </p:cNvPr>
          <p:cNvSpPr/>
          <p:nvPr/>
        </p:nvSpPr>
        <p:spPr>
          <a:xfrm>
            <a:off x="3427335" y="2540661"/>
            <a:ext cx="2116354" cy="3399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70B33677-8050-177E-5F6B-A471BA54E15A}"/>
              </a:ext>
            </a:extLst>
          </p:cNvPr>
          <p:cNvSpPr txBox="1"/>
          <p:nvPr/>
        </p:nvSpPr>
        <p:spPr>
          <a:xfrm>
            <a:off x="1748709" y="5381203"/>
            <a:ext cx="9145642" cy="954107"/>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At a certain point the management of the containers </a:t>
            </a:r>
            <a:r>
              <a:rPr lang="fr-FR" sz="2800" b="1" dirty="0" err="1">
                <a:solidFill>
                  <a:schemeClr val="bg1">
                    <a:lumMod val="95000"/>
                  </a:schemeClr>
                </a:solidFill>
                <a:latin typeface="Biome" panose="020B0502040204020203" pitchFamily="34" charset="0"/>
                <a:cs typeface="Biome" panose="020B0502040204020203" pitchFamily="34" charset="0"/>
              </a:rPr>
              <a:t>becomes</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really</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difficult</a:t>
            </a:r>
            <a:r>
              <a:rPr lang="fr-FR" sz="2800" b="1" dirty="0">
                <a:solidFill>
                  <a:schemeClr val="bg1">
                    <a:lumMod val="95000"/>
                  </a:schemeClr>
                </a:solidFill>
                <a:latin typeface="Biome" panose="020B0502040204020203" pitchFamily="34" charset="0"/>
                <a:cs typeface="Biome" panose="020B0502040204020203" pitchFamily="34" charset="0"/>
              </a:rPr>
              <a:t> and </a:t>
            </a:r>
            <a:r>
              <a:rPr lang="fr-FR" sz="2800" b="1" dirty="0" err="1">
                <a:solidFill>
                  <a:schemeClr val="bg1">
                    <a:lumMod val="95000"/>
                  </a:schemeClr>
                </a:solidFill>
                <a:latin typeface="Biome" panose="020B0502040204020203" pitchFamily="34" charset="0"/>
                <a:cs typeface="Biome" panose="020B0502040204020203" pitchFamily="34" charset="0"/>
              </a:rPr>
              <a:t>chaotic</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7" name="TextBox 6">
            <a:extLst>
              <a:ext uri="{FF2B5EF4-FFF2-40B4-BE49-F238E27FC236}">
                <a16:creationId xmlns:a16="http://schemas.microsoft.com/office/drawing/2014/main" id="{014B647C-72E3-33E5-D6D1-A87F9B7C6B7B}"/>
              </a:ext>
            </a:extLst>
          </p:cNvPr>
          <p:cNvSpPr txBox="1"/>
          <p:nvPr/>
        </p:nvSpPr>
        <p:spPr>
          <a:xfrm>
            <a:off x="-5429985" y="5381203"/>
            <a:ext cx="4299767" cy="954107"/>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And </a:t>
            </a:r>
            <a:r>
              <a:rPr lang="fr-FR" sz="2800" b="1" dirty="0" err="1">
                <a:solidFill>
                  <a:schemeClr val="bg1">
                    <a:lumMod val="95000"/>
                  </a:schemeClr>
                </a:solidFill>
                <a:latin typeface="Biome" panose="020B0502040204020203" pitchFamily="34" charset="0"/>
                <a:cs typeface="Biome" panose="020B0502040204020203" pitchFamily="34" charset="0"/>
              </a:rPr>
              <a:t>it’s</a:t>
            </a:r>
            <a:r>
              <a:rPr lang="fr-FR" sz="2800" b="1" dirty="0">
                <a:solidFill>
                  <a:schemeClr val="bg1">
                    <a:lumMod val="95000"/>
                  </a:schemeClr>
                </a:solidFill>
                <a:latin typeface="Biome" panose="020B0502040204020203" pitchFamily="34" charset="0"/>
                <a:cs typeface="Biome" panose="020B0502040204020203" pitchFamily="34" charset="0"/>
              </a:rPr>
              <a:t> running on </a:t>
            </a:r>
            <a:r>
              <a:rPr lang="fr-FR" sz="2800" b="1" dirty="0" err="1">
                <a:solidFill>
                  <a:schemeClr val="bg1">
                    <a:lumMod val="95000"/>
                  </a:schemeClr>
                </a:solidFill>
                <a:latin typeface="Biome" panose="020B0502040204020203" pitchFamily="34" charset="0"/>
                <a:cs typeface="Biome" panose="020B0502040204020203" pitchFamily="34" charset="0"/>
              </a:rPr>
              <a:t>so</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many</a:t>
            </a:r>
            <a:r>
              <a:rPr lang="fr-FR" sz="2800" b="1" dirty="0">
                <a:solidFill>
                  <a:schemeClr val="bg1">
                    <a:lumMod val="95000"/>
                  </a:schemeClr>
                </a:solidFill>
                <a:latin typeface="Biome" panose="020B0502040204020203" pitchFamily="34" charset="0"/>
                <a:cs typeface="Biome" panose="020B0502040204020203" pitchFamily="34" charset="0"/>
              </a:rPr>
              <a:t> containers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9" name="Picture 8" descr="A blue container with a whale and ship on it&#10;&#10;Description automatically generated">
            <a:extLst>
              <a:ext uri="{FF2B5EF4-FFF2-40B4-BE49-F238E27FC236}">
                <a16:creationId xmlns:a16="http://schemas.microsoft.com/office/drawing/2014/main" id="{C526870E-A686-9C81-97A3-797404BED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5376" y="1744245"/>
            <a:ext cx="2311400" cy="1301464"/>
          </a:xfrm>
          <a:prstGeom prst="rect">
            <a:avLst/>
          </a:prstGeom>
        </p:spPr>
      </p:pic>
      <p:pic>
        <p:nvPicPr>
          <p:cNvPr id="10" name="Picture 9" descr="A blue container with a whale and ship on it&#10;&#10;Description automatically generated">
            <a:extLst>
              <a:ext uri="{FF2B5EF4-FFF2-40B4-BE49-F238E27FC236}">
                <a16:creationId xmlns:a16="http://schemas.microsoft.com/office/drawing/2014/main" id="{25A0538B-62B1-7971-B686-CCBEDB4CE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7989" y="1971000"/>
            <a:ext cx="2311400" cy="1301464"/>
          </a:xfrm>
          <a:prstGeom prst="rect">
            <a:avLst/>
          </a:prstGeom>
        </p:spPr>
      </p:pic>
      <p:pic>
        <p:nvPicPr>
          <p:cNvPr id="11" name="Picture 10" descr="A blue container with a whale and ship on it&#10;&#10;Description automatically generated">
            <a:extLst>
              <a:ext uri="{FF2B5EF4-FFF2-40B4-BE49-F238E27FC236}">
                <a16:creationId xmlns:a16="http://schemas.microsoft.com/office/drawing/2014/main" id="{01BCF760-6A1E-8E59-2BBC-44EB87EEF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5129" y="2883677"/>
            <a:ext cx="2311400" cy="1301464"/>
          </a:xfrm>
          <a:prstGeom prst="rect">
            <a:avLst/>
          </a:prstGeom>
        </p:spPr>
      </p:pic>
      <p:pic>
        <p:nvPicPr>
          <p:cNvPr id="12" name="Picture 11" descr="A blue container with a whale and ship on it&#10;&#10;Description automatically generated">
            <a:extLst>
              <a:ext uri="{FF2B5EF4-FFF2-40B4-BE49-F238E27FC236}">
                <a16:creationId xmlns:a16="http://schemas.microsoft.com/office/drawing/2014/main" id="{16FDF176-B346-728E-1292-549A66952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3007" y="773255"/>
            <a:ext cx="2311400" cy="1301464"/>
          </a:xfrm>
          <a:prstGeom prst="rect">
            <a:avLst/>
          </a:prstGeom>
        </p:spPr>
      </p:pic>
      <p:pic>
        <p:nvPicPr>
          <p:cNvPr id="13" name="Picture 12" descr="A blue container with a whale and ship on it&#10;&#10;Description automatically generated">
            <a:extLst>
              <a:ext uri="{FF2B5EF4-FFF2-40B4-BE49-F238E27FC236}">
                <a16:creationId xmlns:a16="http://schemas.microsoft.com/office/drawing/2014/main" id="{0423D8F3-F0D2-31C2-1E2B-CE8C0197A5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6269" y="1197232"/>
            <a:ext cx="2311400" cy="1301464"/>
          </a:xfrm>
          <a:prstGeom prst="rect">
            <a:avLst/>
          </a:prstGeom>
        </p:spPr>
      </p:pic>
      <p:pic>
        <p:nvPicPr>
          <p:cNvPr id="14" name="Picture 13" descr="A blue container with a whale and ship on it&#10;&#10;Description automatically generated">
            <a:extLst>
              <a:ext uri="{FF2B5EF4-FFF2-40B4-BE49-F238E27FC236}">
                <a16:creationId xmlns:a16="http://schemas.microsoft.com/office/drawing/2014/main" id="{35E8C586-301C-F4F7-CB1E-177348728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0069" y="2245358"/>
            <a:ext cx="2311400" cy="1301464"/>
          </a:xfrm>
          <a:prstGeom prst="rect">
            <a:avLst/>
          </a:prstGeom>
        </p:spPr>
      </p:pic>
      <p:pic>
        <p:nvPicPr>
          <p:cNvPr id="15" name="Picture 14" descr="A blue container with a whale and ship on it&#10;&#10;Description automatically generated">
            <a:extLst>
              <a:ext uri="{FF2B5EF4-FFF2-40B4-BE49-F238E27FC236}">
                <a16:creationId xmlns:a16="http://schemas.microsoft.com/office/drawing/2014/main" id="{7528280D-F9AE-1651-23A1-810D3E7A9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1887" y="2896090"/>
            <a:ext cx="2311400" cy="1301464"/>
          </a:xfrm>
          <a:prstGeom prst="rect">
            <a:avLst/>
          </a:prstGeom>
        </p:spPr>
      </p:pic>
      <p:pic>
        <p:nvPicPr>
          <p:cNvPr id="16" name="Picture 15" descr="A blue container with a whale and ship on it&#10;&#10;Description automatically generated">
            <a:extLst>
              <a:ext uri="{FF2B5EF4-FFF2-40B4-BE49-F238E27FC236}">
                <a16:creationId xmlns:a16="http://schemas.microsoft.com/office/drawing/2014/main" id="{DA49F731-394C-681E-B1A6-4D0898FAE6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5405" y="786032"/>
            <a:ext cx="2311400" cy="1301464"/>
          </a:xfrm>
          <a:prstGeom prst="rect">
            <a:avLst/>
          </a:prstGeom>
        </p:spPr>
      </p:pic>
      <p:pic>
        <p:nvPicPr>
          <p:cNvPr id="17" name="Picture 16" descr="A blue container with a whale and ship on it&#10;&#10;Description automatically generated">
            <a:extLst>
              <a:ext uri="{FF2B5EF4-FFF2-40B4-BE49-F238E27FC236}">
                <a16:creationId xmlns:a16="http://schemas.microsoft.com/office/drawing/2014/main" id="{3353C164-C2E5-8EA7-A3C8-AD7B929520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0285" y="1320268"/>
            <a:ext cx="2311400" cy="1301464"/>
          </a:xfrm>
          <a:prstGeom prst="rect">
            <a:avLst/>
          </a:prstGeom>
        </p:spPr>
      </p:pic>
      <p:pic>
        <p:nvPicPr>
          <p:cNvPr id="18" name="Picture 17" descr="A blue container with a whale and ship on it&#10;&#10;Description automatically generated">
            <a:extLst>
              <a:ext uri="{FF2B5EF4-FFF2-40B4-BE49-F238E27FC236}">
                <a16:creationId xmlns:a16="http://schemas.microsoft.com/office/drawing/2014/main" id="{CC909D11-BC77-BE76-9370-D31A83D082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64085" y="2368394"/>
            <a:ext cx="2311400" cy="1301464"/>
          </a:xfrm>
          <a:prstGeom prst="rect">
            <a:avLst/>
          </a:prstGeom>
        </p:spPr>
      </p:pic>
      <p:pic>
        <p:nvPicPr>
          <p:cNvPr id="19" name="Picture 18" descr="A blue container with a whale and ship on it&#10;&#10;Description automatically generated">
            <a:extLst>
              <a:ext uri="{FF2B5EF4-FFF2-40B4-BE49-F238E27FC236}">
                <a16:creationId xmlns:a16="http://schemas.microsoft.com/office/drawing/2014/main" id="{0E4C0AE4-778D-B249-B9C0-427CE09CB9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1172" y="2368394"/>
            <a:ext cx="2311400" cy="1301464"/>
          </a:xfrm>
          <a:prstGeom prst="rect">
            <a:avLst/>
          </a:prstGeom>
        </p:spPr>
      </p:pic>
      <p:pic>
        <p:nvPicPr>
          <p:cNvPr id="20" name="Picture 19" descr="A blue container with a whale and ship on it&#10;&#10;Description automatically generated">
            <a:extLst>
              <a:ext uri="{FF2B5EF4-FFF2-40B4-BE49-F238E27FC236}">
                <a16:creationId xmlns:a16="http://schemas.microsoft.com/office/drawing/2014/main" id="{A92FCA8D-3E28-1A8B-68FB-72CBB4B519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0525" y="1320268"/>
            <a:ext cx="2311400" cy="1301464"/>
          </a:xfrm>
          <a:prstGeom prst="rect">
            <a:avLst/>
          </a:prstGeom>
        </p:spPr>
      </p:pic>
      <p:pic>
        <p:nvPicPr>
          <p:cNvPr id="21" name="Picture 20" descr="A blue container with a whale and ship on it&#10;&#10;Description automatically generated">
            <a:extLst>
              <a:ext uri="{FF2B5EF4-FFF2-40B4-BE49-F238E27FC236}">
                <a16:creationId xmlns:a16="http://schemas.microsoft.com/office/drawing/2014/main" id="{4B7E44B7-C4F4-7AA4-2BA6-D3576A47E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9676" y="2098341"/>
            <a:ext cx="2311400" cy="1301464"/>
          </a:xfrm>
          <a:prstGeom prst="rect">
            <a:avLst/>
          </a:prstGeom>
        </p:spPr>
      </p:pic>
      <p:pic>
        <p:nvPicPr>
          <p:cNvPr id="22" name="Picture 21" descr="A blue container with a whale and ship on it&#10;&#10;Description automatically generated">
            <a:extLst>
              <a:ext uri="{FF2B5EF4-FFF2-40B4-BE49-F238E27FC236}">
                <a16:creationId xmlns:a16="http://schemas.microsoft.com/office/drawing/2014/main" id="{9AAA7F78-C819-AFF0-3297-35428EDB59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2289" y="2325096"/>
            <a:ext cx="2311400" cy="1301464"/>
          </a:xfrm>
          <a:prstGeom prst="rect">
            <a:avLst/>
          </a:prstGeom>
        </p:spPr>
      </p:pic>
      <p:pic>
        <p:nvPicPr>
          <p:cNvPr id="23" name="Picture 22" descr="A blue container with a whale and ship on it&#10;&#10;Description automatically generated">
            <a:extLst>
              <a:ext uri="{FF2B5EF4-FFF2-40B4-BE49-F238E27FC236}">
                <a16:creationId xmlns:a16="http://schemas.microsoft.com/office/drawing/2014/main" id="{7AC3306C-6BC0-10C2-004A-A8FD648833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9429" y="3237773"/>
            <a:ext cx="2311400" cy="1301464"/>
          </a:xfrm>
          <a:prstGeom prst="rect">
            <a:avLst/>
          </a:prstGeom>
        </p:spPr>
      </p:pic>
      <p:pic>
        <p:nvPicPr>
          <p:cNvPr id="24" name="Picture 23" descr="A blue container with a whale and ship on it&#10;&#10;Description automatically generated">
            <a:extLst>
              <a:ext uri="{FF2B5EF4-FFF2-40B4-BE49-F238E27FC236}">
                <a16:creationId xmlns:a16="http://schemas.microsoft.com/office/drawing/2014/main" id="{9AED2AE6-3EF0-1297-B009-EA452DA20E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7307" y="1127351"/>
            <a:ext cx="2311400" cy="1301464"/>
          </a:xfrm>
          <a:prstGeom prst="rect">
            <a:avLst/>
          </a:prstGeom>
        </p:spPr>
      </p:pic>
      <p:pic>
        <p:nvPicPr>
          <p:cNvPr id="25" name="Picture 24" descr="A blue container with a whale and ship on it&#10;&#10;Description automatically generated">
            <a:extLst>
              <a:ext uri="{FF2B5EF4-FFF2-40B4-BE49-F238E27FC236}">
                <a16:creationId xmlns:a16="http://schemas.microsoft.com/office/drawing/2014/main" id="{B2EA59ED-9DAA-2005-0AA9-D08E5A63A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5162" y="1535833"/>
            <a:ext cx="2311400" cy="1301464"/>
          </a:xfrm>
          <a:prstGeom prst="rect">
            <a:avLst/>
          </a:prstGeom>
        </p:spPr>
      </p:pic>
      <p:pic>
        <p:nvPicPr>
          <p:cNvPr id="26" name="Picture 25" descr="A blue container with a whale and ship on it&#10;&#10;Description automatically generated">
            <a:extLst>
              <a:ext uri="{FF2B5EF4-FFF2-40B4-BE49-F238E27FC236}">
                <a16:creationId xmlns:a16="http://schemas.microsoft.com/office/drawing/2014/main" id="{7B0733D8-595D-D4CD-E848-872B32111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1465" y="2673697"/>
            <a:ext cx="2311400" cy="1301464"/>
          </a:xfrm>
          <a:prstGeom prst="rect">
            <a:avLst/>
          </a:prstGeom>
        </p:spPr>
      </p:pic>
      <p:pic>
        <p:nvPicPr>
          <p:cNvPr id="27" name="Picture 26" descr="A blue container with a whale and ship on it&#10;&#10;Description automatically generated">
            <a:extLst>
              <a:ext uri="{FF2B5EF4-FFF2-40B4-BE49-F238E27FC236}">
                <a16:creationId xmlns:a16="http://schemas.microsoft.com/office/drawing/2014/main" id="{9FE84D9C-C7B7-E8AB-AFBF-EA730EA07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6187" y="3250186"/>
            <a:ext cx="2311400" cy="1301464"/>
          </a:xfrm>
          <a:prstGeom prst="rect">
            <a:avLst/>
          </a:prstGeom>
        </p:spPr>
      </p:pic>
      <p:pic>
        <p:nvPicPr>
          <p:cNvPr id="28" name="Picture 27" descr="A blue container with a whale and ship on it&#10;&#10;Description automatically generated">
            <a:extLst>
              <a:ext uri="{FF2B5EF4-FFF2-40B4-BE49-F238E27FC236}">
                <a16:creationId xmlns:a16="http://schemas.microsoft.com/office/drawing/2014/main" id="{923A43B5-F25A-E231-821A-D120C740B6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9705" y="1140128"/>
            <a:ext cx="2311400" cy="1301464"/>
          </a:xfrm>
          <a:prstGeom prst="rect">
            <a:avLst/>
          </a:prstGeom>
        </p:spPr>
      </p:pic>
      <p:pic>
        <p:nvPicPr>
          <p:cNvPr id="29" name="Picture 28" descr="A blue container with a whale and ship on it&#10;&#10;Description automatically generated">
            <a:extLst>
              <a:ext uri="{FF2B5EF4-FFF2-40B4-BE49-F238E27FC236}">
                <a16:creationId xmlns:a16="http://schemas.microsoft.com/office/drawing/2014/main" id="{CA8D05B0-7D20-D056-CE12-C29E708089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4585" y="1674364"/>
            <a:ext cx="2311400" cy="1301464"/>
          </a:xfrm>
          <a:prstGeom prst="rect">
            <a:avLst/>
          </a:prstGeom>
        </p:spPr>
      </p:pic>
      <p:pic>
        <p:nvPicPr>
          <p:cNvPr id="30" name="Picture 29" descr="A blue container with a whale and ship on it&#10;&#10;Description automatically generated">
            <a:extLst>
              <a:ext uri="{FF2B5EF4-FFF2-40B4-BE49-F238E27FC236}">
                <a16:creationId xmlns:a16="http://schemas.microsoft.com/office/drawing/2014/main" id="{D9FFBF8F-A34D-A742-3EC9-B22E4BB6F2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8385" y="2722490"/>
            <a:ext cx="2311400" cy="1301464"/>
          </a:xfrm>
          <a:prstGeom prst="rect">
            <a:avLst/>
          </a:prstGeom>
        </p:spPr>
      </p:pic>
      <p:pic>
        <p:nvPicPr>
          <p:cNvPr id="31" name="Picture 30" descr="A blue container with a whale and ship on it&#10;&#10;Description automatically generated">
            <a:extLst>
              <a:ext uri="{FF2B5EF4-FFF2-40B4-BE49-F238E27FC236}">
                <a16:creationId xmlns:a16="http://schemas.microsoft.com/office/drawing/2014/main" id="{AE683FDF-439B-23B5-5959-DBFBAA6908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5472" y="2722490"/>
            <a:ext cx="2311400" cy="1301464"/>
          </a:xfrm>
          <a:prstGeom prst="rect">
            <a:avLst/>
          </a:prstGeom>
        </p:spPr>
      </p:pic>
      <p:pic>
        <p:nvPicPr>
          <p:cNvPr id="32" name="Picture 31" descr="A blue container with a whale and ship on it&#10;&#10;Description automatically generated">
            <a:extLst>
              <a:ext uri="{FF2B5EF4-FFF2-40B4-BE49-F238E27FC236}">
                <a16:creationId xmlns:a16="http://schemas.microsoft.com/office/drawing/2014/main" id="{07FFBEC7-BB5A-538B-A11E-F3A7B0F43E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825" y="1674364"/>
            <a:ext cx="2311400" cy="1301464"/>
          </a:xfrm>
          <a:prstGeom prst="rect">
            <a:avLst/>
          </a:prstGeom>
        </p:spPr>
      </p:pic>
      <p:pic>
        <p:nvPicPr>
          <p:cNvPr id="33" name="Picture 32" descr="A blue container with a whale and ship on it&#10;&#10;Description automatically generated">
            <a:extLst>
              <a:ext uri="{FF2B5EF4-FFF2-40B4-BE49-F238E27FC236}">
                <a16:creationId xmlns:a16="http://schemas.microsoft.com/office/drawing/2014/main" id="{EE922F2B-6DAC-2A0D-C7A1-3E51008AC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00987" y="1657452"/>
            <a:ext cx="2311400" cy="1301464"/>
          </a:xfrm>
          <a:prstGeom prst="rect">
            <a:avLst/>
          </a:prstGeom>
        </p:spPr>
      </p:pic>
      <p:pic>
        <p:nvPicPr>
          <p:cNvPr id="34" name="Picture 33" descr="A blue container with a whale and ship on it&#10;&#10;Description automatically generated">
            <a:extLst>
              <a:ext uri="{FF2B5EF4-FFF2-40B4-BE49-F238E27FC236}">
                <a16:creationId xmlns:a16="http://schemas.microsoft.com/office/drawing/2014/main" id="{AFBC28CF-D058-5F04-4BD5-6DEC8E2780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63600" y="1884207"/>
            <a:ext cx="2311400" cy="1301464"/>
          </a:xfrm>
          <a:prstGeom prst="rect">
            <a:avLst/>
          </a:prstGeom>
        </p:spPr>
      </p:pic>
      <p:pic>
        <p:nvPicPr>
          <p:cNvPr id="35" name="Picture 34" descr="A blue container with a whale and ship on it&#10;&#10;Description automatically generated">
            <a:extLst>
              <a:ext uri="{FF2B5EF4-FFF2-40B4-BE49-F238E27FC236}">
                <a16:creationId xmlns:a16="http://schemas.microsoft.com/office/drawing/2014/main" id="{7BBA0605-D288-2D6A-2FC0-14AF218CA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0740" y="2796884"/>
            <a:ext cx="2311400" cy="1301464"/>
          </a:xfrm>
          <a:prstGeom prst="rect">
            <a:avLst/>
          </a:prstGeom>
        </p:spPr>
      </p:pic>
      <p:pic>
        <p:nvPicPr>
          <p:cNvPr id="36" name="Picture 35" descr="A blue container with a whale and ship on it&#10;&#10;Description automatically generated">
            <a:extLst>
              <a:ext uri="{FF2B5EF4-FFF2-40B4-BE49-F238E27FC236}">
                <a16:creationId xmlns:a16="http://schemas.microsoft.com/office/drawing/2014/main" id="{CBE1D13D-E51B-B097-1718-D76006A1B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8618" y="686462"/>
            <a:ext cx="2311400" cy="1301464"/>
          </a:xfrm>
          <a:prstGeom prst="rect">
            <a:avLst/>
          </a:prstGeom>
        </p:spPr>
      </p:pic>
      <p:pic>
        <p:nvPicPr>
          <p:cNvPr id="37" name="Picture 36" descr="A blue container with a whale and ship on it&#10;&#10;Description automatically generated">
            <a:extLst>
              <a:ext uri="{FF2B5EF4-FFF2-40B4-BE49-F238E27FC236}">
                <a16:creationId xmlns:a16="http://schemas.microsoft.com/office/drawing/2014/main" id="{61C6FD0A-9E8F-92E7-0DD7-310F79469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1880" y="1110439"/>
            <a:ext cx="2311400" cy="1301464"/>
          </a:xfrm>
          <a:prstGeom prst="rect">
            <a:avLst/>
          </a:prstGeom>
        </p:spPr>
      </p:pic>
      <p:pic>
        <p:nvPicPr>
          <p:cNvPr id="39" name="Picture 38" descr="A blue container with a whale and ship on it&#10;&#10;Description automatically generated">
            <a:extLst>
              <a:ext uri="{FF2B5EF4-FFF2-40B4-BE49-F238E27FC236}">
                <a16:creationId xmlns:a16="http://schemas.microsoft.com/office/drawing/2014/main" id="{DCEEE862-C4F6-110C-F499-2E23C67E86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680" y="2158565"/>
            <a:ext cx="2311400" cy="1301464"/>
          </a:xfrm>
          <a:prstGeom prst="rect">
            <a:avLst/>
          </a:prstGeom>
        </p:spPr>
      </p:pic>
      <p:pic>
        <p:nvPicPr>
          <p:cNvPr id="40" name="Picture 39" descr="A blue container with a whale and ship on it&#10;&#10;Description automatically generated">
            <a:extLst>
              <a:ext uri="{FF2B5EF4-FFF2-40B4-BE49-F238E27FC236}">
                <a16:creationId xmlns:a16="http://schemas.microsoft.com/office/drawing/2014/main" id="{8C1CB5C7-ECDC-626D-0AF7-49520C057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7498" y="2809297"/>
            <a:ext cx="2311400" cy="1301464"/>
          </a:xfrm>
          <a:prstGeom prst="rect">
            <a:avLst/>
          </a:prstGeom>
        </p:spPr>
      </p:pic>
      <p:pic>
        <p:nvPicPr>
          <p:cNvPr id="43" name="Picture 42" descr="A blue container with a whale and ship on it&#10;&#10;Description automatically generated">
            <a:extLst>
              <a:ext uri="{FF2B5EF4-FFF2-40B4-BE49-F238E27FC236}">
                <a16:creationId xmlns:a16="http://schemas.microsoft.com/office/drawing/2014/main" id="{F8931DA5-596D-802B-362F-36B5564A36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61016" y="699239"/>
            <a:ext cx="2311400" cy="1301464"/>
          </a:xfrm>
          <a:prstGeom prst="rect">
            <a:avLst/>
          </a:prstGeom>
        </p:spPr>
      </p:pic>
      <p:pic>
        <p:nvPicPr>
          <p:cNvPr id="45" name="Picture 44" descr="A blue container with a whale and ship on it&#10;&#10;Description automatically generated">
            <a:extLst>
              <a:ext uri="{FF2B5EF4-FFF2-40B4-BE49-F238E27FC236}">
                <a16:creationId xmlns:a16="http://schemas.microsoft.com/office/drawing/2014/main" id="{EA18718E-482D-ABCC-5EB8-1F2FA2DA4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2263" y="1262322"/>
            <a:ext cx="2311400" cy="1301464"/>
          </a:xfrm>
          <a:prstGeom prst="rect">
            <a:avLst/>
          </a:prstGeom>
        </p:spPr>
      </p:pic>
      <p:pic>
        <p:nvPicPr>
          <p:cNvPr id="46" name="Picture 45" descr="A blue container with a whale and ship on it&#10;&#10;Description automatically generated">
            <a:extLst>
              <a:ext uri="{FF2B5EF4-FFF2-40B4-BE49-F238E27FC236}">
                <a16:creationId xmlns:a16="http://schemas.microsoft.com/office/drawing/2014/main" id="{DE1374A0-9BCC-444B-5CC9-B995E3B28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79531" y="2281601"/>
            <a:ext cx="2311400" cy="1301464"/>
          </a:xfrm>
          <a:prstGeom prst="rect">
            <a:avLst/>
          </a:prstGeom>
        </p:spPr>
      </p:pic>
      <p:pic>
        <p:nvPicPr>
          <p:cNvPr id="47" name="Picture 46" descr="A blue container with a whale and ship on it&#10;&#10;Description automatically generated">
            <a:extLst>
              <a:ext uri="{FF2B5EF4-FFF2-40B4-BE49-F238E27FC236}">
                <a16:creationId xmlns:a16="http://schemas.microsoft.com/office/drawing/2014/main" id="{1B58C92B-7F54-47BB-2F67-0B7D96EC2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6783" y="2281601"/>
            <a:ext cx="2311400" cy="1301464"/>
          </a:xfrm>
          <a:prstGeom prst="rect">
            <a:avLst/>
          </a:prstGeom>
        </p:spPr>
      </p:pic>
      <p:pic>
        <p:nvPicPr>
          <p:cNvPr id="49" name="Picture 48" descr="A blue container with a whale and ship on it&#10;&#10;Description automatically generated">
            <a:extLst>
              <a:ext uri="{FF2B5EF4-FFF2-40B4-BE49-F238E27FC236}">
                <a16:creationId xmlns:a16="http://schemas.microsoft.com/office/drawing/2014/main" id="{1EE2143B-A49A-837A-42D4-1E80ED1F4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6136" y="1233475"/>
            <a:ext cx="2311400" cy="1301464"/>
          </a:xfrm>
          <a:prstGeom prst="rect">
            <a:avLst/>
          </a:prstGeom>
        </p:spPr>
      </p:pic>
      <p:sp>
        <p:nvSpPr>
          <p:cNvPr id="50" name="TextBox 49">
            <a:extLst>
              <a:ext uri="{FF2B5EF4-FFF2-40B4-BE49-F238E27FC236}">
                <a16:creationId xmlns:a16="http://schemas.microsoft.com/office/drawing/2014/main" id="{11BA007B-5F45-A27A-062F-E5AC34D456FC}"/>
              </a:ext>
            </a:extLst>
          </p:cNvPr>
          <p:cNvSpPr txBox="1"/>
          <p:nvPr/>
        </p:nvSpPr>
        <p:spPr>
          <a:xfrm>
            <a:off x="12786823" y="5519089"/>
            <a:ext cx="9145642" cy="954107"/>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Kubernetes manages the orchestration of </a:t>
            </a:r>
            <a:r>
              <a:rPr lang="fr-FR" sz="2800" b="1" dirty="0" err="1">
                <a:solidFill>
                  <a:schemeClr val="bg1">
                    <a:lumMod val="95000"/>
                  </a:schemeClr>
                </a:solidFill>
                <a:latin typeface="Biome" panose="020B0502040204020203" pitchFamily="34" charset="0"/>
                <a:cs typeface="Biome" panose="020B0502040204020203" pitchFamily="34" charset="0"/>
              </a:rPr>
              <a:t>these</a:t>
            </a:r>
            <a:r>
              <a:rPr lang="fr-FR" sz="2800" b="1" dirty="0">
                <a:solidFill>
                  <a:schemeClr val="bg1">
                    <a:lumMod val="95000"/>
                  </a:schemeClr>
                </a:solidFill>
                <a:latin typeface="Biome" panose="020B0502040204020203" pitchFamily="34" charset="0"/>
                <a:cs typeface="Biome" panose="020B0502040204020203" pitchFamily="34" charset="0"/>
              </a:rPr>
              <a:t> containers </a:t>
            </a:r>
            <a:r>
              <a:rPr lang="fr-FR" sz="2800" b="1" dirty="0" err="1">
                <a:solidFill>
                  <a:schemeClr val="bg1">
                    <a:lumMod val="95000"/>
                  </a:schemeClr>
                </a:solidFill>
                <a:latin typeface="Biome" panose="020B0502040204020203" pitchFamily="34" charset="0"/>
                <a:cs typeface="Biome" panose="020B0502040204020203" pitchFamily="34" charset="0"/>
              </a:rPr>
              <a:t>perfectly</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2840432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1E58E-4333-F415-9F15-3A0F6AAA9080}"/>
            </a:ext>
          </a:extLst>
        </p:cNvPr>
        <p:cNvGrpSpPr/>
        <p:nvPr/>
      </p:nvGrpSpPr>
      <p:grpSpPr>
        <a:xfrm>
          <a:off x="0" y="0"/>
          <a:ext cx="0" cy="0"/>
          <a:chOff x="0" y="0"/>
          <a:chExt cx="0" cy="0"/>
        </a:xfrm>
      </p:grpSpPr>
      <p:pic>
        <p:nvPicPr>
          <p:cNvPr id="8" name="Picture 7" descr="A blue hexagon with a white wheel&#10;&#10;Description automatically generated">
            <a:extLst>
              <a:ext uri="{FF2B5EF4-FFF2-40B4-BE49-F238E27FC236}">
                <a16:creationId xmlns:a16="http://schemas.microsoft.com/office/drawing/2014/main" id="{555C3B22-5C79-F5B7-57B1-0381C541F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3185" y="2259999"/>
            <a:ext cx="1477273" cy="1435374"/>
          </a:xfrm>
          <a:prstGeom prst="rect">
            <a:avLst/>
          </a:prstGeom>
        </p:spPr>
      </p:pic>
      <p:sp>
        <p:nvSpPr>
          <p:cNvPr id="5" name="TextBox 4">
            <a:extLst>
              <a:ext uri="{FF2B5EF4-FFF2-40B4-BE49-F238E27FC236}">
                <a16:creationId xmlns:a16="http://schemas.microsoft.com/office/drawing/2014/main" id="{70107FF1-1F92-AEF0-4753-4A6578A02758}"/>
              </a:ext>
            </a:extLst>
          </p:cNvPr>
          <p:cNvSpPr txBox="1"/>
          <p:nvPr/>
        </p:nvSpPr>
        <p:spPr>
          <a:xfrm>
            <a:off x="3867647" y="394361"/>
            <a:ext cx="4299767" cy="523220"/>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Why</a:t>
            </a:r>
            <a:r>
              <a:rPr lang="fr-FR" sz="2800" b="1" dirty="0">
                <a:solidFill>
                  <a:schemeClr val="bg1">
                    <a:lumMod val="95000"/>
                  </a:schemeClr>
                </a:solidFill>
                <a:latin typeface="Biome" panose="020B0502040204020203" pitchFamily="34" charset="0"/>
                <a:cs typeface="Biome" panose="020B0502040204020203" pitchFamily="34" charset="0"/>
              </a:rPr>
              <a:t> k8s?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3" name="Picture 2">
            <a:extLst>
              <a:ext uri="{FF2B5EF4-FFF2-40B4-BE49-F238E27FC236}">
                <a16:creationId xmlns:a16="http://schemas.microsoft.com/office/drawing/2014/main" id="{0CDE69F0-CF5F-004A-0600-460FF4114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222" y="2206326"/>
            <a:ext cx="1620644" cy="1620644"/>
          </a:xfrm>
          <a:prstGeom prst="rect">
            <a:avLst/>
          </a:prstGeom>
        </p:spPr>
      </p:pic>
      <p:sp>
        <p:nvSpPr>
          <p:cNvPr id="2" name="Arrow: Right 1">
            <a:extLst>
              <a:ext uri="{FF2B5EF4-FFF2-40B4-BE49-F238E27FC236}">
                <a16:creationId xmlns:a16="http://schemas.microsoft.com/office/drawing/2014/main" id="{E888544E-F6EB-2FA6-EF75-8BBC907C66F6}"/>
              </a:ext>
            </a:extLst>
          </p:cNvPr>
          <p:cNvSpPr/>
          <p:nvPr/>
        </p:nvSpPr>
        <p:spPr>
          <a:xfrm>
            <a:off x="2524056" y="2879524"/>
            <a:ext cx="731143" cy="333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1506C96-3BCA-9D2B-36DE-34767AA2F4ED}"/>
              </a:ext>
            </a:extLst>
          </p:cNvPr>
          <p:cNvSpPr txBox="1"/>
          <p:nvPr/>
        </p:nvSpPr>
        <p:spPr>
          <a:xfrm>
            <a:off x="1748709" y="5381203"/>
            <a:ext cx="9145642" cy="954107"/>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Kubernetes manages the orchestration of </a:t>
            </a:r>
            <a:r>
              <a:rPr lang="fr-FR" sz="2800" b="1" dirty="0" err="1">
                <a:solidFill>
                  <a:schemeClr val="bg1">
                    <a:lumMod val="95000"/>
                  </a:schemeClr>
                </a:solidFill>
                <a:latin typeface="Biome" panose="020B0502040204020203" pitchFamily="34" charset="0"/>
                <a:cs typeface="Biome" panose="020B0502040204020203" pitchFamily="34" charset="0"/>
              </a:rPr>
              <a:t>these</a:t>
            </a:r>
            <a:r>
              <a:rPr lang="fr-FR" sz="2800" b="1" dirty="0">
                <a:solidFill>
                  <a:schemeClr val="bg1">
                    <a:lumMod val="95000"/>
                  </a:schemeClr>
                </a:solidFill>
                <a:latin typeface="Biome" panose="020B0502040204020203" pitchFamily="34" charset="0"/>
                <a:cs typeface="Biome" panose="020B0502040204020203" pitchFamily="34" charset="0"/>
              </a:rPr>
              <a:t> containers </a:t>
            </a:r>
            <a:r>
              <a:rPr lang="fr-FR" sz="2800" b="1" dirty="0" err="1">
                <a:solidFill>
                  <a:schemeClr val="bg1">
                    <a:lumMod val="95000"/>
                  </a:schemeClr>
                </a:solidFill>
                <a:latin typeface="Biome" panose="020B0502040204020203" pitchFamily="34" charset="0"/>
                <a:cs typeface="Biome" panose="020B0502040204020203" pitchFamily="34" charset="0"/>
              </a:rPr>
              <a:t>perfectly</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21" name="Picture 20" descr="A blue container with a whale and ship on it&#10;&#10;Description automatically generated">
            <a:extLst>
              <a:ext uri="{FF2B5EF4-FFF2-40B4-BE49-F238E27FC236}">
                <a16:creationId xmlns:a16="http://schemas.microsoft.com/office/drawing/2014/main" id="{BBCFAFA0-79C4-074F-AD8D-9148185B3F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9384" y="3381934"/>
            <a:ext cx="2311400" cy="1301464"/>
          </a:xfrm>
          <a:prstGeom prst="rect">
            <a:avLst/>
          </a:prstGeom>
        </p:spPr>
      </p:pic>
      <p:pic>
        <p:nvPicPr>
          <p:cNvPr id="24" name="Picture 23" descr="A blue container with a whale and ship on it&#10;&#10;Description automatically generated">
            <a:extLst>
              <a:ext uri="{FF2B5EF4-FFF2-40B4-BE49-F238E27FC236}">
                <a16:creationId xmlns:a16="http://schemas.microsoft.com/office/drawing/2014/main" id="{C4EC1CE2-5C03-7760-43EA-82200A0C95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9384" y="2927957"/>
            <a:ext cx="2311400" cy="1301464"/>
          </a:xfrm>
          <a:prstGeom prst="rect">
            <a:avLst/>
          </a:prstGeom>
        </p:spPr>
      </p:pic>
      <p:pic>
        <p:nvPicPr>
          <p:cNvPr id="25" name="Picture 24" descr="A blue container with a whale and ship on it&#10;&#10;Description automatically generated">
            <a:extLst>
              <a:ext uri="{FF2B5EF4-FFF2-40B4-BE49-F238E27FC236}">
                <a16:creationId xmlns:a16="http://schemas.microsoft.com/office/drawing/2014/main" id="{41FD58B2-9D94-E711-33BF-809163697B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3251" y="2464189"/>
            <a:ext cx="2311400" cy="1301464"/>
          </a:xfrm>
          <a:prstGeom prst="rect">
            <a:avLst/>
          </a:prstGeom>
        </p:spPr>
      </p:pic>
      <p:pic>
        <p:nvPicPr>
          <p:cNvPr id="50" name="Picture 49" descr="A blue container with a whale and ship on it&#10;&#10;Description automatically generated">
            <a:extLst>
              <a:ext uri="{FF2B5EF4-FFF2-40B4-BE49-F238E27FC236}">
                <a16:creationId xmlns:a16="http://schemas.microsoft.com/office/drawing/2014/main" id="{47139486-246D-C364-5320-4E65835CE0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3251" y="2040446"/>
            <a:ext cx="2311400" cy="1301464"/>
          </a:xfrm>
          <a:prstGeom prst="rect">
            <a:avLst/>
          </a:prstGeom>
        </p:spPr>
      </p:pic>
      <p:pic>
        <p:nvPicPr>
          <p:cNvPr id="53" name="Picture 52" descr="A blue container with a whale and ship on it&#10;&#10;Description automatically generated">
            <a:extLst>
              <a:ext uri="{FF2B5EF4-FFF2-40B4-BE49-F238E27FC236}">
                <a16:creationId xmlns:a16="http://schemas.microsoft.com/office/drawing/2014/main" id="{E1EE3D32-F664-94CE-153F-08787530E0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3251" y="1586469"/>
            <a:ext cx="2311400" cy="1301464"/>
          </a:xfrm>
          <a:prstGeom prst="rect">
            <a:avLst/>
          </a:prstGeom>
        </p:spPr>
      </p:pic>
      <p:pic>
        <p:nvPicPr>
          <p:cNvPr id="55" name="Picture 54" descr="A blue container with a whale and ship on it&#10;&#10;Description automatically generated">
            <a:extLst>
              <a:ext uri="{FF2B5EF4-FFF2-40B4-BE49-F238E27FC236}">
                <a16:creationId xmlns:a16="http://schemas.microsoft.com/office/drawing/2014/main" id="{8FCC8540-5171-5D83-B270-3F148EEAD8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7118" y="1122701"/>
            <a:ext cx="2311400" cy="1301464"/>
          </a:xfrm>
          <a:prstGeom prst="rect">
            <a:avLst/>
          </a:prstGeom>
        </p:spPr>
      </p:pic>
      <p:pic>
        <p:nvPicPr>
          <p:cNvPr id="56" name="Picture 55" descr="A blue container with a whale and ship on it&#10;&#10;Description automatically generated">
            <a:extLst>
              <a:ext uri="{FF2B5EF4-FFF2-40B4-BE49-F238E27FC236}">
                <a16:creationId xmlns:a16="http://schemas.microsoft.com/office/drawing/2014/main" id="{09455E4E-4123-9E5F-6A1F-0858B560DB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4699" y="3421958"/>
            <a:ext cx="2311400" cy="1301464"/>
          </a:xfrm>
          <a:prstGeom prst="rect">
            <a:avLst/>
          </a:prstGeom>
        </p:spPr>
      </p:pic>
      <p:pic>
        <p:nvPicPr>
          <p:cNvPr id="57" name="Picture 56" descr="A blue container with a whale and ship on it&#10;&#10;Description automatically generated">
            <a:extLst>
              <a:ext uri="{FF2B5EF4-FFF2-40B4-BE49-F238E27FC236}">
                <a16:creationId xmlns:a16="http://schemas.microsoft.com/office/drawing/2014/main" id="{60E9FFF9-D478-02AC-5C95-AEEB8B082B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4699" y="2967981"/>
            <a:ext cx="2311400" cy="1301464"/>
          </a:xfrm>
          <a:prstGeom prst="rect">
            <a:avLst/>
          </a:prstGeom>
        </p:spPr>
      </p:pic>
      <p:pic>
        <p:nvPicPr>
          <p:cNvPr id="59" name="Picture 58" descr="A blue container with a whale and ship on it&#10;&#10;Description automatically generated">
            <a:extLst>
              <a:ext uri="{FF2B5EF4-FFF2-40B4-BE49-F238E27FC236}">
                <a16:creationId xmlns:a16="http://schemas.microsoft.com/office/drawing/2014/main" id="{0947E104-3685-85E1-B475-5A5CE28A70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8566" y="2504213"/>
            <a:ext cx="2311400" cy="1301464"/>
          </a:xfrm>
          <a:prstGeom prst="rect">
            <a:avLst/>
          </a:prstGeom>
        </p:spPr>
      </p:pic>
      <p:pic>
        <p:nvPicPr>
          <p:cNvPr id="60" name="Picture 59" descr="A blue container with a whale and ship on it&#10;&#10;Description automatically generated">
            <a:extLst>
              <a:ext uri="{FF2B5EF4-FFF2-40B4-BE49-F238E27FC236}">
                <a16:creationId xmlns:a16="http://schemas.microsoft.com/office/drawing/2014/main" id="{B0A558A5-7A51-3B07-80FD-D3FCCEBC51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8566" y="2080470"/>
            <a:ext cx="2311400" cy="1301464"/>
          </a:xfrm>
          <a:prstGeom prst="rect">
            <a:avLst/>
          </a:prstGeom>
        </p:spPr>
      </p:pic>
      <p:pic>
        <p:nvPicPr>
          <p:cNvPr id="63" name="Picture 62" descr="A blue container with a whale and ship on it&#10;&#10;Description automatically generated">
            <a:extLst>
              <a:ext uri="{FF2B5EF4-FFF2-40B4-BE49-F238E27FC236}">
                <a16:creationId xmlns:a16="http://schemas.microsoft.com/office/drawing/2014/main" id="{C6001253-68CD-17DA-E69F-B8746D3C7A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78566" y="1626493"/>
            <a:ext cx="2311400" cy="1301464"/>
          </a:xfrm>
          <a:prstGeom prst="rect">
            <a:avLst/>
          </a:prstGeom>
        </p:spPr>
      </p:pic>
      <p:pic>
        <p:nvPicPr>
          <p:cNvPr id="65" name="Picture 64" descr="A blue container with a whale and ship on it&#10;&#10;Description automatically generated">
            <a:extLst>
              <a:ext uri="{FF2B5EF4-FFF2-40B4-BE49-F238E27FC236}">
                <a16:creationId xmlns:a16="http://schemas.microsoft.com/office/drawing/2014/main" id="{C2BFAD16-FB57-2698-0FE9-A2437E295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2433" y="1162725"/>
            <a:ext cx="2311400" cy="1301464"/>
          </a:xfrm>
          <a:prstGeom prst="rect">
            <a:avLst/>
          </a:prstGeom>
        </p:spPr>
      </p:pic>
      <p:pic>
        <p:nvPicPr>
          <p:cNvPr id="66" name="Picture 65" descr="A blue container with a whale and ship on it&#10;&#10;Description automatically generated">
            <a:extLst>
              <a:ext uri="{FF2B5EF4-FFF2-40B4-BE49-F238E27FC236}">
                <a16:creationId xmlns:a16="http://schemas.microsoft.com/office/drawing/2014/main" id="{F04662A4-CCB0-7C71-3EBA-D3F7C87D89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014" y="3461982"/>
            <a:ext cx="2311400" cy="1301464"/>
          </a:xfrm>
          <a:prstGeom prst="rect">
            <a:avLst/>
          </a:prstGeom>
        </p:spPr>
      </p:pic>
      <p:pic>
        <p:nvPicPr>
          <p:cNvPr id="67" name="Picture 66" descr="A blue container with a whale and ship on it&#10;&#10;Description automatically generated">
            <a:extLst>
              <a:ext uri="{FF2B5EF4-FFF2-40B4-BE49-F238E27FC236}">
                <a16:creationId xmlns:a16="http://schemas.microsoft.com/office/drawing/2014/main" id="{842695E6-B030-C25F-5D5D-350F265748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0014" y="3008005"/>
            <a:ext cx="2311400" cy="1301464"/>
          </a:xfrm>
          <a:prstGeom prst="rect">
            <a:avLst/>
          </a:prstGeom>
        </p:spPr>
      </p:pic>
      <p:pic>
        <p:nvPicPr>
          <p:cNvPr id="68" name="Picture 67" descr="A blue container with a whale and ship on it&#10;&#10;Description automatically generated">
            <a:extLst>
              <a:ext uri="{FF2B5EF4-FFF2-40B4-BE49-F238E27FC236}">
                <a16:creationId xmlns:a16="http://schemas.microsoft.com/office/drawing/2014/main" id="{2E9AC7B0-094F-DC53-7A33-8A3E30F585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3881" y="2544237"/>
            <a:ext cx="2311400" cy="1301464"/>
          </a:xfrm>
          <a:prstGeom prst="rect">
            <a:avLst/>
          </a:prstGeom>
        </p:spPr>
      </p:pic>
      <p:pic>
        <p:nvPicPr>
          <p:cNvPr id="69" name="Picture 68" descr="A blue container with a whale and ship on it&#10;&#10;Description automatically generated">
            <a:extLst>
              <a:ext uri="{FF2B5EF4-FFF2-40B4-BE49-F238E27FC236}">
                <a16:creationId xmlns:a16="http://schemas.microsoft.com/office/drawing/2014/main" id="{5CABB22B-AD79-955C-FCBE-84578EED02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3881" y="2120494"/>
            <a:ext cx="2311400" cy="1301464"/>
          </a:xfrm>
          <a:prstGeom prst="rect">
            <a:avLst/>
          </a:prstGeom>
        </p:spPr>
      </p:pic>
      <p:pic>
        <p:nvPicPr>
          <p:cNvPr id="70" name="Picture 69" descr="A blue container with a whale and ship on it&#10;&#10;Description automatically generated">
            <a:extLst>
              <a:ext uri="{FF2B5EF4-FFF2-40B4-BE49-F238E27FC236}">
                <a16:creationId xmlns:a16="http://schemas.microsoft.com/office/drawing/2014/main" id="{26EDB292-74AA-C6AE-0853-C9A0F7446C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3881" y="1666517"/>
            <a:ext cx="2311400" cy="1301464"/>
          </a:xfrm>
          <a:prstGeom prst="rect">
            <a:avLst/>
          </a:prstGeom>
        </p:spPr>
      </p:pic>
      <p:pic>
        <p:nvPicPr>
          <p:cNvPr id="71" name="Picture 70" descr="A blue container with a whale and ship on it&#10;&#10;Description automatically generated">
            <a:extLst>
              <a:ext uri="{FF2B5EF4-FFF2-40B4-BE49-F238E27FC236}">
                <a16:creationId xmlns:a16="http://schemas.microsoft.com/office/drawing/2014/main" id="{1B47BCF6-2DF0-C21A-F5EA-0F4CF38849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7748" y="1202749"/>
            <a:ext cx="2311400" cy="1301464"/>
          </a:xfrm>
          <a:prstGeom prst="rect">
            <a:avLst/>
          </a:prstGeom>
        </p:spPr>
      </p:pic>
      <p:pic>
        <p:nvPicPr>
          <p:cNvPr id="72" name="Picture 71" descr="A blue container with a whale and ship on it&#10;&#10;Description automatically generated">
            <a:extLst>
              <a:ext uri="{FF2B5EF4-FFF2-40B4-BE49-F238E27FC236}">
                <a16:creationId xmlns:a16="http://schemas.microsoft.com/office/drawing/2014/main" id="{03E6CA7A-7233-3D44-4E81-50B9D03004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5329" y="3502006"/>
            <a:ext cx="2311400" cy="1301464"/>
          </a:xfrm>
          <a:prstGeom prst="rect">
            <a:avLst/>
          </a:prstGeom>
        </p:spPr>
      </p:pic>
      <p:pic>
        <p:nvPicPr>
          <p:cNvPr id="73" name="Picture 72" descr="A blue container with a whale and ship on it&#10;&#10;Description automatically generated">
            <a:extLst>
              <a:ext uri="{FF2B5EF4-FFF2-40B4-BE49-F238E27FC236}">
                <a16:creationId xmlns:a16="http://schemas.microsoft.com/office/drawing/2014/main" id="{429220D0-03F6-F941-090E-4AB6A8E516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45329" y="3048029"/>
            <a:ext cx="2311400" cy="1301464"/>
          </a:xfrm>
          <a:prstGeom prst="rect">
            <a:avLst/>
          </a:prstGeom>
        </p:spPr>
      </p:pic>
      <p:pic>
        <p:nvPicPr>
          <p:cNvPr id="74" name="Picture 73" descr="A blue container with a whale and ship on it&#10;&#10;Description automatically generated">
            <a:extLst>
              <a:ext uri="{FF2B5EF4-FFF2-40B4-BE49-F238E27FC236}">
                <a16:creationId xmlns:a16="http://schemas.microsoft.com/office/drawing/2014/main" id="{8B9249E1-7277-1B4B-3D39-DE655B0022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9196" y="2584261"/>
            <a:ext cx="2311400" cy="1301464"/>
          </a:xfrm>
          <a:prstGeom prst="rect">
            <a:avLst/>
          </a:prstGeom>
        </p:spPr>
      </p:pic>
      <p:pic>
        <p:nvPicPr>
          <p:cNvPr id="75" name="Picture 74" descr="A blue container with a whale and ship on it&#10;&#10;Description automatically generated">
            <a:extLst>
              <a:ext uri="{FF2B5EF4-FFF2-40B4-BE49-F238E27FC236}">
                <a16:creationId xmlns:a16="http://schemas.microsoft.com/office/drawing/2014/main" id="{42256874-293F-78A5-08AD-34FF099A79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9196" y="2160518"/>
            <a:ext cx="2311400" cy="1301464"/>
          </a:xfrm>
          <a:prstGeom prst="rect">
            <a:avLst/>
          </a:prstGeom>
        </p:spPr>
      </p:pic>
      <p:pic>
        <p:nvPicPr>
          <p:cNvPr id="76" name="Picture 75" descr="A blue container with a whale and ship on it&#10;&#10;Description automatically generated">
            <a:extLst>
              <a:ext uri="{FF2B5EF4-FFF2-40B4-BE49-F238E27FC236}">
                <a16:creationId xmlns:a16="http://schemas.microsoft.com/office/drawing/2014/main" id="{3B100438-8074-8CFF-3D5E-F97E0AB583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29196" y="1706541"/>
            <a:ext cx="2311400" cy="1301464"/>
          </a:xfrm>
          <a:prstGeom prst="rect">
            <a:avLst/>
          </a:prstGeom>
        </p:spPr>
      </p:pic>
      <p:pic>
        <p:nvPicPr>
          <p:cNvPr id="77" name="Picture 76" descr="A blue container with a whale and ship on it&#10;&#10;Description automatically generated">
            <a:extLst>
              <a:ext uri="{FF2B5EF4-FFF2-40B4-BE49-F238E27FC236}">
                <a16:creationId xmlns:a16="http://schemas.microsoft.com/office/drawing/2014/main" id="{7F124BD4-5565-A497-6557-D6B834F862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3063" y="1242773"/>
            <a:ext cx="2311400" cy="1301464"/>
          </a:xfrm>
          <a:prstGeom prst="rect">
            <a:avLst/>
          </a:prstGeom>
        </p:spPr>
      </p:pic>
      <p:pic>
        <p:nvPicPr>
          <p:cNvPr id="78" name="Picture 77" descr="A blue container with a whale and ship on it&#10;&#10;Description automatically generated">
            <a:extLst>
              <a:ext uri="{FF2B5EF4-FFF2-40B4-BE49-F238E27FC236}">
                <a16:creationId xmlns:a16="http://schemas.microsoft.com/office/drawing/2014/main" id="{DB6DCE00-F704-67E0-D981-0070D0102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0644" y="3542030"/>
            <a:ext cx="2311400" cy="1301464"/>
          </a:xfrm>
          <a:prstGeom prst="rect">
            <a:avLst/>
          </a:prstGeom>
        </p:spPr>
      </p:pic>
      <p:pic>
        <p:nvPicPr>
          <p:cNvPr id="79" name="Picture 78" descr="A blue container with a whale and ship on it&#10;&#10;Description automatically generated">
            <a:extLst>
              <a:ext uri="{FF2B5EF4-FFF2-40B4-BE49-F238E27FC236}">
                <a16:creationId xmlns:a16="http://schemas.microsoft.com/office/drawing/2014/main" id="{A69D68E4-6075-B9C8-2FCE-8A2D9F4505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20644" y="3088053"/>
            <a:ext cx="2311400" cy="1301464"/>
          </a:xfrm>
          <a:prstGeom prst="rect">
            <a:avLst/>
          </a:prstGeom>
        </p:spPr>
      </p:pic>
      <p:pic>
        <p:nvPicPr>
          <p:cNvPr id="80" name="Picture 79" descr="A blue container with a whale and ship on it&#10;&#10;Description automatically generated">
            <a:extLst>
              <a:ext uri="{FF2B5EF4-FFF2-40B4-BE49-F238E27FC236}">
                <a16:creationId xmlns:a16="http://schemas.microsoft.com/office/drawing/2014/main" id="{AA8AAA85-F5F3-7F42-1A9D-6D2C5A3733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4511" y="2624285"/>
            <a:ext cx="2311400" cy="1301464"/>
          </a:xfrm>
          <a:prstGeom prst="rect">
            <a:avLst/>
          </a:prstGeom>
        </p:spPr>
      </p:pic>
      <p:pic>
        <p:nvPicPr>
          <p:cNvPr id="81" name="Picture 80" descr="A blue container with a whale and ship on it&#10;&#10;Description automatically generated">
            <a:extLst>
              <a:ext uri="{FF2B5EF4-FFF2-40B4-BE49-F238E27FC236}">
                <a16:creationId xmlns:a16="http://schemas.microsoft.com/office/drawing/2014/main" id="{90870971-0EB2-B131-1543-8B322DD1C0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4511" y="2200542"/>
            <a:ext cx="2311400" cy="1301464"/>
          </a:xfrm>
          <a:prstGeom prst="rect">
            <a:avLst/>
          </a:prstGeom>
        </p:spPr>
      </p:pic>
      <p:pic>
        <p:nvPicPr>
          <p:cNvPr id="82" name="Picture 81" descr="A blue container with a whale and ship on it&#10;&#10;Description automatically generated">
            <a:extLst>
              <a:ext uri="{FF2B5EF4-FFF2-40B4-BE49-F238E27FC236}">
                <a16:creationId xmlns:a16="http://schemas.microsoft.com/office/drawing/2014/main" id="{517CFFB7-9028-3A0F-1910-58E6A28CE4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04511" y="1746565"/>
            <a:ext cx="2311400" cy="1301464"/>
          </a:xfrm>
          <a:prstGeom prst="rect">
            <a:avLst/>
          </a:prstGeom>
        </p:spPr>
      </p:pic>
      <p:pic>
        <p:nvPicPr>
          <p:cNvPr id="83" name="Picture 82" descr="A blue container with a whale and ship on it&#10;&#10;Description automatically generated">
            <a:extLst>
              <a:ext uri="{FF2B5EF4-FFF2-40B4-BE49-F238E27FC236}">
                <a16:creationId xmlns:a16="http://schemas.microsoft.com/office/drawing/2014/main" id="{C290FABA-AFAE-4AF1-DB7D-36048A6EB1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8378" y="1282797"/>
            <a:ext cx="2311400" cy="1301464"/>
          </a:xfrm>
          <a:prstGeom prst="rect">
            <a:avLst/>
          </a:prstGeom>
        </p:spPr>
      </p:pic>
      <p:pic>
        <p:nvPicPr>
          <p:cNvPr id="84" name="Picture 83" descr="A blue container with a whale and ship on it&#10;&#10;Description automatically generated">
            <a:extLst>
              <a:ext uri="{FF2B5EF4-FFF2-40B4-BE49-F238E27FC236}">
                <a16:creationId xmlns:a16="http://schemas.microsoft.com/office/drawing/2014/main" id="{909BD7DB-A97F-3C46-C4C6-362E08AF42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5959" y="3582054"/>
            <a:ext cx="2311400" cy="1301464"/>
          </a:xfrm>
          <a:prstGeom prst="rect">
            <a:avLst/>
          </a:prstGeom>
        </p:spPr>
      </p:pic>
      <p:pic>
        <p:nvPicPr>
          <p:cNvPr id="85" name="Picture 84" descr="A blue container with a whale and ship on it&#10;&#10;Description automatically generated">
            <a:extLst>
              <a:ext uri="{FF2B5EF4-FFF2-40B4-BE49-F238E27FC236}">
                <a16:creationId xmlns:a16="http://schemas.microsoft.com/office/drawing/2014/main" id="{9947DF2E-6170-485F-5192-1069F4E7AE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5959" y="3128077"/>
            <a:ext cx="2311400" cy="1301464"/>
          </a:xfrm>
          <a:prstGeom prst="rect">
            <a:avLst/>
          </a:prstGeom>
        </p:spPr>
      </p:pic>
      <p:pic>
        <p:nvPicPr>
          <p:cNvPr id="86" name="Picture 85" descr="A blue container with a whale and ship on it&#10;&#10;Description automatically generated">
            <a:extLst>
              <a:ext uri="{FF2B5EF4-FFF2-40B4-BE49-F238E27FC236}">
                <a16:creationId xmlns:a16="http://schemas.microsoft.com/office/drawing/2014/main" id="{8FC8DFAF-F7FE-F9F8-B4E2-F2A4B3C9BB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9826" y="2664309"/>
            <a:ext cx="2311400" cy="1301464"/>
          </a:xfrm>
          <a:prstGeom prst="rect">
            <a:avLst/>
          </a:prstGeom>
        </p:spPr>
      </p:pic>
      <p:pic>
        <p:nvPicPr>
          <p:cNvPr id="87" name="Picture 86" descr="A blue container with a whale and ship on it&#10;&#10;Description automatically generated">
            <a:extLst>
              <a:ext uri="{FF2B5EF4-FFF2-40B4-BE49-F238E27FC236}">
                <a16:creationId xmlns:a16="http://schemas.microsoft.com/office/drawing/2014/main" id="{D668B30E-5190-BAE3-30AE-D90C405D38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9826" y="2240566"/>
            <a:ext cx="2311400" cy="1301464"/>
          </a:xfrm>
          <a:prstGeom prst="rect">
            <a:avLst/>
          </a:prstGeom>
        </p:spPr>
      </p:pic>
      <p:pic>
        <p:nvPicPr>
          <p:cNvPr id="88" name="Picture 87" descr="A blue container with a whale and ship on it&#10;&#10;Description automatically generated">
            <a:extLst>
              <a:ext uri="{FF2B5EF4-FFF2-40B4-BE49-F238E27FC236}">
                <a16:creationId xmlns:a16="http://schemas.microsoft.com/office/drawing/2014/main" id="{E0E79442-436E-E41F-D679-CD37A97BFD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9826" y="1786589"/>
            <a:ext cx="2311400" cy="1301464"/>
          </a:xfrm>
          <a:prstGeom prst="rect">
            <a:avLst/>
          </a:prstGeom>
        </p:spPr>
      </p:pic>
      <p:pic>
        <p:nvPicPr>
          <p:cNvPr id="89" name="Picture 88" descr="A blue container with a whale and ship on it&#10;&#10;Description automatically generated">
            <a:extLst>
              <a:ext uri="{FF2B5EF4-FFF2-40B4-BE49-F238E27FC236}">
                <a16:creationId xmlns:a16="http://schemas.microsoft.com/office/drawing/2014/main" id="{E5848E2D-B673-8594-4890-6AC759264E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693" y="1322821"/>
            <a:ext cx="2311400" cy="1301464"/>
          </a:xfrm>
          <a:prstGeom prst="rect">
            <a:avLst/>
          </a:prstGeom>
        </p:spPr>
      </p:pic>
      <p:sp>
        <p:nvSpPr>
          <p:cNvPr id="90" name="Arrow: Right 89">
            <a:extLst>
              <a:ext uri="{FF2B5EF4-FFF2-40B4-BE49-F238E27FC236}">
                <a16:creationId xmlns:a16="http://schemas.microsoft.com/office/drawing/2014/main" id="{518EB246-9740-215D-34A7-18842E889FA3}"/>
              </a:ext>
            </a:extLst>
          </p:cNvPr>
          <p:cNvSpPr/>
          <p:nvPr/>
        </p:nvSpPr>
        <p:spPr>
          <a:xfrm>
            <a:off x="5799657" y="2914993"/>
            <a:ext cx="731143" cy="333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1" name="TextBox 90">
            <a:extLst>
              <a:ext uri="{FF2B5EF4-FFF2-40B4-BE49-F238E27FC236}">
                <a16:creationId xmlns:a16="http://schemas.microsoft.com/office/drawing/2014/main" id="{A9839CA5-CAC9-A41F-7D96-34A4F325D0C4}"/>
              </a:ext>
            </a:extLst>
          </p:cNvPr>
          <p:cNvSpPr txBox="1"/>
          <p:nvPr/>
        </p:nvSpPr>
        <p:spPr>
          <a:xfrm>
            <a:off x="7470760" y="821651"/>
            <a:ext cx="4299767" cy="523220"/>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sym typeface="Wingdings" panose="05000000000000000000" pitchFamily="2" charset="2"/>
              </a:rPr>
              <a:t>:)))))</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92" name="TextBox 91">
            <a:extLst>
              <a:ext uri="{FF2B5EF4-FFF2-40B4-BE49-F238E27FC236}">
                <a16:creationId xmlns:a16="http://schemas.microsoft.com/office/drawing/2014/main" id="{0FA98A04-DFB0-EB58-27FA-6C2C60D9E94A}"/>
              </a:ext>
            </a:extLst>
          </p:cNvPr>
          <p:cNvSpPr txBox="1"/>
          <p:nvPr/>
        </p:nvSpPr>
        <p:spPr>
          <a:xfrm>
            <a:off x="-9509040" y="5359256"/>
            <a:ext cx="9145642" cy="954107"/>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At a certain point the management of the containers </a:t>
            </a:r>
            <a:r>
              <a:rPr lang="fr-FR" sz="2800" b="1" dirty="0" err="1">
                <a:solidFill>
                  <a:schemeClr val="bg1">
                    <a:lumMod val="95000"/>
                  </a:schemeClr>
                </a:solidFill>
                <a:latin typeface="Biome" panose="020B0502040204020203" pitchFamily="34" charset="0"/>
                <a:cs typeface="Biome" panose="020B0502040204020203" pitchFamily="34" charset="0"/>
              </a:rPr>
              <a:t>becomes</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really</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difficult</a:t>
            </a:r>
            <a:r>
              <a:rPr lang="fr-FR" sz="2800" b="1" dirty="0">
                <a:solidFill>
                  <a:schemeClr val="bg1">
                    <a:lumMod val="95000"/>
                  </a:schemeClr>
                </a:solidFill>
                <a:latin typeface="Biome" panose="020B0502040204020203" pitchFamily="34" charset="0"/>
                <a:cs typeface="Biome" panose="020B0502040204020203" pitchFamily="34" charset="0"/>
              </a:rPr>
              <a:t> and </a:t>
            </a:r>
            <a:r>
              <a:rPr lang="fr-FR" sz="2800" b="1" dirty="0" err="1">
                <a:solidFill>
                  <a:schemeClr val="bg1">
                    <a:lumMod val="95000"/>
                  </a:schemeClr>
                </a:solidFill>
                <a:latin typeface="Biome" panose="020B0502040204020203" pitchFamily="34" charset="0"/>
                <a:cs typeface="Biome" panose="020B0502040204020203" pitchFamily="34" charset="0"/>
              </a:rPr>
              <a:t>chaotic</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93" name="TextBox 92">
            <a:extLst>
              <a:ext uri="{FF2B5EF4-FFF2-40B4-BE49-F238E27FC236}">
                <a16:creationId xmlns:a16="http://schemas.microsoft.com/office/drawing/2014/main" id="{903274E6-5291-D14C-86BB-2E492207CE24}"/>
              </a:ext>
            </a:extLst>
          </p:cNvPr>
          <p:cNvSpPr txBox="1"/>
          <p:nvPr/>
        </p:nvSpPr>
        <p:spPr>
          <a:xfrm>
            <a:off x="14849795" y="2891594"/>
            <a:ext cx="7800644" cy="954107"/>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Before</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diving</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deeper</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let’s</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get</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familiar</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with</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some</a:t>
            </a:r>
            <a:r>
              <a:rPr lang="fr-FR" sz="2800" b="1" dirty="0">
                <a:solidFill>
                  <a:schemeClr val="bg1">
                    <a:lumMod val="95000"/>
                  </a:schemeClr>
                </a:solidFill>
                <a:latin typeface="Biome" panose="020B0502040204020203" pitchFamily="34" charset="0"/>
                <a:cs typeface="Biome" panose="020B0502040204020203" pitchFamily="34" charset="0"/>
              </a:rPr>
              <a:t> concepts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389398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12A4-BB1A-01A4-765B-290FD6527AC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927D977-4127-C08A-425D-AB9FF94FFFC3}"/>
              </a:ext>
            </a:extLst>
          </p:cNvPr>
          <p:cNvSpPr txBox="1"/>
          <p:nvPr/>
        </p:nvSpPr>
        <p:spPr>
          <a:xfrm>
            <a:off x="2195678" y="2951946"/>
            <a:ext cx="7800644" cy="954107"/>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Before</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diving</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deeper</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let’s</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get</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familiar</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with</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some</a:t>
            </a:r>
            <a:r>
              <a:rPr lang="fr-FR" sz="2800" b="1" dirty="0">
                <a:solidFill>
                  <a:schemeClr val="bg1">
                    <a:lumMod val="95000"/>
                  </a:schemeClr>
                </a:solidFill>
                <a:latin typeface="Biome" panose="020B0502040204020203" pitchFamily="34" charset="0"/>
                <a:cs typeface="Biome" panose="020B0502040204020203" pitchFamily="34" charset="0"/>
              </a:rPr>
              <a:t> concepts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7" name="Picture 6" descr="A blue hexagon with a white wheel&#10;&#10;Description automatically generated">
            <a:extLst>
              <a:ext uri="{FF2B5EF4-FFF2-40B4-BE49-F238E27FC236}">
                <a16:creationId xmlns:a16="http://schemas.microsoft.com/office/drawing/2014/main" id="{94BC9358-FBCA-EBBC-E432-577D96311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216846"/>
            <a:ext cx="1356852" cy="1318368"/>
          </a:xfrm>
          <a:prstGeom prst="rect">
            <a:avLst/>
          </a:prstGeom>
        </p:spPr>
      </p:pic>
      <p:pic>
        <p:nvPicPr>
          <p:cNvPr id="2" name="Picture 1" descr="A blue hexagon with a white wheel&#10;&#10;Description automatically generated">
            <a:extLst>
              <a:ext uri="{FF2B5EF4-FFF2-40B4-BE49-F238E27FC236}">
                <a16:creationId xmlns:a16="http://schemas.microsoft.com/office/drawing/2014/main" id="{7D6D9D77-38D9-1501-FE37-BC40ADAA6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79667" y="2082484"/>
            <a:ext cx="1477273" cy="1435374"/>
          </a:xfrm>
          <a:prstGeom prst="rect">
            <a:avLst/>
          </a:prstGeom>
        </p:spPr>
      </p:pic>
      <p:sp>
        <p:nvSpPr>
          <p:cNvPr id="3" name="TextBox 2">
            <a:extLst>
              <a:ext uri="{FF2B5EF4-FFF2-40B4-BE49-F238E27FC236}">
                <a16:creationId xmlns:a16="http://schemas.microsoft.com/office/drawing/2014/main" id="{0B22D8D3-1048-D518-5994-B461B998DBE3}"/>
              </a:ext>
            </a:extLst>
          </p:cNvPr>
          <p:cNvSpPr txBox="1"/>
          <p:nvPr/>
        </p:nvSpPr>
        <p:spPr>
          <a:xfrm>
            <a:off x="-11205205" y="216846"/>
            <a:ext cx="4299767" cy="523220"/>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Why</a:t>
            </a:r>
            <a:r>
              <a:rPr lang="fr-FR" sz="2800" b="1" dirty="0">
                <a:solidFill>
                  <a:schemeClr val="bg1">
                    <a:lumMod val="95000"/>
                  </a:schemeClr>
                </a:solidFill>
                <a:latin typeface="Biome" panose="020B0502040204020203" pitchFamily="34" charset="0"/>
                <a:cs typeface="Biome" panose="020B0502040204020203" pitchFamily="34" charset="0"/>
              </a:rPr>
              <a:t> k8s?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8" name="Picture 7">
            <a:extLst>
              <a:ext uri="{FF2B5EF4-FFF2-40B4-BE49-F238E27FC236}">
                <a16:creationId xmlns:a16="http://schemas.microsoft.com/office/drawing/2014/main" id="{BB1F2A00-B994-2FB5-DF19-012F62BDE6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80630" y="2028811"/>
            <a:ext cx="1620644" cy="1620644"/>
          </a:xfrm>
          <a:prstGeom prst="rect">
            <a:avLst/>
          </a:prstGeom>
        </p:spPr>
      </p:pic>
      <p:sp>
        <p:nvSpPr>
          <p:cNvPr id="9" name="Arrow: Right 8">
            <a:extLst>
              <a:ext uri="{FF2B5EF4-FFF2-40B4-BE49-F238E27FC236}">
                <a16:creationId xmlns:a16="http://schemas.microsoft.com/office/drawing/2014/main" id="{F93D29FC-E2F8-EDF4-D395-7FE715A54713}"/>
              </a:ext>
            </a:extLst>
          </p:cNvPr>
          <p:cNvSpPr/>
          <p:nvPr/>
        </p:nvSpPr>
        <p:spPr>
          <a:xfrm>
            <a:off x="-12548796" y="2702009"/>
            <a:ext cx="731143" cy="333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601EE886-1655-8780-29D3-DBE564B25B8A}"/>
              </a:ext>
            </a:extLst>
          </p:cNvPr>
          <p:cNvSpPr txBox="1"/>
          <p:nvPr/>
        </p:nvSpPr>
        <p:spPr>
          <a:xfrm>
            <a:off x="-13324143" y="5203688"/>
            <a:ext cx="9145642" cy="954107"/>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Kubernetes manages the orchestration of </a:t>
            </a:r>
            <a:r>
              <a:rPr lang="fr-FR" sz="2800" b="1" dirty="0" err="1">
                <a:solidFill>
                  <a:schemeClr val="bg1">
                    <a:lumMod val="95000"/>
                  </a:schemeClr>
                </a:solidFill>
                <a:latin typeface="Biome" panose="020B0502040204020203" pitchFamily="34" charset="0"/>
                <a:cs typeface="Biome" panose="020B0502040204020203" pitchFamily="34" charset="0"/>
              </a:rPr>
              <a:t>these</a:t>
            </a:r>
            <a:r>
              <a:rPr lang="fr-FR" sz="2800" b="1" dirty="0">
                <a:solidFill>
                  <a:schemeClr val="bg1">
                    <a:lumMod val="95000"/>
                  </a:schemeClr>
                </a:solidFill>
                <a:latin typeface="Biome" panose="020B0502040204020203" pitchFamily="34" charset="0"/>
                <a:cs typeface="Biome" panose="020B0502040204020203" pitchFamily="34" charset="0"/>
              </a:rPr>
              <a:t> containers </a:t>
            </a:r>
            <a:r>
              <a:rPr lang="fr-FR" sz="2800" b="1" dirty="0" err="1">
                <a:solidFill>
                  <a:schemeClr val="bg1">
                    <a:lumMod val="95000"/>
                  </a:schemeClr>
                </a:solidFill>
                <a:latin typeface="Biome" panose="020B0502040204020203" pitchFamily="34" charset="0"/>
                <a:cs typeface="Biome" panose="020B0502040204020203" pitchFamily="34" charset="0"/>
              </a:rPr>
              <a:t>perfectly</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11" name="Picture 10" descr="A blue container with a whale and ship on it&#10;&#10;Description automatically generated">
            <a:extLst>
              <a:ext uri="{FF2B5EF4-FFF2-40B4-BE49-F238E27FC236}">
                <a16:creationId xmlns:a16="http://schemas.microsoft.com/office/drawing/2014/main" id="{243255D6-3BBF-8EA7-1E2A-315800198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3468" y="3204419"/>
            <a:ext cx="2311400" cy="1301464"/>
          </a:xfrm>
          <a:prstGeom prst="rect">
            <a:avLst/>
          </a:prstGeom>
        </p:spPr>
      </p:pic>
      <p:pic>
        <p:nvPicPr>
          <p:cNvPr id="12" name="Picture 11" descr="A blue container with a whale and ship on it&#10;&#10;Description automatically generated">
            <a:extLst>
              <a:ext uri="{FF2B5EF4-FFF2-40B4-BE49-F238E27FC236}">
                <a16:creationId xmlns:a16="http://schemas.microsoft.com/office/drawing/2014/main" id="{F1153BF8-213B-0066-8168-4A4D249914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3468" y="2750442"/>
            <a:ext cx="2311400" cy="1301464"/>
          </a:xfrm>
          <a:prstGeom prst="rect">
            <a:avLst/>
          </a:prstGeom>
        </p:spPr>
      </p:pic>
      <p:pic>
        <p:nvPicPr>
          <p:cNvPr id="13" name="Picture 12" descr="A blue container with a whale and ship on it&#10;&#10;Description automatically generated">
            <a:extLst>
              <a:ext uri="{FF2B5EF4-FFF2-40B4-BE49-F238E27FC236}">
                <a16:creationId xmlns:a16="http://schemas.microsoft.com/office/drawing/2014/main" id="{562C0EB9-1119-3BD2-A135-7C52596982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9601" y="2286674"/>
            <a:ext cx="2311400" cy="1301464"/>
          </a:xfrm>
          <a:prstGeom prst="rect">
            <a:avLst/>
          </a:prstGeom>
        </p:spPr>
      </p:pic>
      <p:pic>
        <p:nvPicPr>
          <p:cNvPr id="14" name="Picture 13" descr="A blue container with a whale and ship on it&#10;&#10;Description automatically generated">
            <a:extLst>
              <a:ext uri="{FF2B5EF4-FFF2-40B4-BE49-F238E27FC236}">
                <a16:creationId xmlns:a16="http://schemas.microsoft.com/office/drawing/2014/main" id="{32896A24-25A0-0282-44B3-36EBC9166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9601" y="1862931"/>
            <a:ext cx="2311400" cy="1301464"/>
          </a:xfrm>
          <a:prstGeom prst="rect">
            <a:avLst/>
          </a:prstGeom>
        </p:spPr>
      </p:pic>
      <p:pic>
        <p:nvPicPr>
          <p:cNvPr id="15" name="Picture 14" descr="A blue container with a whale and ship on it&#10;&#10;Description automatically generated">
            <a:extLst>
              <a:ext uri="{FF2B5EF4-FFF2-40B4-BE49-F238E27FC236}">
                <a16:creationId xmlns:a16="http://schemas.microsoft.com/office/drawing/2014/main" id="{223BF967-04BC-47CC-58CC-0DFA67B8D7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9601" y="1408954"/>
            <a:ext cx="2311400" cy="1301464"/>
          </a:xfrm>
          <a:prstGeom prst="rect">
            <a:avLst/>
          </a:prstGeom>
        </p:spPr>
      </p:pic>
      <p:pic>
        <p:nvPicPr>
          <p:cNvPr id="16" name="Picture 15" descr="A blue container with a whale and ship on it&#10;&#10;Description automatically generated">
            <a:extLst>
              <a:ext uri="{FF2B5EF4-FFF2-40B4-BE49-F238E27FC236}">
                <a16:creationId xmlns:a16="http://schemas.microsoft.com/office/drawing/2014/main" id="{CF9AB395-23A4-741E-F7F5-ACDB68FE34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5734" y="945186"/>
            <a:ext cx="2311400" cy="1301464"/>
          </a:xfrm>
          <a:prstGeom prst="rect">
            <a:avLst/>
          </a:prstGeom>
        </p:spPr>
      </p:pic>
      <p:pic>
        <p:nvPicPr>
          <p:cNvPr id="17" name="Picture 16" descr="A blue container with a whale and ship on it&#10;&#10;Description automatically generated">
            <a:extLst>
              <a:ext uri="{FF2B5EF4-FFF2-40B4-BE49-F238E27FC236}">
                <a16:creationId xmlns:a16="http://schemas.microsoft.com/office/drawing/2014/main" id="{4D2A23F5-7C65-9820-34A1-6833D2333B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8153" y="3244443"/>
            <a:ext cx="2311400" cy="1301464"/>
          </a:xfrm>
          <a:prstGeom prst="rect">
            <a:avLst/>
          </a:prstGeom>
        </p:spPr>
      </p:pic>
      <p:pic>
        <p:nvPicPr>
          <p:cNvPr id="18" name="Picture 17" descr="A blue container with a whale and ship on it&#10;&#10;Description automatically generated">
            <a:extLst>
              <a:ext uri="{FF2B5EF4-FFF2-40B4-BE49-F238E27FC236}">
                <a16:creationId xmlns:a16="http://schemas.microsoft.com/office/drawing/2014/main" id="{EFFA0F7B-6A27-5A0F-6C77-6DBE28B240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8153" y="2790466"/>
            <a:ext cx="2311400" cy="1301464"/>
          </a:xfrm>
          <a:prstGeom prst="rect">
            <a:avLst/>
          </a:prstGeom>
        </p:spPr>
      </p:pic>
      <p:pic>
        <p:nvPicPr>
          <p:cNvPr id="19" name="Picture 18" descr="A blue container with a whale and ship on it&#10;&#10;Description automatically generated">
            <a:extLst>
              <a:ext uri="{FF2B5EF4-FFF2-40B4-BE49-F238E27FC236}">
                <a16:creationId xmlns:a16="http://schemas.microsoft.com/office/drawing/2014/main" id="{FCB68559-D554-64DE-3C95-E65D3DCCBF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4286" y="2326698"/>
            <a:ext cx="2311400" cy="1301464"/>
          </a:xfrm>
          <a:prstGeom prst="rect">
            <a:avLst/>
          </a:prstGeom>
        </p:spPr>
      </p:pic>
      <p:pic>
        <p:nvPicPr>
          <p:cNvPr id="20" name="Picture 19" descr="A blue container with a whale and ship on it&#10;&#10;Description automatically generated">
            <a:extLst>
              <a:ext uri="{FF2B5EF4-FFF2-40B4-BE49-F238E27FC236}">
                <a16:creationId xmlns:a16="http://schemas.microsoft.com/office/drawing/2014/main" id="{A80E86FC-584D-AFD9-2D13-856BB2AC3F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4286" y="1902955"/>
            <a:ext cx="2311400" cy="1301464"/>
          </a:xfrm>
          <a:prstGeom prst="rect">
            <a:avLst/>
          </a:prstGeom>
        </p:spPr>
      </p:pic>
      <p:pic>
        <p:nvPicPr>
          <p:cNvPr id="21" name="Picture 20" descr="A blue container with a whale and ship on it&#10;&#10;Description automatically generated">
            <a:extLst>
              <a:ext uri="{FF2B5EF4-FFF2-40B4-BE49-F238E27FC236}">
                <a16:creationId xmlns:a16="http://schemas.microsoft.com/office/drawing/2014/main" id="{3C864C39-9DC9-AB8E-AC97-7E978E332A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4286" y="1448978"/>
            <a:ext cx="2311400" cy="1301464"/>
          </a:xfrm>
          <a:prstGeom prst="rect">
            <a:avLst/>
          </a:prstGeom>
        </p:spPr>
      </p:pic>
      <p:pic>
        <p:nvPicPr>
          <p:cNvPr id="22" name="Picture 21" descr="A blue container with a whale and ship on it&#10;&#10;Description automatically generated">
            <a:extLst>
              <a:ext uri="{FF2B5EF4-FFF2-40B4-BE49-F238E27FC236}">
                <a16:creationId xmlns:a16="http://schemas.microsoft.com/office/drawing/2014/main" id="{2F57C89F-86F4-2D72-F7F2-D94160C7CE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0419" y="985210"/>
            <a:ext cx="2311400" cy="1301464"/>
          </a:xfrm>
          <a:prstGeom prst="rect">
            <a:avLst/>
          </a:prstGeom>
        </p:spPr>
      </p:pic>
      <p:pic>
        <p:nvPicPr>
          <p:cNvPr id="23" name="Picture 22" descr="A blue container with a whale and ship on it&#10;&#10;Description automatically generated">
            <a:extLst>
              <a:ext uri="{FF2B5EF4-FFF2-40B4-BE49-F238E27FC236}">
                <a16:creationId xmlns:a16="http://schemas.microsoft.com/office/drawing/2014/main" id="{CAFDEFE5-4F87-5E45-6A61-113C308DCD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2838" y="3284467"/>
            <a:ext cx="2311400" cy="1301464"/>
          </a:xfrm>
          <a:prstGeom prst="rect">
            <a:avLst/>
          </a:prstGeom>
        </p:spPr>
      </p:pic>
      <p:pic>
        <p:nvPicPr>
          <p:cNvPr id="24" name="Picture 23" descr="A blue container with a whale and ship on it&#10;&#10;Description automatically generated">
            <a:extLst>
              <a:ext uri="{FF2B5EF4-FFF2-40B4-BE49-F238E27FC236}">
                <a16:creationId xmlns:a16="http://schemas.microsoft.com/office/drawing/2014/main" id="{5F93C2F4-0A14-A649-9962-2378027176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2838" y="2830490"/>
            <a:ext cx="2311400" cy="1301464"/>
          </a:xfrm>
          <a:prstGeom prst="rect">
            <a:avLst/>
          </a:prstGeom>
        </p:spPr>
      </p:pic>
      <p:pic>
        <p:nvPicPr>
          <p:cNvPr id="25" name="Picture 24" descr="A blue container with a whale and ship on it&#10;&#10;Description automatically generated">
            <a:extLst>
              <a:ext uri="{FF2B5EF4-FFF2-40B4-BE49-F238E27FC236}">
                <a16:creationId xmlns:a16="http://schemas.microsoft.com/office/drawing/2014/main" id="{74F706EF-570E-A61A-0CBB-A3CD3C87BB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8971" y="2366722"/>
            <a:ext cx="2311400" cy="1301464"/>
          </a:xfrm>
          <a:prstGeom prst="rect">
            <a:avLst/>
          </a:prstGeom>
        </p:spPr>
      </p:pic>
      <p:pic>
        <p:nvPicPr>
          <p:cNvPr id="26" name="Picture 25" descr="A blue container with a whale and ship on it&#10;&#10;Description automatically generated">
            <a:extLst>
              <a:ext uri="{FF2B5EF4-FFF2-40B4-BE49-F238E27FC236}">
                <a16:creationId xmlns:a16="http://schemas.microsoft.com/office/drawing/2014/main" id="{E692E37D-42CF-5D36-5D35-870A967F0D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8971" y="1942979"/>
            <a:ext cx="2311400" cy="1301464"/>
          </a:xfrm>
          <a:prstGeom prst="rect">
            <a:avLst/>
          </a:prstGeom>
        </p:spPr>
      </p:pic>
      <p:pic>
        <p:nvPicPr>
          <p:cNvPr id="27" name="Picture 26" descr="A blue container with a whale and ship on it&#10;&#10;Description automatically generated">
            <a:extLst>
              <a:ext uri="{FF2B5EF4-FFF2-40B4-BE49-F238E27FC236}">
                <a16:creationId xmlns:a16="http://schemas.microsoft.com/office/drawing/2014/main" id="{1E47FCE6-80C1-A0D8-B5BA-C87BCF6283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8971" y="1489002"/>
            <a:ext cx="2311400" cy="1301464"/>
          </a:xfrm>
          <a:prstGeom prst="rect">
            <a:avLst/>
          </a:prstGeom>
        </p:spPr>
      </p:pic>
      <p:pic>
        <p:nvPicPr>
          <p:cNvPr id="28" name="Picture 27" descr="A blue container with a whale and ship on it&#10;&#10;Description automatically generated">
            <a:extLst>
              <a:ext uri="{FF2B5EF4-FFF2-40B4-BE49-F238E27FC236}">
                <a16:creationId xmlns:a16="http://schemas.microsoft.com/office/drawing/2014/main" id="{8FD03B35-F219-A0BF-078F-3C00B5A9FC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5104" y="1025234"/>
            <a:ext cx="2311400" cy="1301464"/>
          </a:xfrm>
          <a:prstGeom prst="rect">
            <a:avLst/>
          </a:prstGeom>
        </p:spPr>
      </p:pic>
      <p:pic>
        <p:nvPicPr>
          <p:cNvPr id="29" name="Picture 28" descr="A blue container with a whale and ship on it&#10;&#10;Description automatically generated">
            <a:extLst>
              <a:ext uri="{FF2B5EF4-FFF2-40B4-BE49-F238E27FC236}">
                <a16:creationId xmlns:a16="http://schemas.microsoft.com/office/drawing/2014/main" id="{B225E8BE-C5F1-0FF9-43A7-F15B553B2B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523" y="3324491"/>
            <a:ext cx="2311400" cy="1301464"/>
          </a:xfrm>
          <a:prstGeom prst="rect">
            <a:avLst/>
          </a:prstGeom>
        </p:spPr>
      </p:pic>
      <p:pic>
        <p:nvPicPr>
          <p:cNvPr id="30" name="Picture 29" descr="A blue container with a whale and ship on it&#10;&#10;Description automatically generated">
            <a:extLst>
              <a:ext uri="{FF2B5EF4-FFF2-40B4-BE49-F238E27FC236}">
                <a16:creationId xmlns:a16="http://schemas.microsoft.com/office/drawing/2014/main" id="{CF0245EC-55D7-9908-3E46-FFC91C3B1A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7523" y="2870514"/>
            <a:ext cx="2311400" cy="1301464"/>
          </a:xfrm>
          <a:prstGeom prst="rect">
            <a:avLst/>
          </a:prstGeom>
        </p:spPr>
      </p:pic>
      <p:pic>
        <p:nvPicPr>
          <p:cNvPr id="31" name="Picture 30" descr="A blue container with a whale and ship on it&#10;&#10;Description automatically generated">
            <a:extLst>
              <a:ext uri="{FF2B5EF4-FFF2-40B4-BE49-F238E27FC236}">
                <a16:creationId xmlns:a16="http://schemas.microsoft.com/office/drawing/2014/main" id="{DABBF3B3-8AD6-1C4A-608F-5804ED605E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3656" y="2406746"/>
            <a:ext cx="2311400" cy="1301464"/>
          </a:xfrm>
          <a:prstGeom prst="rect">
            <a:avLst/>
          </a:prstGeom>
        </p:spPr>
      </p:pic>
      <p:pic>
        <p:nvPicPr>
          <p:cNvPr id="32" name="Picture 31" descr="A blue container with a whale and ship on it&#10;&#10;Description automatically generated">
            <a:extLst>
              <a:ext uri="{FF2B5EF4-FFF2-40B4-BE49-F238E27FC236}">
                <a16:creationId xmlns:a16="http://schemas.microsoft.com/office/drawing/2014/main" id="{7D13654C-E8AD-1B9F-24DC-38613242EF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3656" y="1983003"/>
            <a:ext cx="2311400" cy="1301464"/>
          </a:xfrm>
          <a:prstGeom prst="rect">
            <a:avLst/>
          </a:prstGeom>
        </p:spPr>
      </p:pic>
      <p:pic>
        <p:nvPicPr>
          <p:cNvPr id="33" name="Picture 32" descr="A blue container with a whale and ship on it&#10;&#10;Description automatically generated">
            <a:extLst>
              <a:ext uri="{FF2B5EF4-FFF2-40B4-BE49-F238E27FC236}">
                <a16:creationId xmlns:a16="http://schemas.microsoft.com/office/drawing/2014/main" id="{418C5670-D853-38E6-EF6E-4D7529C757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3656" y="1529026"/>
            <a:ext cx="2311400" cy="1301464"/>
          </a:xfrm>
          <a:prstGeom prst="rect">
            <a:avLst/>
          </a:prstGeom>
        </p:spPr>
      </p:pic>
      <p:pic>
        <p:nvPicPr>
          <p:cNvPr id="34" name="Picture 33" descr="A blue container with a whale and ship on it&#10;&#10;Description automatically generated">
            <a:extLst>
              <a:ext uri="{FF2B5EF4-FFF2-40B4-BE49-F238E27FC236}">
                <a16:creationId xmlns:a16="http://schemas.microsoft.com/office/drawing/2014/main" id="{6C11D52F-B32C-E5E8-7C5A-B6C278EF73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9789" y="1065258"/>
            <a:ext cx="2311400" cy="1301464"/>
          </a:xfrm>
          <a:prstGeom prst="rect">
            <a:avLst/>
          </a:prstGeom>
        </p:spPr>
      </p:pic>
      <p:pic>
        <p:nvPicPr>
          <p:cNvPr id="35" name="Picture 34" descr="A blue container with a whale and ship on it&#10;&#10;Description automatically generated">
            <a:extLst>
              <a:ext uri="{FF2B5EF4-FFF2-40B4-BE49-F238E27FC236}">
                <a16:creationId xmlns:a16="http://schemas.microsoft.com/office/drawing/2014/main" id="{A63EAF84-8274-336E-BF51-AC7AEAA6A6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208" y="3364515"/>
            <a:ext cx="2311400" cy="1301464"/>
          </a:xfrm>
          <a:prstGeom prst="rect">
            <a:avLst/>
          </a:prstGeom>
        </p:spPr>
      </p:pic>
      <p:pic>
        <p:nvPicPr>
          <p:cNvPr id="36" name="Picture 35" descr="A blue container with a whale and ship on it&#10;&#10;Description automatically generated">
            <a:extLst>
              <a:ext uri="{FF2B5EF4-FFF2-40B4-BE49-F238E27FC236}">
                <a16:creationId xmlns:a16="http://schemas.microsoft.com/office/drawing/2014/main" id="{1A5766BB-DD65-DE10-DC57-30E439012B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2208" y="2910538"/>
            <a:ext cx="2311400" cy="1301464"/>
          </a:xfrm>
          <a:prstGeom prst="rect">
            <a:avLst/>
          </a:prstGeom>
        </p:spPr>
      </p:pic>
      <p:pic>
        <p:nvPicPr>
          <p:cNvPr id="37" name="Picture 36" descr="A blue container with a whale and ship on it&#10;&#10;Description automatically generated">
            <a:extLst>
              <a:ext uri="{FF2B5EF4-FFF2-40B4-BE49-F238E27FC236}">
                <a16:creationId xmlns:a16="http://schemas.microsoft.com/office/drawing/2014/main" id="{790DC43A-DF68-066B-9369-3938EFBF4D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8341" y="2446770"/>
            <a:ext cx="2311400" cy="1301464"/>
          </a:xfrm>
          <a:prstGeom prst="rect">
            <a:avLst/>
          </a:prstGeom>
        </p:spPr>
      </p:pic>
      <p:pic>
        <p:nvPicPr>
          <p:cNvPr id="38" name="Picture 37" descr="A blue container with a whale and ship on it&#10;&#10;Description automatically generated">
            <a:extLst>
              <a:ext uri="{FF2B5EF4-FFF2-40B4-BE49-F238E27FC236}">
                <a16:creationId xmlns:a16="http://schemas.microsoft.com/office/drawing/2014/main" id="{69A9D2B5-4016-9B99-301F-01B9127C83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8341" y="2023027"/>
            <a:ext cx="2311400" cy="1301464"/>
          </a:xfrm>
          <a:prstGeom prst="rect">
            <a:avLst/>
          </a:prstGeom>
        </p:spPr>
      </p:pic>
      <p:pic>
        <p:nvPicPr>
          <p:cNvPr id="39" name="Picture 38" descr="A blue container with a whale and ship on it&#10;&#10;Description automatically generated">
            <a:extLst>
              <a:ext uri="{FF2B5EF4-FFF2-40B4-BE49-F238E27FC236}">
                <a16:creationId xmlns:a16="http://schemas.microsoft.com/office/drawing/2014/main" id="{9BC05297-F283-A4BA-4529-290D8CE1CF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8341" y="1569050"/>
            <a:ext cx="2311400" cy="1301464"/>
          </a:xfrm>
          <a:prstGeom prst="rect">
            <a:avLst/>
          </a:prstGeom>
        </p:spPr>
      </p:pic>
      <p:pic>
        <p:nvPicPr>
          <p:cNvPr id="40" name="Picture 39" descr="A blue container with a whale and ship on it&#10;&#10;Description automatically generated">
            <a:extLst>
              <a:ext uri="{FF2B5EF4-FFF2-40B4-BE49-F238E27FC236}">
                <a16:creationId xmlns:a16="http://schemas.microsoft.com/office/drawing/2014/main" id="{167F7A8B-52AF-9A06-B42F-4CFEB1A13A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4474" y="1105282"/>
            <a:ext cx="2311400" cy="1301464"/>
          </a:xfrm>
          <a:prstGeom prst="rect">
            <a:avLst/>
          </a:prstGeom>
        </p:spPr>
      </p:pic>
      <p:pic>
        <p:nvPicPr>
          <p:cNvPr id="41" name="Picture 40" descr="A blue container with a whale and ship on it&#10;&#10;Description automatically generated">
            <a:extLst>
              <a:ext uri="{FF2B5EF4-FFF2-40B4-BE49-F238E27FC236}">
                <a16:creationId xmlns:a16="http://schemas.microsoft.com/office/drawing/2014/main" id="{D783F1F3-9137-3D5A-C45F-36C17DEED3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6893" y="3404539"/>
            <a:ext cx="2311400" cy="1301464"/>
          </a:xfrm>
          <a:prstGeom prst="rect">
            <a:avLst/>
          </a:prstGeom>
        </p:spPr>
      </p:pic>
      <p:pic>
        <p:nvPicPr>
          <p:cNvPr id="42" name="Picture 41" descr="A blue container with a whale and ship on it&#10;&#10;Description automatically generated">
            <a:extLst>
              <a:ext uri="{FF2B5EF4-FFF2-40B4-BE49-F238E27FC236}">
                <a16:creationId xmlns:a16="http://schemas.microsoft.com/office/drawing/2014/main" id="{BEC9D21F-461B-EC7A-F1A7-AE82B9A784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6893" y="2950562"/>
            <a:ext cx="2311400" cy="1301464"/>
          </a:xfrm>
          <a:prstGeom prst="rect">
            <a:avLst/>
          </a:prstGeom>
        </p:spPr>
      </p:pic>
      <p:pic>
        <p:nvPicPr>
          <p:cNvPr id="43" name="Picture 42" descr="A blue container with a whale and ship on it&#10;&#10;Description automatically generated">
            <a:extLst>
              <a:ext uri="{FF2B5EF4-FFF2-40B4-BE49-F238E27FC236}">
                <a16:creationId xmlns:a16="http://schemas.microsoft.com/office/drawing/2014/main" id="{DF0BA73C-5875-5DBD-7162-9048000742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3026" y="2486794"/>
            <a:ext cx="2311400" cy="1301464"/>
          </a:xfrm>
          <a:prstGeom prst="rect">
            <a:avLst/>
          </a:prstGeom>
        </p:spPr>
      </p:pic>
      <p:pic>
        <p:nvPicPr>
          <p:cNvPr id="44" name="Picture 43" descr="A blue container with a whale and ship on it&#10;&#10;Description automatically generated">
            <a:extLst>
              <a:ext uri="{FF2B5EF4-FFF2-40B4-BE49-F238E27FC236}">
                <a16:creationId xmlns:a16="http://schemas.microsoft.com/office/drawing/2014/main" id="{70BEEE9A-EC6E-7053-C026-1A568ED2F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3026" y="2063051"/>
            <a:ext cx="2311400" cy="1301464"/>
          </a:xfrm>
          <a:prstGeom prst="rect">
            <a:avLst/>
          </a:prstGeom>
        </p:spPr>
      </p:pic>
      <p:pic>
        <p:nvPicPr>
          <p:cNvPr id="45" name="Picture 44" descr="A blue container with a whale and ship on it&#10;&#10;Description automatically generated">
            <a:extLst>
              <a:ext uri="{FF2B5EF4-FFF2-40B4-BE49-F238E27FC236}">
                <a16:creationId xmlns:a16="http://schemas.microsoft.com/office/drawing/2014/main" id="{5D6C266D-8139-7DFE-9EAB-8CF1E077A4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3026" y="1609074"/>
            <a:ext cx="2311400" cy="1301464"/>
          </a:xfrm>
          <a:prstGeom prst="rect">
            <a:avLst/>
          </a:prstGeom>
        </p:spPr>
      </p:pic>
      <p:pic>
        <p:nvPicPr>
          <p:cNvPr id="46" name="Picture 45" descr="A blue container with a whale and ship on it&#10;&#10;Description automatically generated">
            <a:extLst>
              <a:ext uri="{FF2B5EF4-FFF2-40B4-BE49-F238E27FC236}">
                <a16:creationId xmlns:a16="http://schemas.microsoft.com/office/drawing/2014/main" id="{24BE5D62-01AA-3CB4-8C8B-315D85A8FB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9159" y="1145306"/>
            <a:ext cx="2311400" cy="1301464"/>
          </a:xfrm>
          <a:prstGeom prst="rect">
            <a:avLst/>
          </a:prstGeom>
        </p:spPr>
      </p:pic>
      <p:sp>
        <p:nvSpPr>
          <p:cNvPr id="47" name="Arrow: Right 46">
            <a:extLst>
              <a:ext uri="{FF2B5EF4-FFF2-40B4-BE49-F238E27FC236}">
                <a16:creationId xmlns:a16="http://schemas.microsoft.com/office/drawing/2014/main" id="{05A5D609-B496-E48C-DCD1-5226F08522AB}"/>
              </a:ext>
            </a:extLst>
          </p:cNvPr>
          <p:cNvSpPr/>
          <p:nvPr/>
        </p:nvSpPr>
        <p:spPr>
          <a:xfrm>
            <a:off x="-9273195" y="2737478"/>
            <a:ext cx="731143" cy="3339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66BB15D9-32E7-5665-2D9B-991D4B576E72}"/>
              </a:ext>
            </a:extLst>
          </p:cNvPr>
          <p:cNvSpPr txBox="1"/>
          <p:nvPr/>
        </p:nvSpPr>
        <p:spPr>
          <a:xfrm>
            <a:off x="-7602092" y="644136"/>
            <a:ext cx="4299767" cy="523220"/>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sym typeface="Wingdings" panose="05000000000000000000" pitchFamily="2" charset="2"/>
              </a:rPr>
              <a:t>:)))))</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50" name="TextBox 49">
            <a:extLst>
              <a:ext uri="{FF2B5EF4-FFF2-40B4-BE49-F238E27FC236}">
                <a16:creationId xmlns:a16="http://schemas.microsoft.com/office/drawing/2014/main" id="{1751836A-4DB9-938C-BC49-8411D04286D3}"/>
              </a:ext>
            </a:extLst>
          </p:cNvPr>
          <p:cNvSpPr txBox="1"/>
          <p:nvPr/>
        </p:nvSpPr>
        <p:spPr>
          <a:xfrm>
            <a:off x="13935394" y="3167389"/>
            <a:ext cx="7800644" cy="523220"/>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Pods, </a:t>
            </a:r>
            <a:r>
              <a:rPr lang="fr-FR" sz="2800" b="1" dirty="0" err="1">
                <a:solidFill>
                  <a:schemeClr val="bg1">
                    <a:lumMod val="95000"/>
                  </a:schemeClr>
                </a:solidFill>
                <a:latin typeface="Biome" panose="020B0502040204020203" pitchFamily="34" charset="0"/>
                <a:cs typeface="Biome" panose="020B0502040204020203" pitchFamily="34" charset="0"/>
              </a:rPr>
              <a:t>nodes</a:t>
            </a:r>
            <a:r>
              <a:rPr lang="fr-FR" sz="2800" b="1" dirty="0">
                <a:solidFill>
                  <a:schemeClr val="bg1">
                    <a:lumMod val="95000"/>
                  </a:schemeClr>
                </a:solidFill>
                <a:latin typeface="Biome" panose="020B0502040204020203" pitchFamily="34" charset="0"/>
                <a:cs typeface="Biome" panose="020B0502040204020203" pitchFamily="34" charset="0"/>
              </a:rPr>
              <a:t>, clusters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2130517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EB34B-F973-B3EC-2FA7-E46AC3604D9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CD03789-9207-B28C-1C47-060E83FDF3B3}"/>
              </a:ext>
            </a:extLst>
          </p:cNvPr>
          <p:cNvSpPr txBox="1"/>
          <p:nvPr/>
        </p:nvSpPr>
        <p:spPr>
          <a:xfrm>
            <a:off x="2195678" y="3167390"/>
            <a:ext cx="7800644" cy="523220"/>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Pods, </a:t>
            </a:r>
            <a:r>
              <a:rPr lang="fr-FR" sz="2800" b="1" dirty="0" err="1">
                <a:solidFill>
                  <a:schemeClr val="bg1">
                    <a:lumMod val="95000"/>
                  </a:schemeClr>
                </a:solidFill>
                <a:latin typeface="Biome" panose="020B0502040204020203" pitchFamily="34" charset="0"/>
                <a:cs typeface="Biome" panose="020B0502040204020203" pitchFamily="34" charset="0"/>
              </a:rPr>
              <a:t>nodes</a:t>
            </a:r>
            <a:r>
              <a:rPr lang="fr-FR" sz="2800" b="1" dirty="0">
                <a:solidFill>
                  <a:schemeClr val="bg1">
                    <a:lumMod val="95000"/>
                  </a:schemeClr>
                </a:solidFill>
                <a:latin typeface="Biome" panose="020B0502040204020203" pitchFamily="34" charset="0"/>
                <a:cs typeface="Biome" panose="020B0502040204020203" pitchFamily="34" charset="0"/>
              </a:rPr>
              <a:t>, clusters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7" name="Picture 6" descr="A blue hexagon with a white wheel&#10;&#10;Description automatically generated">
            <a:extLst>
              <a:ext uri="{FF2B5EF4-FFF2-40B4-BE49-F238E27FC236}">
                <a16:creationId xmlns:a16="http://schemas.microsoft.com/office/drawing/2014/main" id="{D5528325-6653-55B7-31A1-A2113A850E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216846"/>
            <a:ext cx="1356852" cy="1318368"/>
          </a:xfrm>
          <a:prstGeom prst="rect">
            <a:avLst/>
          </a:prstGeom>
        </p:spPr>
      </p:pic>
      <p:sp>
        <p:nvSpPr>
          <p:cNvPr id="2" name="TextBox 1">
            <a:extLst>
              <a:ext uri="{FF2B5EF4-FFF2-40B4-BE49-F238E27FC236}">
                <a16:creationId xmlns:a16="http://schemas.microsoft.com/office/drawing/2014/main" id="{03291EE7-0E04-29B8-9E51-A151F79A01B4}"/>
              </a:ext>
            </a:extLst>
          </p:cNvPr>
          <p:cNvSpPr txBox="1"/>
          <p:nvPr/>
        </p:nvSpPr>
        <p:spPr>
          <a:xfrm>
            <a:off x="-10163471" y="2951946"/>
            <a:ext cx="7800644" cy="954107"/>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Before</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diving</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deeper</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let’s</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get</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familiar</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with</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some</a:t>
            </a:r>
            <a:r>
              <a:rPr lang="fr-FR" sz="2800" b="1" dirty="0">
                <a:solidFill>
                  <a:schemeClr val="bg1">
                    <a:lumMod val="95000"/>
                  </a:schemeClr>
                </a:solidFill>
                <a:latin typeface="Biome" panose="020B0502040204020203" pitchFamily="34" charset="0"/>
                <a:cs typeface="Biome" panose="020B0502040204020203" pitchFamily="34" charset="0"/>
              </a:rPr>
              <a:t> concepts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5" name="TextBox 4">
            <a:extLst>
              <a:ext uri="{FF2B5EF4-FFF2-40B4-BE49-F238E27FC236}">
                <a16:creationId xmlns:a16="http://schemas.microsoft.com/office/drawing/2014/main" id="{6F1EDAE6-A074-D7C8-0E5B-7BA990136E5A}"/>
              </a:ext>
            </a:extLst>
          </p:cNvPr>
          <p:cNvSpPr txBox="1"/>
          <p:nvPr/>
        </p:nvSpPr>
        <p:spPr>
          <a:xfrm>
            <a:off x="2195678" y="-2019126"/>
            <a:ext cx="7800644" cy="523220"/>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Pod</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1970702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65EE6-B3CE-9AB9-658C-ED6E0956B32E}"/>
            </a:ext>
          </a:extLst>
        </p:cNvPr>
        <p:cNvGrpSpPr/>
        <p:nvPr/>
      </p:nvGrpSpPr>
      <p:grpSpPr>
        <a:xfrm>
          <a:off x="0" y="0"/>
          <a:ext cx="0" cy="0"/>
          <a:chOff x="0" y="0"/>
          <a:chExt cx="0" cy="0"/>
        </a:xfrm>
      </p:grpSpPr>
      <p:pic>
        <p:nvPicPr>
          <p:cNvPr id="7" name="Picture 6" descr="A blue hexagon with a white wheel&#10;&#10;Description automatically generated">
            <a:extLst>
              <a:ext uri="{FF2B5EF4-FFF2-40B4-BE49-F238E27FC236}">
                <a16:creationId xmlns:a16="http://schemas.microsoft.com/office/drawing/2014/main" id="{87D881B9-829A-BE94-9EE1-A2BC4E5144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216846"/>
            <a:ext cx="1356852" cy="1318368"/>
          </a:xfrm>
          <a:prstGeom prst="rect">
            <a:avLst/>
          </a:prstGeom>
        </p:spPr>
      </p:pic>
      <p:sp>
        <p:nvSpPr>
          <p:cNvPr id="3" name="TextBox 2">
            <a:extLst>
              <a:ext uri="{FF2B5EF4-FFF2-40B4-BE49-F238E27FC236}">
                <a16:creationId xmlns:a16="http://schemas.microsoft.com/office/drawing/2014/main" id="{4517AA41-B858-7042-2CDE-ECAE49BDD292}"/>
              </a:ext>
            </a:extLst>
          </p:cNvPr>
          <p:cNvSpPr txBox="1"/>
          <p:nvPr/>
        </p:nvSpPr>
        <p:spPr>
          <a:xfrm>
            <a:off x="2195678" y="3136612"/>
            <a:ext cx="7800644" cy="584775"/>
          </a:xfrm>
          <a:prstGeom prst="rect">
            <a:avLst/>
          </a:prstGeom>
          <a:noFill/>
        </p:spPr>
        <p:txBody>
          <a:bodyPr wrap="square" rtlCol="0">
            <a:spAutoFit/>
          </a:bodyPr>
          <a:lstStyle/>
          <a:p>
            <a:pPr algn="ctr"/>
            <a:r>
              <a:rPr lang="fr-FR" sz="3200" b="1" dirty="0">
                <a:solidFill>
                  <a:schemeClr val="bg1">
                    <a:lumMod val="95000"/>
                  </a:schemeClr>
                </a:solidFill>
                <a:latin typeface="Biome" panose="020B0502040204020203" pitchFamily="34" charset="0"/>
                <a:cs typeface="Biome" panose="020B0502040204020203" pitchFamily="34" charset="0"/>
              </a:rPr>
              <a:t>Pod</a:t>
            </a:r>
            <a:endParaRPr lang="en-GB" sz="3200" b="1" dirty="0">
              <a:solidFill>
                <a:schemeClr val="bg1">
                  <a:lumMod val="95000"/>
                </a:schemeClr>
              </a:solidFill>
              <a:latin typeface="Biome" panose="020B0502040204020203" pitchFamily="34" charset="0"/>
              <a:cs typeface="Biome" panose="020B0502040204020203" pitchFamily="34" charset="0"/>
            </a:endParaRPr>
          </a:p>
        </p:txBody>
      </p:sp>
      <p:sp>
        <p:nvSpPr>
          <p:cNvPr id="5" name="TextBox 4">
            <a:extLst>
              <a:ext uri="{FF2B5EF4-FFF2-40B4-BE49-F238E27FC236}">
                <a16:creationId xmlns:a16="http://schemas.microsoft.com/office/drawing/2014/main" id="{931BC68E-5241-970D-B9C4-E0F0995638BA}"/>
              </a:ext>
            </a:extLst>
          </p:cNvPr>
          <p:cNvSpPr txBox="1"/>
          <p:nvPr/>
        </p:nvSpPr>
        <p:spPr>
          <a:xfrm>
            <a:off x="-9450632" y="3167390"/>
            <a:ext cx="7800644" cy="523220"/>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Pods, </a:t>
            </a:r>
            <a:r>
              <a:rPr lang="fr-FR" sz="2800" b="1" dirty="0" err="1">
                <a:solidFill>
                  <a:schemeClr val="bg1">
                    <a:lumMod val="95000"/>
                  </a:schemeClr>
                </a:solidFill>
                <a:latin typeface="Biome" panose="020B0502040204020203" pitchFamily="34" charset="0"/>
                <a:cs typeface="Biome" panose="020B0502040204020203" pitchFamily="34" charset="0"/>
              </a:rPr>
              <a:t>nodes</a:t>
            </a:r>
            <a:r>
              <a:rPr lang="fr-FR" sz="2800" b="1" dirty="0">
                <a:solidFill>
                  <a:schemeClr val="bg1">
                    <a:lumMod val="95000"/>
                  </a:schemeClr>
                </a:solidFill>
                <a:latin typeface="Biome" panose="020B0502040204020203" pitchFamily="34" charset="0"/>
                <a:cs typeface="Biome" panose="020B0502040204020203" pitchFamily="34" charset="0"/>
              </a:rPr>
              <a:t>, clusters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6" name="Picture 5">
            <a:extLst>
              <a:ext uri="{FF2B5EF4-FFF2-40B4-BE49-F238E27FC236}">
                <a16:creationId xmlns:a16="http://schemas.microsoft.com/office/drawing/2014/main" id="{5B4F127F-B1D9-D887-AF07-A546DE3E0E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07429" y="2109657"/>
            <a:ext cx="3250794" cy="3161905"/>
          </a:xfrm>
          <a:prstGeom prst="rect">
            <a:avLst/>
          </a:prstGeom>
        </p:spPr>
      </p:pic>
    </p:spTree>
    <p:extLst>
      <p:ext uri="{BB962C8B-B14F-4D97-AF65-F5344CB8AC3E}">
        <p14:creationId xmlns:p14="http://schemas.microsoft.com/office/powerpoint/2010/main" val="7141053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37057-EF19-BD64-CBAA-7F381118E212}"/>
            </a:ext>
          </a:extLst>
        </p:cNvPr>
        <p:cNvGrpSpPr/>
        <p:nvPr/>
      </p:nvGrpSpPr>
      <p:grpSpPr>
        <a:xfrm>
          <a:off x="0" y="0"/>
          <a:ext cx="0" cy="0"/>
          <a:chOff x="0" y="0"/>
          <a:chExt cx="0" cy="0"/>
        </a:xfrm>
      </p:grpSpPr>
      <p:pic>
        <p:nvPicPr>
          <p:cNvPr id="9" name="Picture 8" descr="A group of people eating at a dinner table&#10;&#10;Description automatically generated">
            <a:extLst>
              <a:ext uri="{FF2B5EF4-FFF2-40B4-BE49-F238E27FC236}">
                <a16:creationId xmlns:a16="http://schemas.microsoft.com/office/drawing/2014/main" id="{F10596EC-6AC5-89EA-A61E-79860F6B2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3156" y="708805"/>
            <a:ext cx="8165688" cy="5440390"/>
          </a:xfrm>
          <a:prstGeom prst="rect">
            <a:avLst/>
          </a:prstGeom>
        </p:spPr>
      </p:pic>
      <p:pic>
        <p:nvPicPr>
          <p:cNvPr id="4" name="Picture 3" descr="A table full of food&#10;&#10;Description automatically generated">
            <a:extLst>
              <a:ext uri="{FF2B5EF4-FFF2-40B4-BE49-F238E27FC236}">
                <a16:creationId xmlns:a16="http://schemas.microsoft.com/office/drawing/2014/main" id="{4654ED61-01EE-78E8-B6CF-1F3F526D3B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4062" y="1787349"/>
            <a:ext cx="4932660" cy="3283302"/>
          </a:xfrm>
          <a:prstGeom prst="rect">
            <a:avLst/>
          </a:prstGeom>
        </p:spPr>
      </p:pic>
      <p:sp>
        <p:nvSpPr>
          <p:cNvPr id="5" name="TextBox 4">
            <a:extLst>
              <a:ext uri="{FF2B5EF4-FFF2-40B4-BE49-F238E27FC236}">
                <a16:creationId xmlns:a16="http://schemas.microsoft.com/office/drawing/2014/main" id="{21221182-CF53-9C70-C2C9-DC4BDD71EB66}"/>
              </a:ext>
            </a:extLst>
          </p:cNvPr>
          <p:cNvSpPr txBox="1"/>
          <p:nvPr/>
        </p:nvSpPr>
        <p:spPr>
          <a:xfrm>
            <a:off x="14113402" y="3429000"/>
            <a:ext cx="4932660" cy="830997"/>
          </a:xfrm>
          <a:prstGeom prst="rect">
            <a:avLst/>
          </a:prstGeom>
          <a:noFill/>
        </p:spPr>
        <p:txBody>
          <a:bodyPr wrap="square" rtlCol="0">
            <a:spAutoFit/>
          </a:bodyPr>
          <a:lstStyle/>
          <a:p>
            <a:r>
              <a:rPr lang="en-GB" sz="2400" dirty="0">
                <a:solidFill>
                  <a:schemeClr val="bg1"/>
                </a:solidFill>
                <a:latin typeface="Biome" panose="020B0503030204020804" pitchFamily="34" charset="0"/>
                <a:cs typeface="Biome" panose="020B0503030204020804" pitchFamily="34" charset="0"/>
              </a:rPr>
              <a:t>you’re preparing a </a:t>
            </a:r>
            <a:r>
              <a:rPr lang="en-GB" sz="2400" b="1" dirty="0">
                <a:solidFill>
                  <a:schemeClr val="bg1"/>
                </a:solidFill>
                <a:latin typeface="Biome" panose="020B0503030204020804" pitchFamily="34" charset="0"/>
                <a:cs typeface="Biome" panose="020B0503030204020804" pitchFamily="34" charset="0"/>
              </a:rPr>
              <a:t>10-course meal</a:t>
            </a:r>
            <a:r>
              <a:rPr lang="en-GB" sz="2400" dirty="0">
                <a:solidFill>
                  <a:schemeClr val="bg1"/>
                </a:solidFill>
                <a:latin typeface="Biome" panose="020B0503030204020804" pitchFamily="34" charset="0"/>
                <a:cs typeface="Biome" panose="020B0503030204020804" pitchFamily="34" charset="0"/>
              </a:rPr>
              <a:t> with different cuisines</a:t>
            </a:r>
            <a:endParaRPr lang="en-GB" sz="2400" b="1"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4169818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CEEB9-6B5B-84BF-8A63-C32F8179A4AC}"/>
            </a:ext>
          </a:extLst>
        </p:cNvPr>
        <p:cNvGrpSpPr/>
        <p:nvPr/>
      </p:nvGrpSpPr>
      <p:grpSpPr>
        <a:xfrm>
          <a:off x="0" y="0"/>
          <a:ext cx="0" cy="0"/>
          <a:chOff x="0" y="0"/>
          <a:chExt cx="0" cy="0"/>
        </a:xfrm>
      </p:grpSpPr>
      <p:pic>
        <p:nvPicPr>
          <p:cNvPr id="7" name="Picture 6" descr="A blue hexagon with a white wheel&#10;&#10;Description automatically generated">
            <a:extLst>
              <a:ext uri="{FF2B5EF4-FFF2-40B4-BE49-F238E27FC236}">
                <a16:creationId xmlns:a16="http://schemas.microsoft.com/office/drawing/2014/main" id="{2D5528A1-C3B1-37B9-859C-815FB4E88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216846"/>
            <a:ext cx="1356852" cy="1318368"/>
          </a:xfrm>
          <a:prstGeom prst="rect">
            <a:avLst/>
          </a:prstGeom>
        </p:spPr>
      </p:pic>
      <p:sp>
        <p:nvSpPr>
          <p:cNvPr id="3" name="TextBox 2">
            <a:extLst>
              <a:ext uri="{FF2B5EF4-FFF2-40B4-BE49-F238E27FC236}">
                <a16:creationId xmlns:a16="http://schemas.microsoft.com/office/drawing/2014/main" id="{DFED8DC3-2395-E160-DF9E-44E6A0CD204F}"/>
              </a:ext>
            </a:extLst>
          </p:cNvPr>
          <p:cNvSpPr txBox="1"/>
          <p:nvPr/>
        </p:nvSpPr>
        <p:spPr>
          <a:xfrm>
            <a:off x="2195678" y="5457394"/>
            <a:ext cx="7800644" cy="523220"/>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Pod</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5" name="TextBox 4">
            <a:extLst>
              <a:ext uri="{FF2B5EF4-FFF2-40B4-BE49-F238E27FC236}">
                <a16:creationId xmlns:a16="http://schemas.microsoft.com/office/drawing/2014/main" id="{A851B721-C6D0-6653-1454-01693B5A8BAB}"/>
              </a:ext>
            </a:extLst>
          </p:cNvPr>
          <p:cNvSpPr txBox="1"/>
          <p:nvPr/>
        </p:nvSpPr>
        <p:spPr>
          <a:xfrm>
            <a:off x="-9450632" y="3167390"/>
            <a:ext cx="7800644" cy="523220"/>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Pods, </a:t>
            </a:r>
            <a:r>
              <a:rPr lang="fr-FR" sz="2800" b="1" dirty="0" err="1">
                <a:solidFill>
                  <a:schemeClr val="bg1">
                    <a:lumMod val="95000"/>
                  </a:schemeClr>
                </a:solidFill>
                <a:latin typeface="Biome" panose="020B0502040204020203" pitchFamily="34" charset="0"/>
                <a:cs typeface="Biome" panose="020B0502040204020203" pitchFamily="34" charset="0"/>
              </a:rPr>
              <a:t>nodes</a:t>
            </a:r>
            <a:r>
              <a:rPr lang="fr-FR" sz="2800" b="1" dirty="0">
                <a:solidFill>
                  <a:schemeClr val="bg1">
                    <a:lumMod val="95000"/>
                  </a:schemeClr>
                </a:solidFill>
                <a:latin typeface="Biome" panose="020B0502040204020203" pitchFamily="34" charset="0"/>
                <a:cs typeface="Biome" panose="020B0502040204020203" pitchFamily="34" charset="0"/>
              </a:rPr>
              <a:t>, clusters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4" name="Picture 3" descr="A blue hexagon with white cube on it&#10;&#10;Description automatically generated">
            <a:extLst>
              <a:ext uri="{FF2B5EF4-FFF2-40B4-BE49-F238E27FC236}">
                <a16:creationId xmlns:a16="http://schemas.microsoft.com/office/drawing/2014/main" id="{C91292E7-5AD1-C921-D714-E7D1756DD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603" y="1535215"/>
            <a:ext cx="3220085" cy="3132036"/>
          </a:xfrm>
          <a:prstGeom prst="rect">
            <a:avLst/>
          </a:prstGeom>
        </p:spPr>
      </p:pic>
      <p:sp>
        <p:nvSpPr>
          <p:cNvPr id="2" name="TextBox 1">
            <a:extLst>
              <a:ext uri="{FF2B5EF4-FFF2-40B4-BE49-F238E27FC236}">
                <a16:creationId xmlns:a16="http://schemas.microsoft.com/office/drawing/2014/main" id="{01803AC3-D939-9A85-D816-CB2A2B0E1F2F}"/>
              </a:ext>
            </a:extLst>
          </p:cNvPr>
          <p:cNvSpPr txBox="1"/>
          <p:nvPr/>
        </p:nvSpPr>
        <p:spPr>
          <a:xfrm>
            <a:off x="13665492" y="5511397"/>
            <a:ext cx="7800644" cy="954107"/>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smallest and simplest unit in the Kubernetes object model</a:t>
            </a:r>
            <a:endParaRPr lang="en-GB" sz="2800" b="1"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3154912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FA89F-A56E-94A9-3D2F-0C76A77331E1}"/>
            </a:ext>
          </a:extLst>
        </p:cNvPr>
        <p:cNvGrpSpPr/>
        <p:nvPr/>
      </p:nvGrpSpPr>
      <p:grpSpPr>
        <a:xfrm>
          <a:off x="0" y="0"/>
          <a:ext cx="0" cy="0"/>
          <a:chOff x="0" y="0"/>
          <a:chExt cx="0" cy="0"/>
        </a:xfrm>
      </p:grpSpPr>
      <p:pic>
        <p:nvPicPr>
          <p:cNvPr id="7" name="Picture 6" descr="A blue hexagon with a white wheel&#10;&#10;Description automatically generated">
            <a:extLst>
              <a:ext uri="{FF2B5EF4-FFF2-40B4-BE49-F238E27FC236}">
                <a16:creationId xmlns:a16="http://schemas.microsoft.com/office/drawing/2014/main" id="{2C2A5C2A-0083-43B5-972E-E668FCF20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216846"/>
            <a:ext cx="1356852" cy="1318368"/>
          </a:xfrm>
          <a:prstGeom prst="rect">
            <a:avLst/>
          </a:prstGeom>
        </p:spPr>
      </p:pic>
      <p:sp>
        <p:nvSpPr>
          <p:cNvPr id="3" name="TextBox 2">
            <a:extLst>
              <a:ext uri="{FF2B5EF4-FFF2-40B4-BE49-F238E27FC236}">
                <a16:creationId xmlns:a16="http://schemas.microsoft.com/office/drawing/2014/main" id="{DF765E28-EA01-923F-053C-7DBE2D11AFD6}"/>
              </a:ext>
            </a:extLst>
          </p:cNvPr>
          <p:cNvSpPr txBox="1"/>
          <p:nvPr/>
        </p:nvSpPr>
        <p:spPr>
          <a:xfrm>
            <a:off x="2195678" y="9146344"/>
            <a:ext cx="7800644" cy="523220"/>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Pod</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
        <p:nvSpPr>
          <p:cNvPr id="5" name="TextBox 4">
            <a:extLst>
              <a:ext uri="{FF2B5EF4-FFF2-40B4-BE49-F238E27FC236}">
                <a16:creationId xmlns:a16="http://schemas.microsoft.com/office/drawing/2014/main" id="{7F76BE89-4405-68CC-2E26-FC1EE6F67D3F}"/>
              </a:ext>
            </a:extLst>
          </p:cNvPr>
          <p:cNvSpPr txBox="1"/>
          <p:nvPr/>
        </p:nvSpPr>
        <p:spPr>
          <a:xfrm>
            <a:off x="-9450632" y="3167390"/>
            <a:ext cx="7800644" cy="523220"/>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Pods, </a:t>
            </a:r>
            <a:r>
              <a:rPr lang="fr-FR" sz="2800" b="1" dirty="0" err="1">
                <a:solidFill>
                  <a:schemeClr val="bg1">
                    <a:lumMod val="95000"/>
                  </a:schemeClr>
                </a:solidFill>
                <a:latin typeface="Biome" panose="020B0502040204020203" pitchFamily="34" charset="0"/>
                <a:cs typeface="Biome" panose="020B0502040204020203" pitchFamily="34" charset="0"/>
              </a:rPr>
              <a:t>nodes</a:t>
            </a:r>
            <a:r>
              <a:rPr lang="fr-FR" sz="2800" b="1" dirty="0">
                <a:solidFill>
                  <a:schemeClr val="bg1">
                    <a:lumMod val="95000"/>
                  </a:schemeClr>
                </a:solidFill>
                <a:latin typeface="Biome" panose="020B0502040204020203" pitchFamily="34" charset="0"/>
                <a:cs typeface="Biome" panose="020B0502040204020203" pitchFamily="34" charset="0"/>
              </a:rPr>
              <a:t>, clusters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4" name="Picture 3" descr="A blue hexagon with white cube on it&#10;&#10;Description automatically generated">
            <a:extLst>
              <a:ext uri="{FF2B5EF4-FFF2-40B4-BE49-F238E27FC236}">
                <a16:creationId xmlns:a16="http://schemas.microsoft.com/office/drawing/2014/main" id="{CD18318B-E79F-46F8-1CEE-6168F9A771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41886" y="1549174"/>
            <a:ext cx="2508228" cy="2439645"/>
          </a:xfrm>
          <a:prstGeom prst="rect">
            <a:avLst/>
          </a:prstGeom>
        </p:spPr>
      </p:pic>
      <p:sp>
        <p:nvSpPr>
          <p:cNvPr id="2" name="TextBox 1">
            <a:extLst>
              <a:ext uri="{FF2B5EF4-FFF2-40B4-BE49-F238E27FC236}">
                <a16:creationId xmlns:a16="http://schemas.microsoft.com/office/drawing/2014/main" id="{86C2A5EC-7EFB-67DC-7794-8174521B330A}"/>
              </a:ext>
            </a:extLst>
          </p:cNvPr>
          <p:cNvSpPr txBox="1"/>
          <p:nvPr/>
        </p:nvSpPr>
        <p:spPr>
          <a:xfrm>
            <a:off x="2471735" y="4891898"/>
            <a:ext cx="7800644" cy="954107"/>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smallest and simplest unit in the Kubernetes object model</a:t>
            </a:r>
            <a:endParaRPr lang="en-GB" sz="2800" b="1" dirty="0">
              <a:solidFill>
                <a:schemeClr val="bg1"/>
              </a:solidFill>
              <a:latin typeface="Biome" panose="020B0503030204020804" pitchFamily="34" charset="0"/>
              <a:cs typeface="Biome" panose="020B0503030204020804" pitchFamily="34" charset="0"/>
            </a:endParaRPr>
          </a:p>
        </p:txBody>
      </p:sp>
      <p:pic>
        <p:nvPicPr>
          <p:cNvPr id="8" name="Picture 7" descr="A blue hexagon with white text and blue cubes&#10;&#10;Description automatically generated">
            <a:extLst>
              <a:ext uri="{FF2B5EF4-FFF2-40B4-BE49-F238E27FC236}">
                <a16:creationId xmlns:a16="http://schemas.microsoft.com/office/drawing/2014/main" id="{EE11CAB1-7EB9-38BE-B8CB-C691B6C9CD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47071" y="-662927"/>
            <a:ext cx="2660029" cy="2660029"/>
          </a:xfrm>
          <a:prstGeom prst="rect">
            <a:avLst/>
          </a:prstGeom>
        </p:spPr>
      </p:pic>
      <p:sp>
        <p:nvSpPr>
          <p:cNvPr id="6" name="TextBox 5">
            <a:extLst>
              <a:ext uri="{FF2B5EF4-FFF2-40B4-BE49-F238E27FC236}">
                <a16:creationId xmlns:a16="http://schemas.microsoft.com/office/drawing/2014/main" id="{7E681433-2B3C-C496-1BF8-A7B6CCBF16C8}"/>
              </a:ext>
            </a:extLst>
          </p:cNvPr>
          <p:cNvSpPr txBox="1"/>
          <p:nvPr/>
        </p:nvSpPr>
        <p:spPr>
          <a:xfrm>
            <a:off x="13476763" y="4891898"/>
            <a:ext cx="7800644" cy="954107"/>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It represents a single instance of a running process</a:t>
            </a:r>
            <a:endParaRPr lang="en-GB" sz="2800" b="1"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2787687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832D0-92A2-C3F6-BFFF-3DE8718B686A}"/>
            </a:ext>
          </a:extLst>
        </p:cNvPr>
        <p:cNvGrpSpPr/>
        <p:nvPr/>
      </p:nvGrpSpPr>
      <p:grpSpPr>
        <a:xfrm>
          <a:off x="0" y="0"/>
          <a:ext cx="0" cy="0"/>
          <a:chOff x="0" y="0"/>
          <a:chExt cx="0" cy="0"/>
        </a:xfrm>
      </p:grpSpPr>
      <p:pic>
        <p:nvPicPr>
          <p:cNvPr id="7" name="Picture 6" descr="A blue hexagon with a white wheel&#10;&#10;Description automatically generated">
            <a:extLst>
              <a:ext uri="{FF2B5EF4-FFF2-40B4-BE49-F238E27FC236}">
                <a16:creationId xmlns:a16="http://schemas.microsoft.com/office/drawing/2014/main" id="{F04A90C5-5051-5699-07C7-738011CA7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216846"/>
            <a:ext cx="1356852" cy="1318368"/>
          </a:xfrm>
          <a:prstGeom prst="rect">
            <a:avLst/>
          </a:prstGeom>
        </p:spPr>
      </p:pic>
      <p:sp>
        <p:nvSpPr>
          <p:cNvPr id="5" name="TextBox 4">
            <a:extLst>
              <a:ext uri="{FF2B5EF4-FFF2-40B4-BE49-F238E27FC236}">
                <a16:creationId xmlns:a16="http://schemas.microsoft.com/office/drawing/2014/main" id="{E9377E30-954D-B2D6-CD46-498E3C025557}"/>
              </a:ext>
            </a:extLst>
          </p:cNvPr>
          <p:cNvSpPr txBox="1"/>
          <p:nvPr/>
        </p:nvSpPr>
        <p:spPr>
          <a:xfrm>
            <a:off x="-9450632" y="3167390"/>
            <a:ext cx="7800644" cy="523220"/>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Pods, </a:t>
            </a:r>
            <a:r>
              <a:rPr lang="fr-FR" sz="2800" b="1" dirty="0" err="1">
                <a:solidFill>
                  <a:schemeClr val="bg1">
                    <a:lumMod val="95000"/>
                  </a:schemeClr>
                </a:solidFill>
                <a:latin typeface="Biome" panose="020B0502040204020203" pitchFamily="34" charset="0"/>
                <a:cs typeface="Biome" panose="020B0502040204020203" pitchFamily="34" charset="0"/>
              </a:rPr>
              <a:t>nodes</a:t>
            </a:r>
            <a:r>
              <a:rPr lang="fr-FR" sz="2800" b="1" dirty="0">
                <a:solidFill>
                  <a:schemeClr val="bg1">
                    <a:lumMod val="95000"/>
                  </a:schemeClr>
                </a:solidFill>
                <a:latin typeface="Biome" panose="020B0502040204020203" pitchFamily="34" charset="0"/>
                <a:cs typeface="Biome" panose="020B0502040204020203" pitchFamily="34" charset="0"/>
              </a:rPr>
              <a:t>, clusters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4" name="Picture 3" descr="A blue hexagon with white cube on it&#10;&#10;Description automatically generated">
            <a:extLst>
              <a:ext uri="{FF2B5EF4-FFF2-40B4-BE49-F238E27FC236}">
                <a16:creationId xmlns:a16="http://schemas.microsoft.com/office/drawing/2014/main" id="{67EE000C-7FE1-E496-F9D0-A6122E87FA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669" y="1754495"/>
            <a:ext cx="2348661" cy="2284442"/>
          </a:xfrm>
          <a:prstGeom prst="rect">
            <a:avLst/>
          </a:prstGeom>
        </p:spPr>
      </p:pic>
      <p:sp>
        <p:nvSpPr>
          <p:cNvPr id="2" name="TextBox 1">
            <a:extLst>
              <a:ext uri="{FF2B5EF4-FFF2-40B4-BE49-F238E27FC236}">
                <a16:creationId xmlns:a16="http://schemas.microsoft.com/office/drawing/2014/main" id="{0A087627-C469-C39C-2EDC-139ADD19EBAF}"/>
              </a:ext>
            </a:extLst>
          </p:cNvPr>
          <p:cNvSpPr txBox="1"/>
          <p:nvPr/>
        </p:nvSpPr>
        <p:spPr>
          <a:xfrm>
            <a:off x="-9753828" y="5580783"/>
            <a:ext cx="7800644" cy="954107"/>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smallest and simplest unit in the Kubernetes object model</a:t>
            </a:r>
            <a:endParaRPr lang="en-GB" sz="2800" b="1" dirty="0">
              <a:solidFill>
                <a:schemeClr val="bg1"/>
              </a:solidFill>
              <a:latin typeface="Biome" panose="020B0503030204020804" pitchFamily="34" charset="0"/>
              <a:cs typeface="Biome" panose="020B0503030204020804" pitchFamily="34" charset="0"/>
            </a:endParaRPr>
          </a:p>
        </p:txBody>
      </p:sp>
      <p:pic>
        <p:nvPicPr>
          <p:cNvPr id="8" name="Picture 7" descr="A blue hexagon with white text and blue cubes&#10;&#10;Description automatically generated">
            <a:extLst>
              <a:ext uri="{FF2B5EF4-FFF2-40B4-BE49-F238E27FC236}">
                <a16:creationId xmlns:a16="http://schemas.microsoft.com/office/drawing/2014/main" id="{8E29F7B2-66C6-0A21-EF96-4701948F12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7721" y="2708923"/>
            <a:ext cx="2660029" cy="2660029"/>
          </a:xfrm>
          <a:prstGeom prst="rect">
            <a:avLst/>
          </a:prstGeom>
        </p:spPr>
      </p:pic>
      <p:sp>
        <p:nvSpPr>
          <p:cNvPr id="6" name="TextBox 5">
            <a:extLst>
              <a:ext uri="{FF2B5EF4-FFF2-40B4-BE49-F238E27FC236}">
                <a16:creationId xmlns:a16="http://schemas.microsoft.com/office/drawing/2014/main" id="{FEDF3894-9CA4-0051-6977-E6C3DBB3E192}"/>
              </a:ext>
            </a:extLst>
          </p:cNvPr>
          <p:cNvSpPr txBox="1"/>
          <p:nvPr/>
        </p:nvSpPr>
        <p:spPr>
          <a:xfrm>
            <a:off x="2330694" y="4891898"/>
            <a:ext cx="7800644" cy="954107"/>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It represents a single instance of a running process</a:t>
            </a:r>
            <a:endParaRPr lang="en-GB" sz="2800" b="1"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3855318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913E6-2D2E-9705-D7DD-4C2D20C66746}"/>
            </a:ext>
          </a:extLst>
        </p:cNvPr>
        <p:cNvGrpSpPr/>
        <p:nvPr/>
      </p:nvGrpSpPr>
      <p:grpSpPr>
        <a:xfrm>
          <a:off x="0" y="0"/>
          <a:ext cx="0" cy="0"/>
          <a:chOff x="0" y="0"/>
          <a:chExt cx="0" cy="0"/>
        </a:xfrm>
      </p:grpSpPr>
      <p:pic>
        <p:nvPicPr>
          <p:cNvPr id="7" name="Picture 6" descr="A blue hexagon with a white wheel&#10;&#10;Description automatically generated">
            <a:extLst>
              <a:ext uri="{FF2B5EF4-FFF2-40B4-BE49-F238E27FC236}">
                <a16:creationId xmlns:a16="http://schemas.microsoft.com/office/drawing/2014/main" id="{1D87643E-F2CA-31A5-5668-65DA5097B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216846"/>
            <a:ext cx="1356852" cy="1318368"/>
          </a:xfrm>
          <a:prstGeom prst="rect">
            <a:avLst/>
          </a:prstGeom>
        </p:spPr>
      </p:pic>
      <p:sp>
        <p:nvSpPr>
          <p:cNvPr id="5" name="TextBox 4">
            <a:extLst>
              <a:ext uri="{FF2B5EF4-FFF2-40B4-BE49-F238E27FC236}">
                <a16:creationId xmlns:a16="http://schemas.microsoft.com/office/drawing/2014/main" id="{F3D77889-6A2E-CB0D-DE6C-0329482578F1}"/>
              </a:ext>
            </a:extLst>
          </p:cNvPr>
          <p:cNvSpPr txBox="1"/>
          <p:nvPr/>
        </p:nvSpPr>
        <p:spPr>
          <a:xfrm>
            <a:off x="4317289" y="4414845"/>
            <a:ext cx="3557422" cy="954107"/>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Single or multiple containers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4" name="Picture 3" descr="A blue hexagon with white cube on it&#10;&#10;Description automatically generated">
            <a:extLst>
              <a:ext uri="{FF2B5EF4-FFF2-40B4-BE49-F238E27FC236}">
                <a16:creationId xmlns:a16="http://schemas.microsoft.com/office/drawing/2014/main" id="{1DD0F99E-293F-6BA3-F16E-D304C7F63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926" y="216846"/>
            <a:ext cx="1356853" cy="1319752"/>
          </a:xfrm>
          <a:prstGeom prst="rect">
            <a:avLst/>
          </a:prstGeom>
        </p:spPr>
      </p:pic>
      <p:sp>
        <p:nvSpPr>
          <p:cNvPr id="6" name="TextBox 5">
            <a:extLst>
              <a:ext uri="{FF2B5EF4-FFF2-40B4-BE49-F238E27FC236}">
                <a16:creationId xmlns:a16="http://schemas.microsoft.com/office/drawing/2014/main" id="{34E3AD8B-C99A-AC8A-9236-08E8D9F7181D}"/>
              </a:ext>
            </a:extLst>
          </p:cNvPr>
          <p:cNvSpPr txBox="1"/>
          <p:nvPr/>
        </p:nvSpPr>
        <p:spPr>
          <a:xfrm>
            <a:off x="-9708906" y="5368952"/>
            <a:ext cx="7800644" cy="954107"/>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It represents a single instance of a running process</a:t>
            </a:r>
            <a:endParaRPr lang="en-GB" sz="2800" b="1" dirty="0">
              <a:solidFill>
                <a:schemeClr val="bg1"/>
              </a:solidFill>
              <a:latin typeface="Biome" panose="020B0503030204020804" pitchFamily="34" charset="0"/>
              <a:cs typeface="Biome" panose="020B0503030204020804" pitchFamily="34" charset="0"/>
            </a:endParaRPr>
          </a:p>
        </p:txBody>
      </p:sp>
      <p:pic>
        <p:nvPicPr>
          <p:cNvPr id="9" name="Picture 8" descr="A blue container with a whale and ship on it&#10;&#10;Description automatically generated">
            <a:extLst>
              <a:ext uri="{FF2B5EF4-FFF2-40B4-BE49-F238E27FC236}">
                <a16:creationId xmlns:a16="http://schemas.microsoft.com/office/drawing/2014/main" id="{EF98E5DC-D921-BC43-937C-F598908C17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9236" y="2241720"/>
            <a:ext cx="3859470" cy="2173125"/>
          </a:xfrm>
          <a:prstGeom prst="rect">
            <a:avLst/>
          </a:prstGeom>
        </p:spPr>
      </p:pic>
      <p:pic>
        <p:nvPicPr>
          <p:cNvPr id="10" name="Picture 9" descr="A blue container with a whale and ship on it&#10;&#10;Description automatically generated">
            <a:extLst>
              <a:ext uri="{FF2B5EF4-FFF2-40B4-BE49-F238E27FC236}">
                <a16:creationId xmlns:a16="http://schemas.microsoft.com/office/drawing/2014/main" id="{A83EF1A9-9B79-23DC-D1B0-8904FBFE35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3294" y="2342437"/>
            <a:ext cx="3859470" cy="2173125"/>
          </a:xfrm>
          <a:prstGeom prst="rect">
            <a:avLst/>
          </a:prstGeom>
        </p:spPr>
      </p:pic>
      <p:pic>
        <p:nvPicPr>
          <p:cNvPr id="11" name="Picture 10" descr="A blue container with a whale and ship on it&#10;&#10;Description automatically generated">
            <a:extLst>
              <a:ext uri="{FF2B5EF4-FFF2-40B4-BE49-F238E27FC236}">
                <a16:creationId xmlns:a16="http://schemas.microsoft.com/office/drawing/2014/main" id="{5D2A0157-ACAC-3D0B-007E-1844E08540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9236" y="1407379"/>
            <a:ext cx="3859470" cy="2173125"/>
          </a:xfrm>
          <a:prstGeom prst="rect">
            <a:avLst/>
          </a:prstGeom>
        </p:spPr>
      </p:pic>
      <p:pic>
        <p:nvPicPr>
          <p:cNvPr id="12" name="Picture 11" descr="A blue container with a whale and ship on it&#10;&#10;Description automatically generated">
            <a:extLst>
              <a:ext uri="{FF2B5EF4-FFF2-40B4-BE49-F238E27FC236}">
                <a16:creationId xmlns:a16="http://schemas.microsoft.com/office/drawing/2014/main" id="{24C15284-27DF-423D-D03B-F30F8F9122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3294" y="1508096"/>
            <a:ext cx="3859470" cy="2173125"/>
          </a:xfrm>
          <a:prstGeom prst="rect">
            <a:avLst/>
          </a:prstGeom>
        </p:spPr>
      </p:pic>
      <p:pic>
        <p:nvPicPr>
          <p:cNvPr id="13" name="Picture 12" descr="A person sitting on a hourglass&#10;&#10;Description automatically generated">
            <a:extLst>
              <a:ext uri="{FF2B5EF4-FFF2-40B4-BE49-F238E27FC236}">
                <a16:creationId xmlns:a16="http://schemas.microsoft.com/office/drawing/2014/main" id="{B29CB94E-911B-DB37-C5CB-B8CC06AE07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60928" y="1107402"/>
            <a:ext cx="3307443" cy="3307443"/>
          </a:xfrm>
          <a:prstGeom prst="rect">
            <a:avLst/>
          </a:prstGeom>
        </p:spPr>
      </p:pic>
      <p:sp>
        <p:nvSpPr>
          <p:cNvPr id="14" name="TextBox 13">
            <a:extLst>
              <a:ext uri="{FF2B5EF4-FFF2-40B4-BE49-F238E27FC236}">
                <a16:creationId xmlns:a16="http://schemas.microsoft.com/office/drawing/2014/main" id="{19D315B7-8C49-4C0F-4ECF-B4961267FD1A}"/>
              </a:ext>
            </a:extLst>
          </p:cNvPr>
          <p:cNvSpPr txBox="1"/>
          <p:nvPr/>
        </p:nvSpPr>
        <p:spPr>
          <a:xfrm>
            <a:off x="12592140" y="4464798"/>
            <a:ext cx="3557422" cy="523220"/>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ephemeral</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15" name="Picture 14" descr="A globe surrounded by connected lines&#10;&#10;Description automatically generated">
            <a:extLst>
              <a:ext uri="{FF2B5EF4-FFF2-40B4-BE49-F238E27FC236}">
                <a16:creationId xmlns:a16="http://schemas.microsoft.com/office/drawing/2014/main" id="{0E34A76B-1689-E8B5-A50A-101B71BC5D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413672" y="1471321"/>
            <a:ext cx="3293310" cy="2809200"/>
          </a:xfrm>
          <a:prstGeom prst="rect">
            <a:avLst/>
          </a:prstGeom>
        </p:spPr>
      </p:pic>
      <p:sp>
        <p:nvSpPr>
          <p:cNvPr id="16" name="TextBox 15">
            <a:extLst>
              <a:ext uri="{FF2B5EF4-FFF2-40B4-BE49-F238E27FC236}">
                <a16:creationId xmlns:a16="http://schemas.microsoft.com/office/drawing/2014/main" id="{6ACA0214-3A35-0C72-8E5B-3039ACCFC4B1}"/>
              </a:ext>
            </a:extLst>
          </p:cNvPr>
          <p:cNvSpPr txBox="1"/>
          <p:nvPr/>
        </p:nvSpPr>
        <p:spPr>
          <a:xfrm>
            <a:off x="16201962" y="4495964"/>
            <a:ext cx="3557422" cy="954107"/>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Has </a:t>
            </a:r>
            <a:r>
              <a:rPr lang="fr-FR" sz="2800" b="1" dirty="0" err="1">
                <a:solidFill>
                  <a:schemeClr val="bg1">
                    <a:lumMod val="95000"/>
                  </a:schemeClr>
                </a:solidFill>
                <a:latin typeface="Biome" panose="020B0502040204020203" pitchFamily="34" charset="0"/>
                <a:cs typeface="Biome" panose="020B0502040204020203" pitchFamily="34" charset="0"/>
              </a:rPr>
              <a:t>its</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own</a:t>
            </a:r>
            <a:r>
              <a:rPr lang="fr-FR" sz="2800" b="1" dirty="0">
                <a:solidFill>
                  <a:schemeClr val="bg1">
                    <a:lumMod val="95000"/>
                  </a:schemeClr>
                </a:solidFill>
                <a:latin typeface="Biome" panose="020B0502040204020203" pitchFamily="34" charset="0"/>
                <a:cs typeface="Biome" panose="020B0502040204020203" pitchFamily="34" charset="0"/>
              </a:rPr>
              <a:t> IP</a:t>
            </a:r>
          </a:p>
          <a:p>
            <a:pPr algn="ctr"/>
            <a:r>
              <a:rPr lang="fr-FR" sz="2800" b="1" dirty="0" err="1">
                <a:solidFill>
                  <a:schemeClr val="bg1">
                    <a:lumMod val="95000"/>
                  </a:schemeClr>
                </a:solidFill>
                <a:latin typeface="Biome" panose="020B0502040204020203" pitchFamily="34" charset="0"/>
                <a:cs typeface="Biome" panose="020B0502040204020203" pitchFamily="34" charset="0"/>
              </a:rPr>
              <a:t>address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488334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56AA1-5DA4-C519-E016-AD63E45E67BC}"/>
            </a:ext>
          </a:extLst>
        </p:cNvPr>
        <p:cNvGrpSpPr/>
        <p:nvPr/>
      </p:nvGrpSpPr>
      <p:grpSpPr>
        <a:xfrm>
          <a:off x="0" y="0"/>
          <a:ext cx="0" cy="0"/>
          <a:chOff x="0" y="0"/>
          <a:chExt cx="0" cy="0"/>
        </a:xfrm>
      </p:grpSpPr>
      <p:pic>
        <p:nvPicPr>
          <p:cNvPr id="7" name="Picture 6" descr="A blue hexagon with a white wheel&#10;&#10;Description automatically generated">
            <a:extLst>
              <a:ext uri="{FF2B5EF4-FFF2-40B4-BE49-F238E27FC236}">
                <a16:creationId xmlns:a16="http://schemas.microsoft.com/office/drawing/2014/main" id="{18F153E7-5966-2EE5-21AA-5AC80DE048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216846"/>
            <a:ext cx="1356852" cy="1318368"/>
          </a:xfrm>
          <a:prstGeom prst="rect">
            <a:avLst/>
          </a:prstGeom>
        </p:spPr>
      </p:pic>
      <p:sp>
        <p:nvSpPr>
          <p:cNvPr id="5" name="TextBox 4">
            <a:extLst>
              <a:ext uri="{FF2B5EF4-FFF2-40B4-BE49-F238E27FC236}">
                <a16:creationId xmlns:a16="http://schemas.microsoft.com/office/drawing/2014/main" id="{EAE5AD19-8DD6-3073-29C6-62BB65DA6073}"/>
              </a:ext>
            </a:extLst>
          </p:cNvPr>
          <p:cNvSpPr txBox="1"/>
          <p:nvPr/>
        </p:nvSpPr>
        <p:spPr>
          <a:xfrm>
            <a:off x="1991478" y="4871361"/>
            <a:ext cx="3557422" cy="954107"/>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Single or multiple containers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4" name="Picture 3" descr="A blue hexagon with white cube on it&#10;&#10;Description automatically generated">
            <a:extLst>
              <a:ext uri="{FF2B5EF4-FFF2-40B4-BE49-F238E27FC236}">
                <a16:creationId xmlns:a16="http://schemas.microsoft.com/office/drawing/2014/main" id="{05EAE0F9-E67B-7E89-D9A6-F535812F2A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926" y="216846"/>
            <a:ext cx="1356853" cy="1319752"/>
          </a:xfrm>
          <a:prstGeom prst="rect">
            <a:avLst/>
          </a:prstGeom>
        </p:spPr>
      </p:pic>
      <p:sp>
        <p:nvSpPr>
          <p:cNvPr id="6" name="TextBox 5">
            <a:extLst>
              <a:ext uri="{FF2B5EF4-FFF2-40B4-BE49-F238E27FC236}">
                <a16:creationId xmlns:a16="http://schemas.microsoft.com/office/drawing/2014/main" id="{CE3306FE-1702-8306-146C-5F777E7E00EA}"/>
              </a:ext>
            </a:extLst>
          </p:cNvPr>
          <p:cNvSpPr txBox="1"/>
          <p:nvPr/>
        </p:nvSpPr>
        <p:spPr>
          <a:xfrm>
            <a:off x="-9708906" y="5368952"/>
            <a:ext cx="7800644" cy="954107"/>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It represents a single instance of a running process</a:t>
            </a:r>
            <a:endParaRPr lang="en-GB" sz="2800" b="1" dirty="0">
              <a:solidFill>
                <a:schemeClr val="bg1"/>
              </a:solidFill>
              <a:latin typeface="Biome" panose="020B0503030204020804" pitchFamily="34" charset="0"/>
              <a:cs typeface="Biome" panose="020B0503030204020804" pitchFamily="34" charset="0"/>
            </a:endParaRPr>
          </a:p>
        </p:txBody>
      </p:sp>
      <p:pic>
        <p:nvPicPr>
          <p:cNvPr id="2" name="Picture 1" descr="A blue container with a whale and ship on it&#10;&#10;Description automatically generated">
            <a:extLst>
              <a:ext uri="{FF2B5EF4-FFF2-40B4-BE49-F238E27FC236}">
                <a16:creationId xmlns:a16="http://schemas.microsoft.com/office/drawing/2014/main" id="{38030BA2-F389-5AE0-9B56-F9878DC99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0776" y="3401733"/>
            <a:ext cx="2337156" cy="1315966"/>
          </a:xfrm>
          <a:prstGeom prst="rect">
            <a:avLst/>
          </a:prstGeom>
        </p:spPr>
      </p:pic>
      <p:pic>
        <p:nvPicPr>
          <p:cNvPr id="3" name="Picture 2" descr="A blue container with a whale and ship on it&#10;&#10;Description automatically generated">
            <a:extLst>
              <a:ext uri="{FF2B5EF4-FFF2-40B4-BE49-F238E27FC236}">
                <a16:creationId xmlns:a16="http://schemas.microsoft.com/office/drawing/2014/main" id="{41995858-6AC9-B1C1-15E3-D9C50CA883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2428" y="3347200"/>
            <a:ext cx="2337156" cy="1315966"/>
          </a:xfrm>
          <a:prstGeom prst="rect">
            <a:avLst/>
          </a:prstGeom>
        </p:spPr>
      </p:pic>
      <p:pic>
        <p:nvPicPr>
          <p:cNvPr id="8" name="Picture 7" descr="A blue container with a whale and ship on it&#10;&#10;Description automatically generated">
            <a:extLst>
              <a:ext uri="{FF2B5EF4-FFF2-40B4-BE49-F238E27FC236}">
                <a16:creationId xmlns:a16="http://schemas.microsoft.com/office/drawing/2014/main" id="{B7E480FA-364F-3FF7-5F6B-A20C8B8F19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1478" y="2689217"/>
            <a:ext cx="2337156" cy="1315966"/>
          </a:xfrm>
          <a:prstGeom prst="rect">
            <a:avLst/>
          </a:prstGeom>
        </p:spPr>
      </p:pic>
      <p:pic>
        <p:nvPicPr>
          <p:cNvPr id="11" name="Picture 10" descr="A blue container with a whale and ship on it&#10;&#10;Description automatically generated">
            <a:extLst>
              <a:ext uri="{FF2B5EF4-FFF2-40B4-BE49-F238E27FC236}">
                <a16:creationId xmlns:a16="http://schemas.microsoft.com/office/drawing/2014/main" id="{A445F48F-0C61-EE88-4F8B-7E4451802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9826" y="2771017"/>
            <a:ext cx="2337156" cy="1315966"/>
          </a:xfrm>
          <a:prstGeom prst="rect">
            <a:avLst/>
          </a:prstGeom>
        </p:spPr>
      </p:pic>
      <p:pic>
        <p:nvPicPr>
          <p:cNvPr id="13" name="Picture 12" descr="A person sitting on a hourglass&#10;&#10;Description automatically generated">
            <a:extLst>
              <a:ext uri="{FF2B5EF4-FFF2-40B4-BE49-F238E27FC236}">
                <a16:creationId xmlns:a16="http://schemas.microsoft.com/office/drawing/2014/main" id="{E6F6F6A6-DF7A-8FE2-F558-199F7DD290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8845" y="1938133"/>
            <a:ext cx="2981733" cy="2981733"/>
          </a:xfrm>
          <a:prstGeom prst="rect">
            <a:avLst/>
          </a:prstGeom>
        </p:spPr>
      </p:pic>
      <p:sp>
        <p:nvSpPr>
          <p:cNvPr id="14" name="TextBox 13">
            <a:extLst>
              <a:ext uri="{FF2B5EF4-FFF2-40B4-BE49-F238E27FC236}">
                <a16:creationId xmlns:a16="http://schemas.microsoft.com/office/drawing/2014/main" id="{D68F0E9A-5BDE-1455-277D-08CE0C85BA54}"/>
              </a:ext>
            </a:extLst>
          </p:cNvPr>
          <p:cNvSpPr txBox="1"/>
          <p:nvPr/>
        </p:nvSpPr>
        <p:spPr>
          <a:xfrm>
            <a:off x="6913971" y="4871361"/>
            <a:ext cx="3557422" cy="523220"/>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ephemeral</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17" name="Picture 16" descr="A globe surrounded by connected lines&#10;&#10;Description automatically generated">
            <a:extLst>
              <a:ext uri="{FF2B5EF4-FFF2-40B4-BE49-F238E27FC236}">
                <a16:creationId xmlns:a16="http://schemas.microsoft.com/office/drawing/2014/main" id="{24FB820E-0E3B-FFD8-4F56-80F07CF92D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851822" y="1846718"/>
            <a:ext cx="3293310" cy="2809200"/>
          </a:xfrm>
          <a:prstGeom prst="rect">
            <a:avLst/>
          </a:prstGeom>
        </p:spPr>
      </p:pic>
      <p:sp>
        <p:nvSpPr>
          <p:cNvPr id="18" name="TextBox 17">
            <a:extLst>
              <a:ext uri="{FF2B5EF4-FFF2-40B4-BE49-F238E27FC236}">
                <a16:creationId xmlns:a16="http://schemas.microsoft.com/office/drawing/2014/main" id="{C72B49FB-2666-FEAD-F92C-A0E3B1A80014}"/>
              </a:ext>
            </a:extLst>
          </p:cNvPr>
          <p:cNvSpPr txBox="1"/>
          <p:nvPr/>
        </p:nvSpPr>
        <p:spPr>
          <a:xfrm>
            <a:off x="16640112" y="4871361"/>
            <a:ext cx="3557422" cy="954107"/>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Has </a:t>
            </a:r>
            <a:r>
              <a:rPr lang="fr-FR" sz="2800" b="1" dirty="0" err="1">
                <a:solidFill>
                  <a:schemeClr val="bg1">
                    <a:lumMod val="95000"/>
                  </a:schemeClr>
                </a:solidFill>
                <a:latin typeface="Biome" panose="020B0502040204020203" pitchFamily="34" charset="0"/>
                <a:cs typeface="Biome" panose="020B0502040204020203" pitchFamily="34" charset="0"/>
              </a:rPr>
              <a:t>its</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own</a:t>
            </a:r>
            <a:r>
              <a:rPr lang="fr-FR" sz="2800" b="1" dirty="0">
                <a:solidFill>
                  <a:schemeClr val="bg1">
                    <a:lumMod val="95000"/>
                  </a:schemeClr>
                </a:solidFill>
                <a:latin typeface="Biome" panose="020B0502040204020203" pitchFamily="34" charset="0"/>
                <a:cs typeface="Biome" panose="020B0502040204020203" pitchFamily="34" charset="0"/>
              </a:rPr>
              <a:t> IP</a:t>
            </a:r>
          </a:p>
          <a:p>
            <a:pPr algn="ctr"/>
            <a:r>
              <a:rPr lang="fr-FR" sz="2800" b="1" dirty="0" err="1">
                <a:solidFill>
                  <a:schemeClr val="bg1">
                    <a:lumMod val="95000"/>
                  </a:schemeClr>
                </a:solidFill>
                <a:latin typeface="Biome" panose="020B0502040204020203" pitchFamily="34" charset="0"/>
                <a:cs typeface="Biome" panose="020B0502040204020203" pitchFamily="34" charset="0"/>
              </a:rPr>
              <a:t>address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spTree>
    <p:extLst>
      <p:ext uri="{BB962C8B-B14F-4D97-AF65-F5344CB8AC3E}">
        <p14:creationId xmlns:p14="http://schemas.microsoft.com/office/powerpoint/2010/main" val="100824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E083A-2A13-4B7B-90A6-081FF8AE2E99}"/>
            </a:ext>
          </a:extLst>
        </p:cNvPr>
        <p:cNvGrpSpPr/>
        <p:nvPr/>
      </p:nvGrpSpPr>
      <p:grpSpPr>
        <a:xfrm>
          <a:off x="0" y="0"/>
          <a:ext cx="0" cy="0"/>
          <a:chOff x="0" y="0"/>
          <a:chExt cx="0" cy="0"/>
        </a:xfrm>
      </p:grpSpPr>
      <p:pic>
        <p:nvPicPr>
          <p:cNvPr id="7" name="Picture 6" descr="A blue hexagon with a white wheel&#10;&#10;Description automatically generated">
            <a:extLst>
              <a:ext uri="{FF2B5EF4-FFF2-40B4-BE49-F238E27FC236}">
                <a16:creationId xmlns:a16="http://schemas.microsoft.com/office/drawing/2014/main" id="{B25770BE-A85D-DDE6-628C-9F001F5D5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216846"/>
            <a:ext cx="1356852" cy="1318368"/>
          </a:xfrm>
          <a:prstGeom prst="rect">
            <a:avLst/>
          </a:prstGeom>
        </p:spPr>
      </p:pic>
      <p:sp>
        <p:nvSpPr>
          <p:cNvPr id="5" name="TextBox 4">
            <a:extLst>
              <a:ext uri="{FF2B5EF4-FFF2-40B4-BE49-F238E27FC236}">
                <a16:creationId xmlns:a16="http://schemas.microsoft.com/office/drawing/2014/main" id="{1EEBC68F-849A-22BC-3A27-A2A539910955}"/>
              </a:ext>
            </a:extLst>
          </p:cNvPr>
          <p:cNvSpPr txBox="1"/>
          <p:nvPr/>
        </p:nvSpPr>
        <p:spPr>
          <a:xfrm>
            <a:off x="733668" y="4661811"/>
            <a:ext cx="3557422" cy="954107"/>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Single or multiple containers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4" name="Picture 3" descr="A blue hexagon with white cube on it&#10;&#10;Description automatically generated">
            <a:extLst>
              <a:ext uri="{FF2B5EF4-FFF2-40B4-BE49-F238E27FC236}">
                <a16:creationId xmlns:a16="http://schemas.microsoft.com/office/drawing/2014/main" id="{168A1F96-6017-F60E-CC1B-E86053700F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4926" y="216846"/>
            <a:ext cx="1356853" cy="1319752"/>
          </a:xfrm>
          <a:prstGeom prst="rect">
            <a:avLst/>
          </a:prstGeom>
        </p:spPr>
      </p:pic>
      <p:pic>
        <p:nvPicPr>
          <p:cNvPr id="2" name="Picture 1" descr="A blue container with a whale and ship on it&#10;&#10;Description automatically generated">
            <a:extLst>
              <a:ext uri="{FF2B5EF4-FFF2-40B4-BE49-F238E27FC236}">
                <a16:creationId xmlns:a16="http://schemas.microsoft.com/office/drawing/2014/main" id="{6B7CFDAD-31F6-764D-F592-4DD0F5DD60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72966" y="3192183"/>
            <a:ext cx="2337156" cy="1315966"/>
          </a:xfrm>
          <a:prstGeom prst="rect">
            <a:avLst/>
          </a:prstGeom>
        </p:spPr>
      </p:pic>
      <p:pic>
        <p:nvPicPr>
          <p:cNvPr id="3" name="Picture 2" descr="A blue container with a whale and ship on it&#10;&#10;Description automatically generated">
            <a:extLst>
              <a:ext uri="{FF2B5EF4-FFF2-40B4-BE49-F238E27FC236}">
                <a16:creationId xmlns:a16="http://schemas.microsoft.com/office/drawing/2014/main" id="{CE8CD4B3-851D-4C9C-50BF-97F8A30322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618" y="3137650"/>
            <a:ext cx="2337156" cy="1315966"/>
          </a:xfrm>
          <a:prstGeom prst="rect">
            <a:avLst/>
          </a:prstGeom>
        </p:spPr>
      </p:pic>
      <p:pic>
        <p:nvPicPr>
          <p:cNvPr id="8" name="Picture 7" descr="A blue container with a whale and ship on it&#10;&#10;Description automatically generated">
            <a:extLst>
              <a:ext uri="{FF2B5EF4-FFF2-40B4-BE49-F238E27FC236}">
                <a16:creationId xmlns:a16="http://schemas.microsoft.com/office/drawing/2014/main" id="{E4B065FD-6C79-8998-8E78-9DA2358CBB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668" y="2479667"/>
            <a:ext cx="2337156" cy="1315966"/>
          </a:xfrm>
          <a:prstGeom prst="rect">
            <a:avLst/>
          </a:prstGeom>
        </p:spPr>
      </p:pic>
      <p:pic>
        <p:nvPicPr>
          <p:cNvPr id="11" name="Picture 10" descr="A blue container with a whale and ship on it&#10;&#10;Description automatically generated">
            <a:extLst>
              <a:ext uri="{FF2B5EF4-FFF2-40B4-BE49-F238E27FC236}">
                <a16:creationId xmlns:a16="http://schemas.microsoft.com/office/drawing/2014/main" id="{EDF8E3F4-FA97-60D9-015E-EC49FD8A2D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2016" y="2561467"/>
            <a:ext cx="2337156" cy="1315966"/>
          </a:xfrm>
          <a:prstGeom prst="rect">
            <a:avLst/>
          </a:prstGeom>
        </p:spPr>
      </p:pic>
      <p:pic>
        <p:nvPicPr>
          <p:cNvPr id="13" name="Picture 12" descr="A person sitting on a hourglass&#10;&#10;Description automatically generated">
            <a:extLst>
              <a:ext uri="{FF2B5EF4-FFF2-40B4-BE49-F238E27FC236}">
                <a16:creationId xmlns:a16="http://schemas.microsoft.com/office/drawing/2014/main" id="{3A0A4B68-5BB1-E350-EA2A-35A6EACF4F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24237" y="1875894"/>
            <a:ext cx="2943524" cy="2943524"/>
          </a:xfrm>
          <a:prstGeom prst="rect">
            <a:avLst/>
          </a:prstGeom>
        </p:spPr>
      </p:pic>
      <p:sp>
        <p:nvSpPr>
          <p:cNvPr id="14" name="TextBox 13">
            <a:extLst>
              <a:ext uri="{FF2B5EF4-FFF2-40B4-BE49-F238E27FC236}">
                <a16:creationId xmlns:a16="http://schemas.microsoft.com/office/drawing/2014/main" id="{551BC5FB-D0EC-8614-298F-EE7C3685E18B}"/>
              </a:ext>
            </a:extLst>
          </p:cNvPr>
          <p:cNvSpPr txBox="1"/>
          <p:nvPr/>
        </p:nvSpPr>
        <p:spPr>
          <a:xfrm>
            <a:off x="4343490" y="4846088"/>
            <a:ext cx="3557422" cy="523220"/>
          </a:xfrm>
          <a:prstGeom prst="rect">
            <a:avLst/>
          </a:prstGeom>
          <a:noFill/>
        </p:spPr>
        <p:txBody>
          <a:bodyPr wrap="square" rtlCol="0">
            <a:spAutoFit/>
          </a:bodyPr>
          <a:lstStyle/>
          <a:p>
            <a:pPr algn="ctr"/>
            <a:r>
              <a:rPr lang="fr-FR" sz="2800" b="1" dirty="0" err="1">
                <a:solidFill>
                  <a:schemeClr val="bg1">
                    <a:lumMod val="95000"/>
                  </a:schemeClr>
                </a:solidFill>
                <a:latin typeface="Biome" panose="020B0502040204020203" pitchFamily="34" charset="0"/>
                <a:cs typeface="Biome" panose="020B0502040204020203" pitchFamily="34" charset="0"/>
              </a:rPr>
              <a:t>ephemeral</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10" name="Picture 9" descr="A globe surrounded by connected lines&#10;&#10;Description automatically generated">
            <a:extLst>
              <a:ext uri="{FF2B5EF4-FFF2-40B4-BE49-F238E27FC236}">
                <a16:creationId xmlns:a16="http://schemas.microsoft.com/office/drawing/2014/main" id="{6905D77D-13C2-E7E8-FDEC-3DCEB4AC6A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85062" y="2500766"/>
            <a:ext cx="2533458" cy="2161045"/>
          </a:xfrm>
          <a:prstGeom prst="rect">
            <a:avLst/>
          </a:prstGeom>
        </p:spPr>
      </p:pic>
      <p:sp>
        <p:nvSpPr>
          <p:cNvPr id="12" name="TextBox 11">
            <a:extLst>
              <a:ext uri="{FF2B5EF4-FFF2-40B4-BE49-F238E27FC236}">
                <a16:creationId xmlns:a16="http://schemas.microsoft.com/office/drawing/2014/main" id="{95609DEB-8C71-0933-5AF7-5416D90F8AB4}"/>
              </a:ext>
            </a:extLst>
          </p:cNvPr>
          <p:cNvSpPr txBox="1"/>
          <p:nvPr/>
        </p:nvSpPr>
        <p:spPr>
          <a:xfrm>
            <a:off x="7953312" y="4877254"/>
            <a:ext cx="3557422" cy="954107"/>
          </a:xfrm>
          <a:prstGeom prst="rect">
            <a:avLst/>
          </a:prstGeom>
          <a:noFill/>
        </p:spPr>
        <p:txBody>
          <a:bodyPr wrap="square" rtlCol="0">
            <a:spAutoFit/>
          </a:bodyPr>
          <a:lstStyle/>
          <a:p>
            <a:pPr algn="ctr"/>
            <a:r>
              <a:rPr lang="fr-FR" sz="2800" b="1" dirty="0">
                <a:solidFill>
                  <a:schemeClr val="bg1">
                    <a:lumMod val="95000"/>
                  </a:schemeClr>
                </a:solidFill>
                <a:latin typeface="Biome" panose="020B0502040204020203" pitchFamily="34" charset="0"/>
                <a:cs typeface="Biome" panose="020B0502040204020203" pitchFamily="34" charset="0"/>
              </a:rPr>
              <a:t>Has </a:t>
            </a:r>
            <a:r>
              <a:rPr lang="fr-FR" sz="2800" b="1" dirty="0" err="1">
                <a:solidFill>
                  <a:schemeClr val="bg1">
                    <a:lumMod val="95000"/>
                  </a:schemeClr>
                </a:solidFill>
                <a:latin typeface="Biome" panose="020B0502040204020203" pitchFamily="34" charset="0"/>
                <a:cs typeface="Biome" panose="020B0502040204020203" pitchFamily="34" charset="0"/>
              </a:rPr>
              <a:t>its</a:t>
            </a:r>
            <a:r>
              <a:rPr lang="fr-FR" sz="2800" b="1" dirty="0">
                <a:solidFill>
                  <a:schemeClr val="bg1">
                    <a:lumMod val="95000"/>
                  </a:schemeClr>
                </a:solidFill>
                <a:latin typeface="Biome" panose="020B0502040204020203" pitchFamily="34" charset="0"/>
                <a:cs typeface="Biome" panose="020B0502040204020203" pitchFamily="34" charset="0"/>
              </a:rPr>
              <a:t> </a:t>
            </a:r>
            <a:r>
              <a:rPr lang="fr-FR" sz="2800" b="1" dirty="0" err="1">
                <a:solidFill>
                  <a:schemeClr val="bg1">
                    <a:lumMod val="95000"/>
                  </a:schemeClr>
                </a:solidFill>
                <a:latin typeface="Biome" panose="020B0502040204020203" pitchFamily="34" charset="0"/>
                <a:cs typeface="Biome" panose="020B0502040204020203" pitchFamily="34" charset="0"/>
              </a:rPr>
              <a:t>own</a:t>
            </a:r>
            <a:r>
              <a:rPr lang="fr-FR" sz="2800" b="1" dirty="0">
                <a:solidFill>
                  <a:schemeClr val="bg1">
                    <a:lumMod val="95000"/>
                  </a:schemeClr>
                </a:solidFill>
                <a:latin typeface="Biome" panose="020B0502040204020203" pitchFamily="34" charset="0"/>
                <a:cs typeface="Biome" panose="020B0502040204020203" pitchFamily="34" charset="0"/>
              </a:rPr>
              <a:t> IP</a:t>
            </a:r>
          </a:p>
          <a:p>
            <a:pPr algn="ctr"/>
            <a:r>
              <a:rPr lang="fr-FR" sz="2800" b="1" dirty="0" err="1">
                <a:solidFill>
                  <a:schemeClr val="bg1">
                    <a:lumMod val="95000"/>
                  </a:schemeClr>
                </a:solidFill>
                <a:latin typeface="Biome" panose="020B0502040204020203" pitchFamily="34" charset="0"/>
                <a:cs typeface="Biome" panose="020B0502040204020203" pitchFamily="34" charset="0"/>
              </a:rPr>
              <a:t>address</a:t>
            </a:r>
            <a:endParaRPr lang="en-GB" sz="2800" b="1" dirty="0">
              <a:solidFill>
                <a:schemeClr val="bg1">
                  <a:lumMod val="95000"/>
                </a:schemeClr>
              </a:solidFill>
              <a:latin typeface="Biome" panose="020B0502040204020203" pitchFamily="34" charset="0"/>
              <a:cs typeface="Biome" panose="020B0502040204020203" pitchFamily="34" charset="0"/>
            </a:endParaRPr>
          </a:p>
        </p:txBody>
      </p:sp>
      <p:pic>
        <p:nvPicPr>
          <p:cNvPr id="15" name="Picture 14" descr="A blue hexagon with white text and blue cubes&#10;&#10;Description automatically generated">
            <a:extLst>
              <a:ext uri="{FF2B5EF4-FFF2-40B4-BE49-F238E27FC236}">
                <a16:creationId xmlns:a16="http://schemas.microsoft.com/office/drawing/2014/main" id="{E5C18C0F-5237-92AA-3E35-0DCB2C915EC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65985" y="-4220526"/>
            <a:ext cx="2660029" cy="2660029"/>
          </a:xfrm>
          <a:prstGeom prst="rect">
            <a:avLst/>
          </a:prstGeom>
        </p:spPr>
      </p:pic>
    </p:spTree>
    <p:extLst>
      <p:ext uri="{BB962C8B-B14F-4D97-AF65-F5344CB8AC3E}">
        <p14:creationId xmlns:p14="http://schemas.microsoft.com/office/powerpoint/2010/main" val="1170645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99A66-8F79-499E-C517-EB4AB90E5EB1}"/>
            </a:ext>
          </a:extLst>
        </p:cNvPr>
        <p:cNvGrpSpPr/>
        <p:nvPr/>
      </p:nvGrpSpPr>
      <p:grpSpPr>
        <a:xfrm>
          <a:off x="0" y="0"/>
          <a:ext cx="0" cy="0"/>
          <a:chOff x="0" y="0"/>
          <a:chExt cx="0" cy="0"/>
        </a:xfrm>
      </p:grpSpPr>
      <p:pic>
        <p:nvPicPr>
          <p:cNvPr id="7" name="Picture 6" descr="A blue hexagon with a white wheel&#10;&#10;Description automatically generated">
            <a:extLst>
              <a:ext uri="{FF2B5EF4-FFF2-40B4-BE49-F238E27FC236}">
                <a16:creationId xmlns:a16="http://schemas.microsoft.com/office/drawing/2014/main" id="{634FB460-0A07-BA6F-CD7B-4319E34CA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216846"/>
            <a:ext cx="1356852" cy="1318368"/>
          </a:xfrm>
          <a:prstGeom prst="rect">
            <a:avLst/>
          </a:prstGeom>
        </p:spPr>
      </p:pic>
      <p:pic>
        <p:nvPicPr>
          <p:cNvPr id="4" name="Picture 3" descr="A blue hexagon with white cube on it&#10;&#10;Description automatically generated">
            <a:extLst>
              <a:ext uri="{FF2B5EF4-FFF2-40B4-BE49-F238E27FC236}">
                <a16:creationId xmlns:a16="http://schemas.microsoft.com/office/drawing/2014/main" id="{2C15272F-6FA7-035E-B51C-A320E77456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0070" y="3649024"/>
            <a:ext cx="1141194" cy="1109990"/>
          </a:xfrm>
          <a:prstGeom prst="rect">
            <a:avLst/>
          </a:prstGeom>
        </p:spPr>
      </p:pic>
      <p:pic>
        <p:nvPicPr>
          <p:cNvPr id="8" name="Picture 7" descr="A blue hexagon with white text and blue cubes&#10;&#10;Description automatically generated">
            <a:extLst>
              <a:ext uri="{FF2B5EF4-FFF2-40B4-BE49-F238E27FC236}">
                <a16:creationId xmlns:a16="http://schemas.microsoft.com/office/drawing/2014/main" id="{D8EE1EB7-437F-4448-79DC-F88DC0A3FA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2906" y="2098985"/>
            <a:ext cx="2660029" cy="2660029"/>
          </a:xfrm>
          <a:prstGeom prst="rect">
            <a:avLst/>
          </a:prstGeom>
        </p:spPr>
      </p:pic>
      <p:sp>
        <p:nvSpPr>
          <p:cNvPr id="10" name="Rectangle 9">
            <a:extLst>
              <a:ext uri="{FF2B5EF4-FFF2-40B4-BE49-F238E27FC236}">
                <a16:creationId xmlns:a16="http://schemas.microsoft.com/office/drawing/2014/main" id="{7AC8EF82-1211-F605-DE85-CD73420CE66B}"/>
              </a:ext>
            </a:extLst>
          </p:cNvPr>
          <p:cNvSpPr/>
          <p:nvPr/>
        </p:nvSpPr>
        <p:spPr>
          <a:xfrm>
            <a:off x="14902775" y="1031984"/>
            <a:ext cx="7977714" cy="4960836"/>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A blue hexagon with white cube on it&#10;&#10;Description automatically generated">
            <a:extLst>
              <a:ext uri="{FF2B5EF4-FFF2-40B4-BE49-F238E27FC236}">
                <a16:creationId xmlns:a16="http://schemas.microsoft.com/office/drawing/2014/main" id="{BB8906A4-E6A5-CE5C-3FEF-2590D5241F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2580" y="1543990"/>
            <a:ext cx="1141194" cy="1109990"/>
          </a:xfrm>
          <a:prstGeom prst="rect">
            <a:avLst/>
          </a:prstGeom>
        </p:spPr>
      </p:pic>
      <p:pic>
        <p:nvPicPr>
          <p:cNvPr id="13" name="Picture 12" descr="A blue hexagon with white cube on it&#10;&#10;Description automatically generated">
            <a:extLst>
              <a:ext uri="{FF2B5EF4-FFF2-40B4-BE49-F238E27FC236}">
                <a16:creationId xmlns:a16="http://schemas.microsoft.com/office/drawing/2014/main" id="{034B867A-99A4-52FF-6C16-F978D4246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579" y="1543990"/>
            <a:ext cx="1141194" cy="1109990"/>
          </a:xfrm>
          <a:prstGeom prst="rect">
            <a:avLst/>
          </a:prstGeom>
        </p:spPr>
      </p:pic>
      <p:pic>
        <p:nvPicPr>
          <p:cNvPr id="14" name="Picture 13" descr="A blue hexagon with white cube on it&#10;&#10;Description automatically generated">
            <a:extLst>
              <a:ext uri="{FF2B5EF4-FFF2-40B4-BE49-F238E27FC236}">
                <a16:creationId xmlns:a16="http://schemas.microsoft.com/office/drawing/2014/main" id="{781798D6-4C16-CF4A-5FD4-6EFFBFD3C5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3515" y="1543990"/>
            <a:ext cx="1141194" cy="1109990"/>
          </a:xfrm>
          <a:prstGeom prst="rect">
            <a:avLst/>
          </a:prstGeom>
        </p:spPr>
      </p:pic>
      <p:pic>
        <p:nvPicPr>
          <p:cNvPr id="15" name="Picture 14" descr="A blue hexagon with white cube on it&#10;&#10;Description automatically generated">
            <a:extLst>
              <a:ext uri="{FF2B5EF4-FFF2-40B4-BE49-F238E27FC236}">
                <a16:creationId xmlns:a16="http://schemas.microsoft.com/office/drawing/2014/main" id="{94710057-B81D-1E12-D178-3DDEF7A987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3451" y="1543990"/>
            <a:ext cx="1141194" cy="1109990"/>
          </a:xfrm>
          <a:prstGeom prst="rect">
            <a:avLst/>
          </a:prstGeom>
        </p:spPr>
      </p:pic>
      <p:pic>
        <p:nvPicPr>
          <p:cNvPr id="16" name="Picture 15" descr="A blue hexagon with white cube on it&#10;&#10;Description automatically generated">
            <a:extLst>
              <a:ext uri="{FF2B5EF4-FFF2-40B4-BE49-F238E27FC236}">
                <a16:creationId xmlns:a16="http://schemas.microsoft.com/office/drawing/2014/main" id="{68EC309C-6AE8-C311-5F21-B1C1A2DFB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02580" y="2984810"/>
            <a:ext cx="1141194" cy="1109990"/>
          </a:xfrm>
          <a:prstGeom prst="rect">
            <a:avLst/>
          </a:prstGeom>
        </p:spPr>
      </p:pic>
      <p:pic>
        <p:nvPicPr>
          <p:cNvPr id="17" name="Picture 16" descr="A blue hexagon with white cube on it&#10;&#10;Description automatically generated">
            <a:extLst>
              <a:ext uri="{FF2B5EF4-FFF2-40B4-BE49-F238E27FC236}">
                <a16:creationId xmlns:a16="http://schemas.microsoft.com/office/drawing/2014/main" id="{5699DD64-15BF-2E42-F2B9-473513D07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579" y="2984810"/>
            <a:ext cx="1141194" cy="1109990"/>
          </a:xfrm>
          <a:prstGeom prst="rect">
            <a:avLst/>
          </a:prstGeom>
        </p:spPr>
      </p:pic>
      <p:pic>
        <p:nvPicPr>
          <p:cNvPr id="18" name="Picture 17" descr="A blue hexagon with white cube on it&#10;&#10;Description automatically generated">
            <a:extLst>
              <a:ext uri="{FF2B5EF4-FFF2-40B4-BE49-F238E27FC236}">
                <a16:creationId xmlns:a16="http://schemas.microsoft.com/office/drawing/2014/main" id="{2DB78D20-044F-16D7-F400-F18DBE2564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3515" y="2984810"/>
            <a:ext cx="1141194" cy="1109990"/>
          </a:xfrm>
          <a:prstGeom prst="rect">
            <a:avLst/>
          </a:prstGeom>
        </p:spPr>
      </p:pic>
      <p:pic>
        <p:nvPicPr>
          <p:cNvPr id="19" name="Picture 18" descr="A blue hexagon with white cube on it&#10;&#10;Description automatically generated">
            <a:extLst>
              <a:ext uri="{FF2B5EF4-FFF2-40B4-BE49-F238E27FC236}">
                <a16:creationId xmlns:a16="http://schemas.microsoft.com/office/drawing/2014/main" id="{DDE95895-0EE7-2C70-E0AA-2202624F8A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3451" y="2984810"/>
            <a:ext cx="1141194" cy="1109990"/>
          </a:xfrm>
          <a:prstGeom prst="rect">
            <a:avLst/>
          </a:prstGeom>
        </p:spPr>
      </p:pic>
      <p:pic>
        <p:nvPicPr>
          <p:cNvPr id="21" name="Picture 20" descr="A blue hexagon with white cube on it&#10;&#10;Description automatically generated">
            <a:extLst>
              <a:ext uri="{FF2B5EF4-FFF2-40B4-BE49-F238E27FC236}">
                <a16:creationId xmlns:a16="http://schemas.microsoft.com/office/drawing/2014/main" id="{4D9B8B26-09F2-0545-AF4E-3BD7112DE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3579" y="4425630"/>
            <a:ext cx="1141194" cy="1109990"/>
          </a:xfrm>
          <a:prstGeom prst="rect">
            <a:avLst/>
          </a:prstGeom>
        </p:spPr>
      </p:pic>
      <p:pic>
        <p:nvPicPr>
          <p:cNvPr id="22" name="Picture 21" descr="A blue hexagon with white cube on it&#10;&#10;Description automatically generated">
            <a:extLst>
              <a:ext uri="{FF2B5EF4-FFF2-40B4-BE49-F238E27FC236}">
                <a16:creationId xmlns:a16="http://schemas.microsoft.com/office/drawing/2014/main" id="{D07AC020-B503-5327-60B4-E6C3473E5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3515" y="4425630"/>
            <a:ext cx="1141194" cy="1109990"/>
          </a:xfrm>
          <a:prstGeom prst="rect">
            <a:avLst/>
          </a:prstGeom>
        </p:spPr>
      </p:pic>
      <p:pic>
        <p:nvPicPr>
          <p:cNvPr id="23" name="Picture 22" descr="A blue hexagon with white cube on it&#10;&#10;Description automatically generated">
            <a:extLst>
              <a:ext uri="{FF2B5EF4-FFF2-40B4-BE49-F238E27FC236}">
                <a16:creationId xmlns:a16="http://schemas.microsoft.com/office/drawing/2014/main" id="{41B0AD40-5CF7-1D5A-1C6A-2E1B3F750B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83451" y="4425630"/>
            <a:ext cx="1141194" cy="1109990"/>
          </a:xfrm>
          <a:prstGeom prst="rect">
            <a:avLst/>
          </a:prstGeom>
        </p:spPr>
      </p:pic>
      <p:sp>
        <p:nvSpPr>
          <p:cNvPr id="25" name="TextBox 24">
            <a:extLst>
              <a:ext uri="{FF2B5EF4-FFF2-40B4-BE49-F238E27FC236}">
                <a16:creationId xmlns:a16="http://schemas.microsoft.com/office/drawing/2014/main" id="{064002BD-9B64-DBC2-1705-18EB2AF9FDB9}"/>
              </a:ext>
            </a:extLst>
          </p:cNvPr>
          <p:cNvSpPr txBox="1"/>
          <p:nvPr/>
        </p:nvSpPr>
        <p:spPr>
          <a:xfrm>
            <a:off x="5534356" y="-2807998"/>
            <a:ext cx="6581444" cy="1384995"/>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Physical or virtual machines that provide the resources to run applications</a:t>
            </a:r>
            <a:endParaRPr lang="en-GB" sz="2800" b="1"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773357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37B8C-537B-89F9-51A6-6D8DA8A9CAA4}"/>
            </a:ext>
          </a:extLst>
        </p:cNvPr>
        <p:cNvGrpSpPr/>
        <p:nvPr/>
      </p:nvGrpSpPr>
      <p:grpSpPr>
        <a:xfrm>
          <a:off x="0" y="0"/>
          <a:ext cx="0" cy="0"/>
          <a:chOff x="0" y="0"/>
          <a:chExt cx="0" cy="0"/>
        </a:xfrm>
      </p:grpSpPr>
      <p:pic>
        <p:nvPicPr>
          <p:cNvPr id="7" name="Picture 6" descr="A blue hexagon with a white wheel&#10;&#10;Description automatically generated">
            <a:extLst>
              <a:ext uri="{FF2B5EF4-FFF2-40B4-BE49-F238E27FC236}">
                <a16:creationId xmlns:a16="http://schemas.microsoft.com/office/drawing/2014/main" id="{181C0643-F0E6-59A1-E408-61B011FB48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216846"/>
            <a:ext cx="1356852" cy="1318368"/>
          </a:xfrm>
          <a:prstGeom prst="rect">
            <a:avLst/>
          </a:prstGeom>
        </p:spPr>
      </p:pic>
      <p:pic>
        <p:nvPicPr>
          <p:cNvPr id="8" name="Picture 7" descr="A blue hexagon with white text and blue cubes&#10;&#10;Description automatically generated">
            <a:extLst>
              <a:ext uri="{FF2B5EF4-FFF2-40B4-BE49-F238E27FC236}">
                <a16:creationId xmlns:a16="http://schemas.microsoft.com/office/drawing/2014/main" id="{B09B04A7-B645-FADE-1BA1-481B697BE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820" y="2526092"/>
            <a:ext cx="2555813" cy="2555813"/>
          </a:xfrm>
          <a:prstGeom prst="rect">
            <a:avLst/>
          </a:prstGeom>
        </p:spPr>
      </p:pic>
      <p:sp>
        <p:nvSpPr>
          <p:cNvPr id="9" name="TextBox 8">
            <a:extLst>
              <a:ext uri="{FF2B5EF4-FFF2-40B4-BE49-F238E27FC236}">
                <a16:creationId xmlns:a16="http://schemas.microsoft.com/office/drawing/2014/main" id="{49CF8C74-0002-C2E8-A06F-34BCCAFD97AC}"/>
              </a:ext>
            </a:extLst>
          </p:cNvPr>
          <p:cNvSpPr txBox="1"/>
          <p:nvPr/>
        </p:nvSpPr>
        <p:spPr>
          <a:xfrm>
            <a:off x="4986576" y="3402302"/>
            <a:ext cx="6581444" cy="1384995"/>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Physical or virtual machines that provide the resources to run applications</a:t>
            </a:r>
            <a:endParaRPr lang="en-GB" sz="2800" b="1" dirty="0">
              <a:solidFill>
                <a:schemeClr val="bg1"/>
              </a:solidFill>
              <a:latin typeface="Biome" panose="020B0503030204020804" pitchFamily="34" charset="0"/>
              <a:cs typeface="Biome" panose="020B0503030204020804" pitchFamily="34" charset="0"/>
            </a:endParaRPr>
          </a:p>
        </p:txBody>
      </p:sp>
      <p:sp>
        <p:nvSpPr>
          <p:cNvPr id="10" name="Rectangle 9">
            <a:extLst>
              <a:ext uri="{FF2B5EF4-FFF2-40B4-BE49-F238E27FC236}">
                <a16:creationId xmlns:a16="http://schemas.microsoft.com/office/drawing/2014/main" id="{53BAD3E0-D406-218A-75AE-1A5E9D7F94FD}"/>
              </a:ext>
            </a:extLst>
          </p:cNvPr>
          <p:cNvSpPr/>
          <p:nvPr/>
        </p:nvSpPr>
        <p:spPr>
          <a:xfrm>
            <a:off x="14902775" y="1031984"/>
            <a:ext cx="7977714" cy="4960836"/>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A blue hexagon with white cube on it&#10;&#10;Description automatically generated">
            <a:extLst>
              <a:ext uri="{FF2B5EF4-FFF2-40B4-BE49-F238E27FC236}">
                <a16:creationId xmlns:a16="http://schemas.microsoft.com/office/drawing/2014/main" id="{3E415954-E883-C51C-2815-A22E2A7A5F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02580" y="1543990"/>
            <a:ext cx="1141194" cy="1109990"/>
          </a:xfrm>
          <a:prstGeom prst="rect">
            <a:avLst/>
          </a:prstGeom>
        </p:spPr>
      </p:pic>
      <p:pic>
        <p:nvPicPr>
          <p:cNvPr id="13" name="Picture 12" descr="A blue hexagon with white cube on it&#10;&#10;Description automatically generated">
            <a:extLst>
              <a:ext uri="{FF2B5EF4-FFF2-40B4-BE49-F238E27FC236}">
                <a16:creationId xmlns:a16="http://schemas.microsoft.com/office/drawing/2014/main" id="{E0C75B58-78CE-CE08-AB5C-7BA5FECB89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3579" y="1543990"/>
            <a:ext cx="1141194" cy="1109990"/>
          </a:xfrm>
          <a:prstGeom prst="rect">
            <a:avLst/>
          </a:prstGeom>
        </p:spPr>
      </p:pic>
      <p:pic>
        <p:nvPicPr>
          <p:cNvPr id="14" name="Picture 13" descr="A blue hexagon with white cube on it&#10;&#10;Description automatically generated">
            <a:extLst>
              <a:ext uri="{FF2B5EF4-FFF2-40B4-BE49-F238E27FC236}">
                <a16:creationId xmlns:a16="http://schemas.microsoft.com/office/drawing/2014/main" id="{5527882F-02B2-5988-E942-899894A040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13515" y="1543990"/>
            <a:ext cx="1141194" cy="1109990"/>
          </a:xfrm>
          <a:prstGeom prst="rect">
            <a:avLst/>
          </a:prstGeom>
        </p:spPr>
      </p:pic>
      <p:pic>
        <p:nvPicPr>
          <p:cNvPr id="15" name="Picture 14" descr="A blue hexagon with white cube on it&#10;&#10;Description automatically generated">
            <a:extLst>
              <a:ext uri="{FF2B5EF4-FFF2-40B4-BE49-F238E27FC236}">
                <a16:creationId xmlns:a16="http://schemas.microsoft.com/office/drawing/2014/main" id="{82BF4706-A938-11F6-3A02-F67F1374AB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83451" y="1543990"/>
            <a:ext cx="1141194" cy="1109990"/>
          </a:xfrm>
          <a:prstGeom prst="rect">
            <a:avLst/>
          </a:prstGeom>
        </p:spPr>
      </p:pic>
      <p:pic>
        <p:nvPicPr>
          <p:cNvPr id="16" name="Picture 15" descr="A blue hexagon with white cube on it&#10;&#10;Description automatically generated">
            <a:extLst>
              <a:ext uri="{FF2B5EF4-FFF2-40B4-BE49-F238E27FC236}">
                <a16:creationId xmlns:a16="http://schemas.microsoft.com/office/drawing/2014/main" id="{349CDF9B-D6ED-DE8F-9DE0-04BE85B7D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02580" y="2984810"/>
            <a:ext cx="1141194" cy="1109990"/>
          </a:xfrm>
          <a:prstGeom prst="rect">
            <a:avLst/>
          </a:prstGeom>
        </p:spPr>
      </p:pic>
      <p:pic>
        <p:nvPicPr>
          <p:cNvPr id="17" name="Picture 16" descr="A blue hexagon with white cube on it&#10;&#10;Description automatically generated">
            <a:extLst>
              <a:ext uri="{FF2B5EF4-FFF2-40B4-BE49-F238E27FC236}">
                <a16:creationId xmlns:a16="http://schemas.microsoft.com/office/drawing/2014/main" id="{2507BFAC-8D4C-EAB6-DB77-B9ADB386F5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3579" y="2984810"/>
            <a:ext cx="1141194" cy="1109990"/>
          </a:xfrm>
          <a:prstGeom prst="rect">
            <a:avLst/>
          </a:prstGeom>
        </p:spPr>
      </p:pic>
      <p:pic>
        <p:nvPicPr>
          <p:cNvPr id="18" name="Picture 17" descr="A blue hexagon with white cube on it&#10;&#10;Description automatically generated">
            <a:extLst>
              <a:ext uri="{FF2B5EF4-FFF2-40B4-BE49-F238E27FC236}">
                <a16:creationId xmlns:a16="http://schemas.microsoft.com/office/drawing/2014/main" id="{84BAD1AD-6C91-5DF3-1D11-C10AF0131A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13515" y="2984810"/>
            <a:ext cx="1141194" cy="1109990"/>
          </a:xfrm>
          <a:prstGeom prst="rect">
            <a:avLst/>
          </a:prstGeom>
        </p:spPr>
      </p:pic>
      <p:pic>
        <p:nvPicPr>
          <p:cNvPr id="19" name="Picture 18" descr="A blue hexagon with white cube on it&#10;&#10;Description automatically generated">
            <a:extLst>
              <a:ext uri="{FF2B5EF4-FFF2-40B4-BE49-F238E27FC236}">
                <a16:creationId xmlns:a16="http://schemas.microsoft.com/office/drawing/2014/main" id="{E613BFC1-E422-0559-D4D6-5ED16B6A7E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83451" y="2984810"/>
            <a:ext cx="1141194" cy="1109990"/>
          </a:xfrm>
          <a:prstGeom prst="rect">
            <a:avLst/>
          </a:prstGeom>
        </p:spPr>
      </p:pic>
      <p:pic>
        <p:nvPicPr>
          <p:cNvPr id="21" name="Picture 20" descr="A blue hexagon with white cube on it&#10;&#10;Description automatically generated">
            <a:extLst>
              <a:ext uri="{FF2B5EF4-FFF2-40B4-BE49-F238E27FC236}">
                <a16:creationId xmlns:a16="http://schemas.microsoft.com/office/drawing/2014/main" id="{7959291E-463C-9025-D6F4-594D4D8887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3579" y="4425630"/>
            <a:ext cx="1141194" cy="1109990"/>
          </a:xfrm>
          <a:prstGeom prst="rect">
            <a:avLst/>
          </a:prstGeom>
        </p:spPr>
      </p:pic>
      <p:pic>
        <p:nvPicPr>
          <p:cNvPr id="22" name="Picture 21" descr="A blue hexagon with white cube on it&#10;&#10;Description automatically generated">
            <a:extLst>
              <a:ext uri="{FF2B5EF4-FFF2-40B4-BE49-F238E27FC236}">
                <a16:creationId xmlns:a16="http://schemas.microsoft.com/office/drawing/2014/main" id="{B0D885A3-4BC2-3612-61E4-840625B93A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213515" y="4425630"/>
            <a:ext cx="1141194" cy="1109990"/>
          </a:xfrm>
          <a:prstGeom prst="rect">
            <a:avLst/>
          </a:prstGeom>
        </p:spPr>
      </p:pic>
      <p:pic>
        <p:nvPicPr>
          <p:cNvPr id="23" name="Picture 22" descr="A blue hexagon with white cube on it&#10;&#10;Description automatically generated">
            <a:extLst>
              <a:ext uri="{FF2B5EF4-FFF2-40B4-BE49-F238E27FC236}">
                <a16:creationId xmlns:a16="http://schemas.microsoft.com/office/drawing/2014/main" id="{5AD9EE3D-980E-40E5-3F15-9D4FDC03FC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83451" y="4425630"/>
            <a:ext cx="1141194" cy="1109990"/>
          </a:xfrm>
          <a:prstGeom prst="rect">
            <a:avLst/>
          </a:prstGeom>
        </p:spPr>
      </p:pic>
      <p:pic>
        <p:nvPicPr>
          <p:cNvPr id="3" name="Picture 2" descr="A blue hexagon with white text and blue cubes&#10;&#10;Description automatically generated">
            <a:extLst>
              <a:ext uri="{FF2B5EF4-FFF2-40B4-BE49-F238E27FC236}">
                <a16:creationId xmlns:a16="http://schemas.microsoft.com/office/drawing/2014/main" id="{BB11AC91-6141-AD26-66A2-74068B32F2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86576" y="-4065435"/>
            <a:ext cx="1306604" cy="1293010"/>
          </a:xfrm>
          <a:prstGeom prst="rect">
            <a:avLst/>
          </a:prstGeom>
        </p:spPr>
      </p:pic>
      <p:pic>
        <p:nvPicPr>
          <p:cNvPr id="5" name="Picture 4" descr="A blue hexagon with white text and blue cubes&#10;&#10;Description automatically generated">
            <a:extLst>
              <a:ext uri="{FF2B5EF4-FFF2-40B4-BE49-F238E27FC236}">
                <a16:creationId xmlns:a16="http://schemas.microsoft.com/office/drawing/2014/main" id="{6BB2A4FD-2B45-44B2-E954-F3B485DA04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61615" y="-4039434"/>
            <a:ext cx="1306604" cy="1293010"/>
          </a:xfrm>
          <a:prstGeom prst="rect">
            <a:avLst/>
          </a:prstGeom>
        </p:spPr>
      </p:pic>
      <p:pic>
        <p:nvPicPr>
          <p:cNvPr id="6" name="Picture 5" descr="A black background with a black square&#10;&#10;Description automatically generated with medium confidence">
            <a:extLst>
              <a:ext uri="{FF2B5EF4-FFF2-40B4-BE49-F238E27FC236}">
                <a16:creationId xmlns:a16="http://schemas.microsoft.com/office/drawing/2014/main" id="{CB360EBB-362A-EC62-5290-51AF4BD06FF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78084" y="-2291853"/>
            <a:ext cx="2313437" cy="573025"/>
          </a:xfrm>
          <a:prstGeom prst="rect">
            <a:avLst/>
          </a:prstGeom>
        </p:spPr>
      </p:pic>
    </p:spTree>
    <p:extLst>
      <p:ext uri="{BB962C8B-B14F-4D97-AF65-F5344CB8AC3E}">
        <p14:creationId xmlns:p14="http://schemas.microsoft.com/office/powerpoint/2010/main" val="3198558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C8C83-E0C2-43D3-8AB9-E5B58C488A9F}"/>
            </a:ext>
          </a:extLst>
        </p:cNvPr>
        <p:cNvGrpSpPr/>
        <p:nvPr/>
      </p:nvGrpSpPr>
      <p:grpSpPr>
        <a:xfrm>
          <a:off x="0" y="0"/>
          <a:ext cx="0" cy="0"/>
          <a:chOff x="0" y="0"/>
          <a:chExt cx="0" cy="0"/>
        </a:xfrm>
      </p:grpSpPr>
      <p:pic>
        <p:nvPicPr>
          <p:cNvPr id="7" name="Picture 6" descr="A blue hexagon with a white wheel&#10;&#10;Description automatically generated">
            <a:extLst>
              <a:ext uri="{FF2B5EF4-FFF2-40B4-BE49-F238E27FC236}">
                <a16:creationId xmlns:a16="http://schemas.microsoft.com/office/drawing/2014/main" id="{103149E7-D8AB-F1EF-7235-304F4D21CD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216846"/>
            <a:ext cx="898832" cy="873339"/>
          </a:xfrm>
          <a:prstGeom prst="rect">
            <a:avLst/>
          </a:prstGeom>
        </p:spPr>
      </p:pic>
      <p:sp>
        <p:nvSpPr>
          <p:cNvPr id="3" name="Rectangle 2">
            <a:extLst>
              <a:ext uri="{FF2B5EF4-FFF2-40B4-BE49-F238E27FC236}">
                <a16:creationId xmlns:a16="http://schemas.microsoft.com/office/drawing/2014/main" id="{625D4556-8FA0-DE1C-7AC7-C645C352946A}"/>
              </a:ext>
            </a:extLst>
          </p:cNvPr>
          <p:cNvSpPr/>
          <p:nvPr/>
        </p:nvSpPr>
        <p:spPr>
          <a:xfrm>
            <a:off x="2105295" y="1039914"/>
            <a:ext cx="7977714" cy="4960836"/>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A blue hexagon with white text and blue cubes&#10;&#10;Description automatically generated">
            <a:extLst>
              <a:ext uri="{FF2B5EF4-FFF2-40B4-BE49-F238E27FC236}">
                <a16:creationId xmlns:a16="http://schemas.microsoft.com/office/drawing/2014/main" id="{8CF9D065-9ABE-26DF-43B2-4946925827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61" y="664620"/>
            <a:ext cx="1141195" cy="1141195"/>
          </a:xfrm>
          <a:prstGeom prst="rect">
            <a:avLst/>
          </a:prstGeom>
        </p:spPr>
      </p:pic>
      <p:pic>
        <p:nvPicPr>
          <p:cNvPr id="6" name="Picture 5" descr="A blue hexagon with white cube on it&#10;&#10;Description automatically generated">
            <a:extLst>
              <a:ext uri="{FF2B5EF4-FFF2-40B4-BE49-F238E27FC236}">
                <a16:creationId xmlns:a16="http://schemas.microsoft.com/office/drawing/2014/main" id="{38169A1E-BD07-D9A1-EFBC-FED5AFF72C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035" y="1551920"/>
            <a:ext cx="1141194" cy="1109990"/>
          </a:xfrm>
          <a:prstGeom prst="rect">
            <a:avLst/>
          </a:prstGeom>
        </p:spPr>
      </p:pic>
      <p:pic>
        <p:nvPicPr>
          <p:cNvPr id="10" name="Picture 9" descr="A blue hexagon with white cube on it&#10;&#10;Description automatically generated">
            <a:extLst>
              <a:ext uri="{FF2B5EF4-FFF2-40B4-BE49-F238E27FC236}">
                <a16:creationId xmlns:a16="http://schemas.microsoft.com/office/drawing/2014/main" id="{1585C298-01D4-E66C-9447-2E86EB38C8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5971" y="1551920"/>
            <a:ext cx="1141194" cy="1109990"/>
          </a:xfrm>
          <a:prstGeom prst="rect">
            <a:avLst/>
          </a:prstGeom>
        </p:spPr>
      </p:pic>
      <p:pic>
        <p:nvPicPr>
          <p:cNvPr id="13" name="Picture 12" descr="A blue hexagon with white cube on it&#10;&#10;Description automatically generated">
            <a:extLst>
              <a:ext uri="{FF2B5EF4-FFF2-40B4-BE49-F238E27FC236}">
                <a16:creationId xmlns:a16="http://schemas.microsoft.com/office/drawing/2014/main" id="{FF8C7A62-B01D-E35B-1D4B-99DDA1F620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035" y="2992740"/>
            <a:ext cx="1141194" cy="1109990"/>
          </a:xfrm>
          <a:prstGeom prst="rect">
            <a:avLst/>
          </a:prstGeom>
        </p:spPr>
      </p:pic>
      <p:pic>
        <p:nvPicPr>
          <p:cNvPr id="14" name="Picture 13" descr="A blue hexagon with white cube on it&#10;&#10;Description automatically generated">
            <a:extLst>
              <a:ext uri="{FF2B5EF4-FFF2-40B4-BE49-F238E27FC236}">
                <a16:creationId xmlns:a16="http://schemas.microsoft.com/office/drawing/2014/main" id="{BC877AAB-342D-3B8F-0038-0E22B09A64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5971" y="2992740"/>
            <a:ext cx="1141194" cy="1109990"/>
          </a:xfrm>
          <a:prstGeom prst="rect">
            <a:avLst/>
          </a:prstGeom>
        </p:spPr>
      </p:pic>
      <p:pic>
        <p:nvPicPr>
          <p:cNvPr id="17" name="Picture 16" descr="A blue hexagon with white cube on it&#10;&#10;Description automatically generated">
            <a:extLst>
              <a:ext uri="{FF2B5EF4-FFF2-40B4-BE49-F238E27FC236}">
                <a16:creationId xmlns:a16="http://schemas.microsoft.com/office/drawing/2014/main" id="{D80F6377-7604-5005-56E7-A316499669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6035" y="4433560"/>
            <a:ext cx="1141194" cy="1109990"/>
          </a:xfrm>
          <a:prstGeom prst="rect">
            <a:avLst/>
          </a:prstGeom>
        </p:spPr>
      </p:pic>
      <p:pic>
        <p:nvPicPr>
          <p:cNvPr id="18" name="Picture 17" descr="A blue hexagon with white cube on it&#10;&#10;Description automatically generated">
            <a:extLst>
              <a:ext uri="{FF2B5EF4-FFF2-40B4-BE49-F238E27FC236}">
                <a16:creationId xmlns:a16="http://schemas.microsoft.com/office/drawing/2014/main" id="{AC28823F-6194-D701-B930-4B8751A1DF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5971" y="4433560"/>
            <a:ext cx="1141194" cy="1109990"/>
          </a:xfrm>
          <a:prstGeom prst="rect">
            <a:avLst/>
          </a:prstGeom>
        </p:spPr>
      </p:pic>
      <p:sp>
        <p:nvSpPr>
          <p:cNvPr id="19" name="TextBox 18">
            <a:extLst>
              <a:ext uri="{FF2B5EF4-FFF2-40B4-BE49-F238E27FC236}">
                <a16:creationId xmlns:a16="http://schemas.microsoft.com/office/drawing/2014/main" id="{C17185FE-FBDC-AC56-DF2E-583C150AF7D6}"/>
              </a:ext>
            </a:extLst>
          </p:cNvPr>
          <p:cNvSpPr txBox="1"/>
          <p:nvPr/>
        </p:nvSpPr>
        <p:spPr>
          <a:xfrm>
            <a:off x="5610556" y="8202902"/>
            <a:ext cx="6581444" cy="1384995"/>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Physical or virtual machines that provide the resources to run applications</a:t>
            </a:r>
            <a:endParaRPr lang="en-GB" sz="2800" b="1" dirty="0">
              <a:solidFill>
                <a:schemeClr val="bg1"/>
              </a:solidFill>
              <a:latin typeface="Biome" panose="020B0503030204020804" pitchFamily="34" charset="0"/>
              <a:cs typeface="Biome" panose="020B0503030204020804" pitchFamily="34" charset="0"/>
            </a:endParaRPr>
          </a:p>
        </p:txBody>
      </p:sp>
      <p:pic>
        <p:nvPicPr>
          <p:cNvPr id="21" name="Picture 20" descr="A blue hexagon with white text and blue cubes&#10;&#10;Description automatically generated">
            <a:extLst>
              <a:ext uri="{FF2B5EF4-FFF2-40B4-BE49-F238E27FC236}">
                <a16:creationId xmlns:a16="http://schemas.microsoft.com/office/drawing/2014/main" id="{0965AB45-064D-5642-6E9D-CB4E6D9831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8548" y="2373465"/>
            <a:ext cx="1306604" cy="1293010"/>
          </a:xfrm>
          <a:prstGeom prst="rect">
            <a:avLst/>
          </a:prstGeom>
        </p:spPr>
      </p:pic>
      <p:pic>
        <p:nvPicPr>
          <p:cNvPr id="23" name="Picture 22" descr="A blue hexagon with white text and blue cubes&#10;&#10;Description automatically generated">
            <a:extLst>
              <a:ext uri="{FF2B5EF4-FFF2-40B4-BE49-F238E27FC236}">
                <a16:creationId xmlns:a16="http://schemas.microsoft.com/office/drawing/2014/main" id="{8473218C-1AAD-3C21-9D32-592EAE06D9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53587" y="2399466"/>
            <a:ext cx="1306604" cy="1293010"/>
          </a:xfrm>
          <a:prstGeom prst="rect">
            <a:avLst/>
          </a:prstGeom>
        </p:spPr>
      </p:pic>
      <p:pic>
        <p:nvPicPr>
          <p:cNvPr id="27" name="Picture 26" descr="A black background with a black square&#10;&#10;Description automatically generated with medium confidence">
            <a:extLst>
              <a:ext uri="{FF2B5EF4-FFF2-40B4-BE49-F238E27FC236}">
                <a16:creationId xmlns:a16="http://schemas.microsoft.com/office/drawing/2014/main" id="{1054BD47-9A82-E9E2-302B-FBE95A434A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0056" y="4147047"/>
            <a:ext cx="2313437" cy="573025"/>
          </a:xfrm>
          <a:prstGeom prst="rect">
            <a:avLst/>
          </a:prstGeom>
        </p:spPr>
      </p:pic>
    </p:spTree>
    <p:extLst>
      <p:ext uri="{BB962C8B-B14F-4D97-AF65-F5344CB8AC3E}">
        <p14:creationId xmlns:p14="http://schemas.microsoft.com/office/powerpoint/2010/main" val="4012954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CD5C5-50A4-DB2B-49A4-17DB47B7C10D}"/>
            </a:ext>
          </a:extLst>
        </p:cNvPr>
        <p:cNvGrpSpPr/>
        <p:nvPr/>
      </p:nvGrpSpPr>
      <p:grpSpPr>
        <a:xfrm>
          <a:off x="0" y="0"/>
          <a:ext cx="0" cy="0"/>
          <a:chOff x="0" y="0"/>
          <a:chExt cx="0" cy="0"/>
        </a:xfrm>
      </p:grpSpPr>
      <p:pic>
        <p:nvPicPr>
          <p:cNvPr id="7" name="Picture 6" descr="A blue hexagon with a white wheel&#10;&#10;Description automatically generated">
            <a:extLst>
              <a:ext uri="{FF2B5EF4-FFF2-40B4-BE49-F238E27FC236}">
                <a16:creationId xmlns:a16="http://schemas.microsoft.com/office/drawing/2014/main" id="{58AE4D44-13DC-225F-A84D-A131A60E49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18" y="2098985"/>
            <a:ext cx="2737677" cy="2660029"/>
          </a:xfrm>
          <a:prstGeom prst="rect">
            <a:avLst/>
          </a:prstGeom>
        </p:spPr>
      </p:pic>
      <p:pic>
        <p:nvPicPr>
          <p:cNvPr id="4" name="Picture 3" descr="A blue hexagon with white cube on it&#10;&#10;Description automatically generated">
            <a:extLst>
              <a:ext uri="{FF2B5EF4-FFF2-40B4-BE49-F238E27FC236}">
                <a16:creationId xmlns:a16="http://schemas.microsoft.com/office/drawing/2014/main" id="{07C49712-41BE-DF01-C7F4-5051A7F27E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0297" y="4919988"/>
            <a:ext cx="766451" cy="745494"/>
          </a:xfrm>
          <a:prstGeom prst="rect">
            <a:avLst/>
          </a:prstGeom>
        </p:spPr>
      </p:pic>
      <p:sp>
        <p:nvSpPr>
          <p:cNvPr id="2" name="TextBox 1">
            <a:extLst>
              <a:ext uri="{FF2B5EF4-FFF2-40B4-BE49-F238E27FC236}">
                <a16:creationId xmlns:a16="http://schemas.microsoft.com/office/drawing/2014/main" id="{B52E546D-48B8-2B44-643C-232EE6EA0DB5}"/>
              </a:ext>
            </a:extLst>
          </p:cNvPr>
          <p:cNvSpPr txBox="1"/>
          <p:nvPr/>
        </p:nvSpPr>
        <p:spPr>
          <a:xfrm>
            <a:off x="9642935" y="7948937"/>
            <a:ext cx="7800644" cy="954107"/>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smallest and simplest unit in the Kubernetes object model</a:t>
            </a:r>
            <a:endParaRPr lang="en-GB" sz="2800" b="1" dirty="0">
              <a:solidFill>
                <a:schemeClr val="bg1"/>
              </a:solidFill>
              <a:latin typeface="Biome" panose="020B0503030204020804" pitchFamily="34" charset="0"/>
              <a:cs typeface="Biome" panose="020B0503030204020804" pitchFamily="34" charset="0"/>
            </a:endParaRPr>
          </a:p>
        </p:txBody>
      </p:sp>
      <p:pic>
        <p:nvPicPr>
          <p:cNvPr id="8" name="Picture 7" descr="A blue hexagon with white text and blue cubes&#10;&#10;Description automatically generated">
            <a:extLst>
              <a:ext uri="{FF2B5EF4-FFF2-40B4-BE49-F238E27FC236}">
                <a16:creationId xmlns:a16="http://schemas.microsoft.com/office/drawing/2014/main" id="{D4101048-B854-AE53-D7B7-E3AB39532F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7956" y="2878469"/>
            <a:ext cx="1781770" cy="1781770"/>
          </a:xfrm>
          <a:prstGeom prst="rect">
            <a:avLst/>
          </a:prstGeom>
        </p:spPr>
      </p:pic>
      <p:sp>
        <p:nvSpPr>
          <p:cNvPr id="9" name="TextBox 8">
            <a:extLst>
              <a:ext uri="{FF2B5EF4-FFF2-40B4-BE49-F238E27FC236}">
                <a16:creationId xmlns:a16="http://schemas.microsoft.com/office/drawing/2014/main" id="{5BC841D3-8062-E7CB-1FC3-2E5CFA8061A2}"/>
              </a:ext>
            </a:extLst>
          </p:cNvPr>
          <p:cNvSpPr txBox="1"/>
          <p:nvPr/>
        </p:nvSpPr>
        <p:spPr>
          <a:xfrm>
            <a:off x="4411877" y="3900982"/>
            <a:ext cx="7800644"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The foundation of the K8s architecture</a:t>
            </a:r>
            <a:endParaRPr lang="en-GB" sz="2800" b="1" dirty="0">
              <a:solidFill>
                <a:schemeClr val="bg1"/>
              </a:solidFill>
              <a:latin typeface="Biome" panose="020B0503030204020804" pitchFamily="34" charset="0"/>
              <a:cs typeface="Biome" panose="020B0503030204020804" pitchFamily="34" charset="0"/>
            </a:endParaRPr>
          </a:p>
        </p:txBody>
      </p:sp>
      <p:sp>
        <p:nvSpPr>
          <p:cNvPr id="10" name="Rectangle 9">
            <a:extLst>
              <a:ext uri="{FF2B5EF4-FFF2-40B4-BE49-F238E27FC236}">
                <a16:creationId xmlns:a16="http://schemas.microsoft.com/office/drawing/2014/main" id="{E6A1025E-FE34-6485-3415-18CA058EAE68}"/>
              </a:ext>
            </a:extLst>
          </p:cNvPr>
          <p:cNvSpPr/>
          <p:nvPr/>
        </p:nvSpPr>
        <p:spPr>
          <a:xfrm>
            <a:off x="-13086859" y="478192"/>
            <a:ext cx="7977714" cy="5901616"/>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descr="A blue hexagon with white cube on it&#10;&#10;Description automatically generated">
            <a:extLst>
              <a:ext uri="{FF2B5EF4-FFF2-40B4-BE49-F238E27FC236}">
                <a16:creationId xmlns:a16="http://schemas.microsoft.com/office/drawing/2014/main" id="{D50D1C79-984B-7EBE-2213-0C7B982317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3472" y="990198"/>
            <a:ext cx="1357612" cy="1320490"/>
          </a:xfrm>
          <a:prstGeom prst="rect">
            <a:avLst/>
          </a:prstGeom>
        </p:spPr>
      </p:pic>
      <p:pic>
        <p:nvPicPr>
          <p:cNvPr id="13" name="Picture 12" descr="A blue hexagon with white cube on it&#10;&#10;Description automatically generated">
            <a:extLst>
              <a:ext uri="{FF2B5EF4-FFF2-40B4-BE49-F238E27FC236}">
                <a16:creationId xmlns:a16="http://schemas.microsoft.com/office/drawing/2014/main" id="{846834EF-759A-B907-F354-D3F51CA5D5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2473" y="990198"/>
            <a:ext cx="1357612" cy="1320490"/>
          </a:xfrm>
          <a:prstGeom prst="rect">
            <a:avLst/>
          </a:prstGeom>
        </p:spPr>
      </p:pic>
      <p:pic>
        <p:nvPicPr>
          <p:cNvPr id="14" name="Picture 13" descr="A blue hexagon with white cube on it&#10;&#10;Description automatically generated">
            <a:extLst>
              <a:ext uri="{FF2B5EF4-FFF2-40B4-BE49-F238E27FC236}">
                <a16:creationId xmlns:a16="http://schemas.microsoft.com/office/drawing/2014/main" id="{EF41025C-67AE-C0C6-41CA-25FF2A24BC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2537" y="990198"/>
            <a:ext cx="1357612" cy="1320490"/>
          </a:xfrm>
          <a:prstGeom prst="rect">
            <a:avLst/>
          </a:prstGeom>
        </p:spPr>
      </p:pic>
      <p:pic>
        <p:nvPicPr>
          <p:cNvPr id="15" name="Picture 14" descr="A blue hexagon with white cube on it&#10;&#10;Description automatically generated">
            <a:extLst>
              <a:ext uri="{FF2B5EF4-FFF2-40B4-BE49-F238E27FC236}">
                <a16:creationId xmlns:a16="http://schemas.microsoft.com/office/drawing/2014/main" id="{F8045CA0-DBB5-2C3B-14E9-1F1941CAD0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2601" y="990198"/>
            <a:ext cx="1357612" cy="1320490"/>
          </a:xfrm>
          <a:prstGeom prst="rect">
            <a:avLst/>
          </a:prstGeom>
        </p:spPr>
      </p:pic>
      <p:pic>
        <p:nvPicPr>
          <p:cNvPr id="16" name="Picture 15" descr="A blue hexagon with white cube on it&#10;&#10;Description automatically generated">
            <a:extLst>
              <a:ext uri="{FF2B5EF4-FFF2-40B4-BE49-F238E27FC236}">
                <a16:creationId xmlns:a16="http://schemas.microsoft.com/office/drawing/2014/main" id="{8B91BC76-7FB9-CAC9-4EB6-B61B120937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03472" y="2431018"/>
            <a:ext cx="1357612" cy="1320490"/>
          </a:xfrm>
          <a:prstGeom prst="rect">
            <a:avLst/>
          </a:prstGeom>
        </p:spPr>
      </p:pic>
      <p:pic>
        <p:nvPicPr>
          <p:cNvPr id="17" name="Picture 16" descr="A blue hexagon with white cube on it&#10;&#10;Description automatically generated">
            <a:extLst>
              <a:ext uri="{FF2B5EF4-FFF2-40B4-BE49-F238E27FC236}">
                <a16:creationId xmlns:a16="http://schemas.microsoft.com/office/drawing/2014/main" id="{5D1EB1C5-3730-7FBA-229D-E62ABCD51F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2473" y="2431018"/>
            <a:ext cx="1357612" cy="1320490"/>
          </a:xfrm>
          <a:prstGeom prst="rect">
            <a:avLst/>
          </a:prstGeom>
        </p:spPr>
      </p:pic>
      <p:pic>
        <p:nvPicPr>
          <p:cNvPr id="18" name="Picture 17" descr="A blue hexagon with white cube on it&#10;&#10;Description automatically generated">
            <a:extLst>
              <a:ext uri="{FF2B5EF4-FFF2-40B4-BE49-F238E27FC236}">
                <a16:creationId xmlns:a16="http://schemas.microsoft.com/office/drawing/2014/main" id="{209D6F48-12C5-5B89-D43A-108B0C2535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2537" y="2431018"/>
            <a:ext cx="1357612" cy="1320490"/>
          </a:xfrm>
          <a:prstGeom prst="rect">
            <a:avLst/>
          </a:prstGeom>
        </p:spPr>
      </p:pic>
      <p:pic>
        <p:nvPicPr>
          <p:cNvPr id="19" name="Picture 18" descr="A blue hexagon with white cube on it&#10;&#10;Description automatically generated">
            <a:extLst>
              <a:ext uri="{FF2B5EF4-FFF2-40B4-BE49-F238E27FC236}">
                <a16:creationId xmlns:a16="http://schemas.microsoft.com/office/drawing/2014/main" id="{8B722F3E-96C7-A0BC-9C9D-C3DA99D030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2601" y="2431018"/>
            <a:ext cx="1357612" cy="1320490"/>
          </a:xfrm>
          <a:prstGeom prst="rect">
            <a:avLst/>
          </a:prstGeom>
        </p:spPr>
      </p:pic>
      <p:pic>
        <p:nvPicPr>
          <p:cNvPr id="21" name="Picture 20" descr="A blue hexagon with white cube on it&#10;&#10;Description automatically generated">
            <a:extLst>
              <a:ext uri="{FF2B5EF4-FFF2-40B4-BE49-F238E27FC236}">
                <a16:creationId xmlns:a16="http://schemas.microsoft.com/office/drawing/2014/main" id="{D3FA7481-E761-AEDC-41F3-8789FB943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2473" y="3871838"/>
            <a:ext cx="1357612" cy="1320490"/>
          </a:xfrm>
          <a:prstGeom prst="rect">
            <a:avLst/>
          </a:prstGeom>
        </p:spPr>
      </p:pic>
      <p:pic>
        <p:nvPicPr>
          <p:cNvPr id="22" name="Picture 21" descr="A blue hexagon with white cube on it&#10;&#10;Description automatically generated">
            <a:extLst>
              <a:ext uri="{FF2B5EF4-FFF2-40B4-BE49-F238E27FC236}">
                <a16:creationId xmlns:a16="http://schemas.microsoft.com/office/drawing/2014/main" id="{65E14CA0-DCFA-C6E7-48BB-A8DE481EA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2537" y="3871838"/>
            <a:ext cx="1357612" cy="1320490"/>
          </a:xfrm>
          <a:prstGeom prst="rect">
            <a:avLst/>
          </a:prstGeom>
        </p:spPr>
      </p:pic>
      <p:pic>
        <p:nvPicPr>
          <p:cNvPr id="23" name="Picture 22" descr="A blue hexagon with white cube on it&#10;&#10;Description automatically generated">
            <a:extLst>
              <a:ext uri="{FF2B5EF4-FFF2-40B4-BE49-F238E27FC236}">
                <a16:creationId xmlns:a16="http://schemas.microsoft.com/office/drawing/2014/main" id="{0E22AD51-DB0F-03A4-E38D-8EE56C946A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2601" y="3871838"/>
            <a:ext cx="1357612" cy="1320490"/>
          </a:xfrm>
          <a:prstGeom prst="rect">
            <a:avLst/>
          </a:prstGeom>
        </p:spPr>
      </p:pic>
      <p:sp>
        <p:nvSpPr>
          <p:cNvPr id="3" name="TextBox 2">
            <a:extLst>
              <a:ext uri="{FF2B5EF4-FFF2-40B4-BE49-F238E27FC236}">
                <a16:creationId xmlns:a16="http://schemas.microsoft.com/office/drawing/2014/main" id="{C1BD9C8E-6B7B-7E55-C639-DB97217E785E}"/>
              </a:ext>
            </a:extLst>
          </p:cNvPr>
          <p:cNvSpPr txBox="1"/>
          <p:nvPr/>
        </p:nvSpPr>
        <p:spPr>
          <a:xfrm>
            <a:off x="6203337" y="2310688"/>
            <a:ext cx="4217724" cy="646331"/>
          </a:xfrm>
          <a:prstGeom prst="rect">
            <a:avLst/>
          </a:prstGeom>
          <a:noFill/>
        </p:spPr>
        <p:txBody>
          <a:bodyPr wrap="square" rtlCol="0">
            <a:spAutoFit/>
          </a:bodyPr>
          <a:lstStyle/>
          <a:p>
            <a:pPr algn="ctr"/>
            <a:r>
              <a:rPr lang="en-GB" sz="3600" b="1" dirty="0">
                <a:solidFill>
                  <a:schemeClr val="bg1"/>
                </a:solidFill>
                <a:latin typeface="Biome" panose="020B0503030204020804" pitchFamily="34" charset="0"/>
                <a:cs typeface="Biome" panose="020B0503030204020804" pitchFamily="34" charset="0"/>
              </a:rPr>
              <a:t>Cluster </a:t>
            </a:r>
          </a:p>
        </p:txBody>
      </p:sp>
      <p:sp>
        <p:nvSpPr>
          <p:cNvPr id="5" name="TextBox 4">
            <a:extLst>
              <a:ext uri="{FF2B5EF4-FFF2-40B4-BE49-F238E27FC236}">
                <a16:creationId xmlns:a16="http://schemas.microsoft.com/office/drawing/2014/main" id="{40237170-C27D-88AF-FA4F-71A0FD579A4E}"/>
              </a:ext>
            </a:extLst>
          </p:cNvPr>
          <p:cNvSpPr txBox="1"/>
          <p:nvPr/>
        </p:nvSpPr>
        <p:spPr>
          <a:xfrm>
            <a:off x="7331072" y="-1744130"/>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Worker node</a:t>
            </a:r>
            <a:endParaRPr lang="en-GB" sz="2800" b="1" dirty="0">
              <a:solidFill>
                <a:schemeClr val="bg1"/>
              </a:solidFill>
              <a:latin typeface="Biome" panose="020B0503030204020804" pitchFamily="34" charset="0"/>
              <a:cs typeface="Biome" panose="020B0503030204020804" pitchFamily="34" charset="0"/>
            </a:endParaRPr>
          </a:p>
        </p:txBody>
      </p:sp>
      <p:sp>
        <p:nvSpPr>
          <p:cNvPr id="6" name="Rectangle 5">
            <a:extLst>
              <a:ext uri="{FF2B5EF4-FFF2-40B4-BE49-F238E27FC236}">
                <a16:creationId xmlns:a16="http://schemas.microsoft.com/office/drawing/2014/main" id="{42DAB99C-6ECB-4FED-0F8D-01C22B205765}"/>
              </a:ext>
            </a:extLst>
          </p:cNvPr>
          <p:cNvSpPr/>
          <p:nvPr/>
        </p:nvSpPr>
        <p:spPr>
          <a:xfrm>
            <a:off x="7257275" y="-6130852"/>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A blue hexagon with white text and blue cubes&#10;&#10;Description automatically generated">
            <a:extLst>
              <a:ext uri="{FF2B5EF4-FFF2-40B4-BE49-F238E27FC236}">
                <a16:creationId xmlns:a16="http://schemas.microsoft.com/office/drawing/2014/main" id="{8E8AE605-1EAF-95FC-D053-CC264AA30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4799" y="-6824474"/>
            <a:ext cx="1141195" cy="1141195"/>
          </a:xfrm>
          <a:prstGeom prst="rect">
            <a:avLst/>
          </a:prstGeom>
        </p:spPr>
      </p:pic>
      <p:pic>
        <p:nvPicPr>
          <p:cNvPr id="20" name="Picture 19" descr="A blue hexagon with white cube on it&#10;&#10;Description automatically generated">
            <a:extLst>
              <a:ext uri="{FF2B5EF4-FFF2-40B4-BE49-F238E27FC236}">
                <a16:creationId xmlns:a16="http://schemas.microsoft.com/office/drawing/2014/main" id="{DB4FC656-7AD8-AB89-C6EF-433B400F58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8010" y="-4237342"/>
            <a:ext cx="1141194" cy="1109990"/>
          </a:xfrm>
          <a:prstGeom prst="rect">
            <a:avLst/>
          </a:prstGeom>
        </p:spPr>
      </p:pic>
      <p:pic>
        <p:nvPicPr>
          <p:cNvPr id="24" name="Picture 23" descr="A blue hexagon with white cube on it&#10;&#10;Description automatically generated">
            <a:extLst>
              <a:ext uri="{FF2B5EF4-FFF2-40B4-BE49-F238E27FC236}">
                <a16:creationId xmlns:a16="http://schemas.microsoft.com/office/drawing/2014/main" id="{374D9A9E-9D78-5ECF-7A4B-D55EE737B8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9125" y="-4230876"/>
            <a:ext cx="1141194" cy="1109990"/>
          </a:xfrm>
          <a:prstGeom prst="rect">
            <a:avLst/>
          </a:prstGeom>
        </p:spPr>
      </p:pic>
      <p:pic>
        <p:nvPicPr>
          <p:cNvPr id="25" name="Picture 24" descr="A blue hexagon with white text and blue cubes&#10;&#10;Description automatically generated">
            <a:extLst>
              <a:ext uri="{FF2B5EF4-FFF2-40B4-BE49-F238E27FC236}">
                <a16:creationId xmlns:a16="http://schemas.microsoft.com/office/drawing/2014/main" id="{D5228293-66D8-6222-41A5-AF3CF67599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9125" y="-5582866"/>
            <a:ext cx="1065344" cy="1054260"/>
          </a:xfrm>
          <a:prstGeom prst="rect">
            <a:avLst/>
          </a:prstGeom>
        </p:spPr>
      </p:pic>
      <p:pic>
        <p:nvPicPr>
          <p:cNvPr id="26" name="Picture 25" descr="A blue hexagon with white text and blue cubes&#10;&#10;Description automatically generated">
            <a:extLst>
              <a:ext uri="{FF2B5EF4-FFF2-40B4-BE49-F238E27FC236}">
                <a16:creationId xmlns:a16="http://schemas.microsoft.com/office/drawing/2014/main" id="{2A6104AE-5BD8-0D0F-A5B9-0A1BC9375D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1810" y="-5604640"/>
            <a:ext cx="1141194" cy="1129321"/>
          </a:xfrm>
          <a:prstGeom prst="rect">
            <a:avLst/>
          </a:prstGeom>
        </p:spPr>
      </p:pic>
      <p:pic>
        <p:nvPicPr>
          <p:cNvPr id="27" name="Picture 26" descr="A black background with a black square&#10;&#10;Description automatically generated with medium confidence">
            <a:extLst>
              <a:ext uri="{FF2B5EF4-FFF2-40B4-BE49-F238E27FC236}">
                <a16:creationId xmlns:a16="http://schemas.microsoft.com/office/drawing/2014/main" id="{1327A114-DD1B-1EAC-419C-C3CD82B24F7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9567" y="-2889375"/>
            <a:ext cx="2313437" cy="573025"/>
          </a:xfrm>
          <a:prstGeom prst="rect">
            <a:avLst/>
          </a:prstGeom>
        </p:spPr>
      </p:pic>
      <p:sp>
        <p:nvSpPr>
          <p:cNvPr id="28" name="TextBox 27">
            <a:extLst>
              <a:ext uri="{FF2B5EF4-FFF2-40B4-BE49-F238E27FC236}">
                <a16:creationId xmlns:a16="http://schemas.microsoft.com/office/drawing/2014/main" id="{1A8A04A3-F7F4-9163-0C01-8E09D1216B98}"/>
              </a:ext>
            </a:extLst>
          </p:cNvPr>
          <p:cNvSpPr txBox="1"/>
          <p:nvPr/>
        </p:nvSpPr>
        <p:spPr>
          <a:xfrm>
            <a:off x="2369210" y="-1719985"/>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Master node</a:t>
            </a:r>
            <a:endParaRPr lang="en-GB" sz="2800" b="1" dirty="0">
              <a:solidFill>
                <a:schemeClr val="bg1"/>
              </a:solidFill>
              <a:latin typeface="Biome" panose="020B0503030204020804" pitchFamily="34" charset="0"/>
              <a:cs typeface="Biome" panose="020B0503030204020804" pitchFamily="34" charset="0"/>
            </a:endParaRPr>
          </a:p>
        </p:txBody>
      </p:sp>
      <p:sp>
        <p:nvSpPr>
          <p:cNvPr id="29" name="Rectangle 28">
            <a:extLst>
              <a:ext uri="{FF2B5EF4-FFF2-40B4-BE49-F238E27FC236}">
                <a16:creationId xmlns:a16="http://schemas.microsoft.com/office/drawing/2014/main" id="{5CFDB81C-8DCC-C342-AA7E-111A15C67610}"/>
              </a:ext>
            </a:extLst>
          </p:cNvPr>
          <p:cNvSpPr/>
          <p:nvPr/>
        </p:nvSpPr>
        <p:spPr>
          <a:xfrm>
            <a:off x="2226305" y="-6106707"/>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Picture 29" descr="A blue hexagon with white and blue gears&#10;&#10;Description automatically generated">
            <a:extLst>
              <a:ext uri="{FF2B5EF4-FFF2-40B4-BE49-F238E27FC236}">
                <a16:creationId xmlns:a16="http://schemas.microsoft.com/office/drawing/2014/main" id="{3B3CCD38-2F66-E3C2-3EDA-F9B29DAC3C2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25841" y="-5665306"/>
            <a:ext cx="1219200" cy="1190625"/>
          </a:xfrm>
          <a:prstGeom prst="rect">
            <a:avLst/>
          </a:prstGeom>
        </p:spPr>
      </p:pic>
      <p:pic>
        <p:nvPicPr>
          <p:cNvPr id="31" name="Picture 30" descr="A blue hexagon with white and blue gears&#10;&#10;Description automatically generated">
            <a:extLst>
              <a:ext uri="{FF2B5EF4-FFF2-40B4-BE49-F238E27FC236}">
                <a16:creationId xmlns:a16="http://schemas.microsoft.com/office/drawing/2014/main" id="{D2B0088A-E45C-825C-CCD0-2EC025558A1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97354" y="-5612019"/>
            <a:ext cx="1219200" cy="1190625"/>
          </a:xfrm>
          <a:prstGeom prst="rect">
            <a:avLst/>
          </a:prstGeom>
        </p:spPr>
      </p:pic>
      <p:pic>
        <p:nvPicPr>
          <p:cNvPr id="32" name="Picture 31" descr="A blue hexagon with white and blue gears&#10;&#10;Description automatically generated">
            <a:extLst>
              <a:ext uri="{FF2B5EF4-FFF2-40B4-BE49-F238E27FC236}">
                <a16:creationId xmlns:a16="http://schemas.microsoft.com/office/drawing/2014/main" id="{56406F22-B552-63E0-1FEF-D44687E37EF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25841" y="-4304364"/>
            <a:ext cx="1219200" cy="1190625"/>
          </a:xfrm>
          <a:prstGeom prst="rect">
            <a:avLst/>
          </a:prstGeom>
        </p:spPr>
      </p:pic>
      <p:pic>
        <p:nvPicPr>
          <p:cNvPr id="33" name="Picture 32" descr="A blue hexagon with a white and blue logo&#10;&#10;Description automatically generated">
            <a:extLst>
              <a:ext uri="{FF2B5EF4-FFF2-40B4-BE49-F238E27FC236}">
                <a16:creationId xmlns:a16="http://schemas.microsoft.com/office/drawing/2014/main" id="{EF5CBB8D-CA14-0903-57E7-9B98934871D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69882" y="-4270334"/>
            <a:ext cx="1219200" cy="1190625"/>
          </a:xfrm>
          <a:prstGeom prst="rect">
            <a:avLst/>
          </a:prstGeom>
        </p:spPr>
      </p:pic>
      <p:pic>
        <p:nvPicPr>
          <p:cNvPr id="34" name="Picture 33" descr="A blue hexagon with white text and gears&#10;&#10;Description automatically generated">
            <a:extLst>
              <a:ext uri="{FF2B5EF4-FFF2-40B4-BE49-F238E27FC236}">
                <a16:creationId xmlns:a16="http://schemas.microsoft.com/office/drawing/2014/main" id="{E8499B06-390A-9DAC-38DC-6AB311E8341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68587" y="-3168234"/>
            <a:ext cx="1219200" cy="1190625"/>
          </a:xfrm>
          <a:prstGeom prst="rect">
            <a:avLst/>
          </a:prstGeom>
        </p:spPr>
      </p:pic>
      <p:pic>
        <p:nvPicPr>
          <p:cNvPr id="35" name="Picture 34" descr="A blue hexagon with white text and gears&#10;&#10;Description automatically generated">
            <a:extLst>
              <a:ext uri="{FF2B5EF4-FFF2-40B4-BE49-F238E27FC236}">
                <a16:creationId xmlns:a16="http://schemas.microsoft.com/office/drawing/2014/main" id="{6DEAB405-4B86-BD8E-481E-A6846A3220B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95048" y="-6795265"/>
            <a:ext cx="1219200" cy="1190625"/>
          </a:xfrm>
          <a:prstGeom prst="rect">
            <a:avLst/>
          </a:prstGeom>
        </p:spPr>
      </p:pic>
    </p:spTree>
    <p:extLst>
      <p:ext uri="{BB962C8B-B14F-4D97-AF65-F5344CB8AC3E}">
        <p14:creationId xmlns:p14="http://schemas.microsoft.com/office/powerpoint/2010/main" val="3558957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69DEE-69CE-C3D3-82BF-C44635C876B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A24506D-3451-3A3D-D120-0060138D86BA}"/>
              </a:ext>
            </a:extLst>
          </p:cNvPr>
          <p:cNvSpPr txBox="1"/>
          <p:nvPr/>
        </p:nvSpPr>
        <p:spPr>
          <a:xfrm>
            <a:off x="2302552" y="-1128259"/>
            <a:ext cx="7325635" cy="523220"/>
          </a:xfrm>
          <a:prstGeom prst="rect">
            <a:avLst/>
          </a:prstGeom>
          <a:noFill/>
        </p:spPr>
        <p:txBody>
          <a:bodyPr wrap="square" rtlCol="0">
            <a:spAutoFit/>
          </a:bodyPr>
          <a:lstStyle/>
          <a:p>
            <a:r>
              <a:rPr lang="en-GB" sz="2800" dirty="0">
                <a:solidFill>
                  <a:schemeClr val="bg1"/>
                </a:solidFill>
                <a:latin typeface="Biome" panose="020B0503030204020804" pitchFamily="34" charset="0"/>
                <a:cs typeface="Biome" panose="020B0503030204020804" pitchFamily="34" charset="0"/>
              </a:rPr>
              <a:t>The Secret Sauce to Smooth Operations</a:t>
            </a:r>
            <a:endParaRPr lang="en-GB" sz="2800" b="1" dirty="0">
              <a:solidFill>
                <a:schemeClr val="bg1"/>
              </a:solidFill>
              <a:latin typeface="Biome" panose="020B0503030204020804" pitchFamily="34" charset="0"/>
              <a:cs typeface="Biome" panose="020B0503030204020804" pitchFamily="34" charset="0"/>
            </a:endParaRPr>
          </a:p>
        </p:txBody>
      </p:sp>
      <p:sp>
        <p:nvSpPr>
          <p:cNvPr id="10" name="TextBox 9">
            <a:extLst>
              <a:ext uri="{FF2B5EF4-FFF2-40B4-BE49-F238E27FC236}">
                <a16:creationId xmlns:a16="http://schemas.microsoft.com/office/drawing/2014/main" id="{3908FC1E-7420-B3A8-8B88-18B25814F8AF}"/>
              </a:ext>
            </a:extLst>
          </p:cNvPr>
          <p:cNvSpPr txBox="1"/>
          <p:nvPr/>
        </p:nvSpPr>
        <p:spPr>
          <a:xfrm>
            <a:off x="5266489" y="528822"/>
            <a:ext cx="3802743" cy="523220"/>
          </a:xfrm>
          <a:prstGeom prst="rect">
            <a:avLst/>
          </a:prstGeom>
          <a:noFill/>
        </p:spPr>
        <p:txBody>
          <a:bodyPr wrap="square" rtlCol="0">
            <a:spAutoFit/>
          </a:bodyPr>
          <a:lstStyle/>
          <a:p>
            <a:r>
              <a:rPr lang="en-GB" sz="2800" dirty="0">
                <a:solidFill>
                  <a:schemeClr val="bg1"/>
                </a:solidFill>
                <a:latin typeface="Biome" panose="020B0503030204020804" pitchFamily="34" charset="0"/>
                <a:cs typeface="Biome" panose="020B0503030204020804" pitchFamily="34" charset="0"/>
              </a:rPr>
              <a:t>The catch: </a:t>
            </a:r>
            <a:endParaRPr lang="en-GB" sz="2800" b="1" dirty="0">
              <a:solidFill>
                <a:schemeClr val="bg1"/>
              </a:solidFill>
              <a:latin typeface="Biome" panose="020B0503030204020804" pitchFamily="34" charset="0"/>
              <a:cs typeface="Biome" panose="020B0503030204020804" pitchFamily="34" charset="0"/>
            </a:endParaRPr>
          </a:p>
        </p:txBody>
      </p:sp>
      <p:sp>
        <p:nvSpPr>
          <p:cNvPr id="11" name="TextBox 10">
            <a:extLst>
              <a:ext uri="{FF2B5EF4-FFF2-40B4-BE49-F238E27FC236}">
                <a16:creationId xmlns:a16="http://schemas.microsoft.com/office/drawing/2014/main" id="{5459AF4C-EEA2-24CF-4230-F257A31575CD}"/>
              </a:ext>
            </a:extLst>
          </p:cNvPr>
          <p:cNvSpPr txBox="1"/>
          <p:nvPr/>
        </p:nvSpPr>
        <p:spPr>
          <a:xfrm>
            <a:off x="6728472" y="3518585"/>
            <a:ext cx="4932660" cy="830997"/>
          </a:xfrm>
          <a:prstGeom prst="rect">
            <a:avLst/>
          </a:prstGeom>
          <a:noFill/>
        </p:spPr>
        <p:txBody>
          <a:bodyPr wrap="square" rtlCol="0">
            <a:spAutoFit/>
          </a:bodyPr>
          <a:lstStyle/>
          <a:p>
            <a:r>
              <a:rPr lang="en-GB" sz="2400" dirty="0">
                <a:solidFill>
                  <a:schemeClr val="bg1"/>
                </a:solidFill>
                <a:latin typeface="Biome" panose="020B0503030204020804" pitchFamily="34" charset="0"/>
                <a:cs typeface="Biome" panose="020B0503030204020804" pitchFamily="34" charset="0"/>
              </a:rPr>
              <a:t>you’re preparing a </a:t>
            </a:r>
            <a:r>
              <a:rPr lang="en-GB" sz="2400" b="1" dirty="0">
                <a:solidFill>
                  <a:schemeClr val="bg1"/>
                </a:solidFill>
                <a:latin typeface="Biome" panose="020B0503030204020804" pitchFamily="34" charset="0"/>
                <a:cs typeface="Biome" panose="020B0503030204020804" pitchFamily="34" charset="0"/>
              </a:rPr>
              <a:t>10-course meal</a:t>
            </a:r>
            <a:r>
              <a:rPr lang="en-GB" sz="2400" dirty="0">
                <a:solidFill>
                  <a:schemeClr val="bg1"/>
                </a:solidFill>
                <a:latin typeface="Biome" panose="020B0503030204020804" pitchFamily="34" charset="0"/>
                <a:cs typeface="Biome" panose="020B0503030204020804" pitchFamily="34" charset="0"/>
              </a:rPr>
              <a:t> with different cuisines</a:t>
            </a:r>
            <a:endParaRPr lang="en-GB" sz="2400" b="1" dirty="0">
              <a:solidFill>
                <a:schemeClr val="bg1"/>
              </a:solidFill>
              <a:latin typeface="Biome" panose="020B0503030204020804" pitchFamily="34" charset="0"/>
              <a:cs typeface="Biome" panose="020B0503030204020804" pitchFamily="34" charset="0"/>
            </a:endParaRPr>
          </a:p>
        </p:txBody>
      </p:sp>
      <p:sp>
        <p:nvSpPr>
          <p:cNvPr id="12" name="TextBox 11">
            <a:extLst>
              <a:ext uri="{FF2B5EF4-FFF2-40B4-BE49-F238E27FC236}">
                <a16:creationId xmlns:a16="http://schemas.microsoft.com/office/drawing/2014/main" id="{2F5342D3-E100-3260-9F9C-0F74EAC96AD4}"/>
              </a:ext>
            </a:extLst>
          </p:cNvPr>
          <p:cNvSpPr txBox="1"/>
          <p:nvPr/>
        </p:nvSpPr>
        <p:spPr>
          <a:xfrm>
            <a:off x="6728472" y="-3792742"/>
            <a:ext cx="4932660" cy="1200329"/>
          </a:xfrm>
          <a:prstGeom prst="rect">
            <a:avLst/>
          </a:prstGeom>
          <a:noFill/>
        </p:spPr>
        <p:txBody>
          <a:bodyPr wrap="square" rtlCol="0">
            <a:spAutoFit/>
          </a:bodyPr>
          <a:lstStyle/>
          <a:p>
            <a:r>
              <a:rPr lang="en-GB" sz="2400" dirty="0">
                <a:solidFill>
                  <a:schemeClr val="bg1"/>
                </a:solidFill>
                <a:latin typeface="Biome" panose="020B0503030204020804" pitchFamily="34" charset="0"/>
                <a:cs typeface="Biome" panose="020B0503030204020804" pitchFamily="34" charset="0"/>
              </a:rPr>
              <a:t>Some guests are vegetarian, some are gluten-free, and some have nut allergies</a:t>
            </a:r>
            <a:endParaRPr lang="en-GB" sz="2400" b="1" dirty="0">
              <a:solidFill>
                <a:schemeClr val="bg1"/>
              </a:solidFill>
              <a:latin typeface="Biome" panose="020B0503030204020804" pitchFamily="34" charset="0"/>
              <a:cs typeface="Biome" panose="020B0503030204020804" pitchFamily="34" charset="0"/>
            </a:endParaRPr>
          </a:p>
        </p:txBody>
      </p:sp>
      <p:pic>
        <p:nvPicPr>
          <p:cNvPr id="15" name="Picture 14" descr="A table full of food&#10;&#10;Description automatically generated">
            <a:extLst>
              <a:ext uri="{FF2B5EF4-FFF2-40B4-BE49-F238E27FC236}">
                <a16:creationId xmlns:a16="http://schemas.microsoft.com/office/drawing/2014/main" id="{F6D9BA18-F0D7-0A12-BC66-8177A560A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602" y="2261596"/>
            <a:ext cx="4932660" cy="3283302"/>
          </a:xfrm>
          <a:prstGeom prst="rect">
            <a:avLst/>
          </a:prstGeom>
        </p:spPr>
      </p:pic>
      <p:pic>
        <p:nvPicPr>
          <p:cNvPr id="16" name="Picture 15" descr="A group of people eating at a dinner table&#10;&#10;Description automatically generated">
            <a:extLst>
              <a:ext uri="{FF2B5EF4-FFF2-40B4-BE49-F238E27FC236}">
                <a16:creationId xmlns:a16="http://schemas.microsoft.com/office/drawing/2014/main" id="{085F135A-01C3-C8DB-94F4-2C8EAA9E88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3156" y="8473206"/>
            <a:ext cx="8165688" cy="5440390"/>
          </a:xfrm>
          <a:prstGeom prst="rect">
            <a:avLst/>
          </a:prstGeom>
        </p:spPr>
      </p:pic>
    </p:spTree>
    <p:extLst>
      <p:ext uri="{BB962C8B-B14F-4D97-AF65-F5344CB8AC3E}">
        <p14:creationId xmlns:p14="http://schemas.microsoft.com/office/powerpoint/2010/main" val="1362121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F7B9B-8A2E-9BEB-596C-858EFD027C4C}"/>
            </a:ext>
          </a:extLst>
        </p:cNvPr>
        <p:cNvGrpSpPr/>
        <p:nvPr/>
      </p:nvGrpSpPr>
      <p:grpSpPr>
        <a:xfrm>
          <a:off x="0" y="0"/>
          <a:ext cx="0" cy="0"/>
          <a:chOff x="0" y="0"/>
          <a:chExt cx="0" cy="0"/>
        </a:xfrm>
      </p:grpSpPr>
      <p:pic>
        <p:nvPicPr>
          <p:cNvPr id="7" name="Picture 6" descr="A blue hexagon with a white wheel&#10;&#10;Description automatically generated">
            <a:extLst>
              <a:ext uri="{FF2B5EF4-FFF2-40B4-BE49-F238E27FC236}">
                <a16:creationId xmlns:a16="http://schemas.microsoft.com/office/drawing/2014/main" id="{C1483ADC-029F-A11E-2B4E-DE8377FFC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7" y="45950"/>
            <a:ext cx="1141195" cy="1108827"/>
          </a:xfrm>
          <a:prstGeom prst="rect">
            <a:avLst/>
          </a:prstGeom>
        </p:spPr>
      </p:pic>
      <p:sp>
        <p:nvSpPr>
          <p:cNvPr id="2" name="TextBox 1">
            <a:extLst>
              <a:ext uri="{FF2B5EF4-FFF2-40B4-BE49-F238E27FC236}">
                <a16:creationId xmlns:a16="http://schemas.microsoft.com/office/drawing/2014/main" id="{C78676BD-FFBA-B943-EE3C-A009981FB7A7}"/>
              </a:ext>
            </a:extLst>
          </p:cNvPr>
          <p:cNvSpPr txBox="1"/>
          <p:nvPr/>
        </p:nvSpPr>
        <p:spPr>
          <a:xfrm>
            <a:off x="9642935" y="7948937"/>
            <a:ext cx="7800644" cy="954107"/>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smallest and simplest unit in the Kubernetes object model</a:t>
            </a:r>
            <a:endParaRPr lang="en-GB" sz="2800" b="1" dirty="0">
              <a:solidFill>
                <a:schemeClr val="bg1"/>
              </a:solidFill>
              <a:latin typeface="Biome" panose="020B0503030204020804" pitchFamily="34" charset="0"/>
              <a:cs typeface="Biome" panose="020B0503030204020804" pitchFamily="34" charset="0"/>
            </a:endParaRPr>
          </a:p>
        </p:txBody>
      </p:sp>
      <p:sp>
        <p:nvSpPr>
          <p:cNvPr id="9" name="TextBox 8">
            <a:extLst>
              <a:ext uri="{FF2B5EF4-FFF2-40B4-BE49-F238E27FC236}">
                <a16:creationId xmlns:a16="http://schemas.microsoft.com/office/drawing/2014/main" id="{7479D6E0-1502-22F9-5247-943713217FD8}"/>
              </a:ext>
            </a:extLst>
          </p:cNvPr>
          <p:cNvSpPr txBox="1"/>
          <p:nvPr/>
        </p:nvSpPr>
        <p:spPr>
          <a:xfrm>
            <a:off x="7213084" y="5987464"/>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Worker node</a:t>
            </a:r>
            <a:endParaRPr lang="en-GB" sz="2800" b="1" dirty="0">
              <a:solidFill>
                <a:schemeClr val="bg1"/>
              </a:solidFill>
              <a:latin typeface="Biome" panose="020B0503030204020804" pitchFamily="34" charset="0"/>
              <a:cs typeface="Biome" panose="020B0503030204020804" pitchFamily="34" charset="0"/>
            </a:endParaRPr>
          </a:p>
        </p:txBody>
      </p:sp>
      <p:sp>
        <p:nvSpPr>
          <p:cNvPr id="3" name="TextBox 2">
            <a:extLst>
              <a:ext uri="{FF2B5EF4-FFF2-40B4-BE49-F238E27FC236}">
                <a16:creationId xmlns:a16="http://schemas.microsoft.com/office/drawing/2014/main" id="{28442791-A87F-62F5-B07B-0663A7206CD2}"/>
              </a:ext>
            </a:extLst>
          </p:cNvPr>
          <p:cNvSpPr txBox="1"/>
          <p:nvPr/>
        </p:nvSpPr>
        <p:spPr>
          <a:xfrm>
            <a:off x="4322674" y="258927"/>
            <a:ext cx="4217724" cy="646331"/>
          </a:xfrm>
          <a:prstGeom prst="rect">
            <a:avLst/>
          </a:prstGeom>
          <a:noFill/>
        </p:spPr>
        <p:txBody>
          <a:bodyPr wrap="square" rtlCol="0">
            <a:spAutoFit/>
          </a:bodyPr>
          <a:lstStyle/>
          <a:p>
            <a:pPr algn="ctr"/>
            <a:r>
              <a:rPr lang="en-GB" sz="3600" b="1" dirty="0">
                <a:solidFill>
                  <a:schemeClr val="bg1"/>
                </a:solidFill>
                <a:latin typeface="Biome" panose="020B0503030204020804" pitchFamily="34" charset="0"/>
                <a:cs typeface="Biome" panose="020B0503030204020804" pitchFamily="34" charset="0"/>
              </a:rPr>
              <a:t>Cluster </a:t>
            </a:r>
          </a:p>
        </p:txBody>
      </p:sp>
      <p:sp>
        <p:nvSpPr>
          <p:cNvPr id="11" name="Rectangle 10">
            <a:extLst>
              <a:ext uri="{FF2B5EF4-FFF2-40B4-BE49-F238E27FC236}">
                <a16:creationId xmlns:a16="http://schemas.microsoft.com/office/drawing/2014/main" id="{089E0A5A-F097-05B6-0377-37BE278EBF31}"/>
              </a:ext>
            </a:extLst>
          </p:cNvPr>
          <p:cNvSpPr/>
          <p:nvPr/>
        </p:nvSpPr>
        <p:spPr>
          <a:xfrm>
            <a:off x="7139287" y="1600742"/>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descr="A blue hexagon with white text and blue cubes&#10;&#10;Description automatically generated">
            <a:extLst>
              <a:ext uri="{FF2B5EF4-FFF2-40B4-BE49-F238E27FC236}">
                <a16:creationId xmlns:a16="http://schemas.microsoft.com/office/drawing/2014/main" id="{817D999B-F2BB-6405-92A1-B41A2AB21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6811" y="907120"/>
            <a:ext cx="1141195" cy="1141195"/>
          </a:xfrm>
          <a:prstGeom prst="rect">
            <a:avLst/>
          </a:prstGeom>
        </p:spPr>
      </p:pic>
      <p:pic>
        <p:nvPicPr>
          <p:cNvPr id="24" name="Picture 23" descr="A blue hexagon with white cube on it&#10;&#10;Description automatically generated">
            <a:extLst>
              <a:ext uri="{FF2B5EF4-FFF2-40B4-BE49-F238E27FC236}">
                <a16:creationId xmlns:a16="http://schemas.microsoft.com/office/drawing/2014/main" id="{22DFD78D-C920-3B98-9672-713A025B45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0022" y="3494252"/>
            <a:ext cx="1141194" cy="1109990"/>
          </a:xfrm>
          <a:prstGeom prst="rect">
            <a:avLst/>
          </a:prstGeom>
        </p:spPr>
      </p:pic>
      <p:pic>
        <p:nvPicPr>
          <p:cNvPr id="26" name="Picture 25" descr="A blue hexagon with white cube on it&#10;&#10;Description automatically generated">
            <a:extLst>
              <a:ext uri="{FF2B5EF4-FFF2-40B4-BE49-F238E27FC236}">
                <a16:creationId xmlns:a16="http://schemas.microsoft.com/office/drawing/2014/main" id="{B202579E-0E28-C6FD-9CF3-8C39CA61D5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1137" y="3500718"/>
            <a:ext cx="1141194" cy="1109990"/>
          </a:xfrm>
          <a:prstGeom prst="rect">
            <a:avLst/>
          </a:prstGeom>
        </p:spPr>
      </p:pic>
      <p:pic>
        <p:nvPicPr>
          <p:cNvPr id="30" name="Picture 29" descr="A blue hexagon with white text and blue cubes&#10;&#10;Description automatically generated">
            <a:extLst>
              <a:ext uri="{FF2B5EF4-FFF2-40B4-BE49-F238E27FC236}">
                <a16:creationId xmlns:a16="http://schemas.microsoft.com/office/drawing/2014/main" id="{40940B00-5585-EF94-9FD6-4988E62E10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1137" y="2148728"/>
            <a:ext cx="1065344" cy="1054260"/>
          </a:xfrm>
          <a:prstGeom prst="rect">
            <a:avLst/>
          </a:prstGeom>
        </p:spPr>
      </p:pic>
      <p:pic>
        <p:nvPicPr>
          <p:cNvPr id="31" name="Picture 30" descr="A blue hexagon with white text and blue cubes&#10;&#10;Description automatically generated">
            <a:extLst>
              <a:ext uri="{FF2B5EF4-FFF2-40B4-BE49-F238E27FC236}">
                <a16:creationId xmlns:a16="http://schemas.microsoft.com/office/drawing/2014/main" id="{B14313B4-E868-6D91-251C-DF4123262D5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13822" y="2126954"/>
            <a:ext cx="1141194" cy="1129321"/>
          </a:xfrm>
          <a:prstGeom prst="rect">
            <a:avLst/>
          </a:prstGeom>
        </p:spPr>
      </p:pic>
      <p:pic>
        <p:nvPicPr>
          <p:cNvPr id="32" name="Picture 31" descr="A black background with a black square&#10;&#10;Description automatically generated with medium confidence">
            <a:extLst>
              <a:ext uri="{FF2B5EF4-FFF2-40B4-BE49-F238E27FC236}">
                <a16:creationId xmlns:a16="http://schemas.microsoft.com/office/drawing/2014/main" id="{AF05F989-BB0E-E078-BEF3-010E5C01C1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1579" y="4842219"/>
            <a:ext cx="2313437" cy="573025"/>
          </a:xfrm>
          <a:prstGeom prst="rect">
            <a:avLst/>
          </a:prstGeom>
        </p:spPr>
      </p:pic>
      <p:sp>
        <p:nvSpPr>
          <p:cNvPr id="33" name="TextBox 32">
            <a:extLst>
              <a:ext uri="{FF2B5EF4-FFF2-40B4-BE49-F238E27FC236}">
                <a16:creationId xmlns:a16="http://schemas.microsoft.com/office/drawing/2014/main" id="{55809AF3-8421-D5D6-71BE-258BE39DC3B0}"/>
              </a:ext>
            </a:extLst>
          </p:cNvPr>
          <p:cNvSpPr txBox="1"/>
          <p:nvPr/>
        </p:nvSpPr>
        <p:spPr>
          <a:xfrm>
            <a:off x="2251222" y="6011609"/>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Master node</a:t>
            </a:r>
            <a:endParaRPr lang="en-GB" sz="2800" b="1" dirty="0">
              <a:solidFill>
                <a:schemeClr val="bg1"/>
              </a:solidFill>
              <a:latin typeface="Biome" panose="020B0503030204020804" pitchFamily="34" charset="0"/>
              <a:cs typeface="Biome" panose="020B0503030204020804" pitchFamily="34" charset="0"/>
            </a:endParaRPr>
          </a:p>
        </p:txBody>
      </p:sp>
      <p:sp>
        <p:nvSpPr>
          <p:cNvPr id="34" name="Rectangle 33">
            <a:extLst>
              <a:ext uri="{FF2B5EF4-FFF2-40B4-BE49-F238E27FC236}">
                <a16:creationId xmlns:a16="http://schemas.microsoft.com/office/drawing/2014/main" id="{B8ACA2CB-A88E-8633-C282-1F27F64CCBCD}"/>
              </a:ext>
            </a:extLst>
          </p:cNvPr>
          <p:cNvSpPr/>
          <p:nvPr/>
        </p:nvSpPr>
        <p:spPr>
          <a:xfrm>
            <a:off x="2108317" y="1624887"/>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5" name="Picture 34" descr="A blue hexagon with white text and blue cubes&#10;&#10;Description automatically generated">
            <a:extLst>
              <a:ext uri="{FF2B5EF4-FFF2-40B4-BE49-F238E27FC236}">
                <a16:creationId xmlns:a16="http://schemas.microsoft.com/office/drawing/2014/main" id="{6F5ECF8A-DE09-5CEA-213C-5D0B583D5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760" y="1054289"/>
            <a:ext cx="1141195" cy="1141195"/>
          </a:xfrm>
          <a:prstGeom prst="rect">
            <a:avLst/>
          </a:prstGeom>
        </p:spPr>
      </p:pic>
      <p:pic>
        <p:nvPicPr>
          <p:cNvPr id="42" name="Picture 41" descr="A blue hexagon with white and blue gears&#10;&#10;Description automatically generated">
            <a:extLst>
              <a:ext uri="{FF2B5EF4-FFF2-40B4-BE49-F238E27FC236}">
                <a16:creationId xmlns:a16="http://schemas.microsoft.com/office/drawing/2014/main" id="{EDB09517-2F70-F9D7-FA42-D17BF59D61A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07853" y="2066288"/>
            <a:ext cx="1219200" cy="1190625"/>
          </a:xfrm>
          <a:prstGeom prst="rect">
            <a:avLst/>
          </a:prstGeom>
        </p:spPr>
      </p:pic>
      <p:pic>
        <p:nvPicPr>
          <p:cNvPr id="44" name="Picture 43" descr="A blue hexagon with white and blue gears&#10;&#10;Description automatically generated">
            <a:extLst>
              <a:ext uri="{FF2B5EF4-FFF2-40B4-BE49-F238E27FC236}">
                <a16:creationId xmlns:a16="http://schemas.microsoft.com/office/drawing/2014/main" id="{DCE881F8-45EE-D83E-7B42-ADBF0B28B2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79366" y="2119575"/>
            <a:ext cx="1219200" cy="1190625"/>
          </a:xfrm>
          <a:prstGeom prst="rect">
            <a:avLst/>
          </a:prstGeom>
        </p:spPr>
      </p:pic>
      <p:pic>
        <p:nvPicPr>
          <p:cNvPr id="46" name="Picture 45" descr="A blue hexagon with white and blue gears&#10;&#10;Description automatically generated">
            <a:extLst>
              <a:ext uri="{FF2B5EF4-FFF2-40B4-BE49-F238E27FC236}">
                <a16:creationId xmlns:a16="http://schemas.microsoft.com/office/drawing/2014/main" id="{A346541B-B381-5A3C-345A-9A9D2585B5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07853" y="3427230"/>
            <a:ext cx="1219200" cy="1190625"/>
          </a:xfrm>
          <a:prstGeom prst="rect">
            <a:avLst/>
          </a:prstGeom>
        </p:spPr>
      </p:pic>
      <p:pic>
        <p:nvPicPr>
          <p:cNvPr id="48" name="Picture 47" descr="A blue hexagon with a white and blue logo&#10;&#10;Description automatically generated">
            <a:extLst>
              <a:ext uri="{FF2B5EF4-FFF2-40B4-BE49-F238E27FC236}">
                <a16:creationId xmlns:a16="http://schemas.microsoft.com/office/drawing/2014/main" id="{08C12F56-9BAA-242D-C75B-73F58681AF9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51894" y="3461260"/>
            <a:ext cx="1219200" cy="1190625"/>
          </a:xfrm>
          <a:prstGeom prst="rect">
            <a:avLst/>
          </a:prstGeom>
        </p:spPr>
      </p:pic>
      <p:pic>
        <p:nvPicPr>
          <p:cNvPr id="50" name="Picture 49" descr="A blue hexagon with white text and gears&#10;&#10;Description automatically generated">
            <a:extLst>
              <a:ext uri="{FF2B5EF4-FFF2-40B4-BE49-F238E27FC236}">
                <a16:creationId xmlns:a16="http://schemas.microsoft.com/office/drawing/2014/main" id="{C89D99A3-C2A2-870B-F4B5-18BBB5B7209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50599" y="4563360"/>
            <a:ext cx="1219200" cy="1190625"/>
          </a:xfrm>
          <a:prstGeom prst="rect">
            <a:avLst/>
          </a:prstGeom>
        </p:spPr>
      </p:pic>
      <p:pic>
        <p:nvPicPr>
          <p:cNvPr id="52" name="Picture 51" descr="A blue hexagon with white text and gears&#10;&#10;Description automatically generated">
            <a:extLst>
              <a:ext uri="{FF2B5EF4-FFF2-40B4-BE49-F238E27FC236}">
                <a16:creationId xmlns:a16="http://schemas.microsoft.com/office/drawing/2014/main" id="{40DBFE59-DE8E-6056-1F26-397A69BBA72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77060" y="936329"/>
            <a:ext cx="1219200" cy="1190625"/>
          </a:xfrm>
          <a:prstGeom prst="rect">
            <a:avLst/>
          </a:prstGeom>
        </p:spPr>
      </p:pic>
    </p:spTree>
    <p:extLst>
      <p:ext uri="{BB962C8B-B14F-4D97-AF65-F5344CB8AC3E}">
        <p14:creationId xmlns:p14="http://schemas.microsoft.com/office/powerpoint/2010/main" val="1831829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C1342-8BFB-7C39-5D7A-B439B7A69F44}"/>
            </a:ext>
          </a:extLst>
        </p:cNvPr>
        <p:cNvGrpSpPr/>
        <p:nvPr/>
      </p:nvGrpSpPr>
      <p:grpSpPr>
        <a:xfrm>
          <a:off x="0" y="0"/>
          <a:ext cx="0" cy="0"/>
          <a:chOff x="0" y="0"/>
          <a:chExt cx="0" cy="0"/>
        </a:xfrm>
      </p:grpSpPr>
      <p:pic>
        <p:nvPicPr>
          <p:cNvPr id="7" name="Picture 6" descr="A blue hexagon with a white wheel&#10;&#10;Description automatically generated">
            <a:extLst>
              <a:ext uri="{FF2B5EF4-FFF2-40B4-BE49-F238E27FC236}">
                <a16:creationId xmlns:a16="http://schemas.microsoft.com/office/drawing/2014/main" id="{89D84507-3C1A-91D7-077F-1F10CF3785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4096" y="2219315"/>
            <a:ext cx="2737677" cy="2660029"/>
          </a:xfrm>
          <a:prstGeom prst="rect">
            <a:avLst/>
          </a:prstGeom>
        </p:spPr>
      </p:pic>
      <p:pic>
        <p:nvPicPr>
          <p:cNvPr id="4" name="Picture 3" descr="A blue hexagon with white cube on it&#10;&#10;Description automatically generated">
            <a:extLst>
              <a:ext uri="{FF2B5EF4-FFF2-40B4-BE49-F238E27FC236}">
                <a16:creationId xmlns:a16="http://schemas.microsoft.com/office/drawing/2014/main" id="{4EEFCD04-4A9B-A9EC-ECD4-8E78121C2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820" y="4133850"/>
            <a:ext cx="766451" cy="745494"/>
          </a:xfrm>
          <a:prstGeom prst="rect">
            <a:avLst/>
          </a:prstGeom>
        </p:spPr>
      </p:pic>
      <p:pic>
        <p:nvPicPr>
          <p:cNvPr id="8" name="Picture 7" descr="A blue hexagon with white text and blue cubes&#10;&#10;Description automatically generated">
            <a:extLst>
              <a:ext uri="{FF2B5EF4-FFF2-40B4-BE49-F238E27FC236}">
                <a16:creationId xmlns:a16="http://schemas.microsoft.com/office/drawing/2014/main" id="{05FBEAA8-2D2D-0611-85E5-F01BE27EE1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040" y="3097574"/>
            <a:ext cx="1781770" cy="1781770"/>
          </a:xfrm>
          <a:prstGeom prst="rect">
            <a:avLst/>
          </a:prstGeom>
        </p:spPr>
      </p:pic>
      <p:sp>
        <p:nvSpPr>
          <p:cNvPr id="20" name="TextBox 19">
            <a:extLst>
              <a:ext uri="{FF2B5EF4-FFF2-40B4-BE49-F238E27FC236}">
                <a16:creationId xmlns:a16="http://schemas.microsoft.com/office/drawing/2014/main" id="{66A49813-D174-19A4-E0AA-FD4A3FB24CFD}"/>
              </a:ext>
            </a:extLst>
          </p:cNvPr>
          <p:cNvSpPr txBox="1"/>
          <p:nvPr/>
        </p:nvSpPr>
        <p:spPr>
          <a:xfrm>
            <a:off x="7331072" y="-1744130"/>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Worker node</a:t>
            </a:r>
            <a:endParaRPr lang="en-GB" sz="2800" b="1" dirty="0">
              <a:solidFill>
                <a:schemeClr val="bg1"/>
              </a:solidFill>
              <a:latin typeface="Biome" panose="020B0503030204020804" pitchFamily="34" charset="0"/>
              <a:cs typeface="Biome" panose="020B0503030204020804" pitchFamily="34" charset="0"/>
            </a:endParaRPr>
          </a:p>
        </p:txBody>
      </p:sp>
      <p:sp>
        <p:nvSpPr>
          <p:cNvPr id="24" name="Rectangle 23">
            <a:extLst>
              <a:ext uri="{FF2B5EF4-FFF2-40B4-BE49-F238E27FC236}">
                <a16:creationId xmlns:a16="http://schemas.microsoft.com/office/drawing/2014/main" id="{0F7B5109-ED4B-7363-B0EF-88583E8931A7}"/>
              </a:ext>
            </a:extLst>
          </p:cNvPr>
          <p:cNvSpPr/>
          <p:nvPr/>
        </p:nvSpPr>
        <p:spPr>
          <a:xfrm>
            <a:off x="7257275" y="-6130852"/>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5" name="Picture 24" descr="A blue hexagon with white text and blue cubes&#10;&#10;Description automatically generated">
            <a:extLst>
              <a:ext uri="{FF2B5EF4-FFF2-40B4-BE49-F238E27FC236}">
                <a16:creationId xmlns:a16="http://schemas.microsoft.com/office/drawing/2014/main" id="{CEEED192-AC66-E83E-47F1-865EA8379B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4799" y="-6824474"/>
            <a:ext cx="1141195" cy="1141195"/>
          </a:xfrm>
          <a:prstGeom prst="rect">
            <a:avLst/>
          </a:prstGeom>
        </p:spPr>
      </p:pic>
      <p:pic>
        <p:nvPicPr>
          <p:cNvPr id="26" name="Picture 25" descr="A blue hexagon with white cube on it&#10;&#10;Description automatically generated">
            <a:extLst>
              <a:ext uri="{FF2B5EF4-FFF2-40B4-BE49-F238E27FC236}">
                <a16:creationId xmlns:a16="http://schemas.microsoft.com/office/drawing/2014/main" id="{7A391C4C-B627-68EF-9CDD-CF68096132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8010" y="-4237342"/>
            <a:ext cx="1141194" cy="1109990"/>
          </a:xfrm>
          <a:prstGeom prst="rect">
            <a:avLst/>
          </a:prstGeom>
        </p:spPr>
      </p:pic>
      <p:pic>
        <p:nvPicPr>
          <p:cNvPr id="27" name="Picture 26" descr="A blue hexagon with white cube on it&#10;&#10;Description automatically generated">
            <a:extLst>
              <a:ext uri="{FF2B5EF4-FFF2-40B4-BE49-F238E27FC236}">
                <a16:creationId xmlns:a16="http://schemas.microsoft.com/office/drawing/2014/main" id="{C52805E5-F2A8-CC6C-30D2-984AB58F64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9125" y="-4230876"/>
            <a:ext cx="1141194" cy="1109990"/>
          </a:xfrm>
          <a:prstGeom prst="rect">
            <a:avLst/>
          </a:prstGeom>
        </p:spPr>
      </p:pic>
      <p:pic>
        <p:nvPicPr>
          <p:cNvPr id="28" name="Picture 27" descr="A blue hexagon with white text and blue cubes&#10;&#10;Description automatically generated">
            <a:extLst>
              <a:ext uri="{FF2B5EF4-FFF2-40B4-BE49-F238E27FC236}">
                <a16:creationId xmlns:a16="http://schemas.microsoft.com/office/drawing/2014/main" id="{4E03EC6D-4002-294D-7557-FC6EAC4F7A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9125" y="-5582866"/>
            <a:ext cx="1065344" cy="1054260"/>
          </a:xfrm>
          <a:prstGeom prst="rect">
            <a:avLst/>
          </a:prstGeom>
        </p:spPr>
      </p:pic>
      <p:pic>
        <p:nvPicPr>
          <p:cNvPr id="29" name="Picture 28" descr="A blue hexagon with white text and blue cubes&#10;&#10;Description automatically generated">
            <a:extLst>
              <a:ext uri="{FF2B5EF4-FFF2-40B4-BE49-F238E27FC236}">
                <a16:creationId xmlns:a16="http://schemas.microsoft.com/office/drawing/2014/main" id="{D6AC843E-8774-F63A-F9E3-BEBB138791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1810" y="-5604640"/>
            <a:ext cx="1141194" cy="1129321"/>
          </a:xfrm>
          <a:prstGeom prst="rect">
            <a:avLst/>
          </a:prstGeom>
        </p:spPr>
      </p:pic>
      <p:pic>
        <p:nvPicPr>
          <p:cNvPr id="30" name="Picture 29" descr="A black background with a black square&#10;&#10;Description automatically generated with medium confidence">
            <a:extLst>
              <a:ext uri="{FF2B5EF4-FFF2-40B4-BE49-F238E27FC236}">
                <a16:creationId xmlns:a16="http://schemas.microsoft.com/office/drawing/2014/main" id="{666B4806-E0BE-F82A-8EB3-18D2F5E940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9567" y="-2889375"/>
            <a:ext cx="2313437" cy="573025"/>
          </a:xfrm>
          <a:prstGeom prst="rect">
            <a:avLst/>
          </a:prstGeom>
        </p:spPr>
      </p:pic>
      <p:sp>
        <p:nvSpPr>
          <p:cNvPr id="31" name="TextBox 30">
            <a:extLst>
              <a:ext uri="{FF2B5EF4-FFF2-40B4-BE49-F238E27FC236}">
                <a16:creationId xmlns:a16="http://schemas.microsoft.com/office/drawing/2014/main" id="{9BF5C725-BFF4-7842-EFE5-2055D1D9833E}"/>
              </a:ext>
            </a:extLst>
          </p:cNvPr>
          <p:cNvSpPr txBox="1"/>
          <p:nvPr/>
        </p:nvSpPr>
        <p:spPr>
          <a:xfrm>
            <a:off x="2369210" y="-1719985"/>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Master node</a:t>
            </a:r>
            <a:endParaRPr lang="en-GB" sz="2800" b="1" dirty="0">
              <a:solidFill>
                <a:schemeClr val="bg1"/>
              </a:solidFill>
              <a:latin typeface="Biome" panose="020B0503030204020804" pitchFamily="34" charset="0"/>
              <a:cs typeface="Biome" panose="020B0503030204020804" pitchFamily="34" charset="0"/>
            </a:endParaRPr>
          </a:p>
        </p:txBody>
      </p:sp>
      <p:sp>
        <p:nvSpPr>
          <p:cNvPr id="32" name="Rectangle 31">
            <a:extLst>
              <a:ext uri="{FF2B5EF4-FFF2-40B4-BE49-F238E27FC236}">
                <a16:creationId xmlns:a16="http://schemas.microsoft.com/office/drawing/2014/main" id="{F2A5E5BD-B7C3-0BC1-426F-AEB764E848DC}"/>
              </a:ext>
            </a:extLst>
          </p:cNvPr>
          <p:cNvSpPr/>
          <p:nvPr/>
        </p:nvSpPr>
        <p:spPr>
          <a:xfrm>
            <a:off x="2226305" y="-6106707"/>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3" name="Picture 32" descr="A blue hexagon with white and blue gears&#10;&#10;Description automatically generated">
            <a:extLst>
              <a:ext uri="{FF2B5EF4-FFF2-40B4-BE49-F238E27FC236}">
                <a16:creationId xmlns:a16="http://schemas.microsoft.com/office/drawing/2014/main" id="{252D0229-AA68-F12D-5585-26007AB7E3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25841" y="-5665306"/>
            <a:ext cx="1219200" cy="1190625"/>
          </a:xfrm>
          <a:prstGeom prst="rect">
            <a:avLst/>
          </a:prstGeom>
        </p:spPr>
      </p:pic>
      <p:pic>
        <p:nvPicPr>
          <p:cNvPr id="34" name="Picture 33" descr="A blue hexagon with white and blue gears&#10;&#10;Description automatically generated">
            <a:extLst>
              <a:ext uri="{FF2B5EF4-FFF2-40B4-BE49-F238E27FC236}">
                <a16:creationId xmlns:a16="http://schemas.microsoft.com/office/drawing/2014/main" id="{D92B0095-67A6-98F9-8A01-EA05D02134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97354" y="-5612019"/>
            <a:ext cx="1219200" cy="1190625"/>
          </a:xfrm>
          <a:prstGeom prst="rect">
            <a:avLst/>
          </a:prstGeom>
        </p:spPr>
      </p:pic>
      <p:pic>
        <p:nvPicPr>
          <p:cNvPr id="35" name="Picture 34" descr="A blue hexagon with white and blue gears&#10;&#10;Description automatically generated">
            <a:extLst>
              <a:ext uri="{FF2B5EF4-FFF2-40B4-BE49-F238E27FC236}">
                <a16:creationId xmlns:a16="http://schemas.microsoft.com/office/drawing/2014/main" id="{FB660DB7-A85A-A20F-3769-639C9F1365F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625841" y="-4304364"/>
            <a:ext cx="1219200" cy="1190625"/>
          </a:xfrm>
          <a:prstGeom prst="rect">
            <a:avLst/>
          </a:prstGeom>
        </p:spPr>
      </p:pic>
      <p:pic>
        <p:nvPicPr>
          <p:cNvPr id="36" name="Picture 35" descr="A blue hexagon with a white and blue logo&#10;&#10;Description automatically generated">
            <a:extLst>
              <a:ext uri="{FF2B5EF4-FFF2-40B4-BE49-F238E27FC236}">
                <a16:creationId xmlns:a16="http://schemas.microsoft.com/office/drawing/2014/main" id="{488D0B69-5B83-A9A2-990F-7568EC47C42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69882" y="-4270334"/>
            <a:ext cx="1219200" cy="1190625"/>
          </a:xfrm>
          <a:prstGeom prst="rect">
            <a:avLst/>
          </a:prstGeom>
        </p:spPr>
      </p:pic>
      <p:pic>
        <p:nvPicPr>
          <p:cNvPr id="37" name="Picture 36" descr="A blue hexagon with white text and gears&#10;&#10;Description automatically generated">
            <a:extLst>
              <a:ext uri="{FF2B5EF4-FFF2-40B4-BE49-F238E27FC236}">
                <a16:creationId xmlns:a16="http://schemas.microsoft.com/office/drawing/2014/main" id="{59641BB7-2B3C-CCE5-96A3-6B9C07C7960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368587" y="-3168234"/>
            <a:ext cx="1219200" cy="1190625"/>
          </a:xfrm>
          <a:prstGeom prst="rect">
            <a:avLst/>
          </a:prstGeom>
        </p:spPr>
      </p:pic>
      <p:pic>
        <p:nvPicPr>
          <p:cNvPr id="38" name="Picture 37" descr="A blue hexagon with white text and gears&#10;&#10;Description automatically generated">
            <a:extLst>
              <a:ext uri="{FF2B5EF4-FFF2-40B4-BE49-F238E27FC236}">
                <a16:creationId xmlns:a16="http://schemas.microsoft.com/office/drawing/2014/main" id="{5A3E5630-A982-4749-5894-212EC9B04E4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795048" y="-6795265"/>
            <a:ext cx="1219200" cy="1190625"/>
          </a:xfrm>
          <a:prstGeom prst="rect">
            <a:avLst/>
          </a:prstGeom>
        </p:spPr>
      </p:pic>
    </p:spTree>
    <p:extLst>
      <p:ext uri="{BB962C8B-B14F-4D97-AF65-F5344CB8AC3E}">
        <p14:creationId xmlns:p14="http://schemas.microsoft.com/office/powerpoint/2010/main" val="2572710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4AE75-74AF-C28A-C925-22D7E19865C6}"/>
            </a:ext>
          </a:extLst>
        </p:cNvPr>
        <p:cNvGrpSpPr/>
        <p:nvPr/>
      </p:nvGrpSpPr>
      <p:grpSpPr>
        <a:xfrm>
          <a:off x="0" y="0"/>
          <a:ext cx="0" cy="0"/>
          <a:chOff x="0" y="0"/>
          <a:chExt cx="0" cy="0"/>
        </a:xfrm>
      </p:grpSpPr>
      <p:pic>
        <p:nvPicPr>
          <p:cNvPr id="7" name="Picture 6" descr="A blue hexagon with a white wheel&#10;&#10;Description automatically generated">
            <a:extLst>
              <a:ext uri="{FF2B5EF4-FFF2-40B4-BE49-F238E27FC236}">
                <a16:creationId xmlns:a16="http://schemas.microsoft.com/office/drawing/2014/main" id="{9DAC4E58-1FCB-18E2-9756-27258A563F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67" y="45950"/>
            <a:ext cx="1141195" cy="1108827"/>
          </a:xfrm>
          <a:prstGeom prst="rect">
            <a:avLst/>
          </a:prstGeom>
        </p:spPr>
      </p:pic>
      <p:sp>
        <p:nvSpPr>
          <p:cNvPr id="2" name="TextBox 1">
            <a:extLst>
              <a:ext uri="{FF2B5EF4-FFF2-40B4-BE49-F238E27FC236}">
                <a16:creationId xmlns:a16="http://schemas.microsoft.com/office/drawing/2014/main" id="{963BD89D-7FFE-6D2C-CF9B-E09732447E9C}"/>
              </a:ext>
            </a:extLst>
          </p:cNvPr>
          <p:cNvSpPr txBox="1"/>
          <p:nvPr/>
        </p:nvSpPr>
        <p:spPr>
          <a:xfrm>
            <a:off x="9642935" y="7948937"/>
            <a:ext cx="7800644" cy="954107"/>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smallest and simplest unit in the Kubernetes object model</a:t>
            </a:r>
            <a:endParaRPr lang="en-GB" sz="2800" b="1" dirty="0">
              <a:solidFill>
                <a:schemeClr val="bg1"/>
              </a:solidFill>
              <a:latin typeface="Biome" panose="020B0503030204020804" pitchFamily="34" charset="0"/>
              <a:cs typeface="Biome" panose="020B0503030204020804" pitchFamily="34" charset="0"/>
            </a:endParaRPr>
          </a:p>
        </p:txBody>
      </p:sp>
      <p:sp>
        <p:nvSpPr>
          <p:cNvPr id="9" name="TextBox 8">
            <a:extLst>
              <a:ext uri="{FF2B5EF4-FFF2-40B4-BE49-F238E27FC236}">
                <a16:creationId xmlns:a16="http://schemas.microsoft.com/office/drawing/2014/main" id="{DF0C3D62-0671-1915-E2A6-889C59C2DDB3}"/>
              </a:ext>
            </a:extLst>
          </p:cNvPr>
          <p:cNvSpPr txBox="1"/>
          <p:nvPr/>
        </p:nvSpPr>
        <p:spPr>
          <a:xfrm>
            <a:off x="7213084" y="5987464"/>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Worker node</a:t>
            </a:r>
            <a:endParaRPr lang="en-GB" sz="2800" b="1" dirty="0">
              <a:solidFill>
                <a:schemeClr val="bg1"/>
              </a:solidFill>
              <a:latin typeface="Biome" panose="020B0503030204020804" pitchFamily="34" charset="0"/>
              <a:cs typeface="Biome" panose="020B0503030204020804" pitchFamily="34" charset="0"/>
            </a:endParaRPr>
          </a:p>
        </p:txBody>
      </p:sp>
      <p:sp>
        <p:nvSpPr>
          <p:cNvPr id="3" name="TextBox 2">
            <a:extLst>
              <a:ext uri="{FF2B5EF4-FFF2-40B4-BE49-F238E27FC236}">
                <a16:creationId xmlns:a16="http://schemas.microsoft.com/office/drawing/2014/main" id="{3303DEE9-08AB-1F21-D341-E386134320D0}"/>
              </a:ext>
            </a:extLst>
          </p:cNvPr>
          <p:cNvSpPr txBox="1"/>
          <p:nvPr/>
        </p:nvSpPr>
        <p:spPr>
          <a:xfrm>
            <a:off x="4322674" y="258927"/>
            <a:ext cx="4217724" cy="646331"/>
          </a:xfrm>
          <a:prstGeom prst="rect">
            <a:avLst/>
          </a:prstGeom>
          <a:noFill/>
        </p:spPr>
        <p:txBody>
          <a:bodyPr wrap="square" rtlCol="0">
            <a:spAutoFit/>
          </a:bodyPr>
          <a:lstStyle/>
          <a:p>
            <a:pPr algn="ctr"/>
            <a:r>
              <a:rPr lang="en-GB" sz="3600" b="1" dirty="0">
                <a:solidFill>
                  <a:schemeClr val="bg1"/>
                </a:solidFill>
                <a:latin typeface="Biome" panose="020B0503030204020804" pitchFamily="34" charset="0"/>
                <a:cs typeface="Biome" panose="020B0503030204020804" pitchFamily="34" charset="0"/>
              </a:rPr>
              <a:t>Cluster </a:t>
            </a:r>
          </a:p>
        </p:txBody>
      </p:sp>
      <p:sp>
        <p:nvSpPr>
          <p:cNvPr id="11" name="Rectangle 10">
            <a:extLst>
              <a:ext uri="{FF2B5EF4-FFF2-40B4-BE49-F238E27FC236}">
                <a16:creationId xmlns:a16="http://schemas.microsoft.com/office/drawing/2014/main" id="{2FE12010-A3CD-5999-5104-EFAE96D747FD}"/>
              </a:ext>
            </a:extLst>
          </p:cNvPr>
          <p:cNvSpPr/>
          <p:nvPr/>
        </p:nvSpPr>
        <p:spPr>
          <a:xfrm>
            <a:off x="7139287" y="1600742"/>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descr="A blue hexagon with white text and blue cubes&#10;&#10;Description automatically generated">
            <a:extLst>
              <a:ext uri="{FF2B5EF4-FFF2-40B4-BE49-F238E27FC236}">
                <a16:creationId xmlns:a16="http://schemas.microsoft.com/office/drawing/2014/main" id="{05BFE54A-5E13-24A4-9444-4A7E984BC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6811" y="907120"/>
            <a:ext cx="1141195" cy="1141195"/>
          </a:xfrm>
          <a:prstGeom prst="rect">
            <a:avLst/>
          </a:prstGeom>
        </p:spPr>
      </p:pic>
      <p:pic>
        <p:nvPicPr>
          <p:cNvPr id="24" name="Picture 23" descr="A blue hexagon with white cube on it&#10;&#10;Description automatically generated">
            <a:extLst>
              <a:ext uri="{FF2B5EF4-FFF2-40B4-BE49-F238E27FC236}">
                <a16:creationId xmlns:a16="http://schemas.microsoft.com/office/drawing/2014/main" id="{8EBAA925-6EB6-97B2-84DB-46F11A4AB3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0022" y="3494252"/>
            <a:ext cx="1141194" cy="1109990"/>
          </a:xfrm>
          <a:prstGeom prst="rect">
            <a:avLst/>
          </a:prstGeom>
        </p:spPr>
      </p:pic>
      <p:pic>
        <p:nvPicPr>
          <p:cNvPr id="26" name="Picture 25" descr="A blue hexagon with white cube on it&#10;&#10;Description automatically generated">
            <a:extLst>
              <a:ext uri="{FF2B5EF4-FFF2-40B4-BE49-F238E27FC236}">
                <a16:creationId xmlns:a16="http://schemas.microsoft.com/office/drawing/2014/main" id="{97766A71-99E2-7F19-C0D8-A026671B7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31137" y="3500718"/>
            <a:ext cx="1141194" cy="1109990"/>
          </a:xfrm>
          <a:prstGeom prst="rect">
            <a:avLst/>
          </a:prstGeom>
        </p:spPr>
      </p:pic>
      <p:pic>
        <p:nvPicPr>
          <p:cNvPr id="30" name="Picture 29" descr="A blue hexagon with white text and blue cubes&#10;&#10;Description automatically generated">
            <a:extLst>
              <a:ext uri="{FF2B5EF4-FFF2-40B4-BE49-F238E27FC236}">
                <a16:creationId xmlns:a16="http://schemas.microsoft.com/office/drawing/2014/main" id="{F98D8B1A-55BC-4B3B-5BF4-4AA43E29BD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31137" y="2148728"/>
            <a:ext cx="1065344" cy="1054260"/>
          </a:xfrm>
          <a:prstGeom prst="rect">
            <a:avLst/>
          </a:prstGeom>
        </p:spPr>
      </p:pic>
      <p:pic>
        <p:nvPicPr>
          <p:cNvPr id="31" name="Picture 30" descr="A blue hexagon with white text and blue cubes&#10;&#10;Description automatically generated">
            <a:extLst>
              <a:ext uri="{FF2B5EF4-FFF2-40B4-BE49-F238E27FC236}">
                <a16:creationId xmlns:a16="http://schemas.microsoft.com/office/drawing/2014/main" id="{0E805EED-5E1D-20FA-5719-C873036750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13822" y="2126954"/>
            <a:ext cx="1141194" cy="1129321"/>
          </a:xfrm>
          <a:prstGeom prst="rect">
            <a:avLst/>
          </a:prstGeom>
        </p:spPr>
      </p:pic>
      <p:pic>
        <p:nvPicPr>
          <p:cNvPr id="32" name="Picture 31" descr="A black background with a black square&#10;&#10;Description automatically generated with medium confidence">
            <a:extLst>
              <a:ext uri="{FF2B5EF4-FFF2-40B4-BE49-F238E27FC236}">
                <a16:creationId xmlns:a16="http://schemas.microsoft.com/office/drawing/2014/main" id="{DD553BF1-B780-AC44-B53A-48C4FE60C1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41579" y="4842219"/>
            <a:ext cx="2313437" cy="573025"/>
          </a:xfrm>
          <a:prstGeom prst="rect">
            <a:avLst/>
          </a:prstGeom>
        </p:spPr>
      </p:pic>
      <p:sp>
        <p:nvSpPr>
          <p:cNvPr id="33" name="TextBox 32">
            <a:extLst>
              <a:ext uri="{FF2B5EF4-FFF2-40B4-BE49-F238E27FC236}">
                <a16:creationId xmlns:a16="http://schemas.microsoft.com/office/drawing/2014/main" id="{1E31DCCD-F835-2EAD-14BB-1E45C5FE42D8}"/>
              </a:ext>
            </a:extLst>
          </p:cNvPr>
          <p:cNvSpPr txBox="1"/>
          <p:nvPr/>
        </p:nvSpPr>
        <p:spPr>
          <a:xfrm>
            <a:off x="2251222" y="6011609"/>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Master node</a:t>
            </a:r>
            <a:endParaRPr lang="en-GB" sz="2800" b="1" dirty="0">
              <a:solidFill>
                <a:schemeClr val="bg1"/>
              </a:solidFill>
              <a:latin typeface="Biome" panose="020B0503030204020804" pitchFamily="34" charset="0"/>
              <a:cs typeface="Biome" panose="020B0503030204020804" pitchFamily="34" charset="0"/>
            </a:endParaRPr>
          </a:p>
        </p:txBody>
      </p:sp>
      <p:sp>
        <p:nvSpPr>
          <p:cNvPr id="34" name="Rectangle 33">
            <a:extLst>
              <a:ext uri="{FF2B5EF4-FFF2-40B4-BE49-F238E27FC236}">
                <a16:creationId xmlns:a16="http://schemas.microsoft.com/office/drawing/2014/main" id="{5E1E7236-CD8F-ED0D-262E-6EFB4167A380}"/>
              </a:ext>
            </a:extLst>
          </p:cNvPr>
          <p:cNvSpPr/>
          <p:nvPr/>
        </p:nvSpPr>
        <p:spPr>
          <a:xfrm>
            <a:off x="2108317" y="1624887"/>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5" name="Picture 34" descr="A blue hexagon with white text and blue cubes&#10;&#10;Description automatically generated">
            <a:extLst>
              <a:ext uri="{FF2B5EF4-FFF2-40B4-BE49-F238E27FC236}">
                <a16:creationId xmlns:a16="http://schemas.microsoft.com/office/drawing/2014/main" id="{1FE31C73-577F-69B8-02E2-8C7871DDAA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4760" y="1054289"/>
            <a:ext cx="1141195" cy="1141195"/>
          </a:xfrm>
          <a:prstGeom prst="rect">
            <a:avLst/>
          </a:prstGeom>
        </p:spPr>
      </p:pic>
      <p:pic>
        <p:nvPicPr>
          <p:cNvPr id="42" name="Picture 41" descr="A blue hexagon with white and blue gears&#10;&#10;Description automatically generated">
            <a:extLst>
              <a:ext uri="{FF2B5EF4-FFF2-40B4-BE49-F238E27FC236}">
                <a16:creationId xmlns:a16="http://schemas.microsoft.com/office/drawing/2014/main" id="{CE090616-0C3A-E38C-E4EE-A01A97716C0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07853" y="2066288"/>
            <a:ext cx="1219200" cy="1190625"/>
          </a:xfrm>
          <a:prstGeom prst="rect">
            <a:avLst/>
          </a:prstGeom>
        </p:spPr>
      </p:pic>
      <p:pic>
        <p:nvPicPr>
          <p:cNvPr id="44" name="Picture 43" descr="A blue hexagon with white and blue gears&#10;&#10;Description automatically generated">
            <a:extLst>
              <a:ext uri="{FF2B5EF4-FFF2-40B4-BE49-F238E27FC236}">
                <a16:creationId xmlns:a16="http://schemas.microsoft.com/office/drawing/2014/main" id="{9EE2E05E-6564-40BF-AD3C-C56B5F04000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79366" y="2119575"/>
            <a:ext cx="1219200" cy="1190625"/>
          </a:xfrm>
          <a:prstGeom prst="rect">
            <a:avLst/>
          </a:prstGeom>
        </p:spPr>
      </p:pic>
      <p:pic>
        <p:nvPicPr>
          <p:cNvPr id="46" name="Picture 45" descr="A blue hexagon with white and blue gears&#10;&#10;Description automatically generated">
            <a:extLst>
              <a:ext uri="{FF2B5EF4-FFF2-40B4-BE49-F238E27FC236}">
                <a16:creationId xmlns:a16="http://schemas.microsoft.com/office/drawing/2014/main" id="{FA2CAF9A-53D8-A970-655F-BD956170F3E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07853" y="3427230"/>
            <a:ext cx="1219200" cy="1190625"/>
          </a:xfrm>
          <a:prstGeom prst="rect">
            <a:avLst/>
          </a:prstGeom>
        </p:spPr>
      </p:pic>
      <p:pic>
        <p:nvPicPr>
          <p:cNvPr id="48" name="Picture 47" descr="A blue hexagon with a white and blue logo&#10;&#10;Description automatically generated">
            <a:extLst>
              <a:ext uri="{FF2B5EF4-FFF2-40B4-BE49-F238E27FC236}">
                <a16:creationId xmlns:a16="http://schemas.microsoft.com/office/drawing/2014/main" id="{60630019-24D4-60F0-65DB-AB561426C2F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51894" y="3461260"/>
            <a:ext cx="1219200" cy="1190625"/>
          </a:xfrm>
          <a:prstGeom prst="rect">
            <a:avLst/>
          </a:prstGeom>
        </p:spPr>
      </p:pic>
      <p:pic>
        <p:nvPicPr>
          <p:cNvPr id="50" name="Picture 49" descr="A blue hexagon with white text and gears&#10;&#10;Description automatically generated">
            <a:extLst>
              <a:ext uri="{FF2B5EF4-FFF2-40B4-BE49-F238E27FC236}">
                <a16:creationId xmlns:a16="http://schemas.microsoft.com/office/drawing/2014/main" id="{4D15D816-EF97-4487-8507-FF5D3ED1C1B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250599" y="4563360"/>
            <a:ext cx="1219200" cy="1190625"/>
          </a:xfrm>
          <a:prstGeom prst="rect">
            <a:avLst/>
          </a:prstGeom>
        </p:spPr>
      </p:pic>
      <p:pic>
        <p:nvPicPr>
          <p:cNvPr id="52" name="Picture 51" descr="A blue hexagon with white text and gears&#10;&#10;Description automatically generated">
            <a:extLst>
              <a:ext uri="{FF2B5EF4-FFF2-40B4-BE49-F238E27FC236}">
                <a16:creationId xmlns:a16="http://schemas.microsoft.com/office/drawing/2014/main" id="{2D84FFDB-18D0-2879-63BB-EA325B2D8CD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77060" y="936329"/>
            <a:ext cx="1219200" cy="1190625"/>
          </a:xfrm>
          <a:prstGeom prst="rect">
            <a:avLst/>
          </a:prstGeom>
        </p:spPr>
      </p:pic>
    </p:spTree>
    <p:extLst>
      <p:ext uri="{BB962C8B-B14F-4D97-AF65-F5344CB8AC3E}">
        <p14:creationId xmlns:p14="http://schemas.microsoft.com/office/powerpoint/2010/main" val="2307728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A684E-99CD-D65A-3A6D-437452EF783C}"/>
            </a:ext>
          </a:extLst>
        </p:cNvPr>
        <p:cNvGrpSpPr/>
        <p:nvPr/>
      </p:nvGrpSpPr>
      <p:grpSpPr>
        <a:xfrm>
          <a:off x="0" y="0"/>
          <a:ext cx="0" cy="0"/>
          <a:chOff x="0" y="0"/>
          <a:chExt cx="0" cy="0"/>
        </a:xfrm>
      </p:grpSpPr>
      <p:pic>
        <p:nvPicPr>
          <p:cNvPr id="3" name="Picture 2" descr="A blue hexagon with a white wheel&#10;&#10;Description automatically generated">
            <a:extLst>
              <a:ext uri="{FF2B5EF4-FFF2-40B4-BE49-F238E27FC236}">
                <a16:creationId xmlns:a16="http://schemas.microsoft.com/office/drawing/2014/main" id="{F36F876E-1503-B023-0CDD-16235EAF41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04" y="468910"/>
            <a:ext cx="935896" cy="909351"/>
          </a:xfrm>
          <a:prstGeom prst="rect">
            <a:avLst/>
          </a:prstGeom>
        </p:spPr>
      </p:pic>
      <p:sp>
        <p:nvSpPr>
          <p:cNvPr id="51" name="ZoneTexte 3">
            <a:extLst>
              <a:ext uri="{FF2B5EF4-FFF2-40B4-BE49-F238E27FC236}">
                <a16:creationId xmlns:a16="http://schemas.microsoft.com/office/drawing/2014/main" id="{A157DB79-473A-0158-CAEE-58ADF3E9C825}"/>
              </a:ext>
            </a:extLst>
          </p:cNvPr>
          <p:cNvSpPr txBox="1"/>
          <p:nvPr/>
        </p:nvSpPr>
        <p:spPr>
          <a:xfrm>
            <a:off x="8320492" y="1535143"/>
            <a:ext cx="2241971" cy="584775"/>
          </a:xfrm>
          <a:prstGeom prst="rect">
            <a:avLst/>
          </a:prstGeom>
          <a:noFill/>
        </p:spPr>
        <p:txBody>
          <a:bodyPr wrap="square" rtlCol="0">
            <a:spAutoFit/>
          </a:bodyPr>
          <a:lstStyle/>
          <a:p>
            <a:r>
              <a:rPr lang="fr-FR" sz="3200" dirty="0">
                <a:solidFill>
                  <a:schemeClr val="bg1">
                    <a:lumMod val="95000"/>
                  </a:schemeClr>
                </a:solidFill>
                <a:latin typeface="Biome" panose="020B0503030204020804" pitchFamily="34" charset="0"/>
                <a:cs typeface="Biome" panose="020B0503030204020804" pitchFamily="34" charset="0"/>
              </a:rPr>
              <a:t>Api server</a:t>
            </a:r>
            <a:endParaRPr lang="fr-TN" sz="3200" dirty="0">
              <a:solidFill>
                <a:schemeClr val="bg1">
                  <a:lumMod val="95000"/>
                </a:schemeClr>
              </a:solidFill>
              <a:latin typeface="Biome" panose="020B0503030204020804" pitchFamily="34" charset="0"/>
              <a:cs typeface="Biome" panose="020B0503030204020804" pitchFamily="34" charset="0"/>
            </a:endParaRPr>
          </a:p>
        </p:txBody>
      </p:sp>
      <p:sp>
        <p:nvSpPr>
          <p:cNvPr id="4" name="ZoneTexte 3">
            <a:extLst>
              <a:ext uri="{FF2B5EF4-FFF2-40B4-BE49-F238E27FC236}">
                <a16:creationId xmlns:a16="http://schemas.microsoft.com/office/drawing/2014/main" id="{692E07F1-13CD-E8BD-6852-CEB17E904547}"/>
              </a:ext>
            </a:extLst>
          </p:cNvPr>
          <p:cNvSpPr txBox="1"/>
          <p:nvPr/>
        </p:nvSpPr>
        <p:spPr>
          <a:xfrm>
            <a:off x="7789799" y="4673933"/>
            <a:ext cx="3283454" cy="923330"/>
          </a:xfrm>
          <a:prstGeom prst="rect">
            <a:avLst/>
          </a:prstGeom>
          <a:noFill/>
        </p:spPr>
        <p:txBody>
          <a:bodyPr wrap="square" rtlCol="0">
            <a:spAutoFit/>
          </a:bodyPr>
          <a:lstStyle/>
          <a:p>
            <a:pPr algn="ctr"/>
            <a:r>
              <a:rPr lang="fr-FR" dirty="0">
                <a:solidFill>
                  <a:schemeClr val="bg1">
                    <a:lumMod val="95000"/>
                  </a:schemeClr>
                </a:solidFill>
                <a:latin typeface="Lucida Console" panose="020B0609040504020204" pitchFamily="49" charset="0"/>
              </a:rPr>
              <a:t>Exposes the K8s api to </a:t>
            </a:r>
            <a:r>
              <a:rPr lang="fr-FR" dirty="0" err="1">
                <a:solidFill>
                  <a:schemeClr val="bg1">
                    <a:lumMod val="95000"/>
                  </a:schemeClr>
                </a:solidFill>
                <a:latin typeface="Lucida Console" panose="020B0609040504020204" pitchFamily="49" charset="0"/>
              </a:rPr>
              <a:t>perform</a:t>
            </a:r>
            <a:r>
              <a:rPr lang="fr-FR" dirty="0">
                <a:solidFill>
                  <a:schemeClr val="bg1">
                    <a:lumMod val="95000"/>
                  </a:schemeClr>
                </a:solidFill>
                <a:latin typeface="Lucida Console" panose="020B0609040504020204" pitchFamily="49" charset="0"/>
              </a:rPr>
              <a:t> </a:t>
            </a:r>
            <a:r>
              <a:rPr lang="fr-FR" dirty="0" err="1">
                <a:solidFill>
                  <a:schemeClr val="bg1">
                    <a:lumMod val="95000"/>
                  </a:schemeClr>
                </a:solidFill>
                <a:latin typeface="Lucida Console" panose="020B0609040504020204" pitchFamily="49" charset="0"/>
              </a:rPr>
              <a:t>operation</a:t>
            </a:r>
            <a:r>
              <a:rPr lang="fr-FR" dirty="0">
                <a:solidFill>
                  <a:schemeClr val="bg1">
                    <a:lumMod val="95000"/>
                  </a:schemeClr>
                </a:solidFill>
                <a:latin typeface="Lucida Console" panose="020B0609040504020204" pitchFamily="49" charset="0"/>
              </a:rPr>
              <a:t> on the cluster </a:t>
            </a:r>
            <a:endParaRPr lang="fr-TN" dirty="0">
              <a:solidFill>
                <a:schemeClr val="bg1">
                  <a:lumMod val="95000"/>
                </a:schemeClr>
              </a:solidFill>
              <a:latin typeface="Lucida Console" panose="020B0609040504020204" pitchFamily="49" charset="0"/>
            </a:endParaRPr>
          </a:p>
        </p:txBody>
      </p:sp>
      <p:sp>
        <p:nvSpPr>
          <p:cNvPr id="5" name="ZoneTexte 3">
            <a:extLst>
              <a:ext uri="{FF2B5EF4-FFF2-40B4-BE49-F238E27FC236}">
                <a16:creationId xmlns:a16="http://schemas.microsoft.com/office/drawing/2014/main" id="{5F92BC0C-DDCB-A59A-52B8-E30F831D4D61}"/>
              </a:ext>
            </a:extLst>
          </p:cNvPr>
          <p:cNvSpPr txBox="1"/>
          <p:nvPr/>
        </p:nvSpPr>
        <p:spPr>
          <a:xfrm>
            <a:off x="7789799" y="3927638"/>
            <a:ext cx="3283454" cy="646331"/>
          </a:xfrm>
          <a:prstGeom prst="rect">
            <a:avLst/>
          </a:prstGeom>
          <a:noFill/>
        </p:spPr>
        <p:txBody>
          <a:bodyPr wrap="square" rtlCol="0">
            <a:spAutoFit/>
          </a:bodyPr>
          <a:lstStyle/>
          <a:p>
            <a:pPr algn="ctr"/>
            <a:r>
              <a:rPr lang="fr-FR" dirty="0" err="1">
                <a:solidFill>
                  <a:schemeClr val="bg1">
                    <a:lumMod val="95000"/>
                  </a:schemeClr>
                </a:solidFill>
                <a:latin typeface="Lucida Console" panose="020B0609040504020204" pitchFamily="49" charset="0"/>
              </a:rPr>
              <a:t>Front-end</a:t>
            </a:r>
            <a:r>
              <a:rPr lang="fr-FR" dirty="0">
                <a:solidFill>
                  <a:schemeClr val="bg1">
                    <a:lumMod val="95000"/>
                  </a:schemeClr>
                </a:solidFill>
                <a:latin typeface="Lucida Console" panose="020B0609040504020204" pitchFamily="49" charset="0"/>
              </a:rPr>
              <a:t> for the control plane</a:t>
            </a:r>
          </a:p>
        </p:txBody>
      </p:sp>
      <p:pic>
        <p:nvPicPr>
          <p:cNvPr id="8" name="Picture 7" descr="A blue hexagon with white and blue gears&#10;&#10;Description automatically generated">
            <a:extLst>
              <a:ext uri="{FF2B5EF4-FFF2-40B4-BE49-F238E27FC236}">
                <a16:creationId xmlns:a16="http://schemas.microsoft.com/office/drawing/2014/main" id="{149B9763-205F-88F7-1C2E-0369BF337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21926" y="2299856"/>
            <a:ext cx="1219200" cy="1190625"/>
          </a:xfrm>
          <a:prstGeom prst="rect">
            <a:avLst/>
          </a:prstGeom>
        </p:spPr>
      </p:pic>
      <p:sp>
        <p:nvSpPr>
          <p:cNvPr id="9" name="TextBox 8">
            <a:extLst>
              <a:ext uri="{FF2B5EF4-FFF2-40B4-BE49-F238E27FC236}">
                <a16:creationId xmlns:a16="http://schemas.microsoft.com/office/drawing/2014/main" id="{B94CCB78-A0A3-1CB7-CF83-7E4BB0E05666}"/>
              </a:ext>
            </a:extLst>
          </p:cNvPr>
          <p:cNvSpPr txBox="1"/>
          <p:nvPr/>
        </p:nvSpPr>
        <p:spPr>
          <a:xfrm>
            <a:off x="7331072" y="-1744130"/>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Worker node</a:t>
            </a:r>
            <a:endParaRPr lang="en-GB" sz="2800" b="1" dirty="0">
              <a:solidFill>
                <a:schemeClr val="bg1"/>
              </a:solidFill>
              <a:latin typeface="Biome" panose="020B0503030204020804" pitchFamily="34" charset="0"/>
              <a:cs typeface="Biome" panose="020B0503030204020804" pitchFamily="34" charset="0"/>
            </a:endParaRPr>
          </a:p>
        </p:txBody>
      </p:sp>
      <p:sp>
        <p:nvSpPr>
          <p:cNvPr id="10" name="Rectangle 9">
            <a:extLst>
              <a:ext uri="{FF2B5EF4-FFF2-40B4-BE49-F238E27FC236}">
                <a16:creationId xmlns:a16="http://schemas.microsoft.com/office/drawing/2014/main" id="{2586AB5C-749E-167A-A3A5-2825DB3304C6}"/>
              </a:ext>
            </a:extLst>
          </p:cNvPr>
          <p:cNvSpPr/>
          <p:nvPr/>
        </p:nvSpPr>
        <p:spPr>
          <a:xfrm>
            <a:off x="7257275" y="-6130852"/>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A blue hexagon with white text and blue cubes&#10;&#10;Description automatically generated">
            <a:extLst>
              <a:ext uri="{FF2B5EF4-FFF2-40B4-BE49-F238E27FC236}">
                <a16:creationId xmlns:a16="http://schemas.microsoft.com/office/drawing/2014/main" id="{4F4148DE-2973-28A3-E2E3-8364B9D989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4799" y="-6824474"/>
            <a:ext cx="1141195" cy="1141195"/>
          </a:xfrm>
          <a:prstGeom prst="rect">
            <a:avLst/>
          </a:prstGeom>
        </p:spPr>
      </p:pic>
      <p:pic>
        <p:nvPicPr>
          <p:cNvPr id="12" name="Picture 11" descr="A blue hexagon with white cube on it&#10;&#10;Description automatically generated">
            <a:extLst>
              <a:ext uri="{FF2B5EF4-FFF2-40B4-BE49-F238E27FC236}">
                <a16:creationId xmlns:a16="http://schemas.microsoft.com/office/drawing/2014/main" id="{BC2C2ACA-0B09-A7F2-C2BA-1BA08D22C5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58010" y="-4237342"/>
            <a:ext cx="1141194" cy="1109990"/>
          </a:xfrm>
          <a:prstGeom prst="rect">
            <a:avLst/>
          </a:prstGeom>
        </p:spPr>
      </p:pic>
      <p:pic>
        <p:nvPicPr>
          <p:cNvPr id="13" name="Picture 12" descr="A blue hexagon with white cube on it&#10;&#10;Description automatically generated">
            <a:extLst>
              <a:ext uri="{FF2B5EF4-FFF2-40B4-BE49-F238E27FC236}">
                <a16:creationId xmlns:a16="http://schemas.microsoft.com/office/drawing/2014/main" id="{848FE48B-C335-8864-E713-B9108BD906E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9125" y="-4230876"/>
            <a:ext cx="1141194" cy="1109990"/>
          </a:xfrm>
          <a:prstGeom prst="rect">
            <a:avLst/>
          </a:prstGeom>
        </p:spPr>
      </p:pic>
      <p:pic>
        <p:nvPicPr>
          <p:cNvPr id="14" name="Picture 13" descr="A blue hexagon with white text and blue cubes&#10;&#10;Description automatically generated">
            <a:extLst>
              <a:ext uri="{FF2B5EF4-FFF2-40B4-BE49-F238E27FC236}">
                <a16:creationId xmlns:a16="http://schemas.microsoft.com/office/drawing/2014/main" id="{B60BCB18-D8FA-01E8-3459-C3EB64C5B9D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9125" y="-5582866"/>
            <a:ext cx="1065344" cy="1054260"/>
          </a:xfrm>
          <a:prstGeom prst="rect">
            <a:avLst/>
          </a:prstGeom>
        </p:spPr>
      </p:pic>
      <p:pic>
        <p:nvPicPr>
          <p:cNvPr id="15" name="Picture 14" descr="A blue hexagon with white text and blue cubes&#10;&#10;Description automatically generated">
            <a:extLst>
              <a:ext uri="{FF2B5EF4-FFF2-40B4-BE49-F238E27FC236}">
                <a16:creationId xmlns:a16="http://schemas.microsoft.com/office/drawing/2014/main" id="{BCEF0005-C724-AE6A-0208-42DC187EED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31810" y="-5604640"/>
            <a:ext cx="1141194" cy="1129321"/>
          </a:xfrm>
          <a:prstGeom prst="rect">
            <a:avLst/>
          </a:prstGeom>
        </p:spPr>
      </p:pic>
      <p:pic>
        <p:nvPicPr>
          <p:cNvPr id="16" name="Picture 15" descr="A black background with a black square&#10;&#10;Description automatically generated with medium confidence">
            <a:extLst>
              <a:ext uri="{FF2B5EF4-FFF2-40B4-BE49-F238E27FC236}">
                <a16:creationId xmlns:a16="http://schemas.microsoft.com/office/drawing/2014/main" id="{4E357C8D-2DB6-0516-9713-14DF5742464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59567" y="-2889375"/>
            <a:ext cx="2313437" cy="573025"/>
          </a:xfrm>
          <a:prstGeom prst="rect">
            <a:avLst/>
          </a:prstGeom>
        </p:spPr>
      </p:pic>
      <p:sp>
        <p:nvSpPr>
          <p:cNvPr id="17" name="TextBox 16">
            <a:extLst>
              <a:ext uri="{FF2B5EF4-FFF2-40B4-BE49-F238E27FC236}">
                <a16:creationId xmlns:a16="http://schemas.microsoft.com/office/drawing/2014/main" id="{D7478645-F1FB-B852-5EF2-A342BEDCCA16}"/>
              </a:ext>
            </a:extLst>
          </p:cNvPr>
          <p:cNvSpPr txBox="1"/>
          <p:nvPr/>
        </p:nvSpPr>
        <p:spPr>
          <a:xfrm>
            <a:off x="5000370" y="447815"/>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Master node</a:t>
            </a:r>
            <a:endParaRPr lang="en-GB" sz="2800" b="1" dirty="0">
              <a:solidFill>
                <a:schemeClr val="bg1"/>
              </a:solidFill>
              <a:latin typeface="Biome" panose="020B0503030204020804" pitchFamily="34" charset="0"/>
              <a:cs typeface="Biome" panose="020B0503030204020804" pitchFamily="34" charset="0"/>
            </a:endParaRPr>
          </a:p>
        </p:txBody>
      </p:sp>
      <p:sp>
        <p:nvSpPr>
          <p:cNvPr id="18" name="Rectangle 17">
            <a:extLst>
              <a:ext uri="{FF2B5EF4-FFF2-40B4-BE49-F238E27FC236}">
                <a16:creationId xmlns:a16="http://schemas.microsoft.com/office/drawing/2014/main" id="{07E2787B-B902-0A4C-DBEF-710561351903}"/>
              </a:ext>
            </a:extLst>
          </p:cNvPr>
          <p:cNvSpPr/>
          <p:nvPr/>
        </p:nvSpPr>
        <p:spPr>
          <a:xfrm>
            <a:off x="1731177" y="1797789"/>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descr="A blue hexagon with white and blue gears&#10;&#10;Description automatically generated">
            <a:extLst>
              <a:ext uri="{FF2B5EF4-FFF2-40B4-BE49-F238E27FC236}">
                <a16:creationId xmlns:a16="http://schemas.microsoft.com/office/drawing/2014/main" id="{D96913F8-24C4-A7EF-373C-91E36006D76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65154" y="2120663"/>
            <a:ext cx="1219200" cy="1190625"/>
          </a:xfrm>
          <a:prstGeom prst="rect">
            <a:avLst/>
          </a:prstGeom>
        </p:spPr>
      </p:pic>
      <p:pic>
        <p:nvPicPr>
          <p:cNvPr id="21" name="Picture 20" descr="A blue hexagon with white and blue gears&#10;&#10;Description automatically generated">
            <a:extLst>
              <a:ext uri="{FF2B5EF4-FFF2-40B4-BE49-F238E27FC236}">
                <a16:creationId xmlns:a16="http://schemas.microsoft.com/office/drawing/2014/main" id="{6B9519A0-623C-1536-48D9-ACFF39AC99E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30713" y="3403134"/>
            <a:ext cx="1219200" cy="1190625"/>
          </a:xfrm>
          <a:prstGeom prst="rect">
            <a:avLst/>
          </a:prstGeom>
        </p:spPr>
      </p:pic>
      <p:pic>
        <p:nvPicPr>
          <p:cNvPr id="22" name="Picture 21" descr="A blue hexagon with a white and blue logo&#10;&#10;Description automatically generated">
            <a:extLst>
              <a:ext uri="{FF2B5EF4-FFF2-40B4-BE49-F238E27FC236}">
                <a16:creationId xmlns:a16="http://schemas.microsoft.com/office/drawing/2014/main" id="{B7BB3266-3322-78A8-6306-E35CAF3A1AB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81170" y="3389742"/>
            <a:ext cx="1219200" cy="1190625"/>
          </a:xfrm>
          <a:prstGeom prst="rect">
            <a:avLst/>
          </a:prstGeom>
        </p:spPr>
      </p:pic>
      <p:pic>
        <p:nvPicPr>
          <p:cNvPr id="23" name="Picture 22" descr="A blue hexagon with white text and gears&#10;&#10;Description automatically generated">
            <a:extLst>
              <a:ext uri="{FF2B5EF4-FFF2-40B4-BE49-F238E27FC236}">
                <a16:creationId xmlns:a16="http://schemas.microsoft.com/office/drawing/2014/main" id="{94D5A8DE-00BE-EAB9-0B53-4C924A75779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011428" y="4593759"/>
            <a:ext cx="1219200" cy="1190625"/>
          </a:xfrm>
          <a:prstGeom prst="rect">
            <a:avLst/>
          </a:prstGeom>
        </p:spPr>
      </p:pic>
      <p:pic>
        <p:nvPicPr>
          <p:cNvPr id="24" name="Picture 23" descr="A blue hexagon with white text and gears&#10;&#10;Description automatically generated">
            <a:extLst>
              <a:ext uri="{FF2B5EF4-FFF2-40B4-BE49-F238E27FC236}">
                <a16:creationId xmlns:a16="http://schemas.microsoft.com/office/drawing/2014/main" id="{A27B6642-26BD-CEB6-7116-23864EFECF0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99920" y="1109231"/>
            <a:ext cx="1219200" cy="1190625"/>
          </a:xfrm>
          <a:prstGeom prst="rect">
            <a:avLst/>
          </a:prstGeom>
        </p:spPr>
      </p:pic>
      <p:sp>
        <p:nvSpPr>
          <p:cNvPr id="25" name="TextBox 24">
            <a:extLst>
              <a:ext uri="{FF2B5EF4-FFF2-40B4-BE49-F238E27FC236}">
                <a16:creationId xmlns:a16="http://schemas.microsoft.com/office/drawing/2014/main" id="{99E87D9D-ED76-4A4F-48E0-AC9A19D8F0C1}"/>
              </a:ext>
            </a:extLst>
          </p:cNvPr>
          <p:cNvSpPr txBox="1"/>
          <p:nvPr/>
        </p:nvSpPr>
        <p:spPr>
          <a:xfrm>
            <a:off x="7602806" y="347851"/>
            <a:ext cx="492638"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a:t>
            </a:r>
            <a:endParaRPr lang="en-GB" sz="2800" b="1" dirty="0">
              <a:solidFill>
                <a:schemeClr val="bg1"/>
              </a:solidFill>
              <a:latin typeface="Biome" panose="020B0503030204020804" pitchFamily="34" charset="0"/>
              <a:cs typeface="Biome" panose="020B0503030204020804" pitchFamily="34" charset="0"/>
            </a:endParaRPr>
          </a:p>
        </p:txBody>
      </p:sp>
      <p:sp>
        <p:nvSpPr>
          <p:cNvPr id="26" name="TextBox 25">
            <a:extLst>
              <a:ext uri="{FF2B5EF4-FFF2-40B4-BE49-F238E27FC236}">
                <a16:creationId xmlns:a16="http://schemas.microsoft.com/office/drawing/2014/main" id="{66D68FFC-C465-5912-78F3-5B7C22922B07}"/>
              </a:ext>
            </a:extLst>
          </p:cNvPr>
          <p:cNvSpPr txBox="1"/>
          <p:nvPr/>
        </p:nvSpPr>
        <p:spPr>
          <a:xfrm>
            <a:off x="8257133" y="6580773"/>
            <a:ext cx="4796526" cy="253916"/>
          </a:xfrm>
          <a:prstGeom prst="rect">
            <a:avLst/>
          </a:prstGeom>
          <a:noFill/>
        </p:spPr>
        <p:txBody>
          <a:bodyPr wrap="square" rtlCol="0">
            <a:spAutoFit/>
          </a:bodyPr>
          <a:lstStyle/>
          <a:p>
            <a:pPr algn="ctr"/>
            <a:r>
              <a:rPr lang="en-GB" sz="1050" dirty="0">
                <a:solidFill>
                  <a:schemeClr val="bg1"/>
                </a:solidFill>
                <a:latin typeface="Biome" panose="020B0503030204020804" pitchFamily="34" charset="0"/>
                <a:cs typeface="Biome" panose="020B0503030204020804" pitchFamily="34" charset="0"/>
              </a:rPr>
              <a:t>* Control plane is the same as master node</a:t>
            </a:r>
            <a:endParaRPr lang="en-GB" sz="1050" b="1"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341814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62098-EDC5-B3FD-87F6-6020BFF3FE63}"/>
            </a:ext>
          </a:extLst>
        </p:cNvPr>
        <p:cNvGrpSpPr/>
        <p:nvPr/>
      </p:nvGrpSpPr>
      <p:grpSpPr>
        <a:xfrm>
          <a:off x="0" y="0"/>
          <a:ext cx="0" cy="0"/>
          <a:chOff x="0" y="0"/>
          <a:chExt cx="0" cy="0"/>
        </a:xfrm>
      </p:grpSpPr>
      <p:pic>
        <p:nvPicPr>
          <p:cNvPr id="3" name="Picture 2" descr="A blue hexagon with a white wheel&#10;&#10;Description automatically generated">
            <a:extLst>
              <a:ext uri="{FF2B5EF4-FFF2-40B4-BE49-F238E27FC236}">
                <a16:creationId xmlns:a16="http://schemas.microsoft.com/office/drawing/2014/main" id="{FBF5BA6D-DD64-43A4-81C3-B7D02F6F19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04" y="468910"/>
            <a:ext cx="935896" cy="909351"/>
          </a:xfrm>
          <a:prstGeom prst="rect">
            <a:avLst/>
          </a:prstGeom>
        </p:spPr>
      </p:pic>
      <p:sp>
        <p:nvSpPr>
          <p:cNvPr id="51" name="ZoneTexte 3">
            <a:extLst>
              <a:ext uri="{FF2B5EF4-FFF2-40B4-BE49-F238E27FC236}">
                <a16:creationId xmlns:a16="http://schemas.microsoft.com/office/drawing/2014/main" id="{7A071227-4DD6-DA6C-045F-CA3CB79C759D}"/>
              </a:ext>
            </a:extLst>
          </p:cNvPr>
          <p:cNvSpPr txBox="1"/>
          <p:nvPr/>
        </p:nvSpPr>
        <p:spPr>
          <a:xfrm>
            <a:off x="8233145" y="1505401"/>
            <a:ext cx="2315882" cy="584775"/>
          </a:xfrm>
          <a:prstGeom prst="rect">
            <a:avLst/>
          </a:prstGeom>
          <a:noFill/>
        </p:spPr>
        <p:txBody>
          <a:bodyPr wrap="square" rtlCol="0">
            <a:spAutoFit/>
          </a:bodyPr>
          <a:lstStyle/>
          <a:p>
            <a:r>
              <a:rPr lang="fr-FR" sz="3200" dirty="0" err="1">
                <a:solidFill>
                  <a:schemeClr val="bg1">
                    <a:lumMod val="95000"/>
                  </a:schemeClr>
                </a:solidFill>
                <a:latin typeface="Biome" panose="020B0503030204020804" pitchFamily="34" charset="0"/>
                <a:cs typeface="Biome" panose="020B0503030204020804" pitchFamily="34" charset="0"/>
              </a:rPr>
              <a:t>Scheduler</a:t>
            </a:r>
            <a:endParaRPr lang="fr-TN" sz="3200" dirty="0">
              <a:solidFill>
                <a:schemeClr val="bg1">
                  <a:lumMod val="95000"/>
                </a:schemeClr>
              </a:solidFill>
              <a:latin typeface="Biome" panose="020B0503030204020804" pitchFamily="34" charset="0"/>
              <a:cs typeface="Biome" panose="020B0503030204020804" pitchFamily="34" charset="0"/>
            </a:endParaRPr>
          </a:p>
        </p:txBody>
      </p:sp>
      <p:sp>
        <p:nvSpPr>
          <p:cNvPr id="4" name="ZoneTexte 3">
            <a:extLst>
              <a:ext uri="{FF2B5EF4-FFF2-40B4-BE49-F238E27FC236}">
                <a16:creationId xmlns:a16="http://schemas.microsoft.com/office/drawing/2014/main" id="{C8B10E0F-7D49-E34D-9695-44005138520F}"/>
              </a:ext>
            </a:extLst>
          </p:cNvPr>
          <p:cNvSpPr txBox="1"/>
          <p:nvPr/>
        </p:nvSpPr>
        <p:spPr>
          <a:xfrm>
            <a:off x="7767410" y="4041371"/>
            <a:ext cx="3283454" cy="1200329"/>
          </a:xfrm>
          <a:prstGeom prst="rect">
            <a:avLst/>
          </a:prstGeom>
          <a:noFill/>
        </p:spPr>
        <p:txBody>
          <a:bodyPr wrap="square" rtlCol="0">
            <a:spAutoFit/>
          </a:bodyPr>
          <a:lstStyle/>
          <a:p>
            <a:pPr algn="ctr"/>
            <a:r>
              <a:rPr lang="en-GB" dirty="0">
                <a:solidFill>
                  <a:schemeClr val="bg1"/>
                </a:solidFill>
                <a:latin typeface="Biome" panose="020B0503030204020804" pitchFamily="34" charset="0"/>
                <a:cs typeface="Biome" panose="020B0503030204020804" pitchFamily="34" charset="0"/>
              </a:rPr>
              <a:t>Assigns Pods to Nodes based on resource availability and constraints</a:t>
            </a:r>
            <a:endParaRPr lang="fr-TN" dirty="0">
              <a:solidFill>
                <a:schemeClr val="bg1"/>
              </a:solidFill>
              <a:latin typeface="Biome" panose="020B0503030204020804" pitchFamily="34" charset="0"/>
              <a:cs typeface="Biome" panose="020B0503030204020804" pitchFamily="34" charset="0"/>
            </a:endParaRPr>
          </a:p>
        </p:txBody>
      </p:sp>
      <p:sp>
        <p:nvSpPr>
          <p:cNvPr id="9" name="TextBox 8">
            <a:extLst>
              <a:ext uri="{FF2B5EF4-FFF2-40B4-BE49-F238E27FC236}">
                <a16:creationId xmlns:a16="http://schemas.microsoft.com/office/drawing/2014/main" id="{29BF1864-A1D2-9871-5829-C555F08B9828}"/>
              </a:ext>
            </a:extLst>
          </p:cNvPr>
          <p:cNvSpPr txBox="1"/>
          <p:nvPr/>
        </p:nvSpPr>
        <p:spPr>
          <a:xfrm>
            <a:off x="7331072" y="-1744130"/>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Worker node</a:t>
            </a:r>
            <a:endParaRPr lang="en-GB" sz="2800" b="1" dirty="0">
              <a:solidFill>
                <a:schemeClr val="bg1"/>
              </a:solidFill>
              <a:latin typeface="Biome" panose="020B0503030204020804" pitchFamily="34" charset="0"/>
              <a:cs typeface="Biome" panose="020B0503030204020804" pitchFamily="34" charset="0"/>
            </a:endParaRPr>
          </a:p>
        </p:txBody>
      </p:sp>
      <p:sp>
        <p:nvSpPr>
          <p:cNvPr id="10" name="Rectangle 9">
            <a:extLst>
              <a:ext uri="{FF2B5EF4-FFF2-40B4-BE49-F238E27FC236}">
                <a16:creationId xmlns:a16="http://schemas.microsoft.com/office/drawing/2014/main" id="{27C4682B-9117-AA6C-720D-50A74FAEA891}"/>
              </a:ext>
            </a:extLst>
          </p:cNvPr>
          <p:cNvSpPr/>
          <p:nvPr/>
        </p:nvSpPr>
        <p:spPr>
          <a:xfrm>
            <a:off x="7257275" y="-6130852"/>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A blue hexagon with white text and blue cubes&#10;&#10;Description automatically generated">
            <a:extLst>
              <a:ext uri="{FF2B5EF4-FFF2-40B4-BE49-F238E27FC236}">
                <a16:creationId xmlns:a16="http://schemas.microsoft.com/office/drawing/2014/main" id="{18A4EEC0-8ED3-E206-7F3F-2CF4F03E1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4799" y="-6824474"/>
            <a:ext cx="1141195" cy="1141195"/>
          </a:xfrm>
          <a:prstGeom prst="rect">
            <a:avLst/>
          </a:prstGeom>
        </p:spPr>
      </p:pic>
      <p:pic>
        <p:nvPicPr>
          <p:cNvPr id="12" name="Picture 11" descr="A blue hexagon with white cube on it&#10;&#10;Description automatically generated">
            <a:extLst>
              <a:ext uri="{FF2B5EF4-FFF2-40B4-BE49-F238E27FC236}">
                <a16:creationId xmlns:a16="http://schemas.microsoft.com/office/drawing/2014/main" id="{332A7970-AE6A-C6B4-9ADB-89190DA130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8010" y="-4237342"/>
            <a:ext cx="1141194" cy="1109990"/>
          </a:xfrm>
          <a:prstGeom prst="rect">
            <a:avLst/>
          </a:prstGeom>
        </p:spPr>
      </p:pic>
      <p:pic>
        <p:nvPicPr>
          <p:cNvPr id="13" name="Picture 12" descr="A blue hexagon with white cube on it&#10;&#10;Description automatically generated">
            <a:extLst>
              <a:ext uri="{FF2B5EF4-FFF2-40B4-BE49-F238E27FC236}">
                <a16:creationId xmlns:a16="http://schemas.microsoft.com/office/drawing/2014/main" id="{77DB33F3-9453-BEAB-6292-69FB9F4DB5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9125" y="-4230876"/>
            <a:ext cx="1141194" cy="1109990"/>
          </a:xfrm>
          <a:prstGeom prst="rect">
            <a:avLst/>
          </a:prstGeom>
        </p:spPr>
      </p:pic>
      <p:pic>
        <p:nvPicPr>
          <p:cNvPr id="14" name="Picture 13" descr="A blue hexagon with white text and blue cubes&#10;&#10;Description automatically generated">
            <a:extLst>
              <a:ext uri="{FF2B5EF4-FFF2-40B4-BE49-F238E27FC236}">
                <a16:creationId xmlns:a16="http://schemas.microsoft.com/office/drawing/2014/main" id="{594FBC5C-BA00-967F-E34E-1807DC0E3F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9125" y="-5582866"/>
            <a:ext cx="1065344" cy="1054260"/>
          </a:xfrm>
          <a:prstGeom prst="rect">
            <a:avLst/>
          </a:prstGeom>
        </p:spPr>
      </p:pic>
      <p:pic>
        <p:nvPicPr>
          <p:cNvPr id="15" name="Picture 14" descr="A blue hexagon with white text and blue cubes&#10;&#10;Description automatically generated">
            <a:extLst>
              <a:ext uri="{FF2B5EF4-FFF2-40B4-BE49-F238E27FC236}">
                <a16:creationId xmlns:a16="http://schemas.microsoft.com/office/drawing/2014/main" id="{54E4C64F-44B8-5021-3601-A143193E77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1810" y="-5604640"/>
            <a:ext cx="1141194" cy="1129321"/>
          </a:xfrm>
          <a:prstGeom prst="rect">
            <a:avLst/>
          </a:prstGeom>
        </p:spPr>
      </p:pic>
      <p:pic>
        <p:nvPicPr>
          <p:cNvPr id="16" name="Picture 15" descr="A black background with a black square&#10;&#10;Description automatically generated with medium confidence">
            <a:extLst>
              <a:ext uri="{FF2B5EF4-FFF2-40B4-BE49-F238E27FC236}">
                <a16:creationId xmlns:a16="http://schemas.microsoft.com/office/drawing/2014/main" id="{4D5D3112-5003-26BF-0CE6-1365D98FC1D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9567" y="-2889375"/>
            <a:ext cx="2313437" cy="573025"/>
          </a:xfrm>
          <a:prstGeom prst="rect">
            <a:avLst/>
          </a:prstGeom>
        </p:spPr>
      </p:pic>
      <p:sp>
        <p:nvSpPr>
          <p:cNvPr id="17" name="TextBox 16">
            <a:extLst>
              <a:ext uri="{FF2B5EF4-FFF2-40B4-BE49-F238E27FC236}">
                <a16:creationId xmlns:a16="http://schemas.microsoft.com/office/drawing/2014/main" id="{FB667218-B50D-1C28-1264-5940A579BA4E}"/>
              </a:ext>
            </a:extLst>
          </p:cNvPr>
          <p:cNvSpPr txBox="1"/>
          <p:nvPr/>
        </p:nvSpPr>
        <p:spPr>
          <a:xfrm>
            <a:off x="5000370" y="447815"/>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Master node</a:t>
            </a:r>
            <a:endParaRPr lang="en-GB" sz="2800" b="1" dirty="0">
              <a:solidFill>
                <a:schemeClr val="bg1"/>
              </a:solidFill>
              <a:latin typeface="Biome" panose="020B0503030204020804" pitchFamily="34" charset="0"/>
              <a:cs typeface="Biome" panose="020B0503030204020804" pitchFamily="34" charset="0"/>
            </a:endParaRPr>
          </a:p>
        </p:txBody>
      </p:sp>
      <p:sp>
        <p:nvSpPr>
          <p:cNvPr id="18" name="Rectangle 17">
            <a:extLst>
              <a:ext uri="{FF2B5EF4-FFF2-40B4-BE49-F238E27FC236}">
                <a16:creationId xmlns:a16="http://schemas.microsoft.com/office/drawing/2014/main" id="{22C1C4C9-8C38-41E8-9CCF-860975F75E6A}"/>
              </a:ext>
            </a:extLst>
          </p:cNvPr>
          <p:cNvSpPr/>
          <p:nvPr/>
        </p:nvSpPr>
        <p:spPr>
          <a:xfrm>
            <a:off x="1731177" y="1797789"/>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descr="A blue hexagon with white and blue gears&#10;&#10;Description automatically generated">
            <a:extLst>
              <a:ext uri="{FF2B5EF4-FFF2-40B4-BE49-F238E27FC236}">
                <a16:creationId xmlns:a16="http://schemas.microsoft.com/office/drawing/2014/main" id="{84372B44-81DD-5FB6-3BE9-8DA9CA70981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99537" y="2413594"/>
            <a:ext cx="1219200" cy="1190625"/>
          </a:xfrm>
          <a:prstGeom prst="rect">
            <a:avLst/>
          </a:prstGeom>
        </p:spPr>
      </p:pic>
      <p:pic>
        <p:nvPicPr>
          <p:cNvPr id="21" name="Picture 20" descr="A blue hexagon with white and blue gears&#10;&#10;Description automatically generated">
            <a:extLst>
              <a:ext uri="{FF2B5EF4-FFF2-40B4-BE49-F238E27FC236}">
                <a16:creationId xmlns:a16="http://schemas.microsoft.com/office/drawing/2014/main" id="{1DB26001-A850-1A7F-7B06-EC952B45436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30713" y="3403134"/>
            <a:ext cx="1219200" cy="1190625"/>
          </a:xfrm>
          <a:prstGeom prst="rect">
            <a:avLst/>
          </a:prstGeom>
        </p:spPr>
      </p:pic>
      <p:pic>
        <p:nvPicPr>
          <p:cNvPr id="22" name="Picture 21" descr="A blue hexagon with a white and blue logo&#10;&#10;Description automatically generated">
            <a:extLst>
              <a:ext uri="{FF2B5EF4-FFF2-40B4-BE49-F238E27FC236}">
                <a16:creationId xmlns:a16="http://schemas.microsoft.com/office/drawing/2014/main" id="{04542DB5-AE58-D6D0-4C22-F0F3DCC81CD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81170" y="3389742"/>
            <a:ext cx="1219200" cy="1190625"/>
          </a:xfrm>
          <a:prstGeom prst="rect">
            <a:avLst/>
          </a:prstGeom>
        </p:spPr>
      </p:pic>
      <p:pic>
        <p:nvPicPr>
          <p:cNvPr id="23" name="Picture 22" descr="A blue hexagon with white text and gears&#10;&#10;Description automatically generated">
            <a:extLst>
              <a:ext uri="{FF2B5EF4-FFF2-40B4-BE49-F238E27FC236}">
                <a16:creationId xmlns:a16="http://schemas.microsoft.com/office/drawing/2014/main" id="{7BE739B0-BBB1-B930-E10B-092ADE5F716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11428" y="4593759"/>
            <a:ext cx="1219200" cy="1190625"/>
          </a:xfrm>
          <a:prstGeom prst="rect">
            <a:avLst/>
          </a:prstGeom>
        </p:spPr>
      </p:pic>
      <p:pic>
        <p:nvPicPr>
          <p:cNvPr id="24" name="Picture 23" descr="A blue hexagon with white text and gears&#10;&#10;Description automatically generated">
            <a:extLst>
              <a:ext uri="{FF2B5EF4-FFF2-40B4-BE49-F238E27FC236}">
                <a16:creationId xmlns:a16="http://schemas.microsoft.com/office/drawing/2014/main" id="{23D26973-2B3A-DA6A-F1FB-AB7321C8C64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99920" y="1109231"/>
            <a:ext cx="1219200" cy="1190625"/>
          </a:xfrm>
          <a:prstGeom prst="rect">
            <a:avLst/>
          </a:prstGeom>
        </p:spPr>
      </p:pic>
      <p:sp>
        <p:nvSpPr>
          <p:cNvPr id="25" name="TextBox 24">
            <a:extLst>
              <a:ext uri="{FF2B5EF4-FFF2-40B4-BE49-F238E27FC236}">
                <a16:creationId xmlns:a16="http://schemas.microsoft.com/office/drawing/2014/main" id="{F0BE5441-318A-F612-5024-C46944EE1854}"/>
              </a:ext>
            </a:extLst>
          </p:cNvPr>
          <p:cNvSpPr txBox="1"/>
          <p:nvPr/>
        </p:nvSpPr>
        <p:spPr>
          <a:xfrm>
            <a:off x="7602806" y="347851"/>
            <a:ext cx="492638"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a:t>
            </a:r>
            <a:endParaRPr lang="en-GB" sz="2800" b="1" dirty="0">
              <a:solidFill>
                <a:schemeClr val="bg1"/>
              </a:solidFill>
              <a:latin typeface="Biome" panose="020B0503030204020804" pitchFamily="34" charset="0"/>
              <a:cs typeface="Biome" panose="020B0503030204020804" pitchFamily="34" charset="0"/>
            </a:endParaRPr>
          </a:p>
        </p:txBody>
      </p:sp>
      <p:sp>
        <p:nvSpPr>
          <p:cNvPr id="26" name="TextBox 25">
            <a:extLst>
              <a:ext uri="{FF2B5EF4-FFF2-40B4-BE49-F238E27FC236}">
                <a16:creationId xmlns:a16="http://schemas.microsoft.com/office/drawing/2014/main" id="{86496467-9570-EABB-57BE-8B29FD2F416B}"/>
              </a:ext>
            </a:extLst>
          </p:cNvPr>
          <p:cNvSpPr txBox="1"/>
          <p:nvPr/>
        </p:nvSpPr>
        <p:spPr>
          <a:xfrm>
            <a:off x="8257133" y="6580773"/>
            <a:ext cx="4796526" cy="253916"/>
          </a:xfrm>
          <a:prstGeom prst="rect">
            <a:avLst/>
          </a:prstGeom>
          <a:noFill/>
        </p:spPr>
        <p:txBody>
          <a:bodyPr wrap="square" rtlCol="0">
            <a:spAutoFit/>
          </a:bodyPr>
          <a:lstStyle/>
          <a:p>
            <a:pPr algn="ctr"/>
            <a:r>
              <a:rPr lang="en-GB" sz="1050" dirty="0">
                <a:solidFill>
                  <a:schemeClr val="bg1"/>
                </a:solidFill>
                <a:latin typeface="Biome" panose="020B0503030204020804" pitchFamily="34" charset="0"/>
                <a:cs typeface="Biome" panose="020B0503030204020804" pitchFamily="34" charset="0"/>
              </a:rPr>
              <a:t>* Control plane is the same as master node</a:t>
            </a:r>
            <a:endParaRPr lang="en-GB" sz="1050" b="1" dirty="0">
              <a:solidFill>
                <a:schemeClr val="bg1"/>
              </a:solidFill>
              <a:latin typeface="Biome" panose="020B0503030204020804" pitchFamily="34" charset="0"/>
              <a:cs typeface="Biome" panose="020B0503030204020804" pitchFamily="34" charset="0"/>
            </a:endParaRPr>
          </a:p>
        </p:txBody>
      </p:sp>
      <p:pic>
        <p:nvPicPr>
          <p:cNvPr id="8" name="Picture 7" descr="A blue hexagon with white and blue gears&#10;&#10;Description automatically generated">
            <a:extLst>
              <a:ext uri="{FF2B5EF4-FFF2-40B4-BE49-F238E27FC236}">
                <a16:creationId xmlns:a16="http://schemas.microsoft.com/office/drawing/2014/main" id="{91A2DE13-F3FE-E8E0-56A9-8CB40C75A65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36996" y="2205813"/>
            <a:ext cx="1219200" cy="1190625"/>
          </a:xfrm>
          <a:prstGeom prst="rect">
            <a:avLst/>
          </a:prstGeom>
        </p:spPr>
      </p:pic>
    </p:spTree>
    <p:extLst>
      <p:ext uri="{BB962C8B-B14F-4D97-AF65-F5344CB8AC3E}">
        <p14:creationId xmlns:p14="http://schemas.microsoft.com/office/powerpoint/2010/main" val="3847149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F5B24-6ACA-3FA0-6744-26DD3B475932}"/>
            </a:ext>
          </a:extLst>
        </p:cNvPr>
        <p:cNvGrpSpPr/>
        <p:nvPr/>
      </p:nvGrpSpPr>
      <p:grpSpPr>
        <a:xfrm>
          <a:off x="0" y="0"/>
          <a:ext cx="0" cy="0"/>
          <a:chOff x="0" y="0"/>
          <a:chExt cx="0" cy="0"/>
        </a:xfrm>
      </p:grpSpPr>
      <p:pic>
        <p:nvPicPr>
          <p:cNvPr id="3" name="Picture 2" descr="A blue hexagon with a white wheel&#10;&#10;Description automatically generated">
            <a:extLst>
              <a:ext uri="{FF2B5EF4-FFF2-40B4-BE49-F238E27FC236}">
                <a16:creationId xmlns:a16="http://schemas.microsoft.com/office/drawing/2014/main" id="{4855D392-B62D-B19F-BC52-3E1BD816DF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04" y="468910"/>
            <a:ext cx="935896" cy="909351"/>
          </a:xfrm>
          <a:prstGeom prst="rect">
            <a:avLst/>
          </a:prstGeom>
        </p:spPr>
      </p:pic>
      <p:sp>
        <p:nvSpPr>
          <p:cNvPr id="51" name="ZoneTexte 3">
            <a:extLst>
              <a:ext uri="{FF2B5EF4-FFF2-40B4-BE49-F238E27FC236}">
                <a16:creationId xmlns:a16="http://schemas.microsoft.com/office/drawing/2014/main" id="{9240135B-F8C7-B392-D329-96CE155F1BAB}"/>
              </a:ext>
            </a:extLst>
          </p:cNvPr>
          <p:cNvSpPr txBox="1"/>
          <p:nvPr/>
        </p:nvSpPr>
        <p:spPr>
          <a:xfrm>
            <a:off x="8066757" y="1621389"/>
            <a:ext cx="2703809" cy="954107"/>
          </a:xfrm>
          <a:prstGeom prst="rect">
            <a:avLst/>
          </a:prstGeom>
          <a:noFill/>
        </p:spPr>
        <p:txBody>
          <a:bodyPr wrap="square" rtlCol="0">
            <a:spAutoFit/>
          </a:bodyPr>
          <a:lstStyle/>
          <a:p>
            <a:pPr algn="ctr"/>
            <a:r>
              <a:rPr lang="fr-FR" sz="2800" dirty="0">
                <a:solidFill>
                  <a:schemeClr val="bg1">
                    <a:lumMod val="95000"/>
                  </a:schemeClr>
                </a:solidFill>
                <a:latin typeface="Biome" panose="020B0503030204020804" pitchFamily="34" charset="0"/>
                <a:cs typeface="Biome" panose="020B0503030204020804" pitchFamily="34" charset="0"/>
              </a:rPr>
              <a:t>Controller manager</a:t>
            </a:r>
            <a:endParaRPr lang="fr-TN" sz="2800" dirty="0">
              <a:solidFill>
                <a:schemeClr val="bg1">
                  <a:lumMod val="95000"/>
                </a:schemeClr>
              </a:solidFill>
              <a:latin typeface="Biome" panose="020B0503030204020804" pitchFamily="34" charset="0"/>
              <a:cs typeface="Biome" panose="020B0503030204020804" pitchFamily="34" charset="0"/>
            </a:endParaRPr>
          </a:p>
        </p:txBody>
      </p:sp>
      <p:sp>
        <p:nvSpPr>
          <p:cNvPr id="4" name="ZoneTexte 3">
            <a:extLst>
              <a:ext uri="{FF2B5EF4-FFF2-40B4-BE49-F238E27FC236}">
                <a16:creationId xmlns:a16="http://schemas.microsoft.com/office/drawing/2014/main" id="{DA5DAC23-3EDF-1ED3-F6C3-6B27B51FC29A}"/>
              </a:ext>
            </a:extLst>
          </p:cNvPr>
          <p:cNvSpPr txBox="1"/>
          <p:nvPr/>
        </p:nvSpPr>
        <p:spPr>
          <a:xfrm>
            <a:off x="7776935" y="4253630"/>
            <a:ext cx="3283454" cy="1477328"/>
          </a:xfrm>
          <a:prstGeom prst="rect">
            <a:avLst/>
          </a:prstGeom>
          <a:noFill/>
        </p:spPr>
        <p:txBody>
          <a:bodyPr wrap="square" rtlCol="0">
            <a:spAutoFit/>
          </a:bodyPr>
          <a:lstStyle/>
          <a:p>
            <a:pPr algn="ctr"/>
            <a:r>
              <a:rPr lang="en-GB" dirty="0">
                <a:solidFill>
                  <a:schemeClr val="bg1"/>
                </a:solidFill>
                <a:latin typeface="Biome" panose="020B0503030204020804" pitchFamily="34" charset="0"/>
                <a:cs typeface="Biome" panose="020B0503030204020804" pitchFamily="34" charset="0"/>
              </a:rPr>
              <a:t>Runs controllers that regulate the state of the cluster (e.g., Node Controller, Replication Controller)</a:t>
            </a:r>
            <a:endParaRPr lang="fr-TN" dirty="0">
              <a:solidFill>
                <a:schemeClr val="bg1"/>
              </a:solidFill>
              <a:latin typeface="Biome" panose="020B0503030204020804" pitchFamily="34" charset="0"/>
              <a:cs typeface="Biome" panose="020B0503030204020804" pitchFamily="34" charset="0"/>
            </a:endParaRPr>
          </a:p>
        </p:txBody>
      </p:sp>
      <p:sp>
        <p:nvSpPr>
          <p:cNvPr id="9" name="TextBox 8">
            <a:extLst>
              <a:ext uri="{FF2B5EF4-FFF2-40B4-BE49-F238E27FC236}">
                <a16:creationId xmlns:a16="http://schemas.microsoft.com/office/drawing/2014/main" id="{D2137AA5-BA35-E800-D11C-D13188556032}"/>
              </a:ext>
            </a:extLst>
          </p:cNvPr>
          <p:cNvSpPr txBox="1"/>
          <p:nvPr/>
        </p:nvSpPr>
        <p:spPr>
          <a:xfrm>
            <a:off x="7331072" y="-1744130"/>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Worker node</a:t>
            </a:r>
            <a:endParaRPr lang="en-GB" sz="2800" b="1" dirty="0">
              <a:solidFill>
                <a:schemeClr val="bg1"/>
              </a:solidFill>
              <a:latin typeface="Biome" panose="020B0503030204020804" pitchFamily="34" charset="0"/>
              <a:cs typeface="Biome" panose="020B0503030204020804" pitchFamily="34" charset="0"/>
            </a:endParaRPr>
          </a:p>
        </p:txBody>
      </p:sp>
      <p:sp>
        <p:nvSpPr>
          <p:cNvPr id="10" name="Rectangle 9">
            <a:extLst>
              <a:ext uri="{FF2B5EF4-FFF2-40B4-BE49-F238E27FC236}">
                <a16:creationId xmlns:a16="http://schemas.microsoft.com/office/drawing/2014/main" id="{BCF577BD-1FDE-6F8B-EE3F-81F33385052E}"/>
              </a:ext>
            </a:extLst>
          </p:cNvPr>
          <p:cNvSpPr/>
          <p:nvPr/>
        </p:nvSpPr>
        <p:spPr>
          <a:xfrm>
            <a:off x="7257275" y="-6130852"/>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A blue hexagon with white text and blue cubes&#10;&#10;Description automatically generated">
            <a:extLst>
              <a:ext uri="{FF2B5EF4-FFF2-40B4-BE49-F238E27FC236}">
                <a16:creationId xmlns:a16="http://schemas.microsoft.com/office/drawing/2014/main" id="{5C37B7E3-FC24-B0AA-84FB-A2D3C830F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4799" y="-6824474"/>
            <a:ext cx="1141195" cy="1141195"/>
          </a:xfrm>
          <a:prstGeom prst="rect">
            <a:avLst/>
          </a:prstGeom>
        </p:spPr>
      </p:pic>
      <p:pic>
        <p:nvPicPr>
          <p:cNvPr id="12" name="Picture 11" descr="A blue hexagon with white cube on it&#10;&#10;Description automatically generated">
            <a:extLst>
              <a:ext uri="{FF2B5EF4-FFF2-40B4-BE49-F238E27FC236}">
                <a16:creationId xmlns:a16="http://schemas.microsoft.com/office/drawing/2014/main" id="{D5EC9516-A84A-0B0D-BA6F-19F206964F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8010" y="-4237342"/>
            <a:ext cx="1141194" cy="1109990"/>
          </a:xfrm>
          <a:prstGeom prst="rect">
            <a:avLst/>
          </a:prstGeom>
        </p:spPr>
      </p:pic>
      <p:pic>
        <p:nvPicPr>
          <p:cNvPr id="13" name="Picture 12" descr="A blue hexagon with white cube on it&#10;&#10;Description automatically generated">
            <a:extLst>
              <a:ext uri="{FF2B5EF4-FFF2-40B4-BE49-F238E27FC236}">
                <a16:creationId xmlns:a16="http://schemas.microsoft.com/office/drawing/2014/main" id="{ABB671FB-21C7-DF7F-DD35-AA09A728AA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9125" y="-4230876"/>
            <a:ext cx="1141194" cy="1109990"/>
          </a:xfrm>
          <a:prstGeom prst="rect">
            <a:avLst/>
          </a:prstGeom>
        </p:spPr>
      </p:pic>
      <p:pic>
        <p:nvPicPr>
          <p:cNvPr id="14" name="Picture 13" descr="A blue hexagon with white text and blue cubes&#10;&#10;Description automatically generated">
            <a:extLst>
              <a:ext uri="{FF2B5EF4-FFF2-40B4-BE49-F238E27FC236}">
                <a16:creationId xmlns:a16="http://schemas.microsoft.com/office/drawing/2014/main" id="{8378A7C6-FB4B-1F65-16EA-55216687A6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9125" y="-5582866"/>
            <a:ext cx="1065344" cy="1054260"/>
          </a:xfrm>
          <a:prstGeom prst="rect">
            <a:avLst/>
          </a:prstGeom>
        </p:spPr>
      </p:pic>
      <p:pic>
        <p:nvPicPr>
          <p:cNvPr id="15" name="Picture 14" descr="A blue hexagon with white text and blue cubes&#10;&#10;Description automatically generated">
            <a:extLst>
              <a:ext uri="{FF2B5EF4-FFF2-40B4-BE49-F238E27FC236}">
                <a16:creationId xmlns:a16="http://schemas.microsoft.com/office/drawing/2014/main" id="{2D157867-31AD-BCEA-1DD2-4A591E48F3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1810" y="-5604640"/>
            <a:ext cx="1141194" cy="1129321"/>
          </a:xfrm>
          <a:prstGeom prst="rect">
            <a:avLst/>
          </a:prstGeom>
        </p:spPr>
      </p:pic>
      <p:pic>
        <p:nvPicPr>
          <p:cNvPr id="16" name="Picture 15" descr="A black background with a black square&#10;&#10;Description automatically generated with medium confidence">
            <a:extLst>
              <a:ext uri="{FF2B5EF4-FFF2-40B4-BE49-F238E27FC236}">
                <a16:creationId xmlns:a16="http://schemas.microsoft.com/office/drawing/2014/main" id="{BB6A6FF0-4F33-2EC9-1C09-6714468538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9567" y="-2889375"/>
            <a:ext cx="2313437" cy="573025"/>
          </a:xfrm>
          <a:prstGeom prst="rect">
            <a:avLst/>
          </a:prstGeom>
        </p:spPr>
      </p:pic>
      <p:sp>
        <p:nvSpPr>
          <p:cNvPr id="17" name="TextBox 16">
            <a:extLst>
              <a:ext uri="{FF2B5EF4-FFF2-40B4-BE49-F238E27FC236}">
                <a16:creationId xmlns:a16="http://schemas.microsoft.com/office/drawing/2014/main" id="{4A46FC46-C0FE-BF23-6CEF-90F8BD437C08}"/>
              </a:ext>
            </a:extLst>
          </p:cNvPr>
          <p:cNvSpPr txBox="1"/>
          <p:nvPr/>
        </p:nvSpPr>
        <p:spPr>
          <a:xfrm>
            <a:off x="5000370" y="447815"/>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Master node</a:t>
            </a:r>
            <a:endParaRPr lang="en-GB" sz="2800" b="1" dirty="0">
              <a:solidFill>
                <a:schemeClr val="bg1"/>
              </a:solidFill>
              <a:latin typeface="Biome" panose="020B0503030204020804" pitchFamily="34" charset="0"/>
              <a:cs typeface="Biome" panose="020B0503030204020804" pitchFamily="34" charset="0"/>
            </a:endParaRPr>
          </a:p>
        </p:txBody>
      </p:sp>
      <p:sp>
        <p:nvSpPr>
          <p:cNvPr id="18" name="Rectangle 17">
            <a:extLst>
              <a:ext uri="{FF2B5EF4-FFF2-40B4-BE49-F238E27FC236}">
                <a16:creationId xmlns:a16="http://schemas.microsoft.com/office/drawing/2014/main" id="{E723BDFF-24B2-6F27-5988-18C0217A4EF2}"/>
              </a:ext>
            </a:extLst>
          </p:cNvPr>
          <p:cNvSpPr/>
          <p:nvPr/>
        </p:nvSpPr>
        <p:spPr>
          <a:xfrm>
            <a:off x="1731177" y="1797789"/>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descr="A blue hexagon with white and blue gears&#10;&#10;Description automatically generated">
            <a:extLst>
              <a:ext uri="{FF2B5EF4-FFF2-40B4-BE49-F238E27FC236}">
                <a16:creationId xmlns:a16="http://schemas.microsoft.com/office/drawing/2014/main" id="{4C209784-727B-D965-9E2C-28ECF966D12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92822" y="3367520"/>
            <a:ext cx="1219200" cy="1190625"/>
          </a:xfrm>
          <a:prstGeom prst="rect">
            <a:avLst/>
          </a:prstGeom>
        </p:spPr>
      </p:pic>
      <p:pic>
        <p:nvPicPr>
          <p:cNvPr id="21" name="Picture 20" descr="A blue hexagon with white and blue gears&#10;&#10;Description automatically generated">
            <a:extLst>
              <a:ext uri="{FF2B5EF4-FFF2-40B4-BE49-F238E27FC236}">
                <a16:creationId xmlns:a16="http://schemas.microsoft.com/office/drawing/2014/main" id="{C30D22A7-C844-5666-2FB7-8FD13A92098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809062" y="2744775"/>
            <a:ext cx="1219200" cy="1190625"/>
          </a:xfrm>
          <a:prstGeom prst="rect">
            <a:avLst/>
          </a:prstGeom>
        </p:spPr>
      </p:pic>
      <p:pic>
        <p:nvPicPr>
          <p:cNvPr id="22" name="Picture 21" descr="A blue hexagon with a white and blue logo&#10;&#10;Description automatically generated">
            <a:extLst>
              <a:ext uri="{FF2B5EF4-FFF2-40B4-BE49-F238E27FC236}">
                <a16:creationId xmlns:a16="http://schemas.microsoft.com/office/drawing/2014/main" id="{00A30141-F7D5-4C9A-4680-755453DF4CA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81170" y="3389742"/>
            <a:ext cx="1219200" cy="1190625"/>
          </a:xfrm>
          <a:prstGeom prst="rect">
            <a:avLst/>
          </a:prstGeom>
        </p:spPr>
      </p:pic>
      <p:pic>
        <p:nvPicPr>
          <p:cNvPr id="23" name="Picture 22" descr="A blue hexagon with white text and gears&#10;&#10;Description automatically generated">
            <a:extLst>
              <a:ext uri="{FF2B5EF4-FFF2-40B4-BE49-F238E27FC236}">
                <a16:creationId xmlns:a16="http://schemas.microsoft.com/office/drawing/2014/main" id="{292FE6D9-7F64-7153-77DB-7AADDB44546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011428" y="4593759"/>
            <a:ext cx="1219200" cy="1190625"/>
          </a:xfrm>
          <a:prstGeom prst="rect">
            <a:avLst/>
          </a:prstGeom>
        </p:spPr>
      </p:pic>
      <p:pic>
        <p:nvPicPr>
          <p:cNvPr id="24" name="Picture 23" descr="A blue hexagon with white text and gears&#10;&#10;Description automatically generated">
            <a:extLst>
              <a:ext uri="{FF2B5EF4-FFF2-40B4-BE49-F238E27FC236}">
                <a16:creationId xmlns:a16="http://schemas.microsoft.com/office/drawing/2014/main" id="{6B929760-0842-007E-3CA6-647B1385C5C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99920" y="1109231"/>
            <a:ext cx="1219200" cy="1190625"/>
          </a:xfrm>
          <a:prstGeom prst="rect">
            <a:avLst/>
          </a:prstGeom>
        </p:spPr>
      </p:pic>
      <p:sp>
        <p:nvSpPr>
          <p:cNvPr id="25" name="TextBox 24">
            <a:extLst>
              <a:ext uri="{FF2B5EF4-FFF2-40B4-BE49-F238E27FC236}">
                <a16:creationId xmlns:a16="http://schemas.microsoft.com/office/drawing/2014/main" id="{EC33CE8E-8854-ED91-CCBF-79F51C9BD976}"/>
              </a:ext>
            </a:extLst>
          </p:cNvPr>
          <p:cNvSpPr txBox="1"/>
          <p:nvPr/>
        </p:nvSpPr>
        <p:spPr>
          <a:xfrm>
            <a:off x="7602806" y="347851"/>
            <a:ext cx="492638"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a:t>
            </a:r>
            <a:endParaRPr lang="en-GB" sz="2800" b="1" dirty="0">
              <a:solidFill>
                <a:schemeClr val="bg1"/>
              </a:solidFill>
              <a:latin typeface="Biome" panose="020B0503030204020804" pitchFamily="34" charset="0"/>
              <a:cs typeface="Biome" panose="020B0503030204020804" pitchFamily="34" charset="0"/>
            </a:endParaRPr>
          </a:p>
        </p:txBody>
      </p:sp>
      <p:sp>
        <p:nvSpPr>
          <p:cNvPr id="26" name="TextBox 25">
            <a:extLst>
              <a:ext uri="{FF2B5EF4-FFF2-40B4-BE49-F238E27FC236}">
                <a16:creationId xmlns:a16="http://schemas.microsoft.com/office/drawing/2014/main" id="{BE8CC736-5D74-ADBF-2A78-A87B75DF221F}"/>
              </a:ext>
            </a:extLst>
          </p:cNvPr>
          <p:cNvSpPr txBox="1"/>
          <p:nvPr/>
        </p:nvSpPr>
        <p:spPr>
          <a:xfrm>
            <a:off x="8257133" y="6580773"/>
            <a:ext cx="4796526" cy="253916"/>
          </a:xfrm>
          <a:prstGeom prst="rect">
            <a:avLst/>
          </a:prstGeom>
          <a:noFill/>
        </p:spPr>
        <p:txBody>
          <a:bodyPr wrap="square" rtlCol="0">
            <a:spAutoFit/>
          </a:bodyPr>
          <a:lstStyle/>
          <a:p>
            <a:pPr algn="ctr"/>
            <a:r>
              <a:rPr lang="en-GB" sz="1050" dirty="0">
                <a:solidFill>
                  <a:schemeClr val="bg1"/>
                </a:solidFill>
                <a:latin typeface="Biome" panose="020B0503030204020804" pitchFamily="34" charset="0"/>
                <a:cs typeface="Biome" panose="020B0503030204020804" pitchFamily="34" charset="0"/>
              </a:rPr>
              <a:t>* Control plane is the same as master node</a:t>
            </a:r>
            <a:endParaRPr lang="en-GB" sz="1050" b="1" dirty="0">
              <a:solidFill>
                <a:schemeClr val="bg1"/>
              </a:solidFill>
              <a:latin typeface="Biome" panose="020B0503030204020804" pitchFamily="34" charset="0"/>
              <a:cs typeface="Biome" panose="020B0503030204020804" pitchFamily="34" charset="0"/>
            </a:endParaRPr>
          </a:p>
        </p:txBody>
      </p:sp>
      <p:pic>
        <p:nvPicPr>
          <p:cNvPr id="8" name="Picture 7" descr="A blue hexagon with white and blue gears&#10;&#10;Description automatically generated">
            <a:extLst>
              <a:ext uri="{FF2B5EF4-FFF2-40B4-BE49-F238E27FC236}">
                <a16:creationId xmlns:a16="http://schemas.microsoft.com/office/drawing/2014/main" id="{42D2554A-B189-FFEF-A06B-2682651855E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36996" y="2205813"/>
            <a:ext cx="1219200" cy="1190625"/>
          </a:xfrm>
          <a:prstGeom prst="rect">
            <a:avLst/>
          </a:prstGeom>
        </p:spPr>
      </p:pic>
    </p:spTree>
    <p:extLst>
      <p:ext uri="{BB962C8B-B14F-4D97-AF65-F5344CB8AC3E}">
        <p14:creationId xmlns:p14="http://schemas.microsoft.com/office/powerpoint/2010/main" val="13097157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404E4-C2B7-D973-7102-61BD938A4BBA}"/>
            </a:ext>
          </a:extLst>
        </p:cNvPr>
        <p:cNvGrpSpPr/>
        <p:nvPr/>
      </p:nvGrpSpPr>
      <p:grpSpPr>
        <a:xfrm>
          <a:off x="0" y="0"/>
          <a:ext cx="0" cy="0"/>
          <a:chOff x="0" y="0"/>
          <a:chExt cx="0" cy="0"/>
        </a:xfrm>
      </p:grpSpPr>
      <p:pic>
        <p:nvPicPr>
          <p:cNvPr id="3" name="Picture 2" descr="A blue hexagon with a white wheel&#10;&#10;Description automatically generated">
            <a:extLst>
              <a:ext uri="{FF2B5EF4-FFF2-40B4-BE49-F238E27FC236}">
                <a16:creationId xmlns:a16="http://schemas.microsoft.com/office/drawing/2014/main" id="{7487429A-7FCC-6D9F-1C92-025268228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04" y="468910"/>
            <a:ext cx="935896" cy="909351"/>
          </a:xfrm>
          <a:prstGeom prst="rect">
            <a:avLst/>
          </a:prstGeom>
        </p:spPr>
      </p:pic>
      <p:sp>
        <p:nvSpPr>
          <p:cNvPr id="51" name="ZoneTexte 3">
            <a:extLst>
              <a:ext uri="{FF2B5EF4-FFF2-40B4-BE49-F238E27FC236}">
                <a16:creationId xmlns:a16="http://schemas.microsoft.com/office/drawing/2014/main" id="{C2D6C9E9-2FB7-DC5A-79F3-E84BF78928F8}"/>
              </a:ext>
            </a:extLst>
          </p:cNvPr>
          <p:cNvSpPr txBox="1"/>
          <p:nvPr/>
        </p:nvSpPr>
        <p:spPr>
          <a:xfrm>
            <a:off x="7950656" y="1821069"/>
            <a:ext cx="2941424" cy="707886"/>
          </a:xfrm>
          <a:prstGeom prst="rect">
            <a:avLst/>
          </a:prstGeom>
          <a:noFill/>
        </p:spPr>
        <p:txBody>
          <a:bodyPr wrap="square" rtlCol="0">
            <a:spAutoFit/>
          </a:bodyPr>
          <a:lstStyle/>
          <a:p>
            <a:pPr algn="ctr"/>
            <a:r>
              <a:rPr lang="fr-FR" sz="2000" dirty="0">
                <a:solidFill>
                  <a:schemeClr val="bg1">
                    <a:lumMod val="95000"/>
                  </a:schemeClr>
                </a:solidFill>
                <a:latin typeface="Biome" panose="020B0503030204020804" pitchFamily="34" charset="0"/>
                <a:cs typeface="Biome" panose="020B0503030204020804" pitchFamily="34" charset="0"/>
              </a:rPr>
              <a:t>Cloud Controller manager</a:t>
            </a:r>
            <a:endParaRPr lang="fr-TN" sz="2000" dirty="0">
              <a:solidFill>
                <a:schemeClr val="bg1">
                  <a:lumMod val="95000"/>
                </a:schemeClr>
              </a:solidFill>
              <a:latin typeface="Biome" panose="020B0503030204020804" pitchFamily="34" charset="0"/>
              <a:cs typeface="Biome" panose="020B0503030204020804" pitchFamily="34" charset="0"/>
            </a:endParaRPr>
          </a:p>
        </p:txBody>
      </p:sp>
      <p:sp>
        <p:nvSpPr>
          <p:cNvPr id="4" name="ZoneTexte 3">
            <a:extLst>
              <a:ext uri="{FF2B5EF4-FFF2-40B4-BE49-F238E27FC236}">
                <a16:creationId xmlns:a16="http://schemas.microsoft.com/office/drawing/2014/main" id="{727CF8EE-D05B-50C7-D6A1-38B11E8E954F}"/>
              </a:ext>
            </a:extLst>
          </p:cNvPr>
          <p:cNvSpPr txBox="1"/>
          <p:nvPr/>
        </p:nvSpPr>
        <p:spPr>
          <a:xfrm>
            <a:off x="7776935" y="4253630"/>
            <a:ext cx="3283454" cy="1477328"/>
          </a:xfrm>
          <a:prstGeom prst="rect">
            <a:avLst/>
          </a:prstGeom>
          <a:noFill/>
        </p:spPr>
        <p:txBody>
          <a:bodyPr wrap="square" rtlCol="0">
            <a:spAutoFit/>
          </a:bodyPr>
          <a:lstStyle/>
          <a:p>
            <a:pPr algn="ctr"/>
            <a:r>
              <a:rPr lang="en-GB" dirty="0">
                <a:solidFill>
                  <a:schemeClr val="bg1"/>
                </a:solidFill>
                <a:latin typeface="Biome" panose="020B0503030204020804" pitchFamily="34" charset="0"/>
                <a:cs typeface="Biome" panose="020B0503030204020804" pitchFamily="34" charset="0"/>
              </a:rPr>
              <a:t>handles cloud provider-specific logic, enabling seamless integration with underlying cloud infrastructure</a:t>
            </a:r>
            <a:endParaRPr lang="fr-TN" dirty="0">
              <a:solidFill>
                <a:schemeClr val="bg1"/>
              </a:solidFill>
              <a:latin typeface="Biome" panose="020B0503030204020804" pitchFamily="34" charset="0"/>
              <a:cs typeface="Biome" panose="020B0503030204020804" pitchFamily="34" charset="0"/>
            </a:endParaRPr>
          </a:p>
        </p:txBody>
      </p:sp>
      <p:sp>
        <p:nvSpPr>
          <p:cNvPr id="9" name="TextBox 8">
            <a:extLst>
              <a:ext uri="{FF2B5EF4-FFF2-40B4-BE49-F238E27FC236}">
                <a16:creationId xmlns:a16="http://schemas.microsoft.com/office/drawing/2014/main" id="{C2787583-E46F-E534-4123-B4DAFCFA4E7A}"/>
              </a:ext>
            </a:extLst>
          </p:cNvPr>
          <p:cNvSpPr txBox="1"/>
          <p:nvPr/>
        </p:nvSpPr>
        <p:spPr>
          <a:xfrm>
            <a:off x="7331072" y="-1744130"/>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Worker node</a:t>
            </a:r>
            <a:endParaRPr lang="en-GB" sz="2800" b="1" dirty="0">
              <a:solidFill>
                <a:schemeClr val="bg1"/>
              </a:solidFill>
              <a:latin typeface="Biome" panose="020B0503030204020804" pitchFamily="34" charset="0"/>
              <a:cs typeface="Biome" panose="020B0503030204020804" pitchFamily="34" charset="0"/>
            </a:endParaRPr>
          </a:p>
        </p:txBody>
      </p:sp>
      <p:sp>
        <p:nvSpPr>
          <p:cNvPr id="10" name="Rectangle 9">
            <a:extLst>
              <a:ext uri="{FF2B5EF4-FFF2-40B4-BE49-F238E27FC236}">
                <a16:creationId xmlns:a16="http://schemas.microsoft.com/office/drawing/2014/main" id="{4A7B5156-863E-D5D0-2B91-7C35B54471E5}"/>
              </a:ext>
            </a:extLst>
          </p:cNvPr>
          <p:cNvSpPr/>
          <p:nvPr/>
        </p:nvSpPr>
        <p:spPr>
          <a:xfrm>
            <a:off x="7257275" y="-6130852"/>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A blue hexagon with white text and blue cubes&#10;&#10;Description automatically generated">
            <a:extLst>
              <a:ext uri="{FF2B5EF4-FFF2-40B4-BE49-F238E27FC236}">
                <a16:creationId xmlns:a16="http://schemas.microsoft.com/office/drawing/2014/main" id="{C18EE587-B5D1-2009-48F8-B3796CAEBB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4799" y="-6824474"/>
            <a:ext cx="1141195" cy="1141195"/>
          </a:xfrm>
          <a:prstGeom prst="rect">
            <a:avLst/>
          </a:prstGeom>
        </p:spPr>
      </p:pic>
      <p:pic>
        <p:nvPicPr>
          <p:cNvPr id="12" name="Picture 11" descr="A blue hexagon with white cube on it&#10;&#10;Description automatically generated">
            <a:extLst>
              <a:ext uri="{FF2B5EF4-FFF2-40B4-BE49-F238E27FC236}">
                <a16:creationId xmlns:a16="http://schemas.microsoft.com/office/drawing/2014/main" id="{2F545ED3-4823-04AF-C2E8-5F0D9A3377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8010" y="-4237342"/>
            <a:ext cx="1141194" cy="1109990"/>
          </a:xfrm>
          <a:prstGeom prst="rect">
            <a:avLst/>
          </a:prstGeom>
        </p:spPr>
      </p:pic>
      <p:pic>
        <p:nvPicPr>
          <p:cNvPr id="13" name="Picture 12" descr="A blue hexagon with white cube on it&#10;&#10;Description automatically generated">
            <a:extLst>
              <a:ext uri="{FF2B5EF4-FFF2-40B4-BE49-F238E27FC236}">
                <a16:creationId xmlns:a16="http://schemas.microsoft.com/office/drawing/2014/main" id="{882D5EEE-B37A-818B-94D6-244704516F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9125" y="-4230876"/>
            <a:ext cx="1141194" cy="1109990"/>
          </a:xfrm>
          <a:prstGeom prst="rect">
            <a:avLst/>
          </a:prstGeom>
        </p:spPr>
      </p:pic>
      <p:pic>
        <p:nvPicPr>
          <p:cNvPr id="14" name="Picture 13" descr="A blue hexagon with white text and blue cubes&#10;&#10;Description automatically generated">
            <a:extLst>
              <a:ext uri="{FF2B5EF4-FFF2-40B4-BE49-F238E27FC236}">
                <a16:creationId xmlns:a16="http://schemas.microsoft.com/office/drawing/2014/main" id="{AF021C7D-F2EA-2E56-9234-291D87FFF1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9125" y="-5582866"/>
            <a:ext cx="1065344" cy="1054260"/>
          </a:xfrm>
          <a:prstGeom prst="rect">
            <a:avLst/>
          </a:prstGeom>
        </p:spPr>
      </p:pic>
      <p:pic>
        <p:nvPicPr>
          <p:cNvPr id="15" name="Picture 14" descr="A blue hexagon with white text and blue cubes&#10;&#10;Description automatically generated">
            <a:extLst>
              <a:ext uri="{FF2B5EF4-FFF2-40B4-BE49-F238E27FC236}">
                <a16:creationId xmlns:a16="http://schemas.microsoft.com/office/drawing/2014/main" id="{AE1FE3D0-13CD-EE5A-7DE0-310BA2FE74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1810" y="-5604640"/>
            <a:ext cx="1141194" cy="1129321"/>
          </a:xfrm>
          <a:prstGeom prst="rect">
            <a:avLst/>
          </a:prstGeom>
        </p:spPr>
      </p:pic>
      <p:pic>
        <p:nvPicPr>
          <p:cNvPr id="16" name="Picture 15" descr="A black background with a black square&#10;&#10;Description automatically generated with medium confidence">
            <a:extLst>
              <a:ext uri="{FF2B5EF4-FFF2-40B4-BE49-F238E27FC236}">
                <a16:creationId xmlns:a16="http://schemas.microsoft.com/office/drawing/2014/main" id="{61977084-945F-0425-C1DE-66FBCC6C37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9567" y="-2889375"/>
            <a:ext cx="2313437" cy="573025"/>
          </a:xfrm>
          <a:prstGeom prst="rect">
            <a:avLst/>
          </a:prstGeom>
        </p:spPr>
      </p:pic>
      <p:sp>
        <p:nvSpPr>
          <p:cNvPr id="17" name="TextBox 16">
            <a:extLst>
              <a:ext uri="{FF2B5EF4-FFF2-40B4-BE49-F238E27FC236}">
                <a16:creationId xmlns:a16="http://schemas.microsoft.com/office/drawing/2014/main" id="{C317C089-5301-1FFD-6CAE-63F0F69AE623}"/>
              </a:ext>
            </a:extLst>
          </p:cNvPr>
          <p:cNvSpPr txBox="1"/>
          <p:nvPr/>
        </p:nvSpPr>
        <p:spPr>
          <a:xfrm>
            <a:off x="5000370" y="447815"/>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Master node</a:t>
            </a:r>
            <a:endParaRPr lang="en-GB" sz="2800" b="1" dirty="0">
              <a:solidFill>
                <a:schemeClr val="bg1"/>
              </a:solidFill>
              <a:latin typeface="Biome" panose="020B0503030204020804" pitchFamily="34" charset="0"/>
              <a:cs typeface="Biome" panose="020B0503030204020804" pitchFamily="34" charset="0"/>
            </a:endParaRPr>
          </a:p>
        </p:txBody>
      </p:sp>
      <p:sp>
        <p:nvSpPr>
          <p:cNvPr id="18" name="Rectangle 17">
            <a:extLst>
              <a:ext uri="{FF2B5EF4-FFF2-40B4-BE49-F238E27FC236}">
                <a16:creationId xmlns:a16="http://schemas.microsoft.com/office/drawing/2014/main" id="{4DC28CA5-05DD-31F5-AD06-2018919C6506}"/>
              </a:ext>
            </a:extLst>
          </p:cNvPr>
          <p:cNvSpPr/>
          <p:nvPr/>
        </p:nvSpPr>
        <p:spPr>
          <a:xfrm>
            <a:off x="1731177" y="1797789"/>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descr="A blue hexagon with white and blue gears&#10;&#10;Description automatically generated">
            <a:extLst>
              <a:ext uri="{FF2B5EF4-FFF2-40B4-BE49-F238E27FC236}">
                <a16:creationId xmlns:a16="http://schemas.microsoft.com/office/drawing/2014/main" id="{BEB03F8F-6EC9-39BF-4771-5E572052A6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6147" y="3367520"/>
            <a:ext cx="1219200" cy="1190625"/>
          </a:xfrm>
          <a:prstGeom prst="rect">
            <a:avLst/>
          </a:prstGeom>
        </p:spPr>
      </p:pic>
      <p:pic>
        <p:nvPicPr>
          <p:cNvPr id="21" name="Picture 20" descr="A blue hexagon with white and blue gears&#10;&#10;Description automatically generated">
            <a:extLst>
              <a:ext uri="{FF2B5EF4-FFF2-40B4-BE49-F238E27FC236}">
                <a16:creationId xmlns:a16="http://schemas.microsoft.com/office/drawing/2014/main" id="{C4068A76-0089-D9D4-797F-A121A24C923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73460" y="4573671"/>
            <a:ext cx="1219200" cy="1190625"/>
          </a:xfrm>
          <a:prstGeom prst="rect">
            <a:avLst/>
          </a:prstGeom>
        </p:spPr>
      </p:pic>
      <p:pic>
        <p:nvPicPr>
          <p:cNvPr id="22" name="Picture 21" descr="A blue hexagon with a white and blue logo&#10;&#10;Description automatically generated">
            <a:extLst>
              <a:ext uri="{FF2B5EF4-FFF2-40B4-BE49-F238E27FC236}">
                <a16:creationId xmlns:a16="http://schemas.microsoft.com/office/drawing/2014/main" id="{15E5BC8E-0E1B-04CD-AFC3-1A46A4562BA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781170" y="3389742"/>
            <a:ext cx="1219200" cy="1190625"/>
          </a:xfrm>
          <a:prstGeom prst="rect">
            <a:avLst/>
          </a:prstGeom>
        </p:spPr>
      </p:pic>
      <p:pic>
        <p:nvPicPr>
          <p:cNvPr id="23" name="Picture 22" descr="A blue hexagon with white text and gears&#10;&#10;Description automatically generated">
            <a:extLst>
              <a:ext uri="{FF2B5EF4-FFF2-40B4-BE49-F238E27FC236}">
                <a16:creationId xmlns:a16="http://schemas.microsoft.com/office/drawing/2014/main" id="{32B1FBCB-6B5B-0F07-04CF-D34B9BFF0A7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809062" y="2794429"/>
            <a:ext cx="1219200" cy="1190625"/>
          </a:xfrm>
          <a:prstGeom prst="rect">
            <a:avLst/>
          </a:prstGeom>
        </p:spPr>
      </p:pic>
      <p:pic>
        <p:nvPicPr>
          <p:cNvPr id="24" name="Picture 23" descr="A blue hexagon with white text and gears&#10;&#10;Description automatically generated">
            <a:extLst>
              <a:ext uri="{FF2B5EF4-FFF2-40B4-BE49-F238E27FC236}">
                <a16:creationId xmlns:a16="http://schemas.microsoft.com/office/drawing/2014/main" id="{E6CEB41C-FE93-4E06-92E5-32261557CD4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99920" y="1109231"/>
            <a:ext cx="1219200" cy="1190625"/>
          </a:xfrm>
          <a:prstGeom prst="rect">
            <a:avLst/>
          </a:prstGeom>
        </p:spPr>
      </p:pic>
      <p:sp>
        <p:nvSpPr>
          <p:cNvPr id="25" name="TextBox 24">
            <a:extLst>
              <a:ext uri="{FF2B5EF4-FFF2-40B4-BE49-F238E27FC236}">
                <a16:creationId xmlns:a16="http://schemas.microsoft.com/office/drawing/2014/main" id="{86DDEE67-CA8A-503B-C5C5-C42E648CBC44}"/>
              </a:ext>
            </a:extLst>
          </p:cNvPr>
          <p:cNvSpPr txBox="1"/>
          <p:nvPr/>
        </p:nvSpPr>
        <p:spPr>
          <a:xfrm>
            <a:off x="7602806" y="347851"/>
            <a:ext cx="492638"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a:t>
            </a:r>
            <a:endParaRPr lang="en-GB" sz="2800" b="1" dirty="0">
              <a:solidFill>
                <a:schemeClr val="bg1"/>
              </a:solidFill>
              <a:latin typeface="Biome" panose="020B0503030204020804" pitchFamily="34" charset="0"/>
              <a:cs typeface="Biome" panose="020B0503030204020804" pitchFamily="34" charset="0"/>
            </a:endParaRPr>
          </a:p>
        </p:txBody>
      </p:sp>
      <p:sp>
        <p:nvSpPr>
          <p:cNvPr id="26" name="TextBox 25">
            <a:extLst>
              <a:ext uri="{FF2B5EF4-FFF2-40B4-BE49-F238E27FC236}">
                <a16:creationId xmlns:a16="http://schemas.microsoft.com/office/drawing/2014/main" id="{3FFA9F87-3BBB-E89B-FF45-37C3A3A91987}"/>
              </a:ext>
            </a:extLst>
          </p:cNvPr>
          <p:cNvSpPr txBox="1"/>
          <p:nvPr/>
        </p:nvSpPr>
        <p:spPr>
          <a:xfrm>
            <a:off x="8257133" y="6580773"/>
            <a:ext cx="4796526" cy="253916"/>
          </a:xfrm>
          <a:prstGeom prst="rect">
            <a:avLst/>
          </a:prstGeom>
          <a:noFill/>
        </p:spPr>
        <p:txBody>
          <a:bodyPr wrap="square" rtlCol="0">
            <a:spAutoFit/>
          </a:bodyPr>
          <a:lstStyle/>
          <a:p>
            <a:pPr algn="ctr"/>
            <a:r>
              <a:rPr lang="en-GB" sz="1050" dirty="0">
                <a:solidFill>
                  <a:schemeClr val="bg1"/>
                </a:solidFill>
                <a:latin typeface="Biome" panose="020B0503030204020804" pitchFamily="34" charset="0"/>
                <a:cs typeface="Biome" panose="020B0503030204020804" pitchFamily="34" charset="0"/>
              </a:rPr>
              <a:t>* Control plane is the same as master node</a:t>
            </a:r>
            <a:endParaRPr lang="en-GB" sz="1050" b="1" dirty="0">
              <a:solidFill>
                <a:schemeClr val="bg1"/>
              </a:solidFill>
              <a:latin typeface="Biome" panose="020B0503030204020804" pitchFamily="34" charset="0"/>
              <a:cs typeface="Biome" panose="020B0503030204020804" pitchFamily="34" charset="0"/>
            </a:endParaRPr>
          </a:p>
        </p:txBody>
      </p:sp>
      <p:pic>
        <p:nvPicPr>
          <p:cNvPr id="8" name="Picture 7" descr="A blue hexagon with white and blue gears&#10;&#10;Description automatically generated">
            <a:extLst>
              <a:ext uri="{FF2B5EF4-FFF2-40B4-BE49-F238E27FC236}">
                <a16:creationId xmlns:a16="http://schemas.microsoft.com/office/drawing/2014/main" id="{D28A6FB2-974B-66F5-D5FD-C100F7B3890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36996" y="2205813"/>
            <a:ext cx="1219200" cy="1190625"/>
          </a:xfrm>
          <a:prstGeom prst="rect">
            <a:avLst/>
          </a:prstGeom>
        </p:spPr>
      </p:pic>
    </p:spTree>
    <p:extLst>
      <p:ext uri="{BB962C8B-B14F-4D97-AF65-F5344CB8AC3E}">
        <p14:creationId xmlns:p14="http://schemas.microsoft.com/office/powerpoint/2010/main" val="2395859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A6265-3D7C-4682-4FB7-95E16BE4939E}"/>
            </a:ext>
          </a:extLst>
        </p:cNvPr>
        <p:cNvGrpSpPr/>
        <p:nvPr/>
      </p:nvGrpSpPr>
      <p:grpSpPr>
        <a:xfrm>
          <a:off x="0" y="0"/>
          <a:ext cx="0" cy="0"/>
          <a:chOff x="0" y="0"/>
          <a:chExt cx="0" cy="0"/>
        </a:xfrm>
      </p:grpSpPr>
      <p:pic>
        <p:nvPicPr>
          <p:cNvPr id="3" name="Picture 2" descr="A blue hexagon with a white wheel&#10;&#10;Description automatically generated">
            <a:extLst>
              <a:ext uri="{FF2B5EF4-FFF2-40B4-BE49-F238E27FC236}">
                <a16:creationId xmlns:a16="http://schemas.microsoft.com/office/drawing/2014/main" id="{53577502-6B9A-6BCC-E00B-02DA8C0C4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04" y="468910"/>
            <a:ext cx="935896" cy="909351"/>
          </a:xfrm>
          <a:prstGeom prst="rect">
            <a:avLst/>
          </a:prstGeom>
        </p:spPr>
      </p:pic>
      <p:sp>
        <p:nvSpPr>
          <p:cNvPr id="51" name="ZoneTexte 3">
            <a:extLst>
              <a:ext uri="{FF2B5EF4-FFF2-40B4-BE49-F238E27FC236}">
                <a16:creationId xmlns:a16="http://schemas.microsoft.com/office/drawing/2014/main" id="{66A544FC-2433-2344-AE4C-C6506A044286}"/>
              </a:ext>
            </a:extLst>
          </p:cNvPr>
          <p:cNvSpPr txBox="1"/>
          <p:nvPr/>
        </p:nvSpPr>
        <p:spPr>
          <a:xfrm>
            <a:off x="9067442" y="2205813"/>
            <a:ext cx="846819" cy="400110"/>
          </a:xfrm>
          <a:prstGeom prst="rect">
            <a:avLst/>
          </a:prstGeom>
          <a:noFill/>
        </p:spPr>
        <p:txBody>
          <a:bodyPr wrap="square" rtlCol="0">
            <a:spAutoFit/>
          </a:bodyPr>
          <a:lstStyle/>
          <a:p>
            <a:pPr algn="ctr"/>
            <a:r>
              <a:rPr lang="fr-FR" sz="2000" dirty="0" err="1">
                <a:solidFill>
                  <a:schemeClr val="bg1">
                    <a:lumMod val="95000"/>
                  </a:schemeClr>
                </a:solidFill>
                <a:latin typeface="Biome" panose="020B0503030204020804" pitchFamily="34" charset="0"/>
                <a:cs typeface="Biome" panose="020B0503030204020804" pitchFamily="34" charset="0"/>
              </a:rPr>
              <a:t>etcd</a:t>
            </a:r>
            <a:endParaRPr lang="fr-TN" sz="2000" dirty="0">
              <a:solidFill>
                <a:schemeClr val="bg1">
                  <a:lumMod val="95000"/>
                </a:schemeClr>
              </a:solidFill>
              <a:latin typeface="Biome" panose="020B0503030204020804" pitchFamily="34" charset="0"/>
              <a:cs typeface="Biome" panose="020B0503030204020804" pitchFamily="34" charset="0"/>
            </a:endParaRPr>
          </a:p>
        </p:txBody>
      </p:sp>
      <p:sp>
        <p:nvSpPr>
          <p:cNvPr id="4" name="ZoneTexte 3">
            <a:extLst>
              <a:ext uri="{FF2B5EF4-FFF2-40B4-BE49-F238E27FC236}">
                <a16:creationId xmlns:a16="http://schemas.microsoft.com/office/drawing/2014/main" id="{61BAEF0D-61B3-AAA4-4161-5CA4CE508046}"/>
              </a:ext>
            </a:extLst>
          </p:cNvPr>
          <p:cNvSpPr txBox="1"/>
          <p:nvPr/>
        </p:nvSpPr>
        <p:spPr>
          <a:xfrm>
            <a:off x="7849125" y="4558145"/>
            <a:ext cx="3283454" cy="923330"/>
          </a:xfrm>
          <a:prstGeom prst="rect">
            <a:avLst/>
          </a:prstGeom>
          <a:noFill/>
        </p:spPr>
        <p:txBody>
          <a:bodyPr wrap="square" rtlCol="0">
            <a:spAutoFit/>
          </a:bodyPr>
          <a:lstStyle/>
          <a:p>
            <a:pPr algn="ctr"/>
            <a:r>
              <a:rPr lang="en-GB" dirty="0">
                <a:solidFill>
                  <a:schemeClr val="bg1"/>
                </a:solidFill>
                <a:latin typeface="Biome" panose="020B0503030204020804" pitchFamily="34" charset="0"/>
                <a:cs typeface="Biome" panose="020B0503030204020804" pitchFamily="34" charset="0"/>
              </a:rPr>
              <a:t>Highly available key value store for all the cluster data</a:t>
            </a:r>
            <a:endParaRPr lang="fr-TN" dirty="0">
              <a:solidFill>
                <a:schemeClr val="bg1"/>
              </a:solidFill>
              <a:latin typeface="Biome" panose="020B0503030204020804" pitchFamily="34" charset="0"/>
              <a:cs typeface="Biome" panose="020B0503030204020804" pitchFamily="34" charset="0"/>
            </a:endParaRPr>
          </a:p>
        </p:txBody>
      </p:sp>
      <p:sp>
        <p:nvSpPr>
          <p:cNvPr id="9" name="TextBox 8">
            <a:extLst>
              <a:ext uri="{FF2B5EF4-FFF2-40B4-BE49-F238E27FC236}">
                <a16:creationId xmlns:a16="http://schemas.microsoft.com/office/drawing/2014/main" id="{13299198-E1DD-5F15-DD5D-355F0AAF6162}"/>
              </a:ext>
            </a:extLst>
          </p:cNvPr>
          <p:cNvSpPr txBox="1"/>
          <p:nvPr/>
        </p:nvSpPr>
        <p:spPr>
          <a:xfrm>
            <a:off x="7331072" y="-1744130"/>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Worker node</a:t>
            </a:r>
            <a:endParaRPr lang="en-GB" sz="2800" b="1" dirty="0">
              <a:solidFill>
                <a:schemeClr val="bg1"/>
              </a:solidFill>
              <a:latin typeface="Biome" panose="020B0503030204020804" pitchFamily="34" charset="0"/>
              <a:cs typeface="Biome" panose="020B0503030204020804" pitchFamily="34" charset="0"/>
            </a:endParaRPr>
          </a:p>
        </p:txBody>
      </p:sp>
      <p:sp>
        <p:nvSpPr>
          <p:cNvPr id="10" name="Rectangle 9">
            <a:extLst>
              <a:ext uri="{FF2B5EF4-FFF2-40B4-BE49-F238E27FC236}">
                <a16:creationId xmlns:a16="http://schemas.microsoft.com/office/drawing/2014/main" id="{FD796880-1046-F8C7-6EE2-567C67B7053A}"/>
              </a:ext>
            </a:extLst>
          </p:cNvPr>
          <p:cNvSpPr/>
          <p:nvPr/>
        </p:nvSpPr>
        <p:spPr>
          <a:xfrm>
            <a:off x="7257275" y="-6130852"/>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A blue hexagon with white text and blue cubes&#10;&#10;Description automatically generated">
            <a:extLst>
              <a:ext uri="{FF2B5EF4-FFF2-40B4-BE49-F238E27FC236}">
                <a16:creationId xmlns:a16="http://schemas.microsoft.com/office/drawing/2014/main" id="{95C96DCD-41EF-81D4-863E-CA34776586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4799" y="-6824474"/>
            <a:ext cx="1141195" cy="1141195"/>
          </a:xfrm>
          <a:prstGeom prst="rect">
            <a:avLst/>
          </a:prstGeom>
        </p:spPr>
      </p:pic>
      <p:pic>
        <p:nvPicPr>
          <p:cNvPr id="12" name="Picture 11" descr="A blue hexagon with white cube on it&#10;&#10;Description automatically generated">
            <a:extLst>
              <a:ext uri="{FF2B5EF4-FFF2-40B4-BE49-F238E27FC236}">
                <a16:creationId xmlns:a16="http://schemas.microsoft.com/office/drawing/2014/main" id="{E47BABBD-F1F7-704D-F2D7-ED2F760C3A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58010" y="-4237342"/>
            <a:ext cx="1141194" cy="1109990"/>
          </a:xfrm>
          <a:prstGeom prst="rect">
            <a:avLst/>
          </a:prstGeom>
        </p:spPr>
      </p:pic>
      <p:pic>
        <p:nvPicPr>
          <p:cNvPr id="13" name="Picture 12" descr="A blue hexagon with white cube on it&#10;&#10;Description automatically generated">
            <a:extLst>
              <a:ext uri="{FF2B5EF4-FFF2-40B4-BE49-F238E27FC236}">
                <a16:creationId xmlns:a16="http://schemas.microsoft.com/office/drawing/2014/main" id="{74BEAAEA-1601-91E2-DA72-1B4A9E73D0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49125" y="-4230876"/>
            <a:ext cx="1141194" cy="1109990"/>
          </a:xfrm>
          <a:prstGeom prst="rect">
            <a:avLst/>
          </a:prstGeom>
        </p:spPr>
      </p:pic>
      <p:pic>
        <p:nvPicPr>
          <p:cNvPr id="14" name="Picture 13" descr="A blue hexagon with white text and blue cubes&#10;&#10;Description automatically generated">
            <a:extLst>
              <a:ext uri="{FF2B5EF4-FFF2-40B4-BE49-F238E27FC236}">
                <a16:creationId xmlns:a16="http://schemas.microsoft.com/office/drawing/2014/main" id="{8DA7CF1B-1551-F48F-C37C-0FB834E559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9125" y="-5582866"/>
            <a:ext cx="1065344" cy="1054260"/>
          </a:xfrm>
          <a:prstGeom prst="rect">
            <a:avLst/>
          </a:prstGeom>
        </p:spPr>
      </p:pic>
      <p:pic>
        <p:nvPicPr>
          <p:cNvPr id="15" name="Picture 14" descr="A blue hexagon with white text and blue cubes&#10;&#10;Description automatically generated">
            <a:extLst>
              <a:ext uri="{FF2B5EF4-FFF2-40B4-BE49-F238E27FC236}">
                <a16:creationId xmlns:a16="http://schemas.microsoft.com/office/drawing/2014/main" id="{CB55F5F7-2DC4-B8F4-D490-0FC04E3D318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1810" y="-5604640"/>
            <a:ext cx="1141194" cy="1129321"/>
          </a:xfrm>
          <a:prstGeom prst="rect">
            <a:avLst/>
          </a:prstGeom>
        </p:spPr>
      </p:pic>
      <p:pic>
        <p:nvPicPr>
          <p:cNvPr id="16" name="Picture 15" descr="A black background with a black square&#10;&#10;Description automatically generated with medium confidence">
            <a:extLst>
              <a:ext uri="{FF2B5EF4-FFF2-40B4-BE49-F238E27FC236}">
                <a16:creationId xmlns:a16="http://schemas.microsoft.com/office/drawing/2014/main" id="{215BA183-72AF-7168-F26B-7A11FDADE2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59567" y="-2889375"/>
            <a:ext cx="2313437" cy="573025"/>
          </a:xfrm>
          <a:prstGeom prst="rect">
            <a:avLst/>
          </a:prstGeom>
        </p:spPr>
      </p:pic>
      <p:sp>
        <p:nvSpPr>
          <p:cNvPr id="17" name="TextBox 16">
            <a:extLst>
              <a:ext uri="{FF2B5EF4-FFF2-40B4-BE49-F238E27FC236}">
                <a16:creationId xmlns:a16="http://schemas.microsoft.com/office/drawing/2014/main" id="{BBFDFB15-DC93-EED3-7C98-9A2CC0E95A42}"/>
              </a:ext>
            </a:extLst>
          </p:cNvPr>
          <p:cNvSpPr txBox="1"/>
          <p:nvPr/>
        </p:nvSpPr>
        <p:spPr>
          <a:xfrm>
            <a:off x="5000370" y="447815"/>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Master node</a:t>
            </a:r>
            <a:endParaRPr lang="en-GB" sz="2800" b="1" dirty="0">
              <a:solidFill>
                <a:schemeClr val="bg1"/>
              </a:solidFill>
              <a:latin typeface="Biome" panose="020B0503030204020804" pitchFamily="34" charset="0"/>
              <a:cs typeface="Biome" panose="020B0503030204020804" pitchFamily="34" charset="0"/>
            </a:endParaRPr>
          </a:p>
        </p:txBody>
      </p:sp>
      <p:sp>
        <p:nvSpPr>
          <p:cNvPr id="18" name="Rectangle 17">
            <a:extLst>
              <a:ext uri="{FF2B5EF4-FFF2-40B4-BE49-F238E27FC236}">
                <a16:creationId xmlns:a16="http://schemas.microsoft.com/office/drawing/2014/main" id="{5E720A06-0D03-715C-DB6C-FDD45EA49DAC}"/>
              </a:ext>
            </a:extLst>
          </p:cNvPr>
          <p:cNvSpPr/>
          <p:nvPr/>
        </p:nvSpPr>
        <p:spPr>
          <a:xfrm>
            <a:off x="1731177" y="1797789"/>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descr="A blue hexagon with white and blue gears&#10;&#10;Description automatically generated">
            <a:extLst>
              <a:ext uri="{FF2B5EF4-FFF2-40B4-BE49-F238E27FC236}">
                <a16:creationId xmlns:a16="http://schemas.microsoft.com/office/drawing/2014/main" id="{1B9E7282-57C0-6301-D414-EF4CCC6EB27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26147" y="3367520"/>
            <a:ext cx="1219200" cy="1190625"/>
          </a:xfrm>
          <a:prstGeom prst="rect">
            <a:avLst/>
          </a:prstGeom>
        </p:spPr>
      </p:pic>
      <p:pic>
        <p:nvPicPr>
          <p:cNvPr id="21" name="Picture 20" descr="A blue hexagon with white and blue gears&#10;&#10;Description automatically generated">
            <a:extLst>
              <a:ext uri="{FF2B5EF4-FFF2-40B4-BE49-F238E27FC236}">
                <a16:creationId xmlns:a16="http://schemas.microsoft.com/office/drawing/2014/main" id="{21F0764C-8879-18DC-58DF-FD347CC7703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73460" y="4573671"/>
            <a:ext cx="1219200" cy="1190625"/>
          </a:xfrm>
          <a:prstGeom prst="rect">
            <a:avLst/>
          </a:prstGeom>
        </p:spPr>
      </p:pic>
      <p:pic>
        <p:nvPicPr>
          <p:cNvPr id="22" name="Picture 21" descr="A blue hexagon with a white and blue logo&#10;&#10;Description automatically generated">
            <a:extLst>
              <a:ext uri="{FF2B5EF4-FFF2-40B4-BE49-F238E27FC236}">
                <a16:creationId xmlns:a16="http://schemas.microsoft.com/office/drawing/2014/main" id="{5EA72043-D44B-359E-6F19-CA25A6E1DE9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881251" y="3061453"/>
            <a:ext cx="1219200" cy="1190625"/>
          </a:xfrm>
          <a:prstGeom prst="rect">
            <a:avLst/>
          </a:prstGeom>
        </p:spPr>
      </p:pic>
      <p:pic>
        <p:nvPicPr>
          <p:cNvPr id="23" name="Picture 22" descr="A blue hexagon with white text and gears&#10;&#10;Description automatically generated">
            <a:extLst>
              <a:ext uri="{FF2B5EF4-FFF2-40B4-BE49-F238E27FC236}">
                <a16:creationId xmlns:a16="http://schemas.microsoft.com/office/drawing/2014/main" id="{67933CA8-306A-D9A8-10FE-01B7AFCDC62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81170" y="3402185"/>
            <a:ext cx="1219200" cy="1190625"/>
          </a:xfrm>
          <a:prstGeom prst="rect">
            <a:avLst/>
          </a:prstGeom>
        </p:spPr>
      </p:pic>
      <p:pic>
        <p:nvPicPr>
          <p:cNvPr id="24" name="Picture 23" descr="A blue hexagon with white text and gears&#10;&#10;Description automatically generated">
            <a:extLst>
              <a:ext uri="{FF2B5EF4-FFF2-40B4-BE49-F238E27FC236}">
                <a16:creationId xmlns:a16="http://schemas.microsoft.com/office/drawing/2014/main" id="{6D963F51-693B-913B-C88A-9BD0EE74870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99920" y="1109231"/>
            <a:ext cx="1219200" cy="1190625"/>
          </a:xfrm>
          <a:prstGeom prst="rect">
            <a:avLst/>
          </a:prstGeom>
        </p:spPr>
      </p:pic>
      <p:sp>
        <p:nvSpPr>
          <p:cNvPr id="25" name="TextBox 24">
            <a:extLst>
              <a:ext uri="{FF2B5EF4-FFF2-40B4-BE49-F238E27FC236}">
                <a16:creationId xmlns:a16="http://schemas.microsoft.com/office/drawing/2014/main" id="{2AECFA19-C736-56F3-DCC3-30B871E3C51C}"/>
              </a:ext>
            </a:extLst>
          </p:cNvPr>
          <p:cNvSpPr txBox="1"/>
          <p:nvPr/>
        </p:nvSpPr>
        <p:spPr>
          <a:xfrm>
            <a:off x="7602806" y="347851"/>
            <a:ext cx="492638"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a:t>
            </a:r>
            <a:endParaRPr lang="en-GB" sz="2800" b="1" dirty="0">
              <a:solidFill>
                <a:schemeClr val="bg1"/>
              </a:solidFill>
              <a:latin typeface="Biome" panose="020B0503030204020804" pitchFamily="34" charset="0"/>
              <a:cs typeface="Biome" panose="020B0503030204020804" pitchFamily="34" charset="0"/>
            </a:endParaRPr>
          </a:p>
        </p:txBody>
      </p:sp>
      <p:sp>
        <p:nvSpPr>
          <p:cNvPr id="26" name="TextBox 25">
            <a:extLst>
              <a:ext uri="{FF2B5EF4-FFF2-40B4-BE49-F238E27FC236}">
                <a16:creationId xmlns:a16="http://schemas.microsoft.com/office/drawing/2014/main" id="{32D01818-EE14-5589-C2C3-32C63419C980}"/>
              </a:ext>
            </a:extLst>
          </p:cNvPr>
          <p:cNvSpPr txBox="1"/>
          <p:nvPr/>
        </p:nvSpPr>
        <p:spPr>
          <a:xfrm>
            <a:off x="8257133" y="6580773"/>
            <a:ext cx="4796526" cy="253916"/>
          </a:xfrm>
          <a:prstGeom prst="rect">
            <a:avLst/>
          </a:prstGeom>
          <a:noFill/>
        </p:spPr>
        <p:txBody>
          <a:bodyPr wrap="square" rtlCol="0">
            <a:spAutoFit/>
          </a:bodyPr>
          <a:lstStyle/>
          <a:p>
            <a:pPr algn="ctr"/>
            <a:r>
              <a:rPr lang="en-GB" sz="1050" dirty="0">
                <a:solidFill>
                  <a:schemeClr val="bg1"/>
                </a:solidFill>
                <a:latin typeface="Biome" panose="020B0503030204020804" pitchFamily="34" charset="0"/>
                <a:cs typeface="Biome" panose="020B0503030204020804" pitchFamily="34" charset="0"/>
              </a:rPr>
              <a:t>* Control plane is the same as master node</a:t>
            </a:r>
            <a:endParaRPr lang="en-GB" sz="1050" b="1" dirty="0">
              <a:solidFill>
                <a:schemeClr val="bg1"/>
              </a:solidFill>
              <a:latin typeface="Biome" panose="020B0503030204020804" pitchFamily="34" charset="0"/>
              <a:cs typeface="Biome" panose="020B0503030204020804" pitchFamily="34" charset="0"/>
            </a:endParaRPr>
          </a:p>
        </p:txBody>
      </p:sp>
      <p:pic>
        <p:nvPicPr>
          <p:cNvPr id="8" name="Picture 7" descr="A blue hexagon with white and blue gears&#10;&#10;Description automatically generated">
            <a:extLst>
              <a:ext uri="{FF2B5EF4-FFF2-40B4-BE49-F238E27FC236}">
                <a16:creationId xmlns:a16="http://schemas.microsoft.com/office/drawing/2014/main" id="{EF2C30D8-88F2-1AB3-0EB9-954E9C14B98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936996" y="2205813"/>
            <a:ext cx="1219200" cy="1190625"/>
          </a:xfrm>
          <a:prstGeom prst="rect">
            <a:avLst/>
          </a:prstGeom>
        </p:spPr>
      </p:pic>
    </p:spTree>
    <p:extLst>
      <p:ext uri="{BB962C8B-B14F-4D97-AF65-F5344CB8AC3E}">
        <p14:creationId xmlns:p14="http://schemas.microsoft.com/office/powerpoint/2010/main" val="465780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F32BB-8403-468C-81A5-83C195C8C6F1}"/>
            </a:ext>
          </a:extLst>
        </p:cNvPr>
        <p:cNvGrpSpPr/>
        <p:nvPr/>
      </p:nvGrpSpPr>
      <p:grpSpPr>
        <a:xfrm>
          <a:off x="0" y="0"/>
          <a:ext cx="0" cy="0"/>
          <a:chOff x="0" y="0"/>
          <a:chExt cx="0" cy="0"/>
        </a:xfrm>
      </p:grpSpPr>
      <p:pic>
        <p:nvPicPr>
          <p:cNvPr id="3" name="Picture 2" descr="A blue hexagon with a white wheel&#10;&#10;Description automatically generated">
            <a:extLst>
              <a:ext uri="{FF2B5EF4-FFF2-40B4-BE49-F238E27FC236}">
                <a16:creationId xmlns:a16="http://schemas.microsoft.com/office/drawing/2014/main" id="{5963C1BE-25E7-344D-0FE6-3CC0C922E0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04" y="468910"/>
            <a:ext cx="935896" cy="909351"/>
          </a:xfrm>
          <a:prstGeom prst="rect">
            <a:avLst/>
          </a:prstGeom>
        </p:spPr>
      </p:pic>
      <p:sp>
        <p:nvSpPr>
          <p:cNvPr id="51" name="ZoneTexte 3">
            <a:extLst>
              <a:ext uri="{FF2B5EF4-FFF2-40B4-BE49-F238E27FC236}">
                <a16:creationId xmlns:a16="http://schemas.microsoft.com/office/drawing/2014/main" id="{8326D380-7E39-8F89-9E03-30B569D0C923}"/>
              </a:ext>
            </a:extLst>
          </p:cNvPr>
          <p:cNvSpPr txBox="1"/>
          <p:nvPr/>
        </p:nvSpPr>
        <p:spPr>
          <a:xfrm>
            <a:off x="8020140" y="2131825"/>
            <a:ext cx="2941424" cy="400110"/>
          </a:xfrm>
          <a:prstGeom prst="rect">
            <a:avLst/>
          </a:prstGeom>
          <a:noFill/>
        </p:spPr>
        <p:txBody>
          <a:bodyPr wrap="square" rtlCol="0">
            <a:spAutoFit/>
          </a:bodyPr>
          <a:lstStyle/>
          <a:p>
            <a:pPr algn="ctr"/>
            <a:r>
              <a:rPr lang="fr-FR" sz="2000" dirty="0" err="1">
                <a:solidFill>
                  <a:schemeClr val="bg1">
                    <a:lumMod val="95000"/>
                  </a:schemeClr>
                </a:solidFill>
                <a:latin typeface="Biome" panose="020B0503030204020804" pitchFamily="34" charset="0"/>
                <a:cs typeface="Biome" panose="020B0503030204020804" pitchFamily="34" charset="0"/>
              </a:rPr>
              <a:t>Kubelet</a:t>
            </a:r>
            <a:endParaRPr lang="fr-TN" sz="2000" dirty="0">
              <a:solidFill>
                <a:schemeClr val="bg1">
                  <a:lumMod val="95000"/>
                </a:schemeClr>
              </a:solidFill>
              <a:latin typeface="Biome" panose="020B0503030204020804" pitchFamily="34" charset="0"/>
              <a:cs typeface="Biome" panose="020B0503030204020804" pitchFamily="34" charset="0"/>
            </a:endParaRPr>
          </a:p>
        </p:txBody>
      </p:sp>
      <p:sp>
        <p:nvSpPr>
          <p:cNvPr id="4" name="ZoneTexte 3">
            <a:extLst>
              <a:ext uri="{FF2B5EF4-FFF2-40B4-BE49-F238E27FC236}">
                <a16:creationId xmlns:a16="http://schemas.microsoft.com/office/drawing/2014/main" id="{E0601226-AA03-464A-EA36-987B4545A54F}"/>
              </a:ext>
            </a:extLst>
          </p:cNvPr>
          <p:cNvSpPr txBox="1"/>
          <p:nvPr/>
        </p:nvSpPr>
        <p:spPr>
          <a:xfrm>
            <a:off x="7849125" y="4372867"/>
            <a:ext cx="3283454" cy="1200329"/>
          </a:xfrm>
          <a:prstGeom prst="rect">
            <a:avLst/>
          </a:prstGeom>
          <a:noFill/>
        </p:spPr>
        <p:txBody>
          <a:bodyPr wrap="square" rtlCol="0">
            <a:spAutoFit/>
          </a:bodyPr>
          <a:lstStyle/>
          <a:p>
            <a:pPr algn="ctr"/>
            <a:r>
              <a:rPr lang="en-GB" dirty="0">
                <a:solidFill>
                  <a:schemeClr val="bg1"/>
                </a:solidFill>
                <a:latin typeface="Biome" panose="020B0503030204020804" pitchFamily="34" charset="0"/>
                <a:cs typeface="Biome" panose="020B0503030204020804" pitchFamily="34" charset="0"/>
              </a:rPr>
              <a:t>agent that runs on each node in the cluster. It ensures that containers are running in a Pod.</a:t>
            </a:r>
            <a:endParaRPr lang="fr-TN" dirty="0">
              <a:solidFill>
                <a:schemeClr val="bg1"/>
              </a:solidFill>
              <a:latin typeface="Biome" panose="020B0503030204020804" pitchFamily="34" charset="0"/>
              <a:cs typeface="Biome" panose="020B0503030204020804" pitchFamily="34" charset="0"/>
            </a:endParaRPr>
          </a:p>
        </p:txBody>
      </p:sp>
      <p:sp>
        <p:nvSpPr>
          <p:cNvPr id="9" name="TextBox 8">
            <a:extLst>
              <a:ext uri="{FF2B5EF4-FFF2-40B4-BE49-F238E27FC236}">
                <a16:creationId xmlns:a16="http://schemas.microsoft.com/office/drawing/2014/main" id="{A761E056-5E11-0184-D8F9-6CE6547EEE71}"/>
              </a:ext>
            </a:extLst>
          </p:cNvPr>
          <p:cNvSpPr txBox="1"/>
          <p:nvPr/>
        </p:nvSpPr>
        <p:spPr>
          <a:xfrm>
            <a:off x="2005475" y="5992335"/>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Worker node</a:t>
            </a:r>
            <a:endParaRPr lang="en-GB" sz="2800" b="1" dirty="0">
              <a:solidFill>
                <a:schemeClr val="bg1"/>
              </a:solidFill>
              <a:latin typeface="Biome" panose="020B0503030204020804" pitchFamily="34" charset="0"/>
              <a:cs typeface="Biome" panose="020B0503030204020804" pitchFamily="34" charset="0"/>
            </a:endParaRPr>
          </a:p>
        </p:txBody>
      </p:sp>
      <p:sp>
        <p:nvSpPr>
          <p:cNvPr id="10" name="Rectangle 9">
            <a:extLst>
              <a:ext uri="{FF2B5EF4-FFF2-40B4-BE49-F238E27FC236}">
                <a16:creationId xmlns:a16="http://schemas.microsoft.com/office/drawing/2014/main" id="{B4081650-1F20-E315-991D-51507E521F7A}"/>
              </a:ext>
            </a:extLst>
          </p:cNvPr>
          <p:cNvSpPr/>
          <p:nvPr/>
        </p:nvSpPr>
        <p:spPr>
          <a:xfrm>
            <a:off x="1931678" y="1605613"/>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A blue hexagon with white text and blue cubes&#10;&#10;Description automatically generated">
            <a:extLst>
              <a:ext uri="{FF2B5EF4-FFF2-40B4-BE49-F238E27FC236}">
                <a16:creationId xmlns:a16="http://schemas.microsoft.com/office/drawing/2014/main" id="{0077D445-E6A7-8425-BD41-E92C41C8C7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775" y="990630"/>
            <a:ext cx="1141195" cy="1141195"/>
          </a:xfrm>
          <a:prstGeom prst="rect">
            <a:avLst/>
          </a:prstGeom>
        </p:spPr>
      </p:pic>
      <p:pic>
        <p:nvPicPr>
          <p:cNvPr id="12" name="Picture 11" descr="A blue hexagon with white cube on it&#10;&#10;Description automatically generated">
            <a:extLst>
              <a:ext uri="{FF2B5EF4-FFF2-40B4-BE49-F238E27FC236}">
                <a16:creationId xmlns:a16="http://schemas.microsoft.com/office/drawing/2014/main" id="{B1EEB1D8-E498-96E6-708E-077CB5251C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2413" y="3499123"/>
            <a:ext cx="1141194" cy="1109990"/>
          </a:xfrm>
          <a:prstGeom prst="rect">
            <a:avLst/>
          </a:prstGeom>
        </p:spPr>
      </p:pic>
      <p:pic>
        <p:nvPicPr>
          <p:cNvPr id="13" name="Picture 12" descr="A blue hexagon with white cube on it&#10;&#10;Description automatically generated">
            <a:extLst>
              <a:ext uri="{FF2B5EF4-FFF2-40B4-BE49-F238E27FC236}">
                <a16:creationId xmlns:a16="http://schemas.microsoft.com/office/drawing/2014/main" id="{EA006E22-8DFF-4B95-F53C-F324CCA295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528" y="3505589"/>
            <a:ext cx="1141194" cy="1109990"/>
          </a:xfrm>
          <a:prstGeom prst="rect">
            <a:avLst/>
          </a:prstGeom>
        </p:spPr>
      </p:pic>
      <p:pic>
        <p:nvPicPr>
          <p:cNvPr id="14" name="Picture 13" descr="A blue hexagon with white text and blue cubes&#10;&#10;Description automatically generated">
            <a:extLst>
              <a:ext uri="{FF2B5EF4-FFF2-40B4-BE49-F238E27FC236}">
                <a16:creationId xmlns:a16="http://schemas.microsoft.com/office/drawing/2014/main" id="{1487015B-4573-1659-2189-B85AEA3DE7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58180" y="3050839"/>
            <a:ext cx="1065344" cy="1054260"/>
          </a:xfrm>
          <a:prstGeom prst="rect">
            <a:avLst/>
          </a:prstGeom>
        </p:spPr>
      </p:pic>
      <p:pic>
        <p:nvPicPr>
          <p:cNvPr id="15" name="Picture 14" descr="A blue hexagon with white text and blue cubes&#10;&#10;Description automatically generated">
            <a:extLst>
              <a:ext uri="{FF2B5EF4-FFF2-40B4-BE49-F238E27FC236}">
                <a16:creationId xmlns:a16="http://schemas.microsoft.com/office/drawing/2014/main" id="{35491050-2AF6-7E11-FC53-8F2523D03D9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67969" y="2114139"/>
            <a:ext cx="1141194" cy="1129321"/>
          </a:xfrm>
          <a:prstGeom prst="rect">
            <a:avLst/>
          </a:prstGeom>
        </p:spPr>
      </p:pic>
      <p:pic>
        <p:nvPicPr>
          <p:cNvPr id="16" name="Picture 15" descr="A black background with a black square&#10;&#10;Description automatically generated with medium confidence">
            <a:extLst>
              <a:ext uri="{FF2B5EF4-FFF2-40B4-BE49-F238E27FC236}">
                <a16:creationId xmlns:a16="http://schemas.microsoft.com/office/drawing/2014/main" id="{79BFF16A-862E-5212-11B2-45F6F80C8E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3970" y="4847090"/>
            <a:ext cx="2313437" cy="573025"/>
          </a:xfrm>
          <a:prstGeom prst="rect">
            <a:avLst/>
          </a:prstGeom>
        </p:spPr>
      </p:pic>
      <p:sp>
        <p:nvSpPr>
          <p:cNvPr id="17" name="TextBox 16">
            <a:extLst>
              <a:ext uri="{FF2B5EF4-FFF2-40B4-BE49-F238E27FC236}">
                <a16:creationId xmlns:a16="http://schemas.microsoft.com/office/drawing/2014/main" id="{230CB240-6FB8-9AF0-6D72-451958EAA00C}"/>
              </a:ext>
            </a:extLst>
          </p:cNvPr>
          <p:cNvSpPr txBox="1"/>
          <p:nvPr/>
        </p:nvSpPr>
        <p:spPr>
          <a:xfrm>
            <a:off x="5000370" y="447815"/>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worker node</a:t>
            </a:r>
            <a:endParaRPr lang="en-GB" sz="2800" b="1" dirty="0">
              <a:solidFill>
                <a:schemeClr val="bg1"/>
              </a:solidFill>
              <a:latin typeface="Biome" panose="020B0503030204020804" pitchFamily="34" charset="0"/>
              <a:cs typeface="Biome" panose="020B0503030204020804" pitchFamily="34" charset="0"/>
            </a:endParaRPr>
          </a:p>
        </p:txBody>
      </p:sp>
      <p:sp>
        <p:nvSpPr>
          <p:cNvPr id="18" name="Rectangle 17">
            <a:extLst>
              <a:ext uri="{FF2B5EF4-FFF2-40B4-BE49-F238E27FC236}">
                <a16:creationId xmlns:a16="http://schemas.microsoft.com/office/drawing/2014/main" id="{A883F7B6-0D29-7BED-318A-1862A34FABFB}"/>
              </a:ext>
            </a:extLst>
          </p:cNvPr>
          <p:cNvSpPr/>
          <p:nvPr/>
        </p:nvSpPr>
        <p:spPr>
          <a:xfrm>
            <a:off x="-7029372" y="1378261"/>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 name="Picture 19" descr="A blue hexagon with white and blue gears&#10;&#10;Description automatically generated">
            <a:extLst>
              <a:ext uri="{FF2B5EF4-FFF2-40B4-BE49-F238E27FC236}">
                <a16:creationId xmlns:a16="http://schemas.microsoft.com/office/drawing/2014/main" id="{0ADDC2A6-DA1F-A137-3CBD-5FC704167F7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34402" y="2947992"/>
            <a:ext cx="1219200" cy="1190625"/>
          </a:xfrm>
          <a:prstGeom prst="rect">
            <a:avLst/>
          </a:prstGeom>
        </p:spPr>
      </p:pic>
      <p:pic>
        <p:nvPicPr>
          <p:cNvPr id="21" name="Picture 20" descr="A blue hexagon with white and blue gears&#10;&#10;Description automatically generated">
            <a:extLst>
              <a:ext uri="{FF2B5EF4-FFF2-40B4-BE49-F238E27FC236}">
                <a16:creationId xmlns:a16="http://schemas.microsoft.com/office/drawing/2014/main" id="{F2374308-D335-B213-D0A5-EE36AA8A29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87089" y="4154143"/>
            <a:ext cx="1219200" cy="1190625"/>
          </a:xfrm>
          <a:prstGeom prst="rect">
            <a:avLst/>
          </a:prstGeom>
        </p:spPr>
      </p:pic>
      <p:pic>
        <p:nvPicPr>
          <p:cNvPr id="22" name="Picture 21" descr="A blue hexagon with a white and blue logo&#10;&#10;Description automatically generated">
            <a:extLst>
              <a:ext uri="{FF2B5EF4-FFF2-40B4-BE49-F238E27FC236}">
                <a16:creationId xmlns:a16="http://schemas.microsoft.com/office/drawing/2014/main" id="{510B059D-2F93-44A4-B63F-A082300072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691754" y="1669574"/>
            <a:ext cx="1219200" cy="1190625"/>
          </a:xfrm>
          <a:prstGeom prst="rect">
            <a:avLst/>
          </a:prstGeom>
        </p:spPr>
      </p:pic>
      <p:pic>
        <p:nvPicPr>
          <p:cNvPr id="23" name="Picture 22" descr="A blue hexagon with white text and gears&#10;&#10;Description automatically generated">
            <a:extLst>
              <a:ext uri="{FF2B5EF4-FFF2-40B4-BE49-F238E27FC236}">
                <a16:creationId xmlns:a16="http://schemas.microsoft.com/office/drawing/2014/main" id="{33495E77-C9EC-667E-1E59-FFA941DAABD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79379" y="2982657"/>
            <a:ext cx="1219200" cy="1190625"/>
          </a:xfrm>
          <a:prstGeom prst="rect">
            <a:avLst/>
          </a:prstGeom>
        </p:spPr>
      </p:pic>
      <p:pic>
        <p:nvPicPr>
          <p:cNvPr id="24" name="Picture 23" descr="A blue hexagon with white text and gears&#10;&#10;Description automatically generated">
            <a:extLst>
              <a:ext uri="{FF2B5EF4-FFF2-40B4-BE49-F238E27FC236}">
                <a16:creationId xmlns:a16="http://schemas.microsoft.com/office/drawing/2014/main" id="{2CAC5090-734D-E696-518D-B3BBCA1DD5E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60629" y="689703"/>
            <a:ext cx="1219200" cy="1190625"/>
          </a:xfrm>
          <a:prstGeom prst="rect">
            <a:avLst/>
          </a:prstGeom>
        </p:spPr>
      </p:pic>
      <p:pic>
        <p:nvPicPr>
          <p:cNvPr id="8" name="Picture 7" descr="A blue hexagon with white and blue gears&#10;&#10;Description automatically generated">
            <a:extLst>
              <a:ext uri="{FF2B5EF4-FFF2-40B4-BE49-F238E27FC236}">
                <a16:creationId xmlns:a16="http://schemas.microsoft.com/office/drawing/2014/main" id="{42BFE0A4-4B79-F28B-C34C-75C6DE5BF59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77489" y="1708328"/>
            <a:ext cx="1219200" cy="1190625"/>
          </a:xfrm>
          <a:prstGeom prst="rect">
            <a:avLst/>
          </a:prstGeom>
        </p:spPr>
      </p:pic>
    </p:spTree>
    <p:extLst>
      <p:ext uri="{BB962C8B-B14F-4D97-AF65-F5344CB8AC3E}">
        <p14:creationId xmlns:p14="http://schemas.microsoft.com/office/powerpoint/2010/main" val="1385107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BBFA0-AA7F-4525-8897-19507F9A4100}"/>
            </a:ext>
          </a:extLst>
        </p:cNvPr>
        <p:cNvGrpSpPr/>
        <p:nvPr/>
      </p:nvGrpSpPr>
      <p:grpSpPr>
        <a:xfrm>
          <a:off x="0" y="0"/>
          <a:ext cx="0" cy="0"/>
          <a:chOff x="0" y="0"/>
          <a:chExt cx="0" cy="0"/>
        </a:xfrm>
      </p:grpSpPr>
      <p:pic>
        <p:nvPicPr>
          <p:cNvPr id="3" name="Picture 2" descr="A blue hexagon with a white wheel&#10;&#10;Description automatically generated">
            <a:extLst>
              <a:ext uri="{FF2B5EF4-FFF2-40B4-BE49-F238E27FC236}">
                <a16:creationId xmlns:a16="http://schemas.microsoft.com/office/drawing/2014/main" id="{2533000F-257E-839B-DCBE-2F37B945F1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04" y="468910"/>
            <a:ext cx="935896" cy="909351"/>
          </a:xfrm>
          <a:prstGeom prst="rect">
            <a:avLst/>
          </a:prstGeom>
        </p:spPr>
      </p:pic>
      <p:sp>
        <p:nvSpPr>
          <p:cNvPr id="51" name="ZoneTexte 3">
            <a:extLst>
              <a:ext uri="{FF2B5EF4-FFF2-40B4-BE49-F238E27FC236}">
                <a16:creationId xmlns:a16="http://schemas.microsoft.com/office/drawing/2014/main" id="{13D7D85D-89D6-7BF9-3E93-07F1DF6F2736}"/>
              </a:ext>
            </a:extLst>
          </p:cNvPr>
          <p:cNvSpPr txBox="1"/>
          <p:nvPr/>
        </p:nvSpPr>
        <p:spPr>
          <a:xfrm>
            <a:off x="8106527" y="1877692"/>
            <a:ext cx="2941424" cy="400110"/>
          </a:xfrm>
          <a:prstGeom prst="rect">
            <a:avLst/>
          </a:prstGeom>
          <a:noFill/>
        </p:spPr>
        <p:txBody>
          <a:bodyPr wrap="square" rtlCol="0">
            <a:spAutoFit/>
          </a:bodyPr>
          <a:lstStyle/>
          <a:p>
            <a:pPr algn="ctr"/>
            <a:r>
              <a:rPr lang="fr-FR" sz="2000" dirty="0">
                <a:solidFill>
                  <a:schemeClr val="bg1">
                    <a:lumMod val="95000"/>
                  </a:schemeClr>
                </a:solidFill>
                <a:latin typeface="Biome" panose="020B0503030204020804" pitchFamily="34" charset="0"/>
                <a:cs typeface="Biome" panose="020B0503030204020804" pitchFamily="34" charset="0"/>
              </a:rPr>
              <a:t>K8s proxy</a:t>
            </a:r>
            <a:endParaRPr lang="fr-TN" sz="2000" dirty="0">
              <a:solidFill>
                <a:schemeClr val="bg1">
                  <a:lumMod val="95000"/>
                </a:schemeClr>
              </a:solidFill>
              <a:latin typeface="Biome" panose="020B0503030204020804" pitchFamily="34" charset="0"/>
              <a:cs typeface="Biome" panose="020B0503030204020804" pitchFamily="34" charset="0"/>
            </a:endParaRPr>
          </a:p>
        </p:txBody>
      </p:sp>
      <p:sp>
        <p:nvSpPr>
          <p:cNvPr id="4" name="ZoneTexte 3">
            <a:extLst>
              <a:ext uri="{FF2B5EF4-FFF2-40B4-BE49-F238E27FC236}">
                <a16:creationId xmlns:a16="http://schemas.microsoft.com/office/drawing/2014/main" id="{19D32796-B88F-FB26-1C3F-9C88DF27340B}"/>
              </a:ext>
            </a:extLst>
          </p:cNvPr>
          <p:cNvSpPr txBox="1"/>
          <p:nvPr/>
        </p:nvSpPr>
        <p:spPr>
          <a:xfrm>
            <a:off x="7935512" y="4119025"/>
            <a:ext cx="3283454" cy="1754326"/>
          </a:xfrm>
          <a:prstGeom prst="rect">
            <a:avLst/>
          </a:prstGeom>
          <a:noFill/>
        </p:spPr>
        <p:txBody>
          <a:bodyPr wrap="square" rtlCol="0">
            <a:spAutoFit/>
          </a:bodyPr>
          <a:lstStyle/>
          <a:p>
            <a:pPr algn="ctr"/>
            <a:r>
              <a:rPr lang="en-GB" dirty="0">
                <a:solidFill>
                  <a:schemeClr val="bg1"/>
                </a:solidFill>
                <a:latin typeface="Biome" panose="020B0503030204020804" pitchFamily="34" charset="0"/>
                <a:cs typeface="Biome" panose="020B0503030204020804" pitchFamily="34" charset="0"/>
              </a:rPr>
              <a:t>Maintains network rules on nodes. These rules allow communication to Pods from network sessions inside or outside the cluster</a:t>
            </a:r>
            <a:endParaRPr lang="fr-TN" dirty="0">
              <a:solidFill>
                <a:schemeClr val="bg1"/>
              </a:solidFill>
              <a:latin typeface="Biome" panose="020B0503030204020804" pitchFamily="34" charset="0"/>
              <a:cs typeface="Biome" panose="020B0503030204020804" pitchFamily="34" charset="0"/>
            </a:endParaRPr>
          </a:p>
        </p:txBody>
      </p:sp>
      <p:sp>
        <p:nvSpPr>
          <p:cNvPr id="9" name="TextBox 8">
            <a:extLst>
              <a:ext uri="{FF2B5EF4-FFF2-40B4-BE49-F238E27FC236}">
                <a16:creationId xmlns:a16="http://schemas.microsoft.com/office/drawing/2014/main" id="{93C46F37-2C55-5E58-423D-DE81D19B3D4D}"/>
              </a:ext>
            </a:extLst>
          </p:cNvPr>
          <p:cNvSpPr txBox="1"/>
          <p:nvPr/>
        </p:nvSpPr>
        <p:spPr>
          <a:xfrm>
            <a:off x="2005475" y="5992335"/>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Worker node</a:t>
            </a:r>
            <a:endParaRPr lang="en-GB" sz="2800" b="1" dirty="0">
              <a:solidFill>
                <a:schemeClr val="bg1"/>
              </a:solidFill>
              <a:latin typeface="Biome" panose="020B0503030204020804" pitchFamily="34" charset="0"/>
              <a:cs typeface="Biome" panose="020B0503030204020804" pitchFamily="34" charset="0"/>
            </a:endParaRPr>
          </a:p>
        </p:txBody>
      </p:sp>
      <p:sp>
        <p:nvSpPr>
          <p:cNvPr id="10" name="Rectangle 9">
            <a:extLst>
              <a:ext uri="{FF2B5EF4-FFF2-40B4-BE49-F238E27FC236}">
                <a16:creationId xmlns:a16="http://schemas.microsoft.com/office/drawing/2014/main" id="{CAEBD16F-45E1-7E57-9D44-4BA4AF6FAE57}"/>
              </a:ext>
            </a:extLst>
          </p:cNvPr>
          <p:cNvSpPr/>
          <p:nvPr/>
        </p:nvSpPr>
        <p:spPr>
          <a:xfrm>
            <a:off x="1931678" y="1605613"/>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descr="A blue hexagon with white text and blue cubes&#10;&#10;Description automatically generated">
            <a:extLst>
              <a:ext uri="{FF2B5EF4-FFF2-40B4-BE49-F238E27FC236}">
                <a16:creationId xmlns:a16="http://schemas.microsoft.com/office/drawing/2014/main" id="{4F6EED93-3794-47E1-8412-126F236180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2775" y="990630"/>
            <a:ext cx="1141195" cy="1141195"/>
          </a:xfrm>
          <a:prstGeom prst="rect">
            <a:avLst/>
          </a:prstGeom>
        </p:spPr>
      </p:pic>
      <p:pic>
        <p:nvPicPr>
          <p:cNvPr id="12" name="Picture 11" descr="A blue hexagon with white cube on it&#10;&#10;Description automatically generated">
            <a:extLst>
              <a:ext uri="{FF2B5EF4-FFF2-40B4-BE49-F238E27FC236}">
                <a16:creationId xmlns:a16="http://schemas.microsoft.com/office/drawing/2014/main" id="{A90F9D94-5C08-F265-A58F-D20553FEBA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32413" y="3499123"/>
            <a:ext cx="1141194" cy="1109990"/>
          </a:xfrm>
          <a:prstGeom prst="rect">
            <a:avLst/>
          </a:prstGeom>
        </p:spPr>
      </p:pic>
      <p:pic>
        <p:nvPicPr>
          <p:cNvPr id="13" name="Picture 12" descr="A blue hexagon with white cube on it&#10;&#10;Description automatically generated">
            <a:extLst>
              <a:ext uri="{FF2B5EF4-FFF2-40B4-BE49-F238E27FC236}">
                <a16:creationId xmlns:a16="http://schemas.microsoft.com/office/drawing/2014/main" id="{0DEA08A0-9344-8F28-1E19-362522096E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3528" y="3505589"/>
            <a:ext cx="1141194" cy="1109990"/>
          </a:xfrm>
          <a:prstGeom prst="rect">
            <a:avLst/>
          </a:prstGeom>
        </p:spPr>
      </p:pic>
      <p:pic>
        <p:nvPicPr>
          <p:cNvPr id="14" name="Picture 13" descr="A blue hexagon with white text and blue cubes&#10;&#10;Description automatically generated">
            <a:extLst>
              <a:ext uri="{FF2B5EF4-FFF2-40B4-BE49-F238E27FC236}">
                <a16:creationId xmlns:a16="http://schemas.microsoft.com/office/drawing/2014/main" id="{D4DF90EC-F225-1F9F-B67F-43A89565AF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0889" y="2206886"/>
            <a:ext cx="1065344" cy="1054260"/>
          </a:xfrm>
          <a:prstGeom prst="rect">
            <a:avLst/>
          </a:prstGeom>
        </p:spPr>
      </p:pic>
      <p:pic>
        <p:nvPicPr>
          <p:cNvPr id="15" name="Picture 14" descr="A blue hexagon with white text and blue cubes&#10;&#10;Description automatically generated">
            <a:extLst>
              <a:ext uri="{FF2B5EF4-FFF2-40B4-BE49-F238E27FC236}">
                <a16:creationId xmlns:a16="http://schemas.microsoft.com/office/drawing/2014/main" id="{CEFEEF2B-867A-AE50-D964-54E8EC80C9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06642" y="2633753"/>
            <a:ext cx="1141194" cy="1129321"/>
          </a:xfrm>
          <a:prstGeom prst="rect">
            <a:avLst/>
          </a:prstGeom>
        </p:spPr>
      </p:pic>
      <p:pic>
        <p:nvPicPr>
          <p:cNvPr id="16" name="Picture 15" descr="A black background with a black square&#10;&#10;Description automatically generated with medium confidence">
            <a:extLst>
              <a:ext uri="{FF2B5EF4-FFF2-40B4-BE49-F238E27FC236}">
                <a16:creationId xmlns:a16="http://schemas.microsoft.com/office/drawing/2014/main" id="{B30AE372-95D3-799C-822F-69D34C2309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33970" y="4847090"/>
            <a:ext cx="2313437" cy="573025"/>
          </a:xfrm>
          <a:prstGeom prst="rect">
            <a:avLst/>
          </a:prstGeom>
        </p:spPr>
      </p:pic>
      <p:sp>
        <p:nvSpPr>
          <p:cNvPr id="17" name="TextBox 16">
            <a:extLst>
              <a:ext uri="{FF2B5EF4-FFF2-40B4-BE49-F238E27FC236}">
                <a16:creationId xmlns:a16="http://schemas.microsoft.com/office/drawing/2014/main" id="{CBCFB2A2-0009-26D8-FDCA-DAE0E571D4E6}"/>
              </a:ext>
            </a:extLst>
          </p:cNvPr>
          <p:cNvSpPr txBox="1"/>
          <p:nvPr/>
        </p:nvSpPr>
        <p:spPr>
          <a:xfrm>
            <a:off x="5000370" y="447815"/>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worker node</a:t>
            </a:r>
            <a:endParaRPr lang="en-GB" sz="2800" b="1" dirty="0">
              <a:solidFill>
                <a:schemeClr val="bg1"/>
              </a:solidFill>
              <a:latin typeface="Biome" panose="020B0503030204020804" pitchFamily="34" charset="0"/>
              <a:cs typeface="Biome" panose="020B0503030204020804" pitchFamily="34" charset="0"/>
            </a:endParaRPr>
          </a:p>
        </p:txBody>
      </p:sp>
      <p:sp>
        <p:nvSpPr>
          <p:cNvPr id="6" name="ZoneTexte 3">
            <a:extLst>
              <a:ext uri="{FF2B5EF4-FFF2-40B4-BE49-F238E27FC236}">
                <a16:creationId xmlns:a16="http://schemas.microsoft.com/office/drawing/2014/main" id="{46E38A8B-0D1A-6BB5-5390-94D4B112AA5F}"/>
              </a:ext>
            </a:extLst>
          </p:cNvPr>
          <p:cNvSpPr txBox="1"/>
          <p:nvPr/>
        </p:nvSpPr>
        <p:spPr>
          <a:xfrm>
            <a:off x="4295565" y="-2700175"/>
            <a:ext cx="4627564"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Service Types</a:t>
            </a:r>
            <a:endParaRPr lang="fr-TN" sz="3200" dirty="0">
              <a:solidFill>
                <a:schemeClr val="bg1"/>
              </a:solidFill>
              <a:latin typeface="Biome" panose="020B0503030204020804" pitchFamily="34" charset="0"/>
              <a:cs typeface="Biome" panose="020B0503030204020804" pitchFamily="34" charset="0"/>
            </a:endParaRPr>
          </a:p>
        </p:txBody>
      </p:sp>
      <p:sp>
        <p:nvSpPr>
          <p:cNvPr id="7" name="ZoneTexte 3">
            <a:extLst>
              <a:ext uri="{FF2B5EF4-FFF2-40B4-BE49-F238E27FC236}">
                <a16:creationId xmlns:a16="http://schemas.microsoft.com/office/drawing/2014/main" id="{B1ED645E-286F-F2DA-DA67-7C2644BD6B55}"/>
              </a:ext>
            </a:extLst>
          </p:cNvPr>
          <p:cNvSpPr txBox="1"/>
          <p:nvPr/>
        </p:nvSpPr>
        <p:spPr>
          <a:xfrm>
            <a:off x="20334581" y="2149865"/>
            <a:ext cx="2481379" cy="584775"/>
          </a:xfrm>
          <a:prstGeom prst="rect">
            <a:avLst/>
          </a:prstGeom>
          <a:noFill/>
        </p:spPr>
        <p:txBody>
          <a:bodyPr wrap="square" rtlCol="0">
            <a:spAutoFit/>
          </a:bodyPr>
          <a:lstStyle/>
          <a:p>
            <a:pPr algn="ctr"/>
            <a:r>
              <a:rPr lang="en-GB" sz="3200" dirty="0" err="1">
                <a:solidFill>
                  <a:schemeClr val="bg1"/>
                </a:solidFill>
                <a:latin typeface="Biome" panose="020B0503030204020804" pitchFamily="34" charset="0"/>
                <a:cs typeface="Biome" panose="020B0503030204020804" pitchFamily="34" charset="0"/>
              </a:rPr>
              <a:t>clusterIP</a:t>
            </a:r>
            <a:endParaRPr lang="fr-TN" sz="3200" dirty="0">
              <a:solidFill>
                <a:schemeClr val="bg1"/>
              </a:solidFill>
              <a:latin typeface="Biome" panose="020B0503030204020804" pitchFamily="34" charset="0"/>
              <a:cs typeface="Biome" panose="020B0503030204020804" pitchFamily="34" charset="0"/>
            </a:endParaRPr>
          </a:p>
        </p:txBody>
      </p:sp>
      <p:sp>
        <p:nvSpPr>
          <p:cNvPr id="19" name="ZoneTexte 3">
            <a:extLst>
              <a:ext uri="{FF2B5EF4-FFF2-40B4-BE49-F238E27FC236}">
                <a16:creationId xmlns:a16="http://schemas.microsoft.com/office/drawing/2014/main" id="{5F067B41-DD9A-4375-F4D1-CC6A6AA0C1C0}"/>
              </a:ext>
            </a:extLst>
          </p:cNvPr>
          <p:cNvSpPr txBox="1"/>
          <p:nvPr/>
        </p:nvSpPr>
        <p:spPr>
          <a:xfrm>
            <a:off x="24663431" y="2119974"/>
            <a:ext cx="2481379"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NodePort</a:t>
            </a:r>
            <a:endParaRPr lang="fr-TN" sz="3200" dirty="0">
              <a:solidFill>
                <a:schemeClr val="bg1"/>
              </a:solidFill>
              <a:latin typeface="Biome" panose="020B0503030204020804" pitchFamily="34" charset="0"/>
              <a:cs typeface="Biome" panose="020B0503030204020804" pitchFamily="34" charset="0"/>
            </a:endParaRPr>
          </a:p>
        </p:txBody>
      </p:sp>
      <p:sp>
        <p:nvSpPr>
          <p:cNvPr id="25" name="ZoneTexte 3">
            <a:extLst>
              <a:ext uri="{FF2B5EF4-FFF2-40B4-BE49-F238E27FC236}">
                <a16:creationId xmlns:a16="http://schemas.microsoft.com/office/drawing/2014/main" id="{BE6D7369-3342-3E39-7E65-0F2AC0C68A42}"/>
              </a:ext>
            </a:extLst>
          </p:cNvPr>
          <p:cNvSpPr txBox="1"/>
          <p:nvPr/>
        </p:nvSpPr>
        <p:spPr>
          <a:xfrm>
            <a:off x="20170763" y="4159990"/>
            <a:ext cx="3024150" cy="584775"/>
          </a:xfrm>
          <a:prstGeom prst="rect">
            <a:avLst/>
          </a:prstGeom>
          <a:noFill/>
        </p:spPr>
        <p:txBody>
          <a:bodyPr wrap="square" rtlCol="0">
            <a:spAutoFit/>
          </a:bodyPr>
          <a:lstStyle/>
          <a:p>
            <a:pPr algn="ctr"/>
            <a:r>
              <a:rPr lang="en-GB" sz="3200" dirty="0" err="1">
                <a:solidFill>
                  <a:schemeClr val="bg1"/>
                </a:solidFill>
                <a:latin typeface="Biome" panose="020B0503030204020804" pitchFamily="34" charset="0"/>
                <a:cs typeface="Biome" panose="020B0503030204020804" pitchFamily="34" charset="0"/>
              </a:rPr>
              <a:t>LoadBalancer</a:t>
            </a:r>
            <a:endParaRPr lang="fr-TN" sz="3200" dirty="0">
              <a:solidFill>
                <a:schemeClr val="bg1"/>
              </a:solidFill>
              <a:latin typeface="Biome" panose="020B0503030204020804" pitchFamily="34" charset="0"/>
              <a:cs typeface="Biome" panose="020B0503030204020804" pitchFamily="34" charset="0"/>
            </a:endParaRPr>
          </a:p>
        </p:txBody>
      </p:sp>
      <p:sp>
        <p:nvSpPr>
          <p:cNvPr id="26" name="ZoneTexte 3">
            <a:extLst>
              <a:ext uri="{FF2B5EF4-FFF2-40B4-BE49-F238E27FC236}">
                <a16:creationId xmlns:a16="http://schemas.microsoft.com/office/drawing/2014/main" id="{2D9B543E-1FCC-D072-18D7-4A1DCD61D3C3}"/>
              </a:ext>
            </a:extLst>
          </p:cNvPr>
          <p:cNvSpPr txBox="1"/>
          <p:nvPr/>
        </p:nvSpPr>
        <p:spPr>
          <a:xfrm>
            <a:off x="24588480" y="3703331"/>
            <a:ext cx="3024150"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Ingress controller</a:t>
            </a:r>
            <a:endParaRPr lang="fr-TN" sz="3200" dirty="0">
              <a:solidFill>
                <a:schemeClr val="bg1"/>
              </a:solidFill>
              <a:latin typeface="Biome" panose="020B0503030204020804" pitchFamily="34" charset="0"/>
              <a:cs typeface="Biome" panose="020B0503030204020804" pitchFamily="34" charset="0"/>
            </a:endParaRPr>
          </a:p>
        </p:txBody>
      </p:sp>
      <p:sp>
        <p:nvSpPr>
          <p:cNvPr id="27" name="ZoneTexte 3">
            <a:extLst>
              <a:ext uri="{FF2B5EF4-FFF2-40B4-BE49-F238E27FC236}">
                <a16:creationId xmlns:a16="http://schemas.microsoft.com/office/drawing/2014/main" id="{6BC566D2-A7A7-0B66-87F4-166867EC97F5}"/>
              </a:ext>
            </a:extLst>
          </p:cNvPr>
          <p:cNvSpPr txBox="1"/>
          <p:nvPr/>
        </p:nvSpPr>
        <p:spPr>
          <a:xfrm>
            <a:off x="20259630" y="2716131"/>
            <a:ext cx="2631279" cy="461665"/>
          </a:xfrm>
          <a:prstGeom prst="rect">
            <a:avLst/>
          </a:prstGeom>
          <a:noFill/>
        </p:spPr>
        <p:txBody>
          <a:bodyPr wrap="square" rtlCol="0">
            <a:spAutoFit/>
          </a:bodyPr>
          <a:lstStyle/>
          <a:p>
            <a:pPr algn="ctr"/>
            <a:r>
              <a:rPr lang="en-GB" sz="1200" dirty="0">
                <a:solidFill>
                  <a:schemeClr val="bg1"/>
                </a:solidFill>
                <a:latin typeface="Biome" panose="020B0503030204020804" pitchFamily="34" charset="0"/>
                <a:cs typeface="Biome" panose="020B0503030204020804" pitchFamily="34" charset="0"/>
              </a:rPr>
              <a:t>Exposes the service on </a:t>
            </a:r>
            <a:r>
              <a:rPr lang="en-GB" sz="1200" dirty="0" err="1">
                <a:solidFill>
                  <a:schemeClr val="bg1"/>
                </a:solidFill>
                <a:latin typeface="Biome" panose="020B0503030204020804" pitchFamily="34" charset="0"/>
                <a:cs typeface="Biome" panose="020B0503030204020804" pitchFamily="34" charset="0"/>
              </a:rPr>
              <a:t>th</a:t>
            </a:r>
            <a:r>
              <a:rPr lang="en-GB" sz="1200" dirty="0">
                <a:solidFill>
                  <a:schemeClr val="bg1"/>
                </a:solidFill>
                <a:latin typeface="Biome" panose="020B0503030204020804" pitchFamily="34" charset="0"/>
                <a:cs typeface="Biome" panose="020B0503030204020804" pitchFamily="34" charset="0"/>
              </a:rPr>
              <a:t> cluster internal </a:t>
            </a:r>
            <a:r>
              <a:rPr lang="en-GB" sz="1200" dirty="0" err="1">
                <a:solidFill>
                  <a:schemeClr val="bg1"/>
                </a:solidFill>
                <a:latin typeface="Biome" panose="020B0503030204020804" pitchFamily="34" charset="0"/>
                <a:cs typeface="Biome" panose="020B0503030204020804" pitchFamily="34" charset="0"/>
              </a:rPr>
              <a:t>ip</a:t>
            </a:r>
            <a:r>
              <a:rPr lang="en-GB" sz="1200" dirty="0">
                <a:solidFill>
                  <a:schemeClr val="bg1"/>
                </a:solidFill>
                <a:latin typeface="Biome" panose="020B0503030204020804" pitchFamily="34" charset="0"/>
                <a:cs typeface="Biome" panose="020B0503030204020804" pitchFamily="34" charset="0"/>
              </a:rPr>
              <a:t> address</a:t>
            </a:r>
            <a:endParaRPr lang="fr-TN" sz="1200" dirty="0">
              <a:solidFill>
                <a:schemeClr val="bg1"/>
              </a:solidFill>
              <a:latin typeface="Biome" panose="020B0503030204020804" pitchFamily="34" charset="0"/>
              <a:cs typeface="Biome" panose="020B0503030204020804" pitchFamily="34" charset="0"/>
            </a:endParaRPr>
          </a:p>
        </p:txBody>
      </p:sp>
      <p:sp>
        <p:nvSpPr>
          <p:cNvPr id="28" name="ZoneTexte 3">
            <a:extLst>
              <a:ext uri="{FF2B5EF4-FFF2-40B4-BE49-F238E27FC236}">
                <a16:creationId xmlns:a16="http://schemas.microsoft.com/office/drawing/2014/main" id="{631F8B19-50AF-AFB7-D964-032B9B0E5061}"/>
              </a:ext>
            </a:extLst>
          </p:cNvPr>
          <p:cNvSpPr txBox="1"/>
          <p:nvPr/>
        </p:nvSpPr>
        <p:spPr>
          <a:xfrm>
            <a:off x="24588480" y="2733977"/>
            <a:ext cx="2631279" cy="461665"/>
          </a:xfrm>
          <a:prstGeom prst="rect">
            <a:avLst/>
          </a:prstGeom>
          <a:noFill/>
        </p:spPr>
        <p:txBody>
          <a:bodyPr wrap="square" rtlCol="0">
            <a:spAutoFit/>
          </a:bodyPr>
          <a:lstStyle/>
          <a:p>
            <a:pPr algn="ctr"/>
            <a:r>
              <a:rPr lang="en-GB" sz="1200" dirty="0">
                <a:solidFill>
                  <a:schemeClr val="bg1"/>
                </a:solidFill>
                <a:latin typeface="Biome" panose="020B0503030204020804" pitchFamily="34" charset="0"/>
                <a:cs typeface="Biome" panose="020B0503030204020804" pitchFamily="34" charset="0"/>
              </a:rPr>
              <a:t>Exposes the service on a static port on the node’s </a:t>
            </a:r>
            <a:r>
              <a:rPr lang="en-GB" sz="1200" dirty="0" err="1">
                <a:solidFill>
                  <a:schemeClr val="bg1"/>
                </a:solidFill>
                <a:latin typeface="Biome" panose="020B0503030204020804" pitchFamily="34" charset="0"/>
                <a:cs typeface="Biome" panose="020B0503030204020804" pitchFamily="34" charset="0"/>
              </a:rPr>
              <a:t>ip</a:t>
            </a:r>
            <a:r>
              <a:rPr lang="en-GB" sz="1200" dirty="0">
                <a:solidFill>
                  <a:schemeClr val="bg1"/>
                </a:solidFill>
                <a:latin typeface="Biome" panose="020B0503030204020804" pitchFamily="34" charset="0"/>
                <a:cs typeface="Biome" panose="020B0503030204020804" pitchFamily="34" charset="0"/>
              </a:rPr>
              <a:t> address</a:t>
            </a:r>
            <a:endParaRPr lang="fr-TN" sz="1200" dirty="0">
              <a:solidFill>
                <a:schemeClr val="bg1"/>
              </a:solidFill>
              <a:latin typeface="Biome" panose="020B0503030204020804" pitchFamily="34" charset="0"/>
              <a:cs typeface="Biome" panose="020B0503030204020804" pitchFamily="34" charset="0"/>
            </a:endParaRPr>
          </a:p>
        </p:txBody>
      </p:sp>
      <p:sp>
        <p:nvSpPr>
          <p:cNvPr id="29" name="ZoneTexte 3">
            <a:extLst>
              <a:ext uri="{FF2B5EF4-FFF2-40B4-BE49-F238E27FC236}">
                <a16:creationId xmlns:a16="http://schemas.microsoft.com/office/drawing/2014/main" id="{4B8095BF-9815-3339-4BEE-5FC629358008}"/>
              </a:ext>
            </a:extLst>
          </p:cNvPr>
          <p:cNvSpPr txBox="1"/>
          <p:nvPr/>
        </p:nvSpPr>
        <p:spPr>
          <a:xfrm>
            <a:off x="20047874" y="4760153"/>
            <a:ext cx="3147039" cy="461665"/>
          </a:xfrm>
          <a:prstGeom prst="rect">
            <a:avLst/>
          </a:prstGeom>
          <a:noFill/>
        </p:spPr>
        <p:txBody>
          <a:bodyPr wrap="square" rtlCol="0">
            <a:spAutoFit/>
          </a:bodyPr>
          <a:lstStyle/>
          <a:p>
            <a:pPr algn="ctr"/>
            <a:r>
              <a:rPr lang="en-GB" sz="1200" dirty="0">
                <a:solidFill>
                  <a:schemeClr val="bg1"/>
                </a:solidFill>
                <a:latin typeface="Biome" panose="020B0503030204020804" pitchFamily="34" charset="0"/>
                <a:cs typeface="Biome" panose="020B0503030204020804" pitchFamily="34" charset="0"/>
              </a:rPr>
              <a:t>Exposes the service externally using a cloud provider's load balancer</a:t>
            </a:r>
            <a:endParaRPr lang="fr-TN" sz="1200" dirty="0">
              <a:solidFill>
                <a:schemeClr val="bg1"/>
              </a:solidFill>
              <a:latin typeface="Biome" panose="020B0503030204020804" pitchFamily="34" charset="0"/>
              <a:cs typeface="Biome" panose="020B0503030204020804" pitchFamily="34" charset="0"/>
            </a:endParaRPr>
          </a:p>
        </p:txBody>
      </p:sp>
      <p:sp>
        <p:nvSpPr>
          <p:cNvPr id="30" name="ZoneTexte 3">
            <a:extLst>
              <a:ext uri="{FF2B5EF4-FFF2-40B4-BE49-F238E27FC236}">
                <a16:creationId xmlns:a16="http://schemas.microsoft.com/office/drawing/2014/main" id="{8138A42D-D75A-1DD4-8E08-9AD3094BFD01}"/>
              </a:ext>
            </a:extLst>
          </p:cNvPr>
          <p:cNvSpPr txBox="1"/>
          <p:nvPr/>
        </p:nvSpPr>
        <p:spPr>
          <a:xfrm>
            <a:off x="24465591" y="4742199"/>
            <a:ext cx="3147039" cy="830997"/>
          </a:xfrm>
          <a:prstGeom prst="rect">
            <a:avLst/>
          </a:prstGeom>
          <a:noFill/>
        </p:spPr>
        <p:txBody>
          <a:bodyPr wrap="square" rtlCol="0">
            <a:spAutoFit/>
          </a:bodyPr>
          <a:lstStyle/>
          <a:p>
            <a:pPr algn="ctr"/>
            <a:r>
              <a:rPr lang="en-GB" sz="1200" dirty="0">
                <a:solidFill>
                  <a:schemeClr val="bg1"/>
                </a:solidFill>
                <a:latin typeface="Biome" panose="020B0503030204020804" pitchFamily="34" charset="0"/>
                <a:cs typeface="Biome" panose="020B0503030204020804" pitchFamily="34" charset="0"/>
              </a:rPr>
              <a:t>(not really a service type) but a really advanced and a smart way to route traffic and provide </a:t>
            </a:r>
            <a:r>
              <a:rPr lang="en-GB" sz="1200" dirty="0" err="1">
                <a:solidFill>
                  <a:schemeClr val="bg1"/>
                </a:solidFill>
                <a:latin typeface="Biome" panose="020B0503030204020804" pitchFamily="34" charset="0"/>
                <a:cs typeface="Biome" panose="020B0503030204020804" pitchFamily="34" charset="0"/>
              </a:rPr>
              <a:t>loadbalancing</a:t>
            </a:r>
            <a:r>
              <a:rPr lang="en-GB" sz="1200" dirty="0">
                <a:solidFill>
                  <a:schemeClr val="bg1"/>
                </a:solidFill>
                <a:latin typeface="Biome" panose="020B0503030204020804" pitchFamily="34" charset="0"/>
                <a:cs typeface="Biome" panose="020B0503030204020804" pitchFamily="34" charset="0"/>
              </a:rPr>
              <a:t> but it’s hard to setup</a:t>
            </a:r>
            <a:endParaRPr lang="fr-TN" sz="1200"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34287757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0167F-E2A3-C0E8-F55C-95F5495105A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E4A4022-8C49-72BA-7D59-23EB0D6F6AA3}"/>
              </a:ext>
            </a:extLst>
          </p:cNvPr>
          <p:cNvSpPr txBox="1"/>
          <p:nvPr/>
        </p:nvSpPr>
        <p:spPr>
          <a:xfrm>
            <a:off x="2302552" y="-1128259"/>
            <a:ext cx="7325635" cy="523220"/>
          </a:xfrm>
          <a:prstGeom prst="rect">
            <a:avLst/>
          </a:prstGeom>
          <a:noFill/>
        </p:spPr>
        <p:txBody>
          <a:bodyPr wrap="square" rtlCol="0">
            <a:spAutoFit/>
          </a:bodyPr>
          <a:lstStyle/>
          <a:p>
            <a:r>
              <a:rPr lang="en-GB" sz="2800" dirty="0">
                <a:solidFill>
                  <a:schemeClr val="bg1"/>
                </a:solidFill>
                <a:latin typeface="Biome" panose="020B0503030204020804" pitchFamily="34" charset="0"/>
                <a:cs typeface="Biome" panose="020B0503030204020804" pitchFamily="34" charset="0"/>
              </a:rPr>
              <a:t>The Secret Sauce to Smooth Operations</a:t>
            </a:r>
            <a:endParaRPr lang="en-GB" sz="2800" b="1" dirty="0">
              <a:solidFill>
                <a:schemeClr val="bg1"/>
              </a:solidFill>
              <a:latin typeface="Biome" panose="020B0503030204020804" pitchFamily="34" charset="0"/>
              <a:cs typeface="Biome" panose="020B0503030204020804" pitchFamily="34" charset="0"/>
            </a:endParaRPr>
          </a:p>
        </p:txBody>
      </p:sp>
      <p:sp>
        <p:nvSpPr>
          <p:cNvPr id="10" name="TextBox 9">
            <a:extLst>
              <a:ext uri="{FF2B5EF4-FFF2-40B4-BE49-F238E27FC236}">
                <a16:creationId xmlns:a16="http://schemas.microsoft.com/office/drawing/2014/main" id="{6D101D24-6B5A-6BBD-DF1C-3E259587C4F9}"/>
              </a:ext>
            </a:extLst>
          </p:cNvPr>
          <p:cNvSpPr txBox="1"/>
          <p:nvPr/>
        </p:nvSpPr>
        <p:spPr>
          <a:xfrm>
            <a:off x="5122445" y="354209"/>
            <a:ext cx="3802743" cy="523220"/>
          </a:xfrm>
          <a:prstGeom prst="rect">
            <a:avLst/>
          </a:prstGeom>
          <a:noFill/>
        </p:spPr>
        <p:txBody>
          <a:bodyPr wrap="square" rtlCol="0">
            <a:spAutoFit/>
          </a:bodyPr>
          <a:lstStyle/>
          <a:p>
            <a:r>
              <a:rPr lang="en-GB" sz="2800" dirty="0">
                <a:solidFill>
                  <a:schemeClr val="bg1"/>
                </a:solidFill>
                <a:latin typeface="Biome" panose="020B0503030204020804" pitchFamily="34" charset="0"/>
                <a:cs typeface="Biome" panose="020B0503030204020804" pitchFamily="34" charset="0"/>
              </a:rPr>
              <a:t>The catch: </a:t>
            </a:r>
            <a:endParaRPr lang="en-GB" sz="2800" b="1" dirty="0">
              <a:solidFill>
                <a:schemeClr val="bg1"/>
              </a:solidFill>
              <a:latin typeface="Biome" panose="020B0503030204020804" pitchFamily="34" charset="0"/>
              <a:cs typeface="Biome" panose="020B0503030204020804" pitchFamily="34" charset="0"/>
            </a:endParaRPr>
          </a:p>
        </p:txBody>
      </p:sp>
      <p:sp>
        <p:nvSpPr>
          <p:cNvPr id="11" name="TextBox 10">
            <a:extLst>
              <a:ext uri="{FF2B5EF4-FFF2-40B4-BE49-F238E27FC236}">
                <a16:creationId xmlns:a16="http://schemas.microsoft.com/office/drawing/2014/main" id="{6C92C475-A349-C390-DD45-1DE220E3BC9B}"/>
              </a:ext>
            </a:extLst>
          </p:cNvPr>
          <p:cNvSpPr txBox="1"/>
          <p:nvPr/>
        </p:nvSpPr>
        <p:spPr>
          <a:xfrm>
            <a:off x="6458858" y="7974025"/>
            <a:ext cx="4932660" cy="830997"/>
          </a:xfrm>
          <a:prstGeom prst="rect">
            <a:avLst/>
          </a:prstGeom>
          <a:noFill/>
        </p:spPr>
        <p:txBody>
          <a:bodyPr wrap="square" rtlCol="0">
            <a:spAutoFit/>
          </a:bodyPr>
          <a:lstStyle/>
          <a:p>
            <a:r>
              <a:rPr lang="en-GB" sz="2400" dirty="0">
                <a:solidFill>
                  <a:schemeClr val="bg1"/>
                </a:solidFill>
                <a:latin typeface="Biome" panose="020B0503030204020804" pitchFamily="34" charset="0"/>
                <a:cs typeface="Biome" panose="020B0503030204020804" pitchFamily="34" charset="0"/>
              </a:rPr>
              <a:t>you’re preparing a </a:t>
            </a:r>
            <a:r>
              <a:rPr lang="en-GB" sz="2400" b="1" dirty="0">
                <a:solidFill>
                  <a:schemeClr val="bg1"/>
                </a:solidFill>
                <a:latin typeface="Biome" panose="020B0503030204020804" pitchFamily="34" charset="0"/>
                <a:cs typeface="Biome" panose="020B0503030204020804" pitchFamily="34" charset="0"/>
              </a:rPr>
              <a:t>10-course meal</a:t>
            </a:r>
            <a:r>
              <a:rPr lang="en-GB" sz="2400" dirty="0">
                <a:solidFill>
                  <a:schemeClr val="bg1"/>
                </a:solidFill>
                <a:latin typeface="Biome" panose="020B0503030204020804" pitchFamily="34" charset="0"/>
                <a:cs typeface="Biome" panose="020B0503030204020804" pitchFamily="34" charset="0"/>
              </a:rPr>
              <a:t> with different cuisines</a:t>
            </a:r>
            <a:endParaRPr lang="en-GB" sz="2400" b="1" dirty="0">
              <a:solidFill>
                <a:schemeClr val="bg1"/>
              </a:solidFill>
              <a:latin typeface="Biome" panose="020B0503030204020804" pitchFamily="34" charset="0"/>
              <a:cs typeface="Biome" panose="020B0503030204020804" pitchFamily="34" charset="0"/>
            </a:endParaRPr>
          </a:p>
        </p:txBody>
      </p:sp>
      <p:sp>
        <p:nvSpPr>
          <p:cNvPr id="12" name="TextBox 11">
            <a:extLst>
              <a:ext uri="{FF2B5EF4-FFF2-40B4-BE49-F238E27FC236}">
                <a16:creationId xmlns:a16="http://schemas.microsoft.com/office/drawing/2014/main" id="{0EDB9B0F-C9FE-0DFC-5DAB-01A2E17F13D5}"/>
              </a:ext>
            </a:extLst>
          </p:cNvPr>
          <p:cNvSpPr txBox="1"/>
          <p:nvPr/>
        </p:nvSpPr>
        <p:spPr>
          <a:xfrm>
            <a:off x="6458858" y="3292078"/>
            <a:ext cx="4932660" cy="1200329"/>
          </a:xfrm>
          <a:prstGeom prst="rect">
            <a:avLst/>
          </a:prstGeom>
          <a:noFill/>
        </p:spPr>
        <p:txBody>
          <a:bodyPr wrap="square" rtlCol="0">
            <a:spAutoFit/>
          </a:bodyPr>
          <a:lstStyle/>
          <a:p>
            <a:r>
              <a:rPr lang="en-GB" sz="2400" dirty="0">
                <a:solidFill>
                  <a:schemeClr val="bg1"/>
                </a:solidFill>
                <a:latin typeface="Biome" panose="020B0503030204020804" pitchFamily="34" charset="0"/>
                <a:cs typeface="Biome" panose="020B0503030204020804" pitchFamily="34" charset="0"/>
              </a:rPr>
              <a:t>Some guests are vegetarian, some are gluten-free, and some have nut allergies</a:t>
            </a:r>
            <a:endParaRPr lang="en-GB" sz="2400" b="1" dirty="0">
              <a:solidFill>
                <a:schemeClr val="bg1"/>
              </a:solidFill>
              <a:latin typeface="Biome" panose="020B0503030204020804" pitchFamily="34" charset="0"/>
              <a:cs typeface="Biome" panose="020B0503030204020804" pitchFamily="34" charset="0"/>
            </a:endParaRPr>
          </a:p>
        </p:txBody>
      </p:sp>
      <p:sp>
        <p:nvSpPr>
          <p:cNvPr id="13" name="TextBox 12">
            <a:extLst>
              <a:ext uri="{FF2B5EF4-FFF2-40B4-BE49-F238E27FC236}">
                <a16:creationId xmlns:a16="http://schemas.microsoft.com/office/drawing/2014/main" id="{CC3EB073-355A-0595-5089-E5605EA02681}"/>
              </a:ext>
            </a:extLst>
          </p:cNvPr>
          <p:cNvSpPr txBox="1"/>
          <p:nvPr/>
        </p:nvSpPr>
        <p:spPr>
          <a:xfrm>
            <a:off x="6458858" y="-3737309"/>
            <a:ext cx="4932660" cy="1569660"/>
          </a:xfrm>
          <a:prstGeom prst="rect">
            <a:avLst/>
          </a:prstGeom>
          <a:noFill/>
        </p:spPr>
        <p:txBody>
          <a:bodyPr wrap="square" rtlCol="0">
            <a:spAutoFit/>
          </a:bodyPr>
          <a:lstStyle/>
          <a:p>
            <a:r>
              <a:rPr lang="en-GB" sz="2400" dirty="0">
                <a:solidFill>
                  <a:schemeClr val="bg1"/>
                </a:solidFill>
                <a:latin typeface="Biome" panose="020B0503030204020804" pitchFamily="34" charset="0"/>
                <a:cs typeface="Biome" panose="020B0503030204020804" pitchFamily="34" charset="0"/>
              </a:rPr>
              <a:t>Halfway through the party, more people show up unexpectedly, and you need to scale up the food and seating</a:t>
            </a:r>
            <a:endParaRPr lang="en-GB" sz="2400" b="1" dirty="0">
              <a:solidFill>
                <a:schemeClr val="bg1"/>
              </a:solidFill>
              <a:latin typeface="Biome" panose="020B0503030204020804" pitchFamily="34" charset="0"/>
              <a:cs typeface="Biome" panose="020B0503030204020804" pitchFamily="34" charset="0"/>
            </a:endParaRPr>
          </a:p>
        </p:txBody>
      </p:sp>
      <p:pic>
        <p:nvPicPr>
          <p:cNvPr id="5" name="Picture 4" descr="A bowl of vegetables and sauce&#10;&#10;Description automatically generated">
            <a:extLst>
              <a:ext uri="{FF2B5EF4-FFF2-40B4-BE49-F238E27FC236}">
                <a16:creationId xmlns:a16="http://schemas.microsoft.com/office/drawing/2014/main" id="{2F21D7B2-C97B-339C-D8A0-7B4E2E8633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2467" y="1074826"/>
            <a:ext cx="3246974" cy="4805789"/>
          </a:xfrm>
          <a:prstGeom prst="rect">
            <a:avLst/>
          </a:prstGeom>
        </p:spPr>
      </p:pic>
    </p:spTree>
    <p:extLst>
      <p:ext uri="{BB962C8B-B14F-4D97-AF65-F5344CB8AC3E}">
        <p14:creationId xmlns:p14="http://schemas.microsoft.com/office/powerpoint/2010/main" val="2193929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EC4BB-F874-228E-7ABC-EBB1C241E789}"/>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B2B9711B-FEED-2A24-CF55-6A23F67CEB32}"/>
              </a:ext>
            </a:extLst>
          </p:cNvPr>
          <p:cNvSpPr txBox="1"/>
          <p:nvPr/>
        </p:nvSpPr>
        <p:spPr>
          <a:xfrm>
            <a:off x="3629468" y="468910"/>
            <a:ext cx="4627564"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Service Types</a:t>
            </a:r>
            <a:endParaRPr lang="fr-TN" sz="3200" dirty="0">
              <a:solidFill>
                <a:schemeClr val="bg1"/>
              </a:solidFill>
              <a:latin typeface="Biome" panose="020B0503030204020804" pitchFamily="34" charset="0"/>
              <a:cs typeface="Biome" panose="020B0503030204020804" pitchFamily="34" charset="0"/>
            </a:endParaRPr>
          </a:p>
        </p:txBody>
      </p:sp>
      <p:pic>
        <p:nvPicPr>
          <p:cNvPr id="2" name="Picture 1" descr="A blue hexagon with a white wheel&#10;&#10;Description automatically generated">
            <a:extLst>
              <a:ext uri="{FF2B5EF4-FFF2-40B4-BE49-F238E27FC236}">
                <a16:creationId xmlns:a16="http://schemas.microsoft.com/office/drawing/2014/main" id="{FC1ED10C-3B64-3051-CA99-DA3EA6EE93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604" y="468910"/>
            <a:ext cx="935896" cy="909351"/>
          </a:xfrm>
          <a:prstGeom prst="rect">
            <a:avLst/>
          </a:prstGeom>
        </p:spPr>
      </p:pic>
      <p:sp>
        <p:nvSpPr>
          <p:cNvPr id="3" name="ZoneTexte 3">
            <a:extLst>
              <a:ext uri="{FF2B5EF4-FFF2-40B4-BE49-F238E27FC236}">
                <a16:creationId xmlns:a16="http://schemas.microsoft.com/office/drawing/2014/main" id="{3D913BDC-E86B-3BBE-7226-8915B5150F2D}"/>
              </a:ext>
            </a:extLst>
          </p:cNvPr>
          <p:cNvSpPr txBox="1"/>
          <p:nvPr/>
        </p:nvSpPr>
        <p:spPr>
          <a:xfrm>
            <a:off x="2983138" y="2496532"/>
            <a:ext cx="2481379" cy="584775"/>
          </a:xfrm>
          <a:prstGeom prst="rect">
            <a:avLst/>
          </a:prstGeom>
          <a:noFill/>
        </p:spPr>
        <p:txBody>
          <a:bodyPr wrap="square" rtlCol="0">
            <a:spAutoFit/>
          </a:bodyPr>
          <a:lstStyle/>
          <a:p>
            <a:pPr algn="ctr"/>
            <a:r>
              <a:rPr lang="en-GB" sz="3200" dirty="0" err="1">
                <a:solidFill>
                  <a:schemeClr val="bg1"/>
                </a:solidFill>
                <a:latin typeface="Biome" panose="020B0503030204020804" pitchFamily="34" charset="0"/>
                <a:cs typeface="Biome" panose="020B0503030204020804" pitchFamily="34" charset="0"/>
              </a:rPr>
              <a:t>clusterIP</a:t>
            </a:r>
            <a:endParaRPr lang="fr-TN" sz="3200" dirty="0">
              <a:solidFill>
                <a:schemeClr val="bg1"/>
              </a:solidFill>
              <a:latin typeface="Biome" panose="020B0503030204020804" pitchFamily="34" charset="0"/>
              <a:cs typeface="Biome" panose="020B0503030204020804" pitchFamily="34" charset="0"/>
            </a:endParaRPr>
          </a:p>
        </p:txBody>
      </p:sp>
      <p:sp>
        <p:nvSpPr>
          <p:cNvPr id="6" name="ZoneTexte 3">
            <a:extLst>
              <a:ext uri="{FF2B5EF4-FFF2-40B4-BE49-F238E27FC236}">
                <a16:creationId xmlns:a16="http://schemas.microsoft.com/office/drawing/2014/main" id="{205375B6-25BA-D4ED-C928-010BCA09BEC4}"/>
              </a:ext>
            </a:extLst>
          </p:cNvPr>
          <p:cNvSpPr txBox="1"/>
          <p:nvPr/>
        </p:nvSpPr>
        <p:spPr>
          <a:xfrm>
            <a:off x="7311988" y="2466641"/>
            <a:ext cx="2481379"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NodePort</a:t>
            </a:r>
            <a:endParaRPr lang="fr-TN" sz="3200" dirty="0">
              <a:solidFill>
                <a:schemeClr val="bg1"/>
              </a:solidFill>
              <a:latin typeface="Biome" panose="020B0503030204020804" pitchFamily="34" charset="0"/>
              <a:cs typeface="Biome" panose="020B0503030204020804" pitchFamily="34" charset="0"/>
            </a:endParaRPr>
          </a:p>
        </p:txBody>
      </p:sp>
      <p:sp>
        <p:nvSpPr>
          <p:cNvPr id="7" name="ZoneTexte 3">
            <a:extLst>
              <a:ext uri="{FF2B5EF4-FFF2-40B4-BE49-F238E27FC236}">
                <a16:creationId xmlns:a16="http://schemas.microsoft.com/office/drawing/2014/main" id="{5DD58E24-CB19-5C55-229C-B719ACD15E33}"/>
              </a:ext>
            </a:extLst>
          </p:cNvPr>
          <p:cNvSpPr txBox="1"/>
          <p:nvPr/>
        </p:nvSpPr>
        <p:spPr>
          <a:xfrm>
            <a:off x="2819320" y="4506657"/>
            <a:ext cx="3024150" cy="584775"/>
          </a:xfrm>
          <a:prstGeom prst="rect">
            <a:avLst/>
          </a:prstGeom>
          <a:noFill/>
        </p:spPr>
        <p:txBody>
          <a:bodyPr wrap="square" rtlCol="0">
            <a:spAutoFit/>
          </a:bodyPr>
          <a:lstStyle/>
          <a:p>
            <a:pPr algn="ctr"/>
            <a:r>
              <a:rPr lang="en-GB" sz="3200" dirty="0" err="1">
                <a:solidFill>
                  <a:schemeClr val="bg1"/>
                </a:solidFill>
                <a:latin typeface="Biome" panose="020B0503030204020804" pitchFamily="34" charset="0"/>
                <a:cs typeface="Biome" panose="020B0503030204020804" pitchFamily="34" charset="0"/>
              </a:rPr>
              <a:t>LoadBalancer</a:t>
            </a:r>
            <a:endParaRPr lang="fr-TN" sz="3200" dirty="0">
              <a:solidFill>
                <a:schemeClr val="bg1"/>
              </a:solidFill>
              <a:latin typeface="Biome" panose="020B0503030204020804" pitchFamily="34" charset="0"/>
              <a:cs typeface="Biome" panose="020B0503030204020804" pitchFamily="34" charset="0"/>
            </a:endParaRPr>
          </a:p>
        </p:txBody>
      </p:sp>
      <p:sp>
        <p:nvSpPr>
          <p:cNvPr id="8" name="ZoneTexte 3">
            <a:extLst>
              <a:ext uri="{FF2B5EF4-FFF2-40B4-BE49-F238E27FC236}">
                <a16:creationId xmlns:a16="http://schemas.microsoft.com/office/drawing/2014/main" id="{D4F7795F-57A4-C633-BAFE-5ABC1894A7FD}"/>
              </a:ext>
            </a:extLst>
          </p:cNvPr>
          <p:cNvSpPr txBox="1"/>
          <p:nvPr/>
        </p:nvSpPr>
        <p:spPr>
          <a:xfrm>
            <a:off x="7237037" y="4049998"/>
            <a:ext cx="3024150"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Ingress controller</a:t>
            </a:r>
            <a:endParaRPr lang="fr-TN" sz="3200" dirty="0">
              <a:solidFill>
                <a:schemeClr val="bg1"/>
              </a:solidFill>
              <a:latin typeface="Biome" panose="020B0503030204020804" pitchFamily="34" charset="0"/>
              <a:cs typeface="Biome" panose="020B0503030204020804" pitchFamily="34" charset="0"/>
            </a:endParaRPr>
          </a:p>
        </p:txBody>
      </p:sp>
      <p:sp>
        <p:nvSpPr>
          <p:cNvPr id="9" name="ZoneTexte 3">
            <a:extLst>
              <a:ext uri="{FF2B5EF4-FFF2-40B4-BE49-F238E27FC236}">
                <a16:creationId xmlns:a16="http://schemas.microsoft.com/office/drawing/2014/main" id="{23A11B2F-5F2B-E5A7-5CA5-31DD325287B8}"/>
              </a:ext>
            </a:extLst>
          </p:cNvPr>
          <p:cNvSpPr txBox="1"/>
          <p:nvPr/>
        </p:nvSpPr>
        <p:spPr>
          <a:xfrm>
            <a:off x="2908187" y="3062798"/>
            <a:ext cx="2631279" cy="461665"/>
          </a:xfrm>
          <a:prstGeom prst="rect">
            <a:avLst/>
          </a:prstGeom>
          <a:noFill/>
        </p:spPr>
        <p:txBody>
          <a:bodyPr wrap="square" rtlCol="0">
            <a:spAutoFit/>
          </a:bodyPr>
          <a:lstStyle/>
          <a:p>
            <a:pPr algn="ctr"/>
            <a:r>
              <a:rPr lang="en-GB" sz="1200" dirty="0">
                <a:solidFill>
                  <a:schemeClr val="bg1"/>
                </a:solidFill>
                <a:latin typeface="Biome" panose="020B0503030204020804" pitchFamily="34" charset="0"/>
                <a:cs typeface="Biome" panose="020B0503030204020804" pitchFamily="34" charset="0"/>
              </a:rPr>
              <a:t>Exposes the service on </a:t>
            </a:r>
            <a:r>
              <a:rPr lang="en-GB" sz="1200" dirty="0" err="1">
                <a:solidFill>
                  <a:schemeClr val="bg1"/>
                </a:solidFill>
                <a:latin typeface="Biome" panose="020B0503030204020804" pitchFamily="34" charset="0"/>
                <a:cs typeface="Biome" panose="020B0503030204020804" pitchFamily="34" charset="0"/>
              </a:rPr>
              <a:t>th</a:t>
            </a:r>
            <a:r>
              <a:rPr lang="en-GB" sz="1200" dirty="0">
                <a:solidFill>
                  <a:schemeClr val="bg1"/>
                </a:solidFill>
                <a:latin typeface="Biome" panose="020B0503030204020804" pitchFamily="34" charset="0"/>
                <a:cs typeface="Biome" panose="020B0503030204020804" pitchFamily="34" charset="0"/>
              </a:rPr>
              <a:t> cluster internal </a:t>
            </a:r>
            <a:r>
              <a:rPr lang="en-GB" sz="1200" dirty="0" err="1">
                <a:solidFill>
                  <a:schemeClr val="bg1"/>
                </a:solidFill>
                <a:latin typeface="Biome" panose="020B0503030204020804" pitchFamily="34" charset="0"/>
                <a:cs typeface="Biome" panose="020B0503030204020804" pitchFamily="34" charset="0"/>
              </a:rPr>
              <a:t>ip</a:t>
            </a:r>
            <a:r>
              <a:rPr lang="en-GB" sz="1200" dirty="0">
                <a:solidFill>
                  <a:schemeClr val="bg1"/>
                </a:solidFill>
                <a:latin typeface="Biome" panose="020B0503030204020804" pitchFamily="34" charset="0"/>
                <a:cs typeface="Biome" panose="020B0503030204020804" pitchFamily="34" charset="0"/>
              </a:rPr>
              <a:t> address</a:t>
            </a:r>
            <a:endParaRPr lang="fr-TN" sz="1200" dirty="0">
              <a:solidFill>
                <a:schemeClr val="bg1"/>
              </a:solidFill>
              <a:latin typeface="Biome" panose="020B0503030204020804" pitchFamily="34" charset="0"/>
              <a:cs typeface="Biome" panose="020B0503030204020804" pitchFamily="34" charset="0"/>
            </a:endParaRPr>
          </a:p>
        </p:txBody>
      </p:sp>
      <p:sp>
        <p:nvSpPr>
          <p:cNvPr id="10" name="ZoneTexte 3">
            <a:extLst>
              <a:ext uri="{FF2B5EF4-FFF2-40B4-BE49-F238E27FC236}">
                <a16:creationId xmlns:a16="http://schemas.microsoft.com/office/drawing/2014/main" id="{ABD73FAC-F17F-88C8-633C-3E76847B16B9}"/>
              </a:ext>
            </a:extLst>
          </p:cNvPr>
          <p:cNvSpPr txBox="1"/>
          <p:nvPr/>
        </p:nvSpPr>
        <p:spPr>
          <a:xfrm>
            <a:off x="7237037" y="3080644"/>
            <a:ext cx="2631279" cy="461665"/>
          </a:xfrm>
          <a:prstGeom prst="rect">
            <a:avLst/>
          </a:prstGeom>
          <a:noFill/>
        </p:spPr>
        <p:txBody>
          <a:bodyPr wrap="square" rtlCol="0">
            <a:spAutoFit/>
          </a:bodyPr>
          <a:lstStyle/>
          <a:p>
            <a:pPr algn="ctr"/>
            <a:r>
              <a:rPr lang="en-GB" sz="1200" dirty="0">
                <a:solidFill>
                  <a:schemeClr val="bg1"/>
                </a:solidFill>
                <a:latin typeface="Biome" panose="020B0503030204020804" pitchFamily="34" charset="0"/>
                <a:cs typeface="Biome" panose="020B0503030204020804" pitchFamily="34" charset="0"/>
              </a:rPr>
              <a:t>Exposes the service on a static port on the node’s </a:t>
            </a:r>
            <a:r>
              <a:rPr lang="en-GB" sz="1200" dirty="0" err="1">
                <a:solidFill>
                  <a:schemeClr val="bg1"/>
                </a:solidFill>
                <a:latin typeface="Biome" panose="020B0503030204020804" pitchFamily="34" charset="0"/>
                <a:cs typeface="Biome" panose="020B0503030204020804" pitchFamily="34" charset="0"/>
              </a:rPr>
              <a:t>ip</a:t>
            </a:r>
            <a:r>
              <a:rPr lang="en-GB" sz="1200" dirty="0">
                <a:solidFill>
                  <a:schemeClr val="bg1"/>
                </a:solidFill>
                <a:latin typeface="Biome" panose="020B0503030204020804" pitchFamily="34" charset="0"/>
                <a:cs typeface="Biome" panose="020B0503030204020804" pitchFamily="34" charset="0"/>
              </a:rPr>
              <a:t> address</a:t>
            </a:r>
            <a:endParaRPr lang="fr-TN" sz="1200" dirty="0">
              <a:solidFill>
                <a:schemeClr val="bg1"/>
              </a:solidFill>
              <a:latin typeface="Biome" panose="020B0503030204020804" pitchFamily="34" charset="0"/>
              <a:cs typeface="Biome" panose="020B0503030204020804" pitchFamily="34" charset="0"/>
            </a:endParaRPr>
          </a:p>
        </p:txBody>
      </p:sp>
      <p:sp>
        <p:nvSpPr>
          <p:cNvPr id="12" name="ZoneTexte 3">
            <a:extLst>
              <a:ext uri="{FF2B5EF4-FFF2-40B4-BE49-F238E27FC236}">
                <a16:creationId xmlns:a16="http://schemas.microsoft.com/office/drawing/2014/main" id="{E7AE1A77-A5D2-8B18-C52C-084374392A44}"/>
              </a:ext>
            </a:extLst>
          </p:cNvPr>
          <p:cNvSpPr txBox="1"/>
          <p:nvPr/>
        </p:nvSpPr>
        <p:spPr>
          <a:xfrm>
            <a:off x="2696431" y="5106820"/>
            <a:ext cx="3147039" cy="461665"/>
          </a:xfrm>
          <a:prstGeom prst="rect">
            <a:avLst/>
          </a:prstGeom>
          <a:noFill/>
        </p:spPr>
        <p:txBody>
          <a:bodyPr wrap="square" rtlCol="0">
            <a:spAutoFit/>
          </a:bodyPr>
          <a:lstStyle/>
          <a:p>
            <a:pPr algn="ctr"/>
            <a:r>
              <a:rPr lang="en-GB" sz="1200" dirty="0">
                <a:solidFill>
                  <a:schemeClr val="bg1"/>
                </a:solidFill>
                <a:latin typeface="Biome" panose="020B0503030204020804" pitchFamily="34" charset="0"/>
                <a:cs typeface="Biome" panose="020B0503030204020804" pitchFamily="34" charset="0"/>
              </a:rPr>
              <a:t>Exposes the service externally using a cloud provider's load balancer</a:t>
            </a:r>
            <a:endParaRPr lang="fr-TN" sz="1200" dirty="0">
              <a:solidFill>
                <a:schemeClr val="bg1"/>
              </a:solidFill>
              <a:latin typeface="Biome" panose="020B0503030204020804" pitchFamily="34" charset="0"/>
              <a:cs typeface="Biome" panose="020B0503030204020804" pitchFamily="34" charset="0"/>
            </a:endParaRPr>
          </a:p>
        </p:txBody>
      </p:sp>
      <p:sp>
        <p:nvSpPr>
          <p:cNvPr id="13" name="ZoneTexte 3">
            <a:extLst>
              <a:ext uri="{FF2B5EF4-FFF2-40B4-BE49-F238E27FC236}">
                <a16:creationId xmlns:a16="http://schemas.microsoft.com/office/drawing/2014/main" id="{B2A11B0D-73BD-3D2C-F45B-9C7FEBF36E21}"/>
              </a:ext>
            </a:extLst>
          </p:cNvPr>
          <p:cNvSpPr txBox="1"/>
          <p:nvPr/>
        </p:nvSpPr>
        <p:spPr>
          <a:xfrm>
            <a:off x="7114148" y="5088866"/>
            <a:ext cx="3147039" cy="830997"/>
          </a:xfrm>
          <a:prstGeom prst="rect">
            <a:avLst/>
          </a:prstGeom>
          <a:noFill/>
        </p:spPr>
        <p:txBody>
          <a:bodyPr wrap="square" rtlCol="0">
            <a:spAutoFit/>
          </a:bodyPr>
          <a:lstStyle/>
          <a:p>
            <a:pPr algn="ctr"/>
            <a:r>
              <a:rPr lang="en-GB" sz="1200" dirty="0">
                <a:solidFill>
                  <a:schemeClr val="bg1"/>
                </a:solidFill>
                <a:latin typeface="Biome" panose="020B0503030204020804" pitchFamily="34" charset="0"/>
                <a:cs typeface="Biome" panose="020B0503030204020804" pitchFamily="34" charset="0"/>
              </a:rPr>
              <a:t>(not really a service type) but a really advanced and a smart way to route traffic and provide </a:t>
            </a:r>
            <a:r>
              <a:rPr lang="en-GB" sz="1200" dirty="0" err="1">
                <a:solidFill>
                  <a:schemeClr val="bg1"/>
                </a:solidFill>
                <a:latin typeface="Biome" panose="020B0503030204020804" pitchFamily="34" charset="0"/>
                <a:cs typeface="Biome" panose="020B0503030204020804" pitchFamily="34" charset="0"/>
              </a:rPr>
              <a:t>loadbalancing</a:t>
            </a:r>
            <a:r>
              <a:rPr lang="en-GB" sz="1200" dirty="0">
                <a:solidFill>
                  <a:schemeClr val="bg1"/>
                </a:solidFill>
                <a:latin typeface="Biome" panose="020B0503030204020804" pitchFamily="34" charset="0"/>
                <a:cs typeface="Biome" panose="020B0503030204020804" pitchFamily="34" charset="0"/>
              </a:rPr>
              <a:t> but it’s hard to setup</a:t>
            </a:r>
            <a:endParaRPr lang="fr-TN" sz="1200" dirty="0">
              <a:solidFill>
                <a:schemeClr val="bg1"/>
              </a:solidFill>
              <a:latin typeface="Biome" panose="020B0503030204020804" pitchFamily="34" charset="0"/>
              <a:cs typeface="Biome" panose="020B0503030204020804" pitchFamily="34" charset="0"/>
            </a:endParaRPr>
          </a:p>
        </p:txBody>
      </p:sp>
      <p:pic>
        <p:nvPicPr>
          <p:cNvPr id="14" name="Picture 13" descr="A white letter in a black circle&#10;&#10;Description automatically generated">
            <a:extLst>
              <a:ext uri="{FF2B5EF4-FFF2-40B4-BE49-F238E27FC236}">
                <a16:creationId xmlns:a16="http://schemas.microsoft.com/office/drawing/2014/main" id="{EE4D630A-491B-90E4-493C-1D76ECDCC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62737" y="1377273"/>
            <a:ext cx="3258163" cy="4007540"/>
          </a:xfrm>
          <a:prstGeom prst="rect">
            <a:avLst/>
          </a:prstGeom>
        </p:spPr>
      </p:pic>
      <p:sp>
        <p:nvSpPr>
          <p:cNvPr id="15" name="TextBox 14">
            <a:extLst>
              <a:ext uri="{FF2B5EF4-FFF2-40B4-BE49-F238E27FC236}">
                <a16:creationId xmlns:a16="http://schemas.microsoft.com/office/drawing/2014/main" id="{B329A5A2-4C7C-EA36-6D45-0C4B1B081372}"/>
              </a:ext>
            </a:extLst>
          </p:cNvPr>
          <p:cNvSpPr txBox="1"/>
          <p:nvPr/>
        </p:nvSpPr>
        <p:spPr>
          <a:xfrm>
            <a:off x="-6905103" y="5718254"/>
            <a:ext cx="3217955" cy="523220"/>
          </a:xfrm>
          <a:prstGeom prst="rect">
            <a:avLst/>
          </a:prstGeom>
          <a:noFill/>
        </p:spPr>
        <p:txBody>
          <a:bodyPr wrap="square" rtlCol="0">
            <a:spAutoFit/>
          </a:bodyPr>
          <a:lstStyle/>
          <a:p>
            <a:pPr algn="ctr"/>
            <a:r>
              <a:rPr lang="en-GB" sz="2800" dirty="0">
                <a:solidFill>
                  <a:schemeClr val="bg1"/>
                </a:solidFill>
                <a:latin typeface="Biome" panose="020B0503030204020804" pitchFamily="34" charset="0"/>
                <a:cs typeface="Biome" panose="020B0503030204020804" pitchFamily="34" charset="0"/>
              </a:rPr>
              <a:t>Worker node</a:t>
            </a:r>
            <a:endParaRPr lang="en-GB" sz="2800" b="1" dirty="0">
              <a:solidFill>
                <a:schemeClr val="bg1"/>
              </a:solidFill>
              <a:latin typeface="Biome" panose="020B0503030204020804" pitchFamily="34" charset="0"/>
              <a:cs typeface="Biome" panose="020B0503030204020804" pitchFamily="34" charset="0"/>
            </a:endParaRPr>
          </a:p>
        </p:txBody>
      </p:sp>
      <p:sp>
        <p:nvSpPr>
          <p:cNvPr id="16" name="Rectangle 15">
            <a:extLst>
              <a:ext uri="{FF2B5EF4-FFF2-40B4-BE49-F238E27FC236}">
                <a16:creationId xmlns:a16="http://schemas.microsoft.com/office/drawing/2014/main" id="{D5FB7B45-3114-4C15-62A8-0CF3E942C810}"/>
              </a:ext>
            </a:extLst>
          </p:cNvPr>
          <p:cNvSpPr/>
          <p:nvPr/>
        </p:nvSpPr>
        <p:spPr>
          <a:xfrm>
            <a:off x="-6978900" y="1331532"/>
            <a:ext cx="3503767" cy="4194935"/>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 blue hexagon with white text and blue cubes&#10;&#10;Description automatically generated">
            <a:extLst>
              <a:ext uri="{FF2B5EF4-FFF2-40B4-BE49-F238E27FC236}">
                <a16:creationId xmlns:a16="http://schemas.microsoft.com/office/drawing/2014/main" id="{849D26E8-5602-C9D5-506A-ACAFE20F6E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7803" y="716549"/>
            <a:ext cx="1141195" cy="1141195"/>
          </a:xfrm>
          <a:prstGeom prst="rect">
            <a:avLst/>
          </a:prstGeom>
        </p:spPr>
      </p:pic>
      <p:pic>
        <p:nvPicPr>
          <p:cNvPr id="18" name="Picture 17" descr="A blue hexagon with white cube on it&#10;&#10;Description automatically generated">
            <a:extLst>
              <a:ext uri="{FF2B5EF4-FFF2-40B4-BE49-F238E27FC236}">
                <a16:creationId xmlns:a16="http://schemas.microsoft.com/office/drawing/2014/main" id="{438BFEDA-AC93-000D-8182-1A319EF892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8165" y="3225042"/>
            <a:ext cx="1141194" cy="1109990"/>
          </a:xfrm>
          <a:prstGeom prst="rect">
            <a:avLst/>
          </a:prstGeom>
        </p:spPr>
      </p:pic>
      <p:pic>
        <p:nvPicPr>
          <p:cNvPr id="19" name="Picture 18" descr="A blue hexagon with white cube on it&#10;&#10;Description automatically generated">
            <a:extLst>
              <a:ext uri="{FF2B5EF4-FFF2-40B4-BE49-F238E27FC236}">
                <a16:creationId xmlns:a16="http://schemas.microsoft.com/office/drawing/2014/main" id="{1612978E-6BF9-9B0F-9071-B72903B5E1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7050" y="3231508"/>
            <a:ext cx="1141194" cy="1109990"/>
          </a:xfrm>
          <a:prstGeom prst="rect">
            <a:avLst/>
          </a:prstGeom>
        </p:spPr>
      </p:pic>
      <p:pic>
        <p:nvPicPr>
          <p:cNvPr id="20" name="Picture 19" descr="A blue hexagon with white text and blue cubes&#10;&#10;Description automatically generated">
            <a:extLst>
              <a:ext uri="{FF2B5EF4-FFF2-40B4-BE49-F238E27FC236}">
                <a16:creationId xmlns:a16="http://schemas.microsoft.com/office/drawing/2014/main" id="{8CFF6389-9F4C-6316-2336-969622ED95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59689" y="1932805"/>
            <a:ext cx="1065344" cy="1054260"/>
          </a:xfrm>
          <a:prstGeom prst="rect">
            <a:avLst/>
          </a:prstGeom>
        </p:spPr>
      </p:pic>
      <p:pic>
        <p:nvPicPr>
          <p:cNvPr id="21" name="Picture 20" descr="A black background with a black square&#10;&#10;Description automatically generated with medium confidence">
            <a:extLst>
              <a:ext uri="{FF2B5EF4-FFF2-40B4-BE49-F238E27FC236}">
                <a16:creationId xmlns:a16="http://schemas.microsoft.com/office/drawing/2014/main" id="{0D706212-1271-997A-56EC-36CC56B95E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76608" y="4573009"/>
            <a:ext cx="2313437" cy="573025"/>
          </a:xfrm>
          <a:prstGeom prst="rect">
            <a:avLst/>
          </a:prstGeom>
        </p:spPr>
      </p:pic>
    </p:spTree>
    <p:extLst>
      <p:ext uri="{BB962C8B-B14F-4D97-AF65-F5344CB8AC3E}">
        <p14:creationId xmlns:p14="http://schemas.microsoft.com/office/powerpoint/2010/main" val="3906293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white letter in a black circle&#10;&#10;Description automatically generated">
            <a:extLst>
              <a:ext uri="{FF2B5EF4-FFF2-40B4-BE49-F238E27FC236}">
                <a16:creationId xmlns:a16="http://schemas.microsoft.com/office/drawing/2014/main" id="{CAF53104-769B-DFB7-8286-4D640EA83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6918" y="1425230"/>
            <a:ext cx="3258163" cy="4007540"/>
          </a:xfrm>
          <a:prstGeom prst="rect">
            <a:avLst/>
          </a:prstGeom>
        </p:spPr>
      </p:pic>
      <p:pic>
        <p:nvPicPr>
          <p:cNvPr id="5" name="Picture 4" descr="A white letter on a black background&#10;&#10;Description automatically generated">
            <a:extLst>
              <a:ext uri="{FF2B5EF4-FFF2-40B4-BE49-F238E27FC236}">
                <a16:creationId xmlns:a16="http://schemas.microsoft.com/office/drawing/2014/main" id="{45C39F4C-BC92-A6C5-3CF9-58C6667085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17645" y="-5499478"/>
            <a:ext cx="3956708" cy="3968013"/>
          </a:xfrm>
          <a:prstGeom prst="rect">
            <a:avLst/>
          </a:prstGeom>
        </p:spPr>
      </p:pic>
      <p:sp>
        <p:nvSpPr>
          <p:cNvPr id="6" name="ZoneTexte 3">
            <a:extLst>
              <a:ext uri="{FF2B5EF4-FFF2-40B4-BE49-F238E27FC236}">
                <a16:creationId xmlns:a16="http://schemas.microsoft.com/office/drawing/2014/main" id="{3BDDA6AC-945B-0E63-00B1-411C39456BAD}"/>
              </a:ext>
            </a:extLst>
          </p:cNvPr>
          <p:cNvSpPr txBox="1"/>
          <p:nvPr/>
        </p:nvSpPr>
        <p:spPr>
          <a:xfrm>
            <a:off x="-10123262" y="1879609"/>
            <a:ext cx="2481379" cy="584775"/>
          </a:xfrm>
          <a:prstGeom prst="rect">
            <a:avLst/>
          </a:prstGeom>
          <a:noFill/>
        </p:spPr>
        <p:txBody>
          <a:bodyPr wrap="square" rtlCol="0">
            <a:spAutoFit/>
          </a:bodyPr>
          <a:lstStyle/>
          <a:p>
            <a:pPr algn="ctr"/>
            <a:r>
              <a:rPr lang="en-GB" sz="3200" dirty="0" err="1">
                <a:solidFill>
                  <a:schemeClr val="bg1"/>
                </a:solidFill>
                <a:latin typeface="Biome" panose="020B0503030204020804" pitchFamily="34" charset="0"/>
                <a:cs typeface="Biome" panose="020B0503030204020804" pitchFamily="34" charset="0"/>
              </a:rPr>
              <a:t>clusterIP</a:t>
            </a:r>
            <a:endParaRPr lang="fr-TN" sz="3200" dirty="0">
              <a:solidFill>
                <a:schemeClr val="bg1"/>
              </a:solidFill>
              <a:latin typeface="Biome" panose="020B0503030204020804" pitchFamily="34" charset="0"/>
              <a:cs typeface="Biome" panose="020B0503030204020804" pitchFamily="34" charset="0"/>
            </a:endParaRPr>
          </a:p>
        </p:txBody>
      </p:sp>
      <p:sp>
        <p:nvSpPr>
          <p:cNvPr id="7" name="ZoneTexte 3">
            <a:extLst>
              <a:ext uri="{FF2B5EF4-FFF2-40B4-BE49-F238E27FC236}">
                <a16:creationId xmlns:a16="http://schemas.microsoft.com/office/drawing/2014/main" id="{A04C8600-7156-E1D4-5D22-88ED7F3374AE}"/>
              </a:ext>
            </a:extLst>
          </p:cNvPr>
          <p:cNvSpPr txBox="1"/>
          <p:nvPr/>
        </p:nvSpPr>
        <p:spPr>
          <a:xfrm>
            <a:off x="-5794412" y="1849718"/>
            <a:ext cx="2481379"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NodePort</a:t>
            </a:r>
            <a:endParaRPr lang="fr-TN" sz="3200" dirty="0">
              <a:solidFill>
                <a:schemeClr val="bg1"/>
              </a:solidFill>
              <a:latin typeface="Biome" panose="020B0503030204020804" pitchFamily="34" charset="0"/>
              <a:cs typeface="Biome" panose="020B0503030204020804" pitchFamily="34" charset="0"/>
            </a:endParaRPr>
          </a:p>
        </p:txBody>
      </p:sp>
      <p:sp>
        <p:nvSpPr>
          <p:cNvPr id="8" name="ZoneTexte 3">
            <a:extLst>
              <a:ext uri="{FF2B5EF4-FFF2-40B4-BE49-F238E27FC236}">
                <a16:creationId xmlns:a16="http://schemas.microsoft.com/office/drawing/2014/main" id="{B364AC12-9008-BC2C-F08B-F1F185824534}"/>
              </a:ext>
            </a:extLst>
          </p:cNvPr>
          <p:cNvSpPr txBox="1"/>
          <p:nvPr/>
        </p:nvSpPr>
        <p:spPr>
          <a:xfrm>
            <a:off x="-10287080" y="3889734"/>
            <a:ext cx="3024150" cy="584775"/>
          </a:xfrm>
          <a:prstGeom prst="rect">
            <a:avLst/>
          </a:prstGeom>
          <a:noFill/>
        </p:spPr>
        <p:txBody>
          <a:bodyPr wrap="square" rtlCol="0">
            <a:spAutoFit/>
          </a:bodyPr>
          <a:lstStyle/>
          <a:p>
            <a:pPr algn="ctr"/>
            <a:r>
              <a:rPr lang="en-GB" sz="3200" dirty="0" err="1">
                <a:solidFill>
                  <a:schemeClr val="bg1"/>
                </a:solidFill>
                <a:latin typeface="Biome" panose="020B0503030204020804" pitchFamily="34" charset="0"/>
                <a:cs typeface="Biome" panose="020B0503030204020804" pitchFamily="34" charset="0"/>
              </a:rPr>
              <a:t>LoadBalancer</a:t>
            </a:r>
            <a:endParaRPr lang="fr-TN" sz="3200" dirty="0">
              <a:solidFill>
                <a:schemeClr val="bg1"/>
              </a:solidFill>
              <a:latin typeface="Biome" panose="020B0503030204020804" pitchFamily="34" charset="0"/>
              <a:cs typeface="Biome" panose="020B0503030204020804" pitchFamily="34" charset="0"/>
            </a:endParaRPr>
          </a:p>
        </p:txBody>
      </p:sp>
      <p:sp>
        <p:nvSpPr>
          <p:cNvPr id="9" name="ZoneTexte 3">
            <a:extLst>
              <a:ext uri="{FF2B5EF4-FFF2-40B4-BE49-F238E27FC236}">
                <a16:creationId xmlns:a16="http://schemas.microsoft.com/office/drawing/2014/main" id="{EDEBF5FC-070C-9714-3B8F-A97F95D7C910}"/>
              </a:ext>
            </a:extLst>
          </p:cNvPr>
          <p:cNvSpPr txBox="1"/>
          <p:nvPr/>
        </p:nvSpPr>
        <p:spPr>
          <a:xfrm>
            <a:off x="-5869363" y="3433075"/>
            <a:ext cx="3024150"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Ingress controller</a:t>
            </a:r>
            <a:endParaRPr lang="fr-TN" sz="3200" dirty="0">
              <a:solidFill>
                <a:schemeClr val="bg1"/>
              </a:solidFill>
              <a:latin typeface="Biome" panose="020B0503030204020804" pitchFamily="34" charset="0"/>
              <a:cs typeface="Biome" panose="020B0503030204020804" pitchFamily="34" charset="0"/>
            </a:endParaRPr>
          </a:p>
        </p:txBody>
      </p:sp>
      <p:sp>
        <p:nvSpPr>
          <p:cNvPr id="10" name="ZoneTexte 3">
            <a:extLst>
              <a:ext uri="{FF2B5EF4-FFF2-40B4-BE49-F238E27FC236}">
                <a16:creationId xmlns:a16="http://schemas.microsoft.com/office/drawing/2014/main" id="{4ACEC214-29F2-92B3-4642-5DE0414F5F22}"/>
              </a:ext>
            </a:extLst>
          </p:cNvPr>
          <p:cNvSpPr txBox="1"/>
          <p:nvPr/>
        </p:nvSpPr>
        <p:spPr>
          <a:xfrm>
            <a:off x="-10198213" y="2445875"/>
            <a:ext cx="2631279" cy="461665"/>
          </a:xfrm>
          <a:prstGeom prst="rect">
            <a:avLst/>
          </a:prstGeom>
          <a:noFill/>
        </p:spPr>
        <p:txBody>
          <a:bodyPr wrap="square" rtlCol="0">
            <a:spAutoFit/>
          </a:bodyPr>
          <a:lstStyle/>
          <a:p>
            <a:pPr algn="ctr"/>
            <a:r>
              <a:rPr lang="en-GB" sz="1200" dirty="0">
                <a:solidFill>
                  <a:schemeClr val="bg1"/>
                </a:solidFill>
                <a:latin typeface="Biome" panose="020B0503030204020804" pitchFamily="34" charset="0"/>
                <a:cs typeface="Biome" panose="020B0503030204020804" pitchFamily="34" charset="0"/>
              </a:rPr>
              <a:t>Exposes the service on </a:t>
            </a:r>
            <a:r>
              <a:rPr lang="en-GB" sz="1200" dirty="0" err="1">
                <a:solidFill>
                  <a:schemeClr val="bg1"/>
                </a:solidFill>
                <a:latin typeface="Biome" panose="020B0503030204020804" pitchFamily="34" charset="0"/>
                <a:cs typeface="Biome" panose="020B0503030204020804" pitchFamily="34" charset="0"/>
              </a:rPr>
              <a:t>th</a:t>
            </a:r>
            <a:r>
              <a:rPr lang="en-GB" sz="1200" dirty="0">
                <a:solidFill>
                  <a:schemeClr val="bg1"/>
                </a:solidFill>
                <a:latin typeface="Biome" panose="020B0503030204020804" pitchFamily="34" charset="0"/>
                <a:cs typeface="Biome" panose="020B0503030204020804" pitchFamily="34" charset="0"/>
              </a:rPr>
              <a:t> cluster internal </a:t>
            </a:r>
            <a:r>
              <a:rPr lang="en-GB" sz="1200" dirty="0" err="1">
                <a:solidFill>
                  <a:schemeClr val="bg1"/>
                </a:solidFill>
                <a:latin typeface="Biome" panose="020B0503030204020804" pitchFamily="34" charset="0"/>
                <a:cs typeface="Biome" panose="020B0503030204020804" pitchFamily="34" charset="0"/>
              </a:rPr>
              <a:t>ip</a:t>
            </a:r>
            <a:r>
              <a:rPr lang="en-GB" sz="1200" dirty="0">
                <a:solidFill>
                  <a:schemeClr val="bg1"/>
                </a:solidFill>
                <a:latin typeface="Biome" panose="020B0503030204020804" pitchFamily="34" charset="0"/>
                <a:cs typeface="Biome" panose="020B0503030204020804" pitchFamily="34" charset="0"/>
              </a:rPr>
              <a:t> address</a:t>
            </a:r>
            <a:endParaRPr lang="fr-TN" sz="1200" dirty="0">
              <a:solidFill>
                <a:schemeClr val="bg1"/>
              </a:solidFill>
              <a:latin typeface="Biome" panose="020B0503030204020804" pitchFamily="34" charset="0"/>
              <a:cs typeface="Biome" panose="020B0503030204020804" pitchFamily="34" charset="0"/>
            </a:endParaRPr>
          </a:p>
        </p:txBody>
      </p:sp>
      <p:sp>
        <p:nvSpPr>
          <p:cNvPr id="11" name="ZoneTexte 3">
            <a:extLst>
              <a:ext uri="{FF2B5EF4-FFF2-40B4-BE49-F238E27FC236}">
                <a16:creationId xmlns:a16="http://schemas.microsoft.com/office/drawing/2014/main" id="{3A61491F-EC91-40EA-8DF3-AB97D5801F18}"/>
              </a:ext>
            </a:extLst>
          </p:cNvPr>
          <p:cNvSpPr txBox="1"/>
          <p:nvPr/>
        </p:nvSpPr>
        <p:spPr>
          <a:xfrm>
            <a:off x="-5869363" y="2463721"/>
            <a:ext cx="2631279" cy="461665"/>
          </a:xfrm>
          <a:prstGeom prst="rect">
            <a:avLst/>
          </a:prstGeom>
          <a:noFill/>
        </p:spPr>
        <p:txBody>
          <a:bodyPr wrap="square" rtlCol="0">
            <a:spAutoFit/>
          </a:bodyPr>
          <a:lstStyle/>
          <a:p>
            <a:pPr algn="ctr"/>
            <a:r>
              <a:rPr lang="en-GB" sz="1200" dirty="0">
                <a:solidFill>
                  <a:schemeClr val="bg1"/>
                </a:solidFill>
                <a:latin typeface="Biome" panose="020B0503030204020804" pitchFamily="34" charset="0"/>
                <a:cs typeface="Biome" panose="020B0503030204020804" pitchFamily="34" charset="0"/>
              </a:rPr>
              <a:t>Exposes the service on a static port on the node’s </a:t>
            </a:r>
            <a:r>
              <a:rPr lang="en-GB" sz="1200" dirty="0" err="1">
                <a:solidFill>
                  <a:schemeClr val="bg1"/>
                </a:solidFill>
                <a:latin typeface="Biome" panose="020B0503030204020804" pitchFamily="34" charset="0"/>
                <a:cs typeface="Biome" panose="020B0503030204020804" pitchFamily="34" charset="0"/>
              </a:rPr>
              <a:t>ip</a:t>
            </a:r>
            <a:r>
              <a:rPr lang="en-GB" sz="1200" dirty="0">
                <a:solidFill>
                  <a:schemeClr val="bg1"/>
                </a:solidFill>
                <a:latin typeface="Biome" panose="020B0503030204020804" pitchFamily="34" charset="0"/>
                <a:cs typeface="Biome" panose="020B0503030204020804" pitchFamily="34" charset="0"/>
              </a:rPr>
              <a:t> address</a:t>
            </a:r>
            <a:endParaRPr lang="fr-TN" sz="1200" dirty="0">
              <a:solidFill>
                <a:schemeClr val="bg1"/>
              </a:solidFill>
              <a:latin typeface="Biome" panose="020B0503030204020804" pitchFamily="34" charset="0"/>
              <a:cs typeface="Biome" panose="020B0503030204020804" pitchFamily="34" charset="0"/>
            </a:endParaRPr>
          </a:p>
        </p:txBody>
      </p:sp>
      <p:sp>
        <p:nvSpPr>
          <p:cNvPr id="12" name="ZoneTexte 3">
            <a:extLst>
              <a:ext uri="{FF2B5EF4-FFF2-40B4-BE49-F238E27FC236}">
                <a16:creationId xmlns:a16="http://schemas.microsoft.com/office/drawing/2014/main" id="{6168C8E2-B5A5-8EA5-CC2A-00AB0FA49FD1}"/>
              </a:ext>
            </a:extLst>
          </p:cNvPr>
          <p:cNvSpPr txBox="1"/>
          <p:nvPr/>
        </p:nvSpPr>
        <p:spPr>
          <a:xfrm>
            <a:off x="-10409969" y="4489897"/>
            <a:ext cx="3147039" cy="461665"/>
          </a:xfrm>
          <a:prstGeom prst="rect">
            <a:avLst/>
          </a:prstGeom>
          <a:noFill/>
        </p:spPr>
        <p:txBody>
          <a:bodyPr wrap="square" rtlCol="0">
            <a:spAutoFit/>
          </a:bodyPr>
          <a:lstStyle/>
          <a:p>
            <a:pPr algn="ctr"/>
            <a:r>
              <a:rPr lang="en-GB" sz="1200" dirty="0">
                <a:solidFill>
                  <a:schemeClr val="bg1"/>
                </a:solidFill>
                <a:latin typeface="Biome" panose="020B0503030204020804" pitchFamily="34" charset="0"/>
                <a:cs typeface="Biome" panose="020B0503030204020804" pitchFamily="34" charset="0"/>
              </a:rPr>
              <a:t>Exposes the service externally using a cloud provider's load balancer</a:t>
            </a:r>
            <a:endParaRPr lang="fr-TN" sz="1200" dirty="0">
              <a:solidFill>
                <a:schemeClr val="bg1"/>
              </a:solidFill>
              <a:latin typeface="Biome" panose="020B0503030204020804" pitchFamily="34" charset="0"/>
              <a:cs typeface="Biome" panose="020B0503030204020804" pitchFamily="34" charset="0"/>
            </a:endParaRPr>
          </a:p>
        </p:txBody>
      </p:sp>
      <p:sp>
        <p:nvSpPr>
          <p:cNvPr id="13" name="ZoneTexte 3">
            <a:extLst>
              <a:ext uri="{FF2B5EF4-FFF2-40B4-BE49-F238E27FC236}">
                <a16:creationId xmlns:a16="http://schemas.microsoft.com/office/drawing/2014/main" id="{F3D9A379-ECE1-E5A2-35B5-99D9A269094B}"/>
              </a:ext>
            </a:extLst>
          </p:cNvPr>
          <p:cNvSpPr txBox="1"/>
          <p:nvPr/>
        </p:nvSpPr>
        <p:spPr>
          <a:xfrm>
            <a:off x="-5992252" y="4471943"/>
            <a:ext cx="3147039" cy="830997"/>
          </a:xfrm>
          <a:prstGeom prst="rect">
            <a:avLst/>
          </a:prstGeom>
          <a:noFill/>
        </p:spPr>
        <p:txBody>
          <a:bodyPr wrap="square" rtlCol="0">
            <a:spAutoFit/>
          </a:bodyPr>
          <a:lstStyle/>
          <a:p>
            <a:pPr algn="ctr"/>
            <a:r>
              <a:rPr lang="en-GB" sz="1200" dirty="0">
                <a:solidFill>
                  <a:schemeClr val="bg1"/>
                </a:solidFill>
                <a:latin typeface="Biome" panose="020B0503030204020804" pitchFamily="34" charset="0"/>
                <a:cs typeface="Biome" panose="020B0503030204020804" pitchFamily="34" charset="0"/>
              </a:rPr>
              <a:t>(not really a service type) but a really advanced and a smart way to route traffic and provide </a:t>
            </a:r>
            <a:r>
              <a:rPr lang="en-GB" sz="1200" dirty="0" err="1">
                <a:solidFill>
                  <a:schemeClr val="bg1"/>
                </a:solidFill>
                <a:latin typeface="Biome" panose="020B0503030204020804" pitchFamily="34" charset="0"/>
                <a:cs typeface="Biome" panose="020B0503030204020804" pitchFamily="34" charset="0"/>
              </a:rPr>
              <a:t>loadbalancing</a:t>
            </a:r>
            <a:r>
              <a:rPr lang="en-GB" sz="1200" dirty="0">
                <a:solidFill>
                  <a:schemeClr val="bg1"/>
                </a:solidFill>
                <a:latin typeface="Biome" panose="020B0503030204020804" pitchFamily="34" charset="0"/>
                <a:cs typeface="Biome" panose="020B0503030204020804" pitchFamily="34" charset="0"/>
              </a:rPr>
              <a:t> but it’s hard to setup</a:t>
            </a:r>
            <a:endParaRPr lang="fr-TN" sz="1200"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2055800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AF1D8-AC71-D75D-A762-34BE96A8D6C4}"/>
            </a:ext>
          </a:extLst>
        </p:cNvPr>
        <p:cNvGrpSpPr/>
        <p:nvPr/>
      </p:nvGrpSpPr>
      <p:grpSpPr>
        <a:xfrm>
          <a:off x="0" y="0"/>
          <a:ext cx="0" cy="0"/>
          <a:chOff x="0" y="0"/>
          <a:chExt cx="0" cy="0"/>
        </a:xfrm>
      </p:grpSpPr>
      <p:sp>
        <p:nvSpPr>
          <p:cNvPr id="2" name="ZoneTexte 3">
            <a:extLst>
              <a:ext uri="{FF2B5EF4-FFF2-40B4-BE49-F238E27FC236}">
                <a16:creationId xmlns:a16="http://schemas.microsoft.com/office/drawing/2014/main" id="{1EE10ED9-58B2-9471-9BC6-21E95CB14B7A}"/>
              </a:ext>
            </a:extLst>
          </p:cNvPr>
          <p:cNvSpPr txBox="1"/>
          <p:nvPr/>
        </p:nvSpPr>
        <p:spPr>
          <a:xfrm>
            <a:off x="1161824" y="4933130"/>
            <a:ext cx="9868348"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Used to automate the deployment and management of systems</a:t>
            </a:r>
            <a:endParaRPr lang="fr-TN" sz="3200" dirty="0">
              <a:solidFill>
                <a:schemeClr val="bg1"/>
              </a:solidFill>
              <a:latin typeface="Biome" panose="020B0503030204020804" pitchFamily="34" charset="0"/>
              <a:cs typeface="Biome" panose="020B0503030204020804" pitchFamily="34" charset="0"/>
            </a:endParaRPr>
          </a:p>
        </p:txBody>
      </p:sp>
      <p:pic>
        <p:nvPicPr>
          <p:cNvPr id="11" name="Picture 10" descr="A white letter on a black background&#10;&#10;Description automatically generated">
            <a:extLst>
              <a:ext uri="{FF2B5EF4-FFF2-40B4-BE49-F238E27FC236}">
                <a16:creationId xmlns:a16="http://schemas.microsoft.com/office/drawing/2014/main" id="{93A4E18D-A649-D4BF-EB88-15DB702F0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7644" y="635852"/>
            <a:ext cx="3956708" cy="3968013"/>
          </a:xfrm>
          <a:prstGeom prst="rect">
            <a:avLst/>
          </a:prstGeom>
        </p:spPr>
      </p:pic>
      <p:pic>
        <p:nvPicPr>
          <p:cNvPr id="12" name="Picture 11" descr="A white letter in a black circle&#10;&#10;Description automatically generated">
            <a:extLst>
              <a:ext uri="{FF2B5EF4-FFF2-40B4-BE49-F238E27FC236}">
                <a16:creationId xmlns:a16="http://schemas.microsoft.com/office/drawing/2014/main" id="{2E1CDC3A-0BC9-3B0B-3441-2D31FE655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2927" y="1425230"/>
            <a:ext cx="3258163" cy="4007540"/>
          </a:xfrm>
          <a:prstGeom prst="rect">
            <a:avLst/>
          </a:prstGeom>
        </p:spPr>
      </p:pic>
      <p:pic>
        <p:nvPicPr>
          <p:cNvPr id="13" name="Picture 12" descr="A blue hexagon with a white wheel&#10;&#10;Description automatically generated">
            <a:extLst>
              <a:ext uri="{FF2B5EF4-FFF2-40B4-BE49-F238E27FC236}">
                <a16:creationId xmlns:a16="http://schemas.microsoft.com/office/drawing/2014/main" id="{6C2749BE-0519-FB0B-971B-E6F792A78A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3388" y="-3868775"/>
            <a:ext cx="1022861" cy="993850"/>
          </a:xfrm>
          <a:prstGeom prst="rect">
            <a:avLst/>
          </a:prstGeom>
        </p:spPr>
      </p:pic>
      <p:pic>
        <p:nvPicPr>
          <p:cNvPr id="14" name="Picture 13" descr="A drawing of a strategy board&#10;&#10;Description automatically generated">
            <a:extLst>
              <a:ext uri="{FF2B5EF4-FFF2-40B4-BE49-F238E27FC236}">
                <a16:creationId xmlns:a16="http://schemas.microsoft.com/office/drawing/2014/main" id="{6E691FF0-CA4A-9F31-A1B8-65CECE44B2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0808" y="-3800458"/>
            <a:ext cx="1022861" cy="1022861"/>
          </a:xfrm>
          <a:prstGeom prst="rect">
            <a:avLst/>
          </a:prstGeom>
        </p:spPr>
      </p:pic>
      <p:pic>
        <p:nvPicPr>
          <p:cNvPr id="15" name="Picture 14" descr="A computer screen with a gear and a computer screen&#10;&#10;Description automatically generated">
            <a:extLst>
              <a:ext uri="{FF2B5EF4-FFF2-40B4-BE49-F238E27FC236}">
                <a16:creationId xmlns:a16="http://schemas.microsoft.com/office/drawing/2014/main" id="{B79DC767-1C3B-C8B8-B20C-209D9F2CCAB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07651" y="-3929554"/>
            <a:ext cx="1077217" cy="1077217"/>
          </a:xfrm>
          <a:prstGeom prst="rect">
            <a:avLst/>
          </a:prstGeom>
        </p:spPr>
      </p:pic>
      <p:pic>
        <p:nvPicPr>
          <p:cNvPr id="16" name="Picture 15" descr="A blue hexagon with white text and gears&#10;&#10;Description automatically generated">
            <a:extLst>
              <a:ext uri="{FF2B5EF4-FFF2-40B4-BE49-F238E27FC236}">
                <a16:creationId xmlns:a16="http://schemas.microsoft.com/office/drawing/2014/main" id="{E8EF2246-21B6-7890-3136-18230775F8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25071" y="-3636566"/>
            <a:ext cx="779921" cy="761641"/>
          </a:xfrm>
          <a:prstGeom prst="rect">
            <a:avLst/>
          </a:prstGeom>
        </p:spPr>
      </p:pic>
      <p:pic>
        <p:nvPicPr>
          <p:cNvPr id="17" name="Picture 16" descr="A black background with a black square&#10;&#10;Description automatically generated with medium confidence">
            <a:extLst>
              <a:ext uri="{FF2B5EF4-FFF2-40B4-BE49-F238E27FC236}">
                <a16:creationId xmlns:a16="http://schemas.microsoft.com/office/drawing/2014/main" id="{5947805E-C626-17A5-A0DB-4F4602C7E7B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45195" y="-3716317"/>
            <a:ext cx="921141" cy="921141"/>
          </a:xfrm>
          <a:prstGeom prst="rect">
            <a:avLst/>
          </a:prstGeom>
        </p:spPr>
      </p:pic>
      <p:pic>
        <p:nvPicPr>
          <p:cNvPr id="18" name="Picture 17" descr="A group of icons on a black background&#10;&#10;Description automatically generated">
            <a:extLst>
              <a:ext uri="{FF2B5EF4-FFF2-40B4-BE49-F238E27FC236}">
                <a16:creationId xmlns:a16="http://schemas.microsoft.com/office/drawing/2014/main" id="{A2417D9F-4A03-7BC1-7846-6BA1D376214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066091" y="-3597328"/>
            <a:ext cx="722403" cy="722403"/>
          </a:xfrm>
          <a:prstGeom prst="rect">
            <a:avLst/>
          </a:prstGeom>
        </p:spPr>
      </p:pic>
      <p:pic>
        <p:nvPicPr>
          <p:cNvPr id="19" name="Picture 18" descr="A pink puzzle piece with a gear&#10;&#10;Description automatically generated">
            <a:extLst>
              <a:ext uri="{FF2B5EF4-FFF2-40B4-BE49-F238E27FC236}">
                <a16:creationId xmlns:a16="http://schemas.microsoft.com/office/drawing/2014/main" id="{87CF24FF-691A-6C89-4B0E-DFCE6F87C9C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643514" y="-2997317"/>
            <a:ext cx="289959" cy="289959"/>
          </a:xfrm>
          <a:prstGeom prst="rect">
            <a:avLst/>
          </a:prstGeom>
        </p:spPr>
      </p:pic>
      <p:sp>
        <p:nvSpPr>
          <p:cNvPr id="20" name="ZoneTexte 3">
            <a:extLst>
              <a:ext uri="{FF2B5EF4-FFF2-40B4-BE49-F238E27FC236}">
                <a16:creationId xmlns:a16="http://schemas.microsoft.com/office/drawing/2014/main" id="{98943F76-A46A-B03A-60CB-76FB2FAE555E}"/>
              </a:ext>
            </a:extLst>
          </p:cNvPr>
          <p:cNvSpPr txBox="1"/>
          <p:nvPr/>
        </p:nvSpPr>
        <p:spPr>
          <a:xfrm>
            <a:off x="558944" y="8017314"/>
            <a:ext cx="9868348"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Steps to automate a deployment</a:t>
            </a:r>
            <a:endParaRPr lang="fr-TN" sz="3200"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663633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3DE80-2399-E18B-5B88-B7B5DD58DA09}"/>
            </a:ext>
          </a:extLst>
        </p:cNvPr>
        <p:cNvGrpSpPr/>
        <p:nvPr/>
      </p:nvGrpSpPr>
      <p:grpSpPr>
        <a:xfrm>
          <a:off x="0" y="0"/>
          <a:ext cx="0" cy="0"/>
          <a:chOff x="0" y="0"/>
          <a:chExt cx="0" cy="0"/>
        </a:xfrm>
      </p:grpSpPr>
      <p:pic>
        <p:nvPicPr>
          <p:cNvPr id="11" name="Picture 10" descr="A white letter on a black background&#10;&#10;Description automatically generated">
            <a:extLst>
              <a:ext uri="{FF2B5EF4-FFF2-40B4-BE49-F238E27FC236}">
                <a16:creationId xmlns:a16="http://schemas.microsoft.com/office/drawing/2014/main" id="{836F07BE-472B-BA88-6699-6A0753F9A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56" y="135193"/>
            <a:ext cx="991019" cy="993851"/>
          </a:xfrm>
          <a:prstGeom prst="rect">
            <a:avLst/>
          </a:prstGeom>
        </p:spPr>
      </p:pic>
      <p:pic>
        <p:nvPicPr>
          <p:cNvPr id="3" name="Picture 2" descr="A blue hexagon with a white wheel&#10;&#10;Description automatically generated">
            <a:extLst>
              <a:ext uri="{FF2B5EF4-FFF2-40B4-BE49-F238E27FC236}">
                <a16:creationId xmlns:a16="http://schemas.microsoft.com/office/drawing/2014/main" id="{1C27AEFA-0860-9ECA-82CD-56A216F0C2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6343" y="2932075"/>
            <a:ext cx="1022861" cy="993850"/>
          </a:xfrm>
          <a:prstGeom prst="rect">
            <a:avLst/>
          </a:prstGeom>
        </p:spPr>
      </p:pic>
      <p:sp>
        <p:nvSpPr>
          <p:cNvPr id="4" name="ZoneTexte 3">
            <a:extLst>
              <a:ext uri="{FF2B5EF4-FFF2-40B4-BE49-F238E27FC236}">
                <a16:creationId xmlns:a16="http://schemas.microsoft.com/office/drawing/2014/main" id="{D1BA93DF-063B-3E99-5A65-FF0638C2C8A6}"/>
              </a:ext>
            </a:extLst>
          </p:cNvPr>
          <p:cNvSpPr txBox="1"/>
          <p:nvPr/>
        </p:nvSpPr>
        <p:spPr>
          <a:xfrm>
            <a:off x="-11253721" y="5161220"/>
            <a:ext cx="9868348"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It can be applied to set up a Kubernetes cluster efficiently</a:t>
            </a:r>
            <a:endParaRPr lang="fr-TN" sz="3200" dirty="0">
              <a:solidFill>
                <a:schemeClr val="bg1"/>
              </a:solidFill>
              <a:latin typeface="Biome" panose="020B0503030204020804" pitchFamily="34" charset="0"/>
              <a:cs typeface="Biome" panose="020B0503030204020804" pitchFamily="34" charset="0"/>
            </a:endParaRPr>
          </a:p>
        </p:txBody>
      </p:sp>
      <p:pic>
        <p:nvPicPr>
          <p:cNvPr id="6" name="Picture 5" descr="A drawing of a strategy board&#10;&#10;Description automatically generated">
            <a:extLst>
              <a:ext uri="{FF2B5EF4-FFF2-40B4-BE49-F238E27FC236}">
                <a16:creationId xmlns:a16="http://schemas.microsoft.com/office/drawing/2014/main" id="{E727F0B5-F5CC-4FB9-215D-54927ACC06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73763" y="3000392"/>
            <a:ext cx="1022861" cy="1022861"/>
          </a:xfrm>
          <a:prstGeom prst="rect">
            <a:avLst/>
          </a:prstGeom>
        </p:spPr>
      </p:pic>
      <p:pic>
        <p:nvPicPr>
          <p:cNvPr id="8" name="Picture 7" descr="A computer screen with a gear and a computer screen&#10;&#10;Description automatically generated">
            <a:extLst>
              <a:ext uri="{FF2B5EF4-FFF2-40B4-BE49-F238E27FC236}">
                <a16:creationId xmlns:a16="http://schemas.microsoft.com/office/drawing/2014/main" id="{DBBE141D-589E-C9F1-8D39-045AC344B4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0606" y="2871296"/>
            <a:ext cx="1077217" cy="1077217"/>
          </a:xfrm>
          <a:prstGeom prst="rect">
            <a:avLst/>
          </a:prstGeom>
        </p:spPr>
      </p:pic>
      <p:pic>
        <p:nvPicPr>
          <p:cNvPr id="9" name="Picture 8" descr="A blue hexagon with white text and gears&#10;&#10;Description automatically generated">
            <a:extLst>
              <a:ext uri="{FF2B5EF4-FFF2-40B4-BE49-F238E27FC236}">
                <a16:creationId xmlns:a16="http://schemas.microsoft.com/office/drawing/2014/main" id="{F972443A-D679-EF2B-4AF0-07159045B5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8026" y="3164284"/>
            <a:ext cx="779921" cy="761641"/>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8D718758-F685-9019-08CA-A5A546F1A6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58150" y="3084533"/>
            <a:ext cx="921141" cy="921141"/>
          </a:xfrm>
          <a:prstGeom prst="rect">
            <a:avLst/>
          </a:prstGeom>
        </p:spPr>
      </p:pic>
      <p:pic>
        <p:nvPicPr>
          <p:cNvPr id="17" name="Picture 16" descr="A group of icons on a black background&#10;&#10;Description automatically generated">
            <a:extLst>
              <a:ext uri="{FF2B5EF4-FFF2-40B4-BE49-F238E27FC236}">
                <a16:creationId xmlns:a16="http://schemas.microsoft.com/office/drawing/2014/main" id="{4B11F2BB-7064-96A5-7645-B739F6F44A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779046" y="3203522"/>
            <a:ext cx="722403" cy="722403"/>
          </a:xfrm>
          <a:prstGeom prst="rect">
            <a:avLst/>
          </a:prstGeom>
        </p:spPr>
      </p:pic>
      <p:pic>
        <p:nvPicPr>
          <p:cNvPr id="19" name="Picture 18" descr="A pink puzzle piece with a gear&#10;&#10;Description automatically generated">
            <a:extLst>
              <a:ext uri="{FF2B5EF4-FFF2-40B4-BE49-F238E27FC236}">
                <a16:creationId xmlns:a16="http://schemas.microsoft.com/office/drawing/2014/main" id="{42174BF2-3D01-6F75-8CDD-522B5EBD7A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356469" y="3803533"/>
            <a:ext cx="289959" cy="289959"/>
          </a:xfrm>
          <a:prstGeom prst="rect">
            <a:avLst/>
          </a:prstGeom>
        </p:spPr>
      </p:pic>
      <p:sp>
        <p:nvSpPr>
          <p:cNvPr id="2" name="ZoneTexte 3">
            <a:extLst>
              <a:ext uri="{FF2B5EF4-FFF2-40B4-BE49-F238E27FC236}">
                <a16:creationId xmlns:a16="http://schemas.microsoft.com/office/drawing/2014/main" id="{DD44C23C-C8D1-3E92-739A-6E6A4FCDB3FC}"/>
              </a:ext>
            </a:extLst>
          </p:cNvPr>
          <p:cNvSpPr txBox="1"/>
          <p:nvPr/>
        </p:nvSpPr>
        <p:spPr>
          <a:xfrm>
            <a:off x="874779" y="5616411"/>
            <a:ext cx="9868348"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Steps to automate a deployment</a:t>
            </a:r>
            <a:endParaRPr lang="fr-TN" sz="3200" dirty="0">
              <a:solidFill>
                <a:schemeClr val="bg1"/>
              </a:solidFill>
              <a:latin typeface="Biome" panose="020B0503030204020804" pitchFamily="34" charset="0"/>
              <a:cs typeface="Biome" panose="020B0503030204020804" pitchFamily="34" charset="0"/>
            </a:endParaRPr>
          </a:p>
        </p:txBody>
      </p:sp>
      <p:sp>
        <p:nvSpPr>
          <p:cNvPr id="7" name="ZoneTexte 3">
            <a:extLst>
              <a:ext uri="{FF2B5EF4-FFF2-40B4-BE49-F238E27FC236}">
                <a16:creationId xmlns:a16="http://schemas.microsoft.com/office/drawing/2014/main" id="{C365054D-2152-40D3-95B5-1AD8B9B1506D}"/>
              </a:ext>
            </a:extLst>
          </p:cNvPr>
          <p:cNvSpPr txBox="1"/>
          <p:nvPr/>
        </p:nvSpPr>
        <p:spPr>
          <a:xfrm>
            <a:off x="13582424" y="5161220"/>
            <a:ext cx="9868348"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Used to automate the deployment and management of systems</a:t>
            </a:r>
            <a:endParaRPr lang="fr-TN" sz="3200"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2720021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AEED4-8CB6-9BDE-106C-257D2AE7DBEA}"/>
            </a:ext>
          </a:extLst>
        </p:cNvPr>
        <p:cNvGrpSpPr/>
        <p:nvPr/>
      </p:nvGrpSpPr>
      <p:grpSpPr>
        <a:xfrm>
          <a:off x="0" y="0"/>
          <a:ext cx="0" cy="0"/>
          <a:chOff x="0" y="0"/>
          <a:chExt cx="0" cy="0"/>
        </a:xfrm>
      </p:grpSpPr>
      <p:pic>
        <p:nvPicPr>
          <p:cNvPr id="11" name="Picture 10" descr="A white letter on a black background&#10;&#10;Description automatically generated">
            <a:extLst>
              <a:ext uri="{FF2B5EF4-FFF2-40B4-BE49-F238E27FC236}">
                <a16:creationId xmlns:a16="http://schemas.microsoft.com/office/drawing/2014/main" id="{712B9358-32E5-8A19-E4D2-8F350AB162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56" y="135193"/>
            <a:ext cx="991019" cy="993851"/>
          </a:xfrm>
          <a:prstGeom prst="rect">
            <a:avLst/>
          </a:prstGeom>
        </p:spPr>
      </p:pic>
      <p:pic>
        <p:nvPicPr>
          <p:cNvPr id="8" name="Picture 7" descr="A computer screen with a gear and a computer screen&#10;&#10;Description automatically generated">
            <a:extLst>
              <a:ext uri="{FF2B5EF4-FFF2-40B4-BE49-F238E27FC236}">
                <a16:creationId xmlns:a16="http://schemas.microsoft.com/office/drawing/2014/main" id="{53AB2DFF-41F7-4275-2FB7-3940ABA4B5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0175" y="2084032"/>
            <a:ext cx="812514" cy="812514"/>
          </a:xfrm>
          <a:prstGeom prst="rect">
            <a:avLst/>
          </a:prstGeom>
        </p:spPr>
      </p:pic>
      <p:pic>
        <p:nvPicPr>
          <p:cNvPr id="9" name="Picture 8" descr="A blue hexagon with white text and gears&#10;&#10;Description automatically generated">
            <a:extLst>
              <a:ext uri="{FF2B5EF4-FFF2-40B4-BE49-F238E27FC236}">
                <a16:creationId xmlns:a16="http://schemas.microsoft.com/office/drawing/2014/main" id="{DFE48B4D-761F-1543-2EFC-7C7A5E7125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03683" y="3365947"/>
            <a:ext cx="665498" cy="649900"/>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84DF732C-0660-B362-958E-91918B9948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975861" y="4257504"/>
            <a:ext cx="921141" cy="921141"/>
          </a:xfrm>
          <a:prstGeom prst="rect">
            <a:avLst/>
          </a:prstGeom>
        </p:spPr>
      </p:pic>
      <p:pic>
        <p:nvPicPr>
          <p:cNvPr id="17" name="Picture 16" descr="A group of icons on a black background&#10;&#10;Description automatically generated">
            <a:extLst>
              <a:ext uri="{FF2B5EF4-FFF2-40B4-BE49-F238E27FC236}">
                <a16:creationId xmlns:a16="http://schemas.microsoft.com/office/drawing/2014/main" id="{0BF7AAC8-90F7-8020-E8D1-0B4C897E9F5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03683" y="5272521"/>
            <a:ext cx="722403" cy="722403"/>
          </a:xfrm>
          <a:prstGeom prst="rect">
            <a:avLst/>
          </a:prstGeom>
        </p:spPr>
      </p:pic>
      <p:pic>
        <p:nvPicPr>
          <p:cNvPr id="19" name="Picture 18" descr="A pink puzzle piece with a gear&#10;&#10;Description automatically generated">
            <a:extLst>
              <a:ext uri="{FF2B5EF4-FFF2-40B4-BE49-F238E27FC236}">
                <a16:creationId xmlns:a16="http://schemas.microsoft.com/office/drawing/2014/main" id="{DC0174C1-914F-AA3E-79C0-98D83CC2BB2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24201" y="5849944"/>
            <a:ext cx="289959" cy="289959"/>
          </a:xfrm>
          <a:prstGeom prst="rect">
            <a:avLst/>
          </a:prstGeom>
        </p:spPr>
      </p:pic>
      <p:pic>
        <p:nvPicPr>
          <p:cNvPr id="20" name="Picture 19" descr="A blue hexagon with a white wheel&#10;&#10;Description automatically generated">
            <a:extLst>
              <a:ext uri="{FF2B5EF4-FFF2-40B4-BE49-F238E27FC236}">
                <a16:creationId xmlns:a16="http://schemas.microsoft.com/office/drawing/2014/main" id="{38ECA943-BD71-E892-47FB-06CF1DEB982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93314" y="1502543"/>
            <a:ext cx="2865295" cy="2784025"/>
          </a:xfrm>
          <a:prstGeom prst="rect">
            <a:avLst/>
          </a:prstGeom>
        </p:spPr>
      </p:pic>
      <p:sp>
        <p:nvSpPr>
          <p:cNvPr id="21" name="ZoneTexte 3">
            <a:extLst>
              <a:ext uri="{FF2B5EF4-FFF2-40B4-BE49-F238E27FC236}">
                <a16:creationId xmlns:a16="http://schemas.microsoft.com/office/drawing/2014/main" id="{89520656-F04F-930C-A348-E35B10394F46}"/>
              </a:ext>
            </a:extLst>
          </p:cNvPr>
          <p:cNvSpPr txBox="1"/>
          <p:nvPr/>
        </p:nvSpPr>
        <p:spPr>
          <a:xfrm>
            <a:off x="1161825" y="5062685"/>
            <a:ext cx="8528275"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It can be applied to set up a Kubernetes cluster efficiently</a:t>
            </a:r>
            <a:endParaRPr lang="fr-TN" sz="3200" dirty="0">
              <a:solidFill>
                <a:schemeClr val="bg1"/>
              </a:solidFill>
              <a:latin typeface="Biome" panose="020B0503030204020804" pitchFamily="34" charset="0"/>
              <a:cs typeface="Biome" panose="020B0503030204020804" pitchFamily="34" charset="0"/>
            </a:endParaRPr>
          </a:p>
        </p:txBody>
      </p:sp>
      <p:sp>
        <p:nvSpPr>
          <p:cNvPr id="2" name="ZoneTexte 3">
            <a:extLst>
              <a:ext uri="{FF2B5EF4-FFF2-40B4-BE49-F238E27FC236}">
                <a16:creationId xmlns:a16="http://schemas.microsoft.com/office/drawing/2014/main" id="{C7B78D14-1069-2B4C-75FA-F1CCFBC5AA1D}"/>
              </a:ext>
            </a:extLst>
          </p:cNvPr>
          <p:cNvSpPr txBox="1"/>
          <p:nvPr/>
        </p:nvSpPr>
        <p:spPr>
          <a:xfrm>
            <a:off x="-9639525" y="5062685"/>
            <a:ext cx="8528275"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Playbooks are files that contain a list of tasks to be executed on machines</a:t>
            </a:r>
            <a:endParaRPr lang="fr-TN" sz="3200" dirty="0">
              <a:solidFill>
                <a:schemeClr val="bg1"/>
              </a:solidFill>
              <a:latin typeface="Biome" panose="020B0503030204020804" pitchFamily="34" charset="0"/>
              <a:cs typeface="Biome" panose="020B0503030204020804" pitchFamily="34" charset="0"/>
            </a:endParaRPr>
          </a:p>
        </p:txBody>
      </p:sp>
      <p:sp>
        <p:nvSpPr>
          <p:cNvPr id="5" name="ZoneTexte 3">
            <a:extLst>
              <a:ext uri="{FF2B5EF4-FFF2-40B4-BE49-F238E27FC236}">
                <a16:creationId xmlns:a16="http://schemas.microsoft.com/office/drawing/2014/main" id="{0F802CF1-BAFC-8E6F-C78B-65DEC04E4DF2}"/>
              </a:ext>
            </a:extLst>
          </p:cNvPr>
          <p:cNvSpPr txBox="1"/>
          <p:nvPr/>
        </p:nvSpPr>
        <p:spPr>
          <a:xfrm>
            <a:off x="1133475" y="7925845"/>
            <a:ext cx="9868348"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Steps to automate a deployment</a:t>
            </a:r>
            <a:endParaRPr lang="fr-TN" sz="3200" dirty="0">
              <a:solidFill>
                <a:schemeClr val="bg1"/>
              </a:solidFill>
              <a:latin typeface="Biome" panose="020B0503030204020804" pitchFamily="34" charset="0"/>
              <a:cs typeface="Biome" panose="020B0503030204020804" pitchFamily="34" charset="0"/>
            </a:endParaRPr>
          </a:p>
        </p:txBody>
      </p:sp>
      <p:pic>
        <p:nvPicPr>
          <p:cNvPr id="6" name="Picture 5" descr="A drawing of a strategy board&#10;&#10;Description automatically generated">
            <a:extLst>
              <a:ext uri="{FF2B5EF4-FFF2-40B4-BE49-F238E27FC236}">
                <a16:creationId xmlns:a16="http://schemas.microsoft.com/office/drawing/2014/main" id="{B0586907-B2CB-0FAB-D99D-60F98C4FD53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030175" y="1041662"/>
            <a:ext cx="668871" cy="668871"/>
          </a:xfrm>
          <a:prstGeom prst="rect">
            <a:avLst/>
          </a:prstGeom>
        </p:spPr>
      </p:pic>
    </p:spTree>
    <p:extLst>
      <p:ext uri="{BB962C8B-B14F-4D97-AF65-F5344CB8AC3E}">
        <p14:creationId xmlns:p14="http://schemas.microsoft.com/office/powerpoint/2010/main" val="3256359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417C-A79A-0F20-9542-8FD63D629B5B}"/>
            </a:ext>
          </a:extLst>
        </p:cNvPr>
        <p:cNvGrpSpPr/>
        <p:nvPr/>
      </p:nvGrpSpPr>
      <p:grpSpPr>
        <a:xfrm>
          <a:off x="0" y="0"/>
          <a:ext cx="0" cy="0"/>
          <a:chOff x="0" y="0"/>
          <a:chExt cx="0" cy="0"/>
        </a:xfrm>
      </p:grpSpPr>
      <p:pic>
        <p:nvPicPr>
          <p:cNvPr id="11" name="Picture 10" descr="A white letter on a black background&#10;&#10;Description automatically generated">
            <a:extLst>
              <a:ext uri="{FF2B5EF4-FFF2-40B4-BE49-F238E27FC236}">
                <a16:creationId xmlns:a16="http://schemas.microsoft.com/office/drawing/2014/main" id="{2627C611-1D0A-FE07-1AB9-7B409DCC6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56" y="135193"/>
            <a:ext cx="991019" cy="993851"/>
          </a:xfrm>
          <a:prstGeom prst="rect">
            <a:avLst/>
          </a:prstGeom>
        </p:spPr>
      </p:pic>
      <p:pic>
        <p:nvPicPr>
          <p:cNvPr id="3" name="Picture 2" descr="A blue hexagon with a white wheel&#10;&#10;Description automatically generated">
            <a:extLst>
              <a:ext uri="{FF2B5EF4-FFF2-40B4-BE49-F238E27FC236}">
                <a16:creationId xmlns:a16="http://schemas.microsoft.com/office/drawing/2014/main" id="{7DA14F8B-E2DE-F717-DF9A-98157F9539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3327" y="479144"/>
            <a:ext cx="668871" cy="649900"/>
          </a:xfrm>
          <a:prstGeom prst="rect">
            <a:avLst/>
          </a:prstGeom>
        </p:spPr>
      </p:pic>
      <p:sp>
        <p:nvSpPr>
          <p:cNvPr id="4" name="ZoneTexte 3">
            <a:extLst>
              <a:ext uri="{FF2B5EF4-FFF2-40B4-BE49-F238E27FC236}">
                <a16:creationId xmlns:a16="http://schemas.microsoft.com/office/drawing/2014/main" id="{FA3F96C2-AAF9-200F-657C-FDC627AC9905}"/>
              </a:ext>
            </a:extLst>
          </p:cNvPr>
          <p:cNvSpPr txBox="1"/>
          <p:nvPr/>
        </p:nvSpPr>
        <p:spPr>
          <a:xfrm>
            <a:off x="1204979" y="7646834"/>
            <a:ext cx="9868348"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It can be applied to set up a Kubernetes cluster efficiently</a:t>
            </a:r>
            <a:endParaRPr lang="fr-TN" sz="3200" dirty="0">
              <a:solidFill>
                <a:schemeClr val="bg1"/>
              </a:solidFill>
              <a:latin typeface="Biome" panose="020B0503030204020804" pitchFamily="34" charset="0"/>
              <a:cs typeface="Biome" panose="020B0503030204020804" pitchFamily="34" charset="0"/>
            </a:endParaRPr>
          </a:p>
        </p:txBody>
      </p:sp>
      <p:pic>
        <p:nvPicPr>
          <p:cNvPr id="6" name="Picture 5" descr="A drawing of a strategy board&#10;&#10;Description automatically generated">
            <a:extLst>
              <a:ext uri="{FF2B5EF4-FFF2-40B4-BE49-F238E27FC236}">
                <a16:creationId xmlns:a16="http://schemas.microsoft.com/office/drawing/2014/main" id="{8CA97409-5E30-C77E-6FA8-0526B2C8A7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0463" y="1120971"/>
            <a:ext cx="3410997" cy="3410997"/>
          </a:xfrm>
          <a:prstGeom prst="rect">
            <a:avLst/>
          </a:prstGeom>
        </p:spPr>
      </p:pic>
      <p:pic>
        <p:nvPicPr>
          <p:cNvPr id="8" name="Picture 7" descr="A computer screen with a gear and a computer screen&#10;&#10;Description automatically generated">
            <a:extLst>
              <a:ext uri="{FF2B5EF4-FFF2-40B4-BE49-F238E27FC236}">
                <a16:creationId xmlns:a16="http://schemas.microsoft.com/office/drawing/2014/main" id="{1B8A7DC3-AB8E-12CA-EEDA-73EEB91DBF2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01778" y="1800343"/>
            <a:ext cx="812514" cy="812514"/>
          </a:xfrm>
          <a:prstGeom prst="rect">
            <a:avLst/>
          </a:prstGeom>
        </p:spPr>
      </p:pic>
      <p:pic>
        <p:nvPicPr>
          <p:cNvPr id="9" name="Picture 8" descr="A blue hexagon with white text and gears&#10;&#10;Description automatically generated">
            <a:extLst>
              <a:ext uri="{FF2B5EF4-FFF2-40B4-BE49-F238E27FC236}">
                <a16:creationId xmlns:a16="http://schemas.microsoft.com/office/drawing/2014/main" id="{C3EE3A93-5C01-05D7-DFC6-74C6146B3C9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46834" y="3264151"/>
            <a:ext cx="665498" cy="649900"/>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9B2F532B-B393-3063-2E19-5B97BCA6BF9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19012" y="4366441"/>
            <a:ext cx="921141" cy="921141"/>
          </a:xfrm>
          <a:prstGeom prst="rect">
            <a:avLst/>
          </a:prstGeom>
        </p:spPr>
      </p:pic>
      <p:pic>
        <p:nvPicPr>
          <p:cNvPr id="17" name="Picture 16" descr="A group of icons on a black background&#10;&#10;Description automatically generated">
            <a:extLst>
              <a:ext uri="{FF2B5EF4-FFF2-40B4-BE49-F238E27FC236}">
                <a16:creationId xmlns:a16="http://schemas.microsoft.com/office/drawing/2014/main" id="{E7D0768A-94CF-C8AD-F4D4-EA6909B161E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46834" y="5733402"/>
            <a:ext cx="722403" cy="722403"/>
          </a:xfrm>
          <a:prstGeom prst="rect">
            <a:avLst/>
          </a:prstGeom>
        </p:spPr>
      </p:pic>
      <p:pic>
        <p:nvPicPr>
          <p:cNvPr id="19" name="Picture 18" descr="A pink puzzle piece with a gear&#10;&#10;Description automatically generated">
            <a:extLst>
              <a:ext uri="{FF2B5EF4-FFF2-40B4-BE49-F238E27FC236}">
                <a16:creationId xmlns:a16="http://schemas.microsoft.com/office/drawing/2014/main" id="{3653C5C3-6A51-E86C-38D1-521AE557BBD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67352" y="6310825"/>
            <a:ext cx="289959" cy="289959"/>
          </a:xfrm>
          <a:prstGeom prst="rect">
            <a:avLst/>
          </a:prstGeom>
        </p:spPr>
      </p:pic>
      <p:sp>
        <p:nvSpPr>
          <p:cNvPr id="21" name="ZoneTexte 3">
            <a:extLst>
              <a:ext uri="{FF2B5EF4-FFF2-40B4-BE49-F238E27FC236}">
                <a16:creationId xmlns:a16="http://schemas.microsoft.com/office/drawing/2014/main" id="{D4EE8D45-B7E1-6D2F-B34A-3A3EABEFE376}"/>
              </a:ext>
            </a:extLst>
          </p:cNvPr>
          <p:cNvSpPr txBox="1"/>
          <p:nvPr/>
        </p:nvSpPr>
        <p:spPr>
          <a:xfrm>
            <a:off x="1161825" y="5062685"/>
            <a:ext cx="8528275"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Playbooks are files that contain a list of tasks to be executed on machines</a:t>
            </a:r>
            <a:endParaRPr lang="fr-TN" sz="3200" dirty="0">
              <a:solidFill>
                <a:schemeClr val="bg1"/>
              </a:solidFill>
              <a:latin typeface="Biome" panose="020B0503030204020804" pitchFamily="34" charset="0"/>
              <a:cs typeface="Biome" panose="020B0503030204020804" pitchFamily="34" charset="0"/>
            </a:endParaRPr>
          </a:p>
        </p:txBody>
      </p:sp>
      <p:sp>
        <p:nvSpPr>
          <p:cNvPr id="22" name="ZoneTexte 3">
            <a:extLst>
              <a:ext uri="{FF2B5EF4-FFF2-40B4-BE49-F238E27FC236}">
                <a16:creationId xmlns:a16="http://schemas.microsoft.com/office/drawing/2014/main" id="{C9633EBA-EC6C-0298-A176-4C5C8DA2A456}"/>
              </a:ext>
            </a:extLst>
          </p:cNvPr>
          <p:cNvSpPr txBox="1"/>
          <p:nvPr/>
        </p:nvSpPr>
        <p:spPr>
          <a:xfrm>
            <a:off x="-9106125" y="5003610"/>
            <a:ext cx="8528275"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Ansible installs necessary software like Docker and </a:t>
            </a:r>
            <a:r>
              <a:rPr lang="en-GB" sz="3200" dirty="0" err="1">
                <a:solidFill>
                  <a:schemeClr val="bg1"/>
                </a:solidFill>
                <a:latin typeface="Biome" panose="020B0503030204020804" pitchFamily="34" charset="0"/>
                <a:cs typeface="Biome" panose="020B0503030204020804" pitchFamily="34" charset="0"/>
              </a:rPr>
              <a:t>kubeadm</a:t>
            </a:r>
            <a:r>
              <a:rPr lang="en-GB" sz="3200" dirty="0">
                <a:solidFill>
                  <a:schemeClr val="bg1"/>
                </a:solidFill>
                <a:latin typeface="Biome" panose="020B0503030204020804" pitchFamily="34" charset="0"/>
                <a:cs typeface="Biome" panose="020B0503030204020804" pitchFamily="34" charset="0"/>
              </a:rPr>
              <a:t> on nodes</a:t>
            </a:r>
            <a:endParaRPr lang="fr-TN" sz="3200"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487334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00EB1-149A-415A-F8F5-5382CA730568}"/>
            </a:ext>
          </a:extLst>
        </p:cNvPr>
        <p:cNvGrpSpPr/>
        <p:nvPr/>
      </p:nvGrpSpPr>
      <p:grpSpPr>
        <a:xfrm>
          <a:off x="0" y="0"/>
          <a:ext cx="0" cy="0"/>
          <a:chOff x="0" y="0"/>
          <a:chExt cx="0" cy="0"/>
        </a:xfrm>
      </p:grpSpPr>
      <p:pic>
        <p:nvPicPr>
          <p:cNvPr id="11" name="Picture 10" descr="A white letter on a black background&#10;&#10;Description automatically generated">
            <a:extLst>
              <a:ext uri="{FF2B5EF4-FFF2-40B4-BE49-F238E27FC236}">
                <a16:creationId xmlns:a16="http://schemas.microsoft.com/office/drawing/2014/main" id="{DD54F531-7041-8F93-5541-CA3B2D0126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56" y="135193"/>
            <a:ext cx="991019" cy="993851"/>
          </a:xfrm>
          <a:prstGeom prst="rect">
            <a:avLst/>
          </a:prstGeom>
        </p:spPr>
      </p:pic>
      <p:pic>
        <p:nvPicPr>
          <p:cNvPr id="3" name="Picture 2" descr="A blue hexagon with a white wheel&#10;&#10;Description automatically generated">
            <a:extLst>
              <a:ext uri="{FF2B5EF4-FFF2-40B4-BE49-F238E27FC236}">
                <a16:creationId xmlns:a16="http://schemas.microsoft.com/office/drawing/2014/main" id="{F02790E9-29B0-9245-A571-DFAD293E7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3327" y="479144"/>
            <a:ext cx="668871" cy="649900"/>
          </a:xfrm>
          <a:prstGeom prst="rect">
            <a:avLst/>
          </a:prstGeom>
        </p:spPr>
      </p:pic>
      <p:pic>
        <p:nvPicPr>
          <p:cNvPr id="6" name="Picture 5" descr="A drawing of a strategy board&#10;&#10;Description automatically generated">
            <a:extLst>
              <a:ext uri="{FF2B5EF4-FFF2-40B4-BE49-F238E27FC236}">
                <a16:creationId xmlns:a16="http://schemas.microsoft.com/office/drawing/2014/main" id="{26EB082F-B0D9-570E-EF36-C2272DF5E4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32595" y="1920408"/>
            <a:ext cx="668871" cy="668871"/>
          </a:xfrm>
          <a:prstGeom prst="rect">
            <a:avLst/>
          </a:prstGeom>
        </p:spPr>
      </p:pic>
      <p:pic>
        <p:nvPicPr>
          <p:cNvPr id="8" name="Picture 7" descr="A computer screen with a gear and a computer screen&#10;&#10;Description automatically generated">
            <a:extLst>
              <a:ext uri="{FF2B5EF4-FFF2-40B4-BE49-F238E27FC236}">
                <a16:creationId xmlns:a16="http://schemas.microsoft.com/office/drawing/2014/main" id="{D313357F-FF58-BC3D-BA07-3A71DBF9DA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8326" y="860381"/>
            <a:ext cx="3315774" cy="3315774"/>
          </a:xfrm>
          <a:prstGeom prst="rect">
            <a:avLst/>
          </a:prstGeom>
        </p:spPr>
      </p:pic>
      <p:pic>
        <p:nvPicPr>
          <p:cNvPr id="9" name="Picture 8" descr="A blue hexagon with white text and gears&#10;&#10;Description automatically generated">
            <a:extLst>
              <a:ext uri="{FF2B5EF4-FFF2-40B4-BE49-F238E27FC236}">
                <a16:creationId xmlns:a16="http://schemas.microsoft.com/office/drawing/2014/main" id="{85CB898F-DDD5-4F14-C2C7-6E6E7B2B0A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35968" y="3041604"/>
            <a:ext cx="665498" cy="649900"/>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EB0A944F-8596-D1E8-ED84-4924C2BA80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06459" y="4268722"/>
            <a:ext cx="921141" cy="921141"/>
          </a:xfrm>
          <a:prstGeom prst="rect">
            <a:avLst/>
          </a:prstGeom>
        </p:spPr>
      </p:pic>
      <p:pic>
        <p:nvPicPr>
          <p:cNvPr id="17" name="Picture 16" descr="A group of icons on a black background&#10;&#10;Description automatically generated">
            <a:extLst>
              <a:ext uri="{FF2B5EF4-FFF2-40B4-BE49-F238E27FC236}">
                <a16:creationId xmlns:a16="http://schemas.microsoft.com/office/drawing/2014/main" id="{48DD3D5E-79ED-9180-545C-3373271782B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46834" y="5733402"/>
            <a:ext cx="722403" cy="722403"/>
          </a:xfrm>
          <a:prstGeom prst="rect">
            <a:avLst/>
          </a:prstGeom>
        </p:spPr>
      </p:pic>
      <p:pic>
        <p:nvPicPr>
          <p:cNvPr id="19" name="Picture 18" descr="A pink puzzle piece with a gear&#10;&#10;Description automatically generated">
            <a:extLst>
              <a:ext uri="{FF2B5EF4-FFF2-40B4-BE49-F238E27FC236}">
                <a16:creationId xmlns:a16="http://schemas.microsoft.com/office/drawing/2014/main" id="{CBFF4EF3-A35A-B261-6C41-E58E76FC7AB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67352" y="6310825"/>
            <a:ext cx="289959" cy="289959"/>
          </a:xfrm>
          <a:prstGeom prst="rect">
            <a:avLst/>
          </a:prstGeom>
        </p:spPr>
      </p:pic>
      <p:sp>
        <p:nvSpPr>
          <p:cNvPr id="21" name="ZoneTexte 3">
            <a:extLst>
              <a:ext uri="{FF2B5EF4-FFF2-40B4-BE49-F238E27FC236}">
                <a16:creationId xmlns:a16="http://schemas.microsoft.com/office/drawing/2014/main" id="{9A832DB2-B064-7C9D-7A8C-BF15CE560604}"/>
              </a:ext>
            </a:extLst>
          </p:cNvPr>
          <p:cNvSpPr txBox="1"/>
          <p:nvPr/>
        </p:nvSpPr>
        <p:spPr>
          <a:xfrm>
            <a:off x="1161825" y="5062685"/>
            <a:ext cx="8528275"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Ansible installs necessary software like Docker and </a:t>
            </a:r>
            <a:r>
              <a:rPr lang="en-GB" sz="3200" dirty="0" err="1">
                <a:solidFill>
                  <a:schemeClr val="bg1"/>
                </a:solidFill>
                <a:latin typeface="Biome" panose="020B0503030204020804" pitchFamily="34" charset="0"/>
                <a:cs typeface="Biome" panose="020B0503030204020804" pitchFamily="34" charset="0"/>
              </a:rPr>
              <a:t>kubeadm</a:t>
            </a:r>
            <a:r>
              <a:rPr lang="en-GB" sz="3200" dirty="0">
                <a:solidFill>
                  <a:schemeClr val="bg1"/>
                </a:solidFill>
                <a:latin typeface="Biome" panose="020B0503030204020804" pitchFamily="34" charset="0"/>
                <a:cs typeface="Biome" panose="020B0503030204020804" pitchFamily="34" charset="0"/>
              </a:rPr>
              <a:t> on nodes</a:t>
            </a:r>
            <a:endParaRPr lang="fr-TN" sz="3200" dirty="0">
              <a:solidFill>
                <a:schemeClr val="bg1"/>
              </a:solidFill>
              <a:latin typeface="Biome" panose="020B0503030204020804" pitchFamily="34" charset="0"/>
              <a:cs typeface="Biome" panose="020B0503030204020804" pitchFamily="34" charset="0"/>
            </a:endParaRPr>
          </a:p>
        </p:txBody>
      </p:sp>
      <p:sp>
        <p:nvSpPr>
          <p:cNvPr id="2" name="ZoneTexte 3">
            <a:extLst>
              <a:ext uri="{FF2B5EF4-FFF2-40B4-BE49-F238E27FC236}">
                <a16:creationId xmlns:a16="http://schemas.microsoft.com/office/drawing/2014/main" id="{363039EA-54D2-81E0-E5AF-4F430530B1A8}"/>
              </a:ext>
            </a:extLst>
          </p:cNvPr>
          <p:cNvSpPr txBox="1"/>
          <p:nvPr/>
        </p:nvSpPr>
        <p:spPr>
          <a:xfrm>
            <a:off x="1161825" y="8015435"/>
            <a:ext cx="8528275"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Playbooks are files that contain a list of tasks to be executed on machines</a:t>
            </a:r>
            <a:endParaRPr lang="fr-TN" sz="3200" dirty="0">
              <a:solidFill>
                <a:schemeClr val="bg1"/>
              </a:solidFill>
              <a:latin typeface="Biome" panose="020B0503030204020804" pitchFamily="34" charset="0"/>
              <a:cs typeface="Biome" panose="020B0503030204020804" pitchFamily="34" charset="0"/>
            </a:endParaRPr>
          </a:p>
        </p:txBody>
      </p:sp>
      <p:sp>
        <p:nvSpPr>
          <p:cNvPr id="5" name="ZoneTexte 3">
            <a:extLst>
              <a:ext uri="{FF2B5EF4-FFF2-40B4-BE49-F238E27FC236}">
                <a16:creationId xmlns:a16="http://schemas.microsoft.com/office/drawing/2014/main" id="{C90D2E4B-7AEF-81A8-F984-6BAC98E3F1F7}"/>
              </a:ext>
            </a:extLst>
          </p:cNvPr>
          <p:cNvSpPr txBox="1"/>
          <p:nvPr/>
        </p:nvSpPr>
        <p:spPr>
          <a:xfrm>
            <a:off x="-9353775" y="5062685"/>
            <a:ext cx="8528275"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It initializes the master node to create the Kubernetes cluster</a:t>
            </a:r>
            <a:endParaRPr lang="fr-TN" sz="3200"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016862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4503F-B226-3C7B-1053-FD43DAB4C626}"/>
            </a:ext>
          </a:extLst>
        </p:cNvPr>
        <p:cNvGrpSpPr/>
        <p:nvPr/>
      </p:nvGrpSpPr>
      <p:grpSpPr>
        <a:xfrm>
          <a:off x="0" y="0"/>
          <a:ext cx="0" cy="0"/>
          <a:chOff x="0" y="0"/>
          <a:chExt cx="0" cy="0"/>
        </a:xfrm>
      </p:grpSpPr>
      <p:pic>
        <p:nvPicPr>
          <p:cNvPr id="11" name="Picture 10" descr="A white letter on a black background&#10;&#10;Description automatically generated">
            <a:extLst>
              <a:ext uri="{FF2B5EF4-FFF2-40B4-BE49-F238E27FC236}">
                <a16:creationId xmlns:a16="http://schemas.microsoft.com/office/drawing/2014/main" id="{C5CDE3E3-49F4-17F5-82F7-4E1C1FDE33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56" y="135193"/>
            <a:ext cx="991019" cy="993851"/>
          </a:xfrm>
          <a:prstGeom prst="rect">
            <a:avLst/>
          </a:prstGeom>
        </p:spPr>
      </p:pic>
      <p:pic>
        <p:nvPicPr>
          <p:cNvPr id="3" name="Picture 2" descr="A blue hexagon with a white wheel&#10;&#10;Description automatically generated">
            <a:extLst>
              <a:ext uri="{FF2B5EF4-FFF2-40B4-BE49-F238E27FC236}">
                <a16:creationId xmlns:a16="http://schemas.microsoft.com/office/drawing/2014/main" id="{950DECAB-2ABA-AAF3-D145-EEDFAF22E5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3327" y="479144"/>
            <a:ext cx="668871" cy="649900"/>
          </a:xfrm>
          <a:prstGeom prst="rect">
            <a:avLst/>
          </a:prstGeom>
        </p:spPr>
      </p:pic>
      <p:pic>
        <p:nvPicPr>
          <p:cNvPr id="6" name="Picture 5" descr="A drawing of a strategy board&#10;&#10;Description automatically generated">
            <a:extLst>
              <a:ext uri="{FF2B5EF4-FFF2-40B4-BE49-F238E27FC236}">
                <a16:creationId xmlns:a16="http://schemas.microsoft.com/office/drawing/2014/main" id="{89AA0C2B-4630-7F99-806C-D77444D273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46834" y="1858812"/>
            <a:ext cx="668871" cy="668871"/>
          </a:xfrm>
          <a:prstGeom prst="rect">
            <a:avLst/>
          </a:prstGeom>
        </p:spPr>
      </p:pic>
      <p:pic>
        <p:nvPicPr>
          <p:cNvPr id="8" name="Picture 7" descr="A computer screen with a gear and a computer screen&#10;&#10;Description automatically generated">
            <a:extLst>
              <a:ext uri="{FF2B5EF4-FFF2-40B4-BE49-F238E27FC236}">
                <a16:creationId xmlns:a16="http://schemas.microsoft.com/office/drawing/2014/main" id="{186D24D8-8A55-A5D4-6C20-466DC87AB93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54917" y="3004359"/>
            <a:ext cx="671655" cy="671655"/>
          </a:xfrm>
          <a:prstGeom prst="rect">
            <a:avLst/>
          </a:prstGeom>
        </p:spPr>
      </p:pic>
      <p:pic>
        <p:nvPicPr>
          <p:cNvPr id="9" name="Picture 8" descr="A blue hexagon with white text and gears&#10;&#10;Description automatically generated">
            <a:extLst>
              <a:ext uri="{FF2B5EF4-FFF2-40B4-BE49-F238E27FC236}">
                <a16:creationId xmlns:a16="http://schemas.microsoft.com/office/drawing/2014/main" id="{667A76AA-977D-C63B-679A-6D7A23F1FE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5976" y="1281444"/>
            <a:ext cx="3154952" cy="3081006"/>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8FFE51C2-D268-D0A2-7E77-AD109BFEB6D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49339" y="4244137"/>
            <a:ext cx="921141" cy="921141"/>
          </a:xfrm>
          <a:prstGeom prst="rect">
            <a:avLst/>
          </a:prstGeom>
        </p:spPr>
      </p:pic>
      <p:pic>
        <p:nvPicPr>
          <p:cNvPr id="17" name="Picture 16" descr="A group of icons on a black background&#10;&#10;Description automatically generated">
            <a:extLst>
              <a:ext uri="{FF2B5EF4-FFF2-40B4-BE49-F238E27FC236}">
                <a16:creationId xmlns:a16="http://schemas.microsoft.com/office/drawing/2014/main" id="{D093AC21-0A07-E027-DBFD-6E25EAE39BA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46834" y="5733402"/>
            <a:ext cx="722403" cy="722403"/>
          </a:xfrm>
          <a:prstGeom prst="rect">
            <a:avLst/>
          </a:prstGeom>
        </p:spPr>
      </p:pic>
      <p:pic>
        <p:nvPicPr>
          <p:cNvPr id="19" name="Picture 18" descr="A pink puzzle piece with a gear&#10;&#10;Description automatically generated">
            <a:extLst>
              <a:ext uri="{FF2B5EF4-FFF2-40B4-BE49-F238E27FC236}">
                <a16:creationId xmlns:a16="http://schemas.microsoft.com/office/drawing/2014/main" id="{BDAF8BCA-4910-F468-B8A6-63E654924A4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67352" y="6310825"/>
            <a:ext cx="289959" cy="289959"/>
          </a:xfrm>
          <a:prstGeom prst="rect">
            <a:avLst/>
          </a:prstGeom>
        </p:spPr>
      </p:pic>
      <p:sp>
        <p:nvSpPr>
          <p:cNvPr id="21" name="ZoneTexte 3">
            <a:extLst>
              <a:ext uri="{FF2B5EF4-FFF2-40B4-BE49-F238E27FC236}">
                <a16:creationId xmlns:a16="http://schemas.microsoft.com/office/drawing/2014/main" id="{92053895-342D-C758-03A2-C4F3DE1F5A4F}"/>
              </a:ext>
            </a:extLst>
          </p:cNvPr>
          <p:cNvSpPr txBox="1"/>
          <p:nvPr/>
        </p:nvSpPr>
        <p:spPr>
          <a:xfrm>
            <a:off x="1161825" y="5062685"/>
            <a:ext cx="8528275"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It initializes the master node to create the Kubernetes cluster</a:t>
            </a:r>
            <a:endParaRPr lang="fr-TN" sz="3200" dirty="0">
              <a:solidFill>
                <a:schemeClr val="bg1"/>
              </a:solidFill>
              <a:latin typeface="Biome" panose="020B0503030204020804" pitchFamily="34" charset="0"/>
              <a:cs typeface="Biome" panose="020B0503030204020804" pitchFamily="34" charset="0"/>
            </a:endParaRPr>
          </a:p>
        </p:txBody>
      </p:sp>
      <p:sp>
        <p:nvSpPr>
          <p:cNvPr id="2" name="ZoneTexte 3">
            <a:extLst>
              <a:ext uri="{FF2B5EF4-FFF2-40B4-BE49-F238E27FC236}">
                <a16:creationId xmlns:a16="http://schemas.microsoft.com/office/drawing/2014/main" id="{70C9BD80-5CD9-4A1C-708F-C9146C92E255}"/>
              </a:ext>
            </a:extLst>
          </p:cNvPr>
          <p:cNvSpPr txBox="1"/>
          <p:nvPr/>
        </p:nvSpPr>
        <p:spPr>
          <a:xfrm>
            <a:off x="1133475" y="7786835"/>
            <a:ext cx="8528275"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Ansible installs necessary software like Docker and </a:t>
            </a:r>
            <a:r>
              <a:rPr lang="en-GB" sz="3200" dirty="0" err="1">
                <a:solidFill>
                  <a:schemeClr val="bg1"/>
                </a:solidFill>
                <a:latin typeface="Biome" panose="020B0503030204020804" pitchFamily="34" charset="0"/>
                <a:cs typeface="Biome" panose="020B0503030204020804" pitchFamily="34" charset="0"/>
              </a:rPr>
              <a:t>kubeadm</a:t>
            </a:r>
            <a:r>
              <a:rPr lang="en-GB" sz="3200" dirty="0">
                <a:solidFill>
                  <a:schemeClr val="bg1"/>
                </a:solidFill>
                <a:latin typeface="Biome" panose="020B0503030204020804" pitchFamily="34" charset="0"/>
                <a:cs typeface="Biome" panose="020B0503030204020804" pitchFamily="34" charset="0"/>
              </a:rPr>
              <a:t> on nodes</a:t>
            </a:r>
            <a:endParaRPr lang="fr-TN" sz="3200" dirty="0">
              <a:solidFill>
                <a:schemeClr val="bg1"/>
              </a:solidFill>
              <a:latin typeface="Biome" panose="020B0503030204020804" pitchFamily="34" charset="0"/>
              <a:cs typeface="Biome" panose="020B0503030204020804" pitchFamily="34" charset="0"/>
            </a:endParaRPr>
          </a:p>
        </p:txBody>
      </p:sp>
      <p:sp>
        <p:nvSpPr>
          <p:cNvPr id="4" name="ZoneTexte 3">
            <a:extLst>
              <a:ext uri="{FF2B5EF4-FFF2-40B4-BE49-F238E27FC236}">
                <a16:creationId xmlns:a16="http://schemas.microsoft.com/office/drawing/2014/main" id="{3BEB15B0-9677-8FF3-0E0D-7669D8457A93}"/>
              </a:ext>
            </a:extLst>
          </p:cNvPr>
          <p:cNvSpPr txBox="1"/>
          <p:nvPr/>
        </p:nvSpPr>
        <p:spPr>
          <a:xfrm>
            <a:off x="-9305656" y="5113403"/>
            <a:ext cx="8528275"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Ansible runs commands to add worker nodes to the cluster</a:t>
            </a:r>
            <a:endParaRPr lang="fr-TN" sz="3200"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289332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8026A-1A22-CE83-2EDD-393764A0A814}"/>
            </a:ext>
          </a:extLst>
        </p:cNvPr>
        <p:cNvGrpSpPr/>
        <p:nvPr/>
      </p:nvGrpSpPr>
      <p:grpSpPr>
        <a:xfrm>
          <a:off x="0" y="0"/>
          <a:ext cx="0" cy="0"/>
          <a:chOff x="0" y="0"/>
          <a:chExt cx="0" cy="0"/>
        </a:xfrm>
      </p:grpSpPr>
      <p:pic>
        <p:nvPicPr>
          <p:cNvPr id="11" name="Picture 10" descr="A white letter on a black background&#10;&#10;Description automatically generated">
            <a:extLst>
              <a:ext uri="{FF2B5EF4-FFF2-40B4-BE49-F238E27FC236}">
                <a16:creationId xmlns:a16="http://schemas.microsoft.com/office/drawing/2014/main" id="{B9A24D07-240B-526F-8704-18EFF813CB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56" y="135193"/>
            <a:ext cx="991019" cy="993851"/>
          </a:xfrm>
          <a:prstGeom prst="rect">
            <a:avLst/>
          </a:prstGeom>
        </p:spPr>
      </p:pic>
      <p:pic>
        <p:nvPicPr>
          <p:cNvPr id="3" name="Picture 2" descr="A blue hexagon with a white wheel&#10;&#10;Description automatically generated">
            <a:extLst>
              <a:ext uri="{FF2B5EF4-FFF2-40B4-BE49-F238E27FC236}">
                <a16:creationId xmlns:a16="http://schemas.microsoft.com/office/drawing/2014/main" id="{9C7508B1-BCA0-AED4-4826-7B9A7B358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3327" y="479144"/>
            <a:ext cx="668871" cy="649900"/>
          </a:xfrm>
          <a:prstGeom prst="rect">
            <a:avLst/>
          </a:prstGeom>
        </p:spPr>
      </p:pic>
      <p:pic>
        <p:nvPicPr>
          <p:cNvPr id="6" name="Picture 5" descr="A drawing of a strategy board&#10;&#10;Description automatically generated">
            <a:extLst>
              <a:ext uri="{FF2B5EF4-FFF2-40B4-BE49-F238E27FC236}">
                <a16:creationId xmlns:a16="http://schemas.microsoft.com/office/drawing/2014/main" id="{667E626A-7ED6-76AB-26CA-7F4193BFB9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37303" y="1859452"/>
            <a:ext cx="668871" cy="668871"/>
          </a:xfrm>
          <a:prstGeom prst="rect">
            <a:avLst/>
          </a:prstGeom>
        </p:spPr>
      </p:pic>
      <p:pic>
        <p:nvPicPr>
          <p:cNvPr id="8" name="Picture 7" descr="A computer screen with a gear and a computer screen&#10;&#10;Description automatically generated">
            <a:extLst>
              <a:ext uri="{FF2B5EF4-FFF2-40B4-BE49-F238E27FC236}">
                <a16:creationId xmlns:a16="http://schemas.microsoft.com/office/drawing/2014/main" id="{55BC9BDE-92F5-0563-9FBA-84A3503CB4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40676" y="3010722"/>
            <a:ext cx="671655" cy="671655"/>
          </a:xfrm>
          <a:prstGeom prst="rect">
            <a:avLst/>
          </a:prstGeom>
        </p:spPr>
      </p:pic>
      <p:pic>
        <p:nvPicPr>
          <p:cNvPr id="9" name="Picture 8" descr="A blue hexagon with white text and gears&#10;&#10;Description automatically generated">
            <a:extLst>
              <a:ext uri="{FF2B5EF4-FFF2-40B4-BE49-F238E27FC236}">
                <a16:creationId xmlns:a16="http://schemas.microsoft.com/office/drawing/2014/main" id="{B9E8F5BE-C567-B769-A735-2789D2DC7D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40676" y="4412785"/>
            <a:ext cx="665498" cy="649900"/>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9AF94D89-E302-8D2B-5CD2-33CC10A74A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0299" y="718097"/>
            <a:ext cx="4251326" cy="4251326"/>
          </a:xfrm>
          <a:prstGeom prst="rect">
            <a:avLst/>
          </a:prstGeom>
        </p:spPr>
      </p:pic>
      <p:pic>
        <p:nvPicPr>
          <p:cNvPr id="17" name="Picture 16" descr="A group of icons on a black background&#10;&#10;Description automatically generated">
            <a:extLst>
              <a:ext uri="{FF2B5EF4-FFF2-40B4-BE49-F238E27FC236}">
                <a16:creationId xmlns:a16="http://schemas.microsoft.com/office/drawing/2014/main" id="{BC93E497-2D47-DF03-84C9-5F8A8285577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146834" y="5733402"/>
            <a:ext cx="722403" cy="722403"/>
          </a:xfrm>
          <a:prstGeom prst="rect">
            <a:avLst/>
          </a:prstGeom>
        </p:spPr>
      </p:pic>
      <p:pic>
        <p:nvPicPr>
          <p:cNvPr id="19" name="Picture 18" descr="A pink puzzle piece with a gear&#10;&#10;Description automatically generated">
            <a:extLst>
              <a:ext uri="{FF2B5EF4-FFF2-40B4-BE49-F238E27FC236}">
                <a16:creationId xmlns:a16="http://schemas.microsoft.com/office/drawing/2014/main" id="{BC646EAB-48FA-17DB-0334-3F685A45206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67352" y="6310825"/>
            <a:ext cx="289959" cy="289959"/>
          </a:xfrm>
          <a:prstGeom prst="rect">
            <a:avLst/>
          </a:prstGeom>
        </p:spPr>
      </p:pic>
      <p:sp>
        <p:nvSpPr>
          <p:cNvPr id="21" name="ZoneTexte 3">
            <a:extLst>
              <a:ext uri="{FF2B5EF4-FFF2-40B4-BE49-F238E27FC236}">
                <a16:creationId xmlns:a16="http://schemas.microsoft.com/office/drawing/2014/main" id="{580DB953-DCC1-FC26-291A-2C0DC14A5EC0}"/>
              </a:ext>
            </a:extLst>
          </p:cNvPr>
          <p:cNvSpPr txBox="1"/>
          <p:nvPr/>
        </p:nvSpPr>
        <p:spPr>
          <a:xfrm>
            <a:off x="1161825" y="5062685"/>
            <a:ext cx="8528275"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Ansible runs commands to add worker nodes to the cluster</a:t>
            </a:r>
            <a:endParaRPr lang="fr-TN" sz="3200" dirty="0">
              <a:solidFill>
                <a:schemeClr val="bg1"/>
              </a:solidFill>
              <a:latin typeface="Biome" panose="020B0503030204020804" pitchFamily="34" charset="0"/>
              <a:cs typeface="Biome" panose="020B0503030204020804" pitchFamily="34" charset="0"/>
            </a:endParaRPr>
          </a:p>
        </p:txBody>
      </p:sp>
      <p:sp>
        <p:nvSpPr>
          <p:cNvPr id="2" name="ZoneTexte 3">
            <a:extLst>
              <a:ext uri="{FF2B5EF4-FFF2-40B4-BE49-F238E27FC236}">
                <a16:creationId xmlns:a16="http://schemas.microsoft.com/office/drawing/2014/main" id="{FCB74F74-B84E-D13E-ED09-CA2D92DD46FF}"/>
              </a:ext>
            </a:extLst>
          </p:cNvPr>
          <p:cNvSpPr txBox="1"/>
          <p:nvPr/>
        </p:nvSpPr>
        <p:spPr>
          <a:xfrm>
            <a:off x="1133475" y="7672535"/>
            <a:ext cx="8528275"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It initializes the master node to create the Kubernetes cluster</a:t>
            </a:r>
            <a:endParaRPr lang="fr-TN" sz="3200" dirty="0">
              <a:solidFill>
                <a:schemeClr val="bg1"/>
              </a:solidFill>
              <a:latin typeface="Biome" panose="020B0503030204020804" pitchFamily="34" charset="0"/>
              <a:cs typeface="Biome" panose="020B0503030204020804" pitchFamily="34" charset="0"/>
            </a:endParaRPr>
          </a:p>
        </p:txBody>
      </p:sp>
      <p:sp>
        <p:nvSpPr>
          <p:cNvPr id="4" name="ZoneTexte 3">
            <a:extLst>
              <a:ext uri="{FF2B5EF4-FFF2-40B4-BE49-F238E27FC236}">
                <a16:creationId xmlns:a16="http://schemas.microsoft.com/office/drawing/2014/main" id="{D559695E-5D51-BD45-118D-6A1AF53C1078}"/>
              </a:ext>
            </a:extLst>
          </p:cNvPr>
          <p:cNvSpPr txBox="1"/>
          <p:nvPr/>
        </p:nvSpPr>
        <p:spPr>
          <a:xfrm>
            <a:off x="-9125175" y="5194793"/>
            <a:ext cx="8528275"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It installs networking plugins to enable communication between nodes</a:t>
            </a:r>
            <a:endParaRPr lang="fr-TN" sz="3200"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3142014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61596-2907-C131-328F-D31BBA5319D1}"/>
            </a:ext>
          </a:extLst>
        </p:cNvPr>
        <p:cNvGrpSpPr/>
        <p:nvPr/>
      </p:nvGrpSpPr>
      <p:grpSpPr>
        <a:xfrm>
          <a:off x="0" y="0"/>
          <a:ext cx="0" cy="0"/>
          <a:chOff x="0" y="0"/>
          <a:chExt cx="0" cy="0"/>
        </a:xfrm>
      </p:grpSpPr>
      <p:pic>
        <p:nvPicPr>
          <p:cNvPr id="11" name="Picture 10" descr="A white letter on a black background&#10;&#10;Description automatically generated">
            <a:extLst>
              <a:ext uri="{FF2B5EF4-FFF2-40B4-BE49-F238E27FC236}">
                <a16:creationId xmlns:a16="http://schemas.microsoft.com/office/drawing/2014/main" id="{B5797EDB-988D-4451-BC59-81B22FE7E4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56" y="135193"/>
            <a:ext cx="991019" cy="993851"/>
          </a:xfrm>
          <a:prstGeom prst="rect">
            <a:avLst/>
          </a:prstGeom>
        </p:spPr>
      </p:pic>
      <p:pic>
        <p:nvPicPr>
          <p:cNvPr id="3" name="Picture 2" descr="A blue hexagon with a white wheel&#10;&#10;Description automatically generated">
            <a:extLst>
              <a:ext uri="{FF2B5EF4-FFF2-40B4-BE49-F238E27FC236}">
                <a16:creationId xmlns:a16="http://schemas.microsoft.com/office/drawing/2014/main" id="{9CDC66B6-752E-F344-104A-C7A427D42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3327" y="479144"/>
            <a:ext cx="668871" cy="649900"/>
          </a:xfrm>
          <a:prstGeom prst="rect">
            <a:avLst/>
          </a:prstGeom>
        </p:spPr>
      </p:pic>
      <p:pic>
        <p:nvPicPr>
          <p:cNvPr id="6" name="Picture 5" descr="A drawing of a strategy board&#10;&#10;Description automatically generated">
            <a:extLst>
              <a:ext uri="{FF2B5EF4-FFF2-40B4-BE49-F238E27FC236}">
                <a16:creationId xmlns:a16="http://schemas.microsoft.com/office/drawing/2014/main" id="{4EAC46A2-B4F0-165B-7FF4-390B725B5D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46834" y="1586206"/>
            <a:ext cx="668871" cy="668871"/>
          </a:xfrm>
          <a:prstGeom prst="rect">
            <a:avLst/>
          </a:prstGeom>
        </p:spPr>
      </p:pic>
      <p:pic>
        <p:nvPicPr>
          <p:cNvPr id="8" name="Picture 7" descr="A computer screen with a gear and a computer screen&#10;&#10;Description automatically generated">
            <a:extLst>
              <a:ext uri="{FF2B5EF4-FFF2-40B4-BE49-F238E27FC236}">
                <a16:creationId xmlns:a16="http://schemas.microsoft.com/office/drawing/2014/main" id="{7D1CC616-1D56-32B3-D970-F79334E0CB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40676" y="2667642"/>
            <a:ext cx="671655" cy="671655"/>
          </a:xfrm>
          <a:prstGeom prst="rect">
            <a:avLst/>
          </a:prstGeom>
        </p:spPr>
      </p:pic>
      <p:pic>
        <p:nvPicPr>
          <p:cNvPr id="9" name="Picture 8" descr="A blue hexagon with white text and gears&#10;&#10;Description automatically generated">
            <a:extLst>
              <a:ext uri="{FF2B5EF4-FFF2-40B4-BE49-F238E27FC236}">
                <a16:creationId xmlns:a16="http://schemas.microsoft.com/office/drawing/2014/main" id="{4DA9A407-4333-9124-46A6-A1AE1E81CF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40676" y="4227995"/>
            <a:ext cx="665498" cy="649900"/>
          </a:xfrm>
          <a:prstGeom prst="rect">
            <a:avLst/>
          </a:prstGeom>
        </p:spPr>
      </p:pic>
      <p:pic>
        <p:nvPicPr>
          <p:cNvPr id="13" name="Picture 12" descr="A black background with a black square&#10;&#10;Description automatically generated with medium confidence">
            <a:extLst>
              <a:ext uri="{FF2B5EF4-FFF2-40B4-BE49-F238E27FC236}">
                <a16:creationId xmlns:a16="http://schemas.microsoft.com/office/drawing/2014/main" id="{5B605A51-CA83-7235-72FC-D9C332C6C52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12854" y="5218762"/>
            <a:ext cx="921141" cy="921141"/>
          </a:xfrm>
          <a:prstGeom prst="rect">
            <a:avLst/>
          </a:prstGeom>
        </p:spPr>
      </p:pic>
      <p:pic>
        <p:nvPicPr>
          <p:cNvPr id="17" name="Picture 16" descr="A group of icons on a black background&#10;&#10;Description automatically generated">
            <a:extLst>
              <a:ext uri="{FF2B5EF4-FFF2-40B4-BE49-F238E27FC236}">
                <a16:creationId xmlns:a16="http://schemas.microsoft.com/office/drawing/2014/main" id="{F3422D61-A49D-7F50-D3B5-3B1B866073F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83984" y="1028552"/>
            <a:ext cx="3015707" cy="3015707"/>
          </a:xfrm>
          <a:prstGeom prst="rect">
            <a:avLst/>
          </a:prstGeom>
        </p:spPr>
      </p:pic>
      <p:pic>
        <p:nvPicPr>
          <p:cNvPr id="19" name="Picture 18" descr="A pink puzzle piece with a gear&#10;&#10;Description automatically generated">
            <a:extLst>
              <a:ext uri="{FF2B5EF4-FFF2-40B4-BE49-F238E27FC236}">
                <a16:creationId xmlns:a16="http://schemas.microsoft.com/office/drawing/2014/main" id="{A47D93FA-EF04-28E2-25B5-329EB1F98C0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94467" y="3429000"/>
            <a:ext cx="1210448" cy="1210448"/>
          </a:xfrm>
          <a:prstGeom prst="rect">
            <a:avLst/>
          </a:prstGeom>
        </p:spPr>
      </p:pic>
      <p:sp>
        <p:nvSpPr>
          <p:cNvPr id="21" name="ZoneTexte 3">
            <a:extLst>
              <a:ext uri="{FF2B5EF4-FFF2-40B4-BE49-F238E27FC236}">
                <a16:creationId xmlns:a16="http://schemas.microsoft.com/office/drawing/2014/main" id="{230335FF-E3C4-3E84-4E8B-0740C26D6DB2}"/>
              </a:ext>
            </a:extLst>
          </p:cNvPr>
          <p:cNvSpPr txBox="1"/>
          <p:nvPr/>
        </p:nvSpPr>
        <p:spPr>
          <a:xfrm>
            <a:off x="1161825" y="5062685"/>
            <a:ext cx="8528275"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It installs networking plugins to enable communication between nodes</a:t>
            </a:r>
            <a:endParaRPr lang="fr-TN" sz="3200" dirty="0">
              <a:solidFill>
                <a:schemeClr val="bg1"/>
              </a:solidFill>
              <a:latin typeface="Biome" panose="020B0503030204020804" pitchFamily="34" charset="0"/>
              <a:cs typeface="Biome" panose="020B0503030204020804" pitchFamily="34" charset="0"/>
            </a:endParaRPr>
          </a:p>
        </p:txBody>
      </p:sp>
      <p:sp>
        <p:nvSpPr>
          <p:cNvPr id="2" name="ZoneTexte 3">
            <a:extLst>
              <a:ext uri="{FF2B5EF4-FFF2-40B4-BE49-F238E27FC236}">
                <a16:creationId xmlns:a16="http://schemas.microsoft.com/office/drawing/2014/main" id="{0FD10BDE-325F-3E64-2D56-3D20731A7EE9}"/>
              </a:ext>
            </a:extLst>
          </p:cNvPr>
          <p:cNvSpPr txBox="1"/>
          <p:nvPr/>
        </p:nvSpPr>
        <p:spPr>
          <a:xfrm>
            <a:off x="1133475" y="7653485"/>
            <a:ext cx="8528275"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Ansible runs commands to add worker nodes to the cluster</a:t>
            </a:r>
            <a:endParaRPr lang="fr-TN" sz="3200"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322929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1DB9E-A606-FA6E-3ED9-DF1AF310E33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929307D-C337-0C5B-285E-626468FEEA20}"/>
              </a:ext>
            </a:extLst>
          </p:cNvPr>
          <p:cNvSpPr txBox="1"/>
          <p:nvPr/>
        </p:nvSpPr>
        <p:spPr>
          <a:xfrm>
            <a:off x="2302552" y="-1128259"/>
            <a:ext cx="7325635" cy="523220"/>
          </a:xfrm>
          <a:prstGeom prst="rect">
            <a:avLst/>
          </a:prstGeom>
          <a:noFill/>
        </p:spPr>
        <p:txBody>
          <a:bodyPr wrap="square" rtlCol="0">
            <a:spAutoFit/>
          </a:bodyPr>
          <a:lstStyle/>
          <a:p>
            <a:r>
              <a:rPr lang="en-GB" sz="2800" dirty="0">
                <a:solidFill>
                  <a:schemeClr val="bg1"/>
                </a:solidFill>
                <a:latin typeface="Biome" panose="020B0503030204020804" pitchFamily="34" charset="0"/>
                <a:cs typeface="Biome" panose="020B0503030204020804" pitchFamily="34" charset="0"/>
              </a:rPr>
              <a:t>The Secret Sauce to Smooth Operations</a:t>
            </a:r>
            <a:endParaRPr lang="en-GB" sz="2800" b="1" dirty="0">
              <a:solidFill>
                <a:schemeClr val="bg1"/>
              </a:solidFill>
              <a:latin typeface="Biome" panose="020B0503030204020804" pitchFamily="34" charset="0"/>
              <a:cs typeface="Biome" panose="020B0503030204020804" pitchFamily="34" charset="0"/>
            </a:endParaRPr>
          </a:p>
        </p:txBody>
      </p:sp>
      <p:sp>
        <p:nvSpPr>
          <p:cNvPr id="10" name="TextBox 9">
            <a:extLst>
              <a:ext uri="{FF2B5EF4-FFF2-40B4-BE49-F238E27FC236}">
                <a16:creationId xmlns:a16="http://schemas.microsoft.com/office/drawing/2014/main" id="{B248EEA5-3385-EBEE-1E6A-CF30442EA28D}"/>
              </a:ext>
            </a:extLst>
          </p:cNvPr>
          <p:cNvSpPr txBox="1"/>
          <p:nvPr/>
        </p:nvSpPr>
        <p:spPr>
          <a:xfrm>
            <a:off x="5005232" y="274907"/>
            <a:ext cx="3802743" cy="523220"/>
          </a:xfrm>
          <a:prstGeom prst="rect">
            <a:avLst/>
          </a:prstGeom>
          <a:noFill/>
        </p:spPr>
        <p:txBody>
          <a:bodyPr wrap="square" rtlCol="0">
            <a:spAutoFit/>
          </a:bodyPr>
          <a:lstStyle/>
          <a:p>
            <a:r>
              <a:rPr lang="en-GB" sz="2800" dirty="0">
                <a:solidFill>
                  <a:schemeClr val="bg1"/>
                </a:solidFill>
                <a:latin typeface="Biome" panose="020B0503030204020804" pitchFamily="34" charset="0"/>
                <a:cs typeface="Biome" panose="020B0503030204020804" pitchFamily="34" charset="0"/>
              </a:rPr>
              <a:t>The catch: </a:t>
            </a:r>
            <a:endParaRPr lang="en-GB" sz="2800" b="1" dirty="0">
              <a:solidFill>
                <a:schemeClr val="bg1"/>
              </a:solidFill>
              <a:latin typeface="Biome" panose="020B0503030204020804" pitchFamily="34" charset="0"/>
              <a:cs typeface="Biome" panose="020B0503030204020804" pitchFamily="34" charset="0"/>
            </a:endParaRPr>
          </a:p>
        </p:txBody>
      </p:sp>
      <p:sp>
        <p:nvSpPr>
          <p:cNvPr id="12" name="TextBox 11">
            <a:extLst>
              <a:ext uri="{FF2B5EF4-FFF2-40B4-BE49-F238E27FC236}">
                <a16:creationId xmlns:a16="http://schemas.microsoft.com/office/drawing/2014/main" id="{F80CB279-9BC7-BA60-CFA6-4586C6CAAEA5}"/>
              </a:ext>
            </a:extLst>
          </p:cNvPr>
          <p:cNvSpPr txBox="1"/>
          <p:nvPr/>
        </p:nvSpPr>
        <p:spPr>
          <a:xfrm>
            <a:off x="6444344" y="10096820"/>
            <a:ext cx="4932660" cy="1200329"/>
          </a:xfrm>
          <a:prstGeom prst="rect">
            <a:avLst/>
          </a:prstGeom>
          <a:noFill/>
        </p:spPr>
        <p:txBody>
          <a:bodyPr wrap="square" rtlCol="0">
            <a:spAutoFit/>
          </a:bodyPr>
          <a:lstStyle/>
          <a:p>
            <a:r>
              <a:rPr lang="en-GB" sz="2400" dirty="0">
                <a:solidFill>
                  <a:schemeClr val="bg1"/>
                </a:solidFill>
                <a:latin typeface="Biome" panose="020B0503030204020804" pitchFamily="34" charset="0"/>
                <a:cs typeface="Biome" panose="020B0503030204020804" pitchFamily="34" charset="0"/>
              </a:rPr>
              <a:t>Some guests are vegetarian, some are gluten-free, and some have nut allergies</a:t>
            </a:r>
            <a:endParaRPr lang="en-GB" sz="2400" b="1" dirty="0">
              <a:solidFill>
                <a:schemeClr val="bg1"/>
              </a:solidFill>
              <a:latin typeface="Biome" panose="020B0503030204020804" pitchFamily="34" charset="0"/>
              <a:cs typeface="Biome" panose="020B0503030204020804" pitchFamily="34" charset="0"/>
            </a:endParaRPr>
          </a:p>
        </p:txBody>
      </p:sp>
      <p:sp>
        <p:nvSpPr>
          <p:cNvPr id="13" name="TextBox 12">
            <a:extLst>
              <a:ext uri="{FF2B5EF4-FFF2-40B4-BE49-F238E27FC236}">
                <a16:creationId xmlns:a16="http://schemas.microsoft.com/office/drawing/2014/main" id="{897D16C8-5D17-F6CF-74B1-42DF486DA908}"/>
              </a:ext>
            </a:extLst>
          </p:cNvPr>
          <p:cNvSpPr txBox="1"/>
          <p:nvPr/>
        </p:nvSpPr>
        <p:spPr>
          <a:xfrm>
            <a:off x="6444344" y="3293057"/>
            <a:ext cx="4932660" cy="1569660"/>
          </a:xfrm>
          <a:prstGeom prst="rect">
            <a:avLst/>
          </a:prstGeom>
          <a:noFill/>
        </p:spPr>
        <p:txBody>
          <a:bodyPr wrap="square" rtlCol="0">
            <a:spAutoFit/>
          </a:bodyPr>
          <a:lstStyle/>
          <a:p>
            <a:r>
              <a:rPr lang="en-GB" sz="2400" dirty="0">
                <a:solidFill>
                  <a:schemeClr val="bg1"/>
                </a:solidFill>
                <a:latin typeface="Biome" panose="020B0503030204020804" pitchFamily="34" charset="0"/>
                <a:cs typeface="Biome" panose="020B0503030204020804" pitchFamily="34" charset="0"/>
              </a:rPr>
              <a:t>Halfway through the party, more people show up unexpectedly, and you need to scale up the food and seating</a:t>
            </a:r>
            <a:endParaRPr lang="en-GB" sz="2400" b="1" dirty="0">
              <a:solidFill>
                <a:schemeClr val="bg1"/>
              </a:solidFill>
              <a:latin typeface="Biome" panose="020B0503030204020804" pitchFamily="34" charset="0"/>
              <a:cs typeface="Biome" panose="020B0503030204020804" pitchFamily="34" charset="0"/>
            </a:endParaRPr>
          </a:p>
        </p:txBody>
      </p:sp>
      <p:pic>
        <p:nvPicPr>
          <p:cNvPr id="5" name="Picture 4" descr="A large group of people&#10;&#10;Description automatically generated">
            <a:extLst>
              <a:ext uri="{FF2B5EF4-FFF2-40B4-BE49-F238E27FC236}">
                <a16:creationId xmlns:a16="http://schemas.microsoft.com/office/drawing/2014/main" id="{322B55A6-077C-3C10-32EA-DDD878FE9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996" y="1296763"/>
            <a:ext cx="4601029" cy="4859837"/>
          </a:xfrm>
          <a:prstGeom prst="rect">
            <a:avLst/>
          </a:prstGeom>
        </p:spPr>
      </p:pic>
      <p:sp>
        <p:nvSpPr>
          <p:cNvPr id="7" name="TextBox 6">
            <a:extLst>
              <a:ext uri="{FF2B5EF4-FFF2-40B4-BE49-F238E27FC236}">
                <a16:creationId xmlns:a16="http://schemas.microsoft.com/office/drawing/2014/main" id="{D6A2DE0B-64DF-F5F4-8824-1D4797472126}"/>
              </a:ext>
            </a:extLst>
          </p:cNvPr>
          <p:cNvSpPr txBox="1"/>
          <p:nvPr/>
        </p:nvSpPr>
        <p:spPr>
          <a:xfrm>
            <a:off x="6444344" y="-2423704"/>
            <a:ext cx="4932660" cy="830997"/>
          </a:xfrm>
          <a:prstGeom prst="rect">
            <a:avLst/>
          </a:prstGeom>
          <a:noFill/>
        </p:spPr>
        <p:txBody>
          <a:bodyPr wrap="square" rtlCol="0">
            <a:spAutoFit/>
          </a:bodyPr>
          <a:lstStyle/>
          <a:p>
            <a:r>
              <a:rPr lang="en-GB" sz="2400" dirty="0">
                <a:solidFill>
                  <a:schemeClr val="bg1"/>
                </a:solidFill>
                <a:latin typeface="Biome" panose="020B0503030204020804" pitchFamily="34" charset="0"/>
                <a:cs typeface="Biome" panose="020B0503030204020804" pitchFamily="34" charset="0"/>
              </a:rPr>
              <a:t>and your oven breaks down mid-party</a:t>
            </a:r>
            <a:endParaRPr lang="en-GB" sz="2400" b="1" dirty="0">
              <a:solidFill>
                <a:schemeClr val="bg1"/>
              </a:solidFill>
              <a:latin typeface="Biome" panose="020B0503030204020804" pitchFamily="34" charset="0"/>
              <a:cs typeface="Biome" panose="020B0503030204020804" pitchFamily="34" charset="0"/>
            </a:endParaRPr>
          </a:p>
        </p:txBody>
      </p:sp>
      <p:pic>
        <p:nvPicPr>
          <p:cNvPr id="8" name="Picture 7" descr="A broken oven door with a broken glass&#10;&#10;Description automatically generated">
            <a:extLst>
              <a:ext uri="{FF2B5EF4-FFF2-40B4-BE49-F238E27FC236}">
                <a16:creationId xmlns:a16="http://schemas.microsoft.com/office/drawing/2014/main" id="{FE70A7A2-F3A4-970E-A3FB-120A438E79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7257" y="1588562"/>
            <a:ext cx="5113486" cy="3408990"/>
          </a:xfrm>
          <a:prstGeom prst="rect">
            <a:avLst/>
          </a:prstGeom>
        </p:spPr>
      </p:pic>
    </p:spTree>
    <p:extLst>
      <p:ext uri="{BB962C8B-B14F-4D97-AF65-F5344CB8AC3E}">
        <p14:creationId xmlns:p14="http://schemas.microsoft.com/office/powerpoint/2010/main" val="4961351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AD81F-37FA-E811-5D78-DAC1B487D358}"/>
            </a:ext>
          </a:extLst>
        </p:cNvPr>
        <p:cNvGrpSpPr/>
        <p:nvPr/>
      </p:nvGrpSpPr>
      <p:grpSpPr>
        <a:xfrm>
          <a:off x="0" y="0"/>
          <a:ext cx="0" cy="0"/>
          <a:chOff x="0" y="0"/>
          <a:chExt cx="0" cy="0"/>
        </a:xfrm>
      </p:grpSpPr>
      <p:sp>
        <p:nvSpPr>
          <p:cNvPr id="2" name="ZoneTexte 3">
            <a:extLst>
              <a:ext uri="{FF2B5EF4-FFF2-40B4-BE49-F238E27FC236}">
                <a16:creationId xmlns:a16="http://schemas.microsoft.com/office/drawing/2014/main" id="{BA006AA3-3FF3-3F38-6E69-8A91E65352D1}"/>
              </a:ext>
            </a:extLst>
          </p:cNvPr>
          <p:cNvSpPr txBox="1"/>
          <p:nvPr/>
        </p:nvSpPr>
        <p:spPr>
          <a:xfrm>
            <a:off x="1161825" y="7649881"/>
            <a:ext cx="8528275"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It installs networking plugins to enable communication between nodes</a:t>
            </a:r>
            <a:endParaRPr lang="fr-TN" sz="3200" dirty="0">
              <a:solidFill>
                <a:schemeClr val="bg1"/>
              </a:solidFill>
              <a:latin typeface="Biome" panose="020B0503030204020804" pitchFamily="34" charset="0"/>
              <a:cs typeface="Biome" panose="020B0503030204020804" pitchFamily="34" charset="0"/>
            </a:endParaRPr>
          </a:p>
        </p:txBody>
      </p:sp>
      <p:pic>
        <p:nvPicPr>
          <p:cNvPr id="6" name="Picture 5" descr="A clipboard with a pen and boxes&#10;&#10;Description automatically generated">
            <a:extLst>
              <a:ext uri="{FF2B5EF4-FFF2-40B4-BE49-F238E27FC236}">
                <a16:creationId xmlns:a16="http://schemas.microsoft.com/office/drawing/2014/main" id="{7867147A-50D2-5744-04CD-9509E17A6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810" y="1409778"/>
            <a:ext cx="1582227" cy="1582227"/>
          </a:xfrm>
          <a:prstGeom prst="rect">
            <a:avLst/>
          </a:prstGeom>
        </p:spPr>
      </p:pic>
      <p:pic>
        <p:nvPicPr>
          <p:cNvPr id="7" name="Picture 6" descr="A drawing of a strategy board&#10;&#10;Description automatically generated">
            <a:extLst>
              <a:ext uri="{FF2B5EF4-FFF2-40B4-BE49-F238E27FC236}">
                <a16:creationId xmlns:a16="http://schemas.microsoft.com/office/drawing/2014/main" id="{138496FA-2A76-0EB3-7420-D24751FCC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793" y="4094978"/>
            <a:ext cx="1353244" cy="1353244"/>
          </a:xfrm>
          <a:prstGeom prst="rect">
            <a:avLst/>
          </a:prstGeom>
        </p:spPr>
      </p:pic>
      <p:sp>
        <p:nvSpPr>
          <p:cNvPr id="9" name="Rectangle 8">
            <a:extLst>
              <a:ext uri="{FF2B5EF4-FFF2-40B4-BE49-F238E27FC236}">
                <a16:creationId xmlns:a16="http://schemas.microsoft.com/office/drawing/2014/main" id="{449B1327-061B-F0B2-39CD-B93CAA444138}"/>
              </a:ext>
            </a:extLst>
          </p:cNvPr>
          <p:cNvSpPr/>
          <p:nvPr/>
        </p:nvSpPr>
        <p:spPr>
          <a:xfrm>
            <a:off x="3580115" y="1971913"/>
            <a:ext cx="2995499" cy="3018696"/>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A blue hexagon with white text and gears&#10;&#10;Description automatically generated">
            <a:extLst>
              <a:ext uri="{FF2B5EF4-FFF2-40B4-BE49-F238E27FC236}">
                <a16:creationId xmlns:a16="http://schemas.microsoft.com/office/drawing/2014/main" id="{647790D2-13D8-EA77-0AC0-B964BBCF59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03031"/>
            <a:ext cx="868825" cy="848462"/>
          </a:xfrm>
          <a:prstGeom prst="rect">
            <a:avLst/>
          </a:prstGeom>
        </p:spPr>
      </p:pic>
      <p:sp>
        <p:nvSpPr>
          <p:cNvPr id="12" name="Rectangle 11">
            <a:extLst>
              <a:ext uri="{FF2B5EF4-FFF2-40B4-BE49-F238E27FC236}">
                <a16:creationId xmlns:a16="http://schemas.microsoft.com/office/drawing/2014/main" id="{D50BF9A6-B54D-9782-B954-74EF18582FE7}"/>
              </a:ext>
            </a:extLst>
          </p:cNvPr>
          <p:cNvSpPr/>
          <p:nvPr/>
        </p:nvSpPr>
        <p:spPr>
          <a:xfrm>
            <a:off x="9241469" y="2034247"/>
            <a:ext cx="2395365" cy="3018697"/>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descr="A blue hexagon with white text and blue cubes&#10;&#10;Description automatically generated">
            <a:extLst>
              <a:ext uri="{FF2B5EF4-FFF2-40B4-BE49-F238E27FC236}">
                <a16:creationId xmlns:a16="http://schemas.microsoft.com/office/drawing/2014/main" id="{13E5B2B0-73E8-8848-4B0A-0A48283F8B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89626" y="1566225"/>
            <a:ext cx="821210" cy="821210"/>
          </a:xfrm>
          <a:prstGeom prst="rect">
            <a:avLst/>
          </a:prstGeom>
        </p:spPr>
      </p:pic>
      <p:sp>
        <p:nvSpPr>
          <p:cNvPr id="14" name="TextBox 13">
            <a:extLst>
              <a:ext uri="{FF2B5EF4-FFF2-40B4-BE49-F238E27FC236}">
                <a16:creationId xmlns:a16="http://schemas.microsoft.com/office/drawing/2014/main" id="{24983D50-5FBD-75DA-C5E7-D78F34EE91EA}"/>
              </a:ext>
            </a:extLst>
          </p:cNvPr>
          <p:cNvSpPr txBox="1"/>
          <p:nvPr/>
        </p:nvSpPr>
        <p:spPr>
          <a:xfrm>
            <a:off x="8967467" y="5240917"/>
            <a:ext cx="3217955" cy="461665"/>
          </a:xfrm>
          <a:prstGeom prst="rect">
            <a:avLst/>
          </a:prstGeom>
          <a:noFill/>
        </p:spPr>
        <p:txBody>
          <a:bodyPr wrap="square" rtlCol="0">
            <a:spAutoFit/>
          </a:bodyPr>
          <a:lstStyle/>
          <a:p>
            <a:pPr algn="ctr"/>
            <a:r>
              <a:rPr lang="en-GB" sz="2400" dirty="0">
                <a:solidFill>
                  <a:schemeClr val="bg1"/>
                </a:solidFill>
                <a:latin typeface="Biome" panose="020B0503030204020804" pitchFamily="34" charset="0"/>
                <a:cs typeface="Biome" panose="020B0503030204020804" pitchFamily="34" charset="0"/>
              </a:rPr>
              <a:t>Worker node</a:t>
            </a:r>
            <a:endParaRPr lang="en-GB" sz="2400" b="1" dirty="0">
              <a:solidFill>
                <a:schemeClr val="bg1"/>
              </a:solidFill>
              <a:latin typeface="Biome" panose="020B0503030204020804" pitchFamily="34" charset="0"/>
              <a:cs typeface="Biome" panose="020B0503030204020804" pitchFamily="34" charset="0"/>
            </a:endParaRPr>
          </a:p>
        </p:txBody>
      </p:sp>
      <p:sp>
        <p:nvSpPr>
          <p:cNvPr id="15" name="TextBox 14">
            <a:extLst>
              <a:ext uri="{FF2B5EF4-FFF2-40B4-BE49-F238E27FC236}">
                <a16:creationId xmlns:a16="http://schemas.microsoft.com/office/drawing/2014/main" id="{6131D9F4-0748-01DB-1622-148996A203C4}"/>
              </a:ext>
            </a:extLst>
          </p:cNvPr>
          <p:cNvSpPr txBox="1"/>
          <p:nvPr/>
        </p:nvSpPr>
        <p:spPr>
          <a:xfrm>
            <a:off x="3468886" y="5124620"/>
            <a:ext cx="3217955" cy="461665"/>
          </a:xfrm>
          <a:prstGeom prst="rect">
            <a:avLst/>
          </a:prstGeom>
          <a:noFill/>
        </p:spPr>
        <p:txBody>
          <a:bodyPr wrap="square" rtlCol="0">
            <a:spAutoFit/>
          </a:bodyPr>
          <a:lstStyle/>
          <a:p>
            <a:pPr algn="ctr"/>
            <a:r>
              <a:rPr lang="en-GB" sz="2400" dirty="0">
                <a:solidFill>
                  <a:schemeClr val="bg1"/>
                </a:solidFill>
                <a:latin typeface="Biome" panose="020B0503030204020804" pitchFamily="34" charset="0"/>
                <a:cs typeface="Biome" panose="020B0503030204020804" pitchFamily="34" charset="0"/>
              </a:rPr>
              <a:t>Master node</a:t>
            </a:r>
            <a:endParaRPr lang="en-GB" sz="2400" b="1" dirty="0">
              <a:solidFill>
                <a:schemeClr val="bg1"/>
              </a:solidFill>
              <a:latin typeface="Biome" panose="020B0503030204020804" pitchFamily="34" charset="0"/>
              <a:cs typeface="Biome" panose="020B0503030204020804" pitchFamily="34" charset="0"/>
            </a:endParaRPr>
          </a:p>
        </p:txBody>
      </p:sp>
      <p:sp>
        <p:nvSpPr>
          <p:cNvPr id="16" name="TextBox 15">
            <a:extLst>
              <a:ext uri="{FF2B5EF4-FFF2-40B4-BE49-F238E27FC236}">
                <a16:creationId xmlns:a16="http://schemas.microsoft.com/office/drawing/2014/main" id="{71CD0073-0755-E087-6BB7-77C8A9DA5EB4}"/>
              </a:ext>
            </a:extLst>
          </p:cNvPr>
          <p:cNvSpPr txBox="1"/>
          <p:nvPr/>
        </p:nvSpPr>
        <p:spPr>
          <a:xfrm>
            <a:off x="551887" y="5593467"/>
            <a:ext cx="3217955" cy="461665"/>
          </a:xfrm>
          <a:prstGeom prst="rect">
            <a:avLst/>
          </a:prstGeom>
          <a:noFill/>
        </p:spPr>
        <p:txBody>
          <a:bodyPr wrap="square" rtlCol="0">
            <a:spAutoFit/>
          </a:bodyPr>
          <a:lstStyle/>
          <a:p>
            <a:pPr algn="ctr"/>
            <a:r>
              <a:rPr lang="en-GB" sz="2400" dirty="0">
                <a:solidFill>
                  <a:schemeClr val="bg1"/>
                </a:solidFill>
                <a:latin typeface="Biome" panose="020B0503030204020804" pitchFamily="34" charset="0"/>
                <a:cs typeface="Biome" panose="020B0503030204020804" pitchFamily="34" charset="0"/>
              </a:rPr>
              <a:t>playbook</a:t>
            </a:r>
            <a:endParaRPr lang="en-GB" sz="2400" b="1" dirty="0">
              <a:solidFill>
                <a:schemeClr val="bg1"/>
              </a:solidFill>
              <a:latin typeface="Biome" panose="020B0503030204020804" pitchFamily="34" charset="0"/>
              <a:cs typeface="Biome" panose="020B0503030204020804" pitchFamily="34" charset="0"/>
            </a:endParaRPr>
          </a:p>
        </p:txBody>
      </p:sp>
      <p:pic>
        <p:nvPicPr>
          <p:cNvPr id="11" name="Picture 10" descr="A white letter on a black background&#10;&#10;Description automatically generated">
            <a:extLst>
              <a:ext uri="{FF2B5EF4-FFF2-40B4-BE49-F238E27FC236}">
                <a16:creationId xmlns:a16="http://schemas.microsoft.com/office/drawing/2014/main" id="{C220EBA1-5833-E6B5-E189-15B22EF57D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89903" y="2687507"/>
            <a:ext cx="1377945" cy="1381883"/>
          </a:xfrm>
          <a:prstGeom prst="rect">
            <a:avLst/>
          </a:prstGeom>
        </p:spPr>
      </p:pic>
      <p:sp>
        <p:nvSpPr>
          <p:cNvPr id="19" name="Arrow: Right 18">
            <a:extLst>
              <a:ext uri="{FF2B5EF4-FFF2-40B4-BE49-F238E27FC236}">
                <a16:creationId xmlns:a16="http://schemas.microsoft.com/office/drawing/2014/main" id="{25DD1ADB-ACBD-FB1C-E592-C766DFFBE0FE}"/>
              </a:ext>
            </a:extLst>
          </p:cNvPr>
          <p:cNvSpPr/>
          <p:nvPr/>
        </p:nvSpPr>
        <p:spPr>
          <a:xfrm>
            <a:off x="6824333" y="3428999"/>
            <a:ext cx="2143134" cy="461665"/>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6DF3EB46-7D0D-9314-8519-0F1EBFADB2D8}"/>
              </a:ext>
            </a:extLst>
          </p:cNvPr>
          <p:cNvSpPr txBox="1"/>
          <p:nvPr/>
        </p:nvSpPr>
        <p:spPr>
          <a:xfrm>
            <a:off x="7393977" y="2992005"/>
            <a:ext cx="967327" cy="461665"/>
          </a:xfrm>
          <a:prstGeom prst="rect">
            <a:avLst/>
          </a:prstGeom>
          <a:noFill/>
        </p:spPr>
        <p:txBody>
          <a:bodyPr wrap="square" rtlCol="0">
            <a:spAutoFit/>
          </a:bodyPr>
          <a:lstStyle/>
          <a:p>
            <a:pPr algn="ctr"/>
            <a:r>
              <a:rPr lang="en-GB" sz="2400" dirty="0">
                <a:solidFill>
                  <a:schemeClr val="bg1"/>
                </a:solidFill>
                <a:latin typeface="Biome" panose="020B0503030204020804" pitchFamily="34" charset="0"/>
                <a:cs typeface="Biome" panose="020B0503030204020804" pitchFamily="34" charset="0"/>
              </a:rPr>
              <a:t>ssh</a:t>
            </a:r>
            <a:endParaRPr lang="en-GB" sz="2400" b="1" dirty="0">
              <a:solidFill>
                <a:schemeClr val="bg1"/>
              </a:solidFill>
              <a:latin typeface="Biome" panose="020B0503030204020804" pitchFamily="34" charset="0"/>
              <a:cs typeface="Biome" panose="020B0503030204020804" pitchFamily="34" charset="0"/>
            </a:endParaRPr>
          </a:p>
        </p:txBody>
      </p:sp>
      <p:sp>
        <p:nvSpPr>
          <p:cNvPr id="21" name="Arrow: Curved Right 20">
            <a:extLst>
              <a:ext uri="{FF2B5EF4-FFF2-40B4-BE49-F238E27FC236}">
                <a16:creationId xmlns:a16="http://schemas.microsoft.com/office/drawing/2014/main" id="{A85DB4A0-14EE-58B9-2012-D8470FD684EE}"/>
              </a:ext>
            </a:extLst>
          </p:cNvPr>
          <p:cNvSpPr/>
          <p:nvPr/>
        </p:nvSpPr>
        <p:spPr>
          <a:xfrm rot="20725763">
            <a:off x="301888" y="2737910"/>
            <a:ext cx="880391" cy="1799055"/>
          </a:xfrm>
          <a:prstGeom prst="curved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TextBox 23">
            <a:extLst>
              <a:ext uri="{FF2B5EF4-FFF2-40B4-BE49-F238E27FC236}">
                <a16:creationId xmlns:a16="http://schemas.microsoft.com/office/drawing/2014/main" id="{D1679892-B346-E6A9-7DD8-94F5E75E2C63}"/>
              </a:ext>
            </a:extLst>
          </p:cNvPr>
          <p:cNvSpPr txBox="1"/>
          <p:nvPr/>
        </p:nvSpPr>
        <p:spPr>
          <a:xfrm>
            <a:off x="252015" y="3046304"/>
            <a:ext cx="3217955" cy="461665"/>
          </a:xfrm>
          <a:prstGeom prst="rect">
            <a:avLst/>
          </a:prstGeom>
          <a:noFill/>
        </p:spPr>
        <p:txBody>
          <a:bodyPr wrap="square" rtlCol="0">
            <a:spAutoFit/>
          </a:bodyPr>
          <a:lstStyle/>
          <a:p>
            <a:pPr algn="ctr"/>
            <a:r>
              <a:rPr lang="en-GB" sz="2400" dirty="0">
                <a:solidFill>
                  <a:schemeClr val="bg1"/>
                </a:solidFill>
                <a:latin typeface="Biome" panose="020B0503030204020804" pitchFamily="34" charset="0"/>
                <a:cs typeface="Biome" panose="020B0503030204020804" pitchFamily="34" charset="0"/>
              </a:rPr>
              <a:t>inventory</a:t>
            </a:r>
            <a:endParaRPr lang="en-GB" sz="2400" b="1" dirty="0">
              <a:solidFill>
                <a:schemeClr val="bg1"/>
              </a:solidFill>
              <a:latin typeface="Biome" panose="020B0503030204020804" pitchFamily="34" charset="0"/>
              <a:cs typeface="Biome" panose="020B0503030204020804" pitchFamily="34" charset="0"/>
            </a:endParaRPr>
          </a:p>
        </p:txBody>
      </p:sp>
      <p:sp>
        <p:nvSpPr>
          <p:cNvPr id="29" name="Arrow: Bent-Up 28">
            <a:extLst>
              <a:ext uri="{FF2B5EF4-FFF2-40B4-BE49-F238E27FC236}">
                <a16:creationId xmlns:a16="http://schemas.microsoft.com/office/drawing/2014/main" id="{AB6B666D-206C-02DF-681B-E38444CBAB00}"/>
              </a:ext>
            </a:extLst>
          </p:cNvPr>
          <p:cNvSpPr/>
          <p:nvPr/>
        </p:nvSpPr>
        <p:spPr>
          <a:xfrm rot="16200000">
            <a:off x="3553013" y="1211935"/>
            <a:ext cx="708414" cy="2228364"/>
          </a:xfrm>
          <a:prstGeom prst="bentUpArrow">
            <a:avLst>
              <a:gd name="adj1" fmla="val 17829"/>
              <a:gd name="adj2" fmla="val 25000"/>
              <a:gd name="adj3" fmla="val 25000"/>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Bent-Up 31">
            <a:extLst>
              <a:ext uri="{FF2B5EF4-FFF2-40B4-BE49-F238E27FC236}">
                <a16:creationId xmlns:a16="http://schemas.microsoft.com/office/drawing/2014/main" id="{76A42D8B-B8B5-A9CF-9314-E6AE0A0E596B}"/>
              </a:ext>
            </a:extLst>
          </p:cNvPr>
          <p:cNvSpPr/>
          <p:nvPr/>
        </p:nvSpPr>
        <p:spPr>
          <a:xfrm rot="16200000" flipH="1">
            <a:off x="3757725" y="3277846"/>
            <a:ext cx="401691" cy="2125663"/>
          </a:xfrm>
          <a:prstGeom prst="bentUp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65841EB0-47F7-DF9C-B3B1-9167E0982E8D}"/>
              </a:ext>
            </a:extLst>
          </p:cNvPr>
          <p:cNvSpPr txBox="1"/>
          <p:nvPr/>
        </p:nvSpPr>
        <p:spPr>
          <a:xfrm>
            <a:off x="7424878" y="3940499"/>
            <a:ext cx="967327" cy="461665"/>
          </a:xfrm>
          <a:prstGeom prst="rect">
            <a:avLst/>
          </a:prstGeom>
          <a:noFill/>
        </p:spPr>
        <p:txBody>
          <a:bodyPr wrap="square" rtlCol="0">
            <a:spAutoFit/>
          </a:bodyPr>
          <a:lstStyle/>
          <a:p>
            <a:pPr algn="ctr"/>
            <a:r>
              <a:rPr lang="en-GB" sz="2400" dirty="0">
                <a:solidFill>
                  <a:schemeClr val="bg1"/>
                </a:solidFill>
                <a:latin typeface="Biome" panose="020B0503030204020804" pitchFamily="34" charset="0"/>
                <a:cs typeface="Biome" panose="020B0503030204020804" pitchFamily="34" charset="0"/>
              </a:rPr>
              <a:t>push</a:t>
            </a:r>
            <a:endParaRPr lang="en-GB" sz="2400" b="1" dirty="0">
              <a:solidFill>
                <a:schemeClr val="bg1"/>
              </a:solidFill>
              <a:latin typeface="Biome" panose="020B0503030204020804" pitchFamily="34" charset="0"/>
              <a:cs typeface="Biome" panose="020B0503030204020804" pitchFamily="34" charset="0"/>
            </a:endParaRPr>
          </a:p>
        </p:txBody>
      </p:sp>
      <p:sp>
        <p:nvSpPr>
          <p:cNvPr id="34" name="ZoneTexte 3">
            <a:extLst>
              <a:ext uri="{FF2B5EF4-FFF2-40B4-BE49-F238E27FC236}">
                <a16:creationId xmlns:a16="http://schemas.microsoft.com/office/drawing/2014/main" id="{04EF8700-D09F-D9A3-A855-752A0375F033}"/>
              </a:ext>
            </a:extLst>
          </p:cNvPr>
          <p:cNvSpPr txBox="1"/>
          <p:nvPr/>
        </p:nvSpPr>
        <p:spPr>
          <a:xfrm>
            <a:off x="1807495" y="297339"/>
            <a:ext cx="8528275"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Step by step K8s cluster deployment</a:t>
            </a:r>
            <a:endParaRPr lang="fr-TN" sz="3200"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601702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890E3-76C4-D97B-0033-16CE996A0317}"/>
            </a:ext>
          </a:extLst>
        </p:cNvPr>
        <p:cNvGrpSpPr/>
        <p:nvPr/>
      </p:nvGrpSpPr>
      <p:grpSpPr>
        <a:xfrm>
          <a:off x="0" y="0"/>
          <a:ext cx="0" cy="0"/>
          <a:chOff x="0" y="0"/>
          <a:chExt cx="0" cy="0"/>
        </a:xfrm>
      </p:grpSpPr>
      <p:sp>
        <p:nvSpPr>
          <p:cNvPr id="2" name="ZoneTexte 3">
            <a:extLst>
              <a:ext uri="{FF2B5EF4-FFF2-40B4-BE49-F238E27FC236}">
                <a16:creationId xmlns:a16="http://schemas.microsoft.com/office/drawing/2014/main" id="{8891849D-DD91-63FE-E76F-2E1AAF73F72B}"/>
              </a:ext>
            </a:extLst>
          </p:cNvPr>
          <p:cNvSpPr txBox="1"/>
          <p:nvPr/>
        </p:nvSpPr>
        <p:spPr>
          <a:xfrm>
            <a:off x="1161825" y="7649881"/>
            <a:ext cx="8528275"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It installs networking plugins to enable communication between nodes</a:t>
            </a:r>
            <a:endParaRPr lang="fr-TN" sz="3200" dirty="0">
              <a:solidFill>
                <a:schemeClr val="bg1"/>
              </a:solidFill>
              <a:latin typeface="Biome" panose="020B0503030204020804" pitchFamily="34" charset="0"/>
              <a:cs typeface="Biome" panose="020B0503030204020804" pitchFamily="34" charset="0"/>
            </a:endParaRPr>
          </a:p>
        </p:txBody>
      </p:sp>
      <p:pic>
        <p:nvPicPr>
          <p:cNvPr id="6" name="Picture 5" descr="A clipboard with a pen and boxes&#10;&#10;Description automatically generated">
            <a:extLst>
              <a:ext uri="{FF2B5EF4-FFF2-40B4-BE49-F238E27FC236}">
                <a16:creationId xmlns:a16="http://schemas.microsoft.com/office/drawing/2014/main" id="{C590C179-2999-1603-6D48-8D9068BE30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208" y="2004652"/>
            <a:ext cx="2827831" cy="2827831"/>
          </a:xfrm>
          <a:prstGeom prst="rect">
            <a:avLst/>
          </a:prstGeom>
        </p:spPr>
      </p:pic>
      <p:sp>
        <p:nvSpPr>
          <p:cNvPr id="24" name="TextBox 23">
            <a:extLst>
              <a:ext uri="{FF2B5EF4-FFF2-40B4-BE49-F238E27FC236}">
                <a16:creationId xmlns:a16="http://schemas.microsoft.com/office/drawing/2014/main" id="{044EDFF8-557A-840D-B1EC-A0AE0D7D92AB}"/>
              </a:ext>
            </a:extLst>
          </p:cNvPr>
          <p:cNvSpPr txBox="1"/>
          <p:nvPr/>
        </p:nvSpPr>
        <p:spPr>
          <a:xfrm>
            <a:off x="4089439" y="286727"/>
            <a:ext cx="3761185" cy="646331"/>
          </a:xfrm>
          <a:prstGeom prst="rect">
            <a:avLst/>
          </a:prstGeom>
          <a:noFill/>
        </p:spPr>
        <p:txBody>
          <a:bodyPr wrap="square" rtlCol="0">
            <a:spAutoFit/>
          </a:bodyPr>
          <a:lstStyle/>
          <a:p>
            <a:pPr algn="ctr"/>
            <a:r>
              <a:rPr lang="en-GB" sz="3600" dirty="0">
                <a:solidFill>
                  <a:schemeClr val="bg1"/>
                </a:solidFill>
                <a:latin typeface="Biome" panose="020B0503030204020804" pitchFamily="34" charset="0"/>
                <a:cs typeface="Biome" panose="020B0503030204020804" pitchFamily="34" charset="0"/>
              </a:rPr>
              <a:t>inventory</a:t>
            </a:r>
            <a:endParaRPr lang="en-GB" sz="3600" b="1" dirty="0">
              <a:solidFill>
                <a:schemeClr val="bg1"/>
              </a:solidFill>
              <a:latin typeface="Biome" panose="020B0503030204020804" pitchFamily="34" charset="0"/>
              <a:cs typeface="Biome" panose="020B0503030204020804" pitchFamily="34" charset="0"/>
            </a:endParaRPr>
          </a:p>
        </p:txBody>
      </p:sp>
      <p:sp>
        <p:nvSpPr>
          <p:cNvPr id="34" name="ZoneTexte 3">
            <a:extLst>
              <a:ext uri="{FF2B5EF4-FFF2-40B4-BE49-F238E27FC236}">
                <a16:creationId xmlns:a16="http://schemas.microsoft.com/office/drawing/2014/main" id="{C9F99039-1765-5DBF-8127-0A1CB59C37A5}"/>
              </a:ext>
            </a:extLst>
          </p:cNvPr>
          <p:cNvSpPr txBox="1"/>
          <p:nvPr/>
        </p:nvSpPr>
        <p:spPr>
          <a:xfrm>
            <a:off x="1705895" y="-972661"/>
            <a:ext cx="8528275"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Step by step K8s cluster deployment</a:t>
            </a:r>
            <a:endParaRPr lang="fr-TN" sz="3200" dirty="0">
              <a:solidFill>
                <a:schemeClr val="bg1"/>
              </a:solidFill>
              <a:latin typeface="Biome" panose="020B0503030204020804" pitchFamily="34" charset="0"/>
              <a:cs typeface="Biome" panose="020B0503030204020804" pitchFamily="34" charset="0"/>
            </a:endParaRPr>
          </a:p>
        </p:txBody>
      </p:sp>
      <p:pic>
        <p:nvPicPr>
          <p:cNvPr id="4" name="Picture 3" descr="A computer screen with white text&#10;&#10;Description automatically generated">
            <a:extLst>
              <a:ext uri="{FF2B5EF4-FFF2-40B4-BE49-F238E27FC236}">
                <a16:creationId xmlns:a16="http://schemas.microsoft.com/office/drawing/2014/main" id="{22332579-1EC7-3E6B-B178-BABA431C79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5948" y="2015084"/>
            <a:ext cx="7439229" cy="2827831"/>
          </a:xfrm>
          <a:prstGeom prst="rect">
            <a:avLst/>
          </a:prstGeom>
        </p:spPr>
      </p:pic>
    </p:spTree>
    <p:extLst>
      <p:ext uri="{BB962C8B-B14F-4D97-AF65-F5344CB8AC3E}">
        <p14:creationId xmlns:p14="http://schemas.microsoft.com/office/powerpoint/2010/main" val="2550535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6D3E1-EDC4-DEF7-D7DC-F01881488D95}"/>
            </a:ext>
          </a:extLst>
        </p:cNvPr>
        <p:cNvGrpSpPr/>
        <p:nvPr/>
      </p:nvGrpSpPr>
      <p:grpSpPr>
        <a:xfrm>
          <a:off x="0" y="0"/>
          <a:ext cx="0" cy="0"/>
          <a:chOff x="0" y="0"/>
          <a:chExt cx="0" cy="0"/>
        </a:xfrm>
      </p:grpSpPr>
      <p:sp>
        <p:nvSpPr>
          <p:cNvPr id="2" name="ZoneTexte 3">
            <a:extLst>
              <a:ext uri="{FF2B5EF4-FFF2-40B4-BE49-F238E27FC236}">
                <a16:creationId xmlns:a16="http://schemas.microsoft.com/office/drawing/2014/main" id="{5DEA1B14-195B-F8FE-7731-B44C6EE844C8}"/>
              </a:ext>
            </a:extLst>
          </p:cNvPr>
          <p:cNvSpPr txBox="1"/>
          <p:nvPr/>
        </p:nvSpPr>
        <p:spPr>
          <a:xfrm>
            <a:off x="1161825" y="7649881"/>
            <a:ext cx="8528275" cy="1077218"/>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It installs networking plugins to enable communication between nodes</a:t>
            </a:r>
            <a:endParaRPr lang="fr-TN" sz="3200" dirty="0">
              <a:solidFill>
                <a:schemeClr val="bg1"/>
              </a:solidFill>
              <a:latin typeface="Biome" panose="020B0503030204020804" pitchFamily="34" charset="0"/>
              <a:cs typeface="Biome" panose="020B0503030204020804" pitchFamily="34" charset="0"/>
            </a:endParaRPr>
          </a:p>
        </p:txBody>
      </p:sp>
      <p:pic>
        <p:nvPicPr>
          <p:cNvPr id="6" name="Picture 5" descr="A clipboard with a pen and boxes&#10;&#10;Description automatically generated">
            <a:extLst>
              <a:ext uri="{FF2B5EF4-FFF2-40B4-BE49-F238E27FC236}">
                <a16:creationId xmlns:a16="http://schemas.microsoft.com/office/drawing/2014/main" id="{96A050AE-23EE-6A08-D9C8-81CCF749C3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0810" y="1409778"/>
            <a:ext cx="1582227" cy="1582227"/>
          </a:xfrm>
          <a:prstGeom prst="rect">
            <a:avLst/>
          </a:prstGeom>
        </p:spPr>
      </p:pic>
      <p:pic>
        <p:nvPicPr>
          <p:cNvPr id="7" name="Picture 6" descr="A drawing of a strategy board&#10;&#10;Description automatically generated">
            <a:extLst>
              <a:ext uri="{FF2B5EF4-FFF2-40B4-BE49-F238E27FC236}">
                <a16:creationId xmlns:a16="http://schemas.microsoft.com/office/drawing/2014/main" id="{45B8CA8F-C797-48B6-3A40-9144097CC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9793" y="4094978"/>
            <a:ext cx="1353244" cy="1353244"/>
          </a:xfrm>
          <a:prstGeom prst="rect">
            <a:avLst/>
          </a:prstGeom>
        </p:spPr>
      </p:pic>
      <p:sp>
        <p:nvSpPr>
          <p:cNvPr id="9" name="Rectangle 8">
            <a:extLst>
              <a:ext uri="{FF2B5EF4-FFF2-40B4-BE49-F238E27FC236}">
                <a16:creationId xmlns:a16="http://schemas.microsoft.com/office/drawing/2014/main" id="{A2CB033C-83FA-7FC4-6750-9BCC0C27281A}"/>
              </a:ext>
            </a:extLst>
          </p:cNvPr>
          <p:cNvSpPr/>
          <p:nvPr/>
        </p:nvSpPr>
        <p:spPr>
          <a:xfrm>
            <a:off x="3580115" y="1971913"/>
            <a:ext cx="2995499" cy="3018696"/>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descr="A blue hexagon with white text and gears&#10;&#10;Description automatically generated">
            <a:extLst>
              <a:ext uri="{FF2B5EF4-FFF2-40B4-BE49-F238E27FC236}">
                <a16:creationId xmlns:a16="http://schemas.microsoft.com/office/drawing/2014/main" id="{56AAF44A-A2A7-C76A-47A6-5EEE84DDC0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503031"/>
            <a:ext cx="868825" cy="848462"/>
          </a:xfrm>
          <a:prstGeom prst="rect">
            <a:avLst/>
          </a:prstGeom>
        </p:spPr>
      </p:pic>
      <p:sp>
        <p:nvSpPr>
          <p:cNvPr id="12" name="Rectangle 11">
            <a:extLst>
              <a:ext uri="{FF2B5EF4-FFF2-40B4-BE49-F238E27FC236}">
                <a16:creationId xmlns:a16="http://schemas.microsoft.com/office/drawing/2014/main" id="{E160F01D-D329-0153-2218-442B2145F904}"/>
              </a:ext>
            </a:extLst>
          </p:cNvPr>
          <p:cNvSpPr/>
          <p:nvPr/>
        </p:nvSpPr>
        <p:spPr>
          <a:xfrm>
            <a:off x="9241469" y="2034247"/>
            <a:ext cx="2395365" cy="3018697"/>
          </a:xfrm>
          <a:prstGeom prst="rect">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descr="A blue hexagon with white text and blue cubes&#10;&#10;Description automatically generated">
            <a:extLst>
              <a:ext uri="{FF2B5EF4-FFF2-40B4-BE49-F238E27FC236}">
                <a16:creationId xmlns:a16="http://schemas.microsoft.com/office/drawing/2014/main" id="{D2B548AA-D290-AC80-220B-9983C40917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89626" y="1566225"/>
            <a:ext cx="821210" cy="821210"/>
          </a:xfrm>
          <a:prstGeom prst="rect">
            <a:avLst/>
          </a:prstGeom>
        </p:spPr>
      </p:pic>
      <p:sp>
        <p:nvSpPr>
          <p:cNvPr id="14" name="TextBox 13">
            <a:extLst>
              <a:ext uri="{FF2B5EF4-FFF2-40B4-BE49-F238E27FC236}">
                <a16:creationId xmlns:a16="http://schemas.microsoft.com/office/drawing/2014/main" id="{5997544E-3FB6-4A37-4DD0-84BE85BC5CAE}"/>
              </a:ext>
            </a:extLst>
          </p:cNvPr>
          <p:cNvSpPr txBox="1"/>
          <p:nvPr/>
        </p:nvSpPr>
        <p:spPr>
          <a:xfrm>
            <a:off x="8967467" y="5240917"/>
            <a:ext cx="3217955" cy="461665"/>
          </a:xfrm>
          <a:prstGeom prst="rect">
            <a:avLst/>
          </a:prstGeom>
          <a:noFill/>
        </p:spPr>
        <p:txBody>
          <a:bodyPr wrap="square" rtlCol="0">
            <a:spAutoFit/>
          </a:bodyPr>
          <a:lstStyle/>
          <a:p>
            <a:pPr algn="ctr"/>
            <a:r>
              <a:rPr lang="en-GB" sz="2400" dirty="0">
                <a:solidFill>
                  <a:schemeClr val="bg1"/>
                </a:solidFill>
                <a:latin typeface="Biome" panose="020B0503030204020804" pitchFamily="34" charset="0"/>
                <a:cs typeface="Biome" panose="020B0503030204020804" pitchFamily="34" charset="0"/>
              </a:rPr>
              <a:t>Worker node</a:t>
            </a:r>
            <a:endParaRPr lang="en-GB" sz="2400" b="1" dirty="0">
              <a:solidFill>
                <a:schemeClr val="bg1"/>
              </a:solidFill>
              <a:latin typeface="Biome" panose="020B0503030204020804" pitchFamily="34" charset="0"/>
              <a:cs typeface="Biome" panose="020B0503030204020804" pitchFamily="34" charset="0"/>
            </a:endParaRPr>
          </a:p>
        </p:txBody>
      </p:sp>
      <p:sp>
        <p:nvSpPr>
          <p:cNvPr id="15" name="TextBox 14">
            <a:extLst>
              <a:ext uri="{FF2B5EF4-FFF2-40B4-BE49-F238E27FC236}">
                <a16:creationId xmlns:a16="http://schemas.microsoft.com/office/drawing/2014/main" id="{092DEA7C-5810-0BC6-D17C-EAC00E588CCC}"/>
              </a:ext>
            </a:extLst>
          </p:cNvPr>
          <p:cNvSpPr txBox="1"/>
          <p:nvPr/>
        </p:nvSpPr>
        <p:spPr>
          <a:xfrm>
            <a:off x="3468886" y="5124620"/>
            <a:ext cx="3217955" cy="461665"/>
          </a:xfrm>
          <a:prstGeom prst="rect">
            <a:avLst/>
          </a:prstGeom>
          <a:noFill/>
        </p:spPr>
        <p:txBody>
          <a:bodyPr wrap="square" rtlCol="0">
            <a:spAutoFit/>
          </a:bodyPr>
          <a:lstStyle/>
          <a:p>
            <a:pPr algn="ctr"/>
            <a:r>
              <a:rPr lang="en-GB" sz="2400" dirty="0">
                <a:solidFill>
                  <a:schemeClr val="bg1"/>
                </a:solidFill>
                <a:latin typeface="Biome" panose="020B0503030204020804" pitchFamily="34" charset="0"/>
                <a:cs typeface="Biome" panose="020B0503030204020804" pitchFamily="34" charset="0"/>
              </a:rPr>
              <a:t>Master node</a:t>
            </a:r>
            <a:endParaRPr lang="en-GB" sz="2400" b="1" dirty="0">
              <a:solidFill>
                <a:schemeClr val="bg1"/>
              </a:solidFill>
              <a:latin typeface="Biome" panose="020B0503030204020804" pitchFamily="34" charset="0"/>
              <a:cs typeface="Biome" panose="020B0503030204020804" pitchFamily="34" charset="0"/>
            </a:endParaRPr>
          </a:p>
        </p:txBody>
      </p:sp>
      <p:sp>
        <p:nvSpPr>
          <p:cNvPr id="16" name="TextBox 15">
            <a:extLst>
              <a:ext uri="{FF2B5EF4-FFF2-40B4-BE49-F238E27FC236}">
                <a16:creationId xmlns:a16="http://schemas.microsoft.com/office/drawing/2014/main" id="{566C9E98-F566-FBBC-96B5-74D440A6C029}"/>
              </a:ext>
            </a:extLst>
          </p:cNvPr>
          <p:cNvSpPr txBox="1"/>
          <p:nvPr/>
        </p:nvSpPr>
        <p:spPr>
          <a:xfrm>
            <a:off x="551887" y="5593467"/>
            <a:ext cx="3217955" cy="461665"/>
          </a:xfrm>
          <a:prstGeom prst="rect">
            <a:avLst/>
          </a:prstGeom>
          <a:noFill/>
        </p:spPr>
        <p:txBody>
          <a:bodyPr wrap="square" rtlCol="0">
            <a:spAutoFit/>
          </a:bodyPr>
          <a:lstStyle/>
          <a:p>
            <a:pPr algn="ctr"/>
            <a:r>
              <a:rPr lang="en-GB" sz="2400" dirty="0">
                <a:solidFill>
                  <a:schemeClr val="bg1"/>
                </a:solidFill>
                <a:latin typeface="Biome" panose="020B0503030204020804" pitchFamily="34" charset="0"/>
                <a:cs typeface="Biome" panose="020B0503030204020804" pitchFamily="34" charset="0"/>
              </a:rPr>
              <a:t>playbook</a:t>
            </a:r>
            <a:endParaRPr lang="en-GB" sz="2400" b="1" dirty="0">
              <a:solidFill>
                <a:schemeClr val="bg1"/>
              </a:solidFill>
              <a:latin typeface="Biome" panose="020B0503030204020804" pitchFamily="34" charset="0"/>
              <a:cs typeface="Biome" panose="020B0503030204020804" pitchFamily="34" charset="0"/>
            </a:endParaRPr>
          </a:p>
        </p:txBody>
      </p:sp>
      <p:pic>
        <p:nvPicPr>
          <p:cNvPr id="11" name="Picture 10" descr="A white letter on a black background&#10;&#10;Description automatically generated">
            <a:extLst>
              <a:ext uri="{FF2B5EF4-FFF2-40B4-BE49-F238E27FC236}">
                <a16:creationId xmlns:a16="http://schemas.microsoft.com/office/drawing/2014/main" id="{B8EB872D-3693-95DB-7CF0-9661108796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89903" y="2687507"/>
            <a:ext cx="1377945" cy="1381883"/>
          </a:xfrm>
          <a:prstGeom prst="rect">
            <a:avLst/>
          </a:prstGeom>
        </p:spPr>
      </p:pic>
      <p:sp>
        <p:nvSpPr>
          <p:cNvPr id="19" name="Arrow: Right 18">
            <a:extLst>
              <a:ext uri="{FF2B5EF4-FFF2-40B4-BE49-F238E27FC236}">
                <a16:creationId xmlns:a16="http://schemas.microsoft.com/office/drawing/2014/main" id="{6089D980-2D40-0775-257E-FCD4260E6854}"/>
              </a:ext>
            </a:extLst>
          </p:cNvPr>
          <p:cNvSpPr/>
          <p:nvPr/>
        </p:nvSpPr>
        <p:spPr>
          <a:xfrm>
            <a:off x="6824333" y="3428999"/>
            <a:ext cx="2143134" cy="461665"/>
          </a:xfrm>
          <a:prstGeom prst="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1F7A2EE0-CE6F-000B-ED47-3165CADB6E82}"/>
              </a:ext>
            </a:extLst>
          </p:cNvPr>
          <p:cNvSpPr txBox="1"/>
          <p:nvPr/>
        </p:nvSpPr>
        <p:spPr>
          <a:xfrm>
            <a:off x="7393977" y="2992005"/>
            <a:ext cx="967327" cy="461665"/>
          </a:xfrm>
          <a:prstGeom prst="rect">
            <a:avLst/>
          </a:prstGeom>
          <a:noFill/>
        </p:spPr>
        <p:txBody>
          <a:bodyPr wrap="square" rtlCol="0">
            <a:spAutoFit/>
          </a:bodyPr>
          <a:lstStyle/>
          <a:p>
            <a:pPr algn="ctr"/>
            <a:r>
              <a:rPr lang="en-GB" sz="2400" dirty="0">
                <a:solidFill>
                  <a:schemeClr val="bg1"/>
                </a:solidFill>
                <a:latin typeface="Biome" panose="020B0503030204020804" pitchFamily="34" charset="0"/>
                <a:cs typeface="Biome" panose="020B0503030204020804" pitchFamily="34" charset="0"/>
              </a:rPr>
              <a:t>ssh</a:t>
            </a:r>
            <a:endParaRPr lang="en-GB" sz="2400" b="1" dirty="0">
              <a:solidFill>
                <a:schemeClr val="bg1"/>
              </a:solidFill>
              <a:latin typeface="Biome" panose="020B0503030204020804" pitchFamily="34" charset="0"/>
              <a:cs typeface="Biome" panose="020B0503030204020804" pitchFamily="34" charset="0"/>
            </a:endParaRPr>
          </a:p>
        </p:txBody>
      </p:sp>
      <p:sp>
        <p:nvSpPr>
          <p:cNvPr id="21" name="Arrow: Curved Right 20">
            <a:extLst>
              <a:ext uri="{FF2B5EF4-FFF2-40B4-BE49-F238E27FC236}">
                <a16:creationId xmlns:a16="http://schemas.microsoft.com/office/drawing/2014/main" id="{C1A3C608-D418-6FBD-4B8E-1E311E9E7432}"/>
              </a:ext>
            </a:extLst>
          </p:cNvPr>
          <p:cNvSpPr/>
          <p:nvPr/>
        </p:nvSpPr>
        <p:spPr>
          <a:xfrm rot="20725763">
            <a:off x="301888" y="2737910"/>
            <a:ext cx="880391" cy="1799055"/>
          </a:xfrm>
          <a:prstGeom prst="curvedRight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4" name="TextBox 23">
            <a:extLst>
              <a:ext uri="{FF2B5EF4-FFF2-40B4-BE49-F238E27FC236}">
                <a16:creationId xmlns:a16="http://schemas.microsoft.com/office/drawing/2014/main" id="{09449775-872B-C402-22AA-ED0F0477FEAF}"/>
              </a:ext>
            </a:extLst>
          </p:cNvPr>
          <p:cNvSpPr txBox="1"/>
          <p:nvPr/>
        </p:nvSpPr>
        <p:spPr>
          <a:xfrm>
            <a:off x="252015" y="3046304"/>
            <a:ext cx="3217955" cy="461665"/>
          </a:xfrm>
          <a:prstGeom prst="rect">
            <a:avLst/>
          </a:prstGeom>
          <a:noFill/>
        </p:spPr>
        <p:txBody>
          <a:bodyPr wrap="square" rtlCol="0">
            <a:spAutoFit/>
          </a:bodyPr>
          <a:lstStyle/>
          <a:p>
            <a:pPr algn="ctr"/>
            <a:r>
              <a:rPr lang="en-GB" sz="2400" dirty="0">
                <a:solidFill>
                  <a:schemeClr val="bg1"/>
                </a:solidFill>
                <a:latin typeface="Biome" panose="020B0503030204020804" pitchFamily="34" charset="0"/>
                <a:cs typeface="Biome" panose="020B0503030204020804" pitchFamily="34" charset="0"/>
              </a:rPr>
              <a:t>inventory</a:t>
            </a:r>
            <a:endParaRPr lang="en-GB" sz="2400" b="1" dirty="0">
              <a:solidFill>
                <a:schemeClr val="bg1"/>
              </a:solidFill>
              <a:latin typeface="Biome" panose="020B0503030204020804" pitchFamily="34" charset="0"/>
              <a:cs typeface="Biome" panose="020B0503030204020804" pitchFamily="34" charset="0"/>
            </a:endParaRPr>
          </a:p>
        </p:txBody>
      </p:sp>
      <p:sp>
        <p:nvSpPr>
          <p:cNvPr id="29" name="Arrow: Bent-Up 28">
            <a:extLst>
              <a:ext uri="{FF2B5EF4-FFF2-40B4-BE49-F238E27FC236}">
                <a16:creationId xmlns:a16="http://schemas.microsoft.com/office/drawing/2014/main" id="{055C053E-E03F-2C8A-F900-39F7F7E80DFE}"/>
              </a:ext>
            </a:extLst>
          </p:cNvPr>
          <p:cNvSpPr/>
          <p:nvPr/>
        </p:nvSpPr>
        <p:spPr>
          <a:xfrm rot="16200000">
            <a:off x="3553013" y="1211935"/>
            <a:ext cx="708414" cy="2228364"/>
          </a:xfrm>
          <a:prstGeom prst="bentUpArrow">
            <a:avLst>
              <a:gd name="adj1" fmla="val 17829"/>
              <a:gd name="adj2" fmla="val 25000"/>
              <a:gd name="adj3" fmla="val 25000"/>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Bent-Up 31">
            <a:extLst>
              <a:ext uri="{FF2B5EF4-FFF2-40B4-BE49-F238E27FC236}">
                <a16:creationId xmlns:a16="http://schemas.microsoft.com/office/drawing/2014/main" id="{BA872AD9-0797-CC02-1689-BC46E3AA3EB0}"/>
              </a:ext>
            </a:extLst>
          </p:cNvPr>
          <p:cNvSpPr/>
          <p:nvPr/>
        </p:nvSpPr>
        <p:spPr>
          <a:xfrm rot="16200000" flipH="1">
            <a:off x="3757725" y="3277846"/>
            <a:ext cx="401691" cy="2125663"/>
          </a:xfrm>
          <a:prstGeom prst="bentUpArrow">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TextBox 32">
            <a:extLst>
              <a:ext uri="{FF2B5EF4-FFF2-40B4-BE49-F238E27FC236}">
                <a16:creationId xmlns:a16="http://schemas.microsoft.com/office/drawing/2014/main" id="{D05FD665-2FAA-20E3-D6BD-C4502B421033}"/>
              </a:ext>
            </a:extLst>
          </p:cNvPr>
          <p:cNvSpPr txBox="1"/>
          <p:nvPr/>
        </p:nvSpPr>
        <p:spPr>
          <a:xfrm>
            <a:off x="7424878" y="3940499"/>
            <a:ext cx="967327" cy="461665"/>
          </a:xfrm>
          <a:prstGeom prst="rect">
            <a:avLst/>
          </a:prstGeom>
          <a:noFill/>
        </p:spPr>
        <p:txBody>
          <a:bodyPr wrap="square" rtlCol="0">
            <a:spAutoFit/>
          </a:bodyPr>
          <a:lstStyle/>
          <a:p>
            <a:pPr algn="ctr"/>
            <a:r>
              <a:rPr lang="en-GB" sz="2400" dirty="0">
                <a:solidFill>
                  <a:schemeClr val="bg1"/>
                </a:solidFill>
                <a:latin typeface="Biome" panose="020B0503030204020804" pitchFamily="34" charset="0"/>
                <a:cs typeface="Biome" panose="020B0503030204020804" pitchFamily="34" charset="0"/>
              </a:rPr>
              <a:t>push</a:t>
            </a:r>
            <a:endParaRPr lang="en-GB" sz="2400" b="1" dirty="0">
              <a:solidFill>
                <a:schemeClr val="bg1"/>
              </a:solidFill>
              <a:latin typeface="Biome" panose="020B0503030204020804" pitchFamily="34" charset="0"/>
              <a:cs typeface="Biome" panose="020B0503030204020804" pitchFamily="34" charset="0"/>
            </a:endParaRPr>
          </a:p>
        </p:txBody>
      </p:sp>
      <p:sp>
        <p:nvSpPr>
          <p:cNvPr id="34" name="ZoneTexte 3">
            <a:extLst>
              <a:ext uri="{FF2B5EF4-FFF2-40B4-BE49-F238E27FC236}">
                <a16:creationId xmlns:a16="http://schemas.microsoft.com/office/drawing/2014/main" id="{EE4F5661-7478-43B3-36E4-7FAE56CD158D}"/>
              </a:ext>
            </a:extLst>
          </p:cNvPr>
          <p:cNvSpPr txBox="1"/>
          <p:nvPr/>
        </p:nvSpPr>
        <p:spPr>
          <a:xfrm>
            <a:off x="1807495" y="297339"/>
            <a:ext cx="8528275"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Step by step K8s cluster deployment</a:t>
            </a:r>
            <a:endParaRPr lang="fr-TN" sz="3200"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3161025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84A54-EC3F-CF1A-4511-CE43DE40FBF1}"/>
            </a:ext>
          </a:extLst>
        </p:cNvPr>
        <p:cNvGrpSpPr/>
        <p:nvPr/>
      </p:nvGrpSpPr>
      <p:grpSpPr>
        <a:xfrm>
          <a:off x="0" y="0"/>
          <a:ext cx="0" cy="0"/>
          <a:chOff x="0" y="0"/>
          <a:chExt cx="0" cy="0"/>
        </a:xfrm>
      </p:grpSpPr>
      <p:pic>
        <p:nvPicPr>
          <p:cNvPr id="7" name="Picture 6" descr="A drawing of a strategy board&#10;&#10;Description automatically generated">
            <a:extLst>
              <a:ext uri="{FF2B5EF4-FFF2-40B4-BE49-F238E27FC236}">
                <a16:creationId xmlns:a16="http://schemas.microsoft.com/office/drawing/2014/main" id="{215A6AD9-8937-8F7E-12EB-2612E48FB4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93" y="2768600"/>
            <a:ext cx="2490162" cy="2490162"/>
          </a:xfrm>
          <a:prstGeom prst="rect">
            <a:avLst/>
          </a:prstGeom>
        </p:spPr>
      </p:pic>
      <p:sp>
        <p:nvSpPr>
          <p:cNvPr id="16" name="TextBox 15">
            <a:extLst>
              <a:ext uri="{FF2B5EF4-FFF2-40B4-BE49-F238E27FC236}">
                <a16:creationId xmlns:a16="http://schemas.microsoft.com/office/drawing/2014/main" id="{F0674ACA-6BBC-929F-9DDE-CB5098C131E2}"/>
              </a:ext>
            </a:extLst>
          </p:cNvPr>
          <p:cNvSpPr txBox="1"/>
          <p:nvPr/>
        </p:nvSpPr>
        <p:spPr>
          <a:xfrm>
            <a:off x="4298387" y="272167"/>
            <a:ext cx="3217955" cy="646331"/>
          </a:xfrm>
          <a:prstGeom prst="rect">
            <a:avLst/>
          </a:prstGeom>
          <a:noFill/>
        </p:spPr>
        <p:txBody>
          <a:bodyPr wrap="square" rtlCol="0">
            <a:spAutoFit/>
          </a:bodyPr>
          <a:lstStyle/>
          <a:p>
            <a:pPr algn="ctr"/>
            <a:r>
              <a:rPr lang="en-GB" sz="3600" dirty="0">
                <a:solidFill>
                  <a:schemeClr val="bg1"/>
                </a:solidFill>
                <a:latin typeface="Biome" panose="020B0503030204020804" pitchFamily="34" charset="0"/>
                <a:cs typeface="Biome" panose="020B0503030204020804" pitchFamily="34" charset="0"/>
              </a:rPr>
              <a:t>playbook</a:t>
            </a:r>
            <a:endParaRPr lang="en-GB" sz="3600" b="1" dirty="0">
              <a:solidFill>
                <a:schemeClr val="bg1"/>
              </a:solidFill>
              <a:latin typeface="Biome" panose="020B0503030204020804" pitchFamily="34" charset="0"/>
              <a:cs typeface="Biome" panose="020B0503030204020804" pitchFamily="34" charset="0"/>
            </a:endParaRPr>
          </a:p>
        </p:txBody>
      </p:sp>
      <p:sp>
        <p:nvSpPr>
          <p:cNvPr id="34" name="ZoneTexte 3">
            <a:extLst>
              <a:ext uri="{FF2B5EF4-FFF2-40B4-BE49-F238E27FC236}">
                <a16:creationId xmlns:a16="http://schemas.microsoft.com/office/drawing/2014/main" id="{E1F802C9-9626-E311-457D-952C753AE86E}"/>
              </a:ext>
            </a:extLst>
          </p:cNvPr>
          <p:cNvSpPr txBox="1"/>
          <p:nvPr/>
        </p:nvSpPr>
        <p:spPr>
          <a:xfrm>
            <a:off x="1831862" y="-985361"/>
            <a:ext cx="8528275"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Step by step K8s cluster deployment</a:t>
            </a:r>
            <a:endParaRPr lang="fr-TN" sz="3200" dirty="0">
              <a:solidFill>
                <a:schemeClr val="bg1"/>
              </a:solidFill>
              <a:latin typeface="Biome" panose="020B0503030204020804" pitchFamily="34" charset="0"/>
              <a:cs typeface="Biome" panose="020B0503030204020804" pitchFamily="34" charset="0"/>
            </a:endParaRPr>
          </a:p>
        </p:txBody>
      </p:sp>
      <p:pic>
        <p:nvPicPr>
          <p:cNvPr id="4" name="Picture 3" descr="A screen shot of a computer&#10;&#10;Description automatically generated">
            <a:extLst>
              <a:ext uri="{FF2B5EF4-FFF2-40B4-BE49-F238E27FC236}">
                <a16:creationId xmlns:a16="http://schemas.microsoft.com/office/drawing/2014/main" id="{C858C12A-02E5-9F0E-0987-3EF481D526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6519" y="1880968"/>
            <a:ext cx="8153588" cy="3573159"/>
          </a:xfrm>
          <a:prstGeom prst="rect">
            <a:avLst/>
          </a:prstGeom>
        </p:spPr>
      </p:pic>
      <p:sp>
        <p:nvSpPr>
          <p:cNvPr id="3" name="ZoneTexte 3">
            <a:extLst>
              <a:ext uri="{FF2B5EF4-FFF2-40B4-BE49-F238E27FC236}">
                <a16:creationId xmlns:a16="http://schemas.microsoft.com/office/drawing/2014/main" id="{D3A35C8D-1C35-B327-F2B7-1747566FE032}"/>
              </a:ext>
            </a:extLst>
          </p:cNvPr>
          <p:cNvSpPr txBox="1"/>
          <p:nvPr/>
        </p:nvSpPr>
        <p:spPr>
          <a:xfrm>
            <a:off x="5034963" y="-2532606"/>
            <a:ext cx="2481379"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Challenge</a:t>
            </a:r>
            <a:endParaRPr lang="fr-TN" sz="3200" dirty="0">
              <a:solidFill>
                <a:schemeClr val="bg1"/>
              </a:solidFill>
              <a:latin typeface="Biome" panose="020B0503030204020804" pitchFamily="34" charset="0"/>
              <a:cs typeface="Biome" panose="020B0503030204020804" pitchFamily="34" charset="0"/>
            </a:endParaRPr>
          </a:p>
        </p:txBody>
      </p:sp>
      <p:sp>
        <p:nvSpPr>
          <p:cNvPr id="5" name="ZoneTexte 3">
            <a:extLst>
              <a:ext uri="{FF2B5EF4-FFF2-40B4-BE49-F238E27FC236}">
                <a16:creationId xmlns:a16="http://schemas.microsoft.com/office/drawing/2014/main" id="{DE8EC0DE-26A9-8051-331B-F9B65AF65A37}"/>
              </a:ext>
            </a:extLst>
          </p:cNvPr>
          <p:cNvSpPr txBox="1"/>
          <p:nvPr/>
        </p:nvSpPr>
        <p:spPr>
          <a:xfrm>
            <a:off x="3576519" y="7735681"/>
            <a:ext cx="5313070" cy="707886"/>
          </a:xfrm>
          <a:prstGeom prst="rect">
            <a:avLst/>
          </a:prstGeom>
          <a:noFill/>
        </p:spPr>
        <p:txBody>
          <a:bodyPr wrap="square" rtlCol="0">
            <a:spAutoFit/>
          </a:bodyPr>
          <a:lstStyle/>
          <a:p>
            <a:pPr algn="ctr"/>
            <a:r>
              <a:rPr lang="en-GB" sz="2000" dirty="0">
                <a:solidFill>
                  <a:schemeClr val="bg1"/>
                </a:solidFill>
                <a:latin typeface="Biome" panose="020B0503030204020804" pitchFamily="34" charset="0"/>
                <a:cs typeface="Biome" panose="020B0503030204020804" pitchFamily="34" charset="0"/>
              </a:rPr>
              <a:t>nodes have consistent OS settings, networking, and dependencies</a:t>
            </a:r>
          </a:p>
        </p:txBody>
      </p:sp>
      <p:pic>
        <p:nvPicPr>
          <p:cNvPr id="6" name="Picture 5" descr="A computer with a cd in it&#10;&#10;Description automatically generated">
            <a:extLst>
              <a:ext uri="{FF2B5EF4-FFF2-40B4-BE49-F238E27FC236}">
                <a16:creationId xmlns:a16="http://schemas.microsoft.com/office/drawing/2014/main" id="{AC23ED6C-B54C-29EC-70E9-D06742472C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310839" y="1880968"/>
            <a:ext cx="3050154" cy="3050154"/>
          </a:xfrm>
          <a:prstGeom prst="rect">
            <a:avLst/>
          </a:prstGeom>
        </p:spPr>
      </p:pic>
      <p:pic>
        <p:nvPicPr>
          <p:cNvPr id="8" name="Picture 7" descr="A white letter on a black background&#10;&#10;Description automatically generated">
            <a:extLst>
              <a:ext uri="{FF2B5EF4-FFF2-40B4-BE49-F238E27FC236}">
                <a16:creationId xmlns:a16="http://schemas.microsoft.com/office/drawing/2014/main" id="{97559F28-6408-87DC-5B78-A3E91B8F3FF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363153" cy="1367048"/>
          </a:xfrm>
          <a:prstGeom prst="rect">
            <a:avLst/>
          </a:prstGeom>
        </p:spPr>
      </p:pic>
    </p:spTree>
    <p:extLst>
      <p:ext uri="{BB962C8B-B14F-4D97-AF65-F5344CB8AC3E}">
        <p14:creationId xmlns:p14="http://schemas.microsoft.com/office/powerpoint/2010/main" val="2192544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CECE7-B12F-925B-6EB4-A7BB02D39C66}"/>
            </a:ext>
          </a:extLst>
        </p:cNvPr>
        <p:cNvGrpSpPr/>
        <p:nvPr/>
      </p:nvGrpSpPr>
      <p:grpSpPr>
        <a:xfrm>
          <a:off x="0" y="0"/>
          <a:ext cx="0" cy="0"/>
          <a:chOff x="0" y="0"/>
          <a:chExt cx="0" cy="0"/>
        </a:xfrm>
      </p:grpSpPr>
      <p:pic>
        <p:nvPicPr>
          <p:cNvPr id="11" name="Picture 10" descr="A white letter on a black background&#10;&#10;Description automatically generated">
            <a:extLst>
              <a:ext uri="{FF2B5EF4-FFF2-40B4-BE49-F238E27FC236}">
                <a16:creationId xmlns:a16="http://schemas.microsoft.com/office/drawing/2014/main" id="{10781CC2-2338-9AA4-70EC-DB97B45C9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63153" cy="1367048"/>
          </a:xfrm>
          <a:prstGeom prst="rect">
            <a:avLst/>
          </a:prstGeom>
        </p:spPr>
      </p:pic>
      <p:sp>
        <p:nvSpPr>
          <p:cNvPr id="4" name="ZoneTexte 3">
            <a:extLst>
              <a:ext uri="{FF2B5EF4-FFF2-40B4-BE49-F238E27FC236}">
                <a16:creationId xmlns:a16="http://schemas.microsoft.com/office/drawing/2014/main" id="{DCE824B8-27B0-86A2-912F-868F619A2A3C}"/>
              </a:ext>
            </a:extLst>
          </p:cNvPr>
          <p:cNvSpPr txBox="1"/>
          <p:nvPr/>
        </p:nvSpPr>
        <p:spPr>
          <a:xfrm>
            <a:off x="5019356" y="391136"/>
            <a:ext cx="2481379"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Challenge</a:t>
            </a:r>
            <a:endParaRPr lang="fr-TN" sz="3200" dirty="0">
              <a:solidFill>
                <a:schemeClr val="bg1"/>
              </a:solidFill>
              <a:latin typeface="Biome" panose="020B0503030204020804" pitchFamily="34" charset="0"/>
              <a:cs typeface="Biome" panose="020B0503030204020804" pitchFamily="34" charset="0"/>
            </a:endParaRPr>
          </a:p>
        </p:txBody>
      </p:sp>
      <p:sp>
        <p:nvSpPr>
          <p:cNvPr id="6" name="ZoneTexte 3">
            <a:extLst>
              <a:ext uri="{FF2B5EF4-FFF2-40B4-BE49-F238E27FC236}">
                <a16:creationId xmlns:a16="http://schemas.microsoft.com/office/drawing/2014/main" id="{4BD9ABF1-8C0A-61EC-D460-C6E78BD11D5C}"/>
              </a:ext>
            </a:extLst>
          </p:cNvPr>
          <p:cNvSpPr txBox="1"/>
          <p:nvPr/>
        </p:nvSpPr>
        <p:spPr>
          <a:xfrm>
            <a:off x="3725900" y="5115027"/>
            <a:ext cx="5313070" cy="707886"/>
          </a:xfrm>
          <a:prstGeom prst="rect">
            <a:avLst/>
          </a:prstGeom>
          <a:noFill/>
        </p:spPr>
        <p:txBody>
          <a:bodyPr wrap="square" rtlCol="0">
            <a:spAutoFit/>
          </a:bodyPr>
          <a:lstStyle/>
          <a:p>
            <a:pPr algn="ctr"/>
            <a:r>
              <a:rPr lang="en-GB" sz="2000" dirty="0">
                <a:solidFill>
                  <a:schemeClr val="bg1"/>
                </a:solidFill>
                <a:latin typeface="Biome" panose="020B0503030204020804" pitchFamily="34" charset="0"/>
                <a:cs typeface="Biome" panose="020B0503030204020804" pitchFamily="34" charset="0"/>
              </a:rPr>
              <a:t>nodes have consistent OS settings, networking, and dependencies</a:t>
            </a:r>
          </a:p>
        </p:txBody>
      </p:sp>
      <p:pic>
        <p:nvPicPr>
          <p:cNvPr id="3" name="Picture 2" descr="A computer with a cd in it&#10;&#10;Description automatically generated">
            <a:extLst>
              <a:ext uri="{FF2B5EF4-FFF2-40B4-BE49-F238E27FC236}">
                <a16:creationId xmlns:a16="http://schemas.microsoft.com/office/drawing/2014/main" id="{52FB2B46-EA02-B930-918E-559DC9C3E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356" y="1801411"/>
            <a:ext cx="3050154" cy="3050154"/>
          </a:xfrm>
          <a:prstGeom prst="rect">
            <a:avLst/>
          </a:prstGeom>
        </p:spPr>
      </p:pic>
      <p:pic>
        <p:nvPicPr>
          <p:cNvPr id="9" name="Picture 8" descr="A drawing of a strategy board&#10;&#10;Description automatically generated">
            <a:extLst>
              <a:ext uri="{FF2B5EF4-FFF2-40B4-BE49-F238E27FC236}">
                <a16:creationId xmlns:a16="http://schemas.microsoft.com/office/drawing/2014/main" id="{4D1484DC-32FA-671E-49C7-F82CD44BF8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58461" y="2689043"/>
            <a:ext cx="2490162" cy="2490162"/>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56702824-65E2-EE32-F3E8-2CC0BBC1BAD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673087" y="1801411"/>
            <a:ext cx="8153588" cy="3573159"/>
          </a:xfrm>
          <a:prstGeom prst="rect">
            <a:avLst/>
          </a:prstGeom>
        </p:spPr>
      </p:pic>
    </p:spTree>
    <p:extLst>
      <p:ext uri="{BB962C8B-B14F-4D97-AF65-F5344CB8AC3E}">
        <p14:creationId xmlns:p14="http://schemas.microsoft.com/office/powerpoint/2010/main" val="264615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5BF34-0BD1-7646-3FA6-A01EC0C78FB3}"/>
            </a:ext>
          </a:extLst>
        </p:cNvPr>
        <p:cNvGrpSpPr/>
        <p:nvPr/>
      </p:nvGrpSpPr>
      <p:grpSpPr>
        <a:xfrm>
          <a:off x="0" y="0"/>
          <a:ext cx="0" cy="0"/>
          <a:chOff x="0" y="0"/>
          <a:chExt cx="0" cy="0"/>
        </a:xfrm>
      </p:grpSpPr>
      <p:pic>
        <p:nvPicPr>
          <p:cNvPr id="11" name="Picture 10" descr="A white letter on a black background&#10;&#10;Description automatically generated">
            <a:extLst>
              <a:ext uri="{FF2B5EF4-FFF2-40B4-BE49-F238E27FC236}">
                <a16:creationId xmlns:a16="http://schemas.microsoft.com/office/drawing/2014/main" id="{801CC200-9A16-87FD-2D12-AF1554F8CA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63153" cy="1367048"/>
          </a:xfrm>
          <a:prstGeom prst="rect">
            <a:avLst/>
          </a:prstGeom>
        </p:spPr>
      </p:pic>
      <p:sp>
        <p:nvSpPr>
          <p:cNvPr id="4" name="ZoneTexte 3">
            <a:extLst>
              <a:ext uri="{FF2B5EF4-FFF2-40B4-BE49-F238E27FC236}">
                <a16:creationId xmlns:a16="http://schemas.microsoft.com/office/drawing/2014/main" id="{8CC3F581-A433-A2DC-9ED0-CD1683E00CBF}"/>
              </a:ext>
            </a:extLst>
          </p:cNvPr>
          <p:cNvSpPr txBox="1"/>
          <p:nvPr/>
        </p:nvSpPr>
        <p:spPr>
          <a:xfrm>
            <a:off x="856125" y="1657536"/>
            <a:ext cx="1911796" cy="369332"/>
          </a:xfrm>
          <a:prstGeom prst="rect">
            <a:avLst/>
          </a:prstGeom>
          <a:noFill/>
        </p:spPr>
        <p:txBody>
          <a:bodyPr wrap="square" rtlCol="0">
            <a:spAutoFit/>
          </a:bodyPr>
          <a:lstStyle/>
          <a:p>
            <a:pPr algn="ctr"/>
            <a:r>
              <a:rPr lang="en-GB" dirty="0">
                <a:solidFill>
                  <a:schemeClr val="bg1"/>
                </a:solidFill>
                <a:latin typeface="Biome" panose="020B0503030204020804" pitchFamily="34" charset="0"/>
                <a:cs typeface="Biome" panose="020B0503030204020804" pitchFamily="34" charset="0"/>
              </a:rPr>
              <a:t>Challenge</a:t>
            </a:r>
            <a:endParaRPr lang="fr-TN" dirty="0">
              <a:solidFill>
                <a:schemeClr val="bg1"/>
              </a:solidFill>
              <a:latin typeface="Biome" panose="020B0503030204020804" pitchFamily="34" charset="0"/>
              <a:cs typeface="Biome" panose="020B0503030204020804" pitchFamily="34" charset="0"/>
            </a:endParaRPr>
          </a:p>
        </p:txBody>
      </p:sp>
      <p:sp>
        <p:nvSpPr>
          <p:cNvPr id="5" name="ZoneTexte 3">
            <a:extLst>
              <a:ext uri="{FF2B5EF4-FFF2-40B4-BE49-F238E27FC236}">
                <a16:creationId xmlns:a16="http://schemas.microsoft.com/office/drawing/2014/main" id="{6BE94CD7-902E-91B0-BA8F-CA98FE01C7C9}"/>
              </a:ext>
            </a:extLst>
          </p:cNvPr>
          <p:cNvSpPr txBox="1"/>
          <p:nvPr/>
        </p:nvSpPr>
        <p:spPr>
          <a:xfrm>
            <a:off x="6758409" y="699094"/>
            <a:ext cx="2966765"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Solution</a:t>
            </a:r>
            <a:endParaRPr lang="fr-TN" sz="3200" dirty="0">
              <a:solidFill>
                <a:schemeClr val="bg1"/>
              </a:solidFill>
              <a:latin typeface="Biome" panose="020B0503030204020804" pitchFamily="34" charset="0"/>
              <a:cs typeface="Biome" panose="020B0503030204020804" pitchFamily="34" charset="0"/>
            </a:endParaRPr>
          </a:p>
        </p:txBody>
      </p:sp>
      <p:sp>
        <p:nvSpPr>
          <p:cNvPr id="6" name="ZoneTexte 3">
            <a:extLst>
              <a:ext uri="{FF2B5EF4-FFF2-40B4-BE49-F238E27FC236}">
                <a16:creationId xmlns:a16="http://schemas.microsoft.com/office/drawing/2014/main" id="{61B2E7EE-5C25-2332-B043-0A99DD5C1839}"/>
              </a:ext>
            </a:extLst>
          </p:cNvPr>
          <p:cNvSpPr txBox="1"/>
          <p:nvPr/>
        </p:nvSpPr>
        <p:spPr>
          <a:xfrm>
            <a:off x="-234723" y="4679715"/>
            <a:ext cx="4093492" cy="523220"/>
          </a:xfrm>
          <a:prstGeom prst="rect">
            <a:avLst/>
          </a:prstGeom>
          <a:noFill/>
        </p:spPr>
        <p:txBody>
          <a:bodyPr wrap="square" rtlCol="0">
            <a:spAutoFit/>
          </a:bodyPr>
          <a:lstStyle/>
          <a:p>
            <a:pPr algn="ctr"/>
            <a:r>
              <a:rPr lang="en-GB" sz="1400" dirty="0">
                <a:solidFill>
                  <a:schemeClr val="bg1"/>
                </a:solidFill>
                <a:latin typeface="Biome" panose="020B0503030204020804" pitchFamily="34" charset="0"/>
                <a:cs typeface="Biome" panose="020B0503030204020804" pitchFamily="34" charset="0"/>
              </a:rPr>
              <a:t>nodes have consistent OS settings, networking, and dependencies</a:t>
            </a:r>
          </a:p>
        </p:txBody>
      </p:sp>
      <p:sp>
        <p:nvSpPr>
          <p:cNvPr id="7" name="ZoneTexte 3">
            <a:extLst>
              <a:ext uri="{FF2B5EF4-FFF2-40B4-BE49-F238E27FC236}">
                <a16:creationId xmlns:a16="http://schemas.microsoft.com/office/drawing/2014/main" id="{067BE54D-E070-C063-F222-E19526BDE482}"/>
              </a:ext>
            </a:extLst>
          </p:cNvPr>
          <p:cNvSpPr txBox="1"/>
          <p:nvPr/>
        </p:nvSpPr>
        <p:spPr>
          <a:xfrm>
            <a:off x="5540674" y="4679715"/>
            <a:ext cx="5402237" cy="1077218"/>
          </a:xfrm>
          <a:prstGeom prst="rect">
            <a:avLst/>
          </a:prstGeom>
          <a:noFill/>
        </p:spPr>
        <p:txBody>
          <a:bodyPr wrap="square" rtlCol="0">
            <a:spAutoFit/>
          </a:bodyPr>
          <a:lstStyle/>
          <a:p>
            <a:pPr algn="ctr"/>
            <a:r>
              <a:rPr lang="en-GB" sz="2000" dirty="0">
                <a:solidFill>
                  <a:schemeClr val="bg1"/>
                </a:solidFill>
                <a:latin typeface="Biome" panose="020B0503030204020804" pitchFamily="34" charset="0"/>
                <a:cs typeface="Biome" panose="020B0503030204020804" pitchFamily="34" charset="0"/>
              </a:rPr>
              <a:t>Playbooks to enforce setup.</a:t>
            </a:r>
            <a:br>
              <a:rPr lang="en-GB" sz="2000" dirty="0">
                <a:solidFill>
                  <a:schemeClr val="bg1"/>
                </a:solidFill>
                <a:latin typeface="Biome" panose="020B0503030204020804" pitchFamily="34" charset="0"/>
                <a:cs typeface="Biome" panose="020B0503030204020804" pitchFamily="34" charset="0"/>
              </a:rPr>
            </a:br>
            <a:r>
              <a:rPr lang="en-GB" sz="2000" dirty="0">
                <a:solidFill>
                  <a:schemeClr val="bg1"/>
                </a:solidFill>
                <a:latin typeface="Biome" panose="020B0503030204020804" pitchFamily="34" charset="0"/>
                <a:cs typeface="Biome" panose="020B0503030204020804" pitchFamily="34" charset="0"/>
              </a:rPr>
              <a:t>Roles and variables to manage different OS versions efficiently</a:t>
            </a:r>
            <a:r>
              <a:rPr lang="en-GB" sz="2400" dirty="0">
                <a:solidFill>
                  <a:schemeClr val="bg1"/>
                </a:solidFill>
                <a:latin typeface="Biome" panose="020B0503030204020804" pitchFamily="34" charset="0"/>
                <a:cs typeface="Biome" panose="020B0503030204020804" pitchFamily="34" charset="0"/>
              </a:rPr>
              <a:t>.</a:t>
            </a:r>
          </a:p>
        </p:txBody>
      </p:sp>
      <p:pic>
        <p:nvPicPr>
          <p:cNvPr id="3" name="Picture 2" descr="A computer with a cd in it&#10;&#10;Description automatically generated">
            <a:extLst>
              <a:ext uri="{FF2B5EF4-FFF2-40B4-BE49-F238E27FC236}">
                <a16:creationId xmlns:a16="http://schemas.microsoft.com/office/drawing/2014/main" id="{623E4500-27FF-DBF8-E5FB-9566531F82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966" y="2178285"/>
            <a:ext cx="2350013" cy="2350013"/>
          </a:xfrm>
          <a:prstGeom prst="rect">
            <a:avLst/>
          </a:prstGeom>
        </p:spPr>
      </p:pic>
      <p:pic>
        <p:nvPicPr>
          <p:cNvPr id="8" name="Picture 7" descr="A drawing of a strategy board&#10;&#10;Description automatically generated">
            <a:extLst>
              <a:ext uri="{FF2B5EF4-FFF2-40B4-BE49-F238E27FC236}">
                <a16:creationId xmlns:a16="http://schemas.microsoft.com/office/drawing/2014/main" id="{6939E352-9793-009B-5A7B-EEB98047C1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6711" y="1842202"/>
            <a:ext cx="2490162" cy="2490162"/>
          </a:xfrm>
          <a:prstGeom prst="rect">
            <a:avLst/>
          </a:prstGeom>
        </p:spPr>
      </p:pic>
    </p:spTree>
    <p:extLst>
      <p:ext uri="{BB962C8B-B14F-4D97-AF65-F5344CB8AC3E}">
        <p14:creationId xmlns:p14="http://schemas.microsoft.com/office/powerpoint/2010/main" val="1497029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0F55C-15DA-58DB-66EF-EA19C2C15429}"/>
            </a:ext>
          </a:extLst>
        </p:cNvPr>
        <p:cNvGrpSpPr/>
        <p:nvPr/>
      </p:nvGrpSpPr>
      <p:grpSpPr>
        <a:xfrm>
          <a:off x="0" y="0"/>
          <a:ext cx="0" cy="0"/>
          <a:chOff x="0" y="0"/>
          <a:chExt cx="0" cy="0"/>
        </a:xfrm>
      </p:grpSpPr>
      <p:pic>
        <p:nvPicPr>
          <p:cNvPr id="11" name="Picture 10" descr="A white letter on a black background&#10;&#10;Description automatically generated">
            <a:extLst>
              <a:ext uri="{FF2B5EF4-FFF2-40B4-BE49-F238E27FC236}">
                <a16:creationId xmlns:a16="http://schemas.microsoft.com/office/drawing/2014/main" id="{B2D18F38-1A17-C590-9A72-0C76EB8E6D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63153" cy="1367048"/>
          </a:xfrm>
          <a:prstGeom prst="rect">
            <a:avLst/>
          </a:prstGeom>
        </p:spPr>
      </p:pic>
      <p:sp>
        <p:nvSpPr>
          <p:cNvPr id="4" name="ZoneTexte 3">
            <a:extLst>
              <a:ext uri="{FF2B5EF4-FFF2-40B4-BE49-F238E27FC236}">
                <a16:creationId xmlns:a16="http://schemas.microsoft.com/office/drawing/2014/main" id="{1F2B0E63-3931-C2D0-C89B-5C059780F06F}"/>
              </a:ext>
            </a:extLst>
          </p:cNvPr>
          <p:cNvSpPr txBox="1"/>
          <p:nvPr/>
        </p:nvSpPr>
        <p:spPr>
          <a:xfrm>
            <a:off x="4734418" y="753474"/>
            <a:ext cx="2481379"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Challenge</a:t>
            </a:r>
            <a:endParaRPr lang="fr-TN" sz="3200" dirty="0">
              <a:solidFill>
                <a:schemeClr val="bg1"/>
              </a:solidFill>
              <a:latin typeface="Biome" panose="020B0503030204020804" pitchFamily="34" charset="0"/>
              <a:cs typeface="Biome" panose="020B0503030204020804" pitchFamily="34" charset="0"/>
            </a:endParaRPr>
          </a:p>
        </p:txBody>
      </p:sp>
      <p:sp>
        <p:nvSpPr>
          <p:cNvPr id="5" name="ZoneTexte 3">
            <a:extLst>
              <a:ext uri="{FF2B5EF4-FFF2-40B4-BE49-F238E27FC236}">
                <a16:creationId xmlns:a16="http://schemas.microsoft.com/office/drawing/2014/main" id="{2EF6E668-AF9D-B1E0-84EF-537C7800DD8D}"/>
              </a:ext>
            </a:extLst>
          </p:cNvPr>
          <p:cNvSpPr txBox="1"/>
          <p:nvPr/>
        </p:nvSpPr>
        <p:spPr>
          <a:xfrm>
            <a:off x="15994011" y="767874"/>
            <a:ext cx="2481379"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Solution</a:t>
            </a:r>
            <a:endParaRPr lang="fr-TN" sz="3200" dirty="0">
              <a:solidFill>
                <a:schemeClr val="bg1"/>
              </a:solidFill>
              <a:latin typeface="Biome" panose="020B0503030204020804" pitchFamily="34" charset="0"/>
              <a:cs typeface="Biome" panose="020B0503030204020804" pitchFamily="34" charset="0"/>
            </a:endParaRPr>
          </a:p>
        </p:txBody>
      </p:sp>
      <p:sp>
        <p:nvSpPr>
          <p:cNvPr id="6" name="ZoneTexte 3">
            <a:extLst>
              <a:ext uri="{FF2B5EF4-FFF2-40B4-BE49-F238E27FC236}">
                <a16:creationId xmlns:a16="http://schemas.microsoft.com/office/drawing/2014/main" id="{3AC5F054-AC01-0B89-26CC-777F191F99AF}"/>
              </a:ext>
            </a:extLst>
          </p:cNvPr>
          <p:cNvSpPr txBox="1"/>
          <p:nvPr/>
        </p:nvSpPr>
        <p:spPr>
          <a:xfrm>
            <a:off x="3492744" y="4711789"/>
            <a:ext cx="5313070" cy="1200329"/>
          </a:xfrm>
          <a:prstGeom prst="rect">
            <a:avLst/>
          </a:prstGeom>
          <a:noFill/>
        </p:spPr>
        <p:txBody>
          <a:bodyPr wrap="square" rtlCol="0">
            <a:spAutoFit/>
          </a:bodyPr>
          <a:lstStyle/>
          <a:p>
            <a:pPr algn="ctr"/>
            <a:r>
              <a:rPr lang="en-GB" sz="2400" dirty="0">
                <a:solidFill>
                  <a:schemeClr val="bg1"/>
                </a:solidFill>
                <a:latin typeface="Biome" panose="020B0503030204020804" pitchFamily="34" charset="0"/>
                <a:cs typeface="Biome" panose="020B0503030204020804" pitchFamily="34" charset="0"/>
              </a:rPr>
              <a:t>Container Network Interface plugin required.</a:t>
            </a:r>
          </a:p>
          <a:p>
            <a:pPr algn="ctr"/>
            <a:r>
              <a:rPr lang="en-GB" sz="2400" dirty="0">
                <a:solidFill>
                  <a:schemeClr val="bg1"/>
                </a:solidFill>
                <a:latin typeface="Biome" panose="020B0503030204020804" pitchFamily="34" charset="0"/>
                <a:cs typeface="Biome" panose="020B0503030204020804" pitchFamily="34" charset="0"/>
              </a:rPr>
              <a:t>Misconfigured networking</a:t>
            </a:r>
          </a:p>
        </p:txBody>
      </p:sp>
      <p:sp>
        <p:nvSpPr>
          <p:cNvPr id="7" name="ZoneTexte 3">
            <a:extLst>
              <a:ext uri="{FF2B5EF4-FFF2-40B4-BE49-F238E27FC236}">
                <a16:creationId xmlns:a16="http://schemas.microsoft.com/office/drawing/2014/main" id="{507BE13F-F16B-C2F7-6311-7D79BFEAB481}"/>
              </a:ext>
            </a:extLst>
          </p:cNvPr>
          <p:cNvSpPr txBox="1"/>
          <p:nvPr/>
        </p:nvSpPr>
        <p:spPr>
          <a:xfrm>
            <a:off x="14403994" y="4711789"/>
            <a:ext cx="5313070" cy="1200329"/>
          </a:xfrm>
          <a:prstGeom prst="rect">
            <a:avLst/>
          </a:prstGeom>
          <a:noFill/>
        </p:spPr>
        <p:txBody>
          <a:bodyPr wrap="square" rtlCol="0">
            <a:spAutoFit/>
          </a:bodyPr>
          <a:lstStyle/>
          <a:p>
            <a:pPr algn="ctr"/>
            <a:r>
              <a:rPr lang="en-GB" sz="2400" dirty="0">
                <a:solidFill>
                  <a:schemeClr val="bg1"/>
                </a:solidFill>
                <a:latin typeface="Biome" panose="020B0503030204020804" pitchFamily="34" charset="0"/>
                <a:cs typeface="Biome" panose="020B0503030204020804" pitchFamily="34" charset="0"/>
              </a:rPr>
              <a:t>Automate CNI plugin installation</a:t>
            </a:r>
          </a:p>
          <a:p>
            <a:pPr algn="ctr"/>
            <a:r>
              <a:rPr lang="en-GB" sz="2400" dirty="0">
                <a:solidFill>
                  <a:schemeClr val="bg1"/>
                </a:solidFill>
                <a:latin typeface="Biome" panose="020B0503030204020804" pitchFamily="34" charset="0"/>
                <a:cs typeface="Biome" panose="020B0503030204020804" pitchFamily="34" charset="0"/>
              </a:rPr>
              <a:t>Validate connectivity after deployment.</a:t>
            </a:r>
          </a:p>
        </p:txBody>
      </p:sp>
      <p:pic>
        <p:nvPicPr>
          <p:cNvPr id="2" name="Picture 1" descr="A group of icons on a black background&#10;&#10;Description automatically generated">
            <a:extLst>
              <a:ext uri="{FF2B5EF4-FFF2-40B4-BE49-F238E27FC236}">
                <a16:creationId xmlns:a16="http://schemas.microsoft.com/office/drawing/2014/main" id="{F6D3E9A1-7BF9-20BC-A5A2-FEDD04864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6019" y="1971265"/>
            <a:ext cx="2055676" cy="2055676"/>
          </a:xfrm>
          <a:prstGeom prst="rect">
            <a:avLst/>
          </a:prstGeom>
        </p:spPr>
      </p:pic>
      <p:pic>
        <p:nvPicPr>
          <p:cNvPr id="3" name="Picture 2" descr="A pink puzzle piece with a gear&#10;&#10;Description automatically generated">
            <a:extLst>
              <a:ext uri="{FF2B5EF4-FFF2-40B4-BE49-F238E27FC236}">
                <a16:creationId xmlns:a16="http://schemas.microsoft.com/office/drawing/2014/main" id="{E848A192-F882-C88A-AC0D-108C391BCB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9140" y="3544255"/>
            <a:ext cx="825110" cy="825110"/>
          </a:xfrm>
          <a:prstGeom prst="rect">
            <a:avLst/>
          </a:prstGeom>
        </p:spPr>
      </p:pic>
      <p:pic>
        <p:nvPicPr>
          <p:cNvPr id="9" name="Picture 8" descr="A computer with a check mark in the center&#10;&#10;Description automatically generated">
            <a:extLst>
              <a:ext uri="{FF2B5EF4-FFF2-40B4-BE49-F238E27FC236}">
                <a16:creationId xmlns:a16="http://schemas.microsoft.com/office/drawing/2014/main" id="{E8301233-98F6-898C-2877-CA60A73F8FC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05560" y="1712801"/>
            <a:ext cx="2656565" cy="2656565"/>
          </a:xfrm>
          <a:prstGeom prst="rect">
            <a:avLst/>
          </a:prstGeom>
        </p:spPr>
      </p:pic>
      <p:sp>
        <p:nvSpPr>
          <p:cNvPr id="10" name="ZoneTexte 3">
            <a:extLst>
              <a:ext uri="{FF2B5EF4-FFF2-40B4-BE49-F238E27FC236}">
                <a16:creationId xmlns:a16="http://schemas.microsoft.com/office/drawing/2014/main" id="{C7322CBB-30E4-7D3C-83DA-E5A6BE9A7764}"/>
              </a:ext>
            </a:extLst>
          </p:cNvPr>
          <p:cNvSpPr txBox="1"/>
          <p:nvPr/>
        </p:nvSpPr>
        <p:spPr>
          <a:xfrm>
            <a:off x="742527" y="12213770"/>
            <a:ext cx="4093492" cy="523220"/>
          </a:xfrm>
          <a:prstGeom prst="rect">
            <a:avLst/>
          </a:prstGeom>
          <a:noFill/>
        </p:spPr>
        <p:txBody>
          <a:bodyPr wrap="square" rtlCol="0">
            <a:spAutoFit/>
          </a:bodyPr>
          <a:lstStyle/>
          <a:p>
            <a:pPr algn="ctr"/>
            <a:r>
              <a:rPr lang="en-GB" sz="1400" dirty="0">
                <a:solidFill>
                  <a:schemeClr val="bg1"/>
                </a:solidFill>
                <a:latin typeface="Biome" panose="020B0503030204020804" pitchFamily="34" charset="0"/>
                <a:cs typeface="Biome" panose="020B0503030204020804" pitchFamily="34" charset="0"/>
              </a:rPr>
              <a:t>nodes have consistent OS settings, networking, and dependencies</a:t>
            </a:r>
          </a:p>
        </p:txBody>
      </p:sp>
      <p:sp>
        <p:nvSpPr>
          <p:cNvPr id="12" name="ZoneTexte 3">
            <a:extLst>
              <a:ext uri="{FF2B5EF4-FFF2-40B4-BE49-F238E27FC236}">
                <a16:creationId xmlns:a16="http://schemas.microsoft.com/office/drawing/2014/main" id="{36901731-5B57-4063-C119-4EFCD485D85A}"/>
              </a:ext>
            </a:extLst>
          </p:cNvPr>
          <p:cNvSpPr txBox="1"/>
          <p:nvPr/>
        </p:nvSpPr>
        <p:spPr>
          <a:xfrm>
            <a:off x="6517924" y="12213770"/>
            <a:ext cx="5402237" cy="1077218"/>
          </a:xfrm>
          <a:prstGeom prst="rect">
            <a:avLst/>
          </a:prstGeom>
          <a:noFill/>
        </p:spPr>
        <p:txBody>
          <a:bodyPr wrap="square" rtlCol="0">
            <a:spAutoFit/>
          </a:bodyPr>
          <a:lstStyle/>
          <a:p>
            <a:pPr algn="ctr"/>
            <a:r>
              <a:rPr lang="en-GB" sz="2000" dirty="0">
                <a:solidFill>
                  <a:schemeClr val="bg1"/>
                </a:solidFill>
                <a:latin typeface="Biome" panose="020B0503030204020804" pitchFamily="34" charset="0"/>
                <a:cs typeface="Biome" panose="020B0503030204020804" pitchFamily="34" charset="0"/>
              </a:rPr>
              <a:t>Playbooks to enforce setup.</a:t>
            </a:r>
            <a:br>
              <a:rPr lang="en-GB" sz="2000" dirty="0">
                <a:solidFill>
                  <a:schemeClr val="bg1"/>
                </a:solidFill>
                <a:latin typeface="Biome" panose="020B0503030204020804" pitchFamily="34" charset="0"/>
                <a:cs typeface="Biome" panose="020B0503030204020804" pitchFamily="34" charset="0"/>
              </a:rPr>
            </a:br>
            <a:r>
              <a:rPr lang="en-GB" sz="2000" dirty="0">
                <a:solidFill>
                  <a:schemeClr val="bg1"/>
                </a:solidFill>
                <a:latin typeface="Biome" panose="020B0503030204020804" pitchFamily="34" charset="0"/>
                <a:cs typeface="Biome" panose="020B0503030204020804" pitchFamily="34" charset="0"/>
              </a:rPr>
              <a:t>Roles and variables to manage different OS versions efficiently</a:t>
            </a:r>
            <a:r>
              <a:rPr lang="en-GB" sz="2400" dirty="0">
                <a:solidFill>
                  <a:schemeClr val="bg1"/>
                </a:solidFill>
                <a:latin typeface="Biome" panose="020B0503030204020804" pitchFamily="34" charset="0"/>
                <a:cs typeface="Biome" panose="020B0503030204020804" pitchFamily="34" charset="0"/>
              </a:rPr>
              <a:t>.</a:t>
            </a:r>
          </a:p>
        </p:txBody>
      </p:sp>
      <p:pic>
        <p:nvPicPr>
          <p:cNvPr id="13" name="Picture 12" descr="A computer with a cd in it&#10;&#10;Description automatically generated">
            <a:extLst>
              <a:ext uri="{FF2B5EF4-FFF2-40B4-BE49-F238E27FC236}">
                <a16:creationId xmlns:a16="http://schemas.microsoft.com/office/drawing/2014/main" id="{9C5AF847-DB05-2081-5791-3A25881D76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49216" y="9712340"/>
            <a:ext cx="2350013" cy="2350013"/>
          </a:xfrm>
          <a:prstGeom prst="rect">
            <a:avLst/>
          </a:prstGeom>
        </p:spPr>
      </p:pic>
      <p:pic>
        <p:nvPicPr>
          <p:cNvPr id="14" name="Picture 13" descr="A drawing of a strategy board&#10;&#10;Description automatically generated">
            <a:extLst>
              <a:ext uri="{FF2B5EF4-FFF2-40B4-BE49-F238E27FC236}">
                <a16:creationId xmlns:a16="http://schemas.microsoft.com/office/drawing/2014/main" id="{57C61DCD-9004-4455-9C86-E0343BE735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73961" y="9376257"/>
            <a:ext cx="2490162" cy="2490162"/>
          </a:xfrm>
          <a:prstGeom prst="rect">
            <a:avLst/>
          </a:prstGeom>
        </p:spPr>
      </p:pic>
    </p:spTree>
    <p:extLst>
      <p:ext uri="{BB962C8B-B14F-4D97-AF65-F5344CB8AC3E}">
        <p14:creationId xmlns:p14="http://schemas.microsoft.com/office/powerpoint/2010/main" val="1992135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16A07-CEB0-2406-4CB6-48DE78295DD7}"/>
            </a:ext>
          </a:extLst>
        </p:cNvPr>
        <p:cNvGrpSpPr/>
        <p:nvPr/>
      </p:nvGrpSpPr>
      <p:grpSpPr>
        <a:xfrm>
          <a:off x="0" y="0"/>
          <a:ext cx="0" cy="0"/>
          <a:chOff x="0" y="0"/>
          <a:chExt cx="0" cy="0"/>
        </a:xfrm>
      </p:grpSpPr>
      <p:pic>
        <p:nvPicPr>
          <p:cNvPr id="11" name="Picture 10" descr="A white letter on a black background&#10;&#10;Description automatically generated">
            <a:extLst>
              <a:ext uri="{FF2B5EF4-FFF2-40B4-BE49-F238E27FC236}">
                <a16:creationId xmlns:a16="http://schemas.microsoft.com/office/drawing/2014/main" id="{55E3D75B-0D89-62C9-67DA-A60FD22952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63153" cy="1367048"/>
          </a:xfrm>
          <a:prstGeom prst="rect">
            <a:avLst/>
          </a:prstGeom>
        </p:spPr>
      </p:pic>
      <p:sp>
        <p:nvSpPr>
          <p:cNvPr id="4" name="ZoneTexte 3">
            <a:extLst>
              <a:ext uri="{FF2B5EF4-FFF2-40B4-BE49-F238E27FC236}">
                <a16:creationId xmlns:a16="http://schemas.microsoft.com/office/drawing/2014/main" id="{26961AA6-F95D-A97C-1FAC-AB6475575B5F}"/>
              </a:ext>
            </a:extLst>
          </p:cNvPr>
          <p:cNvSpPr txBox="1"/>
          <p:nvPr/>
        </p:nvSpPr>
        <p:spPr>
          <a:xfrm>
            <a:off x="981976" y="1327090"/>
            <a:ext cx="2179619" cy="400110"/>
          </a:xfrm>
          <a:prstGeom prst="rect">
            <a:avLst/>
          </a:prstGeom>
          <a:noFill/>
        </p:spPr>
        <p:txBody>
          <a:bodyPr wrap="square" rtlCol="0">
            <a:spAutoFit/>
          </a:bodyPr>
          <a:lstStyle/>
          <a:p>
            <a:pPr algn="ctr"/>
            <a:r>
              <a:rPr lang="en-GB" sz="2000" dirty="0">
                <a:solidFill>
                  <a:schemeClr val="bg1"/>
                </a:solidFill>
                <a:latin typeface="Biome" panose="020B0503030204020804" pitchFamily="34" charset="0"/>
                <a:cs typeface="Biome" panose="020B0503030204020804" pitchFamily="34" charset="0"/>
              </a:rPr>
              <a:t>Challenge</a:t>
            </a:r>
            <a:endParaRPr lang="fr-TN" sz="2000" dirty="0">
              <a:solidFill>
                <a:schemeClr val="bg1"/>
              </a:solidFill>
              <a:latin typeface="Biome" panose="020B0503030204020804" pitchFamily="34" charset="0"/>
              <a:cs typeface="Biome" panose="020B0503030204020804" pitchFamily="34" charset="0"/>
            </a:endParaRPr>
          </a:p>
        </p:txBody>
      </p:sp>
      <p:sp>
        <p:nvSpPr>
          <p:cNvPr id="5" name="ZoneTexte 3">
            <a:extLst>
              <a:ext uri="{FF2B5EF4-FFF2-40B4-BE49-F238E27FC236}">
                <a16:creationId xmlns:a16="http://schemas.microsoft.com/office/drawing/2014/main" id="{59B0A43C-243B-C786-C8B3-6599FF477376}"/>
              </a:ext>
            </a:extLst>
          </p:cNvPr>
          <p:cNvSpPr txBox="1"/>
          <p:nvPr/>
        </p:nvSpPr>
        <p:spPr>
          <a:xfrm>
            <a:off x="7973961" y="782273"/>
            <a:ext cx="2481379"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Solution</a:t>
            </a:r>
            <a:endParaRPr lang="fr-TN" sz="3200" dirty="0">
              <a:solidFill>
                <a:schemeClr val="bg1"/>
              </a:solidFill>
              <a:latin typeface="Biome" panose="020B0503030204020804" pitchFamily="34" charset="0"/>
              <a:cs typeface="Biome" panose="020B0503030204020804" pitchFamily="34" charset="0"/>
            </a:endParaRPr>
          </a:p>
        </p:txBody>
      </p:sp>
      <p:sp>
        <p:nvSpPr>
          <p:cNvPr id="6" name="ZoneTexte 3">
            <a:extLst>
              <a:ext uri="{FF2B5EF4-FFF2-40B4-BE49-F238E27FC236}">
                <a16:creationId xmlns:a16="http://schemas.microsoft.com/office/drawing/2014/main" id="{B9FDD861-A77E-3D42-5E4A-4C160D6B24DD}"/>
              </a:ext>
            </a:extLst>
          </p:cNvPr>
          <p:cNvSpPr txBox="1"/>
          <p:nvPr/>
        </p:nvSpPr>
        <p:spPr>
          <a:xfrm>
            <a:off x="0" y="4264523"/>
            <a:ext cx="4666949" cy="923330"/>
          </a:xfrm>
          <a:prstGeom prst="rect">
            <a:avLst/>
          </a:prstGeom>
          <a:noFill/>
        </p:spPr>
        <p:txBody>
          <a:bodyPr wrap="square" rtlCol="0">
            <a:spAutoFit/>
          </a:bodyPr>
          <a:lstStyle/>
          <a:p>
            <a:pPr algn="ctr"/>
            <a:r>
              <a:rPr lang="en-GB" dirty="0">
                <a:solidFill>
                  <a:schemeClr val="bg1"/>
                </a:solidFill>
                <a:latin typeface="Biome" panose="020B0503030204020804" pitchFamily="34" charset="0"/>
                <a:cs typeface="Biome" panose="020B0503030204020804" pitchFamily="34" charset="0"/>
              </a:rPr>
              <a:t>Container Network Interface plugin required.</a:t>
            </a:r>
          </a:p>
          <a:p>
            <a:pPr algn="ctr"/>
            <a:r>
              <a:rPr lang="en-GB" dirty="0">
                <a:solidFill>
                  <a:schemeClr val="bg1"/>
                </a:solidFill>
                <a:latin typeface="Biome" panose="020B0503030204020804" pitchFamily="34" charset="0"/>
                <a:cs typeface="Biome" panose="020B0503030204020804" pitchFamily="34" charset="0"/>
              </a:rPr>
              <a:t>Misconfigured networking</a:t>
            </a:r>
          </a:p>
        </p:txBody>
      </p:sp>
      <p:sp>
        <p:nvSpPr>
          <p:cNvPr id="7" name="ZoneTexte 3">
            <a:extLst>
              <a:ext uri="{FF2B5EF4-FFF2-40B4-BE49-F238E27FC236}">
                <a16:creationId xmlns:a16="http://schemas.microsoft.com/office/drawing/2014/main" id="{3245EBE2-E252-6E44-EDDB-EBFFA9F697B9}"/>
              </a:ext>
            </a:extLst>
          </p:cNvPr>
          <p:cNvSpPr txBox="1"/>
          <p:nvPr/>
        </p:nvSpPr>
        <p:spPr>
          <a:xfrm>
            <a:off x="6383944" y="4726188"/>
            <a:ext cx="5313070" cy="1200329"/>
          </a:xfrm>
          <a:prstGeom prst="rect">
            <a:avLst/>
          </a:prstGeom>
          <a:noFill/>
        </p:spPr>
        <p:txBody>
          <a:bodyPr wrap="square" rtlCol="0">
            <a:spAutoFit/>
          </a:bodyPr>
          <a:lstStyle/>
          <a:p>
            <a:pPr algn="ctr"/>
            <a:r>
              <a:rPr lang="en-GB" sz="2400" dirty="0">
                <a:solidFill>
                  <a:schemeClr val="bg1"/>
                </a:solidFill>
                <a:latin typeface="Biome" panose="020B0503030204020804" pitchFamily="34" charset="0"/>
                <a:cs typeface="Biome" panose="020B0503030204020804" pitchFamily="34" charset="0"/>
              </a:rPr>
              <a:t>Automate CNI plugin installation</a:t>
            </a:r>
          </a:p>
          <a:p>
            <a:pPr algn="ctr"/>
            <a:r>
              <a:rPr lang="en-GB" sz="2400" dirty="0">
                <a:solidFill>
                  <a:schemeClr val="bg1"/>
                </a:solidFill>
                <a:latin typeface="Biome" panose="020B0503030204020804" pitchFamily="34" charset="0"/>
                <a:cs typeface="Biome" panose="020B0503030204020804" pitchFamily="34" charset="0"/>
              </a:rPr>
              <a:t>Validate connectivity after deployment.</a:t>
            </a:r>
          </a:p>
        </p:txBody>
      </p:sp>
      <p:pic>
        <p:nvPicPr>
          <p:cNvPr id="2" name="Picture 1" descr="A group of icons on a black background&#10;&#10;Description automatically generated">
            <a:extLst>
              <a:ext uri="{FF2B5EF4-FFF2-40B4-BE49-F238E27FC236}">
                <a16:creationId xmlns:a16="http://schemas.microsoft.com/office/drawing/2014/main" id="{4B723BE6-E64D-927E-8382-0D0ACBC3C8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090" y="1945370"/>
            <a:ext cx="1805686" cy="1805686"/>
          </a:xfrm>
          <a:prstGeom prst="rect">
            <a:avLst/>
          </a:prstGeom>
        </p:spPr>
      </p:pic>
      <p:pic>
        <p:nvPicPr>
          <p:cNvPr id="3" name="Picture 2" descr="A pink puzzle piece with a gear&#10;&#10;Description automatically generated">
            <a:extLst>
              <a:ext uri="{FF2B5EF4-FFF2-40B4-BE49-F238E27FC236}">
                <a16:creationId xmlns:a16="http://schemas.microsoft.com/office/drawing/2014/main" id="{86E6C7A6-23E8-98FE-A03C-AE2339972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99211" y="3368710"/>
            <a:ext cx="724769" cy="724769"/>
          </a:xfrm>
          <a:prstGeom prst="rect">
            <a:avLst/>
          </a:prstGeom>
        </p:spPr>
      </p:pic>
      <p:pic>
        <p:nvPicPr>
          <p:cNvPr id="9" name="Picture 8" descr="A computer with a check mark in the center&#10;&#10;Description automatically generated">
            <a:extLst>
              <a:ext uri="{FF2B5EF4-FFF2-40B4-BE49-F238E27FC236}">
                <a16:creationId xmlns:a16="http://schemas.microsoft.com/office/drawing/2014/main" id="{0E88A9DC-C490-AFE9-A876-884B984146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85510" y="1727200"/>
            <a:ext cx="2656565" cy="2656565"/>
          </a:xfrm>
          <a:prstGeom prst="rect">
            <a:avLst/>
          </a:prstGeom>
        </p:spPr>
      </p:pic>
    </p:spTree>
    <p:extLst>
      <p:ext uri="{BB962C8B-B14F-4D97-AF65-F5344CB8AC3E}">
        <p14:creationId xmlns:p14="http://schemas.microsoft.com/office/powerpoint/2010/main" val="1850220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F0CC1-DC17-8050-8DD5-58DA3ED92D1F}"/>
            </a:ext>
          </a:extLst>
        </p:cNvPr>
        <p:cNvGrpSpPr/>
        <p:nvPr/>
      </p:nvGrpSpPr>
      <p:grpSpPr>
        <a:xfrm>
          <a:off x="0" y="0"/>
          <a:ext cx="0" cy="0"/>
          <a:chOff x="0" y="0"/>
          <a:chExt cx="0" cy="0"/>
        </a:xfrm>
      </p:grpSpPr>
      <p:pic>
        <p:nvPicPr>
          <p:cNvPr id="11" name="Picture 10" descr="A white letter on a black background&#10;&#10;Description automatically generated">
            <a:extLst>
              <a:ext uri="{FF2B5EF4-FFF2-40B4-BE49-F238E27FC236}">
                <a16:creationId xmlns:a16="http://schemas.microsoft.com/office/drawing/2014/main" id="{6A4BAE7E-1901-848B-8C66-7008F8B58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63153" cy="1367048"/>
          </a:xfrm>
          <a:prstGeom prst="rect">
            <a:avLst/>
          </a:prstGeom>
        </p:spPr>
      </p:pic>
      <p:sp>
        <p:nvSpPr>
          <p:cNvPr id="4" name="ZoneTexte 3">
            <a:extLst>
              <a:ext uri="{FF2B5EF4-FFF2-40B4-BE49-F238E27FC236}">
                <a16:creationId xmlns:a16="http://schemas.microsoft.com/office/drawing/2014/main" id="{D0721087-C08E-8709-17CF-1F2E0E47FC2F}"/>
              </a:ext>
            </a:extLst>
          </p:cNvPr>
          <p:cNvSpPr txBox="1"/>
          <p:nvPr/>
        </p:nvSpPr>
        <p:spPr>
          <a:xfrm>
            <a:off x="4886260" y="632091"/>
            <a:ext cx="2481379"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Challenge</a:t>
            </a:r>
            <a:endParaRPr lang="fr-TN" sz="3200" dirty="0">
              <a:solidFill>
                <a:schemeClr val="bg1"/>
              </a:solidFill>
              <a:latin typeface="Biome" panose="020B0503030204020804" pitchFamily="34" charset="0"/>
              <a:cs typeface="Biome" panose="020B0503030204020804" pitchFamily="34" charset="0"/>
            </a:endParaRPr>
          </a:p>
        </p:txBody>
      </p:sp>
      <p:sp>
        <p:nvSpPr>
          <p:cNvPr id="5" name="ZoneTexte 3">
            <a:extLst>
              <a:ext uri="{FF2B5EF4-FFF2-40B4-BE49-F238E27FC236}">
                <a16:creationId xmlns:a16="http://schemas.microsoft.com/office/drawing/2014/main" id="{591AEAAB-2C00-411E-0FE8-51F7262224EA}"/>
              </a:ext>
            </a:extLst>
          </p:cNvPr>
          <p:cNvSpPr txBox="1"/>
          <p:nvPr/>
        </p:nvSpPr>
        <p:spPr>
          <a:xfrm>
            <a:off x="15071449" y="632091"/>
            <a:ext cx="2481379"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Solution</a:t>
            </a:r>
            <a:endParaRPr lang="fr-TN" sz="3200" dirty="0">
              <a:solidFill>
                <a:schemeClr val="bg1"/>
              </a:solidFill>
              <a:latin typeface="Biome" panose="020B0503030204020804" pitchFamily="34" charset="0"/>
              <a:cs typeface="Biome" panose="020B0503030204020804" pitchFamily="34" charset="0"/>
            </a:endParaRPr>
          </a:p>
        </p:txBody>
      </p:sp>
      <p:sp>
        <p:nvSpPr>
          <p:cNvPr id="6" name="ZoneTexte 3">
            <a:extLst>
              <a:ext uri="{FF2B5EF4-FFF2-40B4-BE49-F238E27FC236}">
                <a16:creationId xmlns:a16="http://schemas.microsoft.com/office/drawing/2014/main" id="{1B877CCE-8A33-3125-893C-D62C6A3DA402}"/>
              </a:ext>
            </a:extLst>
          </p:cNvPr>
          <p:cNvSpPr txBox="1"/>
          <p:nvPr/>
        </p:nvSpPr>
        <p:spPr>
          <a:xfrm>
            <a:off x="3673615" y="5364134"/>
            <a:ext cx="5313070" cy="1015663"/>
          </a:xfrm>
          <a:prstGeom prst="rect">
            <a:avLst/>
          </a:prstGeom>
          <a:noFill/>
        </p:spPr>
        <p:txBody>
          <a:bodyPr wrap="square" rtlCol="0">
            <a:spAutoFit/>
          </a:bodyPr>
          <a:lstStyle/>
          <a:p>
            <a:pPr algn="ctr"/>
            <a:r>
              <a:rPr lang="en-GB" sz="2000" dirty="0">
                <a:solidFill>
                  <a:schemeClr val="bg1"/>
                </a:solidFill>
                <a:latin typeface="Biome" panose="020B0503030204020804" pitchFamily="34" charset="0"/>
                <a:cs typeface="Biome" panose="020B0503030204020804" pitchFamily="34" charset="0"/>
              </a:rPr>
              <a:t>Expired or misconfigured TLS certificates can break cluster communication.</a:t>
            </a:r>
          </a:p>
        </p:txBody>
      </p:sp>
      <p:sp>
        <p:nvSpPr>
          <p:cNvPr id="7" name="ZoneTexte 3">
            <a:extLst>
              <a:ext uri="{FF2B5EF4-FFF2-40B4-BE49-F238E27FC236}">
                <a16:creationId xmlns:a16="http://schemas.microsoft.com/office/drawing/2014/main" id="{C26A0EA8-D3BD-4504-1E9D-B09DE25EDC93}"/>
              </a:ext>
            </a:extLst>
          </p:cNvPr>
          <p:cNvSpPr txBox="1"/>
          <p:nvPr/>
        </p:nvSpPr>
        <p:spPr>
          <a:xfrm>
            <a:off x="13541829" y="5518023"/>
            <a:ext cx="5313070" cy="707886"/>
          </a:xfrm>
          <a:prstGeom prst="rect">
            <a:avLst/>
          </a:prstGeom>
          <a:noFill/>
        </p:spPr>
        <p:txBody>
          <a:bodyPr wrap="square" rtlCol="0">
            <a:spAutoFit/>
          </a:bodyPr>
          <a:lstStyle/>
          <a:p>
            <a:pPr algn="ctr"/>
            <a:r>
              <a:rPr lang="en-GB" sz="2000" dirty="0">
                <a:solidFill>
                  <a:schemeClr val="bg1"/>
                </a:solidFill>
                <a:latin typeface="Biome" panose="020B0503030204020804" pitchFamily="34" charset="0"/>
                <a:cs typeface="Biome" panose="020B0503030204020804" pitchFamily="34" charset="0"/>
              </a:rPr>
              <a:t>Use </a:t>
            </a:r>
            <a:r>
              <a:rPr lang="en-GB" sz="2000" dirty="0" err="1">
                <a:solidFill>
                  <a:schemeClr val="bg1"/>
                </a:solidFill>
                <a:latin typeface="Biome" panose="020B0503030204020804" pitchFamily="34" charset="0"/>
                <a:cs typeface="Biome" panose="020B0503030204020804" pitchFamily="34" charset="0"/>
              </a:rPr>
              <a:t>Kubeadm</a:t>
            </a:r>
            <a:r>
              <a:rPr lang="en-GB" sz="2000" dirty="0">
                <a:solidFill>
                  <a:schemeClr val="bg1"/>
                </a:solidFill>
                <a:latin typeface="Biome" panose="020B0503030204020804" pitchFamily="34" charset="0"/>
                <a:cs typeface="Biome" panose="020B0503030204020804" pitchFamily="34" charset="0"/>
              </a:rPr>
              <a:t> to manage certificates</a:t>
            </a:r>
          </a:p>
          <a:p>
            <a:pPr algn="ctr"/>
            <a:r>
              <a:rPr lang="en-GB" sz="2000" dirty="0">
                <a:solidFill>
                  <a:schemeClr val="bg1"/>
                </a:solidFill>
                <a:latin typeface="Biome" panose="020B0503030204020804" pitchFamily="34" charset="0"/>
                <a:cs typeface="Biome" panose="020B0503030204020804" pitchFamily="34" charset="0"/>
              </a:rPr>
              <a:t>Ansible Vault to encrypt secrets.</a:t>
            </a:r>
          </a:p>
        </p:txBody>
      </p:sp>
      <p:pic>
        <p:nvPicPr>
          <p:cNvPr id="3" name="Picture 2" descr="A certificate with a ribbon and a seal&#10;&#10;Description automatically generated">
            <a:extLst>
              <a:ext uri="{FF2B5EF4-FFF2-40B4-BE49-F238E27FC236}">
                <a16:creationId xmlns:a16="http://schemas.microsoft.com/office/drawing/2014/main" id="{4B347338-DE8B-EC99-72E0-37AEA0A07E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2753" y="1730658"/>
            <a:ext cx="3396684" cy="3396684"/>
          </a:xfrm>
          <a:prstGeom prst="rect">
            <a:avLst/>
          </a:prstGeom>
        </p:spPr>
      </p:pic>
      <p:pic>
        <p:nvPicPr>
          <p:cNvPr id="9" name="Picture 8" descr="A blue text on a black background&#10;&#10;Description automatically generated">
            <a:extLst>
              <a:ext uri="{FF2B5EF4-FFF2-40B4-BE49-F238E27FC236}">
                <a16:creationId xmlns:a16="http://schemas.microsoft.com/office/drawing/2014/main" id="{64F25F22-551F-A5AB-861C-B292B6E835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37819" y="3791326"/>
            <a:ext cx="3121089" cy="1015663"/>
          </a:xfrm>
          <a:prstGeom prst="rect">
            <a:avLst/>
          </a:prstGeom>
        </p:spPr>
      </p:pic>
      <p:pic>
        <p:nvPicPr>
          <p:cNvPr id="12" name="Picture 11" descr="A red shield with a black letter&#10;&#10;Description automatically generated">
            <a:extLst>
              <a:ext uri="{FF2B5EF4-FFF2-40B4-BE49-F238E27FC236}">
                <a16:creationId xmlns:a16="http://schemas.microsoft.com/office/drawing/2014/main" id="{9CC3C1FC-7370-A166-2A79-C6F731EA96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24891" y="1881857"/>
            <a:ext cx="1974494" cy="1974494"/>
          </a:xfrm>
          <a:prstGeom prst="rect">
            <a:avLst/>
          </a:prstGeom>
        </p:spPr>
      </p:pic>
    </p:spTree>
    <p:extLst>
      <p:ext uri="{BB962C8B-B14F-4D97-AF65-F5344CB8AC3E}">
        <p14:creationId xmlns:p14="http://schemas.microsoft.com/office/powerpoint/2010/main" val="2750387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20B9B-39C8-2F13-F4DE-D92F8D53EFD3}"/>
            </a:ext>
          </a:extLst>
        </p:cNvPr>
        <p:cNvGrpSpPr/>
        <p:nvPr/>
      </p:nvGrpSpPr>
      <p:grpSpPr>
        <a:xfrm>
          <a:off x="0" y="0"/>
          <a:ext cx="0" cy="0"/>
          <a:chOff x="0" y="0"/>
          <a:chExt cx="0" cy="0"/>
        </a:xfrm>
      </p:grpSpPr>
      <p:pic>
        <p:nvPicPr>
          <p:cNvPr id="11" name="Picture 10" descr="A white letter on a black background&#10;&#10;Description automatically generated">
            <a:extLst>
              <a:ext uri="{FF2B5EF4-FFF2-40B4-BE49-F238E27FC236}">
                <a16:creationId xmlns:a16="http://schemas.microsoft.com/office/drawing/2014/main" id="{E2E78288-884C-31C2-BFF8-C71409F41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363153" cy="1367048"/>
          </a:xfrm>
          <a:prstGeom prst="rect">
            <a:avLst/>
          </a:prstGeom>
        </p:spPr>
      </p:pic>
      <p:sp>
        <p:nvSpPr>
          <p:cNvPr id="4" name="ZoneTexte 3">
            <a:extLst>
              <a:ext uri="{FF2B5EF4-FFF2-40B4-BE49-F238E27FC236}">
                <a16:creationId xmlns:a16="http://schemas.microsoft.com/office/drawing/2014/main" id="{7DEB94CD-6891-D25D-DD73-DAEC3C8DC777}"/>
              </a:ext>
            </a:extLst>
          </p:cNvPr>
          <p:cNvSpPr txBox="1"/>
          <p:nvPr/>
        </p:nvSpPr>
        <p:spPr>
          <a:xfrm>
            <a:off x="1050029" y="1507769"/>
            <a:ext cx="2481379" cy="400110"/>
          </a:xfrm>
          <a:prstGeom prst="rect">
            <a:avLst/>
          </a:prstGeom>
          <a:noFill/>
        </p:spPr>
        <p:txBody>
          <a:bodyPr wrap="square" rtlCol="0">
            <a:spAutoFit/>
          </a:bodyPr>
          <a:lstStyle/>
          <a:p>
            <a:pPr algn="ctr"/>
            <a:r>
              <a:rPr lang="en-GB" sz="2000" dirty="0">
                <a:solidFill>
                  <a:schemeClr val="bg1"/>
                </a:solidFill>
                <a:latin typeface="Biome" panose="020B0503030204020804" pitchFamily="34" charset="0"/>
                <a:cs typeface="Biome" panose="020B0503030204020804" pitchFamily="34" charset="0"/>
              </a:rPr>
              <a:t>Challenge</a:t>
            </a:r>
            <a:endParaRPr lang="fr-TN" sz="2000" dirty="0">
              <a:solidFill>
                <a:schemeClr val="bg1"/>
              </a:solidFill>
              <a:latin typeface="Biome" panose="020B0503030204020804" pitchFamily="34" charset="0"/>
              <a:cs typeface="Biome" panose="020B0503030204020804" pitchFamily="34" charset="0"/>
            </a:endParaRPr>
          </a:p>
        </p:txBody>
      </p:sp>
      <p:sp>
        <p:nvSpPr>
          <p:cNvPr id="5" name="ZoneTexte 3">
            <a:extLst>
              <a:ext uri="{FF2B5EF4-FFF2-40B4-BE49-F238E27FC236}">
                <a16:creationId xmlns:a16="http://schemas.microsoft.com/office/drawing/2014/main" id="{B223B21D-9EDE-D25A-EF19-799F2296E9F7}"/>
              </a:ext>
            </a:extLst>
          </p:cNvPr>
          <p:cNvSpPr txBox="1"/>
          <p:nvPr/>
        </p:nvSpPr>
        <p:spPr>
          <a:xfrm>
            <a:off x="6904443" y="658113"/>
            <a:ext cx="2481379" cy="584775"/>
          </a:xfrm>
          <a:prstGeom prst="rect">
            <a:avLst/>
          </a:prstGeom>
          <a:noFill/>
        </p:spPr>
        <p:txBody>
          <a:bodyPr wrap="square" rtlCol="0">
            <a:spAutoFit/>
          </a:bodyPr>
          <a:lstStyle/>
          <a:p>
            <a:pPr algn="ctr"/>
            <a:r>
              <a:rPr lang="en-GB" sz="3200" dirty="0">
                <a:solidFill>
                  <a:schemeClr val="bg1"/>
                </a:solidFill>
                <a:latin typeface="Biome" panose="020B0503030204020804" pitchFamily="34" charset="0"/>
                <a:cs typeface="Biome" panose="020B0503030204020804" pitchFamily="34" charset="0"/>
              </a:rPr>
              <a:t>Solution</a:t>
            </a:r>
            <a:endParaRPr lang="fr-TN" sz="3200" dirty="0">
              <a:solidFill>
                <a:schemeClr val="bg1"/>
              </a:solidFill>
              <a:latin typeface="Biome" panose="020B0503030204020804" pitchFamily="34" charset="0"/>
              <a:cs typeface="Biome" panose="020B0503030204020804" pitchFamily="34" charset="0"/>
            </a:endParaRPr>
          </a:p>
        </p:txBody>
      </p:sp>
      <p:sp>
        <p:nvSpPr>
          <p:cNvPr id="6" name="ZoneTexte 3">
            <a:extLst>
              <a:ext uri="{FF2B5EF4-FFF2-40B4-BE49-F238E27FC236}">
                <a16:creationId xmlns:a16="http://schemas.microsoft.com/office/drawing/2014/main" id="{65380395-2C37-1775-CA7D-67CDF2743780}"/>
              </a:ext>
            </a:extLst>
          </p:cNvPr>
          <p:cNvSpPr txBox="1"/>
          <p:nvPr/>
        </p:nvSpPr>
        <p:spPr>
          <a:xfrm>
            <a:off x="-114614" y="4801715"/>
            <a:ext cx="4599528" cy="923330"/>
          </a:xfrm>
          <a:prstGeom prst="rect">
            <a:avLst/>
          </a:prstGeom>
          <a:noFill/>
        </p:spPr>
        <p:txBody>
          <a:bodyPr wrap="square" rtlCol="0">
            <a:spAutoFit/>
          </a:bodyPr>
          <a:lstStyle/>
          <a:p>
            <a:pPr algn="ctr"/>
            <a:r>
              <a:rPr lang="en-GB" dirty="0">
                <a:solidFill>
                  <a:schemeClr val="bg1"/>
                </a:solidFill>
                <a:latin typeface="Biome" panose="020B0503030204020804" pitchFamily="34" charset="0"/>
                <a:cs typeface="Biome" panose="020B0503030204020804" pitchFamily="34" charset="0"/>
              </a:rPr>
              <a:t>Expired or misconfigured TLS certificates can break cluster communication.</a:t>
            </a:r>
          </a:p>
        </p:txBody>
      </p:sp>
      <p:sp>
        <p:nvSpPr>
          <p:cNvPr id="7" name="ZoneTexte 3">
            <a:extLst>
              <a:ext uri="{FF2B5EF4-FFF2-40B4-BE49-F238E27FC236}">
                <a16:creationId xmlns:a16="http://schemas.microsoft.com/office/drawing/2014/main" id="{38D6A1E6-D74B-FABF-97B2-931921739531}"/>
              </a:ext>
            </a:extLst>
          </p:cNvPr>
          <p:cNvSpPr txBox="1"/>
          <p:nvPr/>
        </p:nvSpPr>
        <p:spPr>
          <a:xfrm>
            <a:off x="5883099" y="5263380"/>
            <a:ext cx="5313070" cy="707886"/>
          </a:xfrm>
          <a:prstGeom prst="rect">
            <a:avLst/>
          </a:prstGeom>
          <a:noFill/>
        </p:spPr>
        <p:txBody>
          <a:bodyPr wrap="square" rtlCol="0">
            <a:spAutoFit/>
          </a:bodyPr>
          <a:lstStyle/>
          <a:p>
            <a:pPr algn="ctr"/>
            <a:r>
              <a:rPr lang="en-GB" sz="2000" dirty="0">
                <a:solidFill>
                  <a:schemeClr val="bg1"/>
                </a:solidFill>
                <a:latin typeface="Biome" panose="020B0503030204020804" pitchFamily="34" charset="0"/>
                <a:cs typeface="Biome" panose="020B0503030204020804" pitchFamily="34" charset="0"/>
              </a:rPr>
              <a:t>Use </a:t>
            </a:r>
            <a:r>
              <a:rPr lang="en-GB" sz="2000" dirty="0" err="1">
                <a:solidFill>
                  <a:schemeClr val="bg1"/>
                </a:solidFill>
                <a:latin typeface="Biome" panose="020B0503030204020804" pitchFamily="34" charset="0"/>
                <a:cs typeface="Biome" panose="020B0503030204020804" pitchFamily="34" charset="0"/>
              </a:rPr>
              <a:t>Kubeadm</a:t>
            </a:r>
            <a:r>
              <a:rPr lang="en-GB" sz="2000" dirty="0">
                <a:solidFill>
                  <a:schemeClr val="bg1"/>
                </a:solidFill>
                <a:latin typeface="Biome" panose="020B0503030204020804" pitchFamily="34" charset="0"/>
                <a:cs typeface="Biome" panose="020B0503030204020804" pitchFamily="34" charset="0"/>
              </a:rPr>
              <a:t> to manage certificates</a:t>
            </a:r>
          </a:p>
          <a:p>
            <a:pPr algn="ctr"/>
            <a:r>
              <a:rPr lang="en-GB" sz="2000" dirty="0">
                <a:solidFill>
                  <a:schemeClr val="bg1"/>
                </a:solidFill>
                <a:latin typeface="Biome" panose="020B0503030204020804" pitchFamily="34" charset="0"/>
                <a:cs typeface="Biome" panose="020B0503030204020804" pitchFamily="34" charset="0"/>
              </a:rPr>
              <a:t>Ansible Vault to encrypt secrets.</a:t>
            </a:r>
          </a:p>
        </p:txBody>
      </p:sp>
      <p:pic>
        <p:nvPicPr>
          <p:cNvPr id="3" name="Picture 2" descr="A certificate with a ribbon and a seal&#10;&#10;Description automatically generated">
            <a:extLst>
              <a:ext uri="{FF2B5EF4-FFF2-40B4-BE49-F238E27FC236}">
                <a16:creationId xmlns:a16="http://schemas.microsoft.com/office/drawing/2014/main" id="{DC39C3BE-680A-5409-EACB-6138C99E82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3791" y="2448711"/>
            <a:ext cx="2093856" cy="2093856"/>
          </a:xfrm>
          <a:prstGeom prst="rect">
            <a:avLst/>
          </a:prstGeom>
        </p:spPr>
      </p:pic>
      <p:pic>
        <p:nvPicPr>
          <p:cNvPr id="9" name="Picture 8" descr="A blue text on a black background&#10;&#10;Description automatically generated">
            <a:extLst>
              <a:ext uri="{FF2B5EF4-FFF2-40B4-BE49-F238E27FC236}">
                <a16:creationId xmlns:a16="http://schemas.microsoft.com/office/drawing/2014/main" id="{BED53D74-BEB2-8495-2E4A-4D3B0451C0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1213" y="3265805"/>
            <a:ext cx="3121089" cy="1015663"/>
          </a:xfrm>
          <a:prstGeom prst="rect">
            <a:avLst/>
          </a:prstGeom>
        </p:spPr>
      </p:pic>
      <p:pic>
        <p:nvPicPr>
          <p:cNvPr id="12" name="Picture 11" descr="A red shield with a black letter&#10;&#10;Description automatically generated">
            <a:extLst>
              <a:ext uri="{FF2B5EF4-FFF2-40B4-BE49-F238E27FC236}">
                <a16:creationId xmlns:a16="http://schemas.microsoft.com/office/drawing/2014/main" id="{A3ABA91D-37E5-5CC5-871B-69E344F32D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21675" y="2632913"/>
            <a:ext cx="1974494" cy="1974494"/>
          </a:xfrm>
          <a:prstGeom prst="rect">
            <a:avLst/>
          </a:prstGeom>
        </p:spPr>
      </p:pic>
    </p:spTree>
    <p:extLst>
      <p:ext uri="{BB962C8B-B14F-4D97-AF65-F5344CB8AC3E}">
        <p14:creationId xmlns:p14="http://schemas.microsoft.com/office/powerpoint/2010/main" val="1858322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A0CD2-864B-55D0-227C-98E55E52A25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4B12259-C33D-A18F-4892-ADB2A86DC844}"/>
              </a:ext>
            </a:extLst>
          </p:cNvPr>
          <p:cNvSpPr txBox="1"/>
          <p:nvPr/>
        </p:nvSpPr>
        <p:spPr>
          <a:xfrm>
            <a:off x="2302552" y="-1128259"/>
            <a:ext cx="7325635" cy="523220"/>
          </a:xfrm>
          <a:prstGeom prst="rect">
            <a:avLst/>
          </a:prstGeom>
          <a:noFill/>
        </p:spPr>
        <p:txBody>
          <a:bodyPr wrap="square" rtlCol="0">
            <a:spAutoFit/>
          </a:bodyPr>
          <a:lstStyle/>
          <a:p>
            <a:r>
              <a:rPr lang="en-GB" sz="2800" dirty="0">
                <a:solidFill>
                  <a:schemeClr val="bg1"/>
                </a:solidFill>
                <a:latin typeface="Biome" panose="020B0503030204020804" pitchFamily="34" charset="0"/>
                <a:cs typeface="Biome" panose="020B0503030204020804" pitchFamily="34" charset="0"/>
              </a:rPr>
              <a:t>The Secret Sauce to Smooth Operations</a:t>
            </a:r>
            <a:endParaRPr lang="en-GB" sz="2800" b="1" dirty="0">
              <a:solidFill>
                <a:schemeClr val="bg1"/>
              </a:solidFill>
              <a:latin typeface="Biome" panose="020B0503030204020804" pitchFamily="34" charset="0"/>
              <a:cs typeface="Biome" panose="020B0503030204020804" pitchFamily="34" charset="0"/>
            </a:endParaRPr>
          </a:p>
        </p:txBody>
      </p:sp>
      <p:pic>
        <p:nvPicPr>
          <p:cNvPr id="3" name="Picture 2" descr="A blue hexagon with a white wheel&#10;&#10;Description automatically generated">
            <a:extLst>
              <a:ext uri="{FF2B5EF4-FFF2-40B4-BE49-F238E27FC236}">
                <a16:creationId xmlns:a16="http://schemas.microsoft.com/office/drawing/2014/main" id="{F56E253F-7D04-6CDA-9834-1DD56E8D07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6649" y="2367271"/>
            <a:ext cx="3521102" cy="3421233"/>
          </a:xfrm>
          <a:prstGeom prst="rect">
            <a:avLst/>
          </a:prstGeom>
        </p:spPr>
      </p:pic>
      <p:sp>
        <p:nvSpPr>
          <p:cNvPr id="10" name="TextBox 9">
            <a:extLst>
              <a:ext uri="{FF2B5EF4-FFF2-40B4-BE49-F238E27FC236}">
                <a16:creationId xmlns:a16="http://schemas.microsoft.com/office/drawing/2014/main" id="{64E9ECCD-4195-8E93-BC55-51D6C23C9C35}"/>
              </a:ext>
            </a:extLst>
          </p:cNvPr>
          <p:cNvSpPr txBox="1"/>
          <p:nvPr/>
        </p:nvSpPr>
        <p:spPr>
          <a:xfrm>
            <a:off x="5094515" y="437900"/>
            <a:ext cx="3802743" cy="523220"/>
          </a:xfrm>
          <a:prstGeom prst="rect">
            <a:avLst/>
          </a:prstGeom>
          <a:noFill/>
        </p:spPr>
        <p:txBody>
          <a:bodyPr wrap="square" rtlCol="0">
            <a:spAutoFit/>
          </a:bodyPr>
          <a:lstStyle/>
          <a:p>
            <a:r>
              <a:rPr lang="en-GB" sz="2800" dirty="0">
                <a:solidFill>
                  <a:schemeClr val="bg1"/>
                </a:solidFill>
                <a:latin typeface="Biome" panose="020B0503030204020804" pitchFamily="34" charset="0"/>
                <a:cs typeface="Biome" panose="020B0503030204020804" pitchFamily="34" charset="0"/>
              </a:rPr>
              <a:t>The catch: </a:t>
            </a:r>
            <a:endParaRPr lang="en-GB" sz="2800" b="1" dirty="0">
              <a:solidFill>
                <a:schemeClr val="bg1"/>
              </a:solidFill>
              <a:latin typeface="Biome" panose="020B0503030204020804" pitchFamily="34" charset="0"/>
              <a:cs typeface="Biome" panose="020B0503030204020804" pitchFamily="34" charset="0"/>
            </a:endParaRPr>
          </a:p>
        </p:txBody>
      </p:sp>
      <p:sp>
        <p:nvSpPr>
          <p:cNvPr id="13" name="TextBox 12">
            <a:extLst>
              <a:ext uri="{FF2B5EF4-FFF2-40B4-BE49-F238E27FC236}">
                <a16:creationId xmlns:a16="http://schemas.microsoft.com/office/drawing/2014/main" id="{FDFDD7AB-4188-4712-E4F9-23095EFA5F6F}"/>
              </a:ext>
            </a:extLst>
          </p:cNvPr>
          <p:cNvSpPr txBox="1"/>
          <p:nvPr/>
        </p:nvSpPr>
        <p:spPr>
          <a:xfrm>
            <a:off x="6906604" y="3293056"/>
            <a:ext cx="4932660" cy="830997"/>
          </a:xfrm>
          <a:prstGeom prst="rect">
            <a:avLst/>
          </a:prstGeom>
          <a:noFill/>
        </p:spPr>
        <p:txBody>
          <a:bodyPr wrap="square" rtlCol="0">
            <a:spAutoFit/>
          </a:bodyPr>
          <a:lstStyle/>
          <a:p>
            <a:r>
              <a:rPr lang="en-GB" sz="2400" dirty="0">
                <a:solidFill>
                  <a:schemeClr val="bg1"/>
                </a:solidFill>
                <a:latin typeface="Biome" panose="020B0503030204020804" pitchFamily="34" charset="0"/>
                <a:cs typeface="Biome" panose="020B0503030204020804" pitchFamily="34" charset="0"/>
              </a:rPr>
              <a:t>and your oven breaks down mid-party</a:t>
            </a:r>
            <a:endParaRPr lang="en-GB" sz="2400" b="1" dirty="0">
              <a:solidFill>
                <a:schemeClr val="bg1"/>
              </a:solidFill>
              <a:latin typeface="Biome" panose="020B0503030204020804" pitchFamily="34" charset="0"/>
              <a:cs typeface="Biome" panose="020B0503030204020804" pitchFamily="34" charset="0"/>
            </a:endParaRPr>
          </a:p>
        </p:txBody>
      </p:sp>
      <p:pic>
        <p:nvPicPr>
          <p:cNvPr id="14" name="Picture 13" descr="A broken oven door with a broken glass&#10;&#10;Description automatically generated">
            <a:extLst>
              <a:ext uri="{FF2B5EF4-FFF2-40B4-BE49-F238E27FC236}">
                <a16:creationId xmlns:a16="http://schemas.microsoft.com/office/drawing/2014/main" id="{31E4C2F8-7BF5-62C1-3F07-8A66187A36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143" y="2004059"/>
            <a:ext cx="5113486" cy="3408990"/>
          </a:xfrm>
          <a:prstGeom prst="rect">
            <a:avLst/>
          </a:prstGeom>
        </p:spPr>
      </p:pic>
      <p:pic>
        <p:nvPicPr>
          <p:cNvPr id="16" name="Picture 15" descr="A white letter on a black background&#10;&#10;Description automatically generated">
            <a:extLst>
              <a:ext uri="{FF2B5EF4-FFF2-40B4-BE49-F238E27FC236}">
                <a16:creationId xmlns:a16="http://schemas.microsoft.com/office/drawing/2014/main" id="{2B91BC95-0065-AE77-4149-2A95DBBB6D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1013" y="2053372"/>
            <a:ext cx="3521102" cy="3531162"/>
          </a:xfrm>
          <a:prstGeom prst="rect">
            <a:avLst/>
          </a:prstGeom>
        </p:spPr>
      </p:pic>
      <p:sp>
        <p:nvSpPr>
          <p:cNvPr id="17" name="TextBox 16">
            <a:extLst>
              <a:ext uri="{FF2B5EF4-FFF2-40B4-BE49-F238E27FC236}">
                <a16:creationId xmlns:a16="http://schemas.microsoft.com/office/drawing/2014/main" id="{41ACF608-7984-EB29-B11C-29D89F150926}"/>
              </a:ext>
            </a:extLst>
          </p:cNvPr>
          <p:cNvSpPr txBox="1"/>
          <p:nvPr/>
        </p:nvSpPr>
        <p:spPr>
          <a:xfrm>
            <a:off x="6906604" y="8395999"/>
            <a:ext cx="4932660" cy="1569660"/>
          </a:xfrm>
          <a:prstGeom prst="rect">
            <a:avLst/>
          </a:prstGeom>
          <a:noFill/>
        </p:spPr>
        <p:txBody>
          <a:bodyPr wrap="square" rtlCol="0">
            <a:spAutoFit/>
          </a:bodyPr>
          <a:lstStyle/>
          <a:p>
            <a:r>
              <a:rPr lang="en-GB" sz="2400" dirty="0">
                <a:solidFill>
                  <a:schemeClr val="bg1"/>
                </a:solidFill>
                <a:latin typeface="Biome" panose="020B0503030204020804" pitchFamily="34" charset="0"/>
                <a:cs typeface="Biome" panose="020B0503030204020804" pitchFamily="34" charset="0"/>
              </a:rPr>
              <a:t>Halfway through the party, more people show up unexpectedly, and you need to scale up the food and seating</a:t>
            </a:r>
            <a:endParaRPr lang="en-GB" sz="2400" b="1"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997305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CA46D-2952-061B-DE96-DDFAB356CB5C}"/>
            </a:ext>
          </a:extLst>
        </p:cNvPr>
        <p:cNvGrpSpPr/>
        <p:nvPr/>
      </p:nvGrpSpPr>
      <p:grpSpPr>
        <a:xfrm>
          <a:off x="0" y="0"/>
          <a:ext cx="0" cy="0"/>
          <a:chOff x="0" y="0"/>
          <a:chExt cx="0" cy="0"/>
        </a:xfrm>
      </p:grpSpPr>
      <p:sp>
        <p:nvSpPr>
          <p:cNvPr id="4" name="ZoneTexte 3">
            <a:extLst>
              <a:ext uri="{FF2B5EF4-FFF2-40B4-BE49-F238E27FC236}">
                <a16:creationId xmlns:a16="http://schemas.microsoft.com/office/drawing/2014/main" id="{B01B7B5F-84E1-9298-28E1-836E73467F87}"/>
              </a:ext>
            </a:extLst>
          </p:cNvPr>
          <p:cNvSpPr txBox="1"/>
          <p:nvPr/>
        </p:nvSpPr>
        <p:spPr>
          <a:xfrm>
            <a:off x="4855310" y="3136612"/>
            <a:ext cx="2481379" cy="584775"/>
          </a:xfrm>
          <a:prstGeom prst="rect">
            <a:avLst/>
          </a:prstGeom>
          <a:noFill/>
        </p:spPr>
        <p:txBody>
          <a:bodyPr wrap="square" rtlCol="0">
            <a:spAutoFit/>
          </a:bodyPr>
          <a:lstStyle/>
          <a:p>
            <a:pPr algn="ctr"/>
            <a:r>
              <a:rPr lang="fr-FR" sz="3200" dirty="0">
                <a:solidFill>
                  <a:schemeClr val="bg1"/>
                </a:solidFill>
                <a:latin typeface="Biome" panose="020B0503030204020804" pitchFamily="34" charset="0"/>
                <a:cs typeface="Biome" panose="020B0503030204020804" pitchFamily="34" charset="0"/>
              </a:rPr>
              <a:t>T</a:t>
            </a:r>
            <a:r>
              <a:rPr lang="en-GB" sz="3200" dirty="0">
                <a:solidFill>
                  <a:schemeClr val="bg1"/>
                </a:solidFill>
                <a:latin typeface="Biome" panose="020B0503030204020804" pitchFamily="34" charset="0"/>
                <a:cs typeface="Biome" panose="020B0503030204020804" pitchFamily="34" charset="0"/>
              </a:rPr>
              <a:t>hank you</a:t>
            </a:r>
            <a:endParaRPr lang="fr-TN" sz="3200"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771742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C11B2-B9DA-676F-C9B9-D1B0543D19D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D2C4F83-110B-5732-C633-ECF9C78026CB}"/>
              </a:ext>
            </a:extLst>
          </p:cNvPr>
          <p:cNvSpPr txBox="1"/>
          <p:nvPr/>
        </p:nvSpPr>
        <p:spPr>
          <a:xfrm>
            <a:off x="2433182" y="612051"/>
            <a:ext cx="7325635" cy="523220"/>
          </a:xfrm>
          <a:prstGeom prst="rect">
            <a:avLst/>
          </a:prstGeom>
          <a:noFill/>
        </p:spPr>
        <p:txBody>
          <a:bodyPr wrap="square" rtlCol="0">
            <a:spAutoFit/>
          </a:bodyPr>
          <a:lstStyle/>
          <a:p>
            <a:r>
              <a:rPr lang="en-GB" sz="2800" dirty="0">
                <a:solidFill>
                  <a:schemeClr val="bg1"/>
                </a:solidFill>
                <a:latin typeface="Biome" panose="020B0503030204020804" pitchFamily="34" charset="0"/>
                <a:cs typeface="Biome" panose="020B0503030204020804" pitchFamily="34" charset="0"/>
              </a:rPr>
              <a:t>The Secret Sauce to Smooth Operations</a:t>
            </a:r>
            <a:endParaRPr lang="en-GB" sz="2800" b="1" dirty="0">
              <a:solidFill>
                <a:schemeClr val="bg1"/>
              </a:solidFill>
              <a:latin typeface="Biome" panose="020B0503030204020804" pitchFamily="34" charset="0"/>
              <a:cs typeface="Biome" panose="020B0503030204020804" pitchFamily="34" charset="0"/>
            </a:endParaRPr>
          </a:p>
        </p:txBody>
      </p:sp>
      <p:pic>
        <p:nvPicPr>
          <p:cNvPr id="3" name="Picture 2" descr="A blue hexagon with a white wheel&#10;&#10;Description automatically generated">
            <a:extLst>
              <a:ext uri="{FF2B5EF4-FFF2-40B4-BE49-F238E27FC236}">
                <a16:creationId xmlns:a16="http://schemas.microsoft.com/office/drawing/2014/main" id="{C2583CC4-A156-2C2F-7EAD-19C68EFCF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2469" y="2160793"/>
            <a:ext cx="3521102" cy="3421233"/>
          </a:xfrm>
          <a:prstGeom prst="rect">
            <a:avLst/>
          </a:prstGeom>
        </p:spPr>
      </p:pic>
      <p:sp>
        <p:nvSpPr>
          <p:cNvPr id="10" name="TextBox 9">
            <a:extLst>
              <a:ext uri="{FF2B5EF4-FFF2-40B4-BE49-F238E27FC236}">
                <a16:creationId xmlns:a16="http://schemas.microsoft.com/office/drawing/2014/main" id="{5F73ACAF-3887-5A6D-EF3C-0816AB5436AC}"/>
              </a:ext>
            </a:extLst>
          </p:cNvPr>
          <p:cNvSpPr txBox="1"/>
          <p:nvPr/>
        </p:nvSpPr>
        <p:spPr>
          <a:xfrm>
            <a:off x="4652064" y="11175099"/>
            <a:ext cx="3802743" cy="523220"/>
          </a:xfrm>
          <a:prstGeom prst="rect">
            <a:avLst/>
          </a:prstGeom>
          <a:noFill/>
        </p:spPr>
        <p:txBody>
          <a:bodyPr wrap="square" rtlCol="0">
            <a:spAutoFit/>
          </a:bodyPr>
          <a:lstStyle/>
          <a:p>
            <a:r>
              <a:rPr lang="en-GB" sz="2800" dirty="0">
                <a:solidFill>
                  <a:schemeClr val="bg1"/>
                </a:solidFill>
                <a:latin typeface="Biome" panose="020B0503030204020804" pitchFamily="34" charset="0"/>
                <a:cs typeface="Biome" panose="020B0503030204020804" pitchFamily="34" charset="0"/>
              </a:rPr>
              <a:t>The catch: </a:t>
            </a:r>
            <a:endParaRPr lang="en-GB" sz="2800" b="1" dirty="0">
              <a:solidFill>
                <a:schemeClr val="bg1"/>
              </a:solidFill>
              <a:latin typeface="Biome" panose="020B0503030204020804" pitchFamily="34" charset="0"/>
              <a:cs typeface="Biome" panose="020B0503030204020804" pitchFamily="34" charset="0"/>
            </a:endParaRPr>
          </a:p>
        </p:txBody>
      </p:sp>
      <p:sp>
        <p:nvSpPr>
          <p:cNvPr id="13" name="TextBox 12">
            <a:extLst>
              <a:ext uri="{FF2B5EF4-FFF2-40B4-BE49-F238E27FC236}">
                <a16:creationId xmlns:a16="http://schemas.microsoft.com/office/drawing/2014/main" id="{5D79EA37-7062-879F-ED3C-DB8E52426E3C}"/>
              </a:ext>
            </a:extLst>
          </p:cNvPr>
          <p:cNvSpPr txBox="1"/>
          <p:nvPr/>
        </p:nvSpPr>
        <p:spPr>
          <a:xfrm>
            <a:off x="6906604" y="11021211"/>
            <a:ext cx="4932660" cy="830997"/>
          </a:xfrm>
          <a:prstGeom prst="rect">
            <a:avLst/>
          </a:prstGeom>
          <a:noFill/>
        </p:spPr>
        <p:txBody>
          <a:bodyPr wrap="square" rtlCol="0">
            <a:spAutoFit/>
          </a:bodyPr>
          <a:lstStyle/>
          <a:p>
            <a:r>
              <a:rPr lang="en-GB" sz="2400" dirty="0">
                <a:solidFill>
                  <a:schemeClr val="bg1"/>
                </a:solidFill>
                <a:latin typeface="Biome" panose="020B0503030204020804" pitchFamily="34" charset="0"/>
                <a:cs typeface="Biome" panose="020B0503030204020804" pitchFamily="34" charset="0"/>
              </a:rPr>
              <a:t>and your oven breaks down mid-party</a:t>
            </a:r>
            <a:endParaRPr lang="en-GB" sz="2400" b="1" dirty="0">
              <a:solidFill>
                <a:schemeClr val="bg1"/>
              </a:solidFill>
              <a:latin typeface="Biome" panose="020B0503030204020804" pitchFamily="34" charset="0"/>
              <a:cs typeface="Biome" panose="020B0503030204020804" pitchFamily="34" charset="0"/>
            </a:endParaRPr>
          </a:p>
        </p:txBody>
      </p:sp>
      <p:pic>
        <p:nvPicPr>
          <p:cNvPr id="14" name="Picture 13" descr="A broken oven door with a broken glass&#10;&#10;Description automatically generated">
            <a:extLst>
              <a:ext uri="{FF2B5EF4-FFF2-40B4-BE49-F238E27FC236}">
                <a16:creationId xmlns:a16="http://schemas.microsoft.com/office/drawing/2014/main" id="{BD79822C-187F-624E-BC94-FA12405868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8766" y="2160793"/>
            <a:ext cx="5113486" cy="3408990"/>
          </a:xfrm>
          <a:prstGeom prst="rect">
            <a:avLst/>
          </a:prstGeom>
        </p:spPr>
      </p:pic>
      <p:pic>
        <p:nvPicPr>
          <p:cNvPr id="4" name="Picture 3" descr="A white letter on a black background&#10;&#10;Description automatically generated">
            <a:extLst>
              <a:ext uri="{FF2B5EF4-FFF2-40B4-BE49-F238E27FC236}">
                <a16:creationId xmlns:a16="http://schemas.microsoft.com/office/drawing/2014/main" id="{E04C78A5-F751-A144-61AC-CC719D99AE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53435" y="2173036"/>
            <a:ext cx="3521102" cy="3531162"/>
          </a:xfrm>
          <a:prstGeom prst="rect">
            <a:avLst/>
          </a:prstGeom>
        </p:spPr>
      </p:pic>
    </p:spTree>
    <p:extLst>
      <p:ext uri="{BB962C8B-B14F-4D97-AF65-F5344CB8AC3E}">
        <p14:creationId xmlns:p14="http://schemas.microsoft.com/office/powerpoint/2010/main" val="895087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84961-C7AD-8C8B-2372-048B70BD7EC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BDFC901-44C3-4312-9FE2-6A899E321FFF}"/>
              </a:ext>
            </a:extLst>
          </p:cNvPr>
          <p:cNvSpPr txBox="1"/>
          <p:nvPr/>
        </p:nvSpPr>
        <p:spPr>
          <a:xfrm>
            <a:off x="2430875" y="359705"/>
            <a:ext cx="7330250" cy="541751"/>
          </a:xfrm>
          <a:prstGeom prst="rect">
            <a:avLst/>
          </a:prstGeom>
          <a:noFill/>
        </p:spPr>
        <p:txBody>
          <a:bodyPr wrap="square" rtlCol="0">
            <a:spAutoFit/>
          </a:bodyPr>
          <a:lstStyle/>
          <a:p>
            <a:r>
              <a:rPr lang="en-GB" sz="2800" dirty="0">
                <a:solidFill>
                  <a:schemeClr val="bg1"/>
                </a:solidFill>
                <a:latin typeface="Biome" panose="020B0503030204020804" pitchFamily="34" charset="0"/>
                <a:cs typeface="Biome" panose="020B0503030204020804" pitchFamily="34" charset="0"/>
              </a:rPr>
              <a:t>The Secret Sauce to Smooth Operations</a:t>
            </a:r>
            <a:endParaRPr lang="en-GB" sz="2800" b="1" dirty="0">
              <a:solidFill>
                <a:schemeClr val="bg1"/>
              </a:solidFill>
              <a:latin typeface="Biome" panose="020B0503030204020804" pitchFamily="34" charset="0"/>
              <a:cs typeface="Biome" panose="020B0503030204020804" pitchFamily="34" charset="0"/>
            </a:endParaRPr>
          </a:p>
        </p:txBody>
      </p:sp>
      <p:pic>
        <p:nvPicPr>
          <p:cNvPr id="4" name="Picture 3" descr="A white letter on a black background&#10;&#10;Description automatically generated">
            <a:extLst>
              <a:ext uri="{FF2B5EF4-FFF2-40B4-BE49-F238E27FC236}">
                <a16:creationId xmlns:a16="http://schemas.microsoft.com/office/drawing/2014/main" id="{1B655950-2F20-7236-DEEA-C9288CB6A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02" y="630580"/>
            <a:ext cx="1099559" cy="1102701"/>
          </a:xfrm>
          <a:prstGeom prst="rect">
            <a:avLst/>
          </a:prstGeom>
        </p:spPr>
      </p:pic>
      <p:pic>
        <p:nvPicPr>
          <p:cNvPr id="3" name="Picture 2" descr="A blue hexagon with a white wheel&#10;&#10;Description automatically generated">
            <a:extLst>
              <a:ext uri="{FF2B5EF4-FFF2-40B4-BE49-F238E27FC236}">
                <a16:creationId xmlns:a16="http://schemas.microsoft.com/office/drawing/2014/main" id="{6757A92E-594D-2733-2AE9-4528180245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7381" y="2678558"/>
            <a:ext cx="3521102" cy="3421233"/>
          </a:xfrm>
          <a:prstGeom prst="rect">
            <a:avLst/>
          </a:prstGeom>
        </p:spPr>
      </p:pic>
      <p:pic>
        <p:nvPicPr>
          <p:cNvPr id="6" name="Picture 5" descr="A cartoon of a chef's hat&#10;&#10;Description automatically generated">
            <a:extLst>
              <a:ext uri="{FF2B5EF4-FFF2-40B4-BE49-F238E27FC236}">
                <a16:creationId xmlns:a16="http://schemas.microsoft.com/office/drawing/2014/main" id="{1DAB913E-E50C-228A-DC9C-09249DB09F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47161" y="1324462"/>
            <a:ext cx="1944169" cy="1762916"/>
          </a:xfrm>
          <a:prstGeom prst="rect">
            <a:avLst/>
          </a:prstGeom>
        </p:spPr>
      </p:pic>
      <p:sp>
        <p:nvSpPr>
          <p:cNvPr id="7" name="TextBox 6">
            <a:extLst>
              <a:ext uri="{FF2B5EF4-FFF2-40B4-BE49-F238E27FC236}">
                <a16:creationId xmlns:a16="http://schemas.microsoft.com/office/drawing/2014/main" id="{3783DB66-2BFF-AFA4-9489-2407FDA41A22}"/>
              </a:ext>
            </a:extLst>
          </p:cNvPr>
          <p:cNvSpPr txBox="1"/>
          <p:nvPr/>
        </p:nvSpPr>
        <p:spPr>
          <a:xfrm>
            <a:off x="348488" y="6216405"/>
            <a:ext cx="6558116" cy="400110"/>
          </a:xfrm>
          <a:prstGeom prst="rect">
            <a:avLst/>
          </a:prstGeom>
          <a:noFill/>
        </p:spPr>
        <p:txBody>
          <a:bodyPr wrap="square" rtlCol="0">
            <a:spAutoFit/>
          </a:bodyPr>
          <a:lstStyle/>
          <a:p>
            <a:r>
              <a:rPr lang="en-GB" sz="2000" b="1" dirty="0">
                <a:solidFill>
                  <a:schemeClr val="bg1"/>
                </a:solidFill>
                <a:latin typeface="Biome" panose="020B0503030204020804" pitchFamily="34" charset="0"/>
                <a:cs typeface="Biome" panose="020B0503030204020804" pitchFamily="34" charset="0"/>
              </a:rPr>
              <a:t>master chef and event coordinator</a:t>
            </a:r>
          </a:p>
        </p:txBody>
      </p:sp>
      <p:sp>
        <p:nvSpPr>
          <p:cNvPr id="8" name="TextBox 7">
            <a:extLst>
              <a:ext uri="{FF2B5EF4-FFF2-40B4-BE49-F238E27FC236}">
                <a16:creationId xmlns:a16="http://schemas.microsoft.com/office/drawing/2014/main" id="{7CDA59C1-B0DA-CE81-27C4-7CE4D9F4565C}"/>
              </a:ext>
            </a:extLst>
          </p:cNvPr>
          <p:cNvSpPr txBox="1"/>
          <p:nvPr/>
        </p:nvSpPr>
        <p:spPr>
          <a:xfrm>
            <a:off x="5458419" y="2474155"/>
            <a:ext cx="5992775" cy="3539430"/>
          </a:xfrm>
          <a:prstGeom prst="rect">
            <a:avLst/>
          </a:prstGeom>
          <a:noFill/>
        </p:spPr>
        <p:txBody>
          <a:bodyPr wrap="square" rtlCol="0">
            <a:spAutoFit/>
          </a:bodyPr>
          <a:lstStyle/>
          <a:p>
            <a:r>
              <a:rPr lang="en-GB" sz="2800" dirty="0">
                <a:solidFill>
                  <a:schemeClr val="bg1"/>
                </a:solidFill>
                <a:latin typeface="Biome" panose="020B0503030204020804" pitchFamily="34" charset="0"/>
                <a:cs typeface="Biome" panose="020B0503030204020804" pitchFamily="34" charset="0"/>
              </a:rPr>
              <a:t>It automatically manages all the dishes (applications), making sure they’re cooked, served, and scaled to perfection—even when unexpected guests arrive or oven breaks. It ensures everything runs smoothly, no matter what happens.</a:t>
            </a:r>
            <a:endParaRPr lang="en-GB" sz="2800" b="1" dirty="0">
              <a:solidFill>
                <a:schemeClr val="bg1"/>
              </a:solidFill>
              <a:latin typeface="Biome" panose="020B0503030204020804" pitchFamily="34" charset="0"/>
              <a:cs typeface="Biome" panose="020B0503030204020804" pitchFamily="34" charset="0"/>
            </a:endParaRPr>
          </a:p>
        </p:txBody>
      </p:sp>
    </p:spTree>
    <p:extLst>
      <p:ext uri="{BB962C8B-B14F-4D97-AF65-F5344CB8AC3E}">
        <p14:creationId xmlns:p14="http://schemas.microsoft.com/office/powerpoint/2010/main" val="1862128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594</TotalTime>
  <Words>1653</Words>
  <Application>Microsoft Office PowerPoint</Application>
  <PresentationFormat>Widescreen</PresentationFormat>
  <Paragraphs>293</Paragraphs>
  <Slides>70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70</vt:i4>
      </vt:variant>
    </vt:vector>
  </HeadingPairs>
  <TitlesOfParts>
    <vt:vector size="76" baseType="lpstr">
      <vt:lpstr>Aptos</vt:lpstr>
      <vt:lpstr>Aptos Display</vt:lpstr>
      <vt:lpstr>Arial</vt:lpstr>
      <vt:lpstr>Biome</vt:lpstr>
      <vt:lpstr>Lucida Console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Naceur KHLIFI</dc:creator>
  <cp:lastModifiedBy>Mohamed Naceur KHLIFI</cp:lastModifiedBy>
  <cp:revision>23</cp:revision>
  <dcterms:created xsi:type="dcterms:W3CDTF">2025-01-28T08:57:55Z</dcterms:created>
  <dcterms:modified xsi:type="dcterms:W3CDTF">2025-02-18T19:22:51Z</dcterms:modified>
</cp:coreProperties>
</file>