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nantason Bold" charset="1" panose="00000000000000000000"/>
      <p:regular r:id="rId19"/>
    </p:embeddedFont>
    <p:embeddedFont>
      <p:font typeface="Poppins" charset="1" panose="00000500000000000000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VAGx2TFedEQ.mp4" Type="http://schemas.openxmlformats.org/officeDocument/2006/relationships/video"/><Relationship Id="rId4" Target="../media/VAGx2TFedEQ.mp4" Type="http://schemas.microsoft.com/office/2007/relationships/media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1396" y="3841485"/>
            <a:ext cx="16665207" cy="293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STUDENT PERFORMANCE RISK CLASSIFICATION &amp; SENTIMENT ANALYSIS</a:t>
            </a:r>
          </a:p>
          <a:p>
            <a:pPr algn="ctr">
              <a:lnSpc>
                <a:spcPts val="78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882925" y="5537253"/>
            <a:ext cx="8522150" cy="2098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</a:pPr>
            <a:r>
              <a:rPr lang="en-US" sz="587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By Mohammed Osman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2050536"/>
            <a:ext cx="151527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DEPLOYMENT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351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Saved best model (SVM) with pickle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Developed Flask API for realtime predictions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API accepts JSON inputs, returns risk category JSON output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Enables easy integration with dashboards or school systems</a:t>
            </a:r>
          </a:p>
          <a:p>
            <a:pPr algn="just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0193" y="2050536"/>
            <a:ext cx="17007614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ETHICAL CONSIDERATIONS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468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Ensured stud</a:t>
            </a: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ent data privacy and anonymity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Avoided bias and discrimination in model predictions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Transparency: model supports decision-making, does not replace human judgement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Informed consent from students for data usage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Emphasis on positive intervention, not punishment</a:t>
            </a:r>
          </a:p>
          <a:p>
            <a:pPr algn="just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-473084" y="0"/>
            <a:ext cx="18761084" cy="10553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4754" y="3963894"/>
            <a:ext cx="13018493" cy="213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39355" y="2289744"/>
            <a:ext cx="100092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INTRODUCTION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6420" y="4093475"/>
            <a:ext cx="14635161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Importance of identifying at-risk students for early intervention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Combining quantitative academic data with qualitative text feedback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Goal: Predict risk levels and analyze student sentiments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7466" y="1519237"/>
            <a:ext cx="13965568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37466" y="3991158"/>
            <a:ext cx="13409000" cy="372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4951" indent="-377476" lvl="1">
              <a:lnSpc>
                <a:spcPts val="4895"/>
              </a:lnSpc>
              <a:buFont typeface="Arial"/>
              <a:buChar char="•"/>
            </a:pPr>
            <a:r>
              <a:rPr lang="en-US" sz="3496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Traditional academic risk detection relies mainly on grades and attendance</a:t>
            </a:r>
          </a:p>
          <a:p>
            <a:pPr algn="just" marL="754951" indent="-377476" lvl="1">
              <a:lnSpc>
                <a:spcPts val="4895"/>
              </a:lnSpc>
              <a:buFont typeface="Arial"/>
              <a:buChar char="•"/>
            </a:pPr>
            <a:r>
              <a:rPr lang="en-US" sz="3496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Textual feedback holds rich but underutilized information</a:t>
            </a:r>
          </a:p>
          <a:p>
            <a:pPr algn="just" marL="754951" indent="-377476" lvl="1">
              <a:lnSpc>
                <a:spcPts val="4895"/>
              </a:lnSpc>
              <a:buFont typeface="Arial"/>
              <a:buChar char="•"/>
            </a:pPr>
            <a:r>
              <a:rPr lang="en-US" sz="3496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Challenge: integrate structured and unstructured data for better risk classification</a:t>
            </a:r>
          </a:p>
          <a:p>
            <a:pPr algn="just">
              <a:lnSpc>
                <a:spcPts val="489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614" y="6515100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05125" y="1319353"/>
            <a:ext cx="13119945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DATASET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125" y="2639060"/>
            <a:ext cx="14838589" cy="481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Source: UCI Machine Learning Repository + supplementary Excel student feedback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Sample size: 649 students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Features: demographics, grades (G1, G2, G3), lifestyle behaviors, textual feedback</a:t>
            </a:r>
          </a:p>
          <a:p>
            <a:pPr algn="just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Clean dataset with no missing values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1197370"/>
            <a:ext cx="15152791" cy="334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</a:t>
            </a:r>
            <a:r>
              <a:rPr lang="en-US" sz="9604" b="true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</a:t>
            </a: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ATA CLEANING &amp; FEATURE ENGINEERING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46313" y="3851010"/>
            <a:ext cx="13863767" cy="5858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Cleaned text (lowercase, punctuation &amp; digits removed)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Categorical data encoding (Label Encoder &amp; One-Hot)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Created new features: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Attendance Ratio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Average Grade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Care Indicator (family support &amp; health)</a:t>
            </a:r>
          </a:p>
          <a:p>
            <a:pPr algn="just" marL="1430638" indent="-476879" lvl="2">
              <a:lnSpc>
                <a:spcPts val="4638"/>
              </a:lnSpc>
              <a:buFont typeface="Arial"/>
              <a:buChar char="⚬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Alcohol Addiction flag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Target variable: fail_risk (High, Medium, Low)</a:t>
            </a:r>
          </a:p>
          <a:p>
            <a:pPr algn="just">
              <a:lnSpc>
                <a:spcPts val="463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3578170" cy="10323129"/>
          </a:xfrm>
          <a:custGeom>
            <a:avLst/>
            <a:gdLst/>
            <a:ahLst/>
            <a:cxnLst/>
            <a:rect r="r" b="b" t="t" l="l"/>
            <a:pathLst>
              <a:path h="10323129" w="13578170">
                <a:moveTo>
                  <a:pt x="0" y="0"/>
                </a:moveTo>
                <a:lnTo>
                  <a:pt x="13578170" y="0"/>
                </a:lnTo>
                <a:lnTo>
                  <a:pt x="13578170" y="10323129"/>
                </a:lnTo>
                <a:lnTo>
                  <a:pt x="0" y="10323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78170" y="4016453"/>
            <a:ext cx="4709830" cy="213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94"/>
              </a:lnSpc>
            </a:pPr>
            <a:r>
              <a:rPr lang="en-US" sz="613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</a:t>
            </a:r>
          </a:p>
          <a:p>
            <a:pPr algn="ctr">
              <a:lnSpc>
                <a:spcPts val="8594"/>
              </a:lnSpc>
            </a:pPr>
            <a:r>
              <a:rPr lang="en-US" b="true" sz="613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2050536"/>
            <a:ext cx="151527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MODELING APPROACH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468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Models trained: Logistic Regression, Decision Tree, Random Forest, SVM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Data split: 80% train, 20% test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eature scaling with MinMaxScaler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Evaluation metrics: accuracy, precision, recall, F1-score, confusion matrix</a:t>
            </a:r>
          </a:p>
          <a:p>
            <a:pPr algn="just">
              <a:lnSpc>
                <a:spcPts val="4638"/>
              </a:lnSpc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689421" y="7064808"/>
            <a:ext cx="2942530" cy="2942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8373" y="6991251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606650" y="2962694"/>
          <a:ext cx="13074700" cy="6917391"/>
        </p:xfrm>
        <a:graphic>
          <a:graphicData uri="http://schemas.openxmlformats.org/drawingml/2006/table">
            <a:tbl>
              <a:tblPr/>
              <a:tblGrid>
                <a:gridCol w="2614940"/>
                <a:gridCol w="2614940"/>
                <a:gridCol w="2614940"/>
                <a:gridCol w="2614940"/>
                <a:gridCol w="2614940"/>
              </a:tblGrid>
              <a:tr h="1176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L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D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72%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R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75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S</a:t>
                      </a: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nantason Bold"/>
                          <a:ea typeface="Anantason Bold"/>
                          <a:cs typeface="Anantason Bold"/>
                          <a:sym typeface="Anantason Bold"/>
                        </a:rPr>
                        <a:t>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314450" y="1168135"/>
            <a:ext cx="15691695" cy="1351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b="true" sz="790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MODEL EVALUATION 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38377" y="2339124"/>
            <a:ext cx="112464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759"/>
              </a:lnSpc>
            </a:pPr>
            <a:r>
              <a:rPr lang="en-US" sz="3399">
                <a:solidFill>
                  <a:srgbClr val="0C3571"/>
                </a:solidFill>
                <a:latin typeface="Open Sans"/>
                <a:ea typeface="Open Sans"/>
                <a:cs typeface="Open Sans"/>
                <a:sym typeface="Open Sans"/>
              </a:rPr>
              <a:t>Best performance with SVM and</a:t>
            </a:r>
            <a:r>
              <a:rPr lang="en-US" sz="3399">
                <a:solidFill>
                  <a:srgbClr val="0C3571"/>
                </a:solidFill>
                <a:latin typeface="Open Sans"/>
                <a:ea typeface="Open Sans"/>
                <a:cs typeface="Open Sans"/>
                <a:sym typeface="Open Sans"/>
              </a:rPr>
              <a:t> Random Forest models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2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3426" y="6827965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0" y="0"/>
                </a:moveTo>
                <a:lnTo>
                  <a:pt x="7059478" y="0"/>
                </a:lnTo>
                <a:lnTo>
                  <a:pt x="7059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1924574" y="-357188"/>
            <a:ext cx="7059478" cy="4114800"/>
          </a:xfrm>
          <a:custGeom>
            <a:avLst/>
            <a:gdLst/>
            <a:ahLst/>
            <a:cxnLst/>
            <a:rect r="r" b="b" t="t" l="l"/>
            <a:pathLst>
              <a:path h="4114800" w="7059478">
                <a:moveTo>
                  <a:pt x="705947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7059477" y="0"/>
                </a:lnTo>
                <a:lnTo>
                  <a:pt x="705947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002168">
            <a:off x="-1222246" y="-3356253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0" y="0"/>
                </a:moveTo>
                <a:lnTo>
                  <a:pt x="5987225" y="0"/>
                </a:lnTo>
                <a:lnTo>
                  <a:pt x="5987225" y="5998131"/>
                </a:lnTo>
                <a:lnTo>
                  <a:pt x="0" y="599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002168">
            <a:off x="14265687" y="7630834"/>
            <a:ext cx="5987226" cy="5998131"/>
          </a:xfrm>
          <a:custGeom>
            <a:avLst/>
            <a:gdLst/>
            <a:ahLst/>
            <a:cxnLst/>
            <a:rect r="r" b="b" t="t" l="l"/>
            <a:pathLst>
              <a:path h="5998131" w="5987226">
                <a:moveTo>
                  <a:pt x="5987226" y="5998132"/>
                </a:moveTo>
                <a:lnTo>
                  <a:pt x="0" y="5998132"/>
                </a:lnTo>
                <a:lnTo>
                  <a:pt x="0" y="0"/>
                </a:lnTo>
                <a:lnTo>
                  <a:pt x="5987226" y="0"/>
                </a:lnTo>
                <a:lnTo>
                  <a:pt x="5987226" y="599813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88824">
            <a:off x="-221065" y="7727724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488824">
            <a:off x="17178162" y="-1873476"/>
            <a:ext cx="3071030" cy="5804353"/>
          </a:xfrm>
          <a:custGeom>
            <a:avLst/>
            <a:gdLst/>
            <a:ahLst/>
            <a:cxnLst/>
            <a:rect r="r" b="b" t="t" l="l"/>
            <a:pathLst>
              <a:path h="5804353" w="3071030">
                <a:moveTo>
                  <a:pt x="0" y="0"/>
                </a:moveTo>
                <a:lnTo>
                  <a:pt x="3071030" y="0"/>
                </a:lnTo>
                <a:lnTo>
                  <a:pt x="3071030" y="5804352"/>
                </a:lnTo>
                <a:lnTo>
                  <a:pt x="0" y="58043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7605" y="2050536"/>
            <a:ext cx="15152791" cy="164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6"/>
              </a:lnSpc>
            </a:pPr>
            <a:r>
              <a:rPr lang="en-US" b="true" sz="9604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SENTIMENT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2116" y="3662362"/>
            <a:ext cx="13863767" cy="410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38"/>
              </a:lnSpc>
            </a:pP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Cleaned and tokenized student feedback texts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Used deep learning (Keras) with embedding + dense layers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Binary sentiment classification (positive/negative)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Achieved validation accuracy around 85-89%</a:t>
            </a:r>
          </a:p>
          <a:p>
            <a:pPr algn="just" marL="715319" indent="-357660" lvl="1">
              <a:lnSpc>
                <a:spcPts val="4638"/>
              </a:lnSpc>
              <a:buFont typeface="Arial"/>
              <a:buChar char="•"/>
            </a:pPr>
            <a:r>
              <a:rPr lang="en-US" sz="3313">
                <a:solidFill>
                  <a:srgbClr val="0C3571"/>
                </a:solidFill>
                <a:latin typeface="Poppins"/>
                <a:ea typeface="Poppins"/>
                <a:cs typeface="Poppins"/>
                <a:sym typeface="Poppins"/>
              </a:rPr>
              <a:t>Augments risk classification with emotional insights</a:t>
            </a:r>
          </a:p>
          <a:p>
            <a:pPr algn="just">
              <a:lnSpc>
                <a:spcPts val="4638"/>
              </a:lnSpc>
            </a:pP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80338" y="5275057"/>
            <a:ext cx="3922243" cy="2287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DAGxyZK9L9A</dc:identifier>
  <dcterms:modified xsi:type="dcterms:W3CDTF">2011-08-01T06:04:30Z</dcterms:modified>
  <cp:revision>1</cp:revision>
  <dc:title>Blue Modern Futuristic Presentation</dc:title>
</cp:coreProperties>
</file>