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9144000" cy="51435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99E76E-5C77-09AB-8071-6203360B3CF2}">
  <a:tblStyle styleId="{E099E76E-5C77-09AB-8071-6203360B3CF2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noFill/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819FE3B-89E0-461A-83A9-5A9224736C53}" type="datetimeFigureOut">
              <a:rPr lang="ru-RU"/>
              <a:t>24.03.2022</a:t>
            </a:fld>
            <a:endParaRPr lang="ru-RU"/>
          </a:p>
        </p:txBody>
      </p:sp>
      <p:sp>
        <p:nvSpPr>
          <p:cNvPr id="6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7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A8D4D6-391F-4AF1-A880-C1121B20EA6D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AS - 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/>
        </p:nvSpPr>
        <p:spPr bwMode="auto"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6" name="Text Placeholder 32"/>
          <p:cNvSpPr>
            <a:spLocks noGrp="1"/>
          </p:cNvSpPr>
          <p:nvPr>
            <p:ph type="body" sz="quarter" idx="10"/>
          </p:nvPr>
        </p:nvSpPr>
        <p:spPr bwMode="auto">
          <a:xfrm>
            <a:off x="1653872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Text Placeholder 34"/>
          <p:cNvSpPr>
            <a:spLocks noGrp="1"/>
          </p:cNvSpPr>
          <p:nvPr>
            <p:ph type="body" sz="quarter" idx="11"/>
          </p:nvPr>
        </p:nvSpPr>
        <p:spPr bwMode="auto">
          <a:xfrm>
            <a:off x="1653872" y="2484438"/>
            <a:ext cx="6390694" cy="14589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Rectangle 10"/>
          <p:cNvSpPr/>
          <p:nvPr/>
        </p:nvSpPr>
        <p:spPr bwMode="auto">
          <a:xfrm>
            <a:off x="0" y="0"/>
            <a:ext cx="2405925" cy="5148072"/>
          </a:xfrm>
          <a:prstGeom prst="rect">
            <a:avLst/>
          </a:prstGeom>
          <a:gradFill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SAS - Image Onl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 bwMode="auto">
          <a:xfrm>
            <a:off x="3310127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500" b="0" i="0" u="none" strike="noStrike" cap="none" spc="50">
                <a:ln>
                  <a:noFill/>
                </a:ln>
                <a:solidFill>
                  <a:schemeClr val="bg2"/>
                </a:solidFill>
                <a:latin typeface="Calibri"/>
                <a:ea typeface="Calibri"/>
                <a:cs typeface="Arial"/>
              </a:rPr>
              <a:t>Copyright © SAS Institute Inc. All rights reserved.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3"/>
          <p:cNvGrpSpPr/>
          <p:nvPr/>
        </p:nvGrpSpPr>
        <p:grpSpPr bwMode="auto"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2">
              <a:lumMod val="50000"/>
            </a:schemeClr>
          </a:solidFill>
        </p:grpSpPr>
        <p:sp>
          <p:nvSpPr>
            <p:cNvPr id="6" name="Freeform 6"/>
            <p:cNvSpPr/>
            <p:nvPr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 extrusionOk="0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 extrusionOk="0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 extrusionOk="0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 extrusionOk="0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 extrusionOk="0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 extrusionOk="0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 extrusionOk="0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3" name="TextBox 3"/>
          <p:cNvSpPr txBox="1">
            <a:spLocks noChangeAspect="1"/>
          </p:cNvSpPr>
          <p:nvPr/>
        </p:nvSpPr>
        <p:spPr bwMode="auto">
          <a:xfrm>
            <a:off x="3310127" y="4864607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500" b="0" i="0" u="none" strike="noStrike" cap="none" spc="5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Arial"/>
              </a:rPr>
              <a:t>Company Confidential – For Internal Use Only</a:t>
            </a:r>
            <a:endParaRPr/>
          </a:p>
          <a:p>
            <a:pPr marL="0" marR="0" lvl="0" indent="0" algn="ctr" defTabSz="2743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500" b="0" i="0" u="none" strike="noStrike" cap="none" spc="5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Arial"/>
              </a:rPr>
              <a:t>Copyright © SAS Institute Inc. All rights reserved.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losing SAS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/>
        </p:nvSpPr>
        <p:spPr bwMode="auto"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6" name="Text Placeholder 32"/>
          <p:cNvSpPr>
            <a:spLocks noGrp="1"/>
          </p:cNvSpPr>
          <p:nvPr>
            <p:ph type="body" sz="quarter" idx="10"/>
          </p:nvPr>
        </p:nvSpPr>
        <p:spPr bwMode="auto">
          <a:xfrm>
            <a:off x="1376653" y="1793688"/>
            <a:ext cx="6390694" cy="1556124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3000" b="1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Rectangle 10"/>
          <p:cNvSpPr/>
          <p:nvPr/>
        </p:nvSpPr>
        <p:spPr bwMode="auto">
          <a:xfrm>
            <a:off x="0" y="0"/>
            <a:ext cx="2405925" cy="5148072"/>
          </a:xfrm>
          <a:prstGeom prst="rect">
            <a:avLst/>
          </a:prstGeom>
          <a:gradFill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4"/>
          <p:cNvSpPr txBox="1"/>
          <p:nvPr/>
        </p:nvSpPr>
        <p:spPr bwMode="auto">
          <a:xfrm>
            <a:off x="3310127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500" b="0" i="0" u="none" strike="noStrike" cap="none" spc="50">
                <a:ln>
                  <a:noFill/>
                </a:ln>
                <a:solidFill>
                  <a:schemeClr val="bg1"/>
                </a:solidFill>
                <a:latin typeface="Calibri"/>
                <a:ea typeface="Calibri"/>
                <a:cs typeface="Arial"/>
              </a:rPr>
              <a:t>Copyright © SAS Institute Inc. All rights reserved.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Blue_dots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 userDrawn="1"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rgbClr val="1F3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1800">
              <a:solidFill>
                <a:srgbClr val="0074BE"/>
              </a:solidFill>
            </a:endParaRPr>
          </a:p>
        </p:txBody>
      </p:sp>
      <p:pic>
        <p:nvPicPr>
          <p:cNvPr id="5" name="Picture 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411893" y="4746757"/>
            <a:ext cx="558779" cy="253991"/>
          </a:xfrm>
          <a:prstGeom prst="rect">
            <a:avLst/>
          </a:prstGeom>
        </p:spPr>
      </p:pic>
      <p:sp>
        <p:nvSpPr>
          <p:cNvPr id="6" name="TextBox 3"/>
          <p:cNvSpPr txBox="1">
            <a:spLocks noChangeAspect="1"/>
          </p:cNvSpPr>
          <p:nvPr userDrawn="1"/>
        </p:nvSpPr>
        <p:spPr bwMode="auto">
          <a:xfrm>
            <a:off x="3310127" y="4941553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0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500" b="0" i="0" u="none" strike="noStrike" cap="none" spc="50">
                <a:ln>
                  <a:noFill/>
                </a:ln>
                <a:solidFill>
                  <a:srgbClr val="08649C"/>
                </a:solidFill>
                <a:latin typeface="Calibri"/>
                <a:ea typeface="Calibri"/>
                <a:cs typeface="Arial"/>
              </a:rPr>
              <a:t>Copyright © SAS Institute Inc. All rights reserved.</a:t>
            </a:r>
            <a:endParaRPr/>
          </a:p>
        </p:txBody>
      </p:sp>
      <p:pic>
        <p:nvPicPr>
          <p:cNvPr id="7" name="Picture 5" descr="A close up of a logo&#10;&#10;Description automatically generated"/>
          <p:cNvPicPr>
            <a:picLocks noChangeAspect="1"/>
          </p:cNvPicPr>
          <p:nvPr userDrawn="1"/>
        </p:nvPicPr>
        <p:blipFill>
          <a:blip r:embed="rId3">
            <a:alphaModFix amt="20000"/>
          </a:blip>
          <a:stretch/>
        </p:blipFill>
        <p:spPr bwMode="auto">
          <a:xfrm>
            <a:off x="0" y="3237975"/>
            <a:ext cx="5292246" cy="1905522"/>
          </a:xfrm>
          <a:prstGeom prst="rect">
            <a:avLst/>
          </a:prstGeom>
        </p:spPr>
      </p:pic>
      <p:pic>
        <p:nvPicPr>
          <p:cNvPr id="8" name="Picture 6" descr="A close up of a logo&#10;&#10;Description automatically generated"/>
          <p:cNvPicPr>
            <a:picLocks noChangeAspect="1"/>
          </p:cNvPicPr>
          <p:nvPr userDrawn="1"/>
        </p:nvPicPr>
        <p:blipFill>
          <a:blip r:embed="rId4">
            <a:alphaModFix amt="20000"/>
          </a:blip>
          <a:stretch/>
        </p:blipFill>
        <p:spPr bwMode="auto">
          <a:xfrm>
            <a:off x="4216077" y="-5"/>
            <a:ext cx="4927924" cy="157168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 bwMode="auto">
          <a:xfrm>
            <a:off x="397764" y="340554"/>
            <a:ext cx="7891272" cy="457200"/>
          </a:xfrm>
        </p:spPr>
        <p:txBody>
          <a:bodyPr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SAS - Content - Whi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Title</a:t>
            </a:r>
            <a:endParaRPr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 bwMode="auto"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/>
              <a:buNone/>
              <a:defRPr sz="2200" b="0" cap="none">
                <a:solidFill>
                  <a:schemeClr val="accent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subtitle</a:t>
            </a:r>
            <a:endParaRPr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auto"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add text or click an icon to add other content types.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4"/>
          </p:nvPr>
        </p:nvSpPr>
        <p:spPr bwMode="auto"/>
        <p:txBody>
          <a:bodyPr/>
          <a:lstStyle/>
          <a:p>
            <a:pPr>
              <a:defRPr/>
            </a:pPr>
            <a:fld id="{4976208B-6111-490B-8CEC-FFB249DB210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AS - Section Header - Dark Blu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/>
          <p:nvPr/>
        </p:nvSpPr>
        <p:spPr bwMode="auto"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 Placeholder 34"/>
          <p:cNvSpPr>
            <a:spLocks noGrp="1"/>
          </p:cNvSpPr>
          <p:nvPr>
            <p:ph type="body" sz="quarter" idx="11"/>
          </p:nvPr>
        </p:nvSpPr>
        <p:spPr bwMode="auto">
          <a:xfrm>
            <a:off x="620203" y="2484438"/>
            <a:ext cx="6390694" cy="14589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Text Placeholder 32"/>
          <p:cNvSpPr>
            <a:spLocks noGrp="1"/>
          </p:cNvSpPr>
          <p:nvPr>
            <p:ph type="body" sz="quarter" idx="10"/>
          </p:nvPr>
        </p:nvSpPr>
        <p:spPr bwMode="auto">
          <a:xfrm>
            <a:off x="620203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AS - Content - Blu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 bwMode="auto"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AS - Title &amp; Subtitle - 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auto"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AS - Title Only - Blu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AS - Comparison - Blu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28650" y="1369218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29150" y="1369218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 bwMode="auto"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AS - Content with Caption -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 bwMode="auto">
          <a:xfrm>
            <a:off x="0" y="0"/>
            <a:ext cx="3127248" cy="5143500"/>
          </a:xfrm>
          <a:prstGeom prst="rect">
            <a:avLst/>
          </a:prstGeom>
          <a:gradFill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0" y="228887"/>
            <a:ext cx="3127248" cy="3416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/>
              <a:buNone/>
              <a:defRPr sz="2000" b="0" cap="none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>
              <a:defRPr/>
            </a:pPr>
            <a:r>
              <a:rPr lang="en-US"/>
              <a:t>Click to edit caption text</a:t>
            </a:r>
            <a:endParaRPr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b="0" cap="none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 hasCustomPrompt="1"/>
          </p:nvPr>
        </p:nvSpPr>
        <p:spPr bwMode="auto"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bg2"/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en-US"/>
              <a:t>Click to add text or click an icon to add other content types.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3127375" y="228887"/>
            <a:ext cx="6016625" cy="40957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n-lt"/>
              </a:defRPr>
            </a:lvl1pPr>
          </a:lstStyle>
          <a:p>
            <a:pPr lvl="0">
              <a:defRPr/>
            </a:pPr>
            <a:r>
              <a:rPr lang="en-US"/>
              <a:t>Click to add title</a:t>
            </a:r>
            <a:endParaRPr/>
          </a:p>
        </p:txBody>
      </p:sp>
      <p:grpSp>
        <p:nvGrpSpPr>
          <p:cNvPr id="10" name="Group 15"/>
          <p:cNvGrpSpPr/>
          <p:nvPr/>
        </p:nvGrpSpPr>
        <p:grpSpPr bwMode="auto"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1" name="Freeform 16"/>
            <p:cNvSpPr/>
            <p:nvPr/>
          </p:nvSpPr>
          <p:spPr bwMode="auto"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 extrusionOk="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7999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17"/>
            <p:cNvSpPr/>
            <p:nvPr/>
          </p:nvSpPr>
          <p:spPr bwMode="auto"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 extrusionOk="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999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8"/>
            <p:cNvSpPr/>
            <p:nvPr/>
          </p:nvSpPr>
          <p:spPr bwMode="auto"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 extrusionOk="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999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 19"/>
            <p:cNvSpPr/>
            <p:nvPr/>
          </p:nvSpPr>
          <p:spPr bwMode="auto"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 extrusionOk="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999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20"/>
            <p:cNvSpPr/>
            <p:nvPr/>
          </p:nvSpPr>
          <p:spPr bwMode="auto"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 extrusionOk="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999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Freeform 21"/>
            <p:cNvSpPr/>
            <p:nvPr/>
          </p:nvSpPr>
          <p:spPr bwMode="auto"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 extrusionOk="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999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Freeform 22"/>
            <p:cNvSpPr/>
            <p:nvPr/>
          </p:nvSpPr>
          <p:spPr bwMode="auto"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 extrusionOk="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Freeform 23"/>
            <p:cNvSpPr/>
            <p:nvPr/>
          </p:nvSpPr>
          <p:spPr bwMode="auto"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 extrusionOk="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999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 24"/>
            <p:cNvSpPr/>
            <p:nvPr/>
          </p:nvSpPr>
          <p:spPr bwMode="auto"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 extrusionOk="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5999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25"/>
            <p:cNvSpPr/>
            <p:nvPr/>
          </p:nvSpPr>
          <p:spPr bwMode="auto"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 extrusionOk="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999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26"/>
            <p:cNvSpPr/>
            <p:nvPr/>
          </p:nvSpPr>
          <p:spPr bwMode="auto"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 extrusionOk="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Freeform 27"/>
            <p:cNvSpPr/>
            <p:nvPr/>
          </p:nvSpPr>
          <p:spPr bwMode="auto"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 extrusionOk="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Freeform 28"/>
            <p:cNvSpPr/>
            <p:nvPr/>
          </p:nvSpPr>
          <p:spPr bwMode="auto"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 extrusionOk="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999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Freeform 29"/>
            <p:cNvSpPr/>
            <p:nvPr/>
          </p:nvSpPr>
          <p:spPr bwMode="auto"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 extrusionOk="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999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Freeform 30"/>
            <p:cNvSpPr/>
            <p:nvPr/>
          </p:nvSpPr>
          <p:spPr bwMode="auto"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 extrusionOk="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7999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Freeform 31"/>
            <p:cNvSpPr/>
            <p:nvPr/>
          </p:nvSpPr>
          <p:spPr bwMode="auto"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 extrusionOk="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999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Freeform 32"/>
            <p:cNvSpPr/>
            <p:nvPr/>
          </p:nvSpPr>
          <p:spPr bwMode="auto"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 extrusionOk="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Freeform 33"/>
            <p:cNvSpPr/>
            <p:nvPr/>
          </p:nvSpPr>
          <p:spPr bwMode="auto"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 extrusionOk="0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AS - Content with Imag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/>
          </p:nvPr>
        </p:nvSpPr>
        <p:spPr bwMode="auto">
          <a:xfrm>
            <a:off x="5394152" y="1751961"/>
            <a:ext cx="3357562" cy="1022310"/>
          </a:xfrm>
        </p:spPr>
        <p:txBody>
          <a:bodyPr/>
          <a:lstStyle>
            <a:lvl1pPr marL="0" indent="0">
              <a:buNone/>
              <a:defRPr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Freeform 16"/>
          <p:cNvSpPr/>
          <p:nvPr/>
        </p:nvSpPr>
        <p:spPr bwMode="auto">
          <a:xfrm>
            <a:off x="3125188" y="-1"/>
            <a:ext cx="3004957" cy="5143500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 extrusionOk="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7" name="TextBox 4"/>
          <p:cNvSpPr txBox="1"/>
          <p:nvPr userDrawn="1"/>
        </p:nvSpPr>
        <p:spPr bwMode="auto">
          <a:xfrm>
            <a:off x="3310127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500" b="0" i="0" u="none" strike="noStrike" cap="none" spc="50">
                <a:ln>
                  <a:noFill/>
                </a:ln>
                <a:solidFill>
                  <a:schemeClr val="bg1"/>
                </a:solidFill>
                <a:latin typeface="Calibri"/>
                <a:ea typeface="Calibri"/>
                <a:cs typeface="Arial"/>
              </a:rPr>
              <a:t>Copyright © SAS Institute Inc. All rights reserved.</a:t>
            </a:r>
            <a:endParaRPr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7058" y="0"/>
            <a:ext cx="6081885" cy="5143500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885" h="5143500" extrusionOk="0">
                <a:moveTo>
                  <a:pt x="7057" y="5143500"/>
                </a:moveTo>
                <a:cubicBezTo>
                  <a:pt x="4705" y="3429000"/>
                  <a:pt x="2352" y="1714500"/>
                  <a:pt x="0" y="0"/>
                </a:cubicBezTo>
                <a:lnTo>
                  <a:pt x="6081885" y="0"/>
                </a:lnTo>
                <a:lnTo>
                  <a:pt x="3132845" y="5143500"/>
                </a:lnTo>
                <a:lnTo>
                  <a:pt x="7057" y="5143500"/>
                </a:lnTo>
                <a:close/>
              </a:path>
            </a:pathLst>
          </a:custGeom>
        </p:spPr>
        <p:txBody>
          <a:bodyPr/>
          <a:lstStyle/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SAS - Blue Backgroun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reeform 80"/>
          <p:cNvSpPr/>
          <p:nvPr/>
        </p:nvSpPr>
        <p:spPr bwMode="auto">
          <a:xfrm>
            <a:off x="6717169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Freeform 82"/>
          <p:cNvSpPr/>
          <p:nvPr/>
        </p:nvSpPr>
        <p:spPr bwMode="auto">
          <a:xfrm>
            <a:off x="6966332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Freeform 83"/>
          <p:cNvSpPr/>
          <p:nvPr/>
        </p:nvSpPr>
        <p:spPr bwMode="auto">
          <a:xfrm>
            <a:off x="7215493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Freeform 84"/>
          <p:cNvSpPr/>
          <p:nvPr/>
        </p:nvSpPr>
        <p:spPr bwMode="auto">
          <a:xfrm>
            <a:off x="7464654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Freeform 85"/>
          <p:cNvSpPr/>
          <p:nvPr/>
        </p:nvSpPr>
        <p:spPr bwMode="auto">
          <a:xfrm>
            <a:off x="6966332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Freeform 86"/>
          <p:cNvSpPr/>
          <p:nvPr/>
        </p:nvSpPr>
        <p:spPr bwMode="auto">
          <a:xfrm>
            <a:off x="7464654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Freeform 87"/>
          <p:cNvSpPr/>
          <p:nvPr/>
        </p:nvSpPr>
        <p:spPr bwMode="auto">
          <a:xfrm rot="16753101">
            <a:off x="7713703" y="329004"/>
            <a:ext cx="99460" cy="99461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 extrusionOk="0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Freeform 88"/>
          <p:cNvSpPr/>
          <p:nvPr/>
        </p:nvSpPr>
        <p:spPr bwMode="auto">
          <a:xfrm>
            <a:off x="7464654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Freeform 89"/>
          <p:cNvSpPr/>
          <p:nvPr/>
        </p:nvSpPr>
        <p:spPr bwMode="auto">
          <a:xfrm rot="16753101">
            <a:off x="7713706" y="578170"/>
            <a:ext cx="99460" cy="99461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 extrusionOk="0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Freeform 90"/>
          <p:cNvSpPr/>
          <p:nvPr/>
        </p:nvSpPr>
        <p:spPr bwMode="auto">
          <a:xfrm>
            <a:off x="7962976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Freeform 91"/>
          <p:cNvSpPr/>
          <p:nvPr/>
        </p:nvSpPr>
        <p:spPr bwMode="auto">
          <a:xfrm>
            <a:off x="8212138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Freeform 92"/>
          <p:cNvSpPr/>
          <p:nvPr/>
        </p:nvSpPr>
        <p:spPr bwMode="auto">
          <a:xfrm>
            <a:off x="8710461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Freeform 93"/>
          <p:cNvSpPr/>
          <p:nvPr/>
        </p:nvSpPr>
        <p:spPr bwMode="auto">
          <a:xfrm>
            <a:off x="8461299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7" name="Freeform 94"/>
          <p:cNvSpPr/>
          <p:nvPr/>
        </p:nvSpPr>
        <p:spPr bwMode="auto">
          <a:xfrm>
            <a:off x="8212138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Freeform 95"/>
          <p:cNvSpPr/>
          <p:nvPr/>
        </p:nvSpPr>
        <p:spPr bwMode="auto">
          <a:xfrm>
            <a:off x="8212138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Freeform 96"/>
          <p:cNvSpPr/>
          <p:nvPr/>
        </p:nvSpPr>
        <p:spPr bwMode="auto">
          <a:xfrm>
            <a:off x="8461299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20" name="Freeform 97"/>
          <p:cNvSpPr/>
          <p:nvPr/>
        </p:nvSpPr>
        <p:spPr bwMode="auto">
          <a:xfrm>
            <a:off x="8710461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21" name="Freeform 98"/>
          <p:cNvSpPr/>
          <p:nvPr/>
        </p:nvSpPr>
        <p:spPr bwMode="auto">
          <a:xfrm>
            <a:off x="8212138" y="82729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22" name="Freeform 99"/>
          <p:cNvSpPr/>
          <p:nvPr/>
        </p:nvSpPr>
        <p:spPr bwMode="auto">
          <a:xfrm>
            <a:off x="8212138" y="107645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23" name="Freeform 100"/>
          <p:cNvSpPr/>
          <p:nvPr/>
        </p:nvSpPr>
        <p:spPr bwMode="auto">
          <a:xfrm>
            <a:off x="8698156" y="814990"/>
            <a:ext cx="124067" cy="124068"/>
          </a:xfrm>
          <a:custGeom>
            <a:avLst/>
            <a:gdLst>
              <a:gd name="connsiteX0" fmla="*/ 124068 w 124067"/>
              <a:gd name="connsiteY0" fmla="*/ 62034 h 124068"/>
              <a:gd name="connsiteX1" fmla="*/ 62034 w 124067"/>
              <a:gd name="connsiteY1" fmla="*/ 124069 h 124068"/>
              <a:gd name="connsiteX2" fmla="*/ 0 w 124067"/>
              <a:gd name="connsiteY2" fmla="*/ 62034 h 124068"/>
              <a:gd name="connsiteX3" fmla="*/ 62034 w 124067"/>
              <a:gd name="connsiteY3" fmla="*/ 0 h 124068"/>
              <a:gd name="connsiteX4" fmla="*/ 124068 w 124067"/>
              <a:gd name="connsiteY4" fmla="*/ 62034 h 12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67" h="124068" extrusionOk="0">
                <a:moveTo>
                  <a:pt x="124068" y="62034"/>
                </a:moveTo>
                <a:cubicBezTo>
                  <a:pt x="124068" y="96295"/>
                  <a:pt x="96294" y="124069"/>
                  <a:pt x="62034" y="124069"/>
                </a:cubicBezTo>
                <a:cubicBezTo>
                  <a:pt x="27773" y="124069"/>
                  <a:pt x="0" y="96295"/>
                  <a:pt x="0" y="62034"/>
                </a:cubicBezTo>
                <a:cubicBezTo>
                  <a:pt x="0" y="27774"/>
                  <a:pt x="27773" y="0"/>
                  <a:pt x="62034" y="0"/>
                </a:cubicBezTo>
                <a:cubicBezTo>
                  <a:pt x="96294" y="0"/>
                  <a:pt x="124068" y="27774"/>
                  <a:pt x="124068" y="62034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24" name="Freeform 101"/>
          <p:cNvSpPr/>
          <p:nvPr/>
        </p:nvSpPr>
        <p:spPr bwMode="auto">
          <a:xfrm>
            <a:off x="7962976" y="82729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25" name="Freeform 106"/>
          <p:cNvSpPr/>
          <p:nvPr/>
        </p:nvSpPr>
        <p:spPr bwMode="auto">
          <a:xfrm>
            <a:off x="7700999" y="66989"/>
            <a:ext cx="125093" cy="125094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 extrusionOk="0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26" name="Freeform 123"/>
          <p:cNvSpPr/>
          <p:nvPr/>
        </p:nvSpPr>
        <p:spPr bwMode="auto">
          <a:xfrm>
            <a:off x="8934501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27" name="Freeform 128"/>
          <p:cNvSpPr/>
          <p:nvPr/>
        </p:nvSpPr>
        <p:spPr bwMode="auto">
          <a:xfrm>
            <a:off x="8934501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28" name="Freeform 177"/>
          <p:cNvSpPr/>
          <p:nvPr/>
        </p:nvSpPr>
        <p:spPr bwMode="auto">
          <a:xfrm>
            <a:off x="1844259" y="4899787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29" name="Freeform 179"/>
          <p:cNvSpPr/>
          <p:nvPr/>
        </p:nvSpPr>
        <p:spPr bwMode="auto">
          <a:xfrm>
            <a:off x="1595097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30" name="Freeform 180"/>
          <p:cNvSpPr/>
          <p:nvPr/>
        </p:nvSpPr>
        <p:spPr bwMode="auto">
          <a:xfrm>
            <a:off x="1345936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31" name="Freeform 181"/>
          <p:cNvSpPr/>
          <p:nvPr/>
        </p:nvSpPr>
        <p:spPr bwMode="auto">
          <a:xfrm>
            <a:off x="1096775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32" name="Freeform 182"/>
          <p:cNvSpPr/>
          <p:nvPr/>
        </p:nvSpPr>
        <p:spPr bwMode="auto">
          <a:xfrm>
            <a:off x="1096775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33" name="Freeform 183"/>
          <p:cNvSpPr/>
          <p:nvPr/>
        </p:nvSpPr>
        <p:spPr bwMode="auto">
          <a:xfrm>
            <a:off x="847614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34" name="Freeform 184"/>
          <p:cNvSpPr/>
          <p:nvPr/>
        </p:nvSpPr>
        <p:spPr bwMode="auto">
          <a:xfrm>
            <a:off x="1096775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35" name="Freeform 185"/>
          <p:cNvSpPr/>
          <p:nvPr/>
        </p:nvSpPr>
        <p:spPr bwMode="auto">
          <a:xfrm>
            <a:off x="847614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36" name="Freeform 186"/>
          <p:cNvSpPr/>
          <p:nvPr/>
        </p:nvSpPr>
        <p:spPr bwMode="auto">
          <a:xfrm>
            <a:off x="598451" y="4899787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37" name="Freeform 187"/>
          <p:cNvSpPr/>
          <p:nvPr/>
        </p:nvSpPr>
        <p:spPr bwMode="auto">
          <a:xfrm>
            <a:off x="349291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38" name="Freeform 189"/>
          <p:cNvSpPr/>
          <p:nvPr/>
        </p:nvSpPr>
        <p:spPr bwMode="auto">
          <a:xfrm>
            <a:off x="100130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39" name="Freeform 190"/>
          <p:cNvSpPr/>
          <p:nvPr/>
        </p:nvSpPr>
        <p:spPr bwMode="auto">
          <a:xfrm>
            <a:off x="349291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40" name="Freeform 191"/>
          <p:cNvSpPr/>
          <p:nvPr/>
        </p:nvSpPr>
        <p:spPr bwMode="auto">
          <a:xfrm>
            <a:off x="349291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41" name="Freeform 192"/>
          <p:cNvSpPr/>
          <p:nvPr/>
        </p:nvSpPr>
        <p:spPr bwMode="auto">
          <a:xfrm>
            <a:off x="100130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42" name="Freeform 194"/>
          <p:cNvSpPr/>
          <p:nvPr/>
        </p:nvSpPr>
        <p:spPr bwMode="auto">
          <a:xfrm>
            <a:off x="349291" y="4152298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43" name="Freeform 195"/>
          <p:cNvSpPr/>
          <p:nvPr/>
        </p:nvSpPr>
        <p:spPr bwMode="auto">
          <a:xfrm>
            <a:off x="349291" y="390313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44" name="Freeform 197"/>
          <p:cNvSpPr/>
          <p:nvPr/>
        </p:nvSpPr>
        <p:spPr bwMode="auto">
          <a:xfrm>
            <a:off x="598451" y="4152298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 extrusionOk="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45" name="Freeform 202"/>
          <p:cNvSpPr/>
          <p:nvPr/>
        </p:nvSpPr>
        <p:spPr bwMode="auto">
          <a:xfrm>
            <a:off x="834796" y="4886970"/>
            <a:ext cx="125093" cy="125094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 extrusionOk="0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4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</p:txBody>
      </p:sp>
      <p:sp>
        <p:nvSpPr>
          <p:cNvPr id="47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3844"/>
            <a:ext cx="78867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685800">
        <a:lnSpc>
          <a:spcPct val="90000"/>
        </a:lnSpc>
        <a:spcBef>
          <a:spcPts val="0"/>
        </a:spcBef>
        <a:buNone/>
        <a:defRPr sz="2800" b="1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82880" indent="-182880" algn="l" defTabSz="685800">
        <a:lnSpc>
          <a:spcPct val="85000"/>
        </a:lnSpc>
        <a:spcBef>
          <a:spcPts val="800"/>
        </a:spcBef>
        <a:buFont typeface="Arial"/>
        <a:buChar char="•"/>
        <a:defRPr sz="2100">
          <a:solidFill>
            <a:schemeClr val="bg1"/>
          </a:solidFill>
          <a:latin typeface="+mj-lt"/>
          <a:ea typeface="+mn-ea"/>
          <a:cs typeface="+mn-cs"/>
        </a:defRPr>
      </a:lvl1pPr>
      <a:lvl2pPr marL="365760" indent="-182880" algn="l" defTabSz="685800">
        <a:lnSpc>
          <a:spcPct val="85000"/>
        </a:lnSpc>
        <a:spcBef>
          <a:spcPts val="800"/>
        </a:spcBef>
        <a:buFont typeface="Calibri Light"/>
        <a:buChar char="–"/>
        <a:defRPr sz="1800">
          <a:solidFill>
            <a:schemeClr val="bg1"/>
          </a:solidFill>
          <a:latin typeface="+mj-lt"/>
          <a:ea typeface="+mn-ea"/>
          <a:cs typeface="+mn-cs"/>
        </a:defRPr>
      </a:lvl2pPr>
      <a:lvl3pPr marL="548640" indent="-182880" algn="l" defTabSz="685800">
        <a:lnSpc>
          <a:spcPct val="85000"/>
        </a:lnSpc>
        <a:spcBef>
          <a:spcPts val="800"/>
        </a:spcBef>
        <a:buFont typeface="Arial"/>
        <a:buChar char="•"/>
        <a:defRPr sz="1500">
          <a:solidFill>
            <a:schemeClr val="bg1"/>
          </a:solidFill>
          <a:latin typeface="+mj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bg2"/>
          </a:solidFill>
          <a:latin typeface="+mj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bg2"/>
          </a:solidFill>
          <a:latin typeface="+mj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katerina-Elmikeeva/Text-analytics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chinelearning.ru/wiki/index.php?title=%D0%A1%D0%B8%D0%BD%D0%B3%D1%83%D0%BB%D1%8F%D1%80%D0%BD%D0%BE%D0%B5_%D1%80%D0%B0%D0%B7%D0%BB%D0%BE%D0%B6%D0%B5%D0%BD%D0%B8%D0%B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417167/" TargetMode="External"/><Relationship Id="rId2" Type="http://schemas.openxmlformats.org/officeDocument/2006/relationships/hyperlink" Target="http://edu.mmcs.sfedu.ru/pluginfile.php/18218/mod_resource/content/2/11%20%D0%A2%D0%B5%D0%BC%D0%B0%D1%82%D0%B8%D1%87%D0%B5%D1%81%D0%BA%D0%BE%D0%B5%20%D0%BC%D0%BE%D0%B4%D0%B5%D0%BB%D0%B8%D1%80%D0%BE%D0%B2%D0%B0%D0%BD%D0%B8%D0%B5.pdf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decomposition.LatentDirichletAllocation.html" TargetMode="External"/><Relationship Id="rId2" Type="http://schemas.openxmlformats.org/officeDocument/2006/relationships/hyperlink" Target="https://radimrehurek.com/gensim/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katerina-Elmikeeva/Text-analytics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115825/" TargetMode="External"/><Relationship Id="rId2" Type="http://schemas.openxmlformats.org/officeDocument/2006/relationships/hyperlink" Target="https://docs.python.org/3.9/library/re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regex101.com/" TargetMode="External"/><Relationship Id="rId4" Type="http://schemas.openxmlformats.org/officeDocument/2006/relationships/hyperlink" Target="https://habr.com/ru/post/11543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Инструменты и методы</a:t>
            </a:r>
            <a:br>
              <a:rPr lang="ru-RU"/>
            </a:br>
            <a:r>
              <a:rPr lang="ru-RU"/>
              <a:t>текстовой аналитики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1653872" y="2484438"/>
            <a:ext cx="6658278" cy="14589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На пальцах</a:t>
            </a:r>
            <a:endParaRPr lang="en-US"/>
          </a:p>
        </p:txBody>
      </p:sp>
      <p:sp>
        <p:nvSpPr>
          <p:cNvPr id="6" name="Text Placeholder 3"/>
          <p:cNvSpPr txBox="1"/>
          <p:nvPr/>
        </p:nvSpPr>
        <p:spPr bwMode="auto">
          <a:xfrm>
            <a:off x="1653871" y="3621107"/>
            <a:ext cx="7085178" cy="46166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0" indent="-182880" algn="l" defTabSz="36576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defRPr sz="2000" b="0" cap="none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/>
              <a:buChar char="-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/>
              <a:buChar char="-"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182880" algn="l" defTabSz="365760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/>
              <a:buChar char="-"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/>
              <a:buChar char="•"/>
              <a:defRPr sz="1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/>
              <a:buChar char="•"/>
              <a:defRPr sz="1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/>
              <a:buChar char="•"/>
              <a:defRPr sz="1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/>
              <a:buChar char="•"/>
              <a:defRPr sz="1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ru-RU" sz="1200">
                <a:latin typeface="AvenirNextforSAS Light"/>
              </a:rPr>
              <a:t>Алексей Пятов</a:t>
            </a:r>
            <a:br>
              <a:rPr 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AvenirNextforSAS Light"/>
              </a:rPr>
            </a:br>
            <a:r>
              <a:rPr lang="ru-RU" sz="1200">
                <a:latin typeface="AvenirNextforSAS Light"/>
              </a:rPr>
              <a:t>Екатерина Ельмикеева</a:t>
            </a:r>
            <a:endParaRPr lang="ru-RU" sz="1200">
              <a:solidFill>
                <a:schemeClr val="accent1">
                  <a:lumMod val="60000"/>
                  <a:lumOff val="40000"/>
                </a:schemeClr>
              </a:solidFill>
              <a:latin typeface="AvenirNextforSAS Light"/>
            </a:endParaRPr>
          </a:p>
        </p:txBody>
      </p:sp>
      <p:sp>
        <p:nvSpPr>
          <p:cNvPr id="7" name="Text Placeholder 3"/>
          <p:cNvSpPr txBox="1"/>
          <p:nvPr/>
        </p:nvSpPr>
        <p:spPr bwMode="auto">
          <a:xfrm>
            <a:off x="1653872" y="4636770"/>
            <a:ext cx="913482" cy="2770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0" indent="-182880" algn="l" defTabSz="36576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defRPr sz="2000" b="0" cap="none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/>
              <a:buChar char="-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/>
              <a:buChar char="-"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182880" algn="l" defTabSz="365760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/>
              <a:buChar char="-"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/>
              <a:buChar char="•"/>
              <a:defRPr sz="1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/>
              <a:buChar char="•"/>
              <a:defRPr sz="1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/>
              <a:buChar char="•"/>
              <a:defRPr sz="1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/>
              <a:buChar char="•"/>
              <a:defRPr sz="1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  <a:latin typeface="Calibri Light"/>
              </a:rPr>
              <a:t>220318</a:t>
            </a:r>
            <a:endParaRPr lang="ru-RU" sz="1400">
              <a:solidFill>
                <a:schemeClr val="accent1">
                  <a:lumMod val="60000"/>
                  <a:lumOff val="40000"/>
                </a:schemeClr>
              </a:solidFill>
              <a:latin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auto">
          <a:xfrm>
            <a:off x="1753885" y="1375989"/>
            <a:ext cx="6390694" cy="1556124"/>
          </a:xfrm>
        </p:spPr>
        <p:txBody>
          <a:bodyPr/>
          <a:lstStyle/>
          <a:p>
            <a:pPr>
              <a:defRPr/>
            </a:pPr>
            <a:r>
              <a:rPr lang="ru-RU"/>
              <a:t>Практикум по регулярным выражениям</a:t>
            </a:r>
            <a:endParaRPr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1"/>
          </p:nvPr>
        </p:nvSpPr>
        <p:spPr bwMode="auto">
          <a:xfrm>
            <a:off x="1753885" y="2932113"/>
            <a:ext cx="6390694" cy="1458912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Практикум</a:t>
            </a:r>
            <a:endParaRPr/>
          </a:p>
        </p:txBody>
      </p:sp>
      <p:sp>
        <p:nvSpPr>
          <p:cNvPr id="5" name="TextBox 3"/>
          <p:cNvSpPr txBox="1"/>
          <p:nvPr/>
        </p:nvSpPr>
        <p:spPr bwMode="auto">
          <a:xfrm>
            <a:off x="744583" y="1038496"/>
            <a:ext cx="1965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600">
                <a:solidFill>
                  <a:schemeClr val="accent6"/>
                </a:solidFill>
                <a:latin typeface="Calibri Light"/>
              </a:rPr>
              <a:t>Что нужно сделать?</a:t>
            </a:r>
            <a:endParaRPr/>
          </a:p>
        </p:txBody>
      </p:sp>
      <p:sp>
        <p:nvSpPr>
          <p:cNvPr id="6" name="TextBox 7"/>
          <p:cNvSpPr txBox="1"/>
          <p:nvPr/>
        </p:nvSpPr>
        <p:spPr bwMode="auto">
          <a:xfrm>
            <a:off x="744583" y="1658179"/>
            <a:ext cx="5988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600">
                <a:solidFill>
                  <a:schemeClr val="bg1"/>
                </a:solidFill>
                <a:latin typeface="Calibri Light"/>
              </a:rPr>
              <a:t>Зайти на </a:t>
            </a:r>
            <a:r>
              <a:rPr lang="en-US" sz="1600" u="sng">
                <a:solidFill>
                  <a:schemeClr val="bg1"/>
                </a:solidFill>
                <a:latin typeface="Calibri Light"/>
                <a:hlinkClick r:id="rId2" tooltip="https://colab.research.google.com/"/>
              </a:rPr>
              <a:t>https://colab.research.google.com/</a:t>
            </a:r>
            <a:endParaRPr lang="en-US" sz="16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en-US" sz="1600">
                <a:solidFill>
                  <a:schemeClr val="bg1"/>
                </a:solidFill>
                <a:latin typeface="Calibri Light"/>
                <a:cs typeface="Miriam Fixed"/>
              </a:rPr>
              <a:t>(</a:t>
            </a:r>
            <a:r>
              <a:rPr lang="ru-RU" sz="1600">
                <a:solidFill>
                  <a:schemeClr val="bg1"/>
                </a:solidFill>
                <a:latin typeface="Calibri Light"/>
                <a:cs typeface="Miriam Fixed"/>
              </a:rPr>
              <a:t>можно просто в поисковике вбить </a:t>
            </a:r>
            <a:r>
              <a:rPr lang="en-US" sz="1600">
                <a:solidFill>
                  <a:schemeClr val="bg1"/>
                </a:solidFill>
                <a:latin typeface="Calibri Light"/>
                <a:cs typeface="Miriam Fixed"/>
              </a:rPr>
              <a:t>“google collab”)</a:t>
            </a:r>
            <a:endParaRPr/>
          </a:p>
          <a:p>
            <a:pPr>
              <a:defRPr/>
            </a:pPr>
            <a:endParaRPr lang="en-US" sz="1600">
              <a:solidFill>
                <a:schemeClr val="bg1"/>
              </a:solidFill>
              <a:latin typeface="Calibri Light"/>
              <a:cs typeface="Miriam Fixed"/>
            </a:endParaRPr>
          </a:p>
          <a:p>
            <a:pPr>
              <a:defRPr/>
            </a:pPr>
            <a:r>
              <a:rPr lang="ru-RU" sz="1600">
                <a:solidFill>
                  <a:schemeClr val="bg1"/>
                </a:solidFill>
                <a:latin typeface="Calibri Light"/>
                <a:cs typeface="Miriam Fixed"/>
              </a:rPr>
              <a:t>Выбрать вкладку </a:t>
            </a:r>
            <a:r>
              <a:rPr lang="en-US" sz="1600">
                <a:solidFill>
                  <a:schemeClr val="bg1"/>
                </a:solidFill>
                <a:latin typeface="Calibri Light"/>
                <a:cs typeface="Miriam Fixed"/>
              </a:rPr>
              <a:t>GitHub</a:t>
            </a:r>
            <a:endParaRPr/>
          </a:p>
          <a:p>
            <a:pPr>
              <a:defRPr/>
            </a:pPr>
            <a:endParaRPr lang="en-US" sz="1600">
              <a:solidFill>
                <a:schemeClr val="bg1"/>
              </a:solidFill>
              <a:latin typeface="Calibri Light"/>
              <a:cs typeface="Miriam Fixed"/>
            </a:endParaRPr>
          </a:p>
          <a:p>
            <a:pPr>
              <a:defRPr/>
            </a:pPr>
            <a:r>
              <a:rPr lang="ru-RU" sz="1600">
                <a:solidFill>
                  <a:schemeClr val="bg1"/>
                </a:solidFill>
                <a:latin typeface="Calibri Light"/>
                <a:cs typeface="Miriam Fixed"/>
              </a:rPr>
              <a:t>Ввести </a:t>
            </a:r>
            <a:r>
              <a:rPr lang="en-US" sz="1600">
                <a:solidFill>
                  <a:schemeClr val="bg1"/>
                </a:solidFill>
                <a:latin typeface="Calibri Light"/>
                <a:cs typeface="Miriam Fixed"/>
              </a:rPr>
              <a:t>url: </a:t>
            </a:r>
            <a:r>
              <a:rPr lang="en-US" sz="1600" u="sng">
                <a:solidFill>
                  <a:schemeClr val="bg1"/>
                </a:solidFill>
                <a:latin typeface="Calibri Light"/>
                <a:cs typeface="Miriam Fixed"/>
                <a:hlinkClick r:id="rId3" tooltip="https://github.com/Ekaterina-Elmikeeva/Text-analytics"/>
              </a:rPr>
              <a:t>https://github.com/Ekaterina-Elmikeeva/Text-analytics</a:t>
            </a:r>
            <a:r>
              <a:rPr lang="en-US" sz="1600">
                <a:solidFill>
                  <a:schemeClr val="bg1"/>
                </a:solidFill>
                <a:latin typeface="Calibri Light"/>
                <a:cs typeface="Miriam Fixed"/>
              </a:rPr>
              <a:t> </a:t>
            </a:r>
            <a:endParaRPr/>
          </a:p>
          <a:p>
            <a:pPr>
              <a:defRPr/>
            </a:pPr>
            <a:r>
              <a:rPr lang="ru-RU" sz="1600">
                <a:solidFill>
                  <a:schemeClr val="bg1"/>
                </a:solidFill>
                <a:latin typeface="Calibri Light"/>
                <a:cs typeface="Miriam Fixed"/>
              </a:rPr>
              <a:t>(или ввести имя пользователя </a:t>
            </a:r>
            <a:r>
              <a:rPr lang="en-US" sz="1600">
                <a:solidFill>
                  <a:schemeClr val="bg1"/>
                </a:solidFill>
                <a:latin typeface="Calibri Light"/>
                <a:cs typeface="Miriam Fixed"/>
              </a:rPr>
              <a:t>Ekaterina-Elmikeeva)</a:t>
            </a:r>
            <a:endParaRPr/>
          </a:p>
          <a:p>
            <a:pPr>
              <a:defRPr/>
            </a:pPr>
            <a:endParaRPr lang="en-US" sz="1600">
              <a:solidFill>
                <a:schemeClr val="bg1"/>
              </a:solidFill>
              <a:latin typeface="Calibri Light"/>
              <a:cs typeface="Miriam Fixed"/>
            </a:endParaRPr>
          </a:p>
          <a:p>
            <a:pPr>
              <a:defRPr/>
            </a:pPr>
            <a:r>
              <a:rPr lang="ru-RU" sz="1600">
                <a:solidFill>
                  <a:schemeClr val="bg1"/>
                </a:solidFill>
                <a:latin typeface="Calibri Light"/>
                <a:cs typeface="Miriam Fixed"/>
              </a:rPr>
              <a:t>Выбрать ноутбук </a:t>
            </a:r>
            <a:r>
              <a:rPr lang="en-US" sz="1600">
                <a:solidFill>
                  <a:schemeClr val="bg1"/>
                </a:solidFill>
                <a:latin typeface="Calibri Light"/>
                <a:cs typeface="Miriam Fixed"/>
              </a:rPr>
              <a:t>Regular_expressions</a:t>
            </a:r>
            <a:endParaRPr lang="ru-RU" sz="1600">
              <a:solidFill>
                <a:schemeClr val="bg1"/>
              </a:solidFill>
              <a:latin typeface="Calibri Light"/>
              <a:cs typeface="Miriam Fix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Тематическое моделирование</a:t>
            </a:r>
            <a:endParaRPr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Тематическое моделирование</a:t>
            </a:r>
            <a:endParaRPr/>
          </a:p>
        </p:txBody>
      </p:sp>
      <p:sp>
        <p:nvSpPr>
          <p:cNvPr id="5" name="TextBox 2"/>
          <p:cNvSpPr txBox="1"/>
          <p:nvPr/>
        </p:nvSpPr>
        <p:spPr bwMode="auto">
          <a:xfrm>
            <a:off x="535782" y="1185683"/>
            <a:ext cx="8243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Тематическое моделирование - способ определения тем в коллекции документов. </a:t>
            </a:r>
            <a:endParaRPr/>
          </a:p>
          <a:p>
            <a:pPr>
              <a:defRPr/>
            </a:pPr>
            <a:endParaRPr lang="ru-RU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>
                <a:solidFill>
                  <a:schemeClr val="accent6"/>
                </a:solidFill>
                <a:latin typeface="Calibri Light"/>
              </a:rPr>
              <a:t>Примеры задач:</a:t>
            </a:r>
            <a:endParaRPr lang="ru-RU">
              <a:solidFill>
                <a:schemeClr val="bg1"/>
              </a:solidFill>
              <a:latin typeface="Calibri Light"/>
            </a:endParaRPr>
          </a:p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На что в основном жалуются пользователи в обращениях?</a:t>
            </a:r>
            <a:endParaRPr/>
          </a:p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Как распределить новости по рубрикам?</a:t>
            </a:r>
            <a:endParaRPr/>
          </a:p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Как отфильтровать спам или письма на нежелательные темы?</a:t>
            </a:r>
            <a:endParaRPr/>
          </a:p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Как классифицировать научные статьи?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Тематическое моделирование</a:t>
            </a:r>
            <a:endParaRPr/>
          </a:p>
        </p:txBody>
      </p:sp>
      <p:sp>
        <p:nvSpPr>
          <p:cNvPr id="5" name="TextBox 3"/>
          <p:cNvSpPr txBox="1"/>
          <p:nvPr/>
        </p:nvSpPr>
        <p:spPr bwMode="auto">
          <a:xfrm>
            <a:off x="999309" y="1907177"/>
            <a:ext cx="3046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Текст – набор слов.</a:t>
            </a:r>
            <a:endParaRPr/>
          </a:p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Тема – набор ключевых слов.</a:t>
            </a:r>
            <a:endParaRPr/>
          </a:p>
        </p:txBody>
      </p:sp>
      <p:sp>
        <p:nvSpPr>
          <p:cNvPr id="6" name="TextBox 4"/>
          <p:cNvSpPr txBox="1"/>
          <p:nvPr/>
        </p:nvSpPr>
        <p:spPr bwMode="auto">
          <a:xfrm>
            <a:off x="999309" y="1391194"/>
            <a:ext cx="341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Что такое текст и что такое тема?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Тематическое моделирование</a:t>
            </a:r>
            <a:endParaRPr/>
          </a:p>
        </p:txBody>
      </p:sp>
      <p:sp>
        <p:nvSpPr>
          <p:cNvPr id="5" name="TextBox 5"/>
          <p:cNvSpPr txBox="1"/>
          <p:nvPr/>
        </p:nvSpPr>
        <p:spPr bwMode="auto">
          <a:xfrm>
            <a:off x="999309" y="1396645"/>
            <a:ext cx="272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 sz="1600">
                <a:solidFill>
                  <a:schemeClr val="bg1"/>
                </a:solidFill>
                <a:latin typeface="Calibri Light"/>
              </a:rPr>
              <a:t>Текст – набор слов.</a:t>
            </a:r>
            <a:endParaRPr/>
          </a:p>
          <a:p>
            <a:pPr algn="l">
              <a:defRPr/>
            </a:pPr>
            <a:r>
              <a:rPr lang="ru-RU" sz="1600">
                <a:solidFill>
                  <a:schemeClr val="bg1"/>
                </a:solidFill>
                <a:latin typeface="Calibri Light"/>
              </a:rPr>
              <a:t>Тема – набор ключевых слов.</a:t>
            </a:r>
            <a:endParaRPr/>
          </a:p>
        </p:txBody>
      </p:sp>
      <p:sp>
        <p:nvSpPr>
          <p:cNvPr id="6" name="TextBox 6"/>
          <p:cNvSpPr txBox="1"/>
          <p:nvPr/>
        </p:nvSpPr>
        <p:spPr bwMode="auto">
          <a:xfrm>
            <a:off x="999309" y="1058091"/>
            <a:ext cx="3041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 sz="1600">
                <a:solidFill>
                  <a:schemeClr val="bg1"/>
                </a:solidFill>
                <a:latin typeface="Calibri Light"/>
              </a:rPr>
              <a:t>Что такое текст и что такое тема?</a:t>
            </a:r>
            <a:endParaRPr/>
          </a:p>
        </p:txBody>
      </p:sp>
      <p:sp>
        <p:nvSpPr>
          <p:cNvPr id="7" name="TextBox 2"/>
          <p:cNvSpPr txBox="1"/>
          <p:nvPr/>
        </p:nvSpPr>
        <p:spPr bwMode="auto">
          <a:xfrm>
            <a:off x="1549442" y="2535488"/>
            <a:ext cx="60451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1. Британская полиция знает о местонахождении основателя WikiLeaks.</a:t>
            </a:r>
            <a:endParaRPr/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2. В суде США начинается процесс против россиянина, рассылавшего спам.</a:t>
            </a:r>
            <a:endParaRPr/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3. Церемонию вручения Нобелевской премии мира бойкотируют 19 стран.</a:t>
            </a:r>
            <a:endParaRPr/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4. В Великобритании арестован основатель сайта Wikileaks Джулиан Ассандж.</a:t>
            </a:r>
            <a:endParaRPr/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5. Украина игнорирует церемонию вручения Нобелевской премии.</a:t>
            </a:r>
            <a:endParaRPr/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6. Шведский суд отказался рассматривать апелляцию основателя Wikileaks.</a:t>
            </a:r>
            <a:endParaRPr/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7. НАТО и США разработали планы обороны стран Балтии против России.</a:t>
            </a:r>
            <a:endParaRPr/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8. Полиция Великобритании нашла основателя WikiLeaks, но не арестовала.</a:t>
            </a:r>
            <a:endParaRPr/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9. В Стокгольме и Осло сегодня состоится вручение Нобелевских премий.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Тематическое моделирование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Подготовка корпуса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770709" y="1632857"/>
            <a:ext cx="4831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1. Токенизация – делаем из строки набор слов.</a:t>
            </a:r>
            <a:endParaRPr/>
          </a:p>
        </p:txBody>
      </p:sp>
      <p:sp>
        <p:nvSpPr>
          <p:cNvPr id="7" name="TextBox 6"/>
          <p:cNvSpPr txBox="1"/>
          <p:nvPr/>
        </p:nvSpPr>
        <p:spPr bwMode="auto">
          <a:xfrm>
            <a:off x="974765" y="2535488"/>
            <a:ext cx="71944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1.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британская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 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полиция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знает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о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местонахождении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основателя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[w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iki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l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eaks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2.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в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суде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сша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начинается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процесс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против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россиянина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,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рассылавшего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спам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3.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церемонию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вручения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нобелевской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премии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мира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бойкотируют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19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стран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4.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в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великобритании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арестован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основатель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сайта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[w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ikileaks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джулиан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ассандж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5.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украина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игнорирует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церемонию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вручения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нобелевской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премии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6.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шведский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суд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отказался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рассматривать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апелляцию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основателя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[w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ikileaks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7.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нато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и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сша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разработали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планы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обороны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стран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балтии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против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россии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8.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полиция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великобритании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нашла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основателя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[w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iki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l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eaks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,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но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не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арестовала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9.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в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стокгольме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и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осло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сегодня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состоится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вручение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нобелевских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премий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Тематическое моделирование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Подготовка корпуса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770709" y="1632857"/>
            <a:ext cx="631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2. Лемматизация – делаем количество слов в корпусе меньше.</a:t>
            </a:r>
            <a:endParaRPr/>
          </a:p>
        </p:txBody>
      </p:sp>
      <p:sp>
        <p:nvSpPr>
          <p:cNvPr id="7" name="TextBox 6"/>
          <p:cNvSpPr txBox="1"/>
          <p:nvPr/>
        </p:nvSpPr>
        <p:spPr bwMode="auto">
          <a:xfrm>
            <a:off x="974765" y="2535488"/>
            <a:ext cx="71944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1.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британская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 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полиция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знает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о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местонахождении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основателя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[w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iki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l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eaks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2.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в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суде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сша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начинается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процесс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против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россиянина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,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рассылавшего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спам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3.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церемонию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вручения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нобелевской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премии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мира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бойкотируют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19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стран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4.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в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великобритании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арестован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основатель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сайта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[w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ikileaks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джулиан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ассандж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5.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украина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игнорирует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церемонию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вручения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нобелевской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премии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6.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шведский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суд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отказался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рассматривать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апелляцию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основателя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[w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ikileaks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7.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нато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и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сша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разработали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планы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обороны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стран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балтии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против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россии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8.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полиция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великобритании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нашла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основателя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[w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iki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l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eaks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,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но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не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арестовала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9.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в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стокгольме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и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осло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сегодня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состоится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вручение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нобелевских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премий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Тематическое моделирование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Подготовка корпуса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770709" y="1632857"/>
            <a:ext cx="631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2. Лемматизация – делаем количество слов в корпусе меньше.</a:t>
            </a:r>
            <a:endParaRPr/>
          </a:p>
        </p:txBody>
      </p:sp>
      <p:sp>
        <p:nvSpPr>
          <p:cNvPr id="7" name="TextBox 6"/>
          <p:cNvSpPr txBox="1"/>
          <p:nvPr/>
        </p:nvSpPr>
        <p:spPr bwMode="auto">
          <a:xfrm>
            <a:off x="974765" y="2535488"/>
            <a:ext cx="73291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1.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британский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 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полиция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знать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о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местонахождение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основатель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[w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iki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l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eaks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2.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в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суд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сша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начинаться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процесс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против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россиянин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,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рассылавший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спам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3.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церемония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вручение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нобелевский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премия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мир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бойкотировать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19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страна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4.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в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великобритания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арестованный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основатель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сайт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[w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ikileaks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джулиан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ассандж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5.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украина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игнорировать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церемония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вручение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нобелевский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премия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6.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шведский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суд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отказаться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рассматривать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апелляция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основатель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[w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ikileaks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7.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нато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и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сша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разработать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план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оборона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страна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балтия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против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россия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8.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полиция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великобритания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найти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основатель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[w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iki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l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eaks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,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но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не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арестовать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9.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в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стокгольм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и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осло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сегодня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состояться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вручение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нобелевский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премия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Тематическое моделирование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Подготовка корпуса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770709" y="1632857"/>
            <a:ext cx="513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3. Удаление стоп-слов – никакого смысла не несут.</a:t>
            </a:r>
            <a:endParaRPr/>
          </a:p>
        </p:txBody>
      </p:sp>
      <p:sp>
        <p:nvSpPr>
          <p:cNvPr id="7" name="TextBox 6"/>
          <p:cNvSpPr txBox="1"/>
          <p:nvPr/>
        </p:nvSpPr>
        <p:spPr bwMode="auto">
          <a:xfrm>
            <a:off x="974765" y="2535488"/>
            <a:ext cx="73291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1.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британский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 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полиция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знать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о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местонахождение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основатель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[w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iki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l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eaks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2.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в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суд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сша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начинаться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процесс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против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россиянин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,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рассылавший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спам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3.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церемония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вручение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нобелевский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премия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мир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бойкотировать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19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страна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4.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в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великобритания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арестованный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основатель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сайт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[w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ikileaks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джулиан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ассандж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5.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украина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игнорировать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церемония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вручение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нобелевский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премия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6.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шведский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суд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отказаться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рассматривать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апелляция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основатель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[w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ikileaks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7.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нато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и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сша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разработать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план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оборона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страна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балтия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против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россия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8.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полиция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великобритания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найти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основатель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[w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iki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l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eaks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,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но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не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арестовать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9.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в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стокгольм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и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осло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Calibri Light"/>
              </a:rPr>
              <a:t>сегодня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состояться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вручение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нобелевский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премия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План </a:t>
            </a:r>
            <a:endParaRPr/>
          </a:p>
        </p:txBody>
      </p:sp>
      <p:sp>
        <p:nvSpPr>
          <p:cNvPr id="5" name="TextBox 2"/>
          <p:cNvSpPr txBox="1"/>
          <p:nvPr/>
        </p:nvSpPr>
        <p:spPr bwMode="auto">
          <a:xfrm>
            <a:off x="628650" y="1189945"/>
            <a:ext cx="57599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AutoNum type="arabicPeriod"/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Обзор методов.</a:t>
            </a:r>
            <a:endParaRPr/>
          </a:p>
          <a:p>
            <a:pPr marL="800100" lvl="1" indent="-342900">
              <a:buFont typeface="Arial"/>
              <a:buChar char="•"/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Регулярные выражения. Практикум</a:t>
            </a:r>
            <a:endParaRPr/>
          </a:p>
          <a:p>
            <a:pPr marL="800100" lvl="1" indent="-342900">
              <a:buFont typeface="Arial"/>
              <a:buChar char="•"/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Тематическое моделирование. Практикум</a:t>
            </a:r>
            <a:endParaRPr/>
          </a:p>
          <a:p>
            <a:pPr marL="800100" lvl="1" indent="-342900">
              <a:buFont typeface="Arial"/>
              <a:buChar char="•"/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Классификация. Практикум</a:t>
            </a:r>
            <a:endParaRPr/>
          </a:p>
          <a:p>
            <a:pPr marL="800100" lvl="1" indent="-342900">
              <a:buFont typeface="Arial"/>
              <a:buChar char="•"/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Извлечение именованных сущностей. Практикум</a:t>
            </a:r>
            <a:endParaRPr/>
          </a:p>
          <a:p>
            <a:pPr marL="800100" lvl="1" indent="-342900">
              <a:buFont typeface="Arial"/>
              <a:buChar char="•"/>
              <a:defRPr/>
            </a:pPr>
            <a:endParaRPr lang="ru-RU">
              <a:solidFill>
                <a:schemeClr val="bg1"/>
              </a:solidFill>
              <a:latin typeface="Calibri Light"/>
            </a:endParaRPr>
          </a:p>
          <a:p>
            <a:pPr marL="342900" indent="-342900" algn="l">
              <a:buAutoNum type="arabicPeriod"/>
              <a:defRPr/>
            </a:pPr>
            <a:endParaRPr lang="ru-RU">
              <a:solidFill>
                <a:schemeClr val="bg1"/>
              </a:solidFill>
              <a:latin typeface="Calibri Light"/>
            </a:endParaRPr>
          </a:p>
          <a:p>
            <a:pPr marL="342900" indent="-342900" algn="l">
              <a:buAutoNum type="arabicPeriod"/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Обзор платформ. Практикум.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Тематическое моделирование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Подготовка корпуса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770709" y="1632857"/>
            <a:ext cx="513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3. Удаление стоп-слов – никакого смысла не несут.</a:t>
            </a:r>
            <a:endParaRPr/>
          </a:p>
        </p:txBody>
      </p:sp>
      <p:sp>
        <p:nvSpPr>
          <p:cNvPr id="7" name="TextBox 6"/>
          <p:cNvSpPr txBox="1"/>
          <p:nvPr/>
        </p:nvSpPr>
        <p:spPr bwMode="auto">
          <a:xfrm>
            <a:off x="974765" y="2535488"/>
            <a:ext cx="70421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1.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британский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 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полиция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знать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местонахождение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основатель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[w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iki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l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eaks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2.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суд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сша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начинаться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процесс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россиянин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,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рассылавший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спам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3.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церемония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вручение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нобелевский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премия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мир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бойкотировать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страна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4.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великобритания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арестованный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основатель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сайт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[w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ikileaks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джулиан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ассандж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5.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украина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игнорировать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церемония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вручение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нобелевский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премия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6.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шведский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суд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отказаться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рассматривать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апелляция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основатель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[w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ikileaks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7.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нато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сша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разработать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план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оборона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страна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балтия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россия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8.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полиция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великобритания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найти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основатель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[w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iki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l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eaks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,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арестовать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9.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стокгольм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осло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состояться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вручение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нобелевский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премия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Тематическое моделирование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Подготовка корпуса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770709" y="1632857"/>
            <a:ext cx="749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4. Удаление редких слов – либо опечатки, либо не помогают описать тему.</a:t>
            </a:r>
            <a:endParaRPr/>
          </a:p>
        </p:txBody>
      </p:sp>
      <p:sp>
        <p:nvSpPr>
          <p:cNvPr id="7" name="TextBox 6"/>
          <p:cNvSpPr txBox="1"/>
          <p:nvPr/>
        </p:nvSpPr>
        <p:spPr bwMode="auto">
          <a:xfrm>
            <a:off x="974765" y="2535488"/>
            <a:ext cx="70421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1.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британский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 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полиция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знать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местонахождение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основатель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[w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iki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l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eaks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2.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суд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сша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начинаться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процесс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россиянин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,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рассылавший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спам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3.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церемония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вручение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нобелевский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премия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мир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бойкотировать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страна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4.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великобритания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арестованный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основатель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сайт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[w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ikileaks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джулиан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ассандж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5.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украина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игнорировать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церемония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вручение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нобелевский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премия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6.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шведский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суд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отказаться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рассматривать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апелляция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основатель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[w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ikileaks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7.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нато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сша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разработать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план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оборона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страна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балтия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россия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8.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полиция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великобритания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найти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основатель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[w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iki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l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eaks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,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арестовать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9.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стокгольм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осло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состояться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вручение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нобелевский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],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[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премия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]</a:t>
            </a:r>
            <a:endParaRPr lang="ru-RU" sz="1400">
              <a:solidFill>
                <a:schemeClr val="bg1"/>
              </a:solidFill>
              <a:latin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Тематическое моделирование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Латентно-семантический анализ</a:t>
            </a:r>
            <a:endParaRPr/>
          </a:p>
        </p:txBody>
      </p:sp>
      <p:sp>
        <p:nvSpPr>
          <p:cNvPr id="6" name="TextBox 2"/>
          <p:cNvSpPr txBox="1"/>
          <p:nvPr/>
        </p:nvSpPr>
        <p:spPr bwMode="auto">
          <a:xfrm>
            <a:off x="973184" y="1189038"/>
            <a:ext cx="5466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5. Строим терм-документную матрицу</a:t>
            </a:r>
            <a:endParaRPr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30728" y="1823317"/>
          <a:ext cx="6882544" cy="2743200"/>
        </p:xfrm>
        <a:graphic>
          <a:graphicData uri="http://schemas.openxmlformats.org/drawingml/2006/table">
            <a:tbl>
              <a:tblPr firstRow="1" bandRow="1">
                <a:tableStyleId>{E099E76E-5C77-09AB-8071-6203360B3CF2}</a:tableStyleId>
              </a:tblPr>
              <a:tblGrid>
                <a:gridCol w="13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04792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algn="ctr">
                      <a:solidFill>
                        <a:schemeClr val="accent1"/>
                      </a:solidFill>
                    </a:lnR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d1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d2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d3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d4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d5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d6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d7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d8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d9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9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апелляция</a:t>
                      </a:r>
                      <a:endParaRPr/>
                    </a:p>
                  </a:txBody>
                  <a:tcPr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9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арестованный</a:t>
                      </a:r>
                      <a:endParaRPr/>
                    </a:p>
                  </a:txBody>
                  <a:tcPr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9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арестовать</a:t>
                      </a:r>
                      <a:endParaRPr/>
                    </a:p>
                  </a:txBody>
                  <a:tcPr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9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балтия</a:t>
                      </a:r>
                    </a:p>
                  </a:txBody>
                  <a:tcPr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9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бойкотировать</a:t>
                      </a:r>
                      <a:endParaRPr/>
                    </a:p>
                  </a:txBody>
                  <a:tcPr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9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британский</a:t>
                      </a:r>
                      <a:endParaRPr/>
                    </a:p>
                  </a:txBody>
                  <a:tcPr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9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великобритания</a:t>
                      </a:r>
                    </a:p>
                  </a:txBody>
                  <a:tcPr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79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вручение</a:t>
                      </a:r>
                      <a:endParaRPr/>
                    </a:p>
                  </a:txBody>
                  <a:tcPr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79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T w="12700" algn="ctr">
                      <a:solidFill>
                        <a:schemeClr val="accent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Тематическое моделирование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Латентно-семантический анализ</a:t>
            </a:r>
            <a:endParaRPr/>
          </a:p>
        </p:txBody>
      </p:sp>
      <p:sp>
        <p:nvSpPr>
          <p:cNvPr id="6" name="TextBox 2"/>
          <p:cNvSpPr txBox="1"/>
          <p:nvPr/>
        </p:nvSpPr>
        <p:spPr bwMode="auto">
          <a:xfrm>
            <a:off x="973184" y="1189038"/>
            <a:ext cx="5466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6. Взвешиваем термы. Методы:</a:t>
            </a:r>
            <a:endParaRPr/>
          </a:p>
          <a:p>
            <a:pPr marL="176213" indent="-176213" algn="l">
              <a:buFont typeface="Arial"/>
              <a:buChar char="•"/>
              <a:defRPr/>
            </a:pPr>
            <a:r>
              <a:rPr lang="en-US" sz="1400">
                <a:solidFill>
                  <a:schemeClr val="bg1"/>
                </a:solidFill>
                <a:latin typeface="Calibri Light"/>
              </a:rPr>
              <a:t>tf-idf</a:t>
            </a:r>
          </a:p>
          <a:p>
            <a:pPr marL="176213" indent="-176213" algn="l">
              <a:buFont typeface="Arial"/>
              <a:buChar char="•"/>
              <a:defRPr/>
            </a:pPr>
            <a:r>
              <a:rPr lang="en-US" sz="1400">
                <a:solidFill>
                  <a:schemeClr val="bg1"/>
                </a:solidFill>
                <a:latin typeface="Calibri Light"/>
              </a:rPr>
              <a:t>Mutual information (MI)</a:t>
            </a:r>
            <a:endParaRPr/>
          </a:p>
          <a:p>
            <a:pPr marL="176213" indent="-176213" algn="l">
              <a:buFont typeface="Arial"/>
              <a:buChar char="•"/>
              <a:defRPr/>
            </a:pPr>
            <a:r>
              <a:rPr lang="en-US" sz="1400">
                <a:solidFill>
                  <a:schemeClr val="bg1"/>
                </a:solidFill>
                <a:latin typeface="Calibri Light"/>
              </a:rPr>
              <a:t>Entropy</a:t>
            </a:r>
            <a:endParaRPr lang="ru-RU" sz="1400">
              <a:solidFill>
                <a:schemeClr val="bg1"/>
              </a:solidFill>
              <a:latin typeface="Calibri Ligh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30728" y="2078043"/>
          <a:ext cx="6882544" cy="2743200"/>
        </p:xfrm>
        <a:graphic>
          <a:graphicData uri="http://schemas.openxmlformats.org/drawingml/2006/table">
            <a:tbl>
              <a:tblPr firstRow="1" bandRow="1">
                <a:tableStyleId>{E099E76E-5C77-09AB-8071-6203360B3CF2}</a:tableStyleId>
              </a:tblPr>
              <a:tblGrid>
                <a:gridCol w="13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04792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algn="ctr">
                      <a:solidFill>
                        <a:schemeClr val="accent1"/>
                      </a:solidFill>
                    </a:lnR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d1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d2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d3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d4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d5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d6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d7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d8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d9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9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апелляция</a:t>
                      </a:r>
                      <a:endParaRPr/>
                    </a:p>
                  </a:txBody>
                  <a:tcPr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0,46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9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арестованный</a:t>
                      </a:r>
                      <a:endParaRPr/>
                    </a:p>
                  </a:txBody>
                  <a:tcPr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0,18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9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арестовать</a:t>
                      </a:r>
                      <a:endParaRPr/>
                    </a:p>
                  </a:txBody>
                  <a:tcPr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0,61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9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балтия</a:t>
                      </a:r>
                    </a:p>
                  </a:txBody>
                  <a:tcPr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0,38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9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бойкотировать</a:t>
                      </a:r>
                      <a:endParaRPr/>
                    </a:p>
                  </a:txBody>
                  <a:tcPr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0,37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9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британский</a:t>
                      </a:r>
                      <a:endParaRPr/>
                    </a:p>
                  </a:txBody>
                  <a:tcPr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0,19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9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великобритания</a:t>
                      </a:r>
                    </a:p>
                  </a:txBody>
                  <a:tcPr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0,18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0,23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79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вручение</a:t>
                      </a:r>
                      <a:endParaRPr/>
                    </a:p>
                  </a:txBody>
                  <a:tcPr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0,26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0,38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0,52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79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T w="12700" algn="ctr">
                      <a:solidFill>
                        <a:schemeClr val="accent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Тематическое моделирование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Латентно-семантический анализ</a:t>
            </a:r>
            <a:endParaRPr/>
          </a:p>
        </p:txBody>
      </p:sp>
      <p:sp>
        <p:nvSpPr>
          <p:cNvPr id="6" name="TextBox 2"/>
          <p:cNvSpPr txBox="1"/>
          <p:nvPr/>
        </p:nvSpPr>
        <p:spPr bwMode="auto">
          <a:xfrm>
            <a:off x="718764" y="1177132"/>
            <a:ext cx="5466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6. Взвешиваем термы. </a:t>
            </a:r>
            <a:endParaRPr/>
          </a:p>
        </p:txBody>
      </p:sp>
      <p:sp>
        <p:nvSpPr>
          <p:cNvPr id="7" name="TextBox 5"/>
          <p:cNvSpPr txBox="1"/>
          <p:nvPr/>
        </p:nvSpPr>
        <p:spPr bwMode="auto">
          <a:xfrm>
            <a:off x="718764" y="1849438"/>
            <a:ext cx="770647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sz="1600" b="1">
                <a:solidFill>
                  <a:schemeClr val="accent6"/>
                </a:solidFill>
                <a:latin typeface="Calibri Light"/>
              </a:rPr>
              <a:t>t</a:t>
            </a:r>
            <a:r>
              <a:rPr lang="ru-RU" sz="1600" b="1">
                <a:solidFill>
                  <a:schemeClr val="accent6"/>
                </a:solidFill>
                <a:latin typeface="Calibri Light"/>
              </a:rPr>
              <a:t>f-idf 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— это показатель, который используется для оценки важности слова в документе.</a:t>
            </a:r>
            <a:endParaRPr lang="en-US" sz="1400">
              <a:solidFill>
                <a:schemeClr val="bg1"/>
              </a:solidFill>
              <a:latin typeface="Calibri Light"/>
            </a:endParaRPr>
          </a:p>
          <a:p>
            <a:pPr algn="l">
              <a:defRPr/>
            </a:pPr>
            <a:endParaRPr lang="ru-RU" sz="1400">
              <a:solidFill>
                <a:schemeClr val="bg1"/>
              </a:solidFill>
              <a:latin typeface="Calibri Light"/>
            </a:endParaRPr>
          </a:p>
          <a:p>
            <a:pPr algn="ctr">
              <a:defRPr/>
            </a:pPr>
            <a:r>
              <a:rPr lang="en-US">
                <a:solidFill>
                  <a:schemeClr val="bg1"/>
                </a:solidFill>
                <a:latin typeface="Calibri Light"/>
              </a:rPr>
              <a:t>TF-IDF=TF(term, document) * IDF(term) </a:t>
            </a:r>
            <a:endParaRPr/>
          </a:p>
          <a:p>
            <a:pPr algn="l">
              <a:defRPr/>
            </a:pPr>
            <a:endParaRPr lang="en-US" sz="1400">
              <a:solidFill>
                <a:schemeClr val="bg1"/>
              </a:solidFill>
              <a:latin typeface="Calibri Light"/>
            </a:endParaRPr>
          </a:p>
          <a:p>
            <a:pPr algn="l"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𝑡𝑓 (</a:t>
            </a:r>
            <a:r>
              <a:rPr lang="en-US" sz="1400">
                <a:solidFill>
                  <a:schemeClr val="bg1"/>
                </a:solidFill>
                <a:latin typeface="Calibri Light"/>
              </a:rPr>
              <a:t>term frequency) – 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частота вхождения конкретного слова к общему набору слов в документе. </a:t>
            </a:r>
            <a:endParaRPr lang="en-US" sz="1400">
              <a:solidFill>
                <a:schemeClr val="bg1"/>
              </a:solidFill>
              <a:latin typeface="Calibri Light"/>
            </a:endParaRPr>
          </a:p>
          <a:p>
            <a:pPr algn="l">
              <a:defRPr/>
            </a:pPr>
            <a:r>
              <a:rPr lang="en-US" sz="1400">
                <a:solidFill>
                  <a:schemeClr val="bg1"/>
                </a:solidFill>
                <a:latin typeface="Calibri Light"/>
              </a:rPr>
              <a:t>𝑖𝑑𝑓 (inverce document frequency)</a:t>
            </a:r>
            <a:r>
              <a:rPr lang="ru-RU" sz="1400">
                <a:solidFill>
                  <a:schemeClr val="bg1"/>
                </a:solidFill>
                <a:latin typeface="Calibri Light"/>
              </a:rPr>
              <a:t> - количество документов, в которых встречается каждое слово из словаря</a:t>
            </a:r>
            <a:endParaRPr/>
          </a:p>
          <a:p>
            <a:pPr algn="l">
              <a:defRPr/>
            </a:pPr>
            <a:endParaRPr lang="ru-RU" sz="1400">
              <a:solidFill>
                <a:schemeClr val="bg1"/>
              </a:solidFill>
              <a:latin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Тематическое моделирование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Латентно-семантический анализ</a:t>
            </a:r>
            <a:endParaRPr/>
          </a:p>
        </p:txBody>
      </p:sp>
      <p:sp>
        <p:nvSpPr>
          <p:cNvPr id="6" name="TextBox 2"/>
          <p:cNvSpPr txBox="1"/>
          <p:nvPr/>
        </p:nvSpPr>
        <p:spPr bwMode="auto">
          <a:xfrm>
            <a:off x="973184" y="1189038"/>
            <a:ext cx="5466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6. Взвешиваем термы.</a:t>
            </a:r>
            <a:endParaRPr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30728" y="2078043"/>
          <a:ext cx="6882544" cy="2743200"/>
        </p:xfrm>
        <a:graphic>
          <a:graphicData uri="http://schemas.openxmlformats.org/drawingml/2006/table">
            <a:tbl>
              <a:tblPr firstRow="1" bandRow="1">
                <a:tableStyleId>{E099E76E-5C77-09AB-8071-6203360B3CF2}</a:tableStyleId>
              </a:tblPr>
              <a:tblGrid>
                <a:gridCol w="13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04792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algn="ctr">
                      <a:solidFill>
                        <a:schemeClr val="accent1"/>
                      </a:solidFill>
                    </a:lnR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d1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d2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d3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d4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d5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d6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d7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d8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d9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9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апелляция</a:t>
                      </a:r>
                      <a:endParaRPr/>
                    </a:p>
                  </a:txBody>
                  <a:tcPr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0,46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9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арестованный</a:t>
                      </a:r>
                      <a:endParaRPr/>
                    </a:p>
                  </a:txBody>
                  <a:tcPr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0,18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9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арестовать</a:t>
                      </a:r>
                      <a:endParaRPr/>
                    </a:p>
                  </a:txBody>
                  <a:tcPr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0,61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9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балтия</a:t>
                      </a:r>
                    </a:p>
                  </a:txBody>
                  <a:tcPr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0,38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9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бойкотировать</a:t>
                      </a:r>
                      <a:endParaRPr/>
                    </a:p>
                  </a:txBody>
                  <a:tcPr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0,37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9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британский</a:t>
                      </a:r>
                      <a:endParaRPr/>
                    </a:p>
                  </a:txBody>
                  <a:tcPr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0,19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9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великобритания</a:t>
                      </a:r>
                    </a:p>
                  </a:txBody>
                  <a:tcPr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0,18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0,23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79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вручение</a:t>
                      </a:r>
                      <a:endParaRPr/>
                    </a:p>
                  </a:txBody>
                  <a:tcPr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0,26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0,38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0,52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79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accent1"/>
                      </a:solidFill>
                    </a:lnL>
                    <a:lnT w="12700" algn="ctr">
                      <a:solidFill>
                        <a:schemeClr val="accent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Тематическое моделирование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Латентно-семантический анализ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2"/>
              <p:cNvSpPr txBox="1"/>
              <p:nvPr/>
            </p:nvSpPr>
            <p:spPr bwMode="auto">
              <a:xfrm>
                <a:off x="628650" y="1196729"/>
                <a:ext cx="70400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defRPr/>
                </a:pPr>
                <a:r>
                  <a:rPr lang="ru-RU" sz="1600">
                    <a:solidFill>
                      <a:schemeClr val="bg1"/>
                    </a:solidFill>
                    <a:latin typeface="Calibri Light"/>
                  </a:rPr>
                  <a:t>7. Сингулярное разложение матрицы </a:t>
                </a:r>
                <a:r>
                  <a:rPr lang="en-US" sz="1600">
                    <a:solidFill>
                      <a:schemeClr val="bg1"/>
                    </a:solidFill>
                    <a:latin typeface="Calibri Light"/>
                  </a:rPr>
                  <a:t>S = U*E*</a:t>
                </a:r>
                <mc:AlternateContent>
                  <mc:Choice Requires="a14"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 b="0" i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V</m:t>
                            </m:r>
                          </m:e>
                          <m:sup>
                            <m:r>
                              <a:rPr lang="en-US" sz="1600" b="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lang="ru-RU" sz="1600">
                  <a:solidFill>
                    <a:schemeClr val="bg1"/>
                  </a:solidFill>
                  <a:latin typeface="Calibri Light"/>
                </a:endParaRPr>
              </a:p>
            </p:txBody>
          </p:sp>
        </mc:Choice>
        <mc:Fallback xmlns="">
          <p:sp>
            <p:nvSpPr>
              <p:cNvPr id="6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0" y="1196729"/>
                <a:ext cx="7040088" cy="338554"/>
              </a:xfrm>
              <a:prstGeom prst="rect">
                <a:avLst/>
              </a:prstGeom>
              <a:blipFill>
                <a:blip r:embed="rId2"/>
                <a:stretch>
                  <a:fillRect l="-433" t="-5357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28650" y="2266973"/>
          <a:ext cx="2466973" cy="1800214"/>
        </p:xfrm>
        <a:graphic>
          <a:graphicData uri="http://schemas.openxmlformats.org/drawingml/2006/table">
            <a:tbl>
              <a:tblPr firstRow="1" bandRow="1">
                <a:tableStyleId>{E099E76E-5C77-09AB-8071-6203360B3CF2}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апелляция</a:t>
                      </a:r>
                      <a:endParaRPr/>
                    </a:p>
                  </a:txBody>
                  <a:tcPr marL="36000" marR="3600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,57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арестованный</a:t>
                      </a:r>
                      <a:endParaRPr/>
                    </a:p>
                  </a:txBody>
                  <a:tcPr marL="36000" marR="3600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,34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арестовать</a:t>
                      </a:r>
                      <a:endParaRPr/>
                    </a:p>
                  </a:txBody>
                  <a:tcPr marL="36000" marR="3600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,34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балтия</a:t>
                      </a:r>
                    </a:p>
                  </a:txBody>
                  <a:tcPr marL="36000" marR="3600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-0,62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бойкотировать</a:t>
                      </a:r>
                      <a:endParaRPr/>
                    </a:p>
                  </a:txBody>
                  <a:tcPr marL="36000" marR="3600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0,52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британский</a:t>
                      </a:r>
                      <a:endParaRPr/>
                    </a:p>
                  </a:txBody>
                  <a:tcPr marL="36000" marR="3600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0,57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великобритания</a:t>
                      </a:r>
                    </a:p>
                  </a:txBody>
                  <a:tcPr marL="36000" marR="3600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0,31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вручение</a:t>
                      </a:r>
                      <a:endParaRPr/>
                    </a:p>
                  </a:txBody>
                  <a:tcPr marL="36000" marR="3600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78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36000" marR="3600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6"/>
          <p:cNvGraphicFramePr>
            <a:graphicFrameLocks noGrp="1"/>
          </p:cNvGraphicFramePr>
          <p:nvPr/>
        </p:nvGraphicFramePr>
        <p:xfrm>
          <a:off x="3407935" y="2870847"/>
          <a:ext cx="1323974" cy="592466"/>
        </p:xfrm>
        <a:graphic>
          <a:graphicData uri="http://schemas.openxmlformats.org/drawingml/2006/table">
            <a:tbl>
              <a:tblPr firstRow="1" bandRow="1">
                <a:tableStyleId>{E099E76E-5C77-09AB-8071-6203360B3CF2}</a:tableStyleId>
              </a:tblPr>
              <a:tblGrid>
                <a:gridCol w="44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3,41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3,3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2,27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6"/>
          <p:cNvGraphicFramePr>
            <a:graphicFrameLocks noGrp="1"/>
          </p:cNvGraphicFramePr>
          <p:nvPr/>
        </p:nvGraphicFramePr>
        <p:xfrm>
          <a:off x="5044220" y="2779407"/>
          <a:ext cx="3292899" cy="775346"/>
        </p:xfrm>
        <a:graphic>
          <a:graphicData uri="http://schemas.openxmlformats.org/drawingml/2006/table">
            <a:tbl>
              <a:tblPr firstRow="1" bandRow="1">
                <a:tableStyleId>{E099E76E-5C77-09AB-8071-6203360B3CF2}</a:tableStyleId>
              </a:tblPr>
              <a:tblGrid>
                <a:gridCol w="372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7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d4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d8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0,54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0,63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0,65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0,59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0,4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8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-0,04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-0,16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-0,67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1106560" y="406718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матрица </a:t>
            </a:r>
            <a:r>
              <a:rPr lang="en-US">
                <a:solidFill>
                  <a:schemeClr val="bg1"/>
                </a:solidFill>
                <a:latin typeface="Calibri Light"/>
              </a:rPr>
              <a:t>U</a:t>
            </a:r>
            <a:endParaRPr lang="ru-RU">
              <a:solidFill>
                <a:schemeClr val="bg1"/>
              </a:solidFill>
              <a:latin typeface="Calibri Light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3464628" y="3463313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матрица </a:t>
            </a:r>
            <a:r>
              <a:rPr lang="en-US">
                <a:solidFill>
                  <a:schemeClr val="bg1"/>
                </a:solidFill>
                <a:latin typeface="Calibri Light"/>
              </a:rPr>
              <a:t>E</a:t>
            </a:r>
            <a:endParaRPr lang="ru-RU">
              <a:solidFill>
                <a:schemeClr val="bg1"/>
              </a:solidFill>
              <a:latin typeface="Calibri Light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6085375" y="3554753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матрица </a:t>
            </a:r>
            <a:r>
              <a:rPr lang="en-US">
                <a:solidFill>
                  <a:schemeClr val="bg1"/>
                </a:solidFill>
                <a:latin typeface="Calibri Light"/>
              </a:rPr>
              <a:t>V</a:t>
            </a:r>
            <a:endParaRPr lang="ru-RU">
              <a:solidFill>
                <a:schemeClr val="bg1"/>
              </a:solidFill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7099098" y="3563456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en-US" sz="1000">
                <a:solidFill>
                  <a:schemeClr val="bg1"/>
                </a:solidFill>
                <a:latin typeface="Calibri Light"/>
              </a:rPr>
              <a:t>T</a:t>
            </a:r>
            <a:endParaRPr lang="ru-RU" sz="1000">
              <a:solidFill>
                <a:schemeClr val="bg1"/>
              </a:solidFill>
              <a:latin typeface="Calibri Light"/>
            </a:endParaRPr>
          </a:p>
        </p:txBody>
      </p:sp>
      <p:sp>
        <p:nvSpPr>
          <p:cNvPr id="14" name="TextBox 5"/>
          <p:cNvSpPr txBox="1"/>
          <p:nvPr/>
        </p:nvSpPr>
        <p:spPr bwMode="auto">
          <a:xfrm>
            <a:off x="3643312" y="4644096"/>
            <a:ext cx="4872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ru-RU" sz="1400" u="sng">
                <a:solidFill>
                  <a:schemeClr val="bg1"/>
                </a:solidFill>
                <a:latin typeface="Calibri Light"/>
                <a:hlinkClick r:id="rId3" tooltip="http://www.machinelearning.ru/wiki/index.php?title=%D0%A1%D0%B8%D0%BD%D0%B3%D1%83%D0%BB%D1%8F%D1%80%D0%BD%D0%BE%D0%B5_%D1%80%D0%B0%D0%B7%D0%BB%D0%BE%D0%B6%D0%B5%D0%BD%D0%B8%D0%B5"/>
              </a:rPr>
              <a:t>Сингулярное разложение</a:t>
            </a:r>
            <a:endParaRPr lang="ru-RU" sz="1400">
              <a:solidFill>
                <a:schemeClr val="bg1"/>
              </a:solidFill>
              <a:latin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Тематическое моделирование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Латентно-семантический анализ</a:t>
            </a:r>
            <a:endParaRPr/>
          </a:p>
        </p:txBody>
      </p:sp>
      <p:sp>
        <p:nvSpPr>
          <p:cNvPr id="6" name="TextBox 2"/>
          <p:cNvSpPr txBox="1"/>
          <p:nvPr/>
        </p:nvSpPr>
        <p:spPr bwMode="auto">
          <a:xfrm>
            <a:off x="549878" y="1232712"/>
            <a:ext cx="7040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ru-RU" sz="1600">
                <a:solidFill>
                  <a:schemeClr val="bg1"/>
                </a:solidFill>
                <a:latin typeface="Calibri Light"/>
              </a:rPr>
              <a:t>7. Сингулярное разложение матрицы. </a:t>
            </a:r>
            <a:endParaRPr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28650" y="2266973"/>
          <a:ext cx="2466973" cy="1800214"/>
        </p:xfrm>
        <a:graphic>
          <a:graphicData uri="http://schemas.openxmlformats.org/drawingml/2006/table">
            <a:tbl>
              <a:tblPr firstRow="1" bandRow="1">
                <a:tableStyleId>{E099E76E-5C77-09AB-8071-6203360B3CF2}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апелляция</a:t>
                      </a:r>
                      <a:endParaRPr/>
                    </a:p>
                  </a:txBody>
                  <a:tcPr marL="36000" marR="3600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accent6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accent6"/>
                          </a:solidFill>
                        </a:rPr>
                        <a:t>,57</a:t>
                      </a:r>
                      <a:endParaRPr lang="ru-RU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арестованный</a:t>
                      </a:r>
                      <a:endParaRPr/>
                    </a:p>
                  </a:txBody>
                  <a:tcPr marL="36000" marR="3600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accent6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accent6"/>
                          </a:solidFill>
                        </a:rPr>
                        <a:t>,34</a:t>
                      </a:r>
                      <a:endParaRPr lang="ru-RU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арестовать</a:t>
                      </a:r>
                      <a:endParaRPr/>
                    </a:p>
                  </a:txBody>
                  <a:tcPr marL="36000" marR="3600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accent6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accent6"/>
                          </a:solidFill>
                        </a:rPr>
                        <a:t>,34</a:t>
                      </a:r>
                      <a:endParaRPr lang="ru-RU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балтия</a:t>
                      </a:r>
                    </a:p>
                  </a:txBody>
                  <a:tcPr marL="36000" marR="3600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accent6"/>
                          </a:solidFill>
                        </a:rPr>
                        <a:t>-0,62</a:t>
                      </a:r>
                      <a:endParaRPr lang="ru-RU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бойкотировать</a:t>
                      </a:r>
                      <a:endParaRPr/>
                    </a:p>
                  </a:txBody>
                  <a:tcPr marL="36000" marR="3600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accent6"/>
                          </a:solidFill>
                        </a:rPr>
                        <a:t>0,52</a:t>
                      </a:r>
                      <a:endParaRPr lang="ru-RU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британский</a:t>
                      </a:r>
                      <a:endParaRPr/>
                    </a:p>
                  </a:txBody>
                  <a:tcPr marL="36000" marR="3600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accent6"/>
                          </a:solidFill>
                        </a:rPr>
                        <a:t>0,57</a:t>
                      </a:r>
                      <a:endParaRPr lang="ru-RU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великобритания</a:t>
                      </a:r>
                    </a:p>
                  </a:txBody>
                  <a:tcPr marL="36000" marR="3600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accent6"/>
                          </a:solidFill>
                        </a:rPr>
                        <a:t>0,31</a:t>
                      </a:r>
                      <a:endParaRPr lang="ru-RU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вручение</a:t>
                      </a:r>
                      <a:endParaRPr/>
                    </a:p>
                  </a:txBody>
                  <a:tcPr marL="36000" marR="3600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accent6"/>
                          </a:solidFill>
                        </a:rPr>
                        <a:t>0,</a:t>
                      </a:r>
                      <a:r>
                        <a:rPr lang="ru-RU" sz="1200">
                          <a:solidFill>
                            <a:schemeClr val="accent6"/>
                          </a:solidFill>
                        </a:rPr>
                        <a:t>6</a:t>
                      </a:r>
                      <a:r>
                        <a:rPr lang="en-US" sz="1200">
                          <a:solidFill>
                            <a:schemeClr val="accent6"/>
                          </a:solidFill>
                        </a:rPr>
                        <a:t>7</a:t>
                      </a:r>
                      <a:endParaRPr lang="ru-RU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78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  <a:endParaRPr/>
                    </a:p>
                  </a:txBody>
                  <a:tcPr marL="36000" marR="3600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6"/>
          <p:cNvGraphicFramePr>
            <a:graphicFrameLocks noGrp="1"/>
          </p:cNvGraphicFramePr>
          <p:nvPr/>
        </p:nvGraphicFramePr>
        <p:xfrm>
          <a:off x="5044220" y="2779407"/>
          <a:ext cx="3292899" cy="775346"/>
        </p:xfrm>
        <a:graphic>
          <a:graphicData uri="http://schemas.openxmlformats.org/drawingml/2006/table">
            <a:tbl>
              <a:tblPr firstRow="1" bandRow="1">
                <a:tableStyleId>{E099E76E-5C77-09AB-8071-6203360B3CF2}</a:tableStyleId>
              </a:tblPr>
              <a:tblGrid>
                <a:gridCol w="372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7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d4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d8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accent6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accent6"/>
                          </a:solidFill>
                        </a:rPr>
                        <a:t>,</a:t>
                      </a:r>
                      <a:r>
                        <a:rPr lang="ru-RU" sz="1200">
                          <a:solidFill>
                            <a:schemeClr val="accent6"/>
                          </a:solidFill>
                        </a:rPr>
                        <a:t>6</a:t>
                      </a:r>
                      <a:r>
                        <a:rPr lang="en-US" sz="120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ru-RU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accent6"/>
                          </a:solidFill>
                        </a:rPr>
                        <a:t>0,54</a:t>
                      </a:r>
                      <a:endParaRPr lang="ru-RU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accent6"/>
                          </a:solidFill>
                        </a:rPr>
                        <a:t>0,</a:t>
                      </a:r>
                      <a:r>
                        <a:rPr lang="ru-RU" sz="1200">
                          <a:solidFill>
                            <a:schemeClr val="accent6"/>
                          </a:solidFill>
                        </a:rPr>
                        <a:t>4</a:t>
                      </a:r>
                      <a:r>
                        <a:rPr lang="en-US" sz="1200">
                          <a:solidFill>
                            <a:schemeClr val="accent6"/>
                          </a:solidFill>
                        </a:rPr>
                        <a:t>7</a:t>
                      </a:r>
                      <a:endParaRPr lang="ru-RU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accent6"/>
                          </a:solidFill>
                        </a:rPr>
                        <a:t>0,63</a:t>
                      </a:r>
                      <a:endParaRPr lang="ru-RU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accent6"/>
                          </a:solidFill>
                        </a:rPr>
                        <a:t>0,65</a:t>
                      </a:r>
                      <a:endParaRPr lang="ru-RU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accent6"/>
                          </a:solidFill>
                        </a:rPr>
                        <a:t>0,59</a:t>
                      </a:r>
                      <a:endParaRPr lang="ru-RU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accent6"/>
                          </a:solidFill>
                        </a:rPr>
                        <a:t>0,4</a:t>
                      </a:r>
                      <a:r>
                        <a:rPr lang="ru-RU" sz="1200">
                          <a:solidFill>
                            <a:schemeClr val="accent6"/>
                          </a:solidFill>
                        </a:rPr>
                        <a:t>8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accent6"/>
                          </a:solidFill>
                        </a:rPr>
                        <a:t>-0,7</a:t>
                      </a:r>
                      <a:endParaRPr lang="ru-RU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-0,04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-0,16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accent6"/>
                          </a:solidFill>
                        </a:rPr>
                        <a:t>-0,67</a:t>
                      </a:r>
                      <a:endParaRPr lang="ru-RU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9"/>
          <p:cNvSpPr txBox="1"/>
          <p:nvPr/>
        </p:nvSpPr>
        <p:spPr bwMode="auto">
          <a:xfrm>
            <a:off x="1106560" y="406718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матрица </a:t>
            </a:r>
            <a:r>
              <a:rPr lang="en-US">
                <a:solidFill>
                  <a:schemeClr val="bg1"/>
                </a:solidFill>
                <a:latin typeface="Calibri Light"/>
              </a:rPr>
              <a:t>U</a:t>
            </a:r>
            <a:endParaRPr lang="ru-RU">
              <a:solidFill>
                <a:schemeClr val="bg1"/>
              </a:solidFill>
              <a:latin typeface="Calibri Light"/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3464628" y="346331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матрица </a:t>
            </a:r>
            <a:r>
              <a:rPr lang="el-GR">
                <a:solidFill>
                  <a:schemeClr val="bg1"/>
                </a:solidFill>
                <a:latin typeface="Calibri Light"/>
              </a:rPr>
              <a:t>Σ</a:t>
            </a:r>
            <a:endParaRPr lang="ru-RU">
              <a:solidFill>
                <a:schemeClr val="bg1"/>
              </a:solidFill>
              <a:latin typeface="Calibri Light"/>
            </a:endParaRPr>
          </a:p>
        </p:txBody>
      </p:sp>
      <p:sp>
        <p:nvSpPr>
          <p:cNvPr id="11" name="TextBox 11"/>
          <p:cNvSpPr txBox="1"/>
          <p:nvPr/>
        </p:nvSpPr>
        <p:spPr bwMode="auto">
          <a:xfrm>
            <a:off x="6085375" y="3554753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матрица </a:t>
            </a:r>
            <a:r>
              <a:rPr lang="en-US">
                <a:solidFill>
                  <a:schemeClr val="bg1"/>
                </a:solidFill>
                <a:latin typeface="Calibri Light"/>
              </a:rPr>
              <a:t>V</a:t>
            </a:r>
            <a:endParaRPr lang="ru-RU">
              <a:solidFill>
                <a:schemeClr val="bg1"/>
              </a:solidFill>
              <a:latin typeface="Calibri Light"/>
            </a:endParaRPr>
          </a:p>
        </p:txBody>
      </p:sp>
      <p:sp>
        <p:nvSpPr>
          <p:cNvPr id="12" name="TextBox 12"/>
          <p:cNvSpPr txBox="1"/>
          <p:nvPr/>
        </p:nvSpPr>
        <p:spPr bwMode="auto">
          <a:xfrm>
            <a:off x="7099098" y="3563456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en-US" sz="1000">
                <a:solidFill>
                  <a:schemeClr val="bg1"/>
                </a:solidFill>
                <a:latin typeface="Calibri Light"/>
              </a:rPr>
              <a:t>T</a:t>
            </a:r>
            <a:endParaRPr lang="ru-RU" sz="1000">
              <a:solidFill>
                <a:schemeClr val="bg1"/>
              </a:solidFill>
              <a:latin typeface="Calibri Light"/>
            </a:endParaRPr>
          </a:p>
        </p:txBody>
      </p:sp>
      <p:sp>
        <p:nvSpPr>
          <p:cNvPr id="13" name="TextBox 13"/>
          <p:cNvSpPr txBox="1"/>
          <p:nvPr/>
        </p:nvSpPr>
        <p:spPr bwMode="auto">
          <a:xfrm>
            <a:off x="2133597" y="1744894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Темы</a:t>
            </a:r>
            <a:endParaRPr/>
          </a:p>
        </p:txBody>
      </p:sp>
      <p:sp>
        <p:nvSpPr>
          <p:cNvPr id="14" name="TextBox 14"/>
          <p:cNvSpPr txBox="1"/>
          <p:nvPr/>
        </p:nvSpPr>
        <p:spPr bwMode="auto">
          <a:xfrm>
            <a:off x="1851209" y="19591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1</a:t>
            </a:r>
            <a:endParaRPr/>
          </a:p>
        </p:txBody>
      </p:sp>
      <p:sp>
        <p:nvSpPr>
          <p:cNvPr id="15" name="TextBox 15"/>
          <p:cNvSpPr txBox="1"/>
          <p:nvPr/>
        </p:nvSpPr>
        <p:spPr bwMode="auto">
          <a:xfrm>
            <a:off x="2292294" y="19591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2</a:t>
            </a:r>
            <a:endParaRPr/>
          </a:p>
        </p:txBody>
      </p:sp>
      <p:sp>
        <p:nvSpPr>
          <p:cNvPr id="16" name="TextBox 16"/>
          <p:cNvSpPr txBox="1"/>
          <p:nvPr/>
        </p:nvSpPr>
        <p:spPr bwMode="auto">
          <a:xfrm>
            <a:off x="2733379" y="19591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3</a:t>
            </a:r>
            <a:endParaRPr/>
          </a:p>
        </p:txBody>
      </p:sp>
      <p:sp>
        <p:nvSpPr>
          <p:cNvPr id="17" name="TextBox 17"/>
          <p:cNvSpPr txBox="1"/>
          <p:nvPr/>
        </p:nvSpPr>
        <p:spPr bwMode="auto">
          <a:xfrm>
            <a:off x="8337119" y="2920859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 sz="1000">
                <a:solidFill>
                  <a:schemeClr val="bg1"/>
                </a:solidFill>
                <a:latin typeface="Calibri Light"/>
              </a:rPr>
              <a:t>Тема 1</a:t>
            </a:r>
            <a:endParaRPr/>
          </a:p>
        </p:txBody>
      </p:sp>
      <p:sp>
        <p:nvSpPr>
          <p:cNvPr id="18" name="TextBox 18"/>
          <p:cNvSpPr txBox="1"/>
          <p:nvPr/>
        </p:nvSpPr>
        <p:spPr bwMode="auto">
          <a:xfrm>
            <a:off x="8337119" y="3126362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 sz="1000">
                <a:solidFill>
                  <a:schemeClr val="bg1"/>
                </a:solidFill>
                <a:latin typeface="Calibri Light"/>
              </a:rPr>
              <a:t>Тема 2</a:t>
            </a:r>
            <a:endParaRPr/>
          </a:p>
        </p:txBody>
      </p:sp>
      <p:sp>
        <p:nvSpPr>
          <p:cNvPr id="19" name="TextBox 19"/>
          <p:cNvSpPr txBox="1"/>
          <p:nvPr/>
        </p:nvSpPr>
        <p:spPr bwMode="auto">
          <a:xfrm>
            <a:off x="8337119" y="3331865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 sz="1000">
                <a:solidFill>
                  <a:schemeClr val="bg1"/>
                </a:solidFill>
                <a:latin typeface="Calibri Light"/>
              </a:rPr>
              <a:t>Тема 3</a:t>
            </a:r>
            <a:endParaRPr/>
          </a:p>
        </p:txBody>
      </p:sp>
      <p:graphicFrame>
        <p:nvGraphicFramePr>
          <p:cNvPr id="20" name="Table 6"/>
          <p:cNvGraphicFramePr>
            <a:graphicFrameLocks noGrp="1"/>
          </p:cNvGraphicFramePr>
          <p:nvPr/>
        </p:nvGraphicFramePr>
        <p:xfrm>
          <a:off x="3407935" y="2870847"/>
          <a:ext cx="1323974" cy="592466"/>
        </p:xfrm>
        <a:graphic>
          <a:graphicData uri="http://schemas.openxmlformats.org/drawingml/2006/table">
            <a:tbl>
              <a:tblPr firstRow="1" bandRow="1">
                <a:tableStyleId>{E099E76E-5C77-09AB-8071-6203360B3CF2}</a:tableStyleId>
              </a:tblPr>
              <a:tblGrid>
                <a:gridCol w="44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3,41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3,3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/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2,27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Тематическое моделирование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Латентно-семантический анализ</a:t>
            </a:r>
            <a:endParaRPr/>
          </a:p>
        </p:txBody>
      </p:sp>
      <p:sp>
        <p:nvSpPr>
          <p:cNvPr id="6" name="TextBox 2"/>
          <p:cNvSpPr txBox="1"/>
          <p:nvPr/>
        </p:nvSpPr>
        <p:spPr bwMode="auto">
          <a:xfrm>
            <a:off x="973184" y="1189038"/>
            <a:ext cx="7040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ru-RU" sz="1600">
                <a:solidFill>
                  <a:schemeClr val="bg1"/>
                </a:solidFill>
                <a:latin typeface="Calibri Light"/>
              </a:rPr>
              <a:t>8. Проверка результатов</a:t>
            </a:r>
            <a:endParaRPr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25500" y="1579234"/>
          <a:ext cx="7888629" cy="992516"/>
        </p:xfrm>
        <a:graphic>
          <a:graphicData uri="http://schemas.openxmlformats.org/drawingml/2006/table">
            <a:tbl>
              <a:tblPr firstRow="1" bandRow="1">
                <a:tableStyleId>{E099E76E-5C77-09AB-8071-6203360B3CF2}</a:tableStyleId>
              </a:tblPr>
              <a:tblGrid>
                <a:gridCol w="4610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3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3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35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51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42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410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noFill/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noFill/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noFill/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noFill/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noFill/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d4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noFill/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noFill/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noFill/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noFill/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d8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noFill/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ru-RU" sz="1200">
                          <a:solidFill>
                            <a:schemeClr val="accent6"/>
                          </a:solidFill>
                        </a:rPr>
                        <a:t>апелляция,арестованный, арестовать, британский, великобритания</a:t>
                      </a:r>
                    </a:p>
                  </a:txBody>
                  <a:tcPr marL="0" marR="0" marT="0" marB="0">
                    <a:lnL w="12700" algn="ctr">
                      <a:noFill/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noFill/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154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бойкотировать, вручение</a:t>
                      </a:r>
                      <a:endParaRPr/>
                    </a:p>
                  </a:txBody>
                  <a:tcPr marL="0" marR="0" marT="0" marB="0">
                    <a:lnL w="12700" algn="ctr">
                      <a:noFill/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noFill/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solidFill>
                        <a:schemeClr val="accen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154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ru-RU" sz="1200">
                          <a:solidFill>
                            <a:schemeClr val="accent1"/>
                          </a:solidFill>
                        </a:rPr>
                        <a:t>балтия, США</a:t>
                      </a:r>
                      <a:endParaRPr/>
                    </a:p>
                  </a:txBody>
                  <a:tcPr marL="0" marR="0" marT="0" marB="0">
                    <a:lnL w="12700" algn="ctr">
                      <a:noFill/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solidFill>
                        <a:schemeClr val="accent1"/>
                      </a:solidFill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accent1"/>
                      </a:solidFill>
                    </a:lnL>
                    <a:lnR w="12700" algn="ctr">
                      <a:noFill/>
                    </a:lnR>
                    <a:lnT w="12700" algn="ctr">
                      <a:solidFill>
                        <a:schemeClr val="accent1"/>
                      </a:solidFill>
                    </a:lnT>
                    <a:lnB w="12700" algn="ctr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20"/>
          <p:cNvSpPr txBox="1"/>
          <p:nvPr/>
        </p:nvSpPr>
        <p:spPr bwMode="auto">
          <a:xfrm>
            <a:off x="1549442" y="2732257"/>
            <a:ext cx="60451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400">
                <a:solidFill>
                  <a:schemeClr val="accent6"/>
                </a:solidFill>
                <a:latin typeface="Calibri Light"/>
              </a:rPr>
              <a:t>1. Британская полиция знает о местонахождении основателя WikiLeaks.</a:t>
            </a:r>
            <a:endParaRPr/>
          </a:p>
          <a:p>
            <a:pPr>
              <a:defRPr/>
            </a:pPr>
            <a:r>
              <a:rPr lang="ru-RU" sz="1400">
                <a:solidFill>
                  <a:schemeClr val="accent1"/>
                </a:solidFill>
                <a:latin typeface="Calibri Light"/>
              </a:rPr>
              <a:t>2. В суде США начинается процесс против россиянина, рассылавшего спам.</a:t>
            </a:r>
            <a:endParaRPr/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3. Церемонию вручения Нобелевской премии мира бойкотируют 19 стран.</a:t>
            </a:r>
            <a:endParaRPr/>
          </a:p>
          <a:p>
            <a:pPr>
              <a:defRPr/>
            </a:pPr>
            <a:r>
              <a:rPr lang="ru-RU" sz="1400">
                <a:solidFill>
                  <a:schemeClr val="accent6"/>
                </a:solidFill>
                <a:latin typeface="Calibri Light"/>
              </a:rPr>
              <a:t>4. В Великобритании арестован основатель сайта Wikileaks Джулиан Ассандж.</a:t>
            </a:r>
            <a:endParaRPr/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5. Украина игнорирует церемонию вручения Нобелевской премии.</a:t>
            </a:r>
            <a:endParaRPr/>
          </a:p>
          <a:p>
            <a:pPr>
              <a:defRPr/>
            </a:pPr>
            <a:r>
              <a:rPr lang="ru-RU" sz="1400">
                <a:solidFill>
                  <a:schemeClr val="accent6"/>
                </a:solidFill>
                <a:latin typeface="Calibri Light"/>
              </a:rPr>
              <a:t>6. Шведский суд отказался рассматривать апелляцию основателя Wikileaks.</a:t>
            </a:r>
            <a:endParaRPr/>
          </a:p>
          <a:p>
            <a:pPr>
              <a:defRPr/>
            </a:pPr>
            <a:r>
              <a:rPr lang="ru-RU" sz="1400">
                <a:solidFill>
                  <a:schemeClr val="accent1"/>
                </a:solidFill>
                <a:latin typeface="Calibri Light"/>
              </a:rPr>
              <a:t>7. НАТО и США разработали планы обороны стран Балтии против России.</a:t>
            </a:r>
            <a:endParaRPr/>
          </a:p>
          <a:p>
            <a:pPr>
              <a:defRPr/>
            </a:pPr>
            <a:r>
              <a:rPr lang="ru-RU" sz="1400">
                <a:solidFill>
                  <a:schemeClr val="accent6"/>
                </a:solidFill>
                <a:latin typeface="Calibri Light"/>
              </a:rPr>
              <a:t>8. Полиция Великобритании нашла основателя WikiLeaks, но не арестовала.</a:t>
            </a:r>
            <a:endParaRPr/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Calibri Light"/>
              </a:rPr>
              <a:t>9. В Стокгольме и Осло сегодня состоится вручение Нобелевских премий.</a:t>
            </a:r>
            <a:endParaRPr/>
          </a:p>
        </p:txBody>
      </p:sp>
      <p:sp>
        <p:nvSpPr>
          <p:cNvPr id="9" name="TextBox 6"/>
          <p:cNvSpPr txBox="1"/>
          <p:nvPr/>
        </p:nvSpPr>
        <p:spPr bwMode="auto">
          <a:xfrm>
            <a:off x="153994" y="1792147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 sz="1000">
                <a:solidFill>
                  <a:schemeClr val="bg1"/>
                </a:solidFill>
                <a:latin typeface="Calibri Light"/>
              </a:rPr>
              <a:t>Тема 1</a:t>
            </a:r>
            <a:endParaRPr/>
          </a:p>
        </p:txBody>
      </p:sp>
      <p:sp>
        <p:nvSpPr>
          <p:cNvPr id="10" name="TextBox 8"/>
          <p:cNvSpPr txBox="1"/>
          <p:nvPr/>
        </p:nvSpPr>
        <p:spPr bwMode="auto">
          <a:xfrm>
            <a:off x="153994" y="2039772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 sz="1000">
                <a:solidFill>
                  <a:schemeClr val="bg1"/>
                </a:solidFill>
                <a:latin typeface="Calibri Light"/>
              </a:rPr>
              <a:t>Тема 2</a:t>
            </a:r>
            <a:endParaRPr/>
          </a:p>
        </p:txBody>
      </p:sp>
      <p:sp>
        <p:nvSpPr>
          <p:cNvPr id="11" name="TextBox 9"/>
          <p:cNvSpPr txBox="1"/>
          <p:nvPr/>
        </p:nvSpPr>
        <p:spPr bwMode="auto">
          <a:xfrm>
            <a:off x="153994" y="2293002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 sz="1000">
                <a:solidFill>
                  <a:schemeClr val="bg1"/>
                </a:solidFill>
                <a:latin typeface="Calibri Light"/>
              </a:rPr>
              <a:t>Тема 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/>
          <p:nvPr/>
        </p:nvSpPr>
        <p:spPr bwMode="auto">
          <a:xfrm>
            <a:off x="400049" y="1464468"/>
            <a:ext cx="2700000" cy="2700000"/>
          </a:xfrm>
          <a:prstGeom prst="ellipse">
            <a:avLst/>
          </a:prstGeom>
          <a:noFill/>
          <a:ln w="57150">
            <a:solidFill>
              <a:srgbClr val="8BC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Тематическое моделирование</a:t>
            </a:r>
            <a:endParaRPr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Латентно-семантический анализ</a:t>
            </a:r>
            <a:endParaRPr/>
          </a:p>
        </p:txBody>
      </p:sp>
      <p:sp>
        <p:nvSpPr>
          <p:cNvPr id="7" name="TextBox 7"/>
          <p:cNvSpPr txBox="1"/>
          <p:nvPr/>
        </p:nvSpPr>
        <p:spPr bwMode="auto">
          <a:xfrm>
            <a:off x="799930" y="2352803"/>
            <a:ext cx="190023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b="1">
                <a:solidFill>
                  <a:schemeClr val="bg1"/>
                </a:solidFill>
                <a:latin typeface="Calibri Light"/>
              </a:rPr>
              <a:t>Латентно-семантический анализ</a:t>
            </a:r>
            <a:endParaRPr/>
          </a:p>
        </p:txBody>
      </p:sp>
      <p:grpSp>
        <p:nvGrpSpPr>
          <p:cNvPr id="8" name="Diagram 3"/>
          <p:cNvGrpSpPr/>
          <p:nvPr/>
        </p:nvGrpSpPr>
        <p:grpSpPr bwMode="auto">
          <a:xfrm>
            <a:off x="2881312" y="1189038"/>
            <a:ext cx="5784056" cy="3325019"/>
            <a:chOff x="0" y="0"/>
            <a:chExt cx="5784056" cy="3325019"/>
          </a:xfrm>
        </p:grpSpPr>
        <p:sp>
          <p:nvSpPr>
            <p:cNvPr id="9" name="Block Arc 8"/>
            <p:cNvSpPr/>
            <p:nvPr/>
          </p:nvSpPr>
          <p:spPr bwMode="auto">
            <a:xfrm>
              <a:off x="-3758266" y="-577303"/>
              <a:ext cx="4479625" cy="4479625"/>
            </a:xfrm>
            <a:prstGeom prst="blockArc">
              <a:avLst>
                <a:gd name="adj1" fmla="val 18900000"/>
                <a:gd name="adj2" fmla="val 2700000"/>
                <a:gd name="adj3" fmla="val 482"/>
              </a:avLst>
            </a:prstGeom>
            <a:noFill/>
            <a:ln w="12700" cap="flat" cmpd="sng" algn="ctr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</p:sp>
        <p:sp>
          <p:nvSpPr>
            <p:cNvPr id="10" name="Rectangle 9"/>
            <p:cNvSpPr/>
            <p:nvPr/>
          </p:nvSpPr>
          <p:spPr bwMode="auto">
            <a:xfrm>
              <a:off x="234123" y="151155"/>
              <a:ext cx="5506416" cy="302177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0">
              <a:srgbClr val="000000"/>
            </a:lnRef>
            <a:fillRef idx="2">
              <a:srgbClr val="000000"/>
            </a:fillRef>
            <a:effectRef idx="1">
              <a:srgbClr val="000000"/>
            </a:effectRef>
            <a:fontRef idx="minor">
              <a:schemeClr val="dk1"/>
            </a:fontRef>
          </p:style>
          <p:txBody>
            <a:bodyPr spcFirstLastPara="0" vert="horz" wrap="square" lIns="239854" tIns="38100" rIns="38100" bIns="38100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ru-RU" sz="1500"/>
                <a:t>Токенизация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5262" y="113383"/>
              <a:ext cx="377722" cy="377722"/>
            </a:xfrm>
            <a:prstGeom prst="ellipse">
              <a:avLst/>
            </a:prstGeom>
            <a:gradFill rotWithShape="0">
              <a:gsLst>
                <a:gs pos="0">
                  <a:schemeClr val="lt1">
                    <a:hueOff val="0"/>
                    <a:satOff val="0"/>
                    <a:lumOff val="0"/>
                    <a:alphaOff val="0"/>
                    <a:lumMod val="110000"/>
                    <a:satMod val="105000"/>
                    <a:tint val="67000"/>
                  </a:schemeClr>
                </a:gs>
                <a:gs pos="50000">
                  <a:schemeClr val="lt1">
                    <a:hueOff val="0"/>
                    <a:satOff val="0"/>
                    <a:lumOff val="0"/>
                    <a:alphaOff val="0"/>
                    <a:lumMod val="105000"/>
                    <a:satMod val="103000"/>
                    <a:tint val="73000"/>
                  </a:schemeClr>
                </a:gs>
                <a:gs pos="100000">
                  <a:schemeClr val="lt1">
                    <a:hueOff val="0"/>
                    <a:satOff val="0"/>
                    <a:lumOff val="0"/>
                    <a:alphaOff val="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1">
              <a:srgbClr val="000000"/>
            </a:lnRef>
            <a:fillRef idx="2">
              <a:srgbClr val="000000"/>
            </a:fillRef>
            <a:effectRef idx="0">
              <a:srgbClr val="000000"/>
            </a:effectRef>
            <a:fontRef idx="minor"/>
          </p:style>
        </p:sp>
        <p:sp>
          <p:nvSpPr>
            <p:cNvPr id="12" name="Rectangle 11"/>
            <p:cNvSpPr/>
            <p:nvPr/>
          </p:nvSpPr>
          <p:spPr bwMode="auto">
            <a:xfrm>
              <a:off x="507773" y="604686"/>
              <a:ext cx="5232767" cy="302177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0">
              <a:srgbClr val="000000"/>
            </a:lnRef>
            <a:fillRef idx="2">
              <a:srgbClr val="000000"/>
            </a:fillRef>
            <a:effectRef idx="1">
              <a:srgbClr val="000000"/>
            </a:effectRef>
            <a:fontRef idx="minor">
              <a:schemeClr val="dk1"/>
            </a:fontRef>
          </p:style>
          <p:txBody>
            <a:bodyPr spcFirstLastPara="0" vert="horz" wrap="square" lIns="239854" tIns="38100" rIns="38100" bIns="38100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ru-RU" sz="1500"/>
                <a:t>Лемматизация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318911" y="566915"/>
              <a:ext cx="377722" cy="377722"/>
            </a:xfrm>
            <a:prstGeom prst="ellipse">
              <a:avLst/>
            </a:prstGeom>
            <a:gradFill rotWithShape="0">
              <a:gsLst>
                <a:gs pos="0">
                  <a:schemeClr val="lt1">
                    <a:hueOff val="0"/>
                    <a:satOff val="0"/>
                    <a:lumOff val="0"/>
                    <a:alphaOff val="0"/>
                    <a:lumMod val="110000"/>
                    <a:satMod val="105000"/>
                    <a:tint val="67000"/>
                  </a:schemeClr>
                </a:gs>
                <a:gs pos="50000">
                  <a:schemeClr val="lt1">
                    <a:hueOff val="0"/>
                    <a:satOff val="0"/>
                    <a:lumOff val="0"/>
                    <a:alphaOff val="0"/>
                    <a:lumMod val="105000"/>
                    <a:satMod val="103000"/>
                    <a:tint val="73000"/>
                  </a:schemeClr>
                </a:gs>
                <a:gs pos="100000">
                  <a:schemeClr val="lt1">
                    <a:hueOff val="0"/>
                    <a:satOff val="0"/>
                    <a:lumOff val="0"/>
                    <a:alphaOff val="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1">
              <a:srgbClr val="000000"/>
            </a:lnRef>
            <a:fillRef idx="2">
              <a:srgbClr val="000000"/>
            </a:fillRef>
            <a:effectRef idx="0">
              <a:srgbClr val="000000"/>
            </a:effectRef>
            <a:fontRef idx="minor"/>
          </p:style>
        </p:sp>
        <p:sp>
          <p:nvSpPr>
            <p:cNvPr id="14" name="Rectangle 13"/>
            <p:cNvSpPr/>
            <p:nvPr/>
          </p:nvSpPr>
          <p:spPr bwMode="auto">
            <a:xfrm>
              <a:off x="657731" y="1057888"/>
              <a:ext cx="5082809" cy="302177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0">
              <a:srgbClr val="000000"/>
            </a:lnRef>
            <a:fillRef idx="2">
              <a:srgbClr val="000000"/>
            </a:fillRef>
            <a:effectRef idx="1">
              <a:srgbClr val="000000"/>
            </a:effectRef>
            <a:fontRef idx="minor">
              <a:schemeClr val="dk1"/>
            </a:fontRef>
          </p:style>
          <p:txBody>
            <a:bodyPr spcFirstLastPara="0" vert="horz" wrap="square" lIns="239854" tIns="38100" rIns="38100" bIns="38100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ru-RU" sz="1500"/>
                <a:t>Удаление стоп-слов и редких слов</a:t>
              </a:r>
              <a:endParaRPr/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468870" y="1020115"/>
              <a:ext cx="377722" cy="377722"/>
            </a:xfrm>
            <a:prstGeom prst="ellipse">
              <a:avLst/>
            </a:prstGeom>
            <a:gradFill rotWithShape="0">
              <a:gsLst>
                <a:gs pos="0">
                  <a:schemeClr val="lt1">
                    <a:hueOff val="0"/>
                    <a:satOff val="0"/>
                    <a:lumOff val="0"/>
                    <a:alphaOff val="0"/>
                    <a:lumMod val="110000"/>
                    <a:satMod val="105000"/>
                    <a:tint val="67000"/>
                  </a:schemeClr>
                </a:gs>
                <a:gs pos="50000">
                  <a:schemeClr val="lt1">
                    <a:hueOff val="0"/>
                    <a:satOff val="0"/>
                    <a:lumOff val="0"/>
                    <a:alphaOff val="0"/>
                    <a:lumMod val="105000"/>
                    <a:satMod val="103000"/>
                    <a:tint val="73000"/>
                  </a:schemeClr>
                </a:gs>
                <a:gs pos="100000">
                  <a:schemeClr val="lt1">
                    <a:hueOff val="0"/>
                    <a:satOff val="0"/>
                    <a:lumOff val="0"/>
                    <a:alphaOff val="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1">
              <a:srgbClr val="000000"/>
            </a:lnRef>
            <a:fillRef idx="2">
              <a:srgbClr val="000000"/>
            </a:fillRef>
            <a:effectRef idx="0">
              <a:srgbClr val="000000"/>
            </a:effectRef>
            <a:fontRef idx="minor"/>
          </p:style>
        </p:sp>
        <p:sp>
          <p:nvSpPr>
            <p:cNvPr id="16" name="Rectangle 15"/>
            <p:cNvSpPr/>
            <p:nvPr/>
          </p:nvSpPr>
          <p:spPr bwMode="auto">
            <a:xfrm>
              <a:off x="705611" y="1511420"/>
              <a:ext cx="5034929" cy="302177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0">
              <a:srgbClr val="000000"/>
            </a:lnRef>
            <a:fillRef idx="2">
              <a:srgbClr val="000000"/>
            </a:fillRef>
            <a:effectRef idx="1">
              <a:srgbClr val="000000"/>
            </a:effectRef>
            <a:fontRef idx="minor">
              <a:schemeClr val="dk1"/>
            </a:fontRef>
          </p:style>
          <p:txBody>
            <a:bodyPr spcFirstLastPara="0" vert="horz" wrap="square" lIns="239854" tIns="38100" rIns="38100" bIns="38100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ru-RU" sz="1500"/>
                <a:t>Построение терм-документной матрицы</a:t>
              </a:r>
              <a:endParaRPr/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516750" y="1473648"/>
              <a:ext cx="377722" cy="377722"/>
            </a:xfrm>
            <a:prstGeom prst="ellipse">
              <a:avLst/>
            </a:prstGeom>
            <a:gradFill rotWithShape="0">
              <a:gsLst>
                <a:gs pos="0">
                  <a:schemeClr val="lt1">
                    <a:hueOff val="0"/>
                    <a:satOff val="0"/>
                    <a:lumOff val="0"/>
                    <a:alphaOff val="0"/>
                    <a:lumMod val="110000"/>
                    <a:satMod val="105000"/>
                    <a:tint val="67000"/>
                  </a:schemeClr>
                </a:gs>
                <a:gs pos="50000">
                  <a:schemeClr val="lt1">
                    <a:hueOff val="0"/>
                    <a:satOff val="0"/>
                    <a:lumOff val="0"/>
                    <a:alphaOff val="0"/>
                    <a:lumMod val="105000"/>
                    <a:satMod val="103000"/>
                    <a:tint val="73000"/>
                  </a:schemeClr>
                </a:gs>
                <a:gs pos="100000">
                  <a:schemeClr val="lt1">
                    <a:hueOff val="0"/>
                    <a:satOff val="0"/>
                    <a:lumOff val="0"/>
                    <a:alphaOff val="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1">
              <a:srgbClr val="000000"/>
            </a:lnRef>
            <a:fillRef idx="2">
              <a:srgbClr val="000000"/>
            </a:fillRef>
            <a:effectRef idx="0">
              <a:srgbClr val="000000"/>
            </a:effectRef>
            <a:fontRef idx="minor"/>
          </p:style>
        </p:sp>
        <p:sp>
          <p:nvSpPr>
            <p:cNvPr id="18" name="Rectangle 17"/>
            <p:cNvSpPr/>
            <p:nvPr/>
          </p:nvSpPr>
          <p:spPr bwMode="auto">
            <a:xfrm>
              <a:off x="657731" y="1964953"/>
              <a:ext cx="5082809" cy="302177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0">
              <a:srgbClr val="000000"/>
            </a:lnRef>
            <a:fillRef idx="2">
              <a:srgbClr val="000000"/>
            </a:fillRef>
            <a:effectRef idx="1">
              <a:srgbClr val="000000"/>
            </a:effectRef>
            <a:fontRef idx="minor">
              <a:schemeClr val="dk1"/>
            </a:fontRef>
          </p:style>
          <p:txBody>
            <a:bodyPr spcFirstLastPara="0" vert="horz" wrap="square" lIns="239854" tIns="38100" rIns="38100" bIns="38100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ru-RU" sz="1500"/>
                <a:t>Взвешивание термов</a:t>
              </a:r>
              <a:endParaRPr/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468870" y="1927181"/>
              <a:ext cx="377722" cy="377722"/>
            </a:xfrm>
            <a:prstGeom prst="ellipse">
              <a:avLst/>
            </a:prstGeom>
            <a:gradFill rotWithShape="0">
              <a:gsLst>
                <a:gs pos="0">
                  <a:schemeClr val="lt1">
                    <a:hueOff val="0"/>
                    <a:satOff val="0"/>
                    <a:lumOff val="0"/>
                    <a:alphaOff val="0"/>
                    <a:lumMod val="110000"/>
                    <a:satMod val="105000"/>
                    <a:tint val="67000"/>
                  </a:schemeClr>
                </a:gs>
                <a:gs pos="50000">
                  <a:schemeClr val="lt1">
                    <a:hueOff val="0"/>
                    <a:satOff val="0"/>
                    <a:lumOff val="0"/>
                    <a:alphaOff val="0"/>
                    <a:lumMod val="105000"/>
                    <a:satMod val="103000"/>
                    <a:tint val="73000"/>
                  </a:schemeClr>
                </a:gs>
                <a:gs pos="100000">
                  <a:schemeClr val="lt1">
                    <a:hueOff val="0"/>
                    <a:satOff val="0"/>
                    <a:lumOff val="0"/>
                    <a:alphaOff val="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1">
              <a:srgbClr val="000000"/>
            </a:lnRef>
            <a:fillRef idx="2">
              <a:srgbClr val="000000"/>
            </a:fillRef>
            <a:effectRef idx="0">
              <a:srgbClr val="000000"/>
            </a:effectRef>
            <a:fontRef idx="minor"/>
          </p:style>
        </p:sp>
        <p:sp>
          <p:nvSpPr>
            <p:cNvPr id="20" name="Rectangle 19"/>
            <p:cNvSpPr/>
            <p:nvPr/>
          </p:nvSpPr>
          <p:spPr bwMode="auto">
            <a:xfrm>
              <a:off x="507773" y="2418153"/>
              <a:ext cx="5232767" cy="302177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0">
              <a:srgbClr val="000000"/>
            </a:lnRef>
            <a:fillRef idx="2">
              <a:srgbClr val="000000"/>
            </a:fillRef>
            <a:effectRef idx="1">
              <a:srgbClr val="000000"/>
            </a:effectRef>
            <a:fontRef idx="minor">
              <a:schemeClr val="dk1"/>
            </a:fontRef>
          </p:style>
          <p:txBody>
            <a:bodyPr spcFirstLastPara="0" vert="horz" wrap="square" lIns="239854" tIns="38100" rIns="38100" bIns="38100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ru-RU" sz="1500"/>
                <a:t>Сингулярное разложение матрицы</a:t>
              </a:r>
              <a:endParaRPr/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318911" y="2380381"/>
              <a:ext cx="377722" cy="377722"/>
            </a:xfrm>
            <a:prstGeom prst="ellipse">
              <a:avLst/>
            </a:prstGeom>
            <a:gradFill rotWithShape="0">
              <a:gsLst>
                <a:gs pos="0">
                  <a:schemeClr val="lt1">
                    <a:hueOff val="0"/>
                    <a:satOff val="0"/>
                    <a:lumOff val="0"/>
                    <a:alphaOff val="0"/>
                    <a:lumMod val="110000"/>
                    <a:satMod val="105000"/>
                    <a:tint val="67000"/>
                  </a:schemeClr>
                </a:gs>
                <a:gs pos="50000">
                  <a:schemeClr val="lt1">
                    <a:hueOff val="0"/>
                    <a:satOff val="0"/>
                    <a:lumOff val="0"/>
                    <a:alphaOff val="0"/>
                    <a:lumMod val="105000"/>
                    <a:satMod val="103000"/>
                    <a:tint val="73000"/>
                  </a:schemeClr>
                </a:gs>
                <a:gs pos="100000">
                  <a:schemeClr val="lt1">
                    <a:hueOff val="0"/>
                    <a:satOff val="0"/>
                    <a:lumOff val="0"/>
                    <a:alphaOff val="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1">
              <a:srgbClr val="000000"/>
            </a:lnRef>
            <a:fillRef idx="2">
              <a:srgbClr val="000000"/>
            </a:fillRef>
            <a:effectRef idx="0">
              <a:srgbClr val="000000"/>
            </a:effectRef>
            <a:fontRef idx="minor"/>
          </p:style>
        </p:sp>
        <p:sp>
          <p:nvSpPr>
            <p:cNvPr id="22" name="Rectangle 21"/>
            <p:cNvSpPr/>
            <p:nvPr/>
          </p:nvSpPr>
          <p:spPr bwMode="auto">
            <a:xfrm>
              <a:off x="234123" y="2871685"/>
              <a:ext cx="5506416" cy="302177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0">
              <a:srgbClr val="000000"/>
            </a:lnRef>
            <a:fillRef idx="2">
              <a:srgbClr val="000000"/>
            </a:fillRef>
            <a:effectRef idx="1">
              <a:srgbClr val="000000"/>
            </a:effectRef>
            <a:fontRef idx="minor">
              <a:schemeClr val="dk1"/>
            </a:fontRef>
          </p:style>
          <p:txBody>
            <a:bodyPr spcFirstLastPara="0" vert="horz" wrap="square" lIns="239854" tIns="38100" rIns="38100" bIns="38100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ru-RU" sz="1500"/>
                <a:t>Проверка результатов</a:t>
              </a:r>
              <a:endParaRPr/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45262" y="2833913"/>
              <a:ext cx="377722" cy="377722"/>
            </a:xfrm>
            <a:prstGeom prst="ellipse">
              <a:avLst/>
            </a:prstGeom>
            <a:gradFill rotWithShape="0">
              <a:gsLst>
                <a:gs pos="0">
                  <a:schemeClr val="lt1">
                    <a:hueOff val="0"/>
                    <a:satOff val="0"/>
                    <a:lumOff val="0"/>
                    <a:alphaOff val="0"/>
                    <a:lumMod val="110000"/>
                    <a:satMod val="105000"/>
                    <a:tint val="67000"/>
                  </a:schemeClr>
                </a:gs>
                <a:gs pos="50000">
                  <a:schemeClr val="lt1">
                    <a:hueOff val="0"/>
                    <a:satOff val="0"/>
                    <a:lumOff val="0"/>
                    <a:alphaOff val="0"/>
                    <a:lumMod val="105000"/>
                    <a:satMod val="103000"/>
                    <a:tint val="73000"/>
                  </a:schemeClr>
                </a:gs>
                <a:gs pos="100000">
                  <a:schemeClr val="lt1">
                    <a:hueOff val="0"/>
                    <a:satOff val="0"/>
                    <a:lumOff val="0"/>
                    <a:alphaOff val="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1">
              <a:srgbClr val="000000"/>
            </a:lnRef>
            <a:fillRef idx="2">
              <a:srgbClr val="000000"/>
            </a:fillRef>
            <a:effectRef idx="0">
              <a:srgbClr val="00000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Занятие 1: регулярные выражения, тематическое моделирование, классификация текстов</a:t>
            </a:r>
            <a:endParaRPr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Инструменты и методы</a:t>
            </a:r>
            <a:br>
              <a:rPr lang="ru-RU"/>
            </a:br>
            <a:r>
              <a:rPr lang="ru-RU"/>
              <a:t>текстовой аналитики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Тематическое моделирование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Латентное размещение Дирихле</a:t>
            </a:r>
            <a:endParaRPr/>
          </a:p>
        </p:txBody>
      </p:sp>
      <p:sp>
        <p:nvSpPr>
          <p:cNvPr id="6" name="TextBox 2"/>
          <p:cNvSpPr txBox="1"/>
          <p:nvPr/>
        </p:nvSpPr>
        <p:spPr bwMode="auto">
          <a:xfrm>
            <a:off x="628650" y="1368406"/>
            <a:ext cx="567334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600">
                <a:solidFill>
                  <a:schemeClr val="bg1"/>
                </a:solidFill>
                <a:latin typeface="Calibri Light"/>
              </a:rPr>
              <a:t>А что если распределение тем по документам и слов по темам </a:t>
            </a:r>
            <a:br>
              <a:rPr lang="ru-RU" sz="1600">
                <a:solidFill>
                  <a:schemeClr val="bg1"/>
                </a:solidFill>
                <a:latin typeface="Calibri Light"/>
              </a:rPr>
            </a:br>
            <a:r>
              <a:rPr lang="ru-RU" sz="1600">
                <a:solidFill>
                  <a:schemeClr val="bg1"/>
                </a:solidFill>
                <a:latin typeface="Calibri Light"/>
              </a:rPr>
              <a:t>смоделировать распределением Дирихле?..</a:t>
            </a:r>
            <a:endParaRPr/>
          </a:p>
        </p:txBody>
      </p:sp>
      <p:sp>
        <p:nvSpPr>
          <p:cNvPr id="7" name="TextBox 6"/>
          <p:cNvSpPr txBox="1"/>
          <p:nvPr/>
        </p:nvSpPr>
        <p:spPr bwMode="auto">
          <a:xfrm>
            <a:off x="628650" y="2598253"/>
            <a:ext cx="803008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176213" indent="-176213">
              <a:buClr>
                <a:schemeClr val="bg1"/>
              </a:buClr>
              <a:buFont typeface="Arial"/>
              <a:buChar char="•"/>
              <a:defRPr/>
            </a:pPr>
            <a:r>
              <a:rPr lang="ru-RU" sz="1600" u="sng">
                <a:solidFill>
                  <a:schemeClr val="accent1"/>
                </a:solidFill>
                <a:latin typeface="Calibri Light"/>
                <a:hlinkClick r:id="rId2" tooltip="http://edu.mmcs.sfedu.ru/pluginfile.php/18218/mod_resource/content/2/11%20%D0%A2%D0%B5%D0%BC%D0%B0%D1%82%D0%B8%D1%87%D0%B5%D1%81%D0%BA%D0%BE%D0%B5%20%D0%BC%D0%BE%D0%B4%D0%B5%D0%BB%D0%B8%D1%80%D0%BE%D0%B2%D0%B0%D0%BD%D0%B8%D0%B5.pdf"/>
              </a:rPr>
              <a:t>Немного о работе </a:t>
            </a:r>
            <a:r>
              <a:rPr lang="en-US" sz="1600" u="sng">
                <a:solidFill>
                  <a:schemeClr val="accent1"/>
                </a:solidFill>
                <a:latin typeface="Calibri Light"/>
                <a:hlinkClick r:id="rId2" tooltip="http://edu.mmcs.sfedu.ru/pluginfile.php/18218/mod_resource/content/2/11%20%D0%A2%D0%B5%D0%BC%D0%B0%D1%82%D0%B8%D1%87%D0%B5%D1%81%D0%BA%D0%BE%D0%B5%20%D0%BC%D0%BE%D0%B4%D0%B5%D0%BB%D0%B8%D1%80%D0%BE%D0%B2%D0%B0%D0%BD%D0%B8%D0%B5.pdf"/>
              </a:rPr>
              <a:t>LDA </a:t>
            </a:r>
            <a:r>
              <a:rPr lang="ru-RU" sz="1600" u="sng">
                <a:solidFill>
                  <a:schemeClr val="accent1"/>
                </a:solidFill>
                <a:latin typeface="Calibri Light"/>
                <a:hlinkClick r:id="rId2" tooltip="http://edu.mmcs.sfedu.ru/pluginfile.php/18218/mod_resource/content/2/11%20%D0%A2%D0%B5%D0%BC%D0%B0%D1%82%D0%B8%D1%87%D0%B5%D1%81%D0%BA%D0%BE%D0%B5%20%D0%BC%D0%BE%D0%B4%D0%B5%D0%BB%D0%B8%D1%80%D0%BE%D0%B2%D0%B0%D0%BD%D0%B8%D0%B5.pdf"/>
              </a:rPr>
              <a:t>на пальцах</a:t>
            </a:r>
            <a:endParaRPr lang="ru-RU" sz="1600">
              <a:solidFill>
                <a:schemeClr val="accent1"/>
              </a:solidFill>
              <a:latin typeface="Calibri Light"/>
            </a:endParaRPr>
          </a:p>
          <a:p>
            <a:pPr marL="176213" indent="-176213">
              <a:buClr>
                <a:schemeClr val="bg1"/>
              </a:buClr>
              <a:buFont typeface="Arial"/>
              <a:buChar char="•"/>
              <a:defRPr/>
            </a:pPr>
            <a:r>
              <a:rPr lang="ru-RU" sz="1600" u="sng">
                <a:solidFill>
                  <a:schemeClr val="accent1"/>
                </a:solidFill>
                <a:latin typeface="Calibri Light"/>
                <a:hlinkClick r:id="rId3" tooltip="https://habr.com/ru/post/417167/"/>
              </a:rPr>
              <a:t>Чуть больше и с примерами кода</a:t>
            </a:r>
            <a:r>
              <a:rPr lang="ru-RU" sz="1600">
                <a:solidFill>
                  <a:schemeClr val="accent1"/>
                </a:solidFill>
                <a:latin typeface="Calibri Light"/>
              </a:rPr>
              <a:t> </a:t>
            </a:r>
            <a:r>
              <a:rPr lang="ru-RU" sz="1600">
                <a:solidFill>
                  <a:schemeClr val="bg1"/>
                </a:solidFill>
                <a:latin typeface="Calibri Light"/>
              </a:rPr>
              <a:t>– здесь есть ссылки на подробные статьи с формулами</a:t>
            </a:r>
            <a:endParaRPr/>
          </a:p>
        </p:txBody>
      </p:sp>
      <p:sp>
        <p:nvSpPr>
          <p:cNvPr id="8" name="TextBox 7"/>
          <p:cNvSpPr txBox="1"/>
          <p:nvPr/>
        </p:nvSpPr>
        <p:spPr bwMode="auto">
          <a:xfrm>
            <a:off x="628650" y="2106440"/>
            <a:ext cx="789030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600">
                <a:solidFill>
                  <a:schemeClr val="bg1"/>
                </a:solidFill>
                <a:latin typeface="Calibri Light"/>
              </a:rPr>
              <a:t>Получится смоделировать много тем с условием: в каждом документе не более 3-5 тем.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Тематическое моделирование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Библиотеки</a:t>
            </a:r>
            <a:endParaRPr/>
          </a:p>
        </p:txBody>
      </p:sp>
      <p:sp>
        <p:nvSpPr>
          <p:cNvPr id="6" name="TextBox 2"/>
          <p:cNvSpPr txBox="1"/>
          <p:nvPr/>
        </p:nvSpPr>
        <p:spPr bwMode="auto">
          <a:xfrm>
            <a:off x="908050" y="1574800"/>
            <a:ext cx="3674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en-US" u="sng">
                <a:solidFill>
                  <a:schemeClr val="accent1"/>
                </a:solidFill>
                <a:latin typeface="Calibri Light"/>
                <a:hlinkClick r:id="rId2" tooltip="https://radimrehurek.com/gensim/"/>
              </a:rPr>
              <a:t>gensim</a:t>
            </a:r>
            <a:r>
              <a:rPr lang="en-US">
                <a:solidFill>
                  <a:schemeClr val="bg1"/>
                </a:solidFill>
                <a:latin typeface="Calibri Light"/>
              </a:rPr>
              <a:t> – topic modelling for humans.</a:t>
            </a:r>
            <a:endParaRPr/>
          </a:p>
          <a:p>
            <a:pPr algn="l">
              <a:defRPr/>
            </a:pPr>
            <a:r>
              <a:rPr lang="en-US" u="sng">
                <a:solidFill>
                  <a:schemeClr val="accent1"/>
                </a:solidFill>
                <a:latin typeface="Calibri Light"/>
                <a:hlinkClick r:id="rId3" tooltip="https://scikit-learn.org/stable/modules/generated/sklearn.decomposition.LatentDirichletAllocation.html"/>
              </a:rPr>
              <a:t>sklearn</a:t>
            </a:r>
            <a:r>
              <a:rPr lang="en-US">
                <a:solidFill>
                  <a:schemeClr val="bg1"/>
                </a:solidFill>
                <a:latin typeface="Calibri Light"/>
              </a:rPr>
              <a:t> – topic modelling with LDA.</a:t>
            </a:r>
            <a:endParaRPr lang="ru-RU">
              <a:solidFill>
                <a:schemeClr val="bg1"/>
              </a:solidFill>
              <a:latin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auto">
          <a:xfrm>
            <a:off x="1753885" y="1375989"/>
            <a:ext cx="6390694" cy="1556124"/>
          </a:xfrm>
        </p:spPr>
        <p:txBody>
          <a:bodyPr/>
          <a:lstStyle/>
          <a:p>
            <a:pPr>
              <a:defRPr/>
            </a:pPr>
            <a:r>
              <a:rPr lang="ru-RU"/>
              <a:t>Практикум по тематическому моделированию</a:t>
            </a:r>
            <a:endParaRPr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1"/>
          </p:nvPr>
        </p:nvSpPr>
        <p:spPr bwMode="auto">
          <a:xfrm>
            <a:off x="1753885" y="2932113"/>
            <a:ext cx="6390694" cy="1458912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Практикум</a:t>
            </a:r>
            <a:endParaRPr/>
          </a:p>
        </p:txBody>
      </p:sp>
      <p:sp>
        <p:nvSpPr>
          <p:cNvPr id="5" name="TextBox 3"/>
          <p:cNvSpPr txBox="1"/>
          <p:nvPr/>
        </p:nvSpPr>
        <p:spPr bwMode="auto">
          <a:xfrm>
            <a:off x="744583" y="1038496"/>
            <a:ext cx="1965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600">
                <a:solidFill>
                  <a:schemeClr val="accent6"/>
                </a:solidFill>
                <a:latin typeface="Calibri Light"/>
              </a:rPr>
              <a:t>Что нужно сделать?</a:t>
            </a:r>
            <a:endParaRPr/>
          </a:p>
        </p:txBody>
      </p:sp>
      <p:sp>
        <p:nvSpPr>
          <p:cNvPr id="6" name="TextBox 7"/>
          <p:cNvSpPr txBox="1"/>
          <p:nvPr/>
        </p:nvSpPr>
        <p:spPr bwMode="auto">
          <a:xfrm>
            <a:off x="744583" y="1658179"/>
            <a:ext cx="5988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600">
                <a:solidFill>
                  <a:schemeClr val="bg1"/>
                </a:solidFill>
                <a:latin typeface="Calibri Light"/>
              </a:rPr>
              <a:t>Зайти на </a:t>
            </a:r>
            <a:r>
              <a:rPr lang="en-US" sz="1600" u="sng">
                <a:solidFill>
                  <a:schemeClr val="bg1"/>
                </a:solidFill>
                <a:latin typeface="Calibri Light"/>
                <a:hlinkClick r:id="rId2" tooltip="https://colab.research.google.com/"/>
              </a:rPr>
              <a:t>https://colab.research.google.com/</a:t>
            </a:r>
            <a:endParaRPr lang="en-US" sz="1600">
              <a:solidFill>
                <a:schemeClr val="bg1"/>
              </a:solidFill>
              <a:latin typeface="Calibri Light"/>
            </a:endParaRPr>
          </a:p>
          <a:p>
            <a:pPr>
              <a:defRPr/>
            </a:pPr>
            <a:r>
              <a:rPr lang="en-US" sz="1600">
                <a:solidFill>
                  <a:schemeClr val="bg1"/>
                </a:solidFill>
                <a:latin typeface="Calibri Light"/>
                <a:cs typeface="Miriam Fixed"/>
              </a:rPr>
              <a:t>(</a:t>
            </a:r>
            <a:r>
              <a:rPr lang="ru-RU" sz="1600">
                <a:solidFill>
                  <a:schemeClr val="bg1"/>
                </a:solidFill>
                <a:latin typeface="Calibri Light"/>
                <a:cs typeface="Miriam Fixed"/>
              </a:rPr>
              <a:t>можно просто в поисковике вбить </a:t>
            </a:r>
            <a:r>
              <a:rPr lang="en-US" sz="1600">
                <a:solidFill>
                  <a:schemeClr val="bg1"/>
                </a:solidFill>
                <a:latin typeface="Calibri Light"/>
                <a:cs typeface="Miriam Fixed"/>
              </a:rPr>
              <a:t>“google collab”)</a:t>
            </a:r>
            <a:endParaRPr/>
          </a:p>
          <a:p>
            <a:pPr>
              <a:defRPr/>
            </a:pPr>
            <a:endParaRPr lang="en-US" sz="1600">
              <a:solidFill>
                <a:schemeClr val="bg1"/>
              </a:solidFill>
              <a:latin typeface="Calibri Light"/>
              <a:cs typeface="Miriam Fixed"/>
            </a:endParaRPr>
          </a:p>
          <a:p>
            <a:pPr>
              <a:defRPr/>
            </a:pPr>
            <a:r>
              <a:rPr lang="ru-RU" sz="1600">
                <a:solidFill>
                  <a:schemeClr val="bg1"/>
                </a:solidFill>
                <a:latin typeface="Calibri Light"/>
                <a:cs typeface="Miriam Fixed"/>
              </a:rPr>
              <a:t>Выбрать вкладку </a:t>
            </a:r>
            <a:r>
              <a:rPr lang="en-US" sz="1600">
                <a:solidFill>
                  <a:schemeClr val="bg1"/>
                </a:solidFill>
                <a:latin typeface="Calibri Light"/>
                <a:cs typeface="Miriam Fixed"/>
              </a:rPr>
              <a:t>GitHub</a:t>
            </a:r>
            <a:endParaRPr/>
          </a:p>
          <a:p>
            <a:pPr>
              <a:defRPr/>
            </a:pPr>
            <a:endParaRPr lang="en-US" sz="1600">
              <a:solidFill>
                <a:schemeClr val="bg1"/>
              </a:solidFill>
              <a:latin typeface="Calibri Light"/>
              <a:cs typeface="Miriam Fixed"/>
            </a:endParaRPr>
          </a:p>
          <a:p>
            <a:pPr>
              <a:defRPr/>
            </a:pPr>
            <a:r>
              <a:rPr lang="ru-RU" sz="1600">
                <a:solidFill>
                  <a:schemeClr val="bg1"/>
                </a:solidFill>
                <a:latin typeface="Calibri Light"/>
                <a:cs typeface="Miriam Fixed"/>
              </a:rPr>
              <a:t>Ввести </a:t>
            </a:r>
            <a:r>
              <a:rPr lang="en-US" sz="1600">
                <a:solidFill>
                  <a:schemeClr val="bg1"/>
                </a:solidFill>
                <a:latin typeface="Calibri Light"/>
                <a:cs typeface="Miriam Fixed"/>
              </a:rPr>
              <a:t>url: </a:t>
            </a:r>
            <a:r>
              <a:rPr lang="en-US" sz="1600" u="sng">
                <a:solidFill>
                  <a:schemeClr val="bg1"/>
                </a:solidFill>
                <a:latin typeface="Calibri Light"/>
                <a:cs typeface="Miriam Fixed"/>
                <a:hlinkClick r:id="rId3" tooltip="https://github.com/Ekaterina-Elmikeeva/Text-analytics"/>
              </a:rPr>
              <a:t>https://github.com/Ekaterina-Elmikeeva/Text-analytics</a:t>
            </a:r>
            <a:r>
              <a:rPr lang="en-US" sz="1600">
                <a:solidFill>
                  <a:schemeClr val="bg1"/>
                </a:solidFill>
                <a:latin typeface="Calibri Light"/>
                <a:cs typeface="Miriam Fixed"/>
              </a:rPr>
              <a:t> </a:t>
            </a:r>
            <a:endParaRPr/>
          </a:p>
          <a:p>
            <a:pPr>
              <a:defRPr/>
            </a:pPr>
            <a:r>
              <a:rPr lang="ru-RU" sz="1600">
                <a:solidFill>
                  <a:schemeClr val="bg1"/>
                </a:solidFill>
                <a:latin typeface="Calibri Light"/>
                <a:cs typeface="Miriam Fixed"/>
              </a:rPr>
              <a:t>(или ввести имя пользователя </a:t>
            </a:r>
            <a:r>
              <a:rPr lang="en-US" sz="1600">
                <a:solidFill>
                  <a:schemeClr val="bg1"/>
                </a:solidFill>
                <a:latin typeface="Calibri Light"/>
                <a:cs typeface="Miriam Fixed"/>
              </a:rPr>
              <a:t>Ekaterina-Elmikeeva)</a:t>
            </a:r>
            <a:endParaRPr/>
          </a:p>
          <a:p>
            <a:pPr>
              <a:defRPr/>
            </a:pPr>
            <a:endParaRPr lang="en-US" sz="1600">
              <a:solidFill>
                <a:schemeClr val="bg1"/>
              </a:solidFill>
              <a:latin typeface="Calibri Light"/>
              <a:cs typeface="Miriam Fixed"/>
            </a:endParaRPr>
          </a:p>
          <a:p>
            <a:pPr>
              <a:defRPr/>
            </a:pPr>
            <a:r>
              <a:rPr lang="ru-RU" sz="1600">
                <a:solidFill>
                  <a:schemeClr val="bg1"/>
                </a:solidFill>
                <a:latin typeface="Calibri Light"/>
                <a:cs typeface="Miriam Fixed"/>
              </a:rPr>
              <a:t>Выбрать ноутбук </a:t>
            </a:r>
            <a:r>
              <a:rPr lang="en-US" sz="1600">
                <a:solidFill>
                  <a:schemeClr val="bg1"/>
                </a:solidFill>
                <a:latin typeface="Calibri Light"/>
                <a:cs typeface="Miriam Fixed"/>
              </a:rPr>
              <a:t>Topic_modeling</a:t>
            </a:r>
            <a:endParaRPr lang="ru-RU" sz="1600">
              <a:solidFill>
                <a:schemeClr val="bg1"/>
              </a:solidFill>
              <a:latin typeface="Calibri Light"/>
              <a:cs typeface="Miriam Fix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Регулярные выражения</a:t>
            </a:r>
            <a:endParaRPr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Регулярные выражения</a:t>
            </a:r>
            <a:endParaRPr/>
          </a:p>
        </p:txBody>
      </p:sp>
      <p:sp>
        <p:nvSpPr>
          <p:cNvPr id="5" name="TextBox 2"/>
          <p:cNvSpPr txBox="1"/>
          <p:nvPr/>
        </p:nvSpPr>
        <p:spPr bwMode="auto">
          <a:xfrm>
            <a:off x="744583" y="1971585"/>
            <a:ext cx="45448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>
                <a:solidFill>
                  <a:schemeClr val="accent6"/>
                </a:solidFill>
                <a:latin typeface="Calibri Light"/>
              </a:rPr>
              <a:t>Примеры задач:</a:t>
            </a:r>
            <a:endParaRPr lang="en-US">
              <a:solidFill>
                <a:schemeClr val="accent6"/>
              </a:solidFill>
              <a:latin typeface="Calibri Light"/>
            </a:endParaRPr>
          </a:p>
          <a:p>
            <a:pPr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Найти в тексте ИНН и ОГРН юрлица</a:t>
            </a:r>
          </a:p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Найти в тексте название компании</a:t>
            </a:r>
            <a:endParaRPr/>
          </a:p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Убрать все имена из корпуса в 9 млн текстов</a:t>
            </a:r>
            <a:endParaRPr/>
          </a:p>
        </p:txBody>
      </p:sp>
      <p:sp>
        <p:nvSpPr>
          <p:cNvPr id="6" name="TextBox 3"/>
          <p:cNvSpPr txBox="1"/>
          <p:nvPr/>
        </p:nvSpPr>
        <p:spPr bwMode="auto">
          <a:xfrm>
            <a:off x="744583" y="1264698"/>
            <a:ext cx="8255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Регулярное выражение – это шаблон, по которому мы ищем информацию в тексте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Регулярные выражения</a:t>
            </a:r>
            <a:endParaRPr/>
          </a:p>
        </p:txBody>
      </p:sp>
      <p:sp>
        <p:nvSpPr>
          <p:cNvPr id="5" name="TextBox 3"/>
          <p:cNvSpPr txBox="1"/>
          <p:nvPr/>
        </p:nvSpPr>
        <p:spPr bwMode="auto">
          <a:xfrm>
            <a:off x="744583" y="1012370"/>
            <a:ext cx="3230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600">
                <a:solidFill>
                  <a:schemeClr val="accent6"/>
                </a:solidFill>
                <a:latin typeface="Calibri Light"/>
              </a:rPr>
              <a:t>Найти в тексте ИНН и ОГРН юрлица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744583" y="1632252"/>
            <a:ext cx="7120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600">
                <a:solidFill>
                  <a:schemeClr val="bg1"/>
                </a:solidFill>
                <a:latin typeface="Calibri Light"/>
              </a:rPr>
              <a:t>ИНН – последовательность из 12 цифр для физлица, и из 10 цифр – для юрлица.</a:t>
            </a:r>
            <a:endParaRPr/>
          </a:p>
          <a:p>
            <a:pPr>
              <a:defRPr/>
            </a:pPr>
            <a:r>
              <a:rPr lang="ru-RU" sz="1600">
                <a:solidFill>
                  <a:schemeClr val="bg1"/>
                </a:solidFill>
                <a:latin typeface="Calibri Light"/>
              </a:rPr>
              <a:t>ОГРН – последовательность из 13 цифр.</a:t>
            </a:r>
            <a:endParaRPr/>
          </a:p>
        </p:txBody>
      </p:sp>
      <p:sp>
        <p:nvSpPr>
          <p:cNvPr id="7" name="TextBox 6"/>
          <p:cNvSpPr txBox="1"/>
          <p:nvPr/>
        </p:nvSpPr>
        <p:spPr bwMode="auto">
          <a:xfrm>
            <a:off x="744583" y="2498354"/>
            <a:ext cx="4213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600">
                <a:solidFill>
                  <a:schemeClr val="bg1"/>
                </a:solidFill>
                <a:latin typeface="Calibri Light"/>
              </a:rPr>
              <a:t>Шаблон для ИНН: </a:t>
            </a:r>
            <a:r>
              <a:rPr lang="en-US" sz="1600">
                <a:solidFill>
                  <a:schemeClr val="accent6"/>
                </a:solidFill>
                <a:latin typeface="Calibri Light"/>
              </a:rPr>
              <a:t>\b</a:t>
            </a:r>
            <a:r>
              <a:rPr lang="ru-RU" sz="1600">
                <a:solidFill>
                  <a:schemeClr val="accent6"/>
                </a:solidFill>
                <a:latin typeface="Calibri Light"/>
                <a:cs typeface="Miriam Fixed"/>
              </a:rPr>
              <a:t>\</a:t>
            </a:r>
            <a:r>
              <a:rPr lang="en-US" sz="1600">
                <a:solidFill>
                  <a:schemeClr val="accent6"/>
                </a:solidFill>
                <a:latin typeface="Calibri Light"/>
                <a:cs typeface="Miriam Fixed"/>
              </a:rPr>
              <a:t>d{10}\b</a:t>
            </a:r>
            <a:r>
              <a:rPr lang="en-US" sz="1600">
                <a:solidFill>
                  <a:schemeClr val="bg1"/>
                </a:solidFill>
                <a:latin typeface="Calibri Light"/>
              </a:rPr>
              <a:t> </a:t>
            </a:r>
            <a:r>
              <a:rPr lang="ru-RU" sz="1600">
                <a:solidFill>
                  <a:schemeClr val="bg1"/>
                </a:solidFill>
                <a:latin typeface="Calibri Light"/>
              </a:rPr>
              <a:t>или </a:t>
            </a:r>
            <a:r>
              <a:rPr lang="en-US" sz="1600">
                <a:solidFill>
                  <a:schemeClr val="accent6"/>
                </a:solidFill>
                <a:latin typeface="Calibri Light"/>
              </a:rPr>
              <a:t>\b</a:t>
            </a:r>
            <a:r>
              <a:rPr lang="en-US" sz="1600">
                <a:solidFill>
                  <a:schemeClr val="accent6"/>
                </a:solidFill>
                <a:latin typeface="Calibri Light"/>
                <a:cs typeface="Miriam Fixed"/>
              </a:rPr>
              <a:t>[0-9]{10}\b</a:t>
            </a:r>
            <a:endParaRPr/>
          </a:p>
          <a:p>
            <a:pPr>
              <a:defRPr/>
            </a:pPr>
            <a:r>
              <a:rPr lang="ru-RU" sz="1600">
                <a:solidFill>
                  <a:schemeClr val="bg1"/>
                </a:solidFill>
                <a:latin typeface="Calibri Light"/>
              </a:rPr>
              <a:t>Шаблон для ОГРН: </a:t>
            </a:r>
            <a:r>
              <a:rPr lang="en-US" sz="1600">
                <a:solidFill>
                  <a:schemeClr val="accent6"/>
                </a:solidFill>
                <a:latin typeface="Calibri Light"/>
              </a:rPr>
              <a:t>\b</a:t>
            </a:r>
            <a:r>
              <a:rPr lang="ru-RU" sz="1600">
                <a:solidFill>
                  <a:schemeClr val="accent6"/>
                </a:solidFill>
                <a:latin typeface="Calibri Light"/>
                <a:cs typeface="Miriam Fixed"/>
              </a:rPr>
              <a:t>\</a:t>
            </a:r>
            <a:r>
              <a:rPr lang="en-US" sz="1600">
                <a:solidFill>
                  <a:schemeClr val="accent6"/>
                </a:solidFill>
                <a:latin typeface="Calibri Light"/>
                <a:cs typeface="Miriam Fixed"/>
              </a:rPr>
              <a:t>d{13}\b</a:t>
            </a:r>
            <a:r>
              <a:rPr lang="en-US" sz="1600">
                <a:solidFill>
                  <a:schemeClr val="bg1"/>
                </a:solidFill>
                <a:latin typeface="Calibri Light"/>
              </a:rPr>
              <a:t> </a:t>
            </a:r>
            <a:r>
              <a:rPr lang="ru-RU" sz="1600">
                <a:solidFill>
                  <a:schemeClr val="bg1"/>
                </a:solidFill>
                <a:latin typeface="Calibri Light"/>
              </a:rPr>
              <a:t>или </a:t>
            </a:r>
            <a:r>
              <a:rPr lang="en-US" sz="1600">
                <a:solidFill>
                  <a:schemeClr val="accent6"/>
                </a:solidFill>
                <a:latin typeface="Calibri Light"/>
              </a:rPr>
              <a:t>\b</a:t>
            </a:r>
            <a:r>
              <a:rPr lang="en-US" sz="1600">
                <a:solidFill>
                  <a:schemeClr val="accent6"/>
                </a:solidFill>
                <a:latin typeface="Calibri Light"/>
                <a:cs typeface="Miriam Fixed"/>
              </a:rPr>
              <a:t>[0-9]{1</a:t>
            </a:r>
            <a:r>
              <a:rPr lang="ru-RU" sz="1600">
                <a:solidFill>
                  <a:schemeClr val="accent6"/>
                </a:solidFill>
                <a:latin typeface="Calibri Light"/>
                <a:cs typeface="Miriam Fixed"/>
              </a:rPr>
              <a:t>3</a:t>
            </a:r>
            <a:r>
              <a:rPr lang="en-US" sz="1600">
                <a:solidFill>
                  <a:schemeClr val="accent6"/>
                </a:solidFill>
                <a:latin typeface="Calibri Light"/>
                <a:cs typeface="Miriam Fixed"/>
              </a:rPr>
              <a:t>}\b</a:t>
            </a:r>
            <a:endParaRPr lang="ru-RU" sz="1600">
              <a:solidFill>
                <a:schemeClr val="accent6"/>
              </a:solidFill>
              <a:latin typeface="Calibri Light"/>
              <a:cs typeface="Miriam Fixed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44583" y="3463926"/>
            <a:ext cx="5075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600">
                <a:solidFill>
                  <a:schemeClr val="bg1"/>
                </a:solidFill>
                <a:latin typeface="Calibri Light"/>
              </a:rPr>
              <a:t>Примеры контекстов, где такого шаблона недостаточно:</a:t>
            </a:r>
            <a:endParaRPr/>
          </a:p>
          <a:p>
            <a:pPr>
              <a:defRPr/>
            </a:pPr>
            <a:r>
              <a:rPr lang="ru-RU" sz="1600">
                <a:solidFill>
                  <a:schemeClr val="bg1"/>
                </a:solidFill>
                <a:latin typeface="Calibri Light"/>
              </a:rPr>
              <a:t>«Номер телефона для связи: +7 9991234567»</a:t>
            </a:r>
            <a:endParaRPr/>
          </a:p>
          <a:p>
            <a:pPr>
              <a:defRPr/>
            </a:pPr>
            <a:r>
              <a:rPr lang="ru-RU" sz="1600">
                <a:solidFill>
                  <a:schemeClr val="bg1"/>
                </a:solidFill>
                <a:latin typeface="Calibri Light"/>
              </a:rPr>
              <a:t>«По условиям госконтракта № 1000000763972 …»</a:t>
            </a:r>
            <a:endParaRPr/>
          </a:p>
        </p:txBody>
      </p:sp>
      <p:sp>
        <p:nvSpPr>
          <p:cNvPr id="9" name="TextBox 2"/>
          <p:cNvSpPr txBox="1"/>
          <p:nvPr/>
        </p:nvSpPr>
        <p:spPr bwMode="auto">
          <a:xfrm>
            <a:off x="6719937" y="2375242"/>
            <a:ext cx="2291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en-US" sz="1200">
                <a:solidFill>
                  <a:schemeClr val="accent6"/>
                </a:solidFill>
                <a:latin typeface="Calibri Light"/>
              </a:rPr>
              <a:t>\b</a:t>
            </a:r>
            <a:r>
              <a:rPr lang="en-US" sz="1200">
                <a:solidFill>
                  <a:schemeClr val="bg1"/>
                </a:solidFill>
                <a:latin typeface="Calibri Light"/>
              </a:rPr>
              <a:t> – </a:t>
            </a:r>
            <a:r>
              <a:rPr lang="ru-RU" sz="1200">
                <a:solidFill>
                  <a:schemeClr val="bg1"/>
                </a:solidFill>
                <a:latin typeface="Calibri Light"/>
              </a:rPr>
              <a:t>граница слова</a:t>
            </a:r>
            <a:endParaRPr/>
          </a:p>
          <a:p>
            <a:pPr>
              <a:defRPr/>
            </a:pPr>
            <a:r>
              <a:rPr lang="en-US" sz="1200">
                <a:solidFill>
                  <a:schemeClr val="accent6"/>
                </a:solidFill>
                <a:latin typeface="Calibri Light"/>
              </a:rPr>
              <a:t>\d </a:t>
            </a:r>
            <a:r>
              <a:rPr lang="en-US" sz="1200">
                <a:solidFill>
                  <a:schemeClr val="bg1"/>
                </a:solidFill>
                <a:latin typeface="Calibri Light"/>
              </a:rPr>
              <a:t>– </a:t>
            </a:r>
            <a:r>
              <a:rPr lang="ru-RU" sz="1200">
                <a:solidFill>
                  <a:schemeClr val="bg1"/>
                </a:solidFill>
                <a:latin typeface="Calibri Light"/>
              </a:rPr>
              <a:t>любая цифра</a:t>
            </a:r>
            <a:endParaRPr/>
          </a:p>
          <a:p>
            <a:pPr algn="l">
              <a:defRPr/>
            </a:pPr>
            <a:r>
              <a:rPr lang="en-US" sz="1200">
                <a:solidFill>
                  <a:schemeClr val="accent6"/>
                </a:solidFill>
                <a:latin typeface="Calibri Light"/>
              </a:rPr>
              <a:t>[0-9]</a:t>
            </a:r>
            <a:r>
              <a:rPr lang="en-US" sz="1200">
                <a:solidFill>
                  <a:schemeClr val="bg1"/>
                </a:solidFill>
                <a:latin typeface="Calibri Light"/>
              </a:rPr>
              <a:t> – </a:t>
            </a:r>
            <a:r>
              <a:rPr lang="ru-RU" sz="1200">
                <a:solidFill>
                  <a:schemeClr val="bg1"/>
                </a:solidFill>
                <a:latin typeface="Calibri Light"/>
              </a:rPr>
              <a:t>любое значение от 0 до 9</a:t>
            </a:r>
            <a:endParaRPr/>
          </a:p>
          <a:p>
            <a:pPr algn="l">
              <a:defRPr/>
            </a:pPr>
            <a:r>
              <a:rPr lang="en-US" sz="1200">
                <a:solidFill>
                  <a:schemeClr val="accent6"/>
                </a:solidFill>
                <a:latin typeface="Calibri Light"/>
              </a:rPr>
              <a:t>{n}</a:t>
            </a:r>
            <a:r>
              <a:rPr lang="en-US" sz="1200">
                <a:solidFill>
                  <a:schemeClr val="bg1"/>
                </a:solidFill>
                <a:latin typeface="Calibri Light"/>
              </a:rPr>
              <a:t> – n </a:t>
            </a:r>
            <a:r>
              <a:rPr lang="ru-RU" sz="1200">
                <a:solidFill>
                  <a:schemeClr val="bg1"/>
                </a:solidFill>
                <a:latin typeface="Calibri Light"/>
              </a:rPr>
              <a:t>повторений</a:t>
            </a:r>
            <a:endParaRPr/>
          </a:p>
        </p:txBody>
      </p:sp>
      <p:cxnSp>
        <p:nvCxnSpPr>
          <p:cNvPr id="10" name="Straight Arrow Connector 8"/>
          <p:cNvCxnSpPr>
            <a:cxnSpLocks/>
            <a:stCxn id="7" idx="3"/>
            <a:endCxn id="9" idx="1"/>
          </p:cNvCxnSpPr>
          <p:nvPr/>
        </p:nvCxnSpPr>
        <p:spPr bwMode="auto">
          <a:xfrm flipV="1">
            <a:off x="4957596" y="2790741"/>
            <a:ext cx="1762341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Регулярные выражения</a:t>
            </a:r>
            <a:endParaRPr/>
          </a:p>
        </p:txBody>
      </p:sp>
      <p:sp>
        <p:nvSpPr>
          <p:cNvPr id="5" name="TextBox 3"/>
          <p:cNvSpPr txBox="1"/>
          <p:nvPr/>
        </p:nvSpPr>
        <p:spPr bwMode="auto">
          <a:xfrm>
            <a:off x="744583" y="1038496"/>
            <a:ext cx="3230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600">
                <a:solidFill>
                  <a:schemeClr val="bg1"/>
                </a:solidFill>
                <a:latin typeface="Calibri Light"/>
              </a:rPr>
              <a:t>Найти в тексте ИНН и ОГРН юрлица</a:t>
            </a:r>
          </a:p>
        </p:txBody>
      </p:sp>
      <p:sp>
        <p:nvSpPr>
          <p:cNvPr id="6" name="TextBox 8"/>
          <p:cNvSpPr txBox="1"/>
          <p:nvPr/>
        </p:nvSpPr>
        <p:spPr bwMode="auto">
          <a:xfrm>
            <a:off x="744583" y="1869493"/>
            <a:ext cx="33874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600">
                <a:solidFill>
                  <a:schemeClr val="bg1"/>
                </a:solidFill>
                <a:latin typeface="Calibri Light"/>
              </a:rPr>
              <a:t>Какие контексты необходимо учесть:</a:t>
            </a:r>
            <a:endParaRPr/>
          </a:p>
          <a:p>
            <a:pPr>
              <a:defRPr/>
            </a:pPr>
            <a:r>
              <a:rPr lang="ru-RU" sz="1600">
                <a:solidFill>
                  <a:schemeClr val="bg1"/>
                </a:solidFill>
                <a:latin typeface="Calibri Light"/>
              </a:rPr>
              <a:t>ИНН 1234567890</a:t>
            </a:r>
            <a:endParaRPr/>
          </a:p>
          <a:p>
            <a:pPr>
              <a:defRPr/>
            </a:pPr>
            <a:r>
              <a:rPr lang="ru-RU" sz="1600">
                <a:solidFill>
                  <a:schemeClr val="bg1"/>
                </a:solidFill>
                <a:latin typeface="Calibri Light"/>
              </a:rPr>
              <a:t>ИНН: 1234567890</a:t>
            </a:r>
            <a:endParaRPr/>
          </a:p>
          <a:p>
            <a:pPr>
              <a:defRPr/>
            </a:pPr>
            <a:r>
              <a:rPr lang="ru-RU" sz="1600">
                <a:solidFill>
                  <a:schemeClr val="bg1"/>
                </a:solidFill>
                <a:latin typeface="Calibri Light"/>
              </a:rPr>
              <a:t>ИНН – 1234567890</a:t>
            </a:r>
            <a:endParaRPr/>
          </a:p>
        </p:txBody>
      </p:sp>
      <p:sp>
        <p:nvSpPr>
          <p:cNvPr id="7" name="TextBox 9"/>
          <p:cNvSpPr txBox="1"/>
          <p:nvPr/>
        </p:nvSpPr>
        <p:spPr bwMode="auto">
          <a:xfrm>
            <a:off x="744583" y="2981620"/>
            <a:ext cx="7085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600">
                <a:solidFill>
                  <a:schemeClr val="bg1"/>
                </a:solidFill>
                <a:latin typeface="Calibri Light"/>
              </a:rPr>
              <a:t>Шаблон для ИНН: </a:t>
            </a:r>
            <a:r>
              <a:rPr lang="ru-RU" sz="1600">
                <a:solidFill>
                  <a:schemeClr val="accent6"/>
                </a:solidFill>
                <a:latin typeface="Calibri Light"/>
                <a:cs typeface="Miriam Fixed"/>
              </a:rPr>
              <a:t>(?&lt;=инн: )\</a:t>
            </a:r>
            <a:r>
              <a:rPr lang="en-US" sz="1600">
                <a:solidFill>
                  <a:schemeClr val="accent6"/>
                </a:solidFill>
                <a:latin typeface="Calibri Light"/>
                <a:cs typeface="Miriam Fixed"/>
              </a:rPr>
              <a:t>d{10}\b|(?&lt;=</a:t>
            </a:r>
            <a:r>
              <a:rPr lang="ru-RU" sz="1600">
                <a:solidFill>
                  <a:schemeClr val="accent6"/>
                </a:solidFill>
                <a:latin typeface="Calibri Light"/>
                <a:cs typeface="Miriam Fixed"/>
              </a:rPr>
              <a:t>инн [–\-] )\</a:t>
            </a:r>
            <a:r>
              <a:rPr lang="en-US" sz="1600">
                <a:solidFill>
                  <a:schemeClr val="accent6"/>
                </a:solidFill>
                <a:latin typeface="Calibri Light"/>
                <a:cs typeface="Miriam Fixed"/>
              </a:rPr>
              <a:t>d{10}\b|(?&lt;=</a:t>
            </a:r>
            <a:r>
              <a:rPr lang="ru-RU" sz="1600">
                <a:solidFill>
                  <a:schemeClr val="accent6"/>
                </a:solidFill>
                <a:latin typeface="Calibri Light"/>
                <a:cs typeface="Miriam Fixed"/>
              </a:rPr>
              <a:t>инн )\</a:t>
            </a:r>
            <a:r>
              <a:rPr lang="en-US" sz="1600">
                <a:solidFill>
                  <a:schemeClr val="accent6"/>
                </a:solidFill>
                <a:latin typeface="Calibri Light"/>
                <a:cs typeface="Miriam Fixed"/>
              </a:rPr>
              <a:t>d{10}\b</a:t>
            </a:r>
            <a:endParaRPr/>
          </a:p>
          <a:p>
            <a:pPr>
              <a:defRPr/>
            </a:pPr>
            <a:r>
              <a:rPr lang="ru-RU" sz="1600">
                <a:solidFill>
                  <a:schemeClr val="bg1"/>
                </a:solidFill>
                <a:latin typeface="Calibri Light"/>
              </a:rPr>
              <a:t>Шаблон для ОГРН: </a:t>
            </a:r>
            <a:r>
              <a:rPr lang="ru-RU" sz="1600">
                <a:solidFill>
                  <a:schemeClr val="accent6"/>
                </a:solidFill>
                <a:latin typeface="Calibri Light"/>
                <a:cs typeface="Miriam Fixed"/>
              </a:rPr>
              <a:t>(?&lt;=огрн: )\</a:t>
            </a:r>
            <a:r>
              <a:rPr lang="en-US" sz="1600">
                <a:solidFill>
                  <a:schemeClr val="accent6"/>
                </a:solidFill>
                <a:latin typeface="Calibri Light"/>
                <a:cs typeface="Miriam Fixed"/>
              </a:rPr>
              <a:t>d{1</a:t>
            </a:r>
            <a:r>
              <a:rPr lang="ru-RU" sz="1600">
                <a:solidFill>
                  <a:schemeClr val="accent6"/>
                </a:solidFill>
                <a:latin typeface="Calibri Light"/>
                <a:cs typeface="Miriam Fixed"/>
              </a:rPr>
              <a:t>3</a:t>
            </a:r>
            <a:r>
              <a:rPr lang="en-US" sz="1600">
                <a:solidFill>
                  <a:schemeClr val="accent6"/>
                </a:solidFill>
                <a:latin typeface="Calibri Light"/>
                <a:cs typeface="Miriam Fixed"/>
              </a:rPr>
              <a:t>}\b|(?&lt;=</a:t>
            </a:r>
            <a:r>
              <a:rPr lang="ru-RU" sz="1600">
                <a:solidFill>
                  <a:schemeClr val="accent6"/>
                </a:solidFill>
                <a:latin typeface="Calibri Light"/>
                <a:cs typeface="Miriam Fixed"/>
              </a:rPr>
              <a:t>огрн [–\-] )\</a:t>
            </a:r>
            <a:r>
              <a:rPr lang="en-US" sz="1600">
                <a:solidFill>
                  <a:schemeClr val="accent6"/>
                </a:solidFill>
                <a:latin typeface="Calibri Light"/>
                <a:cs typeface="Miriam Fixed"/>
              </a:rPr>
              <a:t>d{1</a:t>
            </a:r>
            <a:r>
              <a:rPr lang="ru-RU" sz="1600">
                <a:solidFill>
                  <a:schemeClr val="accent6"/>
                </a:solidFill>
                <a:latin typeface="Calibri Light"/>
                <a:cs typeface="Miriam Fixed"/>
              </a:rPr>
              <a:t>3</a:t>
            </a:r>
            <a:r>
              <a:rPr lang="en-US" sz="1600">
                <a:solidFill>
                  <a:schemeClr val="accent6"/>
                </a:solidFill>
                <a:latin typeface="Calibri Light"/>
                <a:cs typeface="Miriam Fixed"/>
              </a:rPr>
              <a:t>}\b|(?&lt;=</a:t>
            </a:r>
            <a:r>
              <a:rPr lang="ru-RU" sz="1600">
                <a:solidFill>
                  <a:schemeClr val="accent6"/>
                </a:solidFill>
                <a:latin typeface="Calibri Light"/>
                <a:cs typeface="Miriam Fixed"/>
              </a:rPr>
              <a:t>огрн )\</a:t>
            </a:r>
            <a:r>
              <a:rPr lang="en-US" sz="1600">
                <a:solidFill>
                  <a:schemeClr val="accent6"/>
                </a:solidFill>
                <a:latin typeface="Calibri Light"/>
                <a:cs typeface="Miriam Fixed"/>
              </a:rPr>
              <a:t>d{1</a:t>
            </a:r>
            <a:r>
              <a:rPr lang="ru-RU" sz="1600">
                <a:solidFill>
                  <a:schemeClr val="accent6"/>
                </a:solidFill>
                <a:latin typeface="Calibri Light"/>
                <a:cs typeface="Miriam Fixed"/>
              </a:rPr>
              <a:t>3</a:t>
            </a:r>
            <a:r>
              <a:rPr lang="en-US" sz="1600">
                <a:solidFill>
                  <a:schemeClr val="accent6"/>
                </a:solidFill>
                <a:latin typeface="Calibri Light"/>
                <a:cs typeface="Miriam Fixed"/>
              </a:rPr>
              <a:t>}\b</a:t>
            </a:r>
            <a:endParaRPr lang="ru-RU" sz="1600">
              <a:solidFill>
                <a:schemeClr val="accent6"/>
              </a:solidFill>
              <a:latin typeface="Calibri Light"/>
              <a:cs typeface="Miriam Fix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Регулярные выражения</a:t>
            </a:r>
            <a:endParaRPr/>
          </a:p>
        </p:txBody>
      </p:sp>
      <p:sp>
        <p:nvSpPr>
          <p:cNvPr id="5" name="TextBox 3"/>
          <p:cNvSpPr txBox="1"/>
          <p:nvPr/>
        </p:nvSpPr>
        <p:spPr bwMode="auto">
          <a:xfrm>
            <a:off x="744583" y="1038496"/>
            <a:ext cx="3230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600">
                <a:solidFill>
                  <a:schemeClr val="bg1"/>
                </a:solidFill>
                <a:latin typeface="Calibri Light"/>
              </a:rPr>
              <a:t>Найти в тексте ИНН и ОГРН юрлица</a:t>
            </a:r>
          </a:p>
        </p:txBody>
      </p:sp>
      <p:sp>
        <p:nvSpPr>
          <p:cNvPr id="6" name="TextBox 8"/>
          <p:cNvSpPr txBox="1"/>
          <p:nvPr/>
        </p:nvSpPr>
        <p:spPr bwMode="auto">
          <a:xfrm>
            <a:off x="744583" y="1869493"/>
            <a:ext cx="33874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600">
                <a:solidFill>
                  <a:schemeClr val="bg1"/>
                </a:solidFill>
                <a:latin typeface="Calibri Light"/>
              </a:rPr>
              <a:t>Какие контексты необходимо учесть:</a:t>
            </a:r>
            <a:endParaRPr/>
          </a:p>
          <a:p>
            <a:pPr>
              <a:defRPr/>
            </a:pPr>
            <a:r>
              <a:rPr lang="ru-RU" sz="1600">
                <a:solidFill>
                  <a:schemeClr val="bg1"/>
                </a:solidFill>
                <a:latin typeface="Calibri Light"/>
              </a:rPr>
              <a:t>ИНН 1234567890</a:t>
            </a:r>
            <a:endParaRPr/>
          </a:p>
          <a:p>
            <a:pPr>
              <a:defRPr/>
            </a:pPr>
            <a:r>
              <a:rPr lang="ru-RU" sz="1600">
                <a:solidFill>
                  <a:schemeClr val="bg1"/>
                </a:solidFill>
                <a:latin typeface="Calibri Light"/>
              </a:rPr>
              <a:t>ИНН: 1234567890</a:t>
            </a:r>
            <a:endParaRPr/>
          </a:p>
          <a:p>
            <a:pPr>
              <a:defRPr/>
            </a:pPr>
            <a:r>
              <a:rPr lang="ru-RU" sz="1600">
                <a:solidFill>
                  <a:schemeClr val="bg1"/>
                </a:solidFill>
                <a:latin typeface="Calibri Light"/>
              </a:rPr>
              <a:t>ИНН – 1234567890</a:t>
            </a:r>
            <a:endParaRPr/>
          </a:p>
        </p:txBody>
      </p:sp>
      <p:sp>
        <p:nvSpPr>
          <p:cNvPr id="7" name="TextBox 2"/>
          <p:cNvSpPr txBox="1"/>
          <p:nvPr/>
        </p:nvSpPr>
        <p:spPr bwMode="auto">
          <a:xfrm>
            <a:off x="3670663" y="4016829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>
                <a:solidFill>
                  <a:schemeClr val="bg1"/>
                </a:solidFill>
                <a:latin typeface="Calibri Light"/>
              </a:rPr>
              <a:t>Что тут происходит?</a:t>
            </a:r>
            <a:endParaRPr/>
          </a:p>
        </p:txBody>
      </p:sp>
      <p:cxnSp>
        <p:nvCxnSpPr>
          <p:cNvPr id="8" name="Straight Arrow Connector 10"/>
          <p:cNvCxnSpPr>
            <a:cxnSpLocks/>
            <a:stCxn id="7" idx="0"/>
          </p:cNvCxnSpPr>
          <p:nvPr/>
        </p:nvCxnSpPr>
        <p:spPr bwMode="auto">
          <a:xfrm flipV="1">
            <a:off x="4772888" y="3609975"/>
            <a:ext cx="0" cy="40685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7"/>
          <p:cNvSpPr txBox="1"/>
          <p:nvPr/>
        </p:nvSpPr>
        <p:spPr bwMode="auto">
          <a:xfrm>
            <a:off x="744583" y="2981620"/>
            <a:ext cx="7085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600">
                <a:solidFill>
                  <a:schemeClr val="bg1"/>
                </a:solidFill>
                <a:latin typeface="Calibri Light"/>
              </a:rPr>
              <a:t>Шаблон для ИНН: </a:t>
            </a:r>
            <a:r>
              <a:rPr lang="ru-RU" sz="1600">
                <a:solidFill>
                  <a:schemeClr val="accent6"/>
                </a:solidFill>
                <a:latin typeface="Calibri Light"/>
                <a:cs typeface="Miriam Fixed"/>
              </a:rPr>
              <a:t>(?&lt;=инн: )\</a:t>
            </a:r>
            <a:r>
              <a:rPr lang="en-US" sz="1600">
                <a:solidFill>
                  <a:schemeClr val="accent6"/>
                </a:solidFill>
                <a:latin typeface="Calibri Light"/>
                <a:cs typeface="Miriam Fixed"/>
              </a:rPr>
              <a:t>d{10}\b|(?&lt;=</a:t>
            </a:r>
            <a:r>
              <a:rPr lang="ru-RU" sz="1600">
                <a:solidFill>
                  <a:schemeClr val="accent6"/>
                </a:solidFill>
                <a:latin typeface="Calibri Light"/>
                <a:cs typeface="Miriam Fixed"/>
              </a:rPr>
              <a:t>инн [–\-] )\</a:t>
            </a:r>
            <a:r>
              <a:rPr lang="en-US" sz="1600">
                <a:solidFill>
                  <a:schemeClr val="accent6"/>
                </a:solidFill>
                <a:latin typeface="Calibri Light"/>
                <a:cs typeface="Miriam Fixed"/>
              </a:rPr>
              <a:t>d{10}\b|(?&lt;=</a:t>
            </a:r>
            <a:r>
              <a:rPr lang="ru-RU" sz="1600">
                <a:solidFill>
                  <a:schemeClr val="accent6"/>
                </a:solidFill>
                <a:latin typeface="Calibri Light"/>
                <a:cs typeface="Miriam Fixed"/>
              </a:rPr>
              <a:t>инн )\</a:t>
            </a:r>
            <a:r>
              <a:rPr lang="en-US" sz="1600">
                <a:solidFill>
                  <a:schemeClr val="accent6"/>
                </a:solidFill>
                <a:latin typeface="Calibri Light"/>
                <a:cs typeface="Miriam Fixed"/>
              </a:rPr>
              <a:t>d{10}\b</a:t>
            </a:r>
            <a:endParaRPr/>
          </a:p>
          <a:p>
            <a:pPr>
              <a:defRPr/>
            </a:pPr>
            <a:r>
              <a:rPr lang="ru-RU" sz="1600">
                <a:solidFill>
                  <a:schemeClr val="bg1"/>
                </a:solidFill>
                <a:latin typeface="Calibri Light"/>
              </a:rPr>
              <a:t>Шаблон для ОГРН: </a:t>
            </a:r>
            <a:r>
              <a:rPr lang="ru-RU" sz="1600">
                <a:solidFill>
                  <a:schemeClr val="accent6"/>
                </a:solidFill>
                <a:latin typeface="Calibri Light"/>
                <a:cs typeface="Miriam Fixed"/>
              </a:rPr>
              <a:t>(?&lt;=огрн: )\</a:t>
            </a:r>
            <a:r>
              <a:rPr lang="en-US" sz="1600">
                <a:solidFill>
                  <a:schemeClr val="accent6"/>
                </a:solidFill>
                <a:latin typeface="Calibri Light"/>
                <a:cs typeface="Miriam Fixed"/>
              </a:rPr>
              <a:t>d{1</a:t>
            </a:r>
            <a:r>
              <a:rPr lang="ru-RU" sz="1600">
                <a:solidFill>
                  <a:schemeClr val="accent6"/>
                </a:solidFill>
                <a:latin typeface="Calibri Light"/>
                <a:cs typeface="Miriam Fixed"/>
              </a:rPr>
              <a:t>3</a:t>
            </a:r>
            <a:r>
              <a:rPr lang="en-US" sz="1600">
                <a:solidFill>
                  <a:schemeClr val="accent6"/>
                </a:solidFill>
                <a:latin typeface="Calibri Light"/>
                <a:cs typeface="Miriam Fixed"/>
              </a:rPr>
              <a:t>}\b|(?&lt;=</a:t>
            </a:r>
            <a:r>
              <a:rPr lang="ru-RU" sz="1600">
                <a:solidFill>
                  <a:schemeClr val="accent6"/>
                </a:solidFill>
                <a:latin typeface="Calibri Light"/>
                <a:cs typeface="Miriam Fixed"/>
              </a:rPr>
              <a:t>огрн [–\-] )\</a:t>
            </a:r>
            <a:r>
              <a:rPr lang="en-US" sz="1600">
                <a:solidFill>
                  <a:schemeClr val="accent6"/>
                </a:solidFill>
                <a:latin typeface="Calibri Light"/>
                <a:cs typeface="Miriam Fixed"/>
              </a:rPr>
              <a:t>d{1</a:t>
            </a:r>
            <a:r>
              <a:rPr lang="ru-RU" sz="1600">
                <a:solidFill>
                  <a:schemeClr val="accent6"/>
                </a:solidFill>
                <a:latin typeface="Calibri Light"/>
                <a:cs typeface="Miriam Fixed"/>
              </a:rPr>
              <a:t>3</a:t>
            </a:r>
            <a:r>
              <a:rPr lang="en-US" sz="1600">
                <a:solidFill>
                  <a:schemeClr val="accent6"/>
                </a:solidFill>
                <a:latin typeface="Calibri Light"/>
                <a:cs typeface="Miriam Fixed"/>
              </a:rPr>
              <a:t>}\b|(?&lt;=</a:t>
            </a:r>
            <a:r>
              <a:rPr lang="ru-RU" sz="1600">
                <a:solidFill>
                  <a:schemeClr val="accent6"/>
                </a:solidFill>
                <a:latin typeface="Calibri Light"/>
                <a:cs typeface="Miriam Fixed"/>
              </a:rPr>
              <a:t>огрн )\</a:t>
            </a:r>
            <a:r>
              <a:rPr lang="en-US" sz="1600">
                <a:solidFill>
                  <a:schemeClr val="accent6"/>
                </a:solidFill>
                <a:latin typeface="Calibri Light"/>
                <a:cs typeface="Miriam Fixed"/>
              </a:rPr>
              <a:t>d{1</a:t>
            </a:r>
            <a:r>
              <a:rPr lang="ru-RU" sz="1600">
                <a:solidFill>
                  <a:schemeClr val="accent6"/>
                </a:solidFill>
                <a:latin typeface="Calibri Light"/>
                <a:cs typeface="Miriam Fixed"/>
              </a:rPr>
              <a:t>3</a:t>
            </a:r>
            <a:r>
              <a:rPr lang="en-US" sz="1600">
                <a:solidFill>
                  <a:schemeClr val="accent6"/>
                </a:solidFill>
                <a:latin typeface="Calibri Light"/>
                <a:cs typeface="Miriam Fixed"/>
              </a:rPr>
              <a:t>}\b</a:t>
            </a:r>
            <a:endParaRPr lang="ru-RU" sz="1600">
              <a:solidFill>
                <a:schemeClr val="accent6"/>
              </a:solidFill>
              <a:latin typeface="Calibri Light"/>
              <a:cs typeface="Miriam Fix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Регулярные выражения</a:t>
            </a:r>
            <a:endParaRPr/>
          </a:p>
        </p:txBody>
      </p:sp>
      <p:sp>
        <p:nvSpPr>
          <p:cNvPr id="5" name="TextBox 3"/>
          <p:cNvSpPr txBox="1"/>
          <p:nvPr/>
        </p:nvSpPr>
        <p:spPr bwMode="auto">
          <a:xfrm>
            <a:off x="744583" y="1038496"/>
            <a:ext cx="3230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600">
                <a:solidFill>
                  <a:schemeClr val="bg1"/>
                </a:solidFill>
                <a:latin typeface="Calibri Light"/>
              </a:rPr>
              <a:t>Найти в тексте ИНН и ОГРН юрлица</a:t>
            </a:r>
          </a:p>
        </p:txBody>
      </p:sp>
      <p:sp>
        <p:nvSpPr>
          <p:cNvPr id="6" name="TextBox 7"/>
          <p:cNvSpPr txBox="1"/>
          <p:nvPr/>
        </p:nvSpPr>
        <p:spPr bwMode="auto">
          <a:xfrm>
            <a:off x="744583" y="1434422"/>
            <a:ext cx="7085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600">
                <a:solidFill>
                  <a:schemeClr val="bg1"/>
                </a:solidFill>
                <a:latin typeface="Calibri Light"/>
              </a:rPr>
              <a:t>Шаблон для ИНН: </a:t>
            </a:r>
            <a:r>
              <a:rPr lang="ru-RU" sz="1600">
                <a:solidFill>
                  <a:schemeClr val="bg1"/>
                </a:solidFill>
                <a:latin typeface="Calibri Light"/>
                <a:cs typeface="Miriam Fixed"/>
              </a:rPr>
              <a:t>(?&lt;=инн: )\</a:t>
            </a:r>
            <a:r>
              <a:rPr lang="en-US" sz="1600">
                <a:solidFill>
                  <a:schemeClr val="bg1"/>
                </a:solidFill>
                <a:latin typeface="Calibri Light"/>
                <a:cs typeface="Miriam Fixed"/>
              </a:rPr>
              <a:t>d{10}\b</a:t>
            </a:r>
            <a:r>
              <a:rPr lang="en-US" sz="1600">
                <a:solidFill>
                  <a:schemeClr val="accent6"/>
                </a:solidFill>
                <a:latin typeface="Calibri Light"/>
                <a:cs typeface="Miriam Fixed"/>
              </a:rPr>
              <a:t>|</a:t>
            </a:r>
            <a:r>
              <a:rPr lang="en-US" sz="1600">
                <a:solidFill>
                  <a:schemeClr val="bg1"/>
                </a:solidFill>
                <a:latin typeface="Calibri Light"/>
                <a:cs typeface="Miriam Fixed"/>
              </a:rPr>
              <a:t>(?&lt;=</a:t>
            </a:r>
            <a:r>
              <a:rPr lang="ru-RU" sz="1600">
                <a:solidFill>
                  <a:schemeClr val="bg1"/>
                </a:solidFill>
                <a:latin typeface="Calibri Light"/>
                <a:cs typeface="Miriam Fixed"/>
              </a:rPr>
              <a:t>инн [–\-] )\</a:t>
            </a:r>
            <a:r>
              <a:rPr lang="en-US" sz="1600">
                <a:solidFill>
                  <a:schemeClr val="bg1"/>
                </a:solidFill>
                <a:latin typeface="Calibri Light"/>
                <a:cs typeface="Miriam Fixed"/>
              </a:rPr>
              <a:t>d{10}\b</a:t>
            </a:r>
            <a:r>
              <a:rPr lang="en-US" sz="1600">
                <a:solidFill>
                  <a:schemeClr val="accent6"/>
                </a:solidFill>
                <a:latin typeface="Calibri Light"/>
                <a:cs typeface="Miriam Fixed"/>
              </a:rPr>
              <a:t>|</a:t>
            </a:r>
            <a:r>
              <a:rPr lang="en-US" sz="1600">
                <a:solidFill>
                  <a:schemeClr val="bg1"/>
                </a:solidFill>
                <a:latin typeface="Calibri Light"/>
                <a:cs typeface="Miriam Fixed"/>
              </a:rPr>
              <a:t>(?&lt;=</a:t>
            </a:r>
            <a:r>
              <a:rPr lang="ru-RU" sz="1600">
                <a:solidFill>
                  <a:schemeClr val="bg1"/>
                </a:solidFill>
                <a:latin typeface="Calibri Light"/>
                <a:cs typeface="Miriam Fixed"/>
              </a:rPr>
              <a:t>инн )\</a:t>
            </a:r>
            <a:r>
              <a:rPr lang="en-US" sz="1600">
                <a:solidFill>
                  <a:schemeClr val="bg1"/>
                </a:solidFill>
                <a:latin typeface="Calibri Light"/>
                <a:cs typeface="Miriam Fixed"/>
              </a:rPr>
              <a:t>d{10}\b</a:t>
            </a:r>
            <a:endParaRPr/>
          </a:p>
          <a:p>
            <a:pPr>
              <a:defRPr/>
            </a:pPr>
            <a:r>
              <a:rPr lang="ru-RU" sz="1600">
                <a:solidFill>
                  <a:schemeClr val="bg1"/>
                </a:solidFill>
                <a:latin typeface="Calibri Light"/>
              </a:rPr>
              <a:t>Шаблон для ОГРН: </a:t>
            </a:r>
            <a:r>
              <a:rPr lang="ru-RU" sz="1600">
                <a:solidFill>
                  <a:schemeClr val="bg1"/>
                </a:solidFill>
                <a:latin typeface="Calibri Light"/>
                <a:cs typeface="Miriam Fixed"/>
              </a:rPr>
              <a:t>(?&lt;=огрн: )\</a:t>
            </a:r>
            <a:r>
              <a:rPr lang="en-US" sz="1600">
                <a:solidFill>
                  <a:schemeClr val="bg1"/>
                </a:solidFill>
                <a:latin typeface="Calibri Light"/>
                <a:cs typeface="Miriam Fixed"/>
              </a:rPr>
              <a:t>d{1</a:t>
            </a:r>
            <a:r>
              <a:rPr lang="ru-RU" sz="1600">
                <a:solidFill>
                  <a:schemeClr val="bg1"/>
                </a:solidFill>
                <a:latin typeface="Calibri Light"/>
                <a:cs typeface="Miriam Fixed"/>
              </a:rPr>
              <a:t>3</a:t>
            </a:r>
            <a:r>
              <a:rPr lang="en-US" sz="1600">
                <a:solidFill>
                  <a:schemeClr val="bg1"/>
                </a:solidFill>
                <a:latin typeface="Calibri Light"/>
                <a:cs typeface="Miriam Fixed"/>
              </a:rPr>
              <a:t>}\b</a:t>
            </a:r>
            <a:r>
              <a:rPr lang="en-US" sz="1600">
                <a:solidFill>
                  <a:schemeClr val="accent6"/>
                </a:solidFill>
                <a:latin typeface="Calibri Light"/>
                <a:cs typeface="Miriam Fixed"/>
              </a:rPr>
              <a:t>|</a:t>
            </a:r>
            <a:r>
              <a:rPr lang="en-US" sz="1600">
                <a:solidFill>
                  <a:schemeClr val="bg1"/>
                </a:solidFill>
                <a:latin typeface="Calibri Light"/>
                <a:cs typeface="Miriam Fixed"/>
              </a:rPr>
              <a:t>(?&lt;=</a:t>
            </a:r>
            <a:r>
              <a:rPr lang="ru-RU" sz="1600">
                <a:solidFill>
                  <a:schemeClr val="bg1"/>
                </a:solidFill>
                <a:latin typeface="Calibri Light"/>
                <a:cs typeface="Miriam Fixed"/>
              </a:rPr>
              <a:t>огрн [–\-] )\</a:t>
            </a:r>
            <a:r>
              <a:rPr lang="en-US" sz="1600">
                <a:solidFill>
                  <a:schemeClr val="bg1"/>
                </a:solidFill>
                <a:latin typeface="Calibri Light"/>
                <a:cs typeface="Miriam Fixed"/>
              </a:rPr>
              <a:t>d{1</a:t>
            </a:r>
            <a:r>
              <a:rPr lang="ru-RU" sz="1600">
                <a:solidFill>
                  <a:schemeClr val="bg1"/>
                </a:solidFill>
                <a:latin typeface="Calibri Light"/>
                <a:cs typeface="Miriam Fixed"/>
              </a:rPr>
              <a:t>3</a:t>
            </a:r>
            <a:r>
              <a:rPr lang="en-US" sz="1600">
                <a:solidFill>
                  <a:schemeClr val="bg1"/>
                </a:solidFill>
                <a:latin typeface="Calibri Light"/>
                <a:cs typeface="Miriam Fixed"/>
              </a:rPr>
              <a:t>}\b</a:t>
            </a:r>
            <a:r>
              <a:rPr lang="en-US" sz="1600">
                <a:solidFill>
                  <a:schemeClr val="accent6"/>
                </a:solidFill>
                <a:latin typeface="Calibri Light"/>
                <a:cs typeface="Miriam Fixed"/>
              </a:rPr>
              <a:t>|</a:t>
            </a:r>
            <a:r>
              <a:rPr lang="en-US" sz="1600">
                <a:solidFill>
                  <a:schemeClr val="bg1"/>
                </a:solidFill>
                <a:latin typeface="Calibri Light"/>
                <a:cs typeface="Miriam Fixed"/>
              </a:rPr>
              <a:t>(?&lt;=</a:t>
            </a:r>
            <a:r>
              <a:rPr lang="ru-RU" sz="1600">
                <a:solidFill>
                  <a:schemeClr val="bg1"/>
                </a:solidFill>
                <a:latin typeface="Calibri Light"/>
                <a:cs typeface="Miriam Fixed"/>
              </a:rPr>
              <a:t>огрн )\</a:t>
            </a:r>
            <a:r>
              <a:rPr lang="en-US" sz="1600">
                <a:solidFill>
                  <a:schemeClr val="bg1"/>
                </a:solidFill>
                <a:latin typeface="Calibri Light"/>
                <a:cs typeface="Miriam Fixed"/>
              </a:rPr>
              <a:t>d{1</a:t>
            </a:r>
            <a:r>
              <a:rPr lang="ru-RU" sz="1600">
                <a:solidFill>
                  <a:schemeClr val="bg1"/>
                </a:solidFill>
                <a:latin typeface="Calibri Light"/>
                <a:cs typeface="Miriam Fixed"/>
              </a:rPr>
              <a:t>3</a:t>
            </a:r>
            <a:r>
              <a:rPr lang="en-US" sz="1600">
                <a:solidFill>
                  <a:schemeClr val="bg1"/>
                </a:solidFill>
                <a:latin typeface="Calibri Light"/>
                <a:cs typeface="Miriam Fixed"/>
              </a:rPr>
              <a:t>}\b</a:t>
            </a:r>
            <a:endParaRPr lang="ru-RU" sz="1600">
              <a:solidFill>
                <a:schemeClr val="bg1"/>
              </a:solidFill>
              <a:latin typeface="Calibri Light"/>
              <a:cs typeface="Miriam Fixed"/>
            </a:endParaRPr>
          </a:p>
        </p:txBody>
      </p:sp>
      <p:sp>
        <p:nvSpPr>
          <p:cNvPr id="7" name="TextBox 9"/>
          <p:cNvSpPr txBox="1"/>
          <p:nvPr/>
        </p:nvSpPr>
        <p:spPr bwMode="auto">
          <a:xfrm>
            <a:off x="744583" y="2181071"/>
            <a:ext cx="7417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>
                <a:solidFill>
                  <a:schemeClr val="accent6"/>
                </a:solidFill>
                <a:latin typeface="Calibri Light"/>
              </a:rPr>
              <a:t>|</a:t>
            </a:r>
            <a:r>
              <a:rPr lang="ru-RU" sz="1200">
                <a:solidFill>
                  <a:schemeClr val="accent6"/>
                </a:solidFill>
                <a:latin typeface="Calibri Light"/>
              </a:rPr>
              <a:t> </a:t>
            </a:r>
            <a:r>
              <a:rPr lang="ru-RU" sz="1200">
                <a:solidFill>
                  <a:schemeClr val="bg1"/>
                </a:solidFill>
                <a:latin typeface="Calibri Light"/>
              </a:rPr>
              <a:t>– оператор ИЛИ.</a:t>
            </a:r>
            <a:endParaRPr/>
          </a:p>
          <a:p>
            <a:pPr>
              <a:defRPr/>
            </a:pPr>
            <a:r>
              <a:rPr lang="ru-RU" sz="1200">
                <a:solidFill>
                  <a:schemeClr val="accent6"/>
                </a:solidFill>
                <a:latin typeface="Calibri Light"/>
              </a:rPr>
              <a:t>(?&lt;=)</a:t>
            </a:r>
            <a:r>
              <a:rPr lang="ru-RU" sz="1200">
                <a:solidFill>
                  <a:schemeClr val="bg1"/>
                </a:solidFill>
                <a:latin typeface="Calibri Light"/>
              </a:rPr>
              <a:t>\d{10}</a:t>
            </a:r>
            <a:r>
              <a:rPr lang="ru-RU" sz="1200">
                <a:solidFill>
                  <a:schemeClr val="accent6"/>
                </a:solidFill>
                <a:latin typeface="Calibri Light"/>
              </a:rPr>
              <a:t> </a:t>
            </a:r>
            <a:r>
              <a:rPr lang="ru-RU" sz="1200">
                <a:solidFill>
                  <a:schemeClr val="bg1"/>
                </a:solidFill>
                <a:latin typeface="Calibri Light"/>
              </a:rPr>
              <a:t>– ищем 10 цифр только если перед ними есть выражение, указанное в скобках (positive lookbehind).</a:t>
            </a:r>
            <a:endParaRPr/>
          </a:p>
          <a:p>
            <a:pPr algn="l">
              <a:defRPr/>
            </a:pPr>
            <a:r>
              <a:rPr lang="en-US" sz="1200">
                <a:solidFill>
                  <a:schemeClr val="accent6"/>
                </a:solidFill>
                <a:latin typeface="Calibri Light"/>
              </a:rPr>
              <a:t>\- </a:t>
            </a:r>
            <a:r>
              <a:rPr lang="en-US" sz="1200">
                <a:solidFill>
                  <a:schemeClr val="bg1"/>
                </a:solidFill>
                <a:latin typeface="Calibri Light"/>
              </a:rPr>
              <a:t>– </a:t>
            </a:r>
            <a:r>
              <a:rPr lang="ru-RU" sz="1200">
                <a:solidFill>
                  <a:schemeClr val="bg1"/>
                </a:solidFill>
                <a:latin typeface="Calibri Light"/>
              </a:rPr>
              <a:t>ищем в тексте дефис. Если без слэша, то дефис внутри квадратных скобкок – это специальный символ.</a:t>
            </a:r>
            <a:endParaRPr lang="en-US" sz="1200">
              <a:solidFill>
                <a:schemeClr val="bg1"/>
              </a:solidFill>
              <a:latin typeface="Calibri Light"/>
            </a:endParaRPr>
          </a:p>
          <a:p>
            <a:pPr algn="l">
              <a:defRPr/>
            </a:pPr>
            <a:r>
              <a:rPr lang="en-US" sz="1200">
                <a:solidFill>
                  <a:schemeClr val="accent6"/>
                </a:solidFill>
                <a:latin typeface="Calibri Light"/>
              </a:rPr>
              <a:t>[</a:t>
            </a:r>
            <a:r>
              <a:rPr lang="ru-RU" sz="1200">
                <a:solidFill>
                  <a:schemeClr val="bg1"/>
                </a:solidFill>
                <a:latin typeface="Calibri Light"/>
              </a:rPr>
              <a:t>–\-</a:t>
            </a:r>
            <a:r>
              <a:rPr lang="en-US" sz="1200">
                <a:solidFill>
                  <a:schemeClr val="accent6"/>
                </a:solidFill>
                <a:latin typeface="Calibri Light"/>
              </a:rPr>
              <a:t>]</a:t>
            </a:r>
            <a:r>
              <a:rPr lang="en-US" sz="1200">
                <a:solidFill>
                  <a:schemeClr val="bg1"/>
                </a:solidFill>
                <a:latin typeface="Calibri Light"/>
              </a:rPr>
              <a:t> –</a:t>
            </a:r>
            <a:r>
              <a:rPr lang="ru-RU" sz="1200">
                <a:solidFill>
                  <a:schemeClr val="bg1"/>
                </a:solidFill>
                <a:latin typeface="Calibri Light"/>
              </a:rPr>
              <a:t> ищем на выбор тире или дефис.</a:t>
            </a:r>
            <a:endParaRPr/>
          </a:p>
        </p:txBody>
      </p:sp>
      <p:sp>
        <p:nvSpPr>
          <p:cNvPr id="8" name="TextBox 4"/>
          <p:cNvSpPr txBox="1"/>
          <p:nvPr/>
        </p:nvSpPr>
        <p:spPr bwMode="auto">
          <a:xfrm>
            <a:off x="744583" y="3690257"/>
            <a:ext cx="5601213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ru-RU" sz="1600" u="sng">
                <a:solidFill>
                  <a:schemeClr val="accent1"/>
                </a:solidFill>
                <a:latin typeface="Calibri Light"/>
                <a:hlinkClick r:id="rId2" tooltip="https://docs.python.org/3.9/library/re.html"/>
              </a:rPr>
              <a:t>Документация </a:t>
            </a:r>
            <a:r>
              <a:rPr lang="en-US" sz="1600" u="sng">
                <a:solidFill>
                  <a:schemeClr val="accent1"/>
                </a:solidFill>
                <a:latin typeface="Calibri Light"/>
                <a:hlinkClick r:id="rId2" tooltip="https://docs.python.org/3.9/library/re.html"/>
              </a:rPr>
              <a:t>python </a:t>
            </a:r>
            <a:r>
              <a:rPr lang="ru-RU" sz="1600" u="sng">
                <a:solidFill>
                  <a:schemeClr val="accent1"/>
                </a:solidFill>
                <a:latin typeface="Calibri Light"/>
                <a:hlinkClick r:id="rId2" tooltip="https://docs.python.org/3.9/library/re.html"/>
              </a:rPr>
              <a:t>по библиотеке </a:t>
            </a:r>
            <a:r>
              <a:rPr lang="en-US" sz="1600" u="sng">
                <a:solidFill>
                  <a:schemeClr val="accent1"/>
                </a:solidFill>
                <a:latin typeface="Calibri Light"/>
                <a:hlinkClick r:id="rId2" tooltip="https://docs.python.org/3.9/library/re.html"/>
              </a:rPr>
              <a:t>re</a:t>
            </a:r>
            <a:endParaRPr lang="en-US" sz="1600">
              <a:solidFill>
                <a:schemeClr val="accent1"/>
              </a:solidFill>
              <a:latin typeface="Calibri Light"/>
            </a:endParaRPr>
          </a:p>
          <a:p>
            <a:pPr algn="l">
              <a:defRPr/>
            </a:pPr>
            <a:r>
              <a:rPr lang="ru-RU" sz="1600">
                <a:solidFill>
                  <a:schemeClr val="bg1"/>
                </a:solidFill>
                <a:latin typeface="Calibri Light"/>
              </a:rPr>
              <a:t>Регулярные выражения, пособие для новичков </a:t>
            </a:r>
            <a:r>
              <a:rPr lang="ru-RU" sz="1600" u="sng">
                <a:solidFill>
                  <a:schemeClr val="accent1"/>
                </a:solidFill>
                <a:latin typeface="Calibri Light"/>
                <a:hlinkClick r:id="rId3" tooltip="https://habr.com/ru/post/115825/"/>
              </a:rPr>
              <a:t>часть 1</a:t>
            </a:r>
            <a:r>
              <a:rPr lang="ru-RU" sz="1600">
                <a:solidFill>
                  <a:schemeClr val="bg1"/>
                </a:solidFill>
                <a:latin typeface="Calibri Light"/>
              </a:rPr>
              <a:t>, </a:t>
            </a:r>
            <a:r>
              <a:rPr lang="ru-RU" sz="1600" u="sng">
                <a:solidFill>
                  <a:schemeClr val="accent1"/>
                </a:solidFill>
                <a:latin typeface="Calibri Light"/>
                <a:hlinkClick r:id="rId4" tooltip="https://habr.com/ru/post/115436/"/>
              </a:rPr>
              <a:t>часть 2</a:t>
            </a:r>
            <a:endParaRPr lang="ru-RU" sz="1600">
              <a:solidFill>
                <a:schemeClr val="accent1"/>
              </a:solidFill>
              <a:latin typeface="Calibri Light"/>
            </a:endParaRPr>
          </a:p>
          <a:p>
            <a:pPr algn="l">
              <a:defRPr/>
            </a:pPr>
            <a:r>
              <a:rPr lang="ru-RU" sz="1600" u="sng">
                <a:solidFill>
                  <a:schemeClr val="accent1"/>
                </a:solidFill>
                <a:latin typeface="Calibri Light"/>
                <a:hlinkClick r:id="rId5" tooltip="https://regex101.com/"/>
              </a:rPr>
              <a:t>Онлайн-редактор и проверка регулярных выражений</a:t>
            </a:r>
            <a:endParaRPr lang="ru-RU" sz="1600">
              <a:solidFill>
                <a:schemeClr val="accent1"/>
              </a:solidFill>
              <a:latin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theme/theme1.xml><?xml version="1.0" encoding="utf-8"?>
<a:theme xmlns:a="http://schemas.openxmlformats.org/drawingml/2006/main" name="1_2020-Template-External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6D69FF"/>
      </a:accent4>
      <a:accent5>
        <a:srgbClr val="86134F"/>
      </a:accent5>
      <a:accent6>
        <a:srgbClr val="FFCC32"/>
      </a:accent6>
      <a:hlink>
        <a:srgbClr val="6D69FF"/>
      </a:hlink>
      <a:folHlink>
        <a:srgbClr val="FFCC32"/>
      </a:folHlink>
    </a:clrScheme>
    <a:fontScheme name="Office Them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prstGeom prst="rect">
          <a:avLst/>
        </a:prstGeom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prstGeom prst="rect">
          <a:avLst/>
        </a:prstGeom>
        <a:noFill/>
      </a:spPr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1945</TotalTime>
  <Words>3263</Words>
  <Application>Microsoft Office PowerPoint</Application>
  <DocSecurity>0</DocSecurity>
  <PresentationFormat>On-screen Show (16:9)</PresentationFormat>
  <Paragraphs>728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AvenirNextforSAS Light</vt:lpstr>
      <vt:lpstr>Calibri</vt:lpstr>
      <vt:lpstr>Calibri Light</vt:lpstr>
      <vt:lpstr>Cambria Math</vt:lpstr>
      <vt:lpstr>1_2020-Template-External</vt:lpstr>
      <vt:lpstr>PowerPoint Presentation</vt:lpstr>
      <vt:lpstr>План </vt:lpstr>
      <vt:lpstr>PowerPoint Presentation</vt:lpstr>
      <vt:lpstr>PowerPoint Presentation</vt:lpstr>
      <vt:lpstr>Регулярные выражения</vt:lpstr>
      <vt:lpstr>Регулярные выражения</vt:lpstr>
      <vt:lpstr>Регулярные выражения</vt:lpstr>
      <vt:lpstr>Регулярные выражения</vt:lpstr>
      <vt:lpstr>Регулярные выражения</vt:lpstr>
      <vt:lpstr>PowerPoint Presentation</vt:lpstr>
      <vt:lpstr>Практикум</vt:lpstr>
      <vt:lpstr>PowerPoint Presentation</vt:lpstr>
      <vt:lpstr>Тематическое моделирование</vt:lpstr>
      <vt:lpstr>Тематическое моделирование</vt:lpstr>
      <vt:lpstr>Тематическое моделирование</vt:lpstr>
      <vt:lpstr>Тематическое моделирование</vt:lpstr>
      <vt:lpstr>Тематическое моделирование</vt:lpstr>
      <vt:lpstr>Тематическое моделирование</vt:lpstr>
      <vt:lpstr>Тематическое моделирование</vt:lpstr>
      <vt:lpstr>Тематическое моделирование</vt:lpstr>
      <vt:lpstr>Тематическое моделирование</vt:lpstr>
      <vt:lpstr>Тематическое моделирование</vt:lpstr>
      <vt:lpstr>Тематическое моделирование</vt:lpstr>
      <vt:lpstr>Тематическое моделирование</vt:lpstr>
      <vt:lpstr>Тематическое моделирование</vt:lpstr>
      <vt:lpstr>Тематическое моделирование</vt:lpstr>
      <vt:lpstr>Тематическое моделирование</vt:lpstr>
      <vt:lpstr>Тематическое моделирование</vt:lpstr>
      <vt:lpstr>Тематическое моделирование</vt:lpstr>
      <vt:lpstr>Тематическое моделирование</vt:lpstr>
      <vt:lpstr>Тематическое моделирование</vt:lpstr>
      <vt:lpstr>PowerPoint Presentation</vt:lpstr>
      <vt:lpstr>Практикум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Konstantin Dudnikov</dc:creator>
  <cp:keywords/>
  <dc:description/>
  <cp:lastModifiedBy>Ekaterina Elmikeyeva</cp:lastModifiedBy>
  <cp:revision>8</cp:revision>
  <dcterms:created xsi:type="dcterms:W3CDTF">2020-11-17T09:07:13Z</dcterms:created>
  <dcterms:modified xsi:type="dcterms:W3CDTF">2022-03-24T15:58:27Z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0x0101009AC6849F5C4A1B4A9F43A8FDE2B3ACA6</vt:lpwstr>
  </property>
</Properties>
</file>