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1" r:id="rId23"/>
    <p:sldId id="309" r:id="rId24"/>
    <p:sldId id="310" r:id="rId25"/>
    <p:sldId id="320" r:id="rId26"/>
    <p:sldId id="312" r:id="rId27"/>
    <p:sldId id="313" r:id="rId28"/>
    <p:sldId id="314" r:id="rId29"/>
    <p:sldId id="315" r:id="rId30"/>
    <p:sldId id="316" r:id="rId31"/>
    <p:sldId id="318" r:id="rId32"/>
    <p:sldId id="317" r:id="rId33"/>
    <p:sldId id="257" r:id="rId34"/>
    <p:sldId id="258" r:id="rId35"/>
    <p:sldId id="259" r:id="rId36"/>
    <p:sldId id="260" r:id="rId37"/>
    <p:sldId id="261" r:id="rId38"/>
    <p:sldId id="264" r:id="rId39"/>
    <p:sldId id="265" r:id="rId40"/>
    <p:sldId id="266" r:id="rId41"/>
    <p:sldId id="321" r:id="rId42"/>
  </p:sldIdLst>
  <p:sldSz cx="9144000" cy="5143500" type="screen16x9"/>
  <p:notesSz cx="9144000" cy="51435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4" autoAdjust="0"/>
    <p:restoredTop sz="94660"/>
  </p:normalViewPr>
  <p:slideViewPr>
    <p:cSldViewPr>
      <p:cViewPr varScale="1">
        <p:scale>
          <a:sx n="109" d="100"/>
          <a:sy n="109" d="100"/>
        </p:scale>
        <p:origin x="55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810E5-A3CB-4680-B64A-6FD0217D622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2488D-2E30-48C4-9A4F-8B709E250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97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41350" y="1162050"/>
            <a:ext cx="5575300" cy="3135313"/>
          </a:xfrm>
        </p:spPr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Существует множество метрик оценки качества, и в разных задачах популярны разные. Есть однако универсальные метрики, которые всегда максимально честно помогают оценить качество работы алгоритма. И они предельно просты.</a:t>
            </a:r>
            <a:endParaRPr/>
          </a:p>
          <a:p>
            <a:pPr>
              <a:defRPr/>
            </a:pPr>
            <a:r>
              <a:rPr lang="ru-RU"/>
              <a:t>Точность</a:t>
            </a:r>
            <a:r>
              <a:rPr lang="en-US"/>
              <a:t>: </a:t>
            </a:r>
            <a:r>
              <a:rPr lang="ru-RU"/>
              <a:t>сколько работ, которые система отнесла к классу 1, на самом деле ему принадлежат</a:t>
            </a:r>
            <a:r>
              <a:rPr lang="en-US"/>
              <a:t>?</a:t>
            </a:r>
            <a:endParaRPr/>
          </a:p>
          <a:p>
            <a:pPr>
              <a:defRPr/>
            </a:pPr>
            <a:r>
              <a:rPr lang="ru-RU"/>
              <a:t>Полнота</a:t>
            </a:r>
            <a:r>
              <a:rPr lang="en-US"/>
              <a:t>: </a:t>
            </a:r>
            <a:r>
              <a:rPr lang="ru-RU"/>
              <a:t>сколько работ, которые эксперты бы отнесли к классу 1, система смогла классифицировать правильно</a:t>
            </a:r>
            <a:r>
              <a:rPr lang="en-US"/>
              <a:t>?</a:t>
            </a: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Есть также еще одна популярная метрика – </a:t>
            </a:r>
            <a:r>
              <a:rPr lang="en-US"/>
              <a:t>accuracy;</a:t>
            </a:r>
            <a:r>
              <a:rPr lang="ru-RU"/>
              <a:t> этой метрикой, однако, стоит пользоваться аккуратно (</a:t>
            </a:r>
            <a:r>
              <a:rPr lang="en-US"/>
              <a:t>accuracy paradox) – </a:t>
            </a:r>
            <a:r>
              <a:rPr lang="ru-RU"/>
              <a:t>мы не можем знать без </a:t>
            </a:r>
            <a:r>
              <a:rPr lang="en-US"/>
              <a:t>precision </a:t>
            </a:r>
            <a:r>
              <a:rPr lang="ru-RU"/>
              <a:t>и </a:t>
            </a:r>
            <a:r>
              <a:rPr lang="en-US"/>
              <a:t>recall </a:t>
            </a:r>
            <a:r>
              <a:rPr lang="ru-RU"/>
              <a:t>с уверенностью, стоит за ней действительно хорошая модель или это преукрашивание результата.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41350" y="1162050"/>
            <a:ext cx="5575300" cy="3135313"/>
          </a:xfrm>
        </p:spPr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Существует множество метрик оценки качества, и в разных задачах популярны разные. Есть однако универсальные метрики, которые всегда максимально честно помогают оценить качество работы алгоритма. И они предельно просты.</a:t>
            </a:r>
            <a:endParaRPr/>
          </a:p>
          <a:p>
            <a:pPr>
              <a:defRPr/>
            </a:pPr>
            <a:r>
              <a:rPr lang="ru-RU"/>
              <a:t>Точность</a:t>
            </a:r>
            <a:r>
              <a:rPr lang="en-US"/>
              <a:t>: </a:t>
            </a:r>
            <a:r>
              <a:rPr lang="ru-RU"/>
              <a:t>сколько работ, которые система отнесла к классу 1, на самом деле ему принадлежат</a:t>
            </a:r>
            <a:r>
              <a:rPr lang="en-US"/>
              <a:t>?</a:t>
            </a:r>
            <a:endParaRPr/>
          </a:p>
          <a:p>
            <a:pPr>
              <a:defRPr/>
            </a:pPr>
            <a:r>
              <a:rPr lang="ru-RU"/>
              <a:t>Полнота</a:t>
            </a:r>
            <a:r>
              <a:rPr lang="en-US"/>
              <a:t>: </a:t>
            </a:r>
            <a:r>
              <a:rPr lang="ru-RU"/>
              <a:t>сколько работ, которые эксперты бы отнесли к классу 1, система смогла классифицировать правильно</a:t>
            </a:r>
            <a:r>
              <a:rPr lang="en-US"/>
              <a:t>?</a:t>
            </a: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Есть также еще одна популярная метрика – </a:t>
            </a:r>
            <a:r>
              <a:rPr lang="en-US"/>
              <a:t>accuracy;</a:t>
            </a:r>
            <a:r>
              <a:rPr lang="ru-RU"/>
              <a:t> этой метрикой, однако, стоит пользоваться аккуратно (</a:t>
            </a:r>
            <a:r>
              <a:rPr lang="en-US"/>
              <a:t>accuracy paradox) – </a:t>
            </a:r>
            <a:r>
              <a:rPr lang="ru-RU"/>
              <a:t>мы не можем знать без </a:t>
            </a:r>
            <a:r>
              <a:rPr lang="en-US"/>
              <a:t>precision </a:t>
            </a:r>
            <a:r>
              <a:rPr lang="ru-RU"/>
              <a:t>и </a:t>
            </a:r>
            <a:r>
              <a:rPr lang="en-US"/>
              <a:t>recall </a:t>
            </a:r>
            <a:r>
              <a:rPr lang="ru-RU"/>
              <a:t>с уверенностью, стоит за ней действительно хорошая модель или это преукрашивание результата.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 bwMode="auto"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6" name="Text Placeholder 32"/>
          <p:cNvSpPr>
            <a:spLocks noGrp="1"/>
          </p:cNvSpPr>
          <p:nvPr>
            <p:ph type="body" sz="quarter" idx="10"/>
          </p:nvPr>
        </p:nvSpPr>
        <p:spPr bwMode="auto"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Text Placeholder 34"/>
          <p:cNvSpPr>
            <a:spLocks noGrp="1"/>
          </p:cNvSpPr>
          <p:nvPr>
            <p:ph type="body" sz="quarter" idx="11"/>
          </p:nvPr>
        </p:nvSpPr>
        <p:spPr bwMode="auto"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Rectangle 10"/>
          <p:cNvSpPr/>
          <p:nvPr/>
        </p:nvSpPr>
        <p:spPr bwMode="auto">
          <a:xfrm>
            <a:off x="0" y="0"/>
            <a:ext cx="2405925" cy="5148072"/>
          </a:xfrm>
          <a:prstGeom prst="rect">
            <a:avLst/>
          </a:prstGeom>
          <a:gradFill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 bwMode="auto">
          <a:xfrm>
            <a:off x="3310127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00" b="0" i="0" u="none" strike="noStrike" cap="none" spc="50">
                <a:ln>
                  <a:noFill/>
                </a:ln>
                <a:solidFill>
                  <a:schemeClr val="bg2"/>
                </a:solidFill>
                <a:latin typeface="Calibri"/>
                <a:ea typeface="Calibri"/>
                <a:cs typeface="Arial"/>
              </a:rPr>
              <a:t>Copyright © SAS Institute Inc. All rights reserved.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3"/>
          <p:cNvGrpSpPr/>
          <p:nvPr/>
        </p:nvGrpSpPr>
        <p:grpSpPr bwMode="auto"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6" name="Freeform 6"/>
            <p:cNvSpPr/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 extrusionOk="0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 extrusionOk="0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 extrusionOk="0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 extrusionOk="0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 extrusionOk="0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 extrusionOk="0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 extrusionOk="0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" name="TextBox 3"/>
          <p:cNvSpPr txBox="1">
            <a:spLocks noChangeAspect="1"/>
          </p:cNvSpPr>
          <p:nvPr/>
        </p:nvSpPr>
        <p:spPr bwMode="auto">
          <a:xfrm>
            <a:off x="3310127" y="4864607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00" b="0" i="0" u="none" strike="noStrike" cap="none" spc="5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Arial"/>
              </a:rPr>
              <a:t>Company Confidential – For Internal Use Only</a:t>
            </a:r>
            <a:endParaRPr/>
          </a:p>
          <a:p>
            <a:pPr marL="0" marR="0" lvl="0" indent="0" algn="ctr" defTabSz="274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00" b="0" i="0" u="none" strike="noStrike" cap="none" spc="5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Arial"/>
              </a:rPr>
              <a:t>Copyright © SAS Institute Inc. All rights reserved.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losing SAS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 bwMode="auto"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6" name="Text Placeholder 32"/>
          <p:cNvSpPr>
            <a:spLocks noGrp="1"/>
          </p:cNvSpPr>
          <p:nvPr>
            <p:ph type="body" sz="quarter" idx="10"/>
          </p:nvPr>
        </p:nvSpPr>
        <p:spPr bwMode="auto"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Rectangle 10"/>
          <p:cNvSpPr/>
          <p:nvPr/>
        </p:nvSpPr>
        <p:spPr bwMode="auto">
          <a:xfrm>
            <a:off x="0" y="0"/>
            <a:ext cx="2405925" cy="5148072"/>
          </a:xfrm>
          <a:prstGeom prst="rect">
            <a:avLst/>
          </a:prstGeom>
          <a:gradFill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4"/>
          <p:cNvSpPr txBox="1"/>
          <p:nvPr/>
        </p:nvSpPr>
        <p:spPr bwMode="auto">
          <a:xfrm>
            <a:off x="3310127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00" b="0" i="0" u="none" strike="noStrike" cap="none" spc="50">
                <a:ln>
                  <a:noFill/>
                </a:ln>
                <a:solidFill>
                  <a:schemeClr val="bg1"/>
                </a:solidFill>
                <a:latin typeface="Calibri"/>
                <a:ea typeface="Calibri"/>
                <a:cs typeface="Arial"/>
              </a:rPr>
              <a:t>Copyright © SAS Institute Inc. All rights reserved.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Blue_dots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rgbClr val="1F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800">
              <a:solidFill>
                <a:srgbClr val="0074BE"/>
              </a:solidFill>
            </a:endParaRP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411893" y="4746757"/>
            <a:ext cx="558779" cy="253991"/>
          </a:xfrm>
          <a:prstGeom prst="rect">
            <a:avLst/>
          </a:prstGeom>
        </p:spPr>
      </p:pic>
      <p:sp>
        <p:nvSpPr>
          <p:cNvPr id="6" name="TextBox 3"/>
          <p:cNvSpPr txBox="1">
            <a:spLocks noChangeAspect="1"/>
          </p:cNvSpPr>
          <p:nvPr userDrawn="1"/>
        </p:nvSpPr>
        <p:spPr bwMode="auto">
          <a:xfrm>
            <a:off x="3310127" y="4941553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0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00" b="0" i="0" u="none" strike="noStrike" cap="none" spc="50">
                <a:ln>
                  <a:noFill/>
                </a:ln>
                <a:solidFill>
                  <a:srgbClr val="08649C"/>
                </a:solidFill>
                <a:latin typeface="Calibri"/>
                <a:ea typeface="Calibri"/>
                <a:cs typeface="Arial"/>
              </a:rPr>
              <a:t>Copyright © SAS Institute Inc. All rights reserved.</a:t>
            </a:r>
            <a:endParaRPr/>
          </a:p>
        </p:txBody>
      </p:sp>
      <p:pic>
        <p:nvPicPr>
          <p:cNvPr id="7" name="Picture 5" descr="A close up of a logo&#10;&#10;Description automatically generated"/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/>
        </p:blipFill>
        <p:spPr bwMode="auto">
          <a:xfrm>
            <a:off x="0" y="3237975"/>
            <a:ext cx="5292246" cy="1905522"/>
          </a:xfrm>
          <a:prstGeom prst="rect">
            <a:avLst/>
          </a:prstGeom>
        </p:spPr>
      </p:pic>
      <p:pic>
        <p:nvPicPr>
          <p:cNvPr id="8" name="Picture 6" descr="A close up of a logo&#10;&#10;Description automatically generated"/>
          <p:cNvPicPr>
            <a:picLocks noChangeAspect="1"/>
          </p:cNvPicPr>
          <p:nvPr userDrawn="1"/>
        </p:nvPicPr>
        <p:blipFill>
          <a:blip r:embed="rId4">
            <a:alphaModFix amt="20000"/>
          </a:blip>
          <a:stretch/>
        </p:blipFill>
        <p:spPr bwMode="auto">
          <a:xfrm>
            <a:off x="4216077" y="-5"/>
            <a:ext cx="4927924" cy="157168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397764" y="340554"/>
            <a:ext cx="7891272" cy="45720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SAS - Content - Whi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Title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 bwMode="auto"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  <a:defRPr sz="2200" b="0" cap="none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subtitle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auto"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text or click an icon to add other content types.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4"/>
          </p:nvPr>
        </p:nvSpPr>
        <p:spPr bwMode="auto"/>
        <p:txBody>
          <a:bodyPr/>
          <a:lstStyle/>
          <a:p>
            <a:pPr>
              <a:defRPr/>
            </a:pPr>
            <a:fld id="{4976208B-6111-490B-8CEC-FFB249DB210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Section Header - Dark Blu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/>
          <p:nvPr/>
        </p:nvSpPr>
        <p:spPr bwMode="auto"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 Placeholder 34"/>
          <p:cNvSpPr>
            <a:spLocks noGrp="1"/>
          </p:cNvSpPr>
          <p:nvPr>
            <p:ph type="body" sz="quarter" idx="11"/>
          </p:nvPr>
        </p:nvSpPr>
        <p:spPr bwMode="auto"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Text Placeholder 32"/>
          <p:cNvSpPr>
            <a:spLocks noGrp="1"/>
          </p:cNvSpPr>
          <p:nvPr>
            <p:ph type="body" sz="quarter" idx="10"/>
          </p:nvPr>
        </p:nvSpPr>
        <p:spPr bwMode="auto"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Content - Blu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Title &amp; Subtitle - 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Title Only - Blu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Comparison - Blu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Content with Caption -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 bwMode="auto">
          <a:xfrm>
            <a:off x="0" y="0"/>
            <a:ext cx="3127248" cy="5143500"/>
          </a:xfrm>
          <a:prstGeom prst="rect">
            <a:avLst/>
          </a:prstGeom>
          <a:gradFill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/>
              <a:buNone/>
              <a:defRPr sz="2000" b="0" cap="none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Click to edit caption text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b="0" cap="none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 hasCustomPrompt="1"/>
          </p:nvPr>
        </p:nvSpPr>
        <p:spPr bwMode="auto"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 or click an icon to add other content types.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grpSp>
        <p:nvGrpSpPr>
          <p:cNvPr id="10" name="Group 15"/>
          <p:cNvGrpSpPr/>
          <p:nvPr/>
        </p:nvGrpSpPr>
        <p:grpSpPr bwMode="auto"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1" name="Freeform 16"/>
            <p:cNvSpPr/>
            <p:nvPr/>
          </p:nvSpPr>
          <p:spPr bwMode="auto"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7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7"/>
            <p:cNvSpPr/>
            <p:nvPr/>
          </p:nvSpPr>
          <p:spPr bwMode="auto"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8"/>
            <p:cNvSpPr/>
            <p:nvPr/>
          </p:nvSpPr>
          <p:spPr bwMode="auto"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0"/>
            <p:cNvSpPr/>
            <p:nvPr/>
          </p:nvSpPr>
          <p:spPr bwMode="auto"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21"/>
            <p:cNvSpPr/>
            <p:nvPr/>
          </p:nvSpPr>
          <p:spPr bwMode="auto"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22"/>
            <p:cNvSpPr/>
            <p:nvPr/>
          </p:nvSpPr>
          <p:spPr bwMode="auto"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26"/>
            <p:cNvSpPr/>
            <p:nvPr/>
          </p:nvSpPr>
          <p:spPr bwMode="auto"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7"/>
            <p:cNvSpPr/>
            <p:nvPr/>
          </p:nvSpPr>
          <p:spPr bwMode="auto"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8"/>
            <p:cNvSpPr/>
            <p:nvPr/>
          </p:nvSpPr>
          <p:spPr bwMode="auto"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9"/>
            <p:cNvSpPr/>
            <p:nvPr/>
          </p:nvSpPr>
          <p:spPr bwMode="auto"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30"/>
            <p:cNvSpPr/>
            <p:nvPr/>
          </p:nvSpPr>
          <p:spPr bwMode="auto"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7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31"/>
            <p:cNvSpPr/>
            <p:nvPr/>
          </p:nvSpPr>
          <p:spPr bwMode="auto"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32"/>
            <p:cNvSpPr/>
            <p:nvPr/>
          </p:nvSpPr>
          <p:spPr bwMode="auto"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33"/>
            <p:cNvSpPr/>
            <p:nvPr/>
          </p:nvSpPr>
          <p:spPr bwMode="auto"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 extrusionOk="0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Content with Imag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 bwMode="auto"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Freeform 16"/>
          <p:cNvSpPr/>
          <p:nvPr/>
        </p:nvSpPr>
        <p:spPr bwMode="auto"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 extrusionOk="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7" name="TextBox 4"/>
          <p:cNvSpPr txBox="1"/>
          <p:nvPr userDrawn="1"/>
        </p:nvSpPr>
        <p:spPr bwMode="auto">
          <a:xfrm>
            <a:off x="3310127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00" b="0" i="0" u="none" strike="noStrike" cap="none" spc="50">
                <a:ln>
                  <a:noFill/>
                </a:ln>
                <a:solidFill>
                  <a:schemeClr val="bg1"/>
                </a:solidFill>
                <a:latin typeface="Calibri"/>
                <a:ea typeface="Calibri"/>
                <a:cs typeface="Arial"/>
              </a:rPr>
              <a:t>Copyright © SAS Institute Inc. All rights reserved.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 extrusionOk="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SAS - Blue Backgroun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reeform 80"/>
          <p:cNvSpPr/>
          <p:nvPr/>
        </p:nvSpPr>
        <p:spPr bwMode="auto">
          <a:xfrm>
            <a:off x="6717169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 82"/>
          <p:cNvSpPr/>
          <p:nvPr/>
        </p:nvSpPr>
        <p:spPr bwMode="auto"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Freeform 83"/>
          <p:cNvSpPr/>
          <p:nvPr/>
        </p:nvSpPr>
        <p:spPr bwMode="auto"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84"/>
          <p:cNvSpPr/>
          <p:nvPr/>
        </p:nvSpPr>
        <p:spPr bwMode="auto"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85"/>
          <p:cNvSpPr/>
          <p:nvPr/>
        </p:nvSpPr>
        <p:spPr bwMode="auto"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Freeform 86"/>
          <p:cNvSpPr/>
          <p:nvPr/>
        </p:nvSpPr>
        <p:spPr bwMode="auto"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Freeform 87"/>
          <p:cNvSpPr/>
          <p:nvPr/>
        </p:nvSpPr>
        <p:spPr bwMode="auto">
          <a:xfrm rot="16753101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 extrusionOk="0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Freeform 88"/>
          <p:cNvSpPr/>
          <p:nvPr/>
        </p:nvSpPr>
        <p:spPr bwMode="auto"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Freeform 89"/>
          <p:cNvSpPr/>
          <p:nvPr/>
        </p:nvSpPr>
        <p:spPr bwMode="auto">
          <a:xfrm rot="16753101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 extrusionOk="0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Freeform 90"/>
          <p:cNvSpPr/>
          <p:nvPr/>
        </p:nvSpPr>
        <p:spPr bwMode="auto">
          <a:xfrm>
            <a:off x="7962976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Freeform 91"/>
          <p:cNvSpPr/>
          <p:nvPr/>
        </p:nvSpPr>
        <p:spPr bwMode="auto"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Freeform 92"/>
          <p:cNvSpPr/>
          <p:nvPr/>
        </p:nvSpPr>
        <p:spPr bwMode="auto"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Freeform 93"/>
          <p:cNvSpPr/>
          <p:nvPr/>
        </p:nvSpPr>
        <p:spPr bwMode="auto"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Freeform 94"/>
          <p:cNvSpPr/>
          <p:nvPr/>
        </p:nvSpPr>
        <p:spPr bwMode="auto"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Freeform 95"/>
          <p:cNvSpPr/>
          <p:nvPr/>
        </p:nvSpPr>
        <p:spPr bwMode="auto"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Freeform 96"/>
          <p:cNvSpPr/>
          <p:nvPr/>
        </p:nvSpPr>
        <p:spPr bwMode="auto"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Freeform 97"/>
          <p:cNvSpPr/>
          <p:nvPr/>
        </p:nvSpPr>
        <p:spPr bwMode="auto"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Freeform 98"/>
          <p:cNvSpPr/>
          <p:nvPr/>
        </p:nvSpPr>
        <p:spPr bwMode="auto"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Freeform 99"/>
          <p:cNvSpPr/>
          <p:nvPr/>
        </p:nvSpPr>
        <p:spPr bwMode="auto"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Freeform 100"/>
          <p:cNvSpPr/>
          <p:nvPr/>
        </p:nvSpPr>
        <p:spPr bwMode="auto"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 extrusionOk="0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Freeform 101"/>
          <p:cNvSpPr/>
          <p:nvPr/>
        </p:nvSpPr>
        <p:spPr bwMode="auto">
          <a:xfrm>
            <a:off x="7962976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Freeform 106"/>
          <p:cNvSpPr/>
          <p:nvPr/>
        </p:nvSpPr>
        <p:spPr bwMode="auto"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 extrusionOk="0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Freeform 123"/>
          <p:cNvSpPr/>
          <p:nvPr/>
        </p:nvSpPr>
        <p:spPr bwMode="auto"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Freeform 128"/>
          <p:cNvSpPr/>
          <p:nvPr/>
        </p:nvSpPr>
        <p:spPr bwMode="auto"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Freeform 177"/>
          <p:cNvSpPr/>
          <p:nvPr/>
        </p:nvSpPr>
        <p:spPr bwMode="auto"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9" name="Freeform 179"/>
          <p:cNvSpPr/>
          <p:nvPr/>
        </p:nvSpPr>
        <p:spPr bwMode="auto"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Freeform 180"/>
          <p:cNvSpPr/>
          <p:nvPr/>
        </p:nvSpPr>
        <p:spPr bwMode="auto"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Freeform 181"/>
          <p:cNvSpPr/>
          <p:nvPr/>
        </p:nvSpPr>
        <p:spPr bwMode="auto"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Freeform 182"/>
          <p:cNvSpPr/>
          <p:nvPr/>
        </p:nvSpPr>
        <p:spPr bwMode="auto"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3" name="Freeform 183"/>
          <p:cNvSpPr/>
          <p:nvPr/>
        </p:nvSpPr>
        <p:spPr bwMode="auto"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4" name="Freeform 184"/>
          <p:cNvSpPr/>
          <p:nvPr/>
        </p:nvSpPr>
        <p:spPr bwMode="auto"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Freeform 185"/>
          <p:cNvSpPr/>
          <p:nvPr/>
        </p:nvSpPr>
        <p:spPr bwMode="auto"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6" name="Freeform 186"/>
          <p:cNvSpPr/>
          <p:nvPr/>
        </p:nvSpPr>
        <p:spPr bwMode="auto">
          <a:xfrm>
            <a:off x="598451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Freeform 187"/>
          <p:cNvSpPr/>
          <p:nvPr/>
        </p:nvSpPr>
        <p:spPr bwMode="auto"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8" name="Freeform 189"/>
          <p:cNvSpPr/>
          <p:nvPr/>
        </p:nvSpPr>
        <p:spPr bwMode="auto"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9" name="Freeform 190"/>
          <p:cNvSpPr/>
          <p:nvPr/>
        </p:nvSpPr>
        <p:spPr bwMode="auto"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Freeform 191"/>
          <p:cNvSpPr/>
          <p:nvPr/>
        </p:nvSpPr>
        <p:spPr bwMode="auto"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1" name="Freeform 192"/>
          <p:cNvSpPr/>
          <p:nvPr/>
        </p:nvSpPr>
        <p:spPr bwMode="auto"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Freeform 194"/>
          <p:cNvSpPr/>
          <p:nvPr/>
        </p:nvSpPr>
        <p:spPr bwMode="auto"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Freeform 195"/>
          <p:cNvSpPr/>
          <p:nvPr/>
        </p:nvSpPr>
        <p:spPr bwMode="auto"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Freeform 197"/>
          <p:cNvSpPr/>
          <p:nvPr/>
        </p:nvSpPr>
        <p:spPr bwMode="auto">
          <a:xfrm>
            <a:off x="598451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5" name="Freeform 202"/>
          <p:cNvSpPr/>
          <p:nvPr/>
        </p:nvSpPr>
        <p:spPr bwMode="auto">
          <a:xfrm>
            <a:off x="834796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 extrusionOk="0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  <p:sp>
        <p:nvSpPr>
          <p:cNvPr id="4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685800">
        <a:lnSpc>
          <a:spcPct val="90000"/>
        </a:lnSpc>
        <a:spcBef>
          <a:spcPts val="0"/>
        </a:spcBef>
        <a:buNone/>
        <a:defRPr sz="2800" b="1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>
        <a:lnSpc>
          <a:spcPct val="85000"/>
        </a:lnSpc>
        <a:spcBef>
          <a:spcPts val="800"/>
        </a:spcBef>
        <a:buFont typeface="Arial"/>
        <a:buChar char="•"/>
        <a:defRPr sz="21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>
        <a:lnSpc>
          <a:spcPct val="85000"/>
        </a:lnSpc>
        <a:spcBef>
          <a:spcPts val="800"/>
        </a:spcBef>
        <a:buFont typeface="Calibri Light"/>
        <a:buChar char="–"/>
        <a:defRPr sz="18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>
        <a:lnSpc>
          <a:spcPct val="85000"/>
        </a:lnSpc>
        <a:spcBef>
          <a:spcPts val="800"/>
        </a:spcBef>
        <a:buFont typeface="Arial"/>
        <a:buChar char="•"/>
        <a:defRPr sz="15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ysblok.ru/knowhow/kak-rabotajut-transformery-krutejshie-nejroseti-nashih-dnej/" TargetMode="External"/><Relationship Id="rId2" Type="http://schemas.openxmlformats.org/officeDocument/2006/relationships/hyperlink" Target="https://habr.com/ru/post/436878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natasha/yargy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katerina-Elmikeeva/Text-analytics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doccano/doccano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abr.com/ru/company/ods/blog/597021/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www.lighttag.io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/slovnet" TargetMode="External"/><Relationship Id="rId2" Type="http://schemas.openxmlformats.org/officeDocument/2006/relationships/hyperlink" Target="http://docs.deeppavlov.ai/en/master/features/models/ner.html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pacy.io/usage/rule-based-matching#_title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natasha/yargy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katerina-Elmikeeva/Text-analytics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Занятие 2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Инструменты и методы текстовой аналитики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Вектора текстов с помощью </a:t>
            </a:r>
            <a:r>
              <a:rPr lang="en-US"/>
              <a:t>SVD</a:t>
            </a:r>
            <a:endParaRPr lang="ru-RU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53589" y="2184077"/>
          <a:ext cx="3292899" cy="1799311"/>
        </p:xfrm>
        <a:graphic>
          <a:graphicData uri="http://schemas.openxmlformats.org/drawingml/2006/table">
            <a:tbl>
              <a:tblPr firstRow="1" bandRow="1"/>
              <a:tblGrid>
                <a:gridCol w="37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-0,16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-0,67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0,4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19"/>
          <p:cNvSpPr txBox="1"/>
          <p:nvPr/>
        </p:nvSpPr>
        <p:spPr bwMode="auto">
          <a:xfrm>
            <a:off x="1287013" y="427974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Calibri Light"/>
              </a:rPr>
              <a:t>V</a:t>
            </a:r>
            <a:endParaRPr lang="ru-RU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8" name="TextBox 2"/>
          <p:cNvSpPr txBox="1"/>
          <p:nvPr/>
        </p:nvSpPr>
        <p:spPr bwMode="auto">
          <a:xfrm>
            <a:off x="953589" y="1430224"/>
            <a:ext cx="35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Берем матрицу </a:t>
            </a:r>
            <a:r>
              <a:rPr lang="en-US">
                <a:solidFill>
                  <a:schemeClr val="bg1"/>
                </a:solidFill>
                <a:latin typeface="Calibri Light"/>
              </a:rPr>
              <a:t>V </a:t>
            </a:r>
            <a:r>
              <a:rPr lang="ru-RU">
                <a:solidFill>
                  <a:schemeClr val="bg1"/>
                </a:solidFill>
                <a:latin typeface="Calibri Light"/>
              </a:rPr>
              <a:t>и 300 измерений</a:t>
            </a:r>
            <a:endParaRPr/>
          </a:p>
        </p:txBody>
      </p:sp>
      <p:sp>
        <p:nvSpPr>
          <p:cNvPr id="9" name="TextBox 5"/>
          <p:cNvSpPr txBox="1"/>
          <p:nvPr/>
        </p:nvSpPr>
        <p:spPr bwMode="auto">
          <a:xfrm>
            <a:off x="4491793" y="2143616"/>
            <a:ext cx="811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7200">
                <a:solidFill>
                  <a:schemeClr val="bg1"/>
                </a:solidFill>
                <a:latin typeface="Calibri Light"/>
              </a:rPr>
              <a:t>…</a:t>
            </a:r>
            <a:endParaRPr/>
          </a:p>
        </p:txBody>
      </p:sp>
      <p:sp>
        <p:nvSpPr>
          <p:cNvPr id="10" name="Rectangle 7"/>
          <p:cNvSpPr/>
          <p:nvPr/>
        </p:nvSpPr>
        <p:spPr bwMode="auto">
          <a:xfrm>
            <a:off x="1324654" y="2184078"/>
            <a:ext cx="2921833" cy="18050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Box 8"/>
          <p:cNvSpPr txBox="1"/>
          <p:nvPr/>
        </p:nvSpPr>
        <p:spPr bwMode="auto">
          <a:xfrm>
            <a:off x="4617552" y="212044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400">
                <a:solidFill>
                  <a:schemeClr val="accent6"/>
                </a:solidFill>
                <a:latin typeface="Calibri Light"/>
              </a:rPr>
              <a:t>вектор текста</a:t>
            </a:r>
            <a:endParaRPr/>
          </a:p>
        </p:txBody>
      </p:sp>
      <p:cxnSp>
        <p:nvCxnSpPr>
          <p:cNvPr id="12" name="Straight Arrow Connector 10"/>
          <p:cNvCxnSpPr>
            <a:cxnSpLocks/>
            <a:stCxn id="10" idx="3"/>
            <a:endCxn id="11" idx="1"/>
          </p:cNvCxnSpPr>
          <p:nvPr/>
        </p:nvCxnSpPr>
        <p:spPr bwMode="auto">
          <a:xfrm>
            <a:off x="4246487" y="2274330"/>
            <a:ext cx="37106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Как еще получают вектора для текстов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quarter" idx="4294967295"/>
          </p:nvPr>
        </p:nvSpPr>
        <p:spPr bwMode="auto">
          <a:xfrm>
            <a:off x="319044" y="2833688"/>
            <a:ext cx="4075156" cy="167005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ru-RU" sz="1400" b="1"/>
              <a:t>Виды магии:</a:t>
            </a:r>
            <a:endParaRPr/>
          </a:p>
          <a:p>
            <a:pPr marL="177800" lvl="1" indent="-177800">
              <a:defRPr/>
            </a:pPr>
            <a:r>
              <a:rPr lang="en-US" sz="1400"/>
              <a:t>Bag of Words</a:t>
            </a:r>
            <a:r>
              <a:rPr lang="ru-RU" sz="1400"/>
              <a:t> – не учитывает порядок слов в предложении (различные виды усреднения). Относительно быстро учится и получает вектора.</a:t>
            </a:r>
            <a:endParaRPr/>
          </a:p>
          <a:p>
            <a:pPr marL="177800" lvl="1" indent="-177800">
              <a:defRPr/>
            </a:pPr>
            <a:r>
              <a:rPr lang="ru-RU" sz="1400"/>
              <a:t>Синтаксическая. Требует большой обучающей выборки, много времени на обучение, работает только с небольшими текстами. Зато качество </a:t>
            </a:r>
            <a:r>
              <a:rPr lang="en-US" sz="1400"/>
              <a:t>state-of-the-art.</a:t>
            </a:r>
            <a:endParaRPr lang="ru-RU" sz="1400"/>
          </a:p>
          <a:p>
            <a:pPr lvl="1">
              <a:defRPr/>
            </a:pPr>
            <a:endParaRPr lang="ru-RU" sz="1200"/>
          </a:p>
        </p:txBody>
      </p:sp>
      <p:sp>
        <p:nvSpPr>
          <p:cNvPr id="7" name="TextBox 4"/>
          <p:cNvSpPr txBox="1"/>
          <p:nvPr/>
        </p:nvSpPr>
        <p:spPr bwMode="auto">
          <a:xfrm>
            <a:off x="276225" y="1662308"/>
            <a:ext cx="1776565" cy="64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365760">
              <a:lnSpc>
                <a:spcPct val="85000"/>
              </a:lnSpc>
              <a:spcBef>
                <a:spcPts val="800"/>
              </a:spcBef>
              <a:buClr>
                <a:srgbClr val="0074BE"/>
              </a:buClr>
              <a:buSzPct val="80000"/>
              <a:defRPr/>
            </a:pPr>
            <a:r>
              <a:rPr lang="en-US" sz="1400">
                <a:solidFill>
                  <a:schemeClr val="bg1"/>
                </a:solidFill>
              </a:rPr>
              <a:t>"I am a sentence for which I would like 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to get its embedding"</a:t>
            </a:r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8" name="TextBox 37"/>
          <p:cNvSpPr txBox="1"/>
          <p:nvPr/>
        </p:nvSpPr>
        <p:spPr bwMode="auto">
          <a:xfrm>
            <a:off x="4039420" y="231553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</a:rPr>
              <a:t>…</a:t>
            </a:r>
            <a:endParaRPr lang="ru-RU" sz="1200">
              <a:solidFill>
                <a:schemeClr val="bg1"/>
              </a:solidFill>
            </a:endParaRPr>
          </a:p>
        </p:txBody>
      </p:sp>
      <p:sp>
        <p:nvSpPr>
          <p:cNvPr id="9" name="TextBox 38"/>
          <p:cNvSpPr txBox="1"/>
          <p:nvPr/>
        </p:nvSpPr>
        <p:spPr bwMode="auto">
          <a:xfrm>
            <a:off x="3185091" y="1370150"/>
            <a:ext cx="221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chemeClr val="bg1"/>
                </a:solidFill>
              </a:rPr>
              <a:t>I</a:t>
            </a:r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10" name="TextBox 39"/>
          <p:cNvSpPr txBox="1"/>
          <p:nvPr/>
        </p:nvSpPr>
        <p:spPr bwMode="auto">
          <a:xfrm>
            <a:off x="3037615" y="1624182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chemeClr val="bg1"/>
                </a:solidFill>
              </a:rPr>
              <a:t>am</a:t>
            </a:r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11" name="TextBox 40"/>
          <p:cNvSpPr txBox="1"/>
          <p:nvPr/>
        </p:nvSpPr>
        <p:spPr bwMode="auto">
          <a:xfrm>
            <a:off x="3153031" y="1869424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chemeClr val="bg1"/>
                </a:solidFill>
              </a:rPr>
              <a:t>a</a:t>
            </a:r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12" name="TextBox 41"/>
          <p:cNvSpPr txBox="1"/>
          <p:nvPr/>
        </p:nvSpPr>
        <p:spPr bwMode="auto">
          <a:xfrm>
            <a:off x="2694573" y="2135130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chemeClr val="bg1"/>
                </a:solidFill>
              </a:rPr>
              <a:t>sentence</a:t>
            </a:r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13" name="Arrow: Right 42"/>
          <p:cNvSpPr/>
          <p:nvPr/>
        </p:nvSpPr>
        <p:spPr bwMode="auto">
          <a:xfrm>
            <a:off x="2248794" y="1794766"/>
            <a:ext cx="362600" cy="3784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14" name="Group 46"/>
          <p:cNvGrpSpPr/>
          <p:nvPr/>
        </p:nvGrpSpPr>
        <p:grpSpPr bwMode="auto">
          <a:xfrm>
            <a:off x="3403691" y="1424374"/>
            <a:ext cx="1377029" cy="153162"/>
            <a:chOff x="3166681" y="1285875"/>
            <a:chExt cx="1377029" cy="153162"/>
          </a:xfrm>
        </p:grpSpPr>
        <p:sp>
          <p:nvSpPr>
            <p:cNvPr id="15" name="Rectangle 5"/>
            <p:cNvSpPr/>
            <p:nvPr/>
          </p:nvSpPr>
          <p:spPr bwMode="auto">
            <a:xfrm>
              <a:off x="316668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6" name="Rectangle 6"/>
            <p:cNvSpPr/>
            <p:nvPr/>
          </p:nvSpPr>
          <p:spPr bwMode="auto">
            <a:xfrm>
              <a:off x="331984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m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7" name="Rectangle 7"/>
            <p:cNvSpPr/>
            <p:nvPr/>
          </p:nvSpPr>
          <p:spPr bwMode="auto">
            <a:xfrm>
              <a:off x="347300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b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8" name="Rectangle 8"/>
            <p:cNvSpPr/>
            <p:nvPr/>
          </p:nvSpPr>
          <p:spPr bwMode="auto">
            <a:xfrm>
              <a:off x="3626167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9" name="Rectangle 9"/>
            <p:cNvSpPr/>
            <p:nvPr/>
          </p:nvSpPr>
          <p:spPr bwMode="auto">
            <a:xfrm>
              <a:off x="3779329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20" name="Rectangle 10"/>
            <p:cNvSpPr/>
            <p:nvPr/>
          </p:nvSpPr>
          <p:spPr bwMode="auto">
            <a:xfrm>
              <a:off x="393249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21" name="Rectangle 11"/>
            <p:cNvSpPr/>
            <p:nvPr/>
          </p:nvSpPr>
          <p:spPr bwMode="auto">
            <a:xfrm>
              <a:off x="408565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i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22" name="Rectangle 43"/>
            <p:cNvSpPr/>
            <p:nvPr/>
          </p:nvSpPr>
          <p:spPr bwMode="auto">
            <a:xfrm>
              <a:off x="423881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n</a:t>
              </a:r>
              <a:endParaRPr/>
            </a:p>
          </p:txBody>
        </p:sp>
        <p:sp>
          <p:nvSpPr>
            <p:cNvPr id="23" name="Rectangle 44"/>
            <p:cNvSpPr/>
            <p:nvPr/>
          </p:nvSpPr>
          <p:spPr bwMode="auto">
            <a:xfrm>
              <a:off x="4390548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g</a:t>
              </a:r>
              <a:endParaRPr/>
            </a:p>
          </p:txBody>
        </p:sp>
      </p:grpSp>
      <p:sp>
        <p:nvSpPr>
          <p:cNvPr id="24" name="Left Brace 80"/>
          <p:cNvSpPr/>
          <p:nvPr/>
        </p:nvSpPr>
        <p:spPr bwMode="auto">
          <a:xfrm rot="10800000">
            <a:off x="5055279" y="1424374"/>
            <a:ext cx="167814" cy="1119188"/>
          </a:xfrm>
          <a:prstGeom prst="leftBrace">
            <a:avLst>
              <a:gd name="adj1" fmla="val 52464"/>
              <a:gd name="adj2" fmla="val 51751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Arrow: Right 86"/>
          <p:cNvSpPr/>
          <p:nvPr/>
        </p:nvSpPr>
        <p:spPr bwMode="auto">
          <a:xfrm>
            <a:off x="6130536" y="1794766"/>
            <a:ext cx="362600" cy="3784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26" name="TextBox 87"/>
          <p:cNvSpPr txBox="1"/>
          <p:nvPr/>
        </p:nvSpPr>
        <p:spPr bwMode="auto">
          <a:xfrm>
            <a:off x="6640924" y="1747292"/>
            <a:ext cx="2295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</a:rPr>
              <a:t>[0,7764657876, -0,09763543, …]</a:t>
            </a:r>
            <a:endParaRPr lang="ru-RU" sz="1200">
              <a:solidFill>
                <a:schemeClr val="bg1"/>
              </a:solidFill>
            </a:endParaRPr>
          </a:p>
        </p:txBody>
      </p:sp>
      <p:sp>
        <p:nvSpPr>
          <p:cNvPr id="27" name="Right Brace 88"/>
          <p:cNvSpPr/>
          <p:nvPr/>
        </p:nvSpPr>
        <p:spPr bwMode="auto">
          <a:xfrm rot="5400000">
            <a:off x="7686358" y="1055605"/>
            <a:ext cx="99365" cy="1966912"/>
          </a:xfrm>
          <a:prstGeom prst="rightBrace">
            <a:avLst>
              <a:gd name="adj1" fmla="val 65522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TextBox 89"/>
          <p:cNvSpPr txBox="1"/>
          <p:nvPr/>
        </p:nvSpPr>
        <p:spPr bwMode="auto">
          <a:xfrm>
            <a:off x="7228529" y="2059781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</a:rPr>
              <a:t>n dimensions</a:t>
            </a:r>
            <a:endParaRPr lang="ru-RU" sz="1200">
              <a:solidFill>
                <a:schemeClr val="bg1"/>
              </a:solidFill>
            </a:endParaRPr>
          </a:p>
        </p:txBody>
      </p:sp>
      <p:sp>
        <p:nvSpPr>
          <p:cNvPr id="29" name="TextBox 90"/>
          <p:cNvSpPr txBox="1"/>
          <p:nvPr/>
        </p:nvSpPr>
        <p:spPr bwMode="auto">
          <a:xfrm>
            <a:off x="5363837" y="1835985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bg1"/>
                </a:solidFill>
              </a:rPr>
              <a:t>Магия</a:t>
            </a:r>
            <a:endParaRPr/>
          </a:p>
        </p:txBody>
      </p:sp>
      <p:grpSp>
        <p:nvGrpSpPr>
          <p:cNvPr id="30" name="Group 81"/>
          <p:cNvGrpSpPr/>
          <p:nvPr/>
        </p:nvGrpSpPr>
        <p:grpSpPr bwMode="auto">
          <a:xfrm>
            <a:off x="3403691" y="1684639"/>
            <a:ext cx="1377029" cy="153162"/>
            <a:chOff x="3166681" y="1285875"/>
            <a:chExt cx="1377029" cy="153162"/>
          </a:xfrm>
        </p:grpSpPr>
        <p:sp>
          <p:nvSpPr>
            <p:cNvPr id="31" name="Rectangle 82"/>
            <p:cNvSpPr/>
            <p:nvPr/>
          </p:nvSpPr>
          <p:spPr bwMode="auto">
            <a:xfrm>
              <a:off x="316668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83"/>
            <p:cNvSpPr/>
            <p:nvPr/>
          </p:nvSpPr>
          <p:spPr bwMode="auto">
            <a:xfrm>
              <a:off x="331984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m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33" name="Rectangle 84"/>
            <p:cNvSpPr/>
            <p:nvPr/>
          </p:nvSpPr>
          <p:spPr bwMode="auto">
            <a:xfrm>
              <a:off x="347300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b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85"/>
            <p:cNvSpPr/>
            <p:nvPr/>
          </p:nvSpPr>
          <p:spPr bwMode="auto">
            <a:xfrm>
              <a:off x="3626167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35" name="Rectangle 92"/>
            <p:cNvSpPr/>
            <p:nvPr/>
          </p:nvSpPr>
          <p:spPr bwMode="auto">
            <a:xfrm>
              <a:off x="3779329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93"/>
            <p:cNvSpPr/>
            <p:nvPr/>
          </p:nvSpPr>
          <p:spPr bwMode="auto">
            <a:xfrm>
              <a:off x="393249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37" name="Rectangle 94"/>
            <p:cNvSpPr/>
            <p:nvPr/>
          </p:nvSpPr>
          <p:spPr bwMode="auto">
            <a:xfrm>
              <a:off x="408565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i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95"/>
            <p:cNvSpPr/>
            <p:nvPr/>
          </p:nvSpPr>
          <p:spPr bwMode="auto">
            <a:xfrm>
              <a:off x="423881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n</a:t>
              </a:r>
              <a:endParaRPr/>
            </a:p>
          </p:txBody>
        </p:sp>
        <p:sp>
          <p:nvSpPr>
            <p:cNvPr id="39" name="Rectangle 96"/>
            <p:cNvSpPr/>
            <p:nvPr/>
          </p:nvSpPr>
          <p:spPr bwMode="auto">
            <a:xfrm>
              <a:off x="4390548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g</a:t>
              </a:r>
              <a:endParaRPr/>
            </a:p>
          </p:txBody>
        </p:sp>
      </p:grpSp>
      <p:grpSp>
        <p:nvGrpSpPr>
          <p:cNvPr id="40" name="Group 97"/>
          <p:cNvGrpSpPr/>
          <p:nvPr/>
        </p:nvGrpSpPr>
        <p:grpSpPr bwMode="auto">
          <a:xfrm>
            <a:off x="3403691" y="1944904"/>
            <a:ext cx="1377029" cy="153162"/>
            <a:chOff x="3166681" y="1285875"/>
            <a:chExt cx="1377029" cy="153162"/>
          </a:xfrm>
        </p:grpSpPr>
        <p:sp>
          <p:nvSpPr>
            <p:cNvPr id="41" name="Rectangle 98"/>
            <p:cNvSpPr/>
            <p:nvPr/>
          </p:nvSpPr>
          <p:spPr bwMode="auto">
            <a:xfrm>
              <a:off x="316668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99"/>
            <p:cNvSpPr/>
            <p:nvPr/>
          </p:nvSpPr>
          <p:spPr bwMode="auto">
            <a:xfrm>
              <a:off x="331984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m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43" name="Rectangle 100"/>
            <p:cNvSpPr/>
            <p:nvPr/>
          </p:nvSpPr>
          <p:spPr bwMode="auto">
            <a:xfrm>
              <a:off x="347300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b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101"/>
            <p:cNvSpPr/>
            <p:nvPr/>
          </p:nvSpPr>
          <p:spPr bwMode="auto">
            <a:xfrm>
              <a:off x="3626167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45" name="Rectangle 102"/>
            <p:cNvSpPr/>
            <p:nvPr/>
          </p:nvSpPr>
          <p:spPr bwMode="auto">
            <a:xfrm>
              <a:off x="3779329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46" name="Rectangle 103"/>
            <p:cNvSpPr/>
            <p:nvPr/>
          </p:nvSpPr>
          <p:spPr bwMode="auto">
            <a:xfrm>
              <a:off x="393249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47" name="Rectangle 104"/>
            <p:cNvSpPr/>
            <p:nvPr/>
          </p:nvSpPr>
          <p:spPr bwMode="auto">
            <a:xfrm>
              <a:off x="408565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i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48" name="Rectangle 105"/>
            <p:cNvSpPr/>
            <p:nvPr/>
          </p:nvSpPr>
          <p:spPr bwMode="auto">
            <a:xfrm>
              <a:off x="423881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n</a:t>
              </a:r>
              <a:endParaRPr/>
            </a:p>
          </p:txBody>
        </p:sp>
        <p:sp>
          <p:nvSpPr>
            <p:cNvPr id="49" name="Rectangle 106"/>
            <p:cNvSpPr/>
            <p:nvPr/>
          </p:nvSpPr>
          <p:spPr bwMode="auto">
            <a:xfrm>
              <a:off x="4390548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g</a:t>
              </a:r>
              <a:endParaRPr/>
            </a:p>
          </p:txBody>
        </p:sp>
      </p:grpSp>
      <p:grpSp>
        <p:nvGrpSpPr>
          <p:cNvPr id="50" name="Group 107"/>
          <p:cNvGrpSpPr/>
          <p:nvPr/>
        </p:nvGrpSpPr>
        <p:grpSpPr bwMode="auto">
          <a:xfrm>
            <a:off x="3403691" y="2205169"/>
            <a:ext cx="1377029" cy="153162"/>
            <a:chOff x="3166681" y="1285875"/>
            <a:chExt cx="1377029" cy="153162"/>
          </a:xfrm>
        </p:grpSpPr>
        <p:sp>
          <p:nvSpPr>
            <p:cNvPr id="51" name="Rectangle 108"/>
            <p:cNvSpPr/>
            <p:nvPr/>
          </p:nvSpPr>
          <p:spPr bwMode="auto">
            <a:xfrm>
              <a:off x="316668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52" name="Rectangle 109"/>
            <p:cNvSpPr/>
            <p:nvPr/>
          </p:nvSpPr>
          <p:spPr bwMode="auto">
            <a:xfrm>
              <a:off x="331984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m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53" name="Rectangle 110"/>
            <p:cNvSpPr/>
            <p:nvPr/>
          </p:nvSpPr>
          <p:spPr bwMode="auto">
            <a:xfrm>
              <a:off x="347300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b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54" name="Rectangle 111"/>
            <p:cNvSpPr/>
            <p:nvPr/>
          </p:nvSpPr>
          <p:spPr bwMode="auto">
            <a:xfrm>
              <a:off x="3626167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55" name="Rectangle 112"/>
            <p:cNvSpPr/>
            <p:nvPr/>
          </p:nvSpPr>
          <p:spPr bwMode="auto">
            <a:xfrm>
              <a:off x="3779329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56" name="Rectangle 113"/>
            <p:cNvSpPr/>
            <p:nvPr/>
          </p:nvSpPr>
          <p:spPr bwMode="auto">
            <a:xfrm>
              <a:off x="393249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57" name="Rectangle 114"/>
            <p:cNvSpPr/>
            <p:nvPr/>
          </p:nvSpPr>
          <p:spPr bwMode="auto">
            <a:xfrm>
              <a:off x="408565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i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58" name="Rectangle 115"/>
            <p:cNvSpPr/>
            <p:nvPr/>
          </p:nvSpPr>
          <p:spPr bwMode="auto">
            <a:xfrm>
              <a:off x="423881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n</a:t>
              </a:r>
              <a:endParaRPr/>
            </a:p>
          </p:txBody>
        </p:sp>
        <p:sp>
          <p:nvSpPr>
            <p:cNvPr id="59" name="Rectangle 116"/>
            <p:cNvSpPr/>
            <p:nvPr/>
          </p:nvSpPr>
          <p:spPr bwMode="auto">
            <a:xfrm>
              <a:off x="4390548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</a:rPr>
                <a:t>g</a:t>
              </a:r>
              <a:endParaRPr/>
            </a:p>
          </p:txBody>
        </p:sp>
      </p:grpSp>
      <p:sp>
        <p:nvSpPr>
          <p:cNvPr id="60" name="TextBox 12"/>
          <p:cNvSpPr txBox="1"/>
          <p:nvPr/>
        </p:nvSpPr>
        <p:spPr bwMode="auto">
          <a:xfrm>
            <a:off x="5918200" y="3048000"/>
            <a:ext cx="171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sz="1200">
                <a:solidFill>
                  <a:schemeClr val="bg1"/>
                </a:solidFill>
                <a:latin typeface="Calibri Light"/>
              </a:rPr>
              <a:t>doc2vec</a:t>
            </a:r>
            <a:endParaRPr/>
          </a:p>
          <a:p>
            <a:pPr algn="l">
              <a:defRPr/>
            </a:pPr>
            <a:r>
              <a:rPr lang="en-US" sz="1200">
                <a:solidFill>
                  <a:schemeClr val="bg1"/>
                </a:solidFill>
                <a:latin typeface="Calibri Light"/>
              </a:rPr>
              <a:t>Deep Averaging Network</a:t>
            </a:r>
            <a:endParaRPr/>
          </a:p>
          <a:p>
            <a:pPr algn="l">
              <a:defRPr/>
            </a:pPr>
            <a:r>
              <a:rPr lang="en-US" sz="1200">
                <a:solidFill>
                  <a:schemeClr val="bg1"/>
                </a:solidFill>
                <a:latin typeface="Calibri Light"/>
              </a:rPr>
              <a:t>…</a:t>
            </a:r>
            <a:endParaRPr lang="ru-RU" sz="120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61" name="TextBox 58"/>
          <p:cNvSpPr txBox="1"/>
          <p:nvPr/>
        </p:nvSpPr>
        <p:spPr bwMode="auto">
          <a:xfrm>
            <a:off x="5918200" y="3668713"/>
            <a:ext cx="1346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sz="1200">
                <a:solidFill>
                  <a:schemeClr val="bg1"/>
                </a:solidFill>
                <a:latin typeface="Calibri Light"/>
              </a:rPr>
              <a:t>BERT</a:t>
            </a:r>
            <a:endParaRPr/>
          </a:p>
          <a:p>
            <a:pPr algn="l">
              <a:defRPr/>
            </a:pPr>
            <a:r>
              <a:rPr lang="en-US" sz="1200">
                <a:solidFill>
                  <a:schemeClr val="bg1"/>
                </a:solidFill>
                <a:latin typeface="Calibri Light"/>
              </a:rPr>
              <a:t>USE – transformer</a:t>
            </a:r>
            <a:endParaRPr/>
          </a:p>
          <a:p>
            <a:pPr algn="l">
              <a:defRPr/>
            </a:pPr>
            <a:r>
              <a:rPr lang="en-US" sz="1200">
                <a:solidFill>
                  <a:schemeClr val="bg1"/>
                </a:solidFill>
                <a:latin typeface="Calibri Light"/>
              </a:rPr>
              <a:t>…</a:t>
            </a:r>
            <a:endParaRPr lang="ru-RU" sz="120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62" name="Left Brace 59"/>
          <p:cNvSpPr/>
          <p:nvPr/>
        </p:nvSpPr>
        <p:spPr bwMode="auto">
          <a:xfrm>
            <a:off x="5830787" y="3061357"/>
            <a:ext cx="87413" cy="590551"/>
          </a:xfrm>
          <a:prstGeom prst="leftBrace">
            <a:avLst>
              <a:gd name="adj1" fmla="val 45369"/>
              <a:gd name="adj2" fmla="val 51751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3" name="Left Brace 60"/>
          <p:cNvSpPr/>
          <p:nvPr/>
        </p:nvSpPr>
        <p:spPr bwMode="auto">
          <a:xfrm>
            <a:off x="5830787" y="3707448"/>
            <a:ext cx="87413" cy="590551"/>
          </a:xfrm>
          <a:prstGeom prst="leftBrace">
            <a:avLst>
              <a:gd name="adj1" fmla="val 45369"/>
              <a:gd name="adj2" fmla="val 51751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4" name="Straight Arrow Connector 14"/>
          <p:cNvCxnSpPr>
            <a:cxnSpLocks/>
          </p:cNvCxnSpPr>
          <p:nvPr/>
        </p:nvCxnSpPr>
        <p:spPr bwMode="auto">
          <a:xfrm>
            <a:off x="4475825" y="3366156"/>
            <a:ext cx="122319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3"/>
          <p:cNvCxnSpPr>
            <a:cxnSpLocks/>
          </p:cNvCxnSpPr>
          <p:nvPr/>
        </p:nvCxnSpPr>
        <p:spPr bwMode="auto">
          <a:xfrm>
            <a:off x="4475825" y="4009205"/>
            <a:ext cx="122319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3"/>
          <p:cNvSpPr txBox="1"/>
          <p:nvPr/>
        </p:nvSpPr>
        <p:spPr bwMode="auto">
          <a:xfrm>
            <a:off x="5983582" y="4647364"/>
            <a:ext cx="273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1400" u="sng">
                <a:solidFill>
                  <a:schemeClr val="bg1"/>
                </a:solidFill>
                <a:latin typeface="Calibri Light"/>
                <a:hlinkClick r:id="rId2" tooltip="https://habr.com/ru/post/436878/"/>
              </a:rPr>
              <a:t>BERT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ru-RU" sz="1400" u="sng">
                <a:solidFill>
                  <a:schemeClr val="bg1"/>
                </a:solidFill>
                <a:latin typeface="Calibri Light"/>
                <a:hlinkClick r:id="rId3" tooltip="https://sysblok.ru/knowhow/kak-rabotajut-transformery-krutejshie-nejroseti-nashih-dnej/"/>
              </a:rPr>
              <a:t>Энкодеры</a:t>
            </a:r>
            <a:endParaRPr lang="ru-RU" sz="1400">
              <a:solidFill>
                <a:schemeClr val="bg1"/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Universal Sentence Encoder</a:t>
            </a:r>
            <a:endParaRPr lang="ru-RU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37483" y="1345870"/>
            <a:ext cx="5269034" cy="2946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 помощью машинного обучения</a:t>
            </a:r>
            <a:endParaRPr/>
          </a:p>
        </p:txBody>
      </p:sp>
      <p:sp>
        <p:nvSpPr>
          <p:cNvPr id="6" name="TextBox 3"/>
          <p:cNvSpPr txBox="1"/>
          <p:nvPr/>
        </p:nvSpPr>
        <p:spPr bwMode="auto">
          <a:xfrm>
            <a:off x="829491" y="1254046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Верхнеуровневое описание подхода:</a:t>
            </a:r>
            <a:endParaRPr/>
          </a:p>
        </p:txBody>
      </p:sp>
      <p:sp>
        <p:nvSpPr>
          <p:cNvPr id="7" name="TextBox 5"/>
          <p:cNvSpPr txBox="1"/>
          <p:nvPr/>
        </p:nvSpPr>
        <p:spPr bwMode="auto">
          <a:xfrm>
            <a:off x="829491" y="162337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Текст</a:t>
            </a:r>
            <a:endParaRPr/>
          </a:p>
        </p:txBody>
      </p:sp>
      <p:sp>
        <p:nvSpPr>
          <p:cNvPr id="8" name="TextBox 6"/>
          <p:cNvSpPr txBox="1"/>
          <p:nvPr/>
        </p:nvSpPr>
        <p:spPr bwMode="auto">
          <a:xfrm>
            <a:off x="2036392" y="162337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Вектор</a:t>
            </a:r>
            <a:endParaRPr/>
          </a:p>
        </p:txBody>
      </p:sp>
      <p:sp>
        <p:nvSpPr>
          <p:cNvPr id="9" name="TextBox 7"/>
          <p:cNvSpPr txBox="1"/>
          <p:nvPr/>
        </p:nvSpPr>
        <p:spPr bwMode="auto">
          <a:xfrm>
            <a:off x="3397181" y="1623378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accent6"/>
                </a:solidFill>
                <a:latin typeface="Calibri Light"/>
              </a:rPr>
              <a:t>Классификатор</a:t>
            </a:r>
            <a:endParaRPr/>
          </a:p>
        </p:txBody>
      </p:sp>
      <p:sp>
        <p:nvSpPr>
          <p:cNvPr id="10" name="TextBox 8"/>
          <p:cNvSpPr txBox="1"/>
          <p:nvPr/>
        </p:nvSpPr>
        <p:spPr bwMode="auto">
          <a:xfrm>
            <a:off x="5557869" y="162337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Категория</a:t>
            </a:r>
            <a:endParaRPr/>
          </a:p>
        </p:txBody>
      </p:sp>
      <p:cxnSp>
        <p:nvCxnSpPr>
          <p:cNvPr id="11" name="Straight Arrow Connector 10"/>
          <p:cNvCxnSpPr>
            <a:cxnSpLocks/>
            <a:stCxn id="7" idx="3"/>
            <a:endCxn id="8" idx="1"/>
          </p:cNvCxnSpPr>
          <p:nvPr/>
        </p:nvCxnSpPr>
        <p:spPr bwMode="auto">
          <a:xfrm>
            <a:off x="1530324" y="1808044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2891113" y="1808044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5051801" y="1808044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829491" y="2411050"/>
            <a:ext cx="4439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600">
                <a:solidFill>
                  <a:schemeClr val="accent6"/>
                </a:solidFill>
                <a:latin typeface="Calibri Light"/>
              </a:rPr>
              <a:t>Что такое классификатор в машинном обучении?</a:t>
            </a:r>
            <a:endParaRPr lang="ru-RU" sz="1600">
              <a:solidFill>
                <a:schemeClr val="bg1"/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2"/>
          <p:cNvSpPr txBox="1"/>
          <p:nvPr/>
        </p:nvSpPr>
        <p:spPr bwMode="auto">
          <a:xfrm>
            <a:off x="762000" y="353094"/>
            <a:ext cx="1816100" cy="584775"/>
          </a:xfrm>
          <a:prstGeom prst="rect">
            <a:avLst/>
          </a:prstGeom>
        </p:spPr>
        <p:txBody>
          <a:bodyPr/>
          <a:lstStyle>
            <a:lvl1pPr algn="ctr" defTabSz="182880">
              <a:spcBef>
                <a:spcPts val="0"/>
              </a:spcBef>
              <a:buNone/>
              <a:defRPr lang="en-US" sz="28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400">
                <a:solidFill>
                  <a:schemeClr val="bg1"/>
                </a:solidFill>
              </a:rPr>
              <a:t>Цель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00334" y="353094"/>
            <a:ext cx="8494436" cy="4416067"/>
          </a:xfrm>
          <a:prstGeom prst="rect">
            <a:avLst/>
          </a:prstGeom>
        </p:spPr>
      </p:pic>
      <p:sp>
        <p:nvSpPr>
          <p:cNvPr id="5" name="Title 2"/>
          <p:cNvSpPr txBox="1"/>
          <p:nvPr/>
        </p:nvSpPr>
        <p:spPr bwMode="auto">
          <a:xfrm>
            <a:off x="406400" y="353094"/>
            <a:ext cx="2844800" cy="584775"/>
          </a:xfrm>
          <a:prstGeom prst="rect">
            <a:avLst/>
          </a:prstGeom>
        </p:spPr>
        <p:txBody>
          <a:bodyPr/>
          <a:lstStyle>
            <a:lvl1pPr algn="ctr" defTabSz="182880">
              <a:spcBef>
                <a:spcPts val="0"/>
              </a:spcBef>
              <a:buNone/>
              <a:defRPr lang="en-US" sz="28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400">
                <a:solidFill>
                  <a:schemeClr val="accent6"/>
                </a:solidFill>
              </a:rPr>
              <a:t>Правила</a:t>
            </a:r>
            <a:endParaRPr lang="en-US" sz="440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 bwMode="auto">
          <a:xfrm>
            <a:off x="406400" y="137194"/>
            <a:ext cx="2844800" cy="584775"/>
          </a:xfrm>
          <a:prstGeom prst="rect">
            <a:avLst/>
          </a:prstGeom>
        </p:spPr>
        <p:txBody>
          <a:bodyPr/>
          <a:lstStyle>
            <a:lvl1pPr algn="ctr" defTabSz="182880">
              <a:spcBef>
                <a:spcPts val="0"/>
              </a:spcBef>
              <a:buNone/>
              <a:defRPr lang="en-US" sz="28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400">
                <a:solidFill>
                  <a:schemeClr val="accent6"/>
                </a:solidFill>
              </a:rPr>
              <a:t>… не утка</a:t>
            </a:r>
            <a:endParaRPr lang="en-US" sz="4400">
              <a:solidFill>
                <a:schemeClr val="accent6"/>
              </a:solidFill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081561" y="1065542"/>
            <a:ext cx="6702444" cy="4077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5" name="Title 2"/>
          <p:cNvSpPr txBox="1"/>
          <p:nvPr/>
        </p:nvSpPr>
        <p:spPr bwMode="auto">
          <a:xfrm>
            <a:off x="191387" y="202019"/>
            <a:ext cx="4305300" cy="584775"/>
          </a:xfrm>
          <a:prstGeom prst="rect">
            <a:avLst/>
          </a:prstGeom>
        </p:spPr>
        <p:txBody>
          <a:bodyPr/>
          <a:lstStyle>
            <a:lvl1pPr algn="ctr" defTabSz="182880">
              <a:spcBef>
                <a:spcPts val="0"/>
              </a:spcBef>
              <a:buNone/>
              <a:defRPr lang="en-US" sz="28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3600">
                <a:solidFill>
                  <a:schemeClr val="bg1"/>
                </a:solidFill>
              </a:rPr>
              <a:t>Еще правило…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17795" y="0"/>
            <a:ext cx="9161795" cy="5143500"/>
          </a:xfrm>
          <a:prstGeom prst="rect">
            <a:avLst/>
          </a:prstGeom>
        </p:spPr>
      </p:pic>
      <p:sp>
        <p:nvSpPr>
          <p:cNvPr id="5" name="Title 2"/>
          <p:cNvSpPr txBox="1"/>
          <p:nvPr/>
        </p:nvSpPr>
        <p:spPr bwMode="auto">
          <a:xfrm>
            <a:off x="4838700" y="4391694"/>
            <a:ext cx="4305300" cy="584775"/>
          </a:xfrm>
          <a:prstGeom prst="rect">
            <a:avLst/>
          </a:prstGeom>
        </p:spPr>
        <p:txBody>
          <a:bodyPr/>
          <a:lstStyle>
            <a:lvl1pPr algn="ctr" defTabSz="182880">
              <a:spcBef>
                <a:spcPts val="0"/>
              </a:spcBef>
              <a:buNone/>
              <a:defRPr lang="en-US" sz="28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400">
                <a:solidFill>
                  <a:schemeClr val="bg1"/>
                </a:solidFill>
              </a:rPr>
              <a:t>… опять не утка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/>
          <p:nvPr/>
        </p:nvGrpSpPr>
        <p:grpSpPr bwMode="auto">
          <a:xfrm>
            <a:off x="559992" y="692546"/>
            <a:ext cx="7860995" cy="4179182"/>
            <a:chOff x="38996" y="134542"/>
            <a:chExt cx="8710599" cy="4630862"/>
          </a:xfrm>
        </p:grpSpPr>
        <p:pic>
          <p:nvPicPr>
            <p:cNvPr id="5" name="Picture 2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948478" y="394484"/>
              <a:ext cx="2734521" cy="14216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rcRect l="5478" r="6852" b="1373"/>
            <a:stretch/>
          </p:blipFill>
          <p:spPr bwMode="auto">
            <a:xfrm>
              <a:off x="4933950" y="134542"/>
              <a:ext cx="3815645" cy="21463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rcRect t="9999"/>
            <a:stretch/>
          </p:blipFill>
          <p:spPr bwMode="auto">
            <a:xfrm>
              <a:off x="4933950" y="2506990"/>
              <a:ext cx="3815644" cy="2146300"/>
            </a:xfrm>
            <a:prstGeom prst="rect">
              <a:avLst/>
            </a:prstGeom>
          </p:spPr>
        </p:pic>
        <p:grpSp>
          <p:nvGrpSpPr>
            <p:cNvPr id="8" name="Group 10"/>
            <p:cNvGrpSpPr/>
            <p:nvPr/>
          </p:nvGrpSpPr>
          <p:grpSpPr bwMode="auto">
            <a:xfrm>
              <a:off x="787808" y="2280842"/>
              <a:ext cx="3035582" cy="2484562"/>
              <a:chOff x="300334" y="2168728"/>
              <a:chExt cx="3516680" cy="2878332"/>
            </a:xfrm>
          </p:grpSpPr>
          <p:pic>
            <p:nvPicPr>
              <p:cNvPr id="9" name="Picture 1"/>
              <p:cNvPicPr>
                <a:picLocks noChangeAspect="1"/>
              </p:cNvPicPr>
              <p:nvPr/>
            </p:nvPicPr>
            <p:blipFill>
              <a:blip r:embed="rId5"/>
              <a:srcRect l="21833" t="5014" r="12667" b="5012"/>
              <a:stretch/>
            </p:blipFill>
            <p:spPr bwMode="auto">
              <a:xfrm>
                <a:off x="300334" y="2926160"/>
                <a:ext cx="2321765" cy="2120900"/>
              </a:xfrm>
              <a:prstGeom prst="rect">
                <a:avLst/>
              </a:prstGeom>
            </p:spPr>
          </p:pic>
          <p:sp>
            <p:nvSpPr>
              <p:cNvPr id="10" name="Cloud 7"/>
              <p:cNvSpPr/>
              <p:nvPr/>
            </p:nvSpPr>
            <p:spPr bwMode="auto">
              <a:xfrm>
                <a:off x="1858982" y="2168728"/>
                <a:ext cx="1958033" cy="1199744"/>
              </a:xfrm>
              <a:prstGeom prst="cloud">
                <a:avLst/>
              </a:prstGeom>
              <a:solidFill>
                <a:srgbClr val="44A7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ru-R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Triangle 8"/>
              <p:cNvSpPr/>
              <p:nvPr/>
            </p:nvSpPr>
            <p:spPr bwMode="auto">
              <a:xfrm rot="14388257">
                <a:off x="1826008" y="2779015"/>
                <a:ext cx="331317" cy="839390"/>
              </a:xfrm>
              <a:prstGeom prst="triangle">
                <a:avLst>
                  <a:gd name="adj" fmla="val 50000"/>
                </a:avLst>
              </a:prstGeom>
              <a:solidFill>
                <a:srgbClr val="44A7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ru-RU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2" name="Plus 11"/>
            <p:cNvSpPr/>
            <p:nvPr/>
          </p:nvSpPr>
          <p:spPr bwMode="auto">
            <a:xfrm>
              <a:off x="4021184" y="820342"/>
              <a:ext cx="774700" cy="774700"/>
            </a:xfrm>
            <a:prstGeom prst="mathPlus">
              <a:avLst>
                <a:gd name="adj1" fmla="val 2352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13" name="Plus 12"/>
            <p:cNvSpPr/>
            <p:nvPr/>
          </p:nvSpPr>
          <p:spPr bwMode="auto">
            <a:xfrm>
              <a:off x="38996" y="3462679"/>
              <a:ext cx="774700" cy="774700"/>
            </a:xfrm>
            <a:prstGeom prst="mathPlus">
              <a:avLst>
                <a:gd name="adj1" fmla="val 2352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14" name="Equal 13"/>
            <p:cNvSpPr/>
            <p:nvPr/>
          </p:nvSpPr>
          <p:spPr bwMode="auto">
            <a:xfrm>
              <a:off x="3982534" y="3316455"/>
              <a:ext cx="792272" cy="772945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accent1"/>
                </a:solidFill>
              </a:endParaRPr>
            </a:p>
          </p:txBody>
        </p:sp>
        <p:sp>
          <p:nvSpPr>
            <p:cNvPr id="15" name="Title 2"/>
            <p:cNvSpPr txBox="1"/>
            <p:nvPr/>
          </p:nvSpPr>
          <p:spPr bwMode="auto">
            <a:xfrm>
              <a:off x="1512934" y="2490822"/>
              <a:ext cx="2895600" cy="561306"/>
            </a:xfrm>
            <a:prstGeom prst="rect">
              <a:avLst/>
            </a:prstGeom>
            <a:grpFill/>
          </p:spPr>
          <p:txBody>
            <a:bodyPr/>
            <a:lstStyle>
              <a:lvl1pPr algn="ctr" defTabSz="182880">
                <a:spcBef>
                  <a:spcPts val="0"/>
                </a:spcBef>
                <a:buNone/>
                <a:defRPr lang="en-US" sz="2800" cap="none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ru-RU">
                  <a:solidFill>
                    <a:schemeClr val="bg1"/>
                  </a:solidFill>
                </a:rPr>
                <a:t>Кря-кря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Заголовок 1"/>
          <p:cNvSpPr txBox="1"/>
          <p:nvPr/>
        </p:nvSpPr>
        <p:spPr bwMode="auto">
          <a:xfrm>
            <a:off x="663435" y="81678"/>
            <a:ext cx="7891272" cy="457200"/>
          </a:xfrm>
          <a:prstGeom prst="rect">
            <a:avLst/>
          </a:prstGeom>
        </p:spPr>
        <p:txBody>
          <a:bodyPr/>
          <a:lstStyle>
            <a:lvl1pPr algn="ctr" defTabSz="182880">
              <a:spcBef>
                <a:spcPts val="0"/>
              </a:spcBef>
              <a:buNone/>
              <a:defRPr lang="en-US" sz="28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Комбинированные правила намного лучше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Машинное обучение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Что нужно?</a:t>
            </a:r>
            <a:endParaRPr/>
          </a:p>
        </p:txBody>
      </p:sp>
      <p:sp>
        <p:nvSpPr>
          <p:cNvPr id="6" name="Oval 3"/>
          <p:cNvSpPr/>
          <p:nvPr/>
        </p:nvSpPr>
        <p:spPr bwMode="auto">
          <a:xfrm>
            <a:off x="2307937" y="1124550"/>
            <a:ext cx="2520000" cy="2520000"/>
          </a:xfrm>
          <a:prstGeom prst="ellipse">
            <a:avLst/>
          </a:prstGeom>
          <a:solidFill>
            <a:srgbClr val="8BC2FF">
              <a:alpha val="50000"/>
            </a:srgbClr>
          </a:solidFill>
          <a:ln w="38100">
            <a:solidFill>
              <a:srgbClr val="8BC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Oval 4"/>
          <p:cNvSpPr/>
          <p:nvPr/>
        </p:nvSpPr>
        <p:spPr bwMode="auto">
          <a:xfrm>
            <a:off x="3086737" y="2436300"/>
            <a:ext cx="2520000" cy="2520000"/>
          </a:xfrm>
          <a:prstGeom prst="ellipse">
            <a:avLst/>
          </a:prstGeom>
          <a:solidFill>
            <a:srgbClr val="8BC2FF">
              <a:alpha val="50000"/>
            </a:srgbClr>
          </a:solidFill>
          <a:ln w="38100">
            <a:solidFill>
              <a:srgbClr val="8BC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Oval 5"/>
          <p:cNvSpPr/>
          <p:nvPr/>
        </p:nvSpPr>
        <p:spPr bwMode="auto">
          <a:xfrm>
            <a:off x="4016737" y="1124550"/>
            <a:ext cx="2520000" cy="2520000"/>
          </a:xfrm>
          <a:prstGeom prst="ellipse">
            <a:avLst/>
          </a:prstGeom>
          <a:solidFill>
            <a:srgbClr val="8BC2FF">
              <a:alpha val="50000"/>
            </a:srgbClr>
          </a:solidFill>
          <a:ln w="38100">
            <a:solidFill>
              <a:srgbClr val="8BC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TextBox 6"/>
          <p:cNvSpPr txBox="1"/>
          <p:nvPr/>
        </p:nvSpPr>
        <p:spPr bwMode="auto">
          <a:xfrm rot="19854643">
            <a:off x="2790506" y="1833031"/>
            <a:ext cx="112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Данные</a:t>
            </a:r>
            <a:endParaRPr/>
          </a:p>
        </p:txBody>
      </p:sp>
      <p:sp>
        <p:nvSpPr>
          <p:cNvPr id="10" name="TextBox 7"/>
          <p:cNvSpPr txBox="1"/>
          <p:nvPr/>
        </p:nvSpPr>
        <p:spPr bwMode="auto">
          <a:xfrm rot="2249806">
            <a:off x="5041967" y="1896788"/>
            <a:ext cx="112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Признаки</a:t>
            </a:r>
            <a:endParaRPr/>
          </a:p>
        </p:txBody>
      </p:sp>
      <p:sp>
        <p:nvSpPr>
          <p:cNvPr id="11" name="TextBox 8"/>
          <p:cNvSpPr txBox="1"/>
          <p:nvPr/>
        </p:nvSpPr>
        <p:spPr bwMode="auto">
          <a:xfrm>
            <a:off x="3714598" y="3667929"/>
            <a:ext cx="12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Алгоритмы</a:t>
            </a:r>
            <a:endParaRPr/>
          </a:p>
        </p:txBody>
      </p:sp>
      <p:sp>
        <p:nvSpPr>
          <p:cNvPr id="12" name="TextBox 10"/>
          <p:cNvSpPr txBox="1"/>
          <p:nvPr/>
        </p:nvSpPr>
        <p:spPr bwMode="auto">
          <a:xfrm>
            <a:off x="3984014" y="1783800"/>
            <a:ext cx="901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Calibri Light"/>
              </a:rPr>
              <a:t>Data Science</a:t>
            </a:r>
            <a:endParaRPr lang="ru-RU" sz="160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3" name="TextBox 11"/>
          <p:cNvSpPr txBox="1"/>
          <p:nvPr/>
        </p:nvSpPr>
        <p:spPr bwMode="auto">
          <a:xfrm>
            <a:off x="3295091" y="2817132"/>
            <a:ext cx="901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Calibri Light"/>
              </a:rPr>
              <a:t>Data Mining</a:t>
            </a:r>
            <a:endParaRPr lang="ru-RU" sz="160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4" name="TextBox 12"/>
          <p:cNvSpPr txBox="1"/>
          <p:nvPr/>
        </p:nvSpPr>
        <p:spPr bwMode="auto">
          <a:xfrm>
            <a:off x="4430569" y="2929269"/>
            <a:ext cx="120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>
                <a:solidFill>
                  <a:schemeClr val="bg1"/>
                </a:solidFill>
                <a:latin typeface="Calibri Light"/>
              </a:rPr>
              <a:t>Classical Programming</a:t>
            </a:r>
            <a:endParaRPr lang="ru-RU" sz="140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14272" y="1666412"/>
            <a:ext cx="147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chemeClr val="accent6"/>
                </a:solidFill>
                <a:latin typeface="Calibri Light"/>
              </a:rPr>
              <a:t>Что подаем на вход?</a:t>
            </a:r>
            <a:endParaRPr/>
          </a:p>
        </p:txBody>
      </p:sp>
      <p:sp>
        <p:nvSpPr>
          <p:cNvPr id="16" name="TextBox 15"/>
          <p:cNvSpPr txBox="1"/>
          <p:nvPr/>
        </p:nvSpPr>
        <p:spPr bwMode="auto">
          <a:xfrm>
            <a:off x="6623381" y="1666411"/>
            <a:ext cx="168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chemeClr val="accent6"/>
                </a:solidFill>
                <a:latin typeface="Calibri Light"/>
              </a:rPr>
              <a:t>Какие признаки рассчитываем?</a:t>
            </a:r>
            <a:endParaRPr/>
          </a:p>
        </p:txBody>
      </p:sp>
      <p:sp>
        <p:nvSpPr>
          <p:cNvPr id="17" name="TextBox 16"/>
          <p:cNvSpPr txBox="1"/>
          <p:nvPr/>
        </p:nvSpPr>
        <p:spPr bwMode="auto">
          <a:xfrm>
            <a:off x="5393381" y="4284881"/>
            <a:ext cx="168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chemeClr val="accent6"/>
                </a:solidFill>
                <a:latin typeface="Calibri Light"/>
              </a:rPr>
              <a:t>Какие алгоритмы применяем?</a:t>
            </a:r>
            <a:endParaRPr/>
          </a:p>
        </p:txBody>
      </p:sp>
      <p:sp>
        <p:nvSpPr>
          <p:cNvPr id="18" name="TextBox 9"/>
          <p:cNvSpPr txBox="1"/>
          <p:nvPr/>
        </p:nvSpPr>
        <p:spPr bwMode="auto">
          <a:xfrm>
            <a:off x="4141692" y="2548156"/>
            <a:ext cx="66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2400" b="1">
                <a:solidFill>
                  <a:schemeClr val="accent6"/>
                </a:solidFill>
                <a:latin typeface="Calibri Light"/>
              </a:rPr>
              <a:t>ML</a:t>
            </a:r>
            <a:endParaRPr lang="ru-RU" sz="2400" b="1">
              <a:solidFill>
                <a:schemeClr val="accent6"/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628650" y="146518"/>
            <a:ext cx="78867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Алгоритмы машинного обучения</a:t>
            </a:r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541601" y="683999"/>
            <a:ext cx="3808800" cy="4240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 помощью машинного обучения</a:t>
            </a:r>
            <a:endParaRPr/>
          </a:p>
        </p:txBody>
      </p:sp>
      <p:sp>
        <p:nvSpPr>
          <p:cNvPr id="6" name="TextBox 3"/>
          <p:cNvSpPr txBox="1"/>
          <p:nvPr/>
        </p:nvSpPr>
        <p:spPr bwMode="auto">
          <a:xfrm>
            <a:off x="829491" y="143978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Верхнеуровневое описание подхода:</a:t>
            </a:r>
            <a:endParaRPr/>
          </a:p>
        </p:txBody>
      </p:sp>
      <p:sp>
        <p:nvSpPr>
          <p:cNvPr id="7" name="TextBox 5"/>
          <p:cNvSpPr txBox="1"/>
          <p:nvPr/>
        </p:nvSpPr>
        <p:spPr bwMode="auto">
          <a:xfrm>
            <a:off x="829491" y="18091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Текст</a:t>
            </a:r>
            <a:endParaRPr/>
          </a:p>
        </p:txBody>
      </p:sp>
      <p:sp>
        <p:nvSpPr>
          <p:cNvPr id="8" name="TextBox 6"/>
          <p:cNvSpPr txBox="1"/>
          <p:nvPr/>
        </p:nvSpPr>
        <p:spPr bwMode="auto">
          <a:xfrm>
            <a:off x="2036392" y="180912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Вектор</a:t>
            </a:r>
            <a:endParaRPr/>
          </a:p>
        </p:txBody>
      </p:sp>
      <p:sp>
        <p:nvSpPr>
          <p:cNvPr id="9" name="TextBox 7"/>
          <p:cNvSpPr txBox="1"/>
          <p:nvPr/>
        </p:nvSpPr>
        <p:spPr bwMode="auto">
          <a:xfrm>
            <a:off x="3397181" y="180912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accent6"/>
                </a:solidFill>
                <a:latin typeface="Calibri Light"/>
              </a:rPr>
              <a:t>Классификатор</a:t>
            </a:r>
            <a:endParaRPr/>
          </a:p>
        </p:txBody>
      </p:sp>
      <p:sp>
        <p:nvSpPr>
          <p:cNvPr id="10" name="TextBox 8"/>
          <p:cNvSpPr txBox="1"/>
          <p:nvPr/>
        </p:nvSpPr>
        <p:spPr bwMode="auto">
          <a:xfrm>
            <a:off x="5557869" y="180912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Категория</a:t>
            </a:r>
            <a:endParaRPr/>
          </a:p>
        </p:txBody>
      </p:sp>
      <p:cxnSp>
        <p:nvCxnSpPr>
          <p:cNvPr id="11" name="Straight Arrow Connector 10"/>
          <p:cNvCxnSpPr>
            <a:cxnSpLocks/>
            <a:stCxn id="7" idx="3"/>
            <a:endCxn id="8" idx="1"/>
          </p:cNvCxnSpPr>
          <p:nvPr/>
        </p:nvCxnSpPr>
        <p:spPr bwMode="auto">
          <a:xfrm>
            <a:off x="1530324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2891113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5051801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5304835" y="2363119"/>
            <a:ext cx="2189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600">
                <a:solidFill>
                  <a:schemeClr val="accent6"/>
                </a:solidFill>
                <a:latin typeface="Calibri Light"/>
              </a:rPr>
              <a:t>Начинайте с линейных</a:t>
            </a:r>
            <a:endParaRPr/>
          </a:p>
          <a:p>
            <a:pPr algn="l">
              <a:defRPr/>
            </a:pPr>
            <a:r>
              <a:rPr lang="en-US" sz="1600">
                <a:solidFill>
                  <a:schemeClr val="bg1"/>
                </a:solidFill>
                <a:latin typeface="Calibri Light"/>
              </a:rPr>
              <a:t>Naïve Bayes</a:t>
            </a:r>
            <a:endParaRPr/>
          </a:p>
          <a:p>
            <a:pPr algn="l">
              <a:defRPr/>
            </a:pPr>
            <a:r>
              <a:rPr lang="en-US" sz="1600">
                <a:solidFill>
                  <a:schemeClr val="bg1"/>
                </a:solidFill>
                <a:latin typeface="Calibri Light"/>
              </a:rPr>
              <a:t>Support Vector Machine</a:t>
            </a:r>
            <a:endParaRPr/>
          </a:p>
        </p:txBody>
      </p:sp>
      <p:pic>
        <p:nvPicPr>
          <p:cNvPr id="15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29492" y="2429204"/>
            <a:ext cx="4441372" cy="1385305"/>
          </a:xfrm>
          <a:prstGeom prst="rect">
            <a:avLst/>
          </a:prstGeom>
        </p:spPr>
      </p:pic>
      <p:sp>
        <p:nvSpPr>
          <p:cNvPr id="16" name="TextBox 9"/>
          <p:cNvSpPr txBox="1"/>
          <p:nvPr/>
        </p:nvSpPr>
        <p:spPr bwMode="auto">
          <a:xfrm>
            <a:off x="829491" y="3825348"/>
            <a:ext cx="4738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200" dirty="0">
                <a:solidFill>
                  <a:schemeClr val="bg1"/>
                </a:solidFill>
                <a:latin typeface="Calibri Light"/>
              </a:rPr>
              <a:t>Чтобы повысить точность – увеличивайте порог уверенности модели, </a:t>
            </a:r>
            <a:br>
              <a:rPr lang="ru-RU" sz="1200" dirty="0">
                <a:solidFill>
                  <a:schemeClr val="bg1"/>
                </a:solidFill>
                <a:latin typeface="Calibri Light"/>
              </a:rPr>
            </a:br>
            <a:r>
              <a:rPr lang="ru-RU" sz="1200" dirty="0">
                <a:solidFill>
                  <a:schemeClr val="bg1"/>
                </a:solidFill>
                <a:latin typeface="Calibri Light"/>
              </a:rPr>
              <a:t>что текст принадлежит данной категории </a:t>
            </a:r>
            <a:r>
              <a:rPr lang="en-US" sz="1200" dirty="0">
                <a:solidFill>
                  <a:schemeClr val="bg1"/>
                </a:solidFill>
                <a:latin typeface="Calibri Light"/>
              </a:rPr>
              <a:t>(cutoff):</a:t>
            </a:r>
            <a:endParaRPr dirty="0"/>
          </a:p>
          <a:p>
            <a:pPr marL="171450" indent="-171450" algn="l">
              <a:buFont typeface="Arial"/>
              <a:buChar char="•"/>
              <a:defRPr/>
            </a:pPr>
            <a:r>
              <a:rPr lang="ru-RU" sz="1200" dirty="0">
                <a:solidFill>
                  <a:schemeClr val="bg1"/>
                </a:solidFill>
                <a:latin typeface="Calibri Light"/>
              </a:rPr>
              <a:t>Класс 0: 51%, класс 1: 49%. – Ненадежный результат.</a:t>
            </a:r>
            <a:endParaRPr dirty="0"/>
          </a:p>
          <a:p>
            <a:pPr marL="171450" indent="-171450" algn="l">
              <a:buFont typeface="Arial"/>
              <a:buChar char="•"/>
              <a:defRPr/>
            </a:pPr>
            <a:r>
              <a:rPr lang="ru-RU" sz="1200" dirty="0">
                <a:solidFill>
                  <a:schemeClr val="bg1"/>
                </a:solidFill>
                <a:latin typeface="Calibri Light"/>
              </a:rPr>
              <a:t>Класс 0: 80%, класс 1: 20%. – Вероятность ошибки меньше.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Straight Connector 74"/>
          <p:cNvCxnSpPr>
            <a:cxnSpLocks/>
          </p:cNvCxnSpPr>
          <p:nvPr/>
        </p:nvCxnSpPr>
        <p:spPr bwMode="auto">
          <a:xfrm flipH="1">
            <a:off x="5545154" y="6145194"/>
            <a:ext cx="33099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94"/>
          <p:cNvSpPr txBox="1"/>
          <p:nvPr/>
        </p:nvSpPr>
        <p:spPr bwMode="auto">
          <a:xfrm>
            <a:off x="102424" y="221681"/>
            <a:ext cx="77044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ru-RU" sz="2800" b="1">
                <a:solidFill>
                  <a:prstClr val="white"/>
                </a:solidFill>
                <a:latin typeface="Segoe UI"/>
                <a:cs typeface="Segoe UI"/>
              </a:rPr>
              <a:t>Как оценить результаты</a:t>
            </a:r>
            <a:r>
              <a:rPr lang="en-US" sz="2800" b="1">
                <a:solidFill>
                  <a:prstClr val="white"/>
                </a:solidFill>
                <a:latin typeface="Segoe UI"/>
                <a:cs typeface="Segoe UI"/>
              </a:rPr>
              <a:t>?</a:t>
            </a:r>
            <a:endParaRPr lang="ru-RU" sz="2800" b="1">
              <a:solidFill>
                <a:srgbClr val="FFCC32"/>
              </a:solidFill>
              <a:latin typeface="Segoe UI"/>
              <a:cs typeface="Segoe UI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5367454" y="1696586"/>
          <a:ext cx="3486958" cy="1520459"/>
        </p:xfrm>
        <a:graphic>
          <a:graphicData uri="http://schemas.openxmlformats.org/drawingml/2006/table">
            <a:tbl>
              <a:tblPr firstRow="1" bandRow="1"/>
              <a:tblGrid>
                <a:gridCol w="35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ru-RU" sz="1600" b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600" b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solidFill>
                        <a:srgbClr val="A0D6F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600" b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solidFill>
                        <a:srgbClr val="A0D6F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8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9050" algn="ctr">
                      <a:solidFill>
                        <a:srgbClr val="A0D6F2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true positives</a:t>
                      </a:r>
                      <a:endParaRPr lang="ru-RU" sz="1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algn="ctr">
                      <a:solidFill>
                        <a:srgbClr val="A0D6F2"/>
                      </a:solidFill>
                    </a:lnL>
                    <a:lnR w="19050" algn="ctr">
                      <a:solidFill>
                        <a:srgbClr val="A0D6F2"/>
                      </a:solidFill>
                    </a:lnR>
                    <a:lnT w="19050" algn="ctr">
                      <a:solidFill>
                        <a:srgbClr val="A0D6F2"/>
                      </a:solidFill>
                    </a:lnT>
                    <a:lnB w="19050" algn="ctr">
                      <a:solidFill>
                        <a:srgbClr val="A0D6F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false positives</a:t>
                      </a:r>
                      <a:endParaRPr lang="ru-RU" sz="1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algn="ctr">
                      <a:solidFill>
                        <a:srgbClr val="A0D6F2"/>
                      </a:solidFill>
                    </a:lnL>
                    <a:lnR w="19050" algn="ctr">
                      <a:solidFill>
                        <a:srgbClr val="A0D6F2"/>
                      </a:solidFill>
                    </a:lnR>
                    <a:lnT w="19050" algn="ctr">
                      <a:solidFill>
                        <a:srgbClr val="A0D6F2"/>
                      </a:solidFill>
                    </a:lnT>
                    <a:lnB w="19050" algn="ctr">
                      <a:solidFill>
                        <a:srgbClr val="A0D6F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8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9050" algn="ctr">
                      <a:solidFill>
                        <a:srgbClr val="A0D6F2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false negatives</a:t>
                      </a:r>
                      <a:endParaRPr lang="ru-RU" sz="1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algn="ctr">
                      <a:solidFill>
                        <a:srgbClr val="A0D6F2"/>
                      </a:solidFill>
                    </a:lnL>
                    <a:lnR w="19050" algn="ctr">
                      <a:solidFill>
                        <a:srgbClr val="A0D6F2"/>
                      </a:solidFill>
                    </a:lnR>
                    <a:lnT w="19050" algn="ctr">
                      <a:solidFill>
                        <a:srgbClr val="A0D6F2"/>
                      </a:solidFill>
                    </a:lnT>
                    <a:lnB w="19050" algn="ctr">
                      <a:solidFill>
                        <a:srgbClr val="A0D6F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true negatives</a:t>
                      </a:r>
                      <a:endParaRPr lang="ru-RU" sz="1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algn="ctr">
                      <a:solidFill>
                        <a:srgbClr val="A0D6F2"/>
                      </a:solidFill>
                    </a:lnL>
                    <a:lnR w="19050" algn="ctr">
                      <a:solidFill>
                        <a:srgbClr val="A0D6F2"/>
                      </a:solidFill>
                    </a:lnR>
                    <a:lnT w="19050" algn="ctr">
                      <a:solidFill>
                        <a:srgbClr val="A0D6F2"/>
                      </a:solidFill>
                    </a:lnT>
                    <a:lnB w="19050" algn="ctr">
                      <a:solidFill>
                        <a:srgbClr val="A0D6F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8"/>
          <p:cNvSpPr txBox="1"/>
          <p:nvPr/>
        </p:nvSpPr>
        <p:spPr bwMode="auto">
          <a:xfrm>
            <a:off x="6461971" y="1452083"/>
            <a:ext cx="1635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 i="1">
                <a:solidFill>
                  <a:srgbClr val="FFCC32"/>
                </a:solidFill>
              </a:rPr>
              <a:t>Данные экспертов</a:t>
            </a:r>
            <a:endParaRPr/>
          </a:p>
        </p:txBody>
      </p:sp>
      <p:sp>
        <p:nvSpPr>
          <p:cNvPr id="8" name="TextBox 11"/>
          <p:cNvSpPr txBox="1"/>
          <p:nvPr/>
        </p:nvSpPr>
        <p:spPr bwMode="auto">
          <a:xfrm>
            <a:off x="4178196" y="2378144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ru-RU" sz="1400" i="1">
                <a:solidFill>
                  <a:srgbClr val="FFCC32"/>
                </a:solidFill>
              </a:rPr>
              <a:t>Предсказание</a:t>
            </a:r>
            <a:br>
              <a:rPr lang="ru-RU" sz="1400" i="1">
                <a:solidFill>
                  <a:srgbClr val="FFCC32"/>
                </a:solidFill>
              </a:rPr>
            </a:br>
            <a:r>
              <a:rPr lang="ru-RU" sz="1400" i="1">
                <a:solidFill>
                  <a:srgbClr val="FFCC32"/>
                </a:solidFill>
              </a:rPr>
              <a:t>системы</a:t>
            </a:r>
            <a:endParaRPr/>
          </a:p>
        </p:txBody>
      </p:sp>
      <p:grpSp>
        <p:nvGrpSpPr>
          <p:cNvPr id="9" name="Group 17"/>
          <p:cNvGrpSpPr/>
          <p:nvPr/>
        </p:nvGrpSpPr>
        <p:grpSpPr bwMode="auto">
          <a:xfrm>
            <a:off x="1193512" y="1429754"/>
            <a:ext cx="2640018" cy="632011"/>
            <a:chOff x="1222198" y="1429754"/>
            <a:chExt cx="2640018" cy="632011"/>
          </a:xfrm>
        </p:grpSpPr>
        <p:sp>
          <p:nvSpPr>
            <p:cNvPr id="10" name="TextBox 9"/>
            <p:cNvSpPr txBox="1"/>
            <p:nvPr/>
          </p:nvSpPr>
          <p:spPr bwMode="auto">
            <a:xfrm>
              <a:off x="1893023" y="1429754"/>
              <a:ext cx="1298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bg1"/>
                  </a:solidFill>
                </a:rPr>
                <a:t>true positives</a:t>
              </a:r>
              <a:endParaRPr lang="ru-RU" sz="1600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/>
            <p:nvPr/>
          </p:nvSpPr>
          <p:spPr bwMode="auto">
            <a:xfrm>
              <a:off x="1222198" y="1723211"/>
              <a:ext cx="2640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bg1"/>
                  </a:solidFill>
                </a:rPr>
                <a:t>true positives + false positives</a:t>
              </a:r>
              <a:endParaRPr lang="ru-RU" sz="160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Connector 13"/>
            <p:cNvCxnSpPr>
              <a:cxnSpLocks/>
            </p:cNvCxnSpPr>
            <p:nvPr/>
          </p:nvCxnSpPr>
          <p:spPr bwMode="auto">
            <a:xfrm>
              <a:off x="1295114" y="1775248"/>
              <a:ext cx="2494186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6"/>
          <p:cNvGrpSpPr/>
          <p:nvPr/>
        </p:nvGrpSpPr>
        <p:grpSpPr bwMode="auto">
          <a:xfrm>
            <a:off x="998284" y="2562810"/>
            <a:ext cx="2694905" cy="632011"/>
            <a:chOff x="1179560" y="2562810"/>
            <a:chExt cx="2694905" cy="632011"/>
          </a:xfrm>
        </p:grpSpPr>
        <p:sp>
          <p:nvSpPr>
            <p:cNvPr id="14" name="TextBox 22"/>
            <p:cNvSpPr txBox="1"/>
            <p:nvPr/>
          </p:nvSpPr>
          <p:spPr bwMode="auto">
            <a:xfrm>
              <a:off x="1877828" y="2562810"/>
              <a:ext cx="1298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bg1"/>
                  </a:solidFill>
                </a:rPr>
                <a:t>true positives</a:t>
              </a:r>
              <a:endParaRPr lang="ru-RU" sz="1600">
                <a:solidFill>
                  <a:schemeClr val="bg1"/>
                </a:solidFill>
              </a:endParaRPr>
            </a:p>
          </p:txBody>
        </p:sp>
        <p:sp>
          <p:nvSpPr>
            <p:cNvPr id="15" name="TextBox 23"/>
            <p:cNvSpPr txBox="1"/>
            <p:nvPr/>
          </p:nvSpPr>
          <p:spPr bwMode="auto">
            <a:xfrm>
              <a:off x="1179560" y="2856267"/>
              <a:ext cx="26949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bg1"/>
                  </a:solidFill>
                </a:rPr>
                <a:t>true positives + false negatives</a:t>
              </a:r>
              <a:endParaRPr lang="ru-RU" sz="160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24"/>
            <p:cNvCxnSpPr>
              <a:cxnSpLocks/>
            </p:cNvCxnSpPr>
            <p:nvPr/>
          </p:nvCxnSpPr>
          <p:spPr bwMode="auto">
            <a:xfrm>
              <a:off x="1193512" y="2915739"/>
              <a:ext cx="2667000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0"/>
          <p:cNvGrpSpPr/>
          <p:nvPr/>
        </p:nvGrpSpPr>
        <p:grpSpPr bwMode="auto">
          <a:xfrm>
            <a:off x="1193512" y="3698084"/>
            <a:ext cx="5400709" cy="632009"/>
            <a:chOff x="1374008" y="3698084"/>
            <a:chExt cx="5400709" cy="632009"/>
          </a:xfrm>
        </p:grpSpPr>
        <p:sp>
          <p:nvSpPr>
            <p:cNvPr id="18" name="TextBox 27"/>
            <p:cNvSpPr txBox="1"/>
            <p:nvPr/>
          </p:nvSpPr>
          <p:spPr bwMode="auto">
            <a:xfrm>
              <a:off x="2743100" y="3698084"/>
              <a:ext cx="266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>
                  <a:solidFill>
                    <a:schemeClr val="bg1"/>
                  </a:solidFill>
                </a:rPr>
                <a:t>true positives + true negatives</a:t>
              </a:r>
              <a:endParaRPr lang="ru-RU" sz="1600">
                <a:solidFill>
                  <a:schemeClr val="bg1"/>
                </a:solidFill>
              </a:endParaRPr>
            </a:p>
          </p:txBody>
        </p:sp>
        <p:sp>
          <p:nvSpPr>
            <p:cNvPr id="19" name="TextBox 28"/>
            <p:cNvSpPr txBox="1"/>
            <p:nvPr/>
          </p:nvSpPr>
          <p:spPr bwMode="auto">
            <a:xfrm>
              <a:off x="1374008" y="3991538"/>
              <a:ext cx="5400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>
                  <a:solidFill>
                    <a:schemeClr val="bg1"/>
                  </a:solidFill>
                </a:rPr>
                <a:t>true positives + false positives + true negatives + false negatives</a:t>
              </a:r>
              <a:endParaRPr lang="ru-RU" sz="160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29"/>
            <p:cNvCxnSpPr>
              <a:cxnSpLocks/>
            </p:cNvCxnSpPr>
            <p:nvPr/>
          </p:nvCxnSpPr>
          <p:spPr bwMode="auto">
            <a:xfrm>
              <a:off x="1476128" y="4043042"/>
              <a:ext cx="5196467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5"/>
          <p:cNvSpPr txBox="1"/>
          <p:nvPr/>
        </p:nvSpPr>
        <p:spPr bwMode="auto">
          <a:xfrm>
            <a:off x="189966" y="3873765"/>
            <a:ext cx="10686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FFCC32"/>
                </a:solidFill>
              </a:rPr>
              <a:t>Accuracy</a:t>
            </a:r>
            <a:r>
              <a:rPr lang="en-US" sz="1600">
                <a:solidFill>
                  <a:schemeClr val="bg1"/>
                </a:solidFill>
              </a:rPr>
              <a:t> =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22" name="TextBox 31"/>
          <p:cNvSpPr txBox="1"/>
          <p:nvPr/>
        </p:nvSpPr>
        <p:spPr bwMode="auto">
          <a:xfrm>
            <a:off x="194474" y="2744485"/>
            <a:ext cx="8038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FFCC32"/>
                </a:solidFill>
              </a:rPr>
              <a:t>Recall</a:t>
            </a:r>
            <a:r>
              <a:rPr lang="en-US" sz="1600">
                <a:solidFill>
                  <a:schemeClr val="bg1"/>
                </a:solidFill>
              </a:rPr>
              <a:t> =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23" name="TextBox 32"/>
          <p:cNvSpPr txBox="1"/>
          <p:nvPr/>
        </p:nvSpPr>
        <p:spPr bwMode="auto">
          <a:xfrm>
            <a:off x="195736" y="1605972"/>
            <a:ext cx="106292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FFCC32"/>
                </a:solidFill>
              </a:rPr>
              <a:t>Precision</a:t>
            </a:r>
            <a:r>
              <a:rPr lang="en-US" sz="1600">
                <a:solidFill>
                  <a:schemeClr val="bg1"/>
                </a:solidFill>
              </a:rPr>
              <a:t> =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24" name="Овал 65"/>
          <p:cNvSpPr/>
          <p:nvPr/>
        </p:nvSpPr>
        <p:spPr bwMode="auto">
          <a:xfrm>
            <a:off x="9299308" y="0"/>
            <a:ext cx="469229" cy="469229"/>
          </a:xfrm>
          <a:prstGeom prst="ellipse">
            <a:avLst/>
          </a:prstGeom>
          <a:solidFill>
            <a:srgbClr val="0D2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350" b="0" i="0" u="none" strike="noStrike" cap="none" spc="0">
              <a:ln>
                <a:noFill/>
              </a:ln>
              <a:solidFill>
                <a:srgbClr val="0074BE"/>
              </a:solidFill>
              <a:latin typeface="Calibri Light"/>
              <a:ea typeface="Arial"/>
              <a:cs typeface="Arial"/>
            </a:endParaRPr>
          </a:p>
        </p:txBody>
      </p:sp>
      <p:sp>
        <p:nvSpPr>
          <p:cNvPr id="25" name="Овал 66"/>
          <p:cNvSpPr/>
          <p:nvPr/>
        </p:nvSpPr>
        <p:spPr bwMode="auto">
          <a:xfrm>
            <a:off x="9299308" y="534202"/>
            <a:ext cx="469229" cy="469229"/>
          </a:xfrm>
          <a:prstGeom prst="ellipse">
            <a:avLst/>
          </a:prstGeom>
          <a:solidFill>
            <a:srgbClr val="62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350" b="0" i="0" u="none" strike="noStrike" cap="none" spc="0">
              <a:ln>
                <a:noFill/>
              </a:ln>
              <a:solidFill>
                <a:srgbClr val="0074BE"/>
              </a:solidFill>
              <a:latin typeface="Calibri Light"/>
              <a:ea typeface="Arial"/>
              <a:cs typeface="Arial"/>
            </a:endParaRPr>
          </a:p>
        </p:txBody>
      </p:sp>
      <p:sp>
        <p:nvSpPr>
          <p:cNvPr id="26" name="Овал 66"/>
          <p:cNvSpPr/>
          <p:nvPr/>
        </p:nvSpPr>
        <p:spPr bwMode="auto">
          <a:xfrm>
            <a:off x="9299308" y="1068404"/>
            <a:ext cx="469229" cy="469229"/>
          </a:xfrm>
          <a:prstGeom prst="ellipse">
            <a:avLst/>
          </a:prstGeom>
          <a:solidFill>
            <a:srgbClr val="A0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350" b="0" i="0" u="none" strike="noStrike" cap="none" spc="0">
              <a:ln>
                <a:noFill/>
              </a:ln>
              <a:solidFill>
                <a:srgbClr val="0074BE"/>
              </a:solidFill>
              <a:latin typeface="Calibri Light"/>
              <a:ea typeface="Arial"/>
              <a:cs typeface="Arial"/>
            </a:endParaRPr>
          </a:p>
        </p:txBody>
      </p:sp>
      <p:sp>
        <p:nvSpPr>
          <p:cNvPr id="27" name="Овал 66"/>
          <p:cNvSpPr/>
          <p:nvPr/>
        </p:nvSpPr>
        <p:spPr bwMode="auto">
          <a:xfrm>
            <a:off x="9299308" y="1602606"/>
            <a:ext cx="469229" cy="469229"/>
          </a:xfrm>
          <a:prstGeom prst="ellipse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350" b="0" i="0" u="none" strike="noStrike" cap="none" spc="0">
              <a:ln>
                <a:noFill/>
              </a:ln>
              <a:solidFill>
                <a:srgbClr val="0074BE"/>
              </a:solidFill>
              <a:latin typeface="Calibri Light"/>
              <a:ea typeface="Arial"/>
              <a:cs typeface="Arial"/>
            </a:endParaRPr>
          </a:p>
        </p:txBody>
      </p:sp>
      <p:sp>
        <p:nvSpPr>
          <p:cNvPr id="28" name="TextBox 47"/>
          <p:cNvSpPr txBox="1"/>
          <p:nvPr/>
        </p:nvSpPr>
        <p:spPr bwMode="auto">
          <a:xfrm>
            <a:off x="126139" y="725795"/>
            <a:ext cx="217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>
                <a:solidFill>
                  <a:srgbClr val="A0D6F2"/>
                </a:solidFill>
                <a:latin typeface="Calibri Light"/>
              </a:rPr>
              <a:t>Метрики качества</a:t>
            </a:r>
            <a:endParaRPr/>
          </a:p>
        </p:txBody>
      </p:sp>
      <p:sp>
        <p:nvSpPr>
          <p:cNvPr id="29" name="TextBox 1"/>
          <p:cNvSpPr txBox="1"/>
          <p:nvPr/>
        </p:nvSpPr>
        <p:spPr bwMode="auto">
          <a:xfrm>
            <a:off x="7701408" y="3236419"/>
            <a:ext cx="1153004" cy="461665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>
              <a:defRPr/>
            </a:pPr>
            <a:r>
              <a:rPr lang="ru-RU" sz="1200" i="1">
                <a:solidFill>
                  <a:schemeClr val="bg1"/>
                </a:solidFill>
              </a:rPr>
              <a:t>Предсказываем</a:t>
            </a:r>
            <a:br>
              <a:rPr lang="ru-RU" sz="1200" i="1">
                <a:solidFill>
                  <a:schemeClr val="bg1"/>
                </a:solidFill>
              </a:rPr>
            </a:br>
            <a:r>
              <a:rPr lang="ru-RU" sz="1200" i="1">
                <a:solidFill>
                  <a:schemeClr val="bg1"/>
                </a:solidFill>
              </a:rPr>
              <a:t>класс «1»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Straight Connector 74"/>
          <p:cNvCxnSpPr>
            <a:cxnSpLocks/>
          </p:cNvCxnSpPr>
          <p:nvPr/>
        </p:nvCxnSpPr>
        <p:spPr bwMode="auto">
          <a:xfrm flipH="1">
            <a:off x="5545154" y="6145194"/>
            <a:ext cx="33099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94"/>
          <p:cNvSpPr txBox="1"/>
          <p:nvPr/>
        </p:nvSpPr>
        <p:spPr bwMode="auto">
          <a:xfrm>
            <a:off x="102424" y="221681"/>
            <a:ext cx="77044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ru-RU" sz="2800" b="1">
                <a:solidFill>
                  <a:prstClr val="white"/>
                </a:solidFill>
                <a:latin typeface="Segoe UI"/>
                <a:cs typeface="Segoe UI"/>
              </a:rPr>
              <a:t>Как оценить результаты</a:t>
            </a:r>
            <a:r>
              <a:rPr lang="en-US" sz="2800" b="1">
                <a:solidFill>
                  <a:prstClr val="white"/>
                </a:solidFill>
                <a:latin typeface="Segoe UI"/>
                <a:cs typeface="Segoe UI"/>
              </a:rPr>
              <a:t>?</a:t>
            </a:r>
            <a:endParaRPr lang="ru-RU" sz="2800" b="1">
              <a:solidFill>
                <a:srgbClr val="FFCC32"/>
              </a:solidFill>
              <a:latin typeface="Segoe UI"/>
              <a:cs typeface="Segoe UI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5367454" y="1696586"/>
          <a:ext cx="3486958" cy="1520459"/>
        </p:xfrm>
        <a:graphic>
          <a:graphicData uri="http://schemas.openxmlformats.org/drawingml/2006/table">
            <a:tbl>
              <a:tblPr firstRow="1" bandRow="1"/>
              <a:tblGrid>
                <a:gridCol w="35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ru-RU" sz="1600" b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600" b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solidFill>
                        <a:srgbClr val="A0D6F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600" b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solidFill>
                        <a:srgbClr val="A0D6F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8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9050" algn="ctr">
                      <a:solidFill>
                        <a:srgbClr val="A0D6F2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000" b="1">
                          <a:solidFill>
                            <a:srgbClr val="FFCC32"/>
                          </a:solidFill>
                        </a:rPr>
                        <a:t>0</a:t>
                      </a:r>
                      <a:endParaRPr/>
                    </a:p>
                  </a:txBody>
                  <a:tcPr anchor="ctr">
                    <a:lnL w="19050" algn="ctr">
                      <a:solidFill>
                        <a:srgbClr val="A0D6F2"/>
                      </a:solidFill>
                    </a:lnL>
                    <a:lnR w="19050" algn="ctr">
                      <a:solidFill>
                        <a:srgbClr val="A0D6F2"/>
                      </a:solidFill>
                    </a:lnR>
                    <a:lnT w="19050" algn="ctr">
                      <a:solidFill>
                        <a:srgbClr val="A0D6F2"/>
                      </a:solidFill>
                    </a:lnT>
                    <a:lnB w="19050" algn="ctr">
                      <a:solidFill>
                        <a:srgbClr val="A0D6F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ru-RU" sz="1600" b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anchor="ctr">
                    <a:lnL w="19050" algn="ctr">
                      <a:solidFill>
                        <a:srgbClr val="A0D6F2"/>
                      </a:solidFill>
                    </a:lnL>
                    <a:lnR w="19050" algn="ctr">
                      <a:solidFill>
                        <a:srgbClr val="A0D6F2"/>
                      </a:solidFill>
                    </a:lnR>
                    <a:lnT w="19050" algn="ctr">
                      <a:solidFill>
                        <a:srgbClr val="A0D6F2"/>
                      </a:solidFill>
                    </a:lnT>
                    <a:lnB w="19050" algn="ctr">
                      <a:solidFill>
                        <a:srgbClr val="A0D6F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8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9050" algn="ctr">
                      <a:solidFill>
                        <a:srgbClr val="A0D6F2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000" b="1">
                          <a:solidFill>
                            <a:srgbClr val="FFCC32"/>
                          </a:solidFill>
                        </a:rPr>
                        <a:t>1</a:t>
                      </a:r>
                      <a:endParaRPr lang="ru-RU" sz="2000" b="1">
                        <a:solidFill>
                          <a:srgbClr val="FFCC32"/>
                        </a:solidFill>
                      </a:endParaRPr>
                    </a:p>
                  </a:txBody>
                  <a:tcPr anchor="ctr">
                    <a:lnL w="19050" algn="ctr">
                      <a:solidFill>
                        <a:srgbClr val="A0D6F2"/>
                      </a:solidFill>
                    </a:lnL>
                    <a:lnR w="19050" algn="ctr">
                      <a:solidFill>
                        <a:srgbClr val="A0D6F2"/>
                      </a:solidFill>
                    </a:lnR>
                    <a:lnT w="19050" algn="ctr">
                      <a:solidFill>
                        <a:srgbClr val="A0D6F2"/>
                      </a:solidFill>
                    </a:lnT>
                    <a:lnB w="19050" algn="ctr">
                      <a:solidFill>
                        <a:srgbClr val="A0D6F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ru-RU" sz="1600" b="0">
                          <a:solidFill>
                            <a:schemeClr val="bg1"/>
                          </a:solidFill>
                        </a:rPr>
                        <a:t>125</a:t>
                      </a:r>
                    </a:p>
                  </a:txBody>
                  <a:tcPr anchor="ctr">
                    <a:lnL w="19050" algn="ctr">
                      <a:solidFill>
                        <a:srgbClr val="A0D6F2"/>
                      </a:solidFill>
                    </a:lnL>
                    <a:lnR w="19050" algn="ctr">
                      <a:solidFill>
                        <a:srgbClr val="A0D6F2"/>
                      </a:solidFill>
                    </a:lnR>
                    <a:lnT w="19050" algn="ctr">
                      <a:solidFill>
                        <a:srgbClr val="A0D6F2"/>
                      </a:solidFill>
                    </a:lnT>
                    <a:lnB w="19050" algn="ctr">
                      <a:solidFill>
                        <a:srgbClr val="A0D6F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8"/>
          <p:cNvSpPr txBox="1"/>
          <p:nvPr/>
        </p:nvSpPr>
        <p:spPr bwMode="auto">
          <a:xfrm>
            <a:off x="6461971" y="1452083"/>
            <a:ext cx="1635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 i="1">
                <a:solidFill>
                  <a:srgbClr val="FFCC32"/>
                </a:solidFill>
              </a:rPr>
              <a:t>Данные экспертов</a:t>
            </a:r>
            <a:endParaRPr/>
          </a:p>
        </p:txBody>
      </p:sp>
      <p:sp>
        <p:nvSpPr>
          <p:cNvPr id="8" name="TextBox 11"/>
          <p:cNvSpPr txBox="1"/>
          <p:nvPr/>
        </p:nvSpPr>
        <p:spPr bwMode="auto">
          <a:xfrm>
            <a:off x="4178196" y="2378144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ru-RU" sz="1400" i="1">
                <a:solidFill>
                  <a:srgbClr val="FFCC32"/>
                </a:solidFill>
              </a:rPr>
              <a:t>Предсказание</a:t>
            </a:r>
            <a:br>
              <a:rPr lang="ru-RU" sz="1400" i="1">
                <a:solidFill>
                  <a:srgbClr val="FFCC32"/>
                </a:solidFill>
              </a:rPr>
            </a:br>
            <a:r>
              <a:rPr lang="ru-RU" sz="1400" i="1">
                <a:solidFill>
                  <a:srgbClr val="FFCC32"/>
                </a:solidFill>
              </a:rPr>
              <a:t>системы</a:t>
            </a:r>
            <a:endParaRPr/>
          </a:p>
        </p:txBody>
      </p:sp>
      <p:grpSp>
        <p:nvGrpSpPr>
          <p:cNvPr id="9" name="Group 45"/>
          <p:cNvGrpSpPr/>
          <p:nvPr/>
        </p:nvGrpSpPr>
        <p:grpSpPr bwMode="auto">
          <a:xfrm>
            <a:off x="1806644" y="1463095"/>
            <a:ext cx="873957" cy="629448"/>
            <a:chOff x="1818439" y="1463095"/>
            <a:chExt cx="873957" cy="629448"/>
          </a:xfrm>
        </p:grpSpPr>
        <p:sp>
          <p:nvSpPr>
            <p:cNvPr id="10" name="TextBox 9"/>
            <p:cNvSpPr txBox="1"/>
            <p:nvPr/>
          </p:nvSpPr>
          <p:spPr bwMode="auto">
            <a:xfrm>
              <a:off x="2104574" y="14630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</a:rPr>
                <a:t>0</a:t>
              </a: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/>
            <p:nvPr/>
          </p:nvSpPr>
          <p:spPr bwMode="auto">
            <a:xfrm>
              <a:off x="1818439" y="1723211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</a:rPr>
                <a:t>0 + 125</a:t>
              </a:r>
              <a:endParaRPr lang="ru-RU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Connector 13"/>
            <p:cNvCxnSpPr>
              <a:cxnSpLocks/>
            </p:cNvCxnSpPr>
            <p:nvPr/>
          </p:nvCxnSpPr>
          <p:spPr bwMode="auto">
            <a:xfrm>
              <a:off x="1852353" y="1775248"/>
              <a:ext cx="806128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46"/>
          <p:cNvGrpSpPr/>
          <p:nvPr/>
        </p:nvGrpSpPr>
        <p:grpSpPr bwMode="auto">
          <a:xfrm>
            <a:off x="1549056" y="2615202"/>
            <a:ext cx="639919" cy="610397"/>
            <a:chOff x="1297706" y="2615202"/>
            <a:chExt cx="639919" cy="610397"/>
          </a:xfrm>
        </p:grpSpPr>
        <p:sp>
          <p:nvSpPr>
            <p:cNvPr id="14" name="TextBox 22"/>
            <p:cNvSpPr txBox="1"/>
            <p:nvPr/>
          </p:nvSpPr>
          <p:spPr bwMode="auto">
            <a:xfrm>
              <a:off x="1466823" y="2615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</a:rPr>
                <a:t>0</a:t>
              </a: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5" name="TextBox 23"/>
            <p:cNvSpPr txBox="1"/>
            <p:nvPr/>
          </p:nvSpPr>
          <p:spPr bwMode="auto">
            <a:xfrm>
              <a:off x="1297706" y="2856267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</a:rPr>
                <a:t>0 + 1</a:t>
              </a:r>
              <a:endParaRPr lang="ru-RU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24"/>
            <p:cNvCxnSpPr>
              <a:cxnSpLocks/>
            </p:cNvCxnSpPr>
            <p:nvPr/>
          </p:nvCxnSpPr>
          <p:spPr bwMode="auto">
            <a:xfrm>
              <a:off x="1323355" y="2915739"/>
              <a:ext cx="588623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9"/>
          <p:cNvGrpSpPr/>
          <p:nvPr/>
        </p:nvGrpSpPr>
        <p:grpSpPr bwMode="auto">
          <a:xfrm>
            <a:off x="1757939" y="3726727"/>
            <a:ext cx="1901483" cy="662787"/>
            <a:chOff x="1293814" y="3726727"/>
            <a:chExt cx="1901483" cy="662787"/>
          </a:xfrm>
        </p:grpSpPr>
        <p:sp>
          <p:nvSpPr>
            <p:cNvPr id="18" name="TextBox 27"/>
            <p:cNvSpPr txBox="1"/>
            <p:nvPr/>
          </p:nvSpPr>
          <p:spPr bwMode="auto">
            <a:xfrm>
              <a:off x="1749067" y="3726727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ru-RU">
                  <a:solidFill>
                    <a:schemeClr val="bg1"/>
                  </a:solidFill>
                </a:rPr>
                <a:t>0 + </a:t>
              </a:r>
              <a:r>
                <a:rPr lang="en-US">
                  <a:solidFill>
                    <a:schemeClr val="bg1"/>
                  </a:solidFill>
                </a:rPr>
                <a:t>1</a:t>
              </a:r>
              <a:r>
                <a:rPr lang="ru-RU">
                  <a:solidFill>
                    <a:schemeClr val="bg1"/>
                  </a:solidFill>
                </a:rPr>
                <a:t>125</a:t>
              </a:r>
              <a:endParaRPr/>
            </a:p>
          </p:txBody>
        </p:sp>
        <p:sp>
          <p:nvSpPr>
            <p:cNvPr id="19" name="TextBox 28"/>
            <p:cNvSpPr txBox="1"/>
            <p:nvPr/>
          </p:nvSpPr>
          <p:spPr bwMode="auto">
            <a:xfrm>
              <a:off x="1293814" y="4020182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ru-RU">
                  <a:solidFill>
                    <a:schemeClr val="bg1"/>
                  </a:solidFill>
                </a:rPr>
                <a:t>0 + </a:t>
              </a:r>
              <a:r>
                <a:rPr lang="en-US">
                  <a:solidFill>
                    <a:schemeClr val="bg1"/>
                  </a:solidFill>
                </a:rPr>
                <a:t>1</a:t>
              </a:r>
              <a:r>
                <a:rPr lang="ru-RU">
                  <a:solidFill>
                    <a:schemeClr val="bg1"/>
                  </a:solidFill>
                </a:rPr>
                <a:t>25 + </a:t>
              </a:r>
              <a:r>
                <a:rPr lang="en-US">
                  <a:solidFill>
                    <a:schemeClr val="bg1"/>
                  </a:solidFill>
                </a:rPr>
                <a:t>1</a:t>
              </a:r>
              <a:r>
                <a:rPr lang="ru-RU">
                  <a:solidFill>
                    <a:schemeClr val="bg1"/>
                  </a:solidFill>
                </a:rPr>
                <a:t>125 + </a:t>
              </a:r>
              <a:r>
                <a:rPr lang="en-US">
                  <a:solidFill>
                    <a:schemeClr val="bg1"/>
                  </a:solidFill>
                </a:rPr>
                <a:t>1</a:t>
              </a:r>
              <a:endParaRPr lang="ru-RU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29"/>
            <p:cNvCxnSpPr>
              <a:cxnSpLocks/>
            </p:cNvCxnSpPr>
            <p:nvPr/>
          </p:nvCxnSpPr>
          <p:spPr bwMode="auto">
            <a:xfrm>
              <a:off x="1379242" y="4048825"/>
              <a:ext cx="1720467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5"/>
          <p:cNvSpPr txBox="1"/>
          <p:nvPr/>
        </p:nvSpPr>
        <p:spPr bwMode="auto">
          <a:xfrm>
            <a:off x="651675" y="3858376"/>
            <a:ext cx="118205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Accuracy =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22" name="TextBox 31"/>
          <p:cNvSpPr txBox="1"/>
          <p:nvPr/>
        </p:nvSpPr>
        <p:spPr bwMode="auto">
          <a:xfrm>
            <a:off x="656183" y="2729096"/>
            <a:ext cx="89287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Recall =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23" name="TextBox 32"/>
          <p:cNvSpPr txBox="1"/>
          <p:nvPr/>
        </p:nvSpPr>
        <p:spPr bwMode="auto">
          <a:xfrm>
            <a:off x="657445" y="1590583"/>
            <a:ext cx="11889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Precision =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Овал 65"/>
          <p:cNvSpPr/>
          <p:nvPr/>
        </p:nvSpPr>
        <p:spPr bwMode="auto">
          <a:xfrm>
            <a:off x="9299308" y="0"/>
            <a:ext cx="469229" cy="469229"/>
          </a:xfrm>
          <a:prstGeom prst="ellipse">
            <a:avLst/>
          </a:prstGeom>
          <a:solidFill>
            <a:srgbClr val="0D2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350" b="0" i="0" u="none" strike="noStrike" cap="none" spc="0">
              <a:ln>
                <a:noFill/>
              </a:ln>
              <a:solidFill>
                <a:srgbClr val="0074BE"/>
              </a:solidFill>
              <a:latin typeface="Calibri Light"/>
              <a:ea typeface="Arial"/>
              <a:cs typeface="Arial"/>
            </a:endParaRPr>
          </a:p>
        </p:txBody>
      </p:sp>
      <p:sp>
        <p:nvSpPr>
          <p:cNvPr id="25" name="Овал 66"/>
          <p:cNvSpPr/>
          <p:nvPr/>
        </p:nvSpPr>
        <p:spPr bwMode="auto">
          <a:xfrm>
            <a:off x="9299308" y="534202"/>
            <a:ext cx="469229" cy="469229"/>
          </a:xfrm>
          <a:prstGeom prst="ellipse">
            <a:avLst/>
          </a:prstGeom>
          <a:solidFill>
            <a:srgbClr val="62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350" b="0" i="0" u="none" strike="noStrike" cap="none" spc="0">
              <a:ln>
                <a:noFill/>
              </a:ln>
              <a:solidFill>
                <a:srgbClr val="0074BE"/>
              </a:solidFill>
              <a:latin typeface="Calibri Light"/>
              <a:ea typeface="Arial"/>
              <a:cs typeface="Arial"/>
            </a:endParaRPr>
          </a:p>
        </p:txBody>
      </p:sp>
      <p:sp>
        <p:nvSpPr>
          <p:cNvPr id="26" name="Овал 66"/>
          <p:cNvSpPr/>
          <p:nvPr/>
        </p:nvSpPr>
        <p:spPr bwMode="auto">
          <a:xfrm>
            <a:off x="9299308" y="1068404"/>
            <a:ext cx="469229" cy="469229"/>
          </a:xfrm>
          <a:prstGeom prst="ellipse">
            <a:avLst/>
          </a:prstGeom>
          <a:solidFill>
            <a:srgbClr val="A0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350" b="0" i="0" u="none" strike="noStrike" cap="none" spc="0">
              <a:ln>
                <a:noFill/>
              </a:ln>
              <a:solidFill>
                <a:srgbClr val="0074BE"/>
              </a:solidFill>
              <a:latin typeface="Calibri Light"/>
              <a:ea typeface="Arial"/>
              <a:cs typeface="Arial"/>
            </a:endParaRPr>
          </a:p>
        </p:txBody>
      </p:sp>
      <p:sp>
        <p:nvSpPr>
          <p:cNvPr id="27" name="Овал 66"/>
          <p:cNvSpPr/>
          <p:nvPr/>
        </p:nvSpPr>
        <p:spPr bwMode="auto">
          <a:xfrm>
            <a:off x="9299308" y="1602606"/>
            <a:ext cx="469229" cy="469229"/>
          </a:xfrm>
          <a:prstGeom prst="ellipse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350" b="0" i="0" u="none" strike="noStrike" cap="none" spc="0">
              <a:ln>
                <a:noFill/>
              </a:ln>
              <a:solidFill>
                <a:srgbClr val="0074BE"/>
              </a:solidFill>
              <a:latin typeface="Calibri Light"/>
              <a:ea typeface="Arial"/>
              <a:cs typeface="Arial"/>
            </a:endParaRPr>
          </a:p>
        </p:txBody>
      </p:sp>
      <p:pic>
        <p:nvPicPr>
          <p:cNvPr id="28" name="Graphic 25" descr="Warni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28938" y="89475"/>
            <a:ext cx="914400" cy="914400"/>
          </a:xfrm>
          <a:prstGeom prst="rect">
            <a:avLst/>
          </a:prstGeom>
        </p:spPr>
      </p:pic>
      <p:sp>
        <p:nvSpPr>
          <p:cNvPr id="29" name="TextBox 4"/>
          <p:cNvSpPr txBox="1"/>
          <p:nvPr/>
        </p:nvSpPr>
        <p:spPr bwMode="auto">
          <a:xfrm>
            <a:off x="3583631" y="3848770"/>
            <a:ext cx="68800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lang="ru-RU" sz="2000">
                <a:solidFill>
                  <a:schemeClr val="bg1"/>
                </a:solidFill>
              </a:rPr>
              <a:t>=</a:t>
            </a:r>
            <a:r>
              <a:rPr lang="ru-RU" sz="2000"/>
              <a:t> </a:t>
            </a:r>
            <a:r>
              <a:rPr lang="en-US" sz="2000" b="1">
                <a:solidFill>
                  <a:srgbClr val="FFCC32"/>
                </a:solidFill>
              </a:rPr>
              <a:t>0</a:t>
            </a:r>
            <a:r>
              <a:rPr lang="ru-RU" sz="2000" b="1">
                <a:solidFill>
                  <a:srgbClr val="FFCC32"/>
                </a:solidFill>
              </a:rPr>
              <a:t>,</a:t>
            </a:r>
            <a:r>
              <a:rPr lang="en-US" sz="2000" b="1">
                <a:solidFill>
                  <a:srgbClr val="FFCC32"/>
                </a:solidFill>
              </a:rPr>
              <a:t>9</a:t>
            </a:r>
            <a:endParaRPr lang="ru-RU" sz="2000" b="1">
              <a:solidFill>
                <a:srgbClr val="FFCC32"/>
              </a:solidFill>
            </a:endParaRPr>
          </a:p>
        </p:txBody>
      </p:sp>
      <p:cxnSp>
        <p:nvCxnSpPr>
          <p:cNvPr id="30" name="Straight Arrow Connector 12"/>
          <p:cNvCxnSpPr>
            <a:cxnSpLocks/>
          </p:cNvCxnSpPr>
          <p:nvPr/>
        </p:nvCxnSpPr>
        <p:spPr bwMode="auto">
          <a:xfrm flipV="1">
            <a:off x="6522720" y="3307080"/>
            <a:ext cx="0" cy="419647"/>
          </a:xfrm>
          <a:prstGeom prst="straightConnector1">
            <a:avLst/>
          </a:prstGeom>
          <a:ln w="12700" cap="rnd">
            <a:solidFill>
              <a:srgbClr val="FFCC3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5"/>
          <p:cNvSpPr txBox="1"/>
          <p:nvPr/>
        </p:nvSpPr>
        <p:spPr bwMode="auto">
          <a:xfrm>
            <a:off x="4865858" y="3781432"/>
            <a:ext cx="3313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>
                <a:solidFill>
                  <a:schemeClr val="bg1"/>
                </a:solidFill>
              </a:rPr>
              <a:t>Система не может предсказать</a:t>
            </a:r>
            <a:br>
              <a:rPr lang="ru-RU" sz="1400">
                <a:solidFill>
                  <a:schemeClr val="bg1"/>
                </a:solidFill>
              </a:rPr>
            </a:br>
            <a:r>
              <a:rPr lang="ru-RU" sz="1400">
                <a:solidFill>
                  <a:schemeClr val="bg1"/>
                </a:solidFill>
              </a:rPr>
              <a:t>класс «1», но точность всё равно высокая</a:t>
            </a:r>
            <a:endParaRPr/>
          </a:p>
        </p:txBody>
      </p:sp>
      <p:cxnSp>
        <p:nvCxnSpPr>
          <p:cNvPr id="32" name="Straight Arrow Connector 21"/>
          <p:cNvCxnSpPr>
            <a:cxnSpLocks/>
          </p:cNvCxnSpPr>
          <p:nvPr/>
        </p:nvCxnSpPr>
        <p:spPr bwMode="auto">
          <a:xfrm flipH="1">
            <a:off x="4399613" y="4043042"/>
            <a:ext cx="466245" cy="0"/>
          </a:xfrm>
          <a:prstGeom prst="straightConnector1">
            <a:avLst/>
          </a:prstGeom>
          <a:ln w="12700" cap="rnd">
            <a:solidFill>
              <a:srgbClr val="FFCC3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0"/>
          <p:cNvSpPr txBox="1"/>
          <p:nvPr/>
        </p:nvSpPr>
        <p:spPr bwMode="auto">
          <a:xfrm>
            <a:off x="126139" y="725795"/>
            <a:ext cx="217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A0D6F2"/>
                </a:solidFill>
                <a:latin typeface="Calibri Light"/>
              </a:rPr>
              <a:t>Accuracy paradox</a:t>
            </a:r>
            <a:endParaRPr lang="ru-RU" sz="2000">
              <a:solidFill>
                <a:srgbClr val="A0D6F2"/>
              </a:solidFill>
              <a:latin typeface="Calibri Light"/>
            </a:endParaRPr>
          </a:p>
        </p:txBody>
      </p:sp>
      <p:sp>
        <p:nvSpPr>
          <p:cNvPr id="34" name="TextBox 49"/>
          <p:cNvSpPr txBox="1"/>
          <p:nvPr/>
        </p:nvSpPr>
        <p:spPr bwMode="auto">
          <a:xfrm>
            <a:off x="2185113" y="2715684"/>
            <a:ext cx="48122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= </a:t>
            </a:r>
            <a:r>
              <a:rPr lang="en-US" sz="2000" b="1">
                <a:solidFill>
                  <a:srgbClr val="FFCC32"/>
                </a:solidFill>
              </a:rPr>
              <a:t>0</a:t>
            </a:r>
            <a:endParaRPr lang="ru-RU" b="1">
              <a:solidFill>
                <a:srgbClr val="FFCC32"/>
              </a:solidFill>
            </a:endParaRPr>
          </a:p>
        </p:txBody>
      </p:sp>
      <p:sp>
        <p:nvSpPr>
          <p:cNvPr id="35" name="TextBox 50"/>
          <p:cNvSpPr txBox="1"/>
          <p:nvPr/>
        </p:nvSpPr>
        <p:spPr bwMode="auto">
          <a:xfrm>
            <a:off x="2653100" y="1559805"/>
            <a:ext cx="48122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= </a:t>
            </a:r>
            <a:r>
              <a:rPr lang="en-US" sz="2000" b="1">
                <a:solidFill>
                  <a:srgbClr val="FFCC32"/>
                </a:solidFill>
              </a:rPr>
              <a:t>0</a:t>
            </a:r>
            <a:endParaRPr lang="ru-RU" b="1">
              <a:solidFill>
                <a:srgbClr val="FFCC32"/>
              </a:solidFill>
            </a:endParaRPr>
          </a:p>
        </p:txBody>
      </p:sp>
      <p:sp>
        <p:nvSpPr>
          <p:cNvPr id="36" name="TextBox 33"/>
          <p:cNvSpPr txBox="1"/>
          <p:nvPr/>
        </p:nvSpPr>
        <p:spPr bwMode="auto">
          <a:xfrm>
            <a:off x="7701408" y="3236419"/>
            <a:ext cx="1153004" cy="461665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>
              <a:defRPr/>
            </a:pPr>
            <a:r>
              <a:rPr lang="ru-RU" sz="1200" i="1">
                <a:solidFill>
                  <a:schemeClr val="bg1"/>
                </a:solidFill>
              </a:rPr>
              <a:t>Предсказываем</a:t>
            </a:r>
            <a:br>
              <a:rPr lang="ru-RU" sz="1200" i="1">
                <a:solidFill>
                  <a:schemeClr val="bg1"/>
                </a:solidFill>
              </a:rPr>
            </a:br>
            <a:r>
              <a:rPr lang="ru-RU" sz="1200" i="1">
                <a:solidFill>
                  <a:schemeClr val="bg1"/>
                </a:solidFill>
              </a:rPr>
              <a:t>класс «1»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 помощью машинного обучения</a:t>
            </a:r>
            <a:endParaRPr/>
          </a:p>
        </p:txBody>
      </p:sp>
      <p:sp>
        <p:nvSpPr>
          <p:cNvPr id="6" name="TextBox 3"/>
          <p:cNvSpPr txBox="1"/>
          <p:nvPr/>
        </p:nvSpPr>
        <p:spPr bwMode="auto">
          <a:xfrm>
            <a:off x="829491" y="143978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dirty="0">
                <a:solidFill>
                  <a:schemeClr val="bg1"/>
                </a:solidFill>
                <a:latin typeface="Calibri Light"/>
              </a:rPr>
              <a:t>Верхнеуровневое описание подхода:</a:t>
            </a:r>
            <a:endParaRPr dirty="0"/>
          </a:p>
        </p:txBody>
      </p:sp>
      <p:sp>
        <p:nvSpPr>
          <p:cNvPr id="7" name="TextBox 5"/>
          <p:cNvSpPr txBox="1"/>
          <p:nvPr/>
        </p:nvSpPr>
        <p:spPr bwMode="auto">
          <a:xfrm>
            <a:off x="829491" y="18091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Текст</a:t>
            </a:r>
            <a:endParaRPr/>
          </a:p>
        </p:txBody>
      </p:sp>
      <p:sp>
        <p:nvSpPr>
          <p:cNvPr id="8" name="TextBox 6"/>
          <p:cNvSpPr txBox="1"/>
          <p:nvPr/>
        </p:nvSpPr>
        <p:spPr bwMode="auto">
          <a:xfrm>
            <a:off x="2036392" y="180912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Вектор</a:t>
            </a:r>
            <a:endParaRPr/>
          </a:p>
        </p:txBody>
      </p:sp>
      <p:sp>
        <p:nvSpPr>
          <p:cNvPr id="9" name="TextBox 7"/>
          <p:cNvSpPr txBox="1"/>
          <p:nvPr/>
        </p:nvSpPr>
        <p:spPr bwMode="auto">
          <a:xfrm>
            <a:off x="3397181" y="180912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dirty="0">
                <a:solidFill>
                  <a:schemeClr val="bg1"/>
                </a:solidFill>
                <a:latin typeface="Calibri Light"/>
              </a:rPr>
              <a:t>Классификатор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" name="TextBox 8"/>
          <p:cNvSpPr txBox="1"/>
          <p:nvPr/>
        </p:nvSpPr>
        <p:spPr bwMode="auto">
          <a:xfrm>
            <a:off x="5557869" y="180912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dirty="0">
                <a:solidFill>
                  <a:schemeClr val="accent6"/>
                </a:solidFill>
                <a:latin typeface="Calibri Light"/>
              </a:rPr>
              <a:t>Категория</a:t>
            </a:r>
            <a:endParaRPr dirty="0">
              <a:solidFill>
                <a:schemeClr val="accent6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7" idx="3"/>
            <a:endCxn id="8" idx="1"/>
          </p:cNvCxnSpPr>
          <p:nvPr/>
        </p:nvCxnSpPr>
        <p:spPr bwMode="auto">
          <a:xfrm>
            <a:off x="1530324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2891113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5051801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 помощью правил</a:t>
            </a:r>
            <a:endParaRPr/>
          </a:p>
        </p:txBody>
      </p:sp>
      <p:sp>
        <p:nvSpPr>
          <p:cNvPr id="6" name="TextBox 2"/>
          <p:cNvSpPr txBox="1"/>
          <p:nvPr/>
        </p:nvSpPr>
        <p:spPr bwMode="auto">
          <a:xfrm>
            <a:off x="844550" y="1189038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Правила – не просто ключевые слова</a:t>
            </a:r>
            <a:endParaRPr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3777418" y="2751679"/>
            <a:ext cx="0" cy="171223"/>
          </a:xfrm>
          <a:prstGeom prst="line">
            <a:avLst/>
          </a:prstGeom>
          <a:ln w="12700">
            <a:solidFill>
              <a:srgbClr val="DB385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Open quotation mark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28156" y="1870243"/>
            <a:ext cx="914400" cy="914400"/>
          </a:xfrm>
          <a:prstGeom prst="rect">
            <a:avLst/>
          </a:prstGeom>
        </p:spPr>
      </p:pic>
      <p:pic>
        <p:nvPicPr>
          <p:cNvPr id="9" name="Graphic 8" descr="Closed quotation mark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72000" y="1859488"/>
            <a:ext cx="914400" cy="914400"/>
          </a:xfrm>
          <a:prstGeom prst="rect">
            <a:avLst/>
          </a:prstGeom>
        </p:spPr>
      </p:pic>
      <p:pic>
        <p:nvPicPr>
          <p:cNvPr id="10" name="Graphic 9" descr="Smiling face with no fill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76301" y="1935983"/>
            <a:ext cx="1649148" cy="16491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 descr="Open quotation mark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28156" y="2697839"/>
            <a:ext cx="914400" cy="914400"/>
          </a:xfrm>
          <a:prstGeom prst="rect">
            <a:avLst/>
          </a:prstGeom>
        </p:spPr>
      </p:pic>
      <p:pic>
        <p:nvPicPr>
          <p:cNvPr id="12" name="Graphic 11" descr="Closed quotation mark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72000" y="2701629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cxnSpLocks/>
          </p:cNvCxnSpPr>
          <p:nvPr/>
        </p:nvCxnSpPr>
        <p:spPr bwMode="auto">
          <a:xfrm flipV="1">
            <a:off x="5543541" y="3158830"/>
            <a:ext cx="912865" cy="1"/>
          </a:xfrm>
          <a:prstGeom prst="straightConnector1">
            <a:avLst/>
          </a:prstGeom>
          <a:ln w="60325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V="1">
            <a:off x="5543540" y="2316689"/>
            <a:ext cx="912865" cy="1"/>
          </a:xfrm>
          <a:prstGeom prst="straightConnector1">
            <a:avLst/>
          </a:prstGeom>
          <a:ln w="60325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No sign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683080" y="2864982"/>
            <a:ext cx="587696" cy="5876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 bwMode="auto">
          <a:xfrm>
            <a:off x="681089" y="2128343"/>
            <a:ext cx="465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000">
                <a:solidFill>
                  <a:schemeClr val="bg1"/>
                </a:solidFill>
              </a:rPr>
              <a:t>Очень </a:t>
            </a:r>
            <a:r>
              <a:rPr lang="ru-RU" sz="2000">
                <a:solidFill>
                  <a:schemeClr val="bg1"/>
                </a:solidFill>
                <a:highlight>
                  <a:srgbClr val="71C569"/>
                </a:highlight>
              </a:rPr>
              <a:t>удобный</a:t>
            </a:r>
            <a:r>
              <a:rPr lang="ru-RU" sz="2000">
                <a:solidFill>
                  <a:schemeClr val="bg1"/>
                </a:solidFill>
              </a:rPr>
              <a:t> </a:t>
            </a:r>
            <a:r>
              <a:rPr lang="ru-RU" sz="2000" u="sng">
                <a:solidFill>
                  <a:schemeClr val="bg1"/>
                </a:solidFill>
              </a:rPr>
              <a:t>интерфейс</a:t>
            </a:r>
            <a:r>
              <a:rPr lang="de-DE" sz="2000">
                <a:solidFill>
                  <a:schemeClr val="bg1"/>
                </a:solidFill>
              </a:rPr>
              <a:t>!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116075" y="1964293"/>
            <a:ext cx="1217676" cy="19355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ru-RU" sz="1000" b="1">
                <a:solidFill>
                  <a:schemeClr val="accent1"/>
                </a:solidFill>
                <a:latin typeface="AvenirNextforSAS"/>
              </a:rPr>
              <a:t>Ключевое слово</a:t>
            </a:r>
            <a:endParaRPr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1365251" y="2749719"/>
            <a:ext cx="2411779" cy="991"/>
          </a:xfrm>
          <a:prstGeom prst="line">
            <a:avLst/>
          </a:prstGeom>
          <a:ln w="12700">
            <a:solidFill>
              <a:srgbClr val="DB385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 bwMode="auto">
          <a:xfrm>
            <a:off x="1366005" y="2764379"/>
            <a:ext cx="0" cy="914173"/>
          </a:xfrm>
          <a:prstGeom prst="line">
            <a:avLst/>
          </a:prstGeom>
          <a:ln w="12700">
            <a:solidFill>
              <a:srgbClr val="DB385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1461371" y="2880298"/>
            <a:ext cx="389137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ru-RU" sz="2000" u="sng">
                <a:solidFill>
                  <a:schemeClr val="bg1"/>
                </a:solidFill>
                <a:ea typeface="Calibri"/>
                <a:cs typeface="Calibri"/>
              </a:rPr>
              <a:t>Интерфейс</a:t>
            </a:r>
            <a:r>
              <a:rPr lang="ru-RU" sz="2000">
                <a:solidFill>
                  <a:schemeClr val="bg1"/>
                </a:solidFill>
              </a:rPr>
              <a:t> в </a:t>
            </a:r>
            <a:r>
              <a:rPr lang="ru-RU" sz="2000">
                <a:solidFill>
                  <a:schemeClr val="bg1"/>
                </a:solidFill>
                <a:highlight>
                  <a:srgbClr val="F76D6D"/>
                </a:highlight>
              </a:rPr>
              <a:t>старой версии</a:t>
            </a:r>
            <a:endParaRPr lang="ru-RU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2000">
                <a:solidFill>
                  <a:schemeClr val="bg1"/>
                </a:solidFill>
              </a:rPr>
              <a:t>сайта </a:t>
            </a:r>
            <a:r>
              <a:rPr lang="ru-RU" sz="2000">
                <a:solidFill>
                  <a:schemeClr val="bg1"/>
                </a:solidFill>
                <a:highlight>
                  <a:srgbClr val="F76D6D"/>
                </a:highlight>
              </a:rPr>
              <a:t>был</a:t>
            </a:r>
            <a:r>
              <a:rPr lang="ru-RU" sz="2000">
                <a:solidFill>
                  <a:schemeClr val="bg1"/>
                </a:solidFill>
              </a:rPr>
              <a:t> очень </a:t>
            </a:r>
            <a:r>
              <a:rPr lang="ru-RU" sz="2000">
                <a:solidFill>
                  <a:schemeClr val="bg1"/>
                </a:solidFill>
                <a:highlight>
                  <a:srgbClr val="71C569"/>
                </a:highlight>
              </a:rPr>
              <a:t>удобный</a:t>
            </a:r>
            <a:r>
              <a:rPr lang="ru-RU" sz="2000">
                <a:solidFill>
                  <a:schemeClr val="bg1"/>
                </a:solidFill>
              </a:rPr>
              <a:t>!</a:t>
            </a:r>
            <a:endParaRPr lang="ru-RU" sz="200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 bwMode="auto">
          <a:xfrm flipV="1">
            <a:off x="1365252" y="3681582"/>
            <a:ext cx="1038979" cy="1587"/>
          </a:xfrm>
          <a:prstGeom prst="line">
            <a:avLst/>
          </a:prstGeom>
          <a:ln w="12700">
            <a:solidFill>
              <a:srgbClr val="DB385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3242080" y="3551792"/>
            <a:ext cx="1261580" cy="19355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ru-RU" sz="1000" b="1">
                <a:solidFill>
                  <a:schemeClr val="accent1"/>
                </a:solidFill>
                <a:latin typeface="AvenirNextforSAS"/>
              </a:rPr>
              <a:t>Ключевое слово</a:t>
            </a:r>
            <a:endParaRPr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 flipH="1" flipV="1">
            <a:off x="2404231" y="3548231"/>
            <a:ext cx="2421" cy="141287"/>
          </a:xfrm>
          <a:prstGeom prst="line">
            <a:avLst/>
          </a:prstGeom>
          <a:ln w="12700">
            <a:solidFill>
              <a:srgbClr val="DB385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1289050" y="2655976"/>
            <a:ext cx="908552" cy="19355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ru-RU" sz="1000" b="1">
                <a:solidFill>
                  <a:schemeClr val="accent1"/>
                </a:solidFill>
                <a:latin typeface="AvenirNextforSAS"/>
              </a:rPr>
              <a:t>Контекст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628650" y="273844"/>
            <a:ext cx="7886700" cy="457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defRPr/>
            </a:pPr>
            <a:r>
              <a:rPr lang="en-US" b="1">
                <a:latin typeface="Calibri"/>
                <a:ea typeface="Arial"/>
                <a:cs typeface="Arial"/>
              </a:rPr>
              <a:t>Классификация текстов</a:t>
            </a:r>
          </a:p>
        </p:txBody>
      </p:sp>
      <p:sp>
        <p:nvSpPr>
          <p:cNvPr id="5" name="TextBox 2"/>
          <p:cNvSpPr txBox="1"/>
          <p:nvPr/>
        </p:nvSpPr>
        <p:spPr bwMode="auto">
          <a:xfrm>
            <a:off x="628650" y="1369218"/>
            <a:ext cx="38862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685800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defRPr/>
            </a:pPr>
            <a:r>
              <a:rPr lang="en-US" sz="1600" dirty="0" err="1">
                <a:solidFill>
                  <a:schemeClr val="bg1"/>
                </a:solidFill>
                <a:latin typeface="Calibri Light"/>
              </a:rPr>
              <a:t>SpaCy</a:t>
            </a:r>
            <a:r>
              <a:rPr lang="en-US" sz="1600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 Light"/>
              </a:rPr>
              <a:t>поддерживает</a:t>
            </a:r>
            <a:r>
              <a:rPr lang="en-US" sz="1600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 Light"/>
              </a:rPr>
              <a:t>правила</a:t>
            </a:r>
            <a:r>
              <a:rPr lang="en-US" sz="1600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 Light"/>
              </a:rPr>
              <a:t>для</a:t>
            </a:r>
            <a:r>
              <a:rPr lang="en-US" sz="1600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 Light"/>
              </a:rPr>
              <a:t>извлечения</a:t>
            </a:r>
            <a:r>
              <a:rPr lang="en-US" sz="1600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 Light"/>
              </a:rPr>
              <a:t>паттернов</a:t>
            </a:r>
            <a:r>
              <a:rPr lang="en-US" sz="1600" dirty="0">
                <a:solidFill>
                  <a:schemeClr val="bg1"/>
                </a:solidFill>
                <a:latin typeface="Calibri Light"/>
              </a:rPr>
              <a:t>.</a:t>
            </a:r>
            <a:endParaRPr dirty="0"/>
          </a:p>
          <a:p>
            <a:pPr indent="-182880" defTabSz="685800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</a:rPr>
              <a:t>Поверх извлеченных паттернов можно настроить правила вида «если – то».</a:t>
            </a:r>
            <a:endParaRPr lang="ru-RU" dirty="0"/>
          </a:p>
          <a:p>
            <a:pPr indent="-182880" defTabSz="685800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defRPr/>
            </a:pPr>
            <a:endParaRPr lang="en-US" sz="1600" dirty="0">
              <a:solidFill>
                <a:schemeClr val="bg1"/>
              </a:solidFill>
              <a:latin typeface="Calibri Light"/>
            </a:endParaRPr>
          </a:p>
          <a:p>
            <a:pPr indent="-182880" defTabSz="685800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defRPr/>
            </a:pP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Если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в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документе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присутствует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паттерн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«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удобный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интерфейс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» </a:t>
            </a:r>
            <a:br>
              <a:rPr lang="en-US" sz="1600" i="1" dirty="0">
                <a:solidFill>
                  <a:schemeClr val="bg1"/>
                </a:solidFill>
                <a:latin typeface="Calibri Light"/>
              </a:rPr>
            </a:b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и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не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присутствует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паттерн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«в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старой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версии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был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удобный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интерфейс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», </a:t>
            </a:r>
            <a:br>
              <a:rPr lang="en-US" sz="1600" i="1" dirty="0">
                <a:solidFill>
                  <a:schemeClr val="bg1"/>
                </a:solidFill>
                <a:latin typeface="Calibri Light"/>
              </a:rPr>
            </a:b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то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присвоить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тексту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Calibri Light"/>
              </a:rPr>
              <a:t>категорию</a:t>
            </a:r>
            <a:r>
              <a:rPr lang="en-US" sz="1600" i="1" dirty="0">
                <a:solidFill>
                  <a:schemeClr val="bg1"/>
                </a:solidFill>
                <a:latin typeface="Calibri Light"/>
              </a:rPr>
              <a:t> Positive.</a:t>
            </a:r>
            <a:endParaRPr dirty="0"/>
          </a:p>
        </p:txBody>
      </p:sp>
      <p:pic>
        <p:nvPicPr>
          <p:cNvPr id="6" name="Picture 3" descr="Text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629150" y="2134985"/>
            <a:ext cx="3886200" cy="1731971"/>
          </a:xfrm>
          <a:prstGeom prst="rect">
            <a:avLst/>
          </a:prstGeom>
          <a:noFill/>
        </p:spPr>
      </p:pic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628650" y="731838"/>
            <a:ext cx="7886700" cy="45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>
                <a:latin typeface="Calibri Light"/>
                <a:ea typeface="Arial"/>
                <a:cs typeface="Arial"/>
              </a:rPr>
              <a:t>С помощью правил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 bwMode="auto">
          <a:xfrm>
            <a:off x="4572000" y="1316064"/>
            <a:ext cx="4244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u="sng" dirty="0" err="1">
                <a:solidFill>
                  <a:schemeClr val="accent1"/>
                </a:solidFill>
                <a:latin typeface="Calibri Light"/>
                <a:hlinkClick r:id="rId2" tooltip="https://github.com/natasha/yargy"/>
              </a:rPr>
              <a:t>Yargy</a:t>
            </a:r>
            <a:r>
              <a:rPr lang="en-US" u="sng" dirty="0">
                <a:solidFill>
                  <a:schemeClr val="accent1"/>
                </a:solidFill>
                <a:latin typeface="Calibri Light"/>
                <a:hlinkClick r:id="rId2" tooltip="https://github.com/natasha/yargy"/>
              </a:rPr>
              <a:t>-parser</a:t>
            </a:r>
            <a:r>
              <a:rPr lang="en-US" dirty="0">
                <a:solidFill>
                  <a:schemeClr val="accent1"/>
                </a:solidFill>
                <a:latin typeface="Calibri Light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 Light"/>
              </a:rPr>
              <a:t>- парсер для Python. Использование правил и извлечение сущностей.</a:t>
            </a:r>
            <a:br>
              <a:rPr lang="en-US" dirty="0">
                <a:solidFill>
                  <a:schemeClr val="bg1"/>
                </a:solidFill>
                <a:latin typeface="Calibri Light"/>
              </a:rPr>
            </a:br>
            <a:endParaRPr lang="ru-RU" dirty="0">
              <a:solidFill>
                <a:schemeClr val="bg1"/>
              </a:solidFill>
              <a:latin typeface="Calibri Light"/>
            </a:endParaRPr>
          </a:p>
          <a:p>
            <a:pPr algn="l">
              <a:defRPr/>
            </a:pPr>
            <a:r>
              <a:rPr lang="ru-RU" dirty="0">
                <a:solidFill>
                  <a:schemeClr val="bg1"/>
                </a:solidFill>
                <a:latin typeface="Calibri Light"/>
              </a:rPr>
              <a:t>Аналогично: извлекаем сущности и поверх строим правила «если, то», </a:t>
            </a:r>
            <a:br>
              <a:rPr lang="en-US" dirty="0">
                <a:solidFill>
                  <a:schemeClr val="bg1"/>
                </a:solidFill>
                <a:latin typeface="Calibri Light"/>
              </a:rPr>
            </a:br>
            <a:r>
              <a:rPr lang="ru-RU" dirty="0">
                <a:solidFill>
                  <a:schemeClr val="bg1"/>
                </a:solidFill>
                <a:latin typeface="Calibri Light"/>
              </a:rPr>
              <a:t>как и со </a:t>
            </a:r>
            <a:r>
              <a:rPr lang="en-US" dirty="0">
                <a:solidFill>
                  <a:schemeClr val="bg1"/>
                </a:solidFill>
                <a:latin typeface="Calibri Light"/>
              </a:rPr>
              <a:t>Spacy</a:t>
            </a:r>
            <a:endParaRPr dirty="0"/>
          </a:p>
        </p:txBody>
      </p:sp>
      <p:sp>
        <p:nvSpPr>
          <p:cNvPr id="5" name="Title 1"/>
          <p:cNvSpPr txBox="1"/>
          <p:nvPr/>
        </p:nvSpPr>
        <p:spPr bwMode="auto">
          <a:xfrm>
            <a:off x="723450" y="274638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685800">
              <a:lnSpc>
                <a:spcPct val="9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Классификация текстов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628650" y="731838"/>
            <a:ext cx="7886700" cy="45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>
                <a:latin typeface="Calibri Light"/>
                <a:ea typeface="Arial"/>
                <a:cs typeface="Arial"/>
              </a:rPr>
              <a:t>С помощью правил</a:t>
            </a:r>
          </a:p>
        </p:txBody>
      </p:sp>
      <p:pic>
        <p:nvPicPr>
          <p:cNvPr id="7" name="Picture 1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81514" y="1483200"/>
            <a:ext cx="2861686" cy="3271108"/>
          </a:xfrm>
          <a:prstGeom prst="rect">
            <a:avLst/>
          </a:prstGeom>
        </p:spPr>
      </p:pic>
      <p:sp>
        <p:nvSpPr>
          <p:cNvPr id="8" name="TextBox 15"/>
          <p:cNvSpPr txBox="1"/>
          <p:nvPr/>
        </p:nvSpPr>
        <p:spPr bwMode="auto">
          <a:xfrm>
            <a:off x="834002" y="111959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600">
                <a:solidFill>
                  <a:schemeClr val="accent6"/>
                </a:solidFill>
                <a:latin typeface="Calibri Light"/>
              </a:rPr>
              <a:t>Пример кода</a:t>
            </a:r>
            <a:endParaRPr lang="en-US" sz="160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1EF0F06-3DAC-4E66-A275-CD8F5B07A781}"/>
              </a:ext>
            </a:extLst>
          </p:cNvPr>
          <p:cNvSpPr txBox="1"/>
          <p:nvPr/>
        </p:nvSpPr>
        <p:spPr bwMode="auto">
          <a:xfrm>
            <a:off x="4666800" y="4107977"/>
            <a:ext cx="417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ru-RU" dirty="0">
                <a:solidFill>
                  <a:schemeClr val="bg1"/>
                </a:solidFill>
                <a:latin typeface="Calibri Light"/>
              </a:rPr>
              <a:t>С </a:t>
            </a:r>
            <a:r>
              <a:rPr lang="en-US" dirty="0" err="1">
                <a:solidFill>
                  <a:schemeClr val="bg1"/>
                </a:solidFill>
                <a:latin typeface="Calibri Light"/>
              </a:rPr>
              <a:t>Yargy</a:t>
            </a:r>
            <a:r>
              <a:rPr lang="en-US" dirty="0">
                <a:solidFill>
                  <a:schemeClr val="bg1"/>
                </a:solidFill>
                <a:latin typeface="Calibri Light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 Light"/>
              </a:rPr>
              <a:t>поработаем в разделе «Извлечение сущностей»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Гибридный подход</a:t>
            </a:r>
            <a:endParaRPr/>
          </a:p>
        </p:txBody>
      </p:sp>
      <p:sp>
        <p:nvSpPr>
          <p:cNvPr id="6" name="TextBox 3"/>
          <p:cNvSpPr txBox="1"/>
          <p:nvPr/>
        </p:nvSpPr>
        <p:spPr bwMode="auto">
          <a:xfrm>
            <a:off x="829491" y="1189038"/>
            <a:ext cx="4443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Обучаем классификатор и повышаем </a:t>
            </a:r>
            <a:r>
              <a:rPr lang="en-US">
                <a:solidFill>
                  <a:schemeClr val="bg1"/>
                </a:solidFill>
                <a:latin typeface="Calibri Light"/>
              </a:rPr>
              <a:t>cutoff</a:t>
            </a:r>
            <a:r>
              <a:rPr lang="ru-RU">
                <a:solidFill>
                  <a:schemeClr val="bg1"/>
                </a:solidFill>
                <a:latin typeface="Calibri Light"/>
              </a:rPr>
              <a:t>.</a:t>
            </a:r>
            <a:endParaRPr/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Для сложных случаев пишем правила.</a:t>
            </a:r>
            <a:endParaRPr/>
          </a:p>
        </p:txBody>
      </p:sp>
      <p:sp>
        <p:nvSpPr>
          <p:cNvPr id="7" name="TextBox 5"/>
          <p:cNvSpPr txBox="1"/>
          <p:nvPr/>
        </p:nvSpPr>
        <p:spPr bwMode="auto">
          <a:xfrm>
            <a:off x="829491" y="2292569"/>
            <a:ext cx="493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Используем классификатор для категоризации.</a:t>
            </a:r>
            <a:endParaRPr/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Используем правила для извлечения сущностей.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Box 2"/>
          <p:cNvSpPr txBox="1"/>
          <p:nvPr/>
        </p:nvSpPr>
        <p:spPr bwMode="auto">
          <a:xfrm>
            <a:off x="829491" y="1188720"/>
            <a:ext cx="4546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accent6"/>
                </a:solidFill>
                <a:latin typeface="Calibri Light"/>
              </a:rPr>
              <a:t>Примеры задач:</a:t>
            </a:r>
            <a:endParaRPr/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Анализ тональности</a:t>
            </a:r>
            <a:endParaRPr/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Классификация названий медицинских услуг</a:t>
            </a:r>
            <a:endParaRPr/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Оценка свободных ответов учеников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/>
              <a:t>Практикум по классификации текстов</a:t>
            </a:r>
            <a:endParaRPr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Практикум по классификации текстов при помощи машинного обучения</a:t>
            </a:r>
          </a:p>
        </p:txBody>
      </p:sp>
      <p:pic>
        <p:nvPicPr>
          <p:cNvPr id="5" name="Picture 3" descr="A picture containing graphical user interface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41997" y="987574"/>
            <a:ext cx="5260006" cy="3315457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 bwMode="auto">
          <a:xfrm>
            <a:off x="1368238" y="4349931"/>
            <a:ext cx="640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Задача: проверять ответы на подобные вопросы автоматически.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Практикум по классификации текстов при помощи машинного обучения</a:t>
            </a:r>
            <a:endParaRPr dirty="0"/>
          </a:p>
        </p:txBody>
      </p:sp>
      <p:sp>
        <p:nvSpPr>
          <p:cNvPr id="5" name="TextBox 3"/>
          <p:cNvSpPr txBox="1"/>
          <p:nvPr/>
        </p:nvSpPr>
        <p:spPr bwMode="auto">
          <a:xfrm>
            <a:off x="744583" y="1038496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accent6"/>
                </a:solidFill>
                <a:latin typeface="Calibri Light"/>
              </a:rPr>
              <a:t>Что нужно сделать?</a:t>
            </a:r>
            <a:endParaRPr/>
          </a:p>
        </p:txBody>
      </p:sp>
      <p:sp>
        <p:nvSpPr>
          <p:cNvPr id="6" name="TextBox 7"/>
          <p:cNvSpPr txBox="1"/>
          <p:nvPr/>
        </p:nvSpPr>
        <p:spPr bwMode="auto">
          <a:xfrm>
            <a:off x="744583" y="1658179"/>
            <a:ext cx="5988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</a:rPr>
              <a:t>Зайти на </a:t>
            </a:r>
            <a:r>
              <a:rPr lang="en-US" sz="1600" u="sng" dirty="0">
                <a:solidFill>
                  <a:schemeClr val="bg1"/>
                </a:solidFill>
                <a:latin typeface="Calibri Light"/>
                <a:hlinkClick r:id="rId2" tooltip="https://colab.research.google.com/"/>
              </a:rPr>
              <a:t>https://colab.research.google.com/</a:t>
            </a:r>
            <a:endParaRPr lang="en-US" sz="1600" dirty="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Calibri Light"/>
                <a:cs typeface="Miriam Fixed"/>
              </a:rPr>
              <a:t>(</a:t>
            </a:r>
            <a:r>
              <a:rPr lang="ru-RU" sz="1600" dirty="0">
                <a:solidFill>
                  <a:schemeClr val="bg1"/>
                </a:solidFill>
                <a:latin typeface="Calibri Light"/>
                <a:cs typeface="Miriam Fixed"/>
              </a:rPr>
              <a:t>можно просто в поисковике вбить </a:t>
            </a:r>
            <a:r>
              <a:rPr lang="en-US" sz="1600" dirty="0">
                <a:solidFill>
                  <a:schemeClr val="bg1"/>
                </a:solidFill>
                <a:latin typeface="Calibri Light"/>
                <a:cs typeface="Miriam Fixed"/>
              </a:rPr>
              <a:t>“google collab”)</a:t>
            </a:r>
            <a:endParaRPr dirty="0"/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Calibri Light"/>
              <a:cs typeface="Miriam Fixed"/>
            </a:endParaRPr>
          </a:p>
          <a:p>
            <a:pPr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  <a:cs typeface="Miriam Fixed"/>
              </a:rPr>
              <a:t>Выбрать вкладку </a:t>
            </a:r>
            <a:r>
              <a:rPr lang="en-US" sz="1600" dirty="0">
                <a:solidFill>
                  <a:schemeClr val="bg1"/>
                </a:solidFill>
                <a:latin typeface="Calibri Light"/>
                <a:cs typeface="Miriam Fixed"/>
              </a:rPr>
              <a:t>GitHub</a:t>
            </a:r>
            <a:endParaRPr dirty="0"/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Calibri Light"/>
              <a:cs typeface="Miriam Fixed"/>
            </a:endParaRPr>
          </a:p>
          <a:p>
            <a:pPr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  <a:cs typeface="Miriam Fixed"/>
              </a:rPr>
              <a:t>Ввести </a:t>
            </a:r>
            <a:r>
              <a:rPr lang="en-US" sz="1600" dirty="0">
                <a:solidFill>
                  <a:schemeClr val="bg1"/>
                </a:solidFill>
                <a:latin typeface="Calibri Light"/>
                <a:cs typeface="Miriam Fixed"/>
              </a:rPr>
              <a:t>url: </a:t>
            </a:r>
            <a:r>
              <a:rPr lang="en-US" sz="1600" u="sng" dirty="0">
                <a:solidFill>
                  <a:schemeClr val="bg1"/>
                </a:solidFill>
                <a:latin typeface="Calibri Light"/>
                <a:cs typeface="Miriam Fixed"/>
                <a:hlinkClick r:id="rId3" tooltip="https://github.com/Ekaterina-Elmikeeva/Text-analytics"/>
              </a:rPr>
              <a:t>https://github.com/Ekaterina-Elmikeeva/Text-analytics</a:t>
            </a:r>
            <a:r>
              <a:rPr lang="en-US" sz="1600" dirty="0">
                <a:solidFill>
                  <a:schemeClr val="bg1"/>
                </a:solidFill>
                <a:latin typeface="Calibri Light"/>
                <a:cs typeface="Miriam Fixed"/>
              </a:rPr>
              <a:t> </a:t>
            </a:r>
            <a:endParaRPr dirty="0"/>
          </a:p>
          <a:p>
            <a:pPr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  <a:cs typeface="Miriam Fixed"/>
              </a:rPr>
              <a:t>(или ввести имя пользователя </a:t>
            </a:r>
            <a:r>
              <a:rPr lang="en-US" sz="1600" dirty="0">
                <a:solidFill>
                  <a:schemeClr val="bg1"/>
                </a:solidFill>
                <a:latin typeface="Calibri Light"/>
                <a:cs typeface="Miriam Fixed"/>
              </a:rPr>
              <a:t>Ekaterina-</a:t>
            </a:r>
            <a:r>
              <a:rPr lang="en-US" sz="1600" dirty="0" err="1">
                <a:solidFill>
                  <a:schemeClr val="bg1"/>
                </a:solidFill>
                <a:latin typeface="Calibri Light"/>
                <a:cs typeface="Miriam Fixed"/>
              </a:rPr>
              <a:t>Elmikeeva</a:t>
            </a:r>
            <a:r>
              <a:rPr lang="en-US" sz="1600" dirty="0">
                <a:solidFill>
                  <a:schemeClr val="bg1"/>
                </a:solidFill>
                <a:latin typeface="Calibri Light"/>
                <a:cs typeface="Miriam Fixed"/>
              </a:rPr>
              <a:t>)</a:t>
            </a:r>
            <a:endParaRPr dirty="0"/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Calibri Light"/>
              <a:cs typeface="Miriam Fixed"/>
            </a:endParaRPr>
          </a:p>
          <a:p>
            <a:pPr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  <a:cs typeface="Miriam Fixed"/>
              </a:rPr>
              <a:t>Выбрать ноутбук </a:t>
            </a:r>
            <a:r>
              <a:rPr lang="en-US" sz="1600" dirty="0" err="1">
                <a:solidFill>
                  <a:schemeClr val="accent6"/>
                </a:solidFill>
                <a:latin typeface="Calibri Light"/>
                <a:cs typeface="Miriam Fixed"/>
              </a:rPr>
              <a:t>Classification_ml</a:t>
            </a:r>
            <a:endParaRPr lang="ru-RU" sz="1600" dirty="0">
              <a:solidFill>
                <a:schemeClr val="accent6"/>
              </a:solidFill>
              <a:latin typeface="Calibri Light"/>
              <a:cs typeface="Miriam Fix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Извлечение именованных</a:t>
            </a:r>
            <a:br>
              <a:rPr lang="ru-RU"/>
            </a:br>
            <a:r>
              <a:rPr lang="ru-RU"/>
              <a:t>сущностей и фактов</a:t>
            </a:r>
            <a:endParaRPr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Извлечение именованных сущностей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Примеры задач</a:t>
            </a:r>
            <a:endParaRPr/>
          </a:p>
        </p:txBody>
      </p:sp>
      <p:sp>
        <p:nvSpPr>
          <p:cNvPr id="6" name="TextBox 3"/>
          <p:cNvSpPr txBox="1"/>
          <p:nvPr/>
        </p:nvSpPr>
        <p:spPr bwMode="auto">
          <a:xfrm>
            <a:off x="827584" y="1756142"/>
            <a:ext cx="49728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</a:rPr>
              <a:t>Найти в корпусе текстов все имена</a:t>
            </a:r>
            <a:endParaRPr dirty="0"/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</a:rPr>
              <a:t>Найти все адреса электронной почты</a:t>
            </a:r>
            <a:endParaRPr dirty="0"/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</a:rPr>
              <a:t>Найти мнения пользователей о новом интерфейсе</a:t>
            </a:r>
            <a:endParaRPr dirty="0"/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</a:rPr>
              <a:t>Извлечь сумму дивидендов по разным типам акций</a:t>
            </a:r>
            <a:endParaRPr dirty="0"/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</a:rPr>
              <a:t>Извлечь срок действия договора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auto">
          <a:xfrm>
            <a:off x="401732" y="968770"/>
            <a:ext cx="5985213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100">
                <a:solidFill>
                  <a:schemeClr val="bg1"/>
                </a:solidFill>
              </a:rPr>
              <a:t>Являюсь клиентом уже 11 лет, раньше все устраивало с мобильной связью, но последний год </a:t>
            </a:r>
            <a:br>
              <a:rPr lang="ru-RU" sz="1100">
                <a:solidFill>
                  <a:schemeClr val="bg1"/>
                </a:solidFill>
              </a:rPr>
            </a:br>
            <a:r>
              <a:rPr lang="ru-RU" sz="1100">
                <a:solidFill>
                  <a:schemeClr val="bg1"/>
                </a:solidFill>
              </a:rPr>
              <a:t>то и дело звоню в поддержку и ругаюсь. У меня подключен тариф Выгодный с без лимитным интернетом. Интернет еле работает везде, периодически не удается дозвониться другим абонентам. Самое что интересное, вместо 850р я получаю каждый месяц счета от 1700р до 2500, заграницу я не звоню, подключены две услуги, общей стоимость 160р, но это никак не выходит 2000 в месяц!!!! Открыла детализацию и практически все услуги 0р., за исключением 2 операций в роуминге (максимум +300р), но это опять же не тот счет, за который я плачу! Окончательной каплей была моя поездка в Америку, когда телефон работал первые два дня, а потом есть сеть, но не могу никому набрать, но самое главное не доходят смс. Из Москвы звонили в поддержку, т.к. мой телефон даже туда не соединял, мое маме сказали, что возможно это из-за подключенной услуги антиАОН, они мне ее отключили, телефон и правда начал дозваниваться, но смс так и не приходили, что было огромной проблемой, мы не могли купить билеты на самолет, покрыть кредитную карту и т.д., пришлось пользоваться услугами родителей из Москвы. Я даже не знаю, что бы мы делали если бы никто не мог нам помочь финансово!! Смс начали снова приходить опять в последние 2 дня отпуска. Вернулась в Москву, а тут интернет снова не работает, оператор говорит лишь перезагрузите айфон. Вчера пошла и перевелась на другого провайдера, надоело бороться со связью. Что касается ТВ: одна приставка работает хорошо, вторая вечно просит перезагрузить, не работает, запрашивает какой то пароль, в службе поддержки пинают от оператора к операторы, по две-три недели не приходит сотрудник. Домашний интернет тоже периодически не работает, но с ним дела обстоят намного лучше, я бы даже сказала неплохо, относительно всех остальных услуг. Желаю Оператору настроить свои проблемы со связью и интернетом, в противном случае потеряете всех клиентов!</a:t>
            </a:r>
            <a:endParaRPr/>
          </a:p>
        </p:txBody>
      </p:sp>
      <p:sp>
        <p:nvSpPr>
          <p:cNvPr id="5" name="Rectangle 3"/>
          <p:cNvSpPr/>
          <p:nvPr/>
        </p:nvSpPr>
        <p:spPr bwMode="auto">
          <a:xfrm>
            <a:off x="6899826" y="1432832"/>
            <a:ext cx="1702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200" b="1">
                <a:solidFill>
                  <a:srgbClr val="FFCC32"/>
                </a:solidFill>
              </a:rPr>
              <a:t>Жалоба на оператора сотовой связи, размещенная </a:t>
            </a:r>
            <a:br>
              <a:rPr lang="en-US" sz="1200" b="1">
                <a:solidFill>
                  <a:srgbClr val="FFCC32"/>
                </a:solidFill>
              </a:rPr>
            </a:br>
            <a:r>
              <a:rPr lang="ru-RU" sz="1200" b="1">
                <a:solidFill>
                  <a:srgbClr val="FFCC32"/>
                </a:solidFill>
              </a:rPr>
              <a:t>в публичном доступе </a:t>
            </a:r>
            <a:br>
              <a:rPr lang="en-US" sz="1200" b="1">
                <a:solidFill>
                  <a:srgbClr val="FFCC32"/>
                </a:solidFill>
              </a:rPr>
            </a:br>
            <a:r>
              <a:rPr lang="ru-RU" sz="1200" b="1">
                <a:solidFill>
                  <a:srgbClr val="FFCC32"/>
                </a:solidFill>
              </a:rPr>
              <a:t>на сайте </a:t>
            </a:r>
            <a:r>
              <a:rPr lang="en-US" sz="1200" b="1">
                <a:solidFill>
                  <a:srgbClr val="FFCC32"/>
                </a:solidFill>
              </a:rPr>
              <a:t>banki.ru</a:t>
            </a:r>
            <a:endParaRPr lang="ru-RU" sz="1200" b="1">
              <a:solidFill>
                <a:srgbClr val="FFCC32"/>
              </a:solidFill>
            </a:endParaRPr>
          </a:p>
        </p:txBody>
      </p:sp>
      <p:sp>
        <p:nvSpPr>
          <p:cNvPr id="6" name="Content Placeholder 3"/>
          <p:cNvSpPr txBox="1"/>
          <p:nvPr/>
        </p:nvSpPr>
        <p:spPr bwMode="auto">
          <a:xfrm>
            <a:off x="6899826" y="3042029"/>
            <a:ext cx="1748784" cy="75175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182880" indent="-182880" algn="l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cap="none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/>
              <a:buChar char="-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/>
              <a:buChar char="-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/>
              <a:buChar char="-"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/>
              <a:buChar char="•"/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/>
              <a:buChar char="•"/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/>
              <a:buChar char="•"/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/>
              <a:buChar char="•"/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ru-RU" sz="1200" b="1">
                <a:solidFill>
                  <a:srgbClr val="FFCC32"/>
                </a:solidFill>
              </a:rPr>
              <a:t>Проблема: </a:t>
            </a:r>
            <a:r>
              <a:rPr lang="ru-RU" sz="1200">
                <a:solidFill>
                  <a:schemeClr val="bg1"/>
                </a:solidFill>
              </a:rPr>
              <a:t>невозможно выделить значимую информацию из «простыни» текста</a:t>
            </a:r>
            <a:endParaRPr/>
          </a:p>
        </p:txBody>
      </p:sp>
      <p:sp>
        <p:nvSpPr>
          <p:cNvPr id="7" name="Right Brace 1"/>
          <p:cNvSpPr/>
          <p:nvPr/>
        </p:nvSpPr>
        <p:spPr bwMode="auto">
          <a:xfrm>
            <a:off x="6224206" y="1055804"/>
            <a:ext cx="587349" cy="3813852"/>
          </a:xfrm>
          <a:prstGeom prst="rightBrace">
            <a:avLst>
              <a:gd name="adj1" fmla="val 51323"/>
              <a:gd name="adj2" fmla="val 22803"/>
            </a:avLst>
          </a:prstGeom>
          <a:ln w="19050">
            <a:solidFill>
              <a:srgbClr val="5091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Извлечение именованных сущностей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: Rounded Corners 22"/>
          <p:cNvSpPr/>
          <p:nvPr/>
        </p:nvSpPr>
        <p:spPr bwMode="auto">
          <a:xfrm>
            <a:off x="7048635" y="1061395"/>
            <a:ext cx="1800000" cy="288000"/>
          </a:xfrm>
          <a:prstGeom prst="roundRect">
            <a:avLst>
              <a:gd name="adj" fmla="val 16667"/>
            </a:avLst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ru-RU" sz="1200">
                <a:solidFill>
                  <a:schemeClr val="bg1"/>
                </a:solidFill>
              </a:rPr>
              <a:t>Интернет: негатив</a:t>
            </a:r>
            <a:endParaRPr/>
          </a:p>
        </p:txBody>
      </p:sp>
      <p:sp>
        <p:nvSpPr>
          <p:cNvPr id="5" name="Rectangle: Rounded Corners 27"/>
          <p:cNvSpPr/>
          <p:nvPr/>
        </p:nvSpPr>
        <p:spPr bwMode="auto">
          <a:xfrm>
            <a:off x="7048635" y="1426366"/>
            <a:ext cx="1800000" cy="288000"/>
          </a:xfrm>
          <a:prstGeom prst="roundRect">
            <a:avLst>
              <a:gd name="adj" fmla="val 16667"/>
            </a:avLst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ru-RU" sz="1200">
                <a:solidFill>
                  <a:schemeClr val="bg1"/>
                </a:solidFill>
              </a:rPr>
              <a:t>Связь: негатив</a:t>
            </a:r>
            <a:endParaRPr/>
          </a:p>
        </p:txBody>
      </p:sp>
      <p:sp>
        <p:nvSpPr>
          <p:cNvPr id="6" name="Rectangle: Rounded Corners 28"/>
          <p:cNvSpPr/>
          <p:nvPr/>
        </p:nvSpPr>
        <p:spPr bwMode="auto">
          <a:xfrm>
            <a:off x="7048634" y="4346131"/>
            <a:ext cx="1800000" cy="288000"/>
          </a:xfrm>
          <a:prstGeom prst="roundRect">
            <a:avLst>
              <a:gd name="adj" fmla="val 16667"/>
            </a:avLst>
          </a:prstGeom>
          <a:solidFill>
            <a:srgbClr val="FFCC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ru-RU" sz="1200">
                <a:solidFill>
                  <a:schemeClr val="tx1"/>
                </a:solidFill>
              </a:rPr>
              <a:t>Давний клиент</a:t>
            </a:r>
            <a:endParaRPr/>
          </a:p>
        </p:txBody>
      </p:sp>
      <p:sp>
        <p:nvSpPr>
          <p:cNvPr id="7" name="Rectangle: Rounded Corners 29"/>
          <p:cNvSpPr/>
          <p:nvPr/>
        </p:nvSpPr>
        <p:spPr bwMode="auto">
          <a:xfrm>
            <a:off x="7048634" y="3616192"/>
            <a:ext cx="1800000" cy="288000"/>
          </a:xfrm>
          <a:prstGeom prst="roundRect">
            <a:avLst>
              <a:gd name="adj" fmla="val 16667"/>
            </a:avLst>
          </a:prstGeom>
          <a:solidFill>
            <a:srgbClr val="5091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ru-RU" sz="1200">
                <a:solidFill>
                  <a:schemeClr val="bg1"/>
                </a:solidFill>
              </a:rPr>
              <a:t>Коммуникация: КЦ</a:t>
            </a:r>
            <a:endParaRPr/>
          </a:p>
        </p:txBody>
      </p:sp>
      <p:sp>
        <p:nvSpPr>
          <p:cNvPr id="8" name="Rectangle: Rounded Corners 30"/>
          <p:cNvSpPr/>
          <p:nvPr/>
        </p:nvSpPr>
        <p:spPr bwMode="auto">
          <a:xfrm>
            <a:off x="7048634" y="2156308"/>
            <a:ext cx="1800000" cy="288000"/>
          </a:xfrm>
          <a:prstGeom prst="roundRect">
            <a:avLst>
              <a:gd name="adj" fmla="val 16667"/>
            </a:avLst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ru-RU" sz="1100">
                <a:solidFill>
                  <a:schemeClr val="bg1"/>
                </a:solidFill>
              </a:rPr>
              <a:t>Контакт-центр: проблема</a:t>
            </a:r>
            <a:endParaRPr/>
          </a:p>
        </p:txBody>
      </p:sp>
      <p:sp>
        <p:nvSpPr>
          <p:cNvPr id="9" name="Rectangle: Rounded Corners 31"/>
          <p:cNvSpPr/>
          <p:nvPr/>
        </p:nvSpPr>
        <p:spPr bwMode="auto">
          <a:xfrm>
            <a:off x="7048634" y="2521279"/>
            <a:ext cx="1800000" cy="288000"/>
          </a:xfrm>
          <a:prstGeom prst="roundRect">
            <a:avLst>
              <a:gd name="adj" fmla="val 16667"/>
            </a:avLst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ru-RU" sz="1200">
                <a:solidFill>
                  <a:schemeClr val="bg1"/>
                </a:solidFill>
              </a:rPr>
              <a:t>Брак продукта</a:t>
            </a:r>
            <a:endParaRPr/>
          </a:p>
        </p:txBody>
      </p:sp>
      <p:sp>
        <p:nvSpPr>
          <p:cNvPr id="10" name="Rectangle: Rounded Corners 32"/>
          <p:cNvSpPr/>
          <p:nvPr/>
        </p:nvSpPr>
        <p:spPr bwMode="auto">
          <a:xfrm>
            <a:off x="7048634" y="3251221"/>
            <a:ext cx="1800000" cy="288000"/>
          </a:xfrm>
          <a:prstGeom prst="roundRect">
            <a:avLst>
              <a:gd name="adj" fmla="val 16667"/>
            </a:avLst>
          </a:prstGeom>
          <a:solidFill>
            <a:srgbClr val="5091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ru-RU" sz="1100">
                <a:solidFill>
                  <a:schemeClr val="bg1"/>
                </a:solidFill>
              </a:rPr>
              <a:t>Обращение к детализации</a:t>
            </a:r>
            <a:endParaRPr/>
          </a:p>
        </p:txBody>
      </p:sp>
      <p:sp>
        <p:nvSpPr>
          <p:cNvPr id="11" name="Rectangle: Rounded Corners 33"/>
          <p:cNvSpPr/>
          <p:nvPr/>
        </p:nvSpPr>
        <p:spPr bwMode="auto">
          <a:xfrm>
            <a:off x="7048634" y="1791337"/>
            <a:ext cx="1800000" cy="288000"/>
          </a:xfrm>
          <a:prstGeom prst="roundRect">
            <a:avLst>
              <a:gd name="adj" fmla="val 16667"/>
            </a:avLst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ru-RU" sz="1100">
                <a:solidFill>
                  <a:schemeClr val="bg1"/>
                </a:solidFill>
              </a:rPr>
              <a:t>Общая негативная оценка</a:t>
            </a:r>
            <a:endParaRPr/>
          </a:p>
        </p:txBody>
      </p:sp>
      <p:sp>
        <p:nvSpPr>
          <p:cNvPr id="12" name="Rectangle: Rounded Corners 34"/>
          <p:cNvSpPr/>
          <p:nvPr/>
        </p:nvSpPr>
        <p:spPr bwMode="auto">
          <a:xfrm>
            <a:off x="7048634" y="3981163"/>
            <a:ext cx="1800000" cy="288000"/>
          </a:xfrm>
          <a:prstGeom prst="roundRect">
            <a:avLst>
              <a:gd name="adj" fmla="val 16667"/>
            </a:avLst>
          </a:prstGeom>
          <a:solidFill>
            <a:srgbClr val="FFCC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ru-RU" sz="1200">
                <a:solidFill>
                  <a:schemeClr val="tx1"/>
                </a:solidFill>
              </a:rPr>
              <a:t>Смена оператора</a:t>
            </a:r>
            <a:endParaRPr/>
          </a:p>
        </p:txBody>
      </p:sp>
      <p:sp>
        <p:nvSpPr>
          <p:cNvPr id="13" name="Rectangle: Rounded Corners 35"/>
          <p:cNvSpPr/>
          <p:nvPr/>
        </p:nvSpPr>
        <p:spPr bwMode="auto">
          <a:xfrm>
            <a:off x="7048634" y="2886250"/>
            <a:ext cx="1800000" cy="288000"/>
          </a:xfrm>
          <a:prstGeom prst="roundRect">
            <a:avLst>
              <a:gd name="adj" fmla="val 16667"/>
            </a:avLst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ru-RU" sz="1200">
                <a:solidFill>
                  <a:schemeClr val="bg1"/>
                </a:solidFill>
              </a:rPr>
              <a:t>Сотрудники: негатив</a:t>
            </a:r>
            <a:endParaRPr/>
          </a:p>
        </p:txBody>
      </p:sp>
      <p:sp>
        <p:nvSpPr>
          <p:cNvPr id="14" name="Title 5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Извлечение именованных сущностей</a:t>
            </a:r>
            <a:endParaRPr/>
          </a:p>
        </p:txBody>
      </p:sp>
      <p:grpSp>
        <p:nvGrpSpPr>
          <p:cNvPr id="15" name="Group 2"/>
          <p:cNvGrpSpPr/>
          <p:nvPr/>
        </p:nvGrpSpPr>
        <p:grpSpPr bwMode="auto">
          <a:xfrm>
            <a:off x="401732" y="968770"/>
            <a:ext cx="5985213" cy="3985706"/>
            <a:chOff x="401732" y="968770"/>
            <a:chExt cx="5985213" cy="3985706"/>
          </a:xfrm>
        </p:grpSpPr>
        <p:sp>
          <p:nvSpPr>
            <p:cNvPr id="16" name="Rectangle: Rounded Corners 12"/>
            <p:cNvSpPr/>
            <p:nvPr/>
          </p:nvSpPr>
          <p:spPr bwMode="auto">
            <a:xfrm>
              <a:off x="3949630" y="1366939"/>
              <a:ext cx="1438344" cy="166255"/>
            </a:xfrm>
            <a:prstGeom prst="roundRect">
              <a:avLst>
                <a:gd name="adj" fmla="val 16667"/>
              </a:avLst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7" name="Rectangle: Rounded Corners 9"/>
            <p:cNvSpPr/>
            <p:nvPr/>
          </p:nvSpPr>
          <p:spPr bwMode="auto">
            <a:xfrm>
              <a:off x="1037507" y="1032164"/>
              <a:ext cx="1258544" cy="166255"/>
            </a:xfrm>
            <a:prstGeom prst="roundRect">
              <a:avLst>
                <a:gd name="adj" fmla="val 16667"/>
              </a:avLst>
            </a:prstGeom>
            <a:solidFill>
              <a:srgbClr val="FFCC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8" name="Rectangle: Rounded Corners 10"/>
            <p:cNvSpPr/>
            <p:nvPr/>
          </p:nvSpPr>
          <p:spPr bwMode="auto">
            <a:xfrm>
              <a:off x="1066691" y="1198419"/>
              <a:ext cx="1210866" cy="166255"/>
            </a:xfrm>
            <a:prstGeom prst="roundRect">
              <a:avLst>
                <a:gd name="adj" fmla="val 16667"/>
              </a:avLst>
            </a:prstGeom>
            <a:solidFill>
              <a:srgbClr val="5091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1"/>
            <p:cNvSpPr/>
            <p:nvPr/>
          </p:nvSpPr>
          <p:spPr bwMode="auto">
            <a:xfrm>
              <a:off x="1284201" y="1366939"/>
              <a:ext cx="1364455" cy="166255"/>
            </a:xfrm>
            <a:prstGeom prst="roundRect">
              <a:avLst>
                <a:gd name="adj" fmla="val 16667"/>
              </a:avLst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Rectangle: Rounded Corners 13"/>
            <p:cNvSpPr/>
            <p:nvPr/>
          </p:nvSpPr>
          <p:spPr bwMode="auto">
            <a:xfrm>
              <a:off x="2016920" y="1855611"/>
              <a:ext cx="1364455" cy="166255"/>
            </a:xfrm>
            <a:prstGeom prst="roundRect">
              <a:avLst>
                <a:gd name="adj" fmla="val 16667"/>
              </a:avLst>
            </a:prstGeom>
            <a:solidFill>
              <a:srgbClr val="5091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1" name="Rectangle: Rounded Corners 14"/>
            <p:cNvSpPr/>
            <p:nvPr/>
          </p:nvSpPr>
          <p:spPr bwMode="auto">
            <a:xfrm>
              <a:off x="479752" y="2534324"/>
              <a:ext cx="1355075" cy="166255"/>
            </a:xfrm>
            <a:prstGeom prst="roundRect">
              <a:avLst>
                <a:gd name="adj" fmla="val 16667"/>
              </a:avLst>
            </a:prstGeom>
            <a:solidFill>
              <a:srgbClr val="5091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2" name="Rectangle: Rounded Corners 15"/>
            <p:cNvSpPr/>
            <p:nvPr/>
          </p:nvSpPr>
          <p:spPr bwMode="auto">
            <a:xfrm>
              <a:off x="1969159" y="2871898"/>
              <a:ext cx="1425179" cy="166255"/>
            </a:xfrm>
            <a:prstGeom prst="roundRect">
              <a:avLst>
                <a:gd name="adj" fmla="val 16667"/>
              </a:avLst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3" name="Rectangle: Rounded Corners 17"/>
            <p:cNvSpPr/>
            <p:nvPr/>
          </p:nvSpPr>
          <p:spPr bwMode="auto">
            <a:xfrm>
              <a:off x="790787" y="3542938"/>
              <a:ext cx="1695237" cy="166255"/>
            </a:xfrm>
            <a:prstGeom prst="roundRect">
              <a:avLst>
                <a:gd name="adj" fmla="val 16667"/>
              </a:avLst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4" name="Rectangle: Rounded Corners 19"/>
            <p:cNvSpPr/>
            <p:nvPr/>
          </p:nvSpPr>
          <p:spPr bwMode="auto">
            <a:xfrm>
              <a:off x="463031" y="3710592"/>
              <a:ext cx="2165870" cy="166255"/>
            </a:xfrm>
            <a:prstGeom prst="roundRect">
              <a:avLst>
                <a:gd name="adj" fmla="val 16667"/>
              </a:avLst>
            </a:prstGeom>
            <a:solidFill>
              <a:srgbClr val="FFCC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5" name="Rectangle: Rounded Corners 20"/>
            <p:cNvSpPr/>
            <p:nvPr/>
          </p:nvSpPr>
          <p:spPr bwMode="auto">
            <a:xfrm>
              <a:off x="3019766" y="3876846"/>
              <a:ext cx="2107065" cy="167330"/>
            </a:xfrm>
            <a:prstGeom prst="roundRect">
              <a:avLst>
                <a:gd name="adj" fmla="val 16667"/>
              </a:avLst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6" name="Rectangle: Rounded Corners 23"/>
            <p:cNvSpPr/>
            <p:nvPr/>
          </p:nvSpPr>
          <p:spPr bwMode="auto">
            <a:xfrm>
              <a:off x="2786992" y="4051542"/>
              <a:ext cx="2061233" cy="167330"/>
            </a:xfrm>
            <a:prstGeom prst="roundRect">
              <a:avLst>
                <a:gd name="adj" fmla="val 16667"/>
              </a:avLst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7" name="Rectangle: Rounded Corners 25"/>
            <p:cNvSpPr/>
            <p:nvPr/>
          </p:nvSpPr>
          <p:spPr bwMode="auto">
            <a:xfrm>
              <a:off x="450418" y="4216712"/>
              <a:ext cx="1273608" cy="159909"/>
            </a:xfrm>
            <a:prstGeom prst="roundRect">
              <a:avLst>
                <a:gd name="adj" fmla="val 16667"/>
              </a:avLst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8" name="Rectangle: Rounded Corners 26"/>
            <p:cNvSpPr/>
            <p:nvPr/>
          </p:nvSpPr>
          <p:spPr bwMode="auto">
            <a:xfrm>
              <a:off x="2088717" y="4546035"/>
              <a:ext cx="2114983" cy="189502"/>
            </a:xfrm>
            <a:prstGeom prst="roundRect">
              <a:avLst>
                <a:gd name="adj" fmla="val 16667"/>
              </a:avLst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9" name="Rectangle: Rounded Corners 36"/>
            <p:cNvSpPr/>
            <p:nvPr/>
          </p:nvSpPr>
          <p:spPr bwMode="auto">
            <a:xfrm>
              <a:off x="6029325" y="4051542"/>
              <a:ext cx="180361" cy="167330"/>
            </a:xfrm>
            <a:prstGeom prst="roundRect">
              <a:avLst>
                <a:gd name="adj" fmla="val 16667"/>
              </a:avLst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30" name="Rectangle 8"/>
            <p:cNvSpPr/>
            <p:nvPr/>
          </p:nvSpPr>
          <p:spPr bwMode="auto">
            <a:xfrm>
              <a:off x="401732" y="968770"/>
              <a:ext cx="5985213" cy="398570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1100">
                  <a:solidFill>
                    <a:schemeClr val="bg1"/>
                  </a:solidFill>
                </a:rPr>
                <a:t>Являюсь </a:t>
              </a:r>
              <a:r>
                <a:rPr lang="ru-RU" sz="1100"/>
                <a:t>клиентом уже 11 лет,</a:t>
              </a:r>
              <a:r>
                <a:rPr lang="ru-RU" sz="1100">
                  <a:solidFill>
                    <a:schemeClr val="bg1"/>
                  </a:solidFill>
                </a:rPr>
                <a:t> раньше все устраивало с мобильной связью, но последний год </a:t>
              </a:r>
              <a:br>
                <a:rPr lang="ru-RU" sz="1100">
                  <a:solidFill>
                    <a:schemeClr val="bg1"/>
                  </a:solidFill>
                </a:rPr>
              </a:br>
              <a:r>
                <a:rPr lang="ru-RU" sz="1100">
                  <a:solidFill>
                    <a:schemeClr val="bg1"/>
                  </a:solidFill>
                </a:rPr>
                <a:t>то и дело звоню в поддержку и ругаюсь. У меня подключен тариф Выгодный с без лимитным интернетом. Интернет еле работает везде, периодически не удается дозвониться другим абонентам. Самое что интересное, вместо 850р я получаю каждый месяц счета от 1700р до 2500, заграницу я не звоню, подключены две услуги, общей стоимость 160р, но это никак не выходит 2000 в месяц!!!! Открыла детализацию и практически все услуги 0р., за исключением 2 операций в роуминге (максимум +300р), но это опять же не тот счет, за который я плачу! Окончательной каплей была моя поездка в Америку, когда телефон работал первые два дня, а потом есть сеть, но не могу никому набрать, но самое главное не доходят смс. Из Москвы звонили в поддержку, т.к. мой телефон даже туда не соединял, мое маме сказали, что возможно это из-за подключенной услуги антиАОН, они мне ее отключили, телефон и правда начал дозваниваться, но смс так и не приходили, что было огромной проблемой, мы не могли купить билеты на самолет, покрыть кредитную карту и т.д., пришлось пользоваться услугами родителей из Москвы. Я даже не знаю, что бы мы делали если бы никто не мог нам помочь финансово!! Смс начали снова приходить опять в последние 2 дня отпуска. Вернулась в Москву, а тут интернет снова не работает, оператор говорит лишь перезагрузите айфон. Вчера пошла и </a:t>
              </a:r>
              <a:r>
                <a:rPr lang="ru-RU" sz="1100"/>
                <a:t>перевелась на другого провайдера, </a:t>
              </a:r>
              <a:r>
                <a:rPr lang="ru-RU" sz="1100">
                  <a:solidFill>
                    <a:schemeClr val="bg1"/>
                  </a:solidFill>
                </a:rPr>
                <a:t>надоело бороться со связью. Что касается ТВ: одна приставка работает хорошо, вторая вечно просит перезагрузить, не работает, запрашивает какой то пароль, в службе поддержки пинают от оператора к операторы, по две-три недели не приходит сотрудник. Домашний интернет тоже периодически не работает, но с ним дела обстоят намного лучше, я бы даже сказала неплохо, относительно всех остальных услуг. Желаю Оператору настроить свои проблемы со связью и интернетом, в противном случае потеряете всех клиентов!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Извлечение именованных сущностей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Инструменты разметки</a:t>
            </a:r>
            <a:endParaRPr/>
          </a:p>
        </p:txBody>
      </p:sp>
      <p:sp>
        <p:nvSpPr>
          <p:cNvPr id="6" name="TextBox 6"/>
          <p:cNvSpPr txBox="1"/>
          <p:nvPr/>
        </p:nvSpPr>
        <p:spPr bwMode="auto">
          <a:xfrm>
            <a:off x="325391" y="1398044"/>
            <a:ext cx="98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u="sng">
                <a:solidFill>
                  <a:schemeClr val="accent1"/>
                </a:solidFill>
                <a:latin typeface="Calibri Light"/>
                <a:hlinkClick r:id="rId2" tooltip="https://github.com/doccano/doccano"/>
              </a:rPr>
              <a:t>Doccano</a:t>
            </a:r>
            <a:endParaRPr lang="ru-RU" sz="1400">
              <a:solidFill>
                <a:schemeClr val="accent1"/>
              </a:solidFill>
              <a:latin typeface="Calibri Light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/>
          <a:srcRect l="24867"/>
          <a:stretch/>
        </p:blipFill>
        <p:spPr bwMode="auto">
          <a:xfrm>
            <a:off x="325391" y="1705821"/>
            <a:ext cx="2571992" cy="1869229"/>
          </a:xfrm>
          <a:prstGeom prst="rect">
            <a:avLst/>
          </a:prstGeom>
        </p:spPr>
      </p:pic>
      <p:sp>
        <p:nvSpPr>
          <p:cNvPr id="8" name="TextBox 29"/>
          <p:cNvSpPr txBox="1"/>
          <p:nvPr/>
        </p:nvSpPr>
        <p:spPr bwMode="auto">
          <a:xfrm>
            <a:off x="3100798" y="1398044"/>
            <a:ext cx="98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u="sng">
                <a:solidFill>
                  <a:schemeClr val="accent1"/>
                </a:solidFill>
                <a:latin typeface="Calibri Light"/>
                <a:hlinkClick r:id="rId4" tooltip="https://www.lighttag.io/"/>
              </a:rPr>
              <a:t>LightTag</a:t>
            </a:r>
            <a:endParaRPr lang="ru-RU" sz="14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9" name="TextBox 30"/>
          <p:cNvSpPr txBox="1"/>
          <p:nvPr/>
        </p:nvSpPr>
        <p:spPr bwMode="auto">
          <a:xfrm>
            <a:off x="325391" y="3583979"/>
            <a:ext cx="237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Бесплатный, не поддерживает кириллицу</a:t>
            </a:r>
            <a:endParaRPr/>
          </a:p>
        </p:txBody>
      </p:sp>
      <p:sp>
        <p:nvSpPr>
          <p:cNvPr id="10" name="TextBox 31"/>
          <p:cNvSpPr txBox="1"/>
          <p:nvPr/>
        </p:nvSpPr>
        <p:spPr bwMode="auto">
          <a:xfrm>
            <a:off x="3100798" y="4561879"/>
            <a:ext cx="311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Платный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поддерживает кириллицу</a:t>
            </a:r>
            <a:endParaRPr/>
          </a:p>
        </p:txBody>
      </p:sp>
      <p:sp>
        <p:nvSpPr>
          <p:cNvPr id="11" name="TextBox 32"/>
          <p:cNvSpPr txBox="1"/>
          <p:nvPr/>
        </p:nvSpPr>
        <p:spPr bwMode="auto">
          <a:xfrm>
            <a:off x="6443022" y="1398044"/>
            <a:ext cx="225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Под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капотом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у обоих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json:</a:t>
            </a:r>
            <a:endParaRPr lang="ru-RU" sz="140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2" name="TextBox 33"/>
          <p:cNvSpPr txBox="1"/>
          <p:nvPr/>
        </p:nvSpPr>
        <p:spPr bwMode="auto">
          <a:xfrm>
            <a:off x="6443023" y="1709842"/>
            <a:ext cx="2375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Calibri Light"/>
              </a:rPr>
              <a:t>{</a:t>
            </a:r>
            <a:endParaRPr/>
          </a:p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Calibri Light"/>
              </a:rPr>
              <a:t> “id”: 1,</a:t>
            </a:r>
            <a:endParaRPr/>
          </a:p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Calibri Light"/>
              </a:rPr>
              <a:t> “text”: ”On April 13, 2012 …”,</a:t>
            </a:r>
            <a:endParaRPr/>
          </a:p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Calibri Light"/>
              </a:rPr>
              <a:t> “labels”: [</a:t>
            </a:r>
            <a:endParaRPr/>
          </a:p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Calibri Light"/>
              </a:rPr>
              <a:t>   [0,16,”Date”],</a:t>
            </a:r>
            <a:endParaRPr/>
          </a:p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Calibri Light"/>
              </a:rPr>
              <a:t>   [25,34,”Location”]</a:t>
            </a:r>
            <a:endParaRPr/>
          </a:p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Calibri Light"/>
              </a:rPr>
              <a:t> ]</a:t>
            </a:r>
            <a:endParaRPr/>
          </a:p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Calibri Light"/>
              </a:rPr>
              <a:t>}</a:t>
            </a:r>
            <a:endParaRPr lang="ru-RU" sz="1400">
              <a:solidFill>
                <a:schemeClr val="bg1"/>
              </a:solidFill>
              <a:latin typeface="Calibri Light"/>
            </a:endParaRPr>
          </a:p>
        </p:txBody>
      </p:sp>
      <p:pic>
        <p:nvPicPr>
          <p:cNvPr id="13" name="Picture 3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105093" y="1705820"/>
            <a:ext cx="2894063" cy="2798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2E62B-E9D6-4669-82C5-DB944C166290}"/>
              </a:ext>
            </a:extLst>
          </p:cNvPr>
          <p:cNvSpPr txBox="1"/>
          <p:nvPr/>
        </p:nvSpPr>
        <p:spPr bwMode="auto">
          <a:xfrm>
            <a:off x="6443022" y="4572566"/>
            <a:ext cx="248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hlinkClick r:id="rId6"/>
              </a:rPr>
              <a:t>Инструменты для разметки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Извлечение именованных сущностей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Предобученные модели</a:t>
            </a:r>
            <a:endParaRPr/>
          </a:p>
        </p:txBody>
      </p:sp>
      <p:sp>
        <p:nvSpPr>
          <p:cNvPr id="6" name="TextBox 6"/>
          <p:cNvSpPr txBox="1"/>
          <p:nvPr/>
        </p:nvSpPr>
        <p:spPr bwMode="auto">
          <a:xfrm>
            <a:off x="478971" y="1189038"/>
            <a:ext cx="126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u="sng">
                <a:solidFill>
                  <a:schemeClr val="accent1"/>
                </a:solidFill>
                <a:latin typeface="Calibri Light"/>
                <a:hlinkClick r:id="rId2" tooltip="http://docs.deeppavlov.ai/en/master/features/models/ner.html"/>
              </a:rPr>
              <a:t>DeepPavlov</a:t>
            </a:r>
            <a:endParaRPr lang="ru-RU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7" name="TextBox 7"/>
          <p:cNvSpPr txBox="1"/>
          <p:nvPr/>
        </p:nvSpPr>
        <p:spPr bwMode="auto">
          <a:xfrm>
            <a:off x="478971" y="257175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u="sng">
                <a:solidFill>
                  <a:schemeClr val="accent1"/>
                </a:solidFill>
                <a:latin typeface="Calibri Light"/>
                <a:hlinkClick r:id="rId3" tooltip="https://github.com/natasha/slovnet"/>
              </a:rPr>
              <a:t>SlovNet</a:t>
            </a:r>
            <a:endParaRPr lang="ru-RU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" name="TextBox 8"/>
          <p:cNvSpPr txBox="1"/>
          <p:nvPr/>
        </p:nvSpPr>
        <p:spPr bwMode="auto">
          <a:xfrm>
            <a:off x="478971" y="1558370"/>
            <a:ext cx="61041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3 предобученные модели с разной архитектурой:</a:t>
            </a:r>
            <a:endParaRPr/>
          </a:p>
          <a:p>
            <a:pPr marL="176213" indent="-176213" algn="l">
              <a:buClr>
                <a:schemeClr val="bg1"/>
              </a:buClr>
              <a:buFont typeface="Arial"/>
              <a:buChar char="•"/>
              <a:defRPr/>
            </a:pPr>
            <a:r>
              <a:rPr lang="en-US" sz="1400">
                <a:solidFill>
                  <a:schemeClr val="accent6"/>
                </a:solidFill>
                <a:latin typeface="Calibri Light"/>
              </a:rPr>
              <a:t>ner_rus_bert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 – state-of-the-art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BERT 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 опциональным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CRF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-слоем.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F1 = 98,1.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 marL="176213" indent="-176213" algn="l">
              <a:buClr>
                <a:schemeClr val="bg1"/>
              </a:buClr>
              <a:buFont typeface="Arial"/>
              <a:buChar char="•"/>
              <a:defRPr/>
            </a:pPr>
            <a:r>
              <a:rPr lang="en-US" sz="1400">
                <a:solidFill>
                  <a:schemeClr val="accent6"/>
                </a:solidFill>
                <a:latin typeface="Calibri Light"/>
              </a:rPr>
              <a:t>ner_rus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 – Bi-LSTM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+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CRF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F1 = 95,1. 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Зато быстрее и легче остальных.</a:t>
            </a:r>
            <a:endParaRPr/>
          </a:p>
          <a:p>
            <a:pPr marL="176213" indent="-176213" algn="l">
              <a:buClr>
                <a:schemeClr val="bg1"/>
              </a:buClr>
              <a:buFont typeface="Arial"/>
              <a:buChar char="•"/>
              <a:defRPr/>
            </a:pPr>
            <a:r>
              <a:rPr lang="en-US" sz="1400">
                <a:solidFill>
                  <a:schemeClr val="accent6"/>
                </a:solidFill>
                <a:latin typeface="Calibri Light"/>
              </a:rPr>
              <a:t>ner_collection3_m1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 –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LSTM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F1 = 97,8.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endParaRPr/>
          </a:p>
        </p:txBody>
      </p:sp>
      <p:sp>
        <p:nvSpPr>
          <p:cNvPr id="9" name="TextBox 9"/>
          <p:cNvSpPr txBox="1"/>
          <p:nvPr/>
        </p:nvSpPr>
        <p:spPr bwMode="auto">
          <a:xfrm>
            <a:off x="478971" y="2956056"/>
            <a:ext cx="67746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Извлекает стандартные сущности: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PER, LOC, ORG.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 algn="l"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Качество на 1-2% хуже чем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ner_rus_bert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но весит в 60 раз меньше и работает быстрее.</a:t>
            </a:r>
            <a:endParaRPr/>
          </a:p>
          <a:p>
            <a:pPr algn="l"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Обучена на корпусе новостей, поэтому в другом домене работает хуже.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Извлечение именованных сущностей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Подход</a:t>
            </a:r>
            <a:r>
              <a:rPr lang="en-US"/>
              <a:t> </a:t>
            </a:r>
            <a:r>
              <a:rPr lang="ru-RU"/>
              <a:t>на правилах</a:t>
            </a:r>
            <a:endParaRPr/>
          </a:p>
        </p:txBody>
      </p:sp>
      <p:sp>
        <p:nvSpPr>
          <p:cNvPr id="6" name="TextBox 11"/>
          <p:cNvSpPr txBox="1"/>
          <p:nvPr/>
        </p:nvSpPr>
        <p:spPr bwMode="auto">
          <a:xfrm>
            <a:off x="628650" y="1386469"/>
            <a:ext cx="6542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u="sng">
                <a:solidFill>
                  <a:schemeClr val="accent1"/>
                </a:solidFill>
                <a:latin typeface="Calibri Light"/>
                <a:hlinkClick r:id="rId2" tooltip="https://spacy.io/usage/rule-based-matching#_title"/>
              </a:rPr>
              <a:t>SpaCy</a:t>
            </a:r>
            <a:r>
              <a:rPr lang="ru-RU">
                <a:solidFill>
                  <a:schemeClr val="bg1"/>
                </a:solidFill>
                <a:latin typeface="Calibri Light"/>
              </a:rPr>
              <a:t> = паттерны либо прямо в коде, либо отдельными файлами.</a:t>
            </a:r>
            <a:endParaRPr lang="en-US">
              <a:solidFill>
                <a:schemeClr val="bg1"/>
              </a:solidFill>
              <a:latin typeface="Calibri Light"/>
            </a:endParaRPr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Библиотека </a:t>
            </a:r>
            <a:r>
              <a:rPr lang="en-US">
                <a:solidFill>
                  <a:schemeClr val="bg1"/>
                </a:solidFill>
                <a:latin typeface="Calibri Light"/>
              </a:rPr>
              <a:t>Python</a:t>
            </a:r>
            <a:r>
              <a:rPr lang="ru-RU">
                <a:solidFill>
                  <a:schemeClr val="bg1"/>
                </a:solidFill>
                <a:latin typeface="Calibri Light"/>
              </a:rPr>
              <a:t>.</a:t>
            </a:r>
            <a:endParaRPr lang="en-US">
              <a:solidFill>
                <a:schemeClr val="bg1"/>
              </a:solidFill>
              <a:latin typeface="Calibri Light"/>
            </a:endParaRPr>
          </a:p>
        </p:txBody>
      </p:sp>
      <p:pic>
        <p:nvPicPr>
          <p:cNvPr id="7" name="Picture 5" descr="Tex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8650" y="2343991"/>
            <a:ext cx="3886200" cy="173197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Box 2"/>
          <p:cNvSpPr txBox="1"/>
          <p:nvPr/>
        </p:nvSpPr>
        <p:spPr bwMode="auto">
          <a:xfrm>
            <a:off x="829491" y="1188720"/>
            <a:ext cx="4546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>
                <a:solidFill>
                  <a:schemeClr val="accent6"/>
                </a:solidFill>
                <a:latin typeface="Calibri Light"/>
              </a:rPr>
              <a:t>Примеры задач:</a:t>
            </a:r>
            <a:endParaRPr lang="ru-RU">
              <a:solidFill>
                <a:schemeClr val="bg1"/>
              </a:solidFill>
              <a:latin typeface="Calibri Light"/>
            </a:endParaRPr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Анализ тональности</a:t>
            </a:r>
            <a:endParaRPr/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Классификация названий медицинских услуг</a:t>
            </a:r>
            <a:endParaRPr/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Оценка свободных ответов учеников</a:t>
            </a:r>
            <a:endParaRPr/>
          </a:p>
        </p:txBody>
      </p:sp>
      <p:sp>
        <p:nvSpPr>
          <p:cNvPr id="6" name="TextBox 3"/>
          <p:cNvSpPr txBox="1"/>
          <p:nvPr/>
        </p:nvSpPr>
        <p:spPr bwMode="auto">
          <a:xfrm>
            <a:off x="829491" y="2569726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Можно обучать классификаторы, использовать правила или совмещать.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Извлечение именованных сущностей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Подход</a:t>
            </a:r>
            <a:r>
              <a:rPr lang="en-US"/>
              <a:t> </a:t>
            </a:r>
            <a:r>
              <a:rPr lang="ru-RU"/>
              <a:t>на правилах</a:t>
            </a:r>
            <a:endParaRPr/>
          </a:p>
        </p:txBody>
      </p:sp>
      <p:sp>
        <p:nvSpPr>
          <p:cNvPr id="6" name="TextBox 11"/>
          <p:cNvSpPr txBox="1"/>
          <p:nvPr/>
        </p:nvSpPr>
        <p:spPr bwMode="auto">
          <a:xfrm>
            <a:off x="628650" y="1386469"/>
            <a:ext cx="460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u="sng">
                <a:solidFill>
                  <a:schemeClr val="accent1"/>
                </a:solidFill>
                <a:latin typeface="Calibri Light"/>
                <a:hlinkClick r:id="rId2" tooltip="https://github.com/natasha/yargy"/>
              </a:rPr>
              <a:t>Yargy-parser</a:t>
            </a:r>
            <a:r>
              <a:rPr lang="en-US">
                <a:solidFill>
                  <a:schemeClr val="accent1"/>
                </a:solidFill>
                <a:latin typeface="Calibri Light"/>
              </a:rPr>
              <a:t> </a:t>
            </a:r>
            <a:r>
              <a:rPr lang="en-US">
                <a:solidFill>
                  <a:schemeClr val="bg1"/>
                </a:solidFill>
                <a:latin typeface="Calibri Light"/>
              </a:rPr>
              <a:t>= </a:t>
            </a:r>
            <a:r>
              <a:rPr lang="ru-RU">
                <a:solidFill>
                  <a:schemeClr val="bg1"/>
                </a:solidFill>
                <a:latin typeface="Calibri Light"/>
              </a:rPr>
              <a:t>опенсорсная Томита на </a:t>
            </a:r>
            <a:r>
              <a:rPr lang="en-US">
                <a:solidFill>
                  <a:schemeClr val="bg1"/>
                </a:solidFill>
                <a:latin typeface="Calibri Light"/>
              </a:rPr>
              <a:t>Python</a:t>
            </a:r>
            <a:r>
              <a:rPr lang="ru-RU">
                <a:solidFill>
                  <a:schemeClr val="bg1"/>
                </a:solidFill>
                <a:latin typeface="Calibri Light"/>
              </a:rPr>
              <a:t>.</a:t>
            </a:r>
            <a:endParaRPr lang="en-US">
              <a:solidFill>
                <a:schemeClr val="bg1"/>
              </a:solidFill>
              <a:latin typeface="Calibri Light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8650" y="1953232"/>
            <a:ext cx="5142175" cy="121451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8650" y="3316600"/>
            <a:ext cx="5142175" cy="1553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Практикум по извлечению именованных сущностей при помощи правил</a:t>
            </a:r>
            <a:endParaRPr dirty="0"/>
          </a:p>
        </p:txBody>
      </p:sp>
      <p:sp>
        <p:nvSpPr>
          <p:cNvPr id="5" name="TextBox 3"/>
          <p:cNvSpPr txBox="1"/>
          <p:nvPr/>
        </p:nvSpPr>
        <p:spPr bwMode="auto">
          <a:xfrm>
            <a:off x="744583" y="1038496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chemeClr val="accent6"/>
                </a:solidFill>
                <a:latin typeface="Calibri Light"/>
              </a:rPr>
              <a:t>Что нужно сделать?</a:t>
            </a:r>
            <a:endParaRPr dirty="0"/>
          </a:p>
        </p:txBody>
      </p:sp>
      <p:sp>
        <p:nvSpPr>
          <p:cNvPr id="6" name="TextBox 7"/>
          <p:cNvSpPr txBox="1"/>
          <p:nvPr/>
        </p:nvSpPr>
        <p:spPr bwMode="auto">
          <a:xfrm>
            <a:off x="744583" y="1658179"/>
            <a:ext cx="5988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</a:rPr>
              <a:t>Зайти на </a:t>
            </a:r>
            <a:r>
              <a:rPr lang="en-US" sz="1600" u="sng" dirty="0">
                <a:solidFill>
                  <a:schemeClr val="bg1"/>
                </a:solidFill>
                <a:latin typeface="Calibri Light"/>
                <a:hlinkClick r:id="rId2" tooltip="https://colab.research.google.com/"/>
              </a:rPr>
              <a:t>https://colab.research.google.com/</a:t>
            </a:r>
            <a:endParaRPr lang="en-US" sz="1600" dirty="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Calibri Light"/>
                <a:cs typeface="Miriam Fixed"/>
              </a:rPr>
              <a:t>(</a:t>
            </a:r>
            <a:r>
              <a:rPr lang="ru-RU" sz="1600" dirty="0">
                <a:solidFill>
                  <a:schemeClr val="bg1"/>
                </a:solidFill>
                <a:latin typeface="Calibri Light"/>
                <a:cs typeface="Miriam Fixed"/>
              </a:rPr>
              <a:t>можно просто в поисковике вбить </a:t>
            </a:r>
            <a:r>
              <a:rPr lang="en-US" sz="1600" dirty="0">
                <a:solidFill>
                  <a:schemeClr val="bg1"/>
                </a:solidFill>
                <a:latin typeface="Calibri Light"/>
                <a:cs typeface="Miriam Fixed"/>
              </a:rPr>
              <a:t>“google collab”)</a:t>
            </a:r>
            <a:endParaRPr dirty="0"/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Calibri Light"/>
              <a:cs typeface="Miriam Fixed"/>
            </a:endParaRPr>
          </a:p>
          <a:p>
            <a:pPr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  <a:cs typeface="Miriam Fixed"/>
              </a:rPr>
              <a:t>Выбрать вкладку </a:t>
            </a:r>
            <a:r>
              <a:rPr lang="en-US" sz="1600" dirty="0">
                <a:solidFill>
                  <a:schemeClr val="bg1"/>
                </a:solidFill>
                <a:latin typeface="Calibri Light"/>
                <a:cs typeface="Miriam Fixed"/>
              </a:rPr>
              <a:t>GitHub</a:t>
            </a:r>
            <a:endParaRPr dirty="0"/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Calibri Light"/>
              <a:cs typeface="Miriam Fixed"/>
            </a:endParaRPr>
          </a:p>
          <a:p>
            <a:pPr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  <a:cs typeface="Miriam Fixed"/>
              </a:rPr>
              <a:t>Ввести </a:t>
            </a:r>
            <a:r>
              <a:rPr lang="en-US" sz="1600" dirty="0">
                <a:solidFill>
                  <a:schemeClr val="bg1"/>
                </a:solidFill>
                <a:latin typeface="Calibri Light"/>
                <a:cs typeface="Miriam Fixed"/>
              </a:rPr>
              <a:t>url: </a:t>
            </a:r>
            <a:r>
              <a:rPr lang="en-US" sz="1600" u="sng" dirty="0">
                <a:solidFill>
                  <a:schemeClr val="bg1"/>
                </a:solidFill>
                <a:latin typeface="Calibri Light"/>
                <a:cs typeface="Miriam Fixed"/>
                <a:hlinkClick r:id="rId3" tooltip="https://github.com/Ekaterina-Elmikeeva/Text-analytics"/>
              </a:rPr>
              <a:t>https://github.com/Ekaterina-Elmikeeva/Text-analytics</a:t>
            </a:r>
            <a:r>
              <a:rPr lang="en-US" sz="1600" dirty="0">
                <a:solidFill>
                  <a:schemeClr val="bg1"/>
                </a:solidFill>
                <a:latin typeface="Calibri Light"/>
                <a:cs typeface="Miriam Fixed"/>
              </a:rPr>
              <a:t> </a:t>
            </a:r>
            <a:endParaRPr dirty="0"/>
          </a:p>
          <a:p>
            <a:pPr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  <a:cs typeface="Miriam Fixed"/>
              </a:rPr>
              <a:t>(или ввести имя пользователя </a:t>
            </a:r>
            <a:r>
              <a:rPr lang="en-US" sz="1600" dirty="0">
                <a:solidFill>
                  <a:schemeClr val="bg1"/>
                </a:solidFill>
                <a:latin typeface="Calibri Light"/>
                <a:cs typeface="Miriam Fixed"/>
              </a:rPr>
              <a:t>Ekaterina-</a:t>
            </a:r>
            <a:r>
              <a:rPr lang="en-US" sz="1600" dirty="0" err="1">
                <a:solidFill>
                  <a:schemeClr val="bg1"/>
                </a:solidFill>
                <a:latin typeface="Calibri Light"/>
                <a:cs typeface="Miriam Fixed"/>
              </a:rPr>
              <a:t>Elmikeeva</a:t>
            </a:r>
            <a:r>
              <a:rPr lang="en-US" sz="1600" dirty="0">
                <a:solidFill>
                  <a:schemeClr val="bg1"/>
                </a:solidFill>
                <a:latin typeface="Calibri Light"/>
                <a:cs typeface="Miriam Fixed"/>
              </a:rPr>
              <a:t>)</a:t>
            </a:r>
            <a:endParaRPr dirty="0"/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Calibri Light"/>
              <a:cs typeface="Miriam Fixed"/>
            </a:endParaRPr>
          </a:p>
          <a:p>
            <a:pPr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  <a:cs typeface="Miriam Fixed"/>
              </a:rPr>
              <a:t>Выбрать ноутбук </a:t>
            </a:r>
            <a:r>
              <a:rPr lang="en-US" sz="1600" dirty="0">
                <a:solidFill>
                  <a:schemeClr val="accent6"/>
                </a:solidFill>
                <a:latin typeface="Calibri Light"/>
                <a:cs typeface="Miriam Fixed"/>
              </a:rPr>
              <a:t>Rules</a:t>
            </a:r>
            <a:endParaRPr lang="ru-RU" sz="1600" dirty="0">
              <a:solidFill>
                <a:schemeClr val="accent6"/>
              </a:solidFill>
              <a:latin typeface="Calibri Light"/>
              <a:cs typeface="Miriam Fixed"/>
            </a:endParaRPr>
          </a:p>
        </p:txBody>
      </p:sp>
    </p:spTree>
    <p:extLst>
      <p:ext uri="{BB962C8B-B14F-4D97-AF65-F5344CB8AC3E}">
        <p14:creationId xmlns:p14="http://schemas.microsoft.com/office/powerpoint/2010/main" val="5046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 помощью машинного обучения</a:t>
            </a:r>
            <a:endParaRPr/>
          </a:p>
        </p:txBody>
      </p:sp>
      <p:sp>
        <p:nvSpPr>
          <p:cNvPr id="6" name="Slide Number Placeholder 1"/>
          <p:cNvSpPr txBox="1"/>
          <p:nvPr/>
        </p:nvSpPr>
        <p:spPr bwMode="auto">
          <a:xfrm>
            <a:off x="4114800" y="4754880"/>
            <a:ext cx="914400" cy="2308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976208B-6111-490B-8CEC-FFB249DB2100}" type="slidenum">
              <a:rPr lang="en-US"/>
              <a:t>5</a:t>
            </a:fld>
            <a:endParaRPr lang="en-US"/>
          </a:p>
        </p:txBody>
      </p:sp>
      <p:pic>
        <p:nvPicPr>
          <p:cNvPr id="7" name="Picture 14" descr="Image result for зеленое яблоко без фона&quot;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159278" y="1856175"/>
            <a:ext cx="586434" cy="532224"/>
          </a:xfrm>
          <a:prstGeom prst="rect">
            <a:avLst/>
          </a:prstGeom>
          <a:noFill/>
        </p:spPr>
      </p:pic>
      <p:pic>
        <p:nvPicPr>
          <p:cNvPr id="8" name="Picture 8" descr="Image result for красное яблоко без фона&quot;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138339" y="1700337"/>
            <a:ext cx="482508" cy="589934"/>
          </a:xfrm>
          <a:prstGeom prst="rect">
            <a:avLst/>
          </a:prstGeom>
          <a:noFill/>
        </p:spPr>
      </p:pic>
      <p:sp>
        <p:nvSpPr>
          <p:cNvPr id="9" name="TextBox 16"/>
          <p:cNvSpPr txBox="1"/>
          <p:nvPr/>
        </p:nvSpPr>
        <p:spPr bwMode="auto">
          <a:xfrm>
            <a:off x="1731766" y="2050220"/>
            <a:ext cx="40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</a:rPr>
              <a:t>VS.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10" name="TextBox 17"/>
          <p:cNvSpPr txBox="1"/>
          <p:nvPr/>
        </p:nvSpPr>
        <p:spPr bwMode="auto">
          <a:xfrm>
            <a:off x="937055" y="1362356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 b="1">
                <a:solidFill>
                  <a:srgbClr val="FFCC32"/>
                </a:solidFill>
                <a:latin typeface="Calibri Light"/>
              </a:rPr>
              <a:t>Как сравнить 2 яблока?</a:t>
            </a:r>
            <a:endParaRPr/>
          </a:p>
        </p:txBody>
      </p:sp>
      <p:cxnSp>
        <p:nvCxnSpPr>
          <p:cNvPr id="11" name="Straight Arrow Connector 18"/>
          <p:cNvCxnSpPr>
            <a:cxnSpLocks/>
          </p:cNvCxnSpPr>
          <p:nvPr/>
        </p:nvCxnSpPr>
        <p:spPr bwMode="auto">
          <a:xfrm flipV="1">
            <a:off x="6125301" y="1428175"/>
            <a:ext cx="0" cy="11300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9"/>
          <p:cNvCxnSpPr>
            <a:cxnSpLocks/>
          </p:cNvCxnSpPr>
          <p:nvPr/>
        </p:nvCxnSpPr>
        <p:spPr bwMode="auto">
          <a:xfrm>
            <a:off x="6125301" y="2558206"/>
            <a:ext cx="132172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0"/>
          <p:cNvSpPr txBox="1"/>
          <p:nvPr/>
        </p:nvSpPr>
        <p:spPr bwMode="auto">
          <a:xfrm>
            <a:off x="5778802" y="1199613"/>
            <a:ext cx="69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200">
                <a:solidFill>
                  <a:srgbClr val="FFCC32"/>
                </a:solidFill>
                <a:latin typeface="Calibri Light"/>
              </a:rPr>
              <a:t>размер</a:t>
            </a:r>
            <a:endParaRPr/>
          </a:p>
        </p:txBody>
      </p:sp>
      <p:sp>
        <p:nvSpPr>
          <p:cNvPr id="14" name="TextBox 21"/>
          <p:cNvSpPr txBox="1"/>
          <p:nvPr/>
        </p:nvSpPr>
        <p:spPr bwMode="auto">
          <a:xfrm>
            <a:off x="7447022" y="2403498"/>
            <a:ext cx="524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200">
                <a:solidFill>
                  <a:srgbClr val="FFCC32"/>
                </a:solidFill>
                <a:latin typeface="Calibri Light"/>
              </a:rPr>
              <a:t>цвет</a:t>
            </a:r>
            <a:endParaRPr/>
          </a:p>
        </p:txBody>
      </p:sp>
      <p:sp>
        <p:nvSpPr>
          <p:cNvPr id="15" name="Oval 22"/>
          <p:cNvSpPr/>
          <p:nvPr/>
        </p:nvSpPr>
        <p:spPr bwMode="auto">
          <a:xfrm>
            <a:off x="6550781" y="1530169"/>
            <a:ext cx="91426" cy="91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16" name="Straight Arrow Connector 23"/>
          <p:cNvCxnSpPr>
            <a:cxnSpLocks/>
            <a:endCxn id="15" idx="3"/>
          </p:cNvCxnSpPr>
          <p:nvPr/>
        </p:nvCxnSpPr>
        <p:spPr bwMode="auto">
          <a:xfrm flipV="1">
            <a:off x="6125301" y="1608206"/>
            <a:ext cx="438869" cy="950001"/>
          </a:xfrm>
          <a:prstGeom prst="straightConnector1">
            <a:avLst/>
          </a:prstGeom>
          <a:ln w="12700" cap="rnd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4"/>
          <p:cNvSpPr txBox="1"/>
          <p:nvPr/>
        </p:nvSpPr>
        <p:spPr bwMode="auto">
          <a:xfrm>
            <a:off x="3467843" y="1747414"/>
            <a:ext cx="1810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 b="1">
                <a:solidFill>
                  <a:srgbClr val="FFCC32"/>
                </a:solidFill>
                <a:latin typeface="Calibri Light"/>
              </a:rPr>
              <a:t>С помощью векторов</a:t>
            </a:r>
            <a:endParaRPr/>
          </a:p>
        </p:txBody>
      </p:sp>
      <p:sp>
        <p:nvSpPr>
          <p:cNvPr id="18" name="TextBox 25"/>
          <p:cNvSpPr txBox="1"/>
          <p:nvPr/>
        </p:nvSpPr>
        <p:spPr bwMode="auto">
          <a:xfrm>
            <a:off x="7638889" y="101597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Признаки</a:t>
            </a:r>
            <a:endParaRPr/>
          </a:p>
        </p:txBody>
      </p:sp>
      <p:sp>
        <p:nvSpPr>
          <p:cNvPr id="19" name="TextBox 26"/>
          <p:cNvSpPr txBox="1"/>
          <p:nvPr/>
        </p:nvSpPr>
        <p:spPr bwMode="auto">
          <a:xfrm>
            <a:off x="1013623" y="2653989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 b="1">
                <a:solidFill>
                  <a:srgbClr val="FFCC32"/>
                </a:solidFill>
                <a:latin typeface="Calibri Light"/>
              </a:rPr>
              <a:t>Как сравнить тексты?</a:t>
            </a:r>
            <a:endParaRPr/>
          </a:p>
        </p:txBody>
      </p:sp>
      <p:sp>
        <p:nvSpPr>
          <p:cNvPr id="20" name="TextBox 27"/>
          <p:cNvSpPr txBox="1"/>
          <p:nvPr/>
        </p:nvSpPr>
        <p:spPr bwMode="auto">
          <a:xfrm>
            <a:off x="318968" y="3261192"/>
            <a:ext cx="1757209" cy="834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1200" b="1">
                <a:solidFill>
                  <a:schemeClr val="bg1"/>
                </a:solidFill>
                <a:latin typeface="Calibri Light"/>
              </a:rPr>
              <a:t>Текст 1</a:t>
            </a:r>
            <a:br>
              <a:rPr lang="ru-RU" sz="1200" b="1">
                <a:solidFill>
                  <a:schemeClr val="bg1"/>
                </a:solidFill>
                <a:latin typeface="Calibri Light"/>
              </a:rPr>
            </a:br>
            <a:r>
              <a:rPr lang="ru-RU" sz="1200">
                <a:solidFill>
                  <a:schemeClr val="bg1"/>
                </a:solidFill>
                <a:latin typeface="Calibri Light"/>
              </a:rPr>
              <a:t>Подъем аэростата прекратится, когда архимедова сила станет меньше силы тяжести</a:t>
            </a:r>
            <a:endParaRPr/>
          </a:p>
        </p:txBody>
      </p:sp>
      <p:sp>
        <p:nvSpPr>
          <p:cNvPr id="21" name="TextBox 28"/>
          <p:cNvSpPr txBox="1"/>
          <p:nvPr/>
        </p:nvSpPr>
        <p:spPr bwMode="auto">
          <a:xfrm>
            <a:off x="318968" y="4085032"/>
            <a:ext cx="1680268" cy="686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1200" b="1">
                <a:solidFill>
                  <a:schemeClr val="bg1"/>
                </a:solidFill>
                <a:latin typeface="Calibri Light"/>
              </a:rPr>
              <a:t>Текст 2</a:t>
            </a:r>
            <a:endParaRPr/>
          </a:p>
          <a:p>
            <a:pPr>
              <a:lnSpc>
                <a:spcPct val="80000"/>
              </a:lnSpc>
              <a:defRPr/>
            </a:pPr>
            <a:r>
              <a:rPr lang="ru-RU" sz="1200">
                <a:solidFill>
                  <a:schemeClr val="bg1"/>
                </a:solidFill>
                <a:latin typeface="Calibri Light"/>
              </a:rPr>
              <a:t>Когда подъемная сила </a:t>
            </a:r>
            <a:br>
              <a:rPr lang="ru-RU" sz="1200">
                <a:solidFill>
                  <a:schemeClr val="bg1"/>
                </a:solidFill>
                <a:latin typeface="Calibri Light"/>
              </a:rPr>
            </a:br>
            <a:r>
              <a:rPr lang="ru-RU" sz="1200">
                <a:solidFill>
                  <a:schemeClr val="bg1"/>
                </a:solidFill>
                <a:latin typeface="Calibri Light"/>
              </a:rPr>
              <a:t>будет равна силе </a:t>
            </a:r>
            <a:br>
              <a:rPr lang="ru-RU" sz="1200">
                <a:solidFill>
                  <a:schemeClr val="bg1"/>
                </a:solidFill>
                <a:latin typeface="Calibri Light"/>
              </a:rPr>
            </a:br>
            <a:r>
              <a:rPr lang="ru-RU" sz="1200">
                <a:solidFill>
                  <a:schemeClr val="bg1"/>
                </a:solidFill>
                <a:latin typeface="Calibri Light"/>
              </a:rPr>
              <a:t>тяжести шара</a:t>
            </a:r>
            <a:endParaRPr/>
          </a:p>
        </p:txBody>
      </p:sp>
      <p:sp>
        <p:nvSpPr>
          <p:cNvPr id="22" name="TextBox 29"/>
          <p:cNvSpPr txBox="1"/>
          <p:nvPr/>
        </p:nvSpPr>
        <p:spPr bwMode="auto">
          <a:xfrm>
            <a:off x="2202654" y="3261192"/>
            <a:ext cx="1757208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1200" b="1">
                <a:solidFill>
                  <a:schemeClr val="bg1"/>
                </a:solidFill>
                <a:latin typeface="Calibri Light"/>
              </a:rPr>
              <a:t>Текст 3</a:t>
            </a:r>
            <a:endParaRPr/>
          </a:p>
          <a:p>
            <a:pPr>
              <a:lnSpc>
                <a:spcPct val="80000"/>
              </a:lnSpc>
              <a:defRPr/>
            </a:pPr>
            <a:r>
              <a:rPr lang="ru-RU" sz="1200">
                <a:solidFill>
                  <a:schemeClr val="bg1"/>
                </a:solidFill>
                <a:latin typeface="Calibri Light"/>
              </a:rPr>
              <a:t>Когда закончутся баласты</a:t>
            </a:r>
          </a:p>
        </p:txBody>
      </p:sp>
      <p:cxnSp>
        <p:nvCxnSpPr>
          <p:cNvPr id="23" name="Straight Arrow Connector 30"/>
          <p:cNvCxnSpPr>
            <a:cxnSpLocks/>
          </p:cNvCxnSpPr>
          <p:nvPr/>
        </p:nvCxnSpPr>
        <p:spPr bwMode="auto">
          <a:xfrm>
            <a:off x="3459480" y="2074488"/>
            <a:ext cx="1889760" cy="0"/>
          </a:xfrm>
          <a:prstGeom prst="straightConnector1">
            <a:avLst/>
          </a:prstGeom>
          <a:ln w="25400" cap="rnd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1"/>
          <p:cNvCxnSpPr>
            <a:cxnSpLocks/>
          </p:cNvCxnSpPr>
          <p:nvPr/>
        </p:nvCxnSpPr>
        <p:spPr bwMode="auto">
          <a:xfrm flipV="1">
            <a:off x="6125301" y="3158623"/>
            <a:ext cx="0" cy="11300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2"/>
          <p:cNvCxnSpPr>
            <a:cxnSpLocks/>
          </p:cNvCxnSpPr>
          <p:nvPr/>
        </p:nvCxnSpPr>
        <p:spPr bwMode="auto">
          <a:xfrm>
            <a:off x="6125301" y="4288655"/>
            <a:ext cx="263887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3"/>
          <p:cNvSpPr txBox="1"/>
          <p:nvPr/>
        </p:nvSpPr>
        <p:spPr bwMode="auto">
          <a:xfrm>
            <a:off x="6015594" y="4384907"/>
            <a:ext cx="2291012" cy="39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1200">
                <a:solidFill>
                  <a:schemeClr val="bg1"/>
                </a:solidFill>
                <a:latin typeface="Calibri Light"/>
              </a:rPr>
              <a:t>Признаки неинтерпретируемые.</a:t>
            </a:r>
            <a:br>
              <a:rPr lang="ru-RU" sz="1200">
                <a:solidFill>
                  <a:schemeClr val="bg1"/>
                </a:solidFill>
                <a:latin typeface="Calibri Light"/>
              </a:rPr>
            </a:br>
            <a:r>
              <a:rPr lang="ru-RU" sz="1200">
                <a:solidFill>
                  <a:schemeClr val="bg1"/>
                </a:solidFill>
                <a:latin typeface="Calibri Light"/>
              </a:rPr>
              <a:t>Обычно 200-700</a:t>
            </a:r>
            <a:endParaRPr/>
          </a:p>
        </p:txBody>
      </p:sp>
      <p:cxnSp>
        <p:nvCxnSpPr>
          <p:cNvPr id="27" name="Straight Arrow Connector 34"/>
          <p:cNvCxnSpPr>
            <a:cxnSpLocks/>
            <a:stCxn id="18" idx="2"/>
            <a:endCxn id="14" idx="0"/>
          </p:cNvCxnSpPr>
          <p:nvPr/>
        </p:nvCxnSpPr>
        <p:spPr bwMode="auto">
          <a:xfrm flipH="1">
            <a:off x="7709115" y="1323747"/>
            <a:ext cx="387592" cy="1079751"/>
          </a:xfrm>
          <a:prstGeom prst="straightConnector1">
            <a:avLst/>
          </a:prstGeom>
          <a:ln w="12700" cap="rnd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5"/>
          <p:cNvCxnSpPr>
            <a:cxnSpLocks/>
            <a:stCxn id="18" idx="1"/>
            <a:endCxn id="13" idx="3"/>
          </p:cNvCxnSpPr>
          <p:nvPr/>
        </p:nvCxnSpPr>
        <p:spPr bwMode="auto">
          <a:xfrm flipH="1">
            <a:off x="6471800" y="1169859"/>
            <a:ext cx="1167089" cy="168254"/>
          </a:xfrm>
          <a:prstGeom prst="straightConnector1">
            <a:avLst/>
          </a:prstGeom>
          <a:ln w="12700" cap="rnd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/>
          <p:cNvSpPr txBox="1"/>
          <p:nvPr/>
        </p:nvSpPr>
        <p:spPr bwMode="auto">
          <a:xfrm>
            <a:off x="6397719" y="3144255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200">
                <a:solidFill>
                  <a:srgbClr val="FFCC32"/>
                </a:solidFill>
                <a:latin typeface="Calibri Light"/>
              </a:rPr>
              <a:t>текст 1</a:t>
            </a:r>
            <a:endParaRPr/>
          </a:p>
        </p:txBody>
      </p:sp>
      <p:sp>
        <p:nvSpPr>
          <p:cNvPr id="30" name="TextBox 37"/>
          <p:cNvSpPr txBox="1"/>
          <p:nvPr/>
        </p:nvSpPr>
        <p:spPr bwMode="auto">
          <a:xfrm>
            <a:off x="6521099" y="3388974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200">
                <a:solidFill>
                  <a:srgbClr val="FFCC32"/>
                </a:solidFill>
                <a:latin typeface="Calibri Light"/>
              </a:rPr>
              <a:t>текст 2</a:t>
            </a:r>
            <a:endParaRPr/>
          </a:p>
        </p:txBody>
      </p:sp>
      <p:sp>
        <p:nvSpPr>
          <p:cNvPr id="31" name="TextBox 38"/>
          <p:cNvSpPr txBox="1"/>
          <p:nvPr/>
        </p:nvSpPr>
        <p:spPr bwMode="auto">
          <a:xfrm>
            <a:off x="7875492" y="3690151"/>
            <a:ext cx="442429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defRPr/>
            </a:pPr>
            <a:r>
              <a:rPr lang="ru-RU" sz="1200">
                <a:solidFill>
                  <a:srgbClr val="A0D6F2"/>
                </a:solidFill>
                <a:latin typeface="Calibri Light"/>
              </a:rPr>
              <a:t>текст 3</a:t>
            </a:r>
            <a:endParaRPr/>
          </a:p>
        </p:txBody>
      </p:sp>
      <p:sp>
        <p:nvSpPr>
          <p:cNvPr id="32" name="Oval 39"/>
          <p:cNvSpPr/>
          <p:nvPr/>
        </p:nvSpPr>
        <p:spPr bwMode="auto">
          <a:xfrm>
            <a:off x="6397719" y="3348206"/>
            <a:ext cx="91426" cy="91426"/>
          </a:xfrm>
          <a:prstGeom prst="ellipse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3" name="Oval 40"/>
          <p:cNvSpPr/>
          <p:nvPr/>
        </p:nvSpPr>
        <p:spPr bwMode="auto">
          <a:xfrm>
            <a:off x="6500220" y="3519448"/>
            <a:ext cx="91426" cy="91426"/>
          </a:xfrm>
          <a:prstGeom prst="ellipse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pic>
        <p:nvPicPr>
          <p:cNvPr id="34" name="Picture 8" descr="Image result for красное яблоко без фона&quot;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6660627" y="1368649"/>
            <a:ext cx="210488" cy="257352"/>
          </a:xfrm>
          <a:prstGeom prst="rect">
            <a:avLst/>
          </a:prstGeom>
          <a:noFill/>
        </p:spPr>
      </p:pic>
      <p:sp>
        <p:nvSpPr>
          <p:cNvPr id="35" name="TextBox 42"/>
          <p:cNvSpPr txBox="1"/>
          <p:nvPr/>
        </p:nvSpPr>
        <p:spPr bwMode="auto">
          <a:xfrm>
            <a:off x="4045669" y="3487895"/>
            <a:ext cx="1810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 b="1">
                <a:solidFill>
                  <a:srgbClr val="FFCC32"/>
                </a:solidFill>
                <a:latin typeface="Calibri Light"/>
              </a:rPr>
              <a:t>С помощью векторов</a:t>
            </a:r>
            <a:endParaRPr/>
          </a:p>
        </p:txBody>
      </p:sp>
      <p:cxnSp>
        <p:nvCxnSpPr>
          <p:cNvPr id="36" name="Straight Arrow Connector 43"/>
          <p:cNvCxnSpPr>
            <a:cxnSpLocks/>
          </p:cNvCxnSpPr>
          <p:nvPr/>
        </p:nvCxnSpPr>
        <p:spPr bwMode="auto">
          <a:xfrm>
            <a:off x="4037305" y="3814969"/>
            <a:ext cx="1889760" cy="0"/>
          </a:xfrm>
          <a:prstGeom prst="straightConnector1">
            <a:avLst/>
          </a:prstGeom>
          <a:ln w="25400" cap="rnd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4"/>
          <p:cNvCxnSpPr>
            <a:cxnSpLocks/>
          </p:cNvCxnSpPr>
          <p:nvPr/>
        </p:nvCxnSpPr>
        <p:spPr bwMode="auto">
          <a:xfrm>
            <a:off x="6125300" y="2558208"/>
            <a:ext cx="67555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5"/>
          <p:cNvCxnSpPr>
            <a:cxnSpLocks/>
          </p:cNvCxnSpPr>
          <p:nvPr/>
        </p:nvCxnSpPr>
        <p:spPr bwMode="auto">
          <a:xfrm>
            <a:off x="6800850" y="2558208"/>
            <a:ext cx="561975" cy="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6"/>
          <p:cNvSpPr txBox="1"/>
          <p:nvPr/>
        </p:nvSpPr>
        <p:spPr bwMode="auto">
          <a:xfrm>
            <a:off x="2202653" y="3820845"/>
            <a:ext cx="1878455" cy="39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1200" b="1">
                <a:solidFill>
                  <a:schemeClr val="bg1"/>
                </a:solidFill>
                <a:latin typeface="Calibri Light"/>
              </a:rPr>
              <a:t>Текст 4</a:t>
            </a:r>
            <a:endParaRPr/>
          </a:p>
          <a:p>
            <a:pPr>
              <a:lnSpc>
                <a:spcPct val="80000"/>
              </a:lnSpc>
              <a:defRPr/>
            </a:pPr>
            <a:r>
              <a:rPr lang="ru-RU" sz="1200">
                <a:solidFill>
                  <a:schemeClr val="bg1"/>
                </a:solidFill>
                <a:latin typeface="Calibri Light"/>
              </a:rPr>
              <a:t>Если в шаре не будет газа</a:t>
            </a:r>
            <a:endParaRPr/>
          </a:p>
        </p:txBody>
      </p:sp>
      <p:sp>
        <p:nvSpPr>
          <p:cNvPr id="40" name="TextBox 47"/>
          <p:cNvSpPr txBox="1"/>
          <p:nvPr/>
        </p:nvSpPr>
        <p:spPr bwMode="auto">
          <a:xfrm>
            <a:off x="2202653" y="4232765"/>
            <a:ext cx="1878455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1200" b="1">
                <a:solidFill>
                  <a:schemeClr val="bg1"/>
                </a:solidFill>
                <a:latin typeface="Calibri Light"/>
              </a:rPr>
              <a:t>Текст 5</a:t>
            </a:r>
            <a:endParaRPr/>
          </a:p>
          <a:p>
            <a:pPr>
              <a:lnSpc>
                <a:spcPct val="80000"/>
              </a:lnSpc>
              <a:defRPr/>
            </a:pPr>
            <a:r>
              <a:rPr lang="ru-RU" sz="1200">
                <a:solidFill>
                  <a:schemeClr val="bg1"/>
                </a:solidFill>
                <a:latin typeface="Calibri Light"/>
              </a:rPr>
              <a:t>Когда воздух будет выше 100 градусов</a:t>
            </a:r>
            <a:endParaRPr/>
          </a:p>
        </p:txBody>
      </p:sp>
      <p:sp>
        <p:nvSpPr>
          <p:cNvPr id="41" name="TextBox 48"/>
          <p:cNvSpPr txBox="1"/>
          <p:nvPr/>
        </p:nvSpPr>
        <p:spPr bwMode="auto">
          <a:xfrm>
            <a:off x="715302" y="2953278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200" b="1">
                <a:solidFill>
                  <a:schemeClr val="bg1"/>
                </a:solidFill>
                <a:latin typeface="Calibri Light"/>
              </a:rPr>
              <a:t>1 балл</a:t>
            </a:r>
            <a:endParaRPr/>
          </a:p>
        </p:txBody>
      </p:sp>
      <p:sp>
        <p:nvSpPr>
          <p:cNvPr id="42" name="TextBox 49"/>
          <p:cNvSpPr txBox="1"/>
          <p:nvPr/>
        </p:nvSpPr>
        <p:spPr bwMode="auto">
          <a:xfrm>
            <a:off x="2369595" y="2953278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200" b="1">
                <a:solidFill>
                  <a:schemeClr val="bg1"/>
                </a:solidFill>
                <a:latin typeface="Calibri Light"/>
              </a:rPr>
              <a:t>0 баллов</a:t>
            </a:r>
            <a:endParaRPr/>
          </a:p>
        </p:txBody>
      </p:sp>
      <p:sp>
        <p:nvSpPr>
          <p:cNvPr id="43" name="Oval 50"/>
          <p:cNvSpPr/>
          <p:nvPr/>
        </p:nvSpPr>
        <p:spPr bwMode="auto">
          <a:xfrm>
            <a:off x="7559395" y="3625407"/>
            <a:ext cx="91426" cy="91426"/>
          </a:xfrm>
          <a:prstGeom prst="ellipse">
            <a:avLst/>
          </a:prstGeom>
          <a:solidFill>
            <a:srgbClr val="A0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44" name="Oval 51"/>
          <p:cNvSpPr/>
          <p:nvPr/>
        </p:nvSpPr>
        <p:spPr bwMode="auto">
          <a:xfrm>
            <a:off x="7464826" y="4033407"/>
            <a:ext cx="91426" cy="91426"/>
          </a:xfrm>
          <a:prstGeom prst="ellipse">
            <a:avLst/>
          </a:prstGeom>
          <a:solidFill>
            <a:srgbClr val="A0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45" name="TextBox 52"/>
          <p:cNvSpPr txBox="1"/>
          <p:nvPr/>
        </p:nvSpPr>
        <p:spPr bwMode="auto">
          <a:xfrm>
            <a:off x="7588058" y="3920989"/>
            <a:ext cx="442429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defRPr/>
            </a:pPr>
            <a:r>
              <a:rPr lang="ru-RU" sz="1200">
                <a:solidFill>
                  <a:srgbClr val="A0D6F2"/>
                </a:solidFill>
                <a:latin typeface="Calibri Light"/>
              </a:rPr>
              <a:t>текст 4</a:t>
            </a:r>
            <a:endParaRPr/>
          </a:p>
        </p:txBody>
      </p:sp>
      <p:sp>
        <p:nvSpPr>
          <p:cNvPr id="46" name="TextBox 53"/>
          <p:cNvSpPr txBox="1"/>
          <p:nvPr/>
        </p:nvSpPr>
        <p:spPr bwMode="auto">
          <a:xfrm>
            <a:off x="7688357" y="3501746"/>
            <a:ext cx="442429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defRPr/>
            </a:pPr>
            <a:r>
              <a:rPr lang="ru-RU" sz="1200">
                <a:solidFill>
                  <a:srgbClr val="A0D6F2"/>
                </a:solidFill>
                <a:latin typeface="Calibri Light"/>
              </a:rPr>
              <a:t>текст 5</a:t>
            </a:r>
            <a:endParaRPr/>
          </a:p>
        </p:txBody>
      </p:sp>
      <p:cxnSp>
        <p:nvCxnSpPr>
          <p:cNvPr id="47" name="Straight Connector 54"/>
          <p:cNvCxnSpPr>
            <a:cxnSpLocks/>
          </p:cNvCxnSpPr>
          <p:nvPr/>
        </p:nvCxnSpPr>
        <p:spPr bwMode="auto">
          <a:xfrm flipH="1">
            <a:off x="6986080" y="3046021"/>
            <a:ext cx="561488" cy="10788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55"/>
          <p:cNvCxnSpPr>
            <a:cxnSpLocks/>
          </p:cNvCxnSpPr>
          <p:nvPr/>
        </p:nvCxnSpPr>
        <p:spPr bwMode="auto">
          <a:xfrm flipH="1">
            <a:off x="6973862" y="3146991"/>
            <a:ext cx="595791" cy="882462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56"/>
          <p:cNvCxnSpPr>
            <a:cxnSpLocks/>
          </p:cNvCxnSpPr>
          <p:nvPr/>
        </p:nvCxnSpPr>
        <p:spPr bwMode="auto">
          <a:xfrm flipH="1">
            <a:off x="7077493" y="3094920"/>
            <a:ext cx="357812" cy="984200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7"/>
          <p:cNvSpPr txBox="1"/>
          <p:nvPr/>
        </p:nvSpPr>
        <p:spPr bwMode="auto">
          <a:xfrm>
            <a:off x="7996474" y="3008467"/>
            <a:ext cx="1120820" cy="53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1200">
                <a:solidFill>
                  <a:schemeClr val="bg1"/>
                </a:solidFill>
                <a:latin typeface="Calibri Light"/>
              </a:rPr>
              <a:t>Ищем </a:t>
            </a:r>
            <a:br>
              <a:rPr lang="ru-RU" sz="1200">
                <a:solidFill>
                  <a:schemeClr val="bg1"/>
                </a:solidFill>
                <a:latin typeface="Calibri Light"/>
              </a:rPr>
            </a:br>
            <a:r>
              <a:rPr lang="ru-RU" sz="1200" b="1">
                <a:solidFill>
                  <a:srgbClr val="FFCC32"/>
                </a:solidFill>
                <a:latin typeface="Calibri Light"/>
              </a:rPr>
              <a:t>разделяющую </a:t>
            </a:r>
            <a:br>
              <a:rPr lang="ru-RU" sz="1200" b="1">
                <a:solidFill>
                  <a:srgbClr val="FFCC32"/>
                </a:solidFill>
                <a:latin typeface="Calibri Light"/>
              </a:rPr>
            </a:br>
            <a:r>
              <a:rPr lang="ru-RU" sz="1200" b="1">
                <a:solidFill>
                  <a:srgbClr val="FFCC32"/>
                </a:solidFill>
                <a:latin typeface="Calibri Light"/>
              </a:rPr>
              <a:t>плоскость</a:t>
            </a:r>
            <a:endParaRPr/>
          </a:p>
        </p:txBody>
      </p:sp>
      <p:cxnSp>
        <p:nvCxnSpPr>
          <p:cNvPr id="51" name="Straight Arrow Connector 58"/>
          <p:cNvCxnSpPr>
            <a:cxnSpLocks/>
          </p:cNvCxnSpPr>
          <p:nvPr/>
        </p:nvCxnSpPr>
        <p:spPr bwMode="auto">
          <a:xfrm flipH="1">
            <a:off x="7637015" y="3282754"/>
            <a:ext cx="391597" cy="0"/>
          </a:xfrm>
          <a:prstGeom prst="straightConnector1">
            <a:avLst/>
          </a:prstGeom>
          <a:ln w="12700">
            <a:solidFill>
              <a:srgbClr val="FFCC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9"/>
          <p:cNvCxnSpPr>
            <a:cxnSpLocks/>
          </p:cNvCxnSpPr>
          <p:nvPr/>
        </p:nvCxnSpPr>
        <p:spPr bwMode="auto">
          <a:xfrm>
            <a:off x="2369595" y="3213387"/>
            <a:ext cx="745717" cy="0"/>
          </a:xfrm>
          <a:prstGeom prst="line">
            <a:avLst/>
          </a:prstGeom>
          <a:ln w="12700">
            <a:solidFill>
              <a:srgbClr val="FFCC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0"/>
          <p:cNvCxnSpPr>
            <a:cxnSpLocks/>
          </p:cNvCxnSpPr>
          <p:nvPr/>
        </p:nvCxnSpPr>
        <p:spPr bwMode="auto">
          <a:xfrm>
            <a:off x="666654" y="3213387"/>
            <a:ext cx="745717" cy="0"/>
          </a:xfrm>
          <a:prstGeom prst="line">
            <a:avLst/>
          </a:prstGeom>
          <a:ln w="12700">
            <a:solidFill>
              <a:srgbClr val="FFCC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61"/>
          <p:cNvCxnSpPr>
            <a:cxnSpLocks/>
            <a:endCxn id="32" idx="3"/>
          </p:cNvCxnSpPr>
          <p:nvPr/>
        </p:nvCxnSpPr>
        <p:spPr bwMode="auto">
          <a:xfrm flipV="1">
            <a:off x="6125301" y="3426243"/>
            <a:ext cx="285807" cy="862412"/>
          </a:xfrm>
          <a:prstGeom prst="straightConnector1">
            <a:avLst/>
          </a:prstGeom>
          <a:ln w="12700" cap="rnd">
            <a:solidFill>
              <a:srgbClr val="FFCC3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62"/>
          <p:cNvCxnSpPr>
            <a:cxnSpLocks/>
            <a:endCxn id="33" idx="3"/>
          </p:cNvCxnSpPr>
          <p:nvPr/>
        </p:nvCxnSpPr>
        <p:spPr bwMode="auto">
          <a:xfrm flipV="1">
            <a:off x="6132621" y="3597485"/>
            <a:ext cx="380988" cy="691170"/>
          </a:xfrm>
          <a:prstGeom prst="straightConnector1">
            <a:avLst/>
          </a:prstGeom>
          <a:ln w="12700" cap="rnd">
            <a:solidFill>
              <a:srgbClr val="FFCC3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63"/>
          <p:cNvSpPr/>
          <p:nvPr/>
        </p:nvSpPr>
        <p:spPr bwMode="auto">
          <a:xfrm>
            <a:off x="7762317" y="3849978"/>
            <a:ext cx="91426" cy="91426"/>
          </a:xfrm>
          <a:prstGeom prst="ellipse">
            <a:avLst/>
          </a:prstGeom>
          <a:solidFill>
            <a:srgbClr val="A0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57" name="Straight Arrow Connector 64"/>
          <p:cNvCxnSpPr>
            <a:cxnSpLocks/>
            <a:endCxn id="44" idx="2"/>
          </p:cNvCxnSpPr>
          <p:nvPr/>
        </p:nvCxnSpPr>
        <p:spPr bwMode="auto">
          <a:xfrm flipV="1">
            <a:off x="6131514" y="4079120"/>
            <a:ext cx="1333312" cy="209538"/>
          </a:xfrm>
          <a:prstGeom prst="straightConnector1">
            <a:avLst/>
          </a:prstGeom>
          <a:ln w="12700" cap="rnd">
            <a:solidFill>
              <a:srgbClr val="A0D6F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65"/>
          <p:cNvSpPr/>
          <p:nvPr/>
        </p:nvSpPr>
        <p:spPr bwMode="auto">
          <a:xfrm>
            <a:off x="7066746" y="2209734"/>
            <a:ext cx="91426" cy="9142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59" name="Straight Arrow Connector 66"/>
          <p:cNvCxnSpPr>
            <a:cxnSpLocks/>
            <a:endCxn id="58" idx="3"/>
          </p:cNvCxnSpPr>
          <p:nvPr/>
        </p:nvCxnSpPr>
        <p:spPr bwMode="auto">
          <a:xfrm flipV="1">
            <a:off x="6125301" y="2287771"/>
            <a:ext cx="954834" cy="270436"/>
          </a:xfrm>
          <a:prstGeom prst="straightConnector1">
            <a:avLst/>
          </a:prstGeom>
          <a:ln w="12700" cap="rnd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67" descr="Image result for зеленое яблоко без фона&quot;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7154750" y="2093951"/>
            <a:ext cx="242756" cy="220314"/>
          </a:xfrm>
          <a:prstGeom prst="rect">
            <a:avLst/>
          </a:prstGeom>
          <a:noFill/>
        </p:spPr>
      </p:pic>
      <p:sp>
        <p:nvSpPr>
          <p:cNvPr id="61" name="TextBox 68"/>
          <p:cNvSpPr txBox="1"/>
          <p:nvPr/>
        </p:nvSpPr>
        <p:spPr bwMode="auto">
          <a:xfrm rot="19685632">
            <a:off x="6412160" y="1748105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000" b="1">
                <a:solidFill>
                  <a:schemeClr val="bg1"/>
                </a:solidFill>
                <a:latin typeface="Calibri Light"/>
              </a:rPr>
              <a:t>Большой угол – </a:t>
            </a:r>
            <a:br>
              <a:rPr lang="ru-RU" sz="1000" b="1">
                <a:solidFill>
                  <a:schemeClr val="bg1"/>
                </a:solidFill>
                <a:latin typeface="Calibri Light"/>
              </a:rPr>
            </a:br>
            <a:r>
              <a:rPr lang="ru-RU" sz="1000" b="1">
                <a:solidFill>
                  <a:schemeClr val="bg1"/>
                </a:solidFill>
                <a:latin typeface="Calibri Light"/>
              </a:rPr>
              <a:t>большая разница</a:t>
            </a:r>
            <a:endParaRPr/>
          </a:p>
        </p:txBody>
      </p:sp>
      <p:sp>
        <p:nvSpPr>
          <p:cNvPr id="62" name="Arc 69"/>
          <p:cNvSpPr/>
          <p:nvPr/>
        </p:nvSpPr>
        <p:spPr bwMode="auto">
          <a:xfrm>
            <a:off x="6050685" y="2169134"/>
            <a:ext cx="520142" cy="520142"/>
          </a:xfrm>
          <a:prstGeom prst="arc">
            <a:avLst>
              <a:gd name="adj1" fmla="val 16200000"/>
              <a:gd name="adj2" fmla="val 0"/>
            </a:avLst>
          </a:prstGeom>
          <a:ln>
            <a:solidFill>
              <a:srgbClr val="FFCC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 помощью машинного обучения</a:t>
            </a:r>
            <a:endParaRPr/>
          </a:p>
        </p:txBody>
      </p:sp>
      <p:sp>
        <p:nvSpPr>
          <p:cNvPr id="6" name="TextBox 3"/>
          <p:cNvSpPr txBox="1"/>
          <p:nvPr/>
        </p:nvSpPr>
        <p:spPr bwMode="auto">
          <a:xfrm>
            <a:off x="829491" y="143978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Верхнеуровневое описание подхода:</a:t>
            </a:r>
            <a:endParaRPr/>
          </a:p>
        </p:txBody>
      </p:sp>
      <p:sp>
        <p:nvSpPr>
          <p:cNvPr id="7" name="TextBox 5"/>
          <p:cNvSpPr txBox="1"/>
          <p:nvPr/>
        </p:nvSpPr>
        <p:spPr bwMode="auto">
          <a:xfrm>
            <a:off x="829491" y="18091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Текст</a:t>
            </a:r>
            <a:endParaRPr/>
          </a:p>
        </p:txBody>
      </p:sp>
      <p:sp>
        <p:nvSpPr>
          <p:cNvPr id="8" name="TextBox 6"/>
          <p:cNvSpPr txBox="1"/>
          <p:nvPr/>
        </p:nvSpPr>
        <p:spPr bwMode="auto">
          <a:xfrm>
            <a:off x="2036392" y="180912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Вектор</a:t>
            </a:r>
            <a:endParaRPr/>
          </a:p>
        </p:txBody>
      </p:sp>
      <p:sp>
        <p:nvSpPr>
          <p:cNvPr id="9" name="TextBox 7"/>
          <p:cNvSpPr txBox="1"/>
          <p:nvPr/>
        </p:nvSpPr>
        <p:spPr bwMode="auto">
          <a:xfrm>
            <a:off x="3397181" y="180912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Классификатор</a:t>
            </a:r>
            <a:endParaRPr/>
          </a:p>
        </p:txBody>
      </p:sp>
      <p:sp>
        <p:nvSpPr>
          <p:cNvPr id="10" name="TextBox 8"/>
          <p:cNvSpPr txBox="1"/>
          <p:nvPr/>
        </p:nvSpPr>
        <p:spPr bwMode="auto">
          <a:xfrm>
            <a:off x="5557869" y="180912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Категория</a:t>
            </a:r>
            <a:endParaRPr/>
          </a:p>
        </p:txBody>
      </p:sp>
      <p:cxnSp>
        <p:nvCxnSpPr>
          <p:cNvPr id="11" name="Straight Arrow Connector 10"/>
          <p:cNvCxnSpPr>
            <a:cxnSpLocks/>
            <a:stCxn id="7" idx="3"/>
            <a:endCxn id="8" idx="1"/>
          </p:cNvCxnSpPr>
          <p:nvPr/>
        </p:nvCxnSpPr>
        <p:spPr bwMode="auto">
          <a:xfrm>
            <a:off x="1530324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2891113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5051801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 помощью машинного обучения</a:t>
            </a:r>
            <a:endParaRPr/>
          </a:p>
        </p:txBody>
      </p:sp>
      <p:sp>
        <p:nvSpPr>
          <p:cNvPr id="6" name="TextBox 3"/>
          <p:cNvSpPr txBox="1"/>
          <p:nvPr/>
        </p:nvSpPr>
        <p:spPr bwMode="auto">
          <a:xfrm>
            <a:off x="829491" y="143978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Верхнеуровневое описание подхода:</a:t>
            </a:r>
            <a:endParaRPr/>
          </a:p>
        </p:txBody>
      </p:sp>
      <p:sp>
        <p:nvSpPr>
          <p:cNvPr id="7" name="TextBox 5"/>
          <p:cNvSpPr txBox="1"/>
          <p:nvPr/>
        </p:nvSpPr>
        <p:spPr bwMode="auto">
          <a:xfrm>
            <a:off x="829491" y="18091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Текст</a:t>
            </a:r>
            <a:endParaRPr/>
          </a:p>
        </p:txBody>
      </p:sp>
      <p:sp>
        <p:nvSpPr>
          <p:cNvPr id="8" name="TextBox 6"/>
          <p:cNvSpPr txBox="1"/>
          <p:nvPr/>
        </p:nvSpPr>
        <p:spPr bwMode="auto">
          <a:xfrm>
            <a:off x="2036392" y="180912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accent6"/>
                </a:solidFill>
                <a:latin typeface="Calibri Light"/>
              </a:rPr>
              <a:t>Вектор</a:t>
            </a:r>
            <a:endParaRPr/>
          </a:p>
        </p:txBody>
      </p:sp>
      <p:sp>
        <p:nvSpPr>
          <p:cNvPr id="9" name="TextBox 7"/>
          <p:cNvSpPr txBox="1"/>
          <p:nvPr/>
        </p:nvSpPr>
        <p:spPr bwMode="auto">
          <a:xfrm>
            <a:off x="3397181" y="180912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Классификатор</a:t>
            </a:r>
            <a:endParaRPr/>
          </a:p>
        </p:txBody>
      </p:sp>
      <p:sp>
        <p:nvSpPr>
          <p:cNvPr id="10" name="TextBox 8"/>
          <p:cNvSpPr txBox="1"/>
          <p:nvPr/>
        </p:nvSpPr>
        <p:spPr bwMode="auto">
          <a:xfrm>
            <a:off x="5557869" y="180912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Категория</a:t>
            </a:r>
            <a:endParaRPr/>
          </a:p>
        </p:txBody>
      </p:sp>
      <p:cxnSp>
        <p:nvCxnSpPr>
          <p:cNvPr id="11" name="Straight Arrow Connector 10"/>
          <p:cNvCxnSpPr>
            <a:cxnSpLocks/>
            <a:stCxn id="7" idx="3"/>
            <a:endCxn id="8" idx="1"/>
          </p:cNvCxnSpPr>
          <p:nvPr/>
        </p:nvCxnSpPr>
        <p:spPr bwMode="auto">
          <a:xfrm>
            <a:off x="1530324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2891113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5051801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829491" y="2363119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Как получить вектор текста?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Вектора текстов с помощью </a:t>
            </a:r>
            <a:r>
              <a:rPr lang="en-US"/>
              <a:t>SVD</a:t>
            </a:r>
            <a:endParaRPr lang="ru-RU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28650" y="2266973"/>
          <a:ext cx="2466973" cy="1961181"/>
        </p:xfrm>
        <a:graphic>
          <a:graphicData uri="http://schemas.openxmlformats.org/drawingml/2006/table">
            <a:tbl>
              <a:tblPr firstRow="1" bandRow="1"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апелляция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,57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арестованный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,34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арестовать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,34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балтия</a:t>
                      </a:r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-0,62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бойкотировать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британский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великобритания</a:t>
                      </a:r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0,31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вручение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78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44220" y="2779407"/>
          <a:ext cx="3292899" cy="775346"/>
        </p:xfrm>
        <a:graphic>
          <a:graphicData uri="http://schemas.openxmlformats.org/drawingml/2006/table">
            <a:tbl>
              <a:tblPr firstRow="1" bandRow="1"/>
              <a:tblGrid>
                <a:gridCol w="37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0,4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-0,16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-0,67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17"/>
          <p:cNvSpPr txBox="1"/>
          <p:nvPr/>
        </p:nvSpPr>
        <p:spPr bwMode="auto">
          <a:xfrm>
            <a:off x="1106560" y="406718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Calibri Light"/>
              </a:rPr>
              <a:t>U</a:t>
            </a:r>
            <a:endParaRPr lang="ru-RU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9" name="TextBox 18"/>
          <p:cNvSpPr txBox="1"/>
          <p:nvPr/>
        </p:nvSpPr>
        <p:spPr bwMode="auto">
          <a:xfrm>
            <a:off x="3464628" y="346331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матрица </a:t>
            </a:r>
            <a:r>
              <a:rPr lang="el-GR">
                <a:solidFill>
                  <a:schemeClr val="bg1"/>
                </a:solidFill>
                <a:latin typeface="Calibri Light"/>
              </a:rPr>
              <a:t>Σ</a:t>
            </a:r>
            <a:endParaRPr lang="ru-RU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0" name="TextBox 19"/>
          <p:cNvSpPr txBox="1"/>
          <p:nvPr/>
        </p:nvSpPr>
        <p:spPr bwMode="auto">
          <a:xfrm>
            <a:off x="6085375" y="355475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Calibri Light"/>
              </a:rPr>
              <a:t>V</a:t>
            </a:r>
            <a:endParaRPr lang="ru-RU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1" name="TextBox 20"/>
          <p:cNvSpPr txBox="1"/>
          <p:nvPr/>
        </p:nvSpPr>
        <p:spPr bwMode="auto">
          <a:xfrm>
            <a:off x="7099098" y="3563456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sz="1000">
                <a:solidFill>
                  <a:schemeClr val="bg1"/>
                </a:solidFill>
                <a:latin typeface="Calibri Light"/>
              </a:rPr>
              <a:t>T</a:t>
            </a:r>
            <a:endParaRPr lang="ru-RU" sz="1000">
              <a:solidFill>
                <a:schemeClr val="bg1"/>
              </a:solidFill>
              <a:latin typeface="Calibri Light"/>
            </a:endParaRPr>
          </a:p>
        </p:txBody>
      </p:sp>
      <p:graphicFrame>
        <p:nvGraphicFramePr>
          <p:cNvPr id="12" name="Table 6"/>
          <p:cNvGraphicFramePr>
            <a:graphicFrameLocks noGrp="1"/>
          </p:cNvGraphicFramePr>
          <p:nvPr/>
        </p:nvGraphicFramePr>
        <p:xfrm>
          <a:off x="3407935" y="2870847"/>
          <a:ext cx="1323973" cy="592466"/>
        </p:xfrm>
        <a:graphic>
          <a:graphicData uri="http://schemas.openxmlformats.org/drawingml/2006/table">
            <a:tbl>
              <a:tblPr firstRow="1" bandRow="1"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3,41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2,27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Классификация текстов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Вектора текстов с помощью </a:t>
            </a:r>
            <a:r>
              <a:rPr lang="en-US"/>
              <a:t>SVD</a:t>
            </a:r>
            <a:endParaRPr lang="ru-RU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743682" y="2443650"/>
          <a:ext cx="3292899" cy="775346"/>
        </p:xfrm>
        <a:graphic>
          <a:graphicData uri="http://schemas.openxmlformats.org/drawingml/2006/table">
            <a:tbl>
              <a:tblPr firstRow="1" bandRow="1"/>
              <a:tblGrid>
                <a:gridCol w="37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0,4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-0,16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-0,67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19"/>
          <p:cNvSpPr txBox="1"/>
          <p:nvPr/>
        </p:nvSpPr>
        <p:spPr bwMode="auto">
          <a:xfrm>
            <a:off x="1784837" y="321899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Calibri Light"/>
              </a:rPr>
              <a:t>V</a:t>
            </a:r>
            <a:endParaRPr lang="ru-RU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8" name="TextBox 20"/>
          <p:cNvSpPr txBox="1"/>
          <p:nvPr/>
        </p:nvSpPr>
        <p:spPr bwMode="auto">
          <a:xfrm>
            <a:off x="2798560" y="3227699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sz="1000">
                <a:solidFill>
                  <a:schemeClr val="bg1"/>
                </a:solidFill>
                <a:latin typeface="Calibri Light"/>
              </a:rPr>
              <a:t>T</a:t>
            </a:r>
            <a:endParaRPr lang="ru-RU" sz="100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9" name="TextBox 2"/>
          <p:cNvSpPr txBox="1"/>
          <p:nvPr/>
        </p:nvSpPr>
        <p:spPr bwMode="auto">
          <a:xfrm>
            <a:off x="953589" y="1430224"/>
            <a:ext cx="185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Берем матрицу </a:t>
            </a:r>
            <a:r>
              <a:rPr lang="en-US">
                <a:solidFill>
                  <a:schemeClr val="bg1"/>
                </a:solidFill>
                <a:latin typeface="Calibri Light"/>
              </a:rPr>
              <a:t>V</a:t>
            </a:r>
            <a:endParaRPr lang="ru-RU">
              <a:solidFill>
                <a:schemeClr val="bg1"/>
              </a:solidFill>
              <a:latin typeface="Calibri Light"/>
            </a:endParaRPr>
          </a:p>
        </p:txBody>
      </p:sp>
      <p:graphicFrame>
        <p:nvGraphicFramePr>
          <p:cNvPr id="10" name="Table 6"/>
          <p:cNvGraphicFramePr>
            <a:graphicFrameLocks noGrp="1"/>
          </p:cNvGraphicFramePr>
          <p:nvPr/>
        </p:nvGraphicFramePr>
        <p:xfrm>
          <a:off x="6098258" y="1789017"/>
          <a:ext cx="1467919" cy="1799311"/>
        </p:xfrm>
        <a:graphic>
          <a:graphicData uri="http://schemas.openxmlformats.org/drawingml/2006/table">
            <a:tbl>
              <a:tblPr firstRow="1" bandRow="1"/>
              <a:tblGrid>
                <a:gridCol w="37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-0,16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-0,67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0,4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8"/>
          <p:cNvSpPr txBox="1"/>
          <p:nvPr/>
        </p:nvSpPr>
        <p:spPr bwMode="auto">
          <a:xfrm>
            <a:off x="6431682" y="388468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Calibri Light"/>
              </a:rPr>
              <a:t>V</a:t>
            </a:r>
            <a:endParaRPr lang="ru-RU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2" name="Arrow: Right 3"/>
          <p:cNvSpPr/>
          <p:nvPr/>
        </p:nvSpPr>
        <p:spPr bwMode="auto">
          <a:xfrm>
            <a:off x="4714875" y="2700338"/>
            <a:ext cx="74295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prstGeom prst="rect">
          <a:avLst/>
        </a:prstGeom>
        <a:noFill/>
      </a:spPr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2535</Words>
  <Application>Microsoft Office PowerPoint</Application>
  <DocSecurity>0</DocSecurity>
  <PresentationFormat>On-screen Show (16:9)</PresentationFormat>
  <Paragraphs>583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AvenirNextforSAS</vt:lpstr>
      <vt:lpstr>Calibri</vt:lpstr>
      <vt:lpstr>Calibri Light</vt:lpstr>
      <vt:lpstr>Segoe UI</vt:lpstr>
      <vt:lpstr>1_2020-Template-External</vt:lpstr>
      <vt:lpstr>PowerPoint Presentation</vt:lpstr>
      <vt:lpstr>PowerPoint Presentation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Машинное обучение</vt:lpstr>
      <vt:lpstr>Алгоритмы машинного обучения</vt:lpstr>
      <vt:lpstr>Классификация текстов</vt:lpstr>
      <vt:lpstr>PowerPoint Presentation</vt:lpstr>
      <vt:lpstr>PowerPoint Presentation</vt:lpstr>
      <vt:lpstr>Классификация текстов</vt:lpstr>
      <vt:lpstr>Классификация текстов</vt:lpstr>
      <vt:lpstr>Классификация текстов</vt:lpstr>
      <vt:lpstr>PowerPoint Presentation</vt:lpstr>
      <vt:lpstr>Классификация текстов</vt:lpstr>
      <vt:lpstr>PowerPoint Presentation</vt:lpstr>
      <vt:lpstr>Практикум по классификации текстов при помощи машинного обучения</vt:lpstr>
      <vt:lpstr>Практикум по классификации текстов при помощи машинного обучения</vt:lpstr>
      <vt:lpstr>PowerPoint Presentation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Практикум по извлечению именованных сущностей при помощи правил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Konstantin Dudnikov</dc:creator>
  <cp:keywords/>
  <dc:description/>
  <cp:lastModifiedBy>Alexey Pyatov</cp:lastModifiedBy>
  <cp:revision>10</cp:revision>
  <dcterms:created xsi:type="dcterms:W3CDTF">2020-11-17T09:07:13Z</dcterms:created>
  <dcterms:modified xsi:type="dcterms:W3CDTF">2022-03-31T16:20:18Z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0x0101009AC6849F5C4A1B4A9F43A8FDE2B3ACA6</vt:lpwstr>
  </property>
</Properties>
</file>