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77" r:id="rId4"/>
    <p:sldId id="260" r:id="rId5"/>
    <p:sldId id="263" r:id="rId6"/>
    <p:sldId id="274" r:id="rId7"/>
    <p:sldId id="285" r:id="rId8"/>
    <p:sldId id="283" r:id="rId9"/>
    <p:sldId id="291" r:id="rId10"/>
    <p:sldId id="296" r:id="rId11"/>
    <p:sldId id="299" r:id="rId12"/>
    <p:sldId id="300" r:id="rId13"/>
    <p:sldId id="304" r:id="rId14"/>
    <p:sldId id="264" r:id="rId15"/>
    <p:sldId id="287" r:id="rId16"/>
    <p:sldId id="301" r:id="rId17"/>
    <p:sldId id="298" r:id="rId18"/>
    <p:sldId id="30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BC1"/>
    <a:srgbClr val="C2202F"/>
    <a:srgbClr val="DB3856"/>
    <a:srgbClr val="F26322"/>
    <a:srgbClr val="F58220"/>
    <a:srgbClr val="006A9F"/>
    <a:srgbClr val="262626"/>
    <a:srgbClr val="1F344C"/>
    <a:srgbClr val="294665"/>
    <a:srgbClr val="19B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C570E-2192-4340-9833-71631DB9E199}" v="1146" dt="2019-05-29T16:05:30.470"/>
    <p1510:client id="{42799FCB-DE26-4F82-8EF0-C2C0D7C9AC1F}" v="376" dt="2019-05-30T11:39:22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6837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358" y="7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7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B1-4B13-A4F9-F6DA5D01A19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B1-4B13-A4F9-F6DA5D01A19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105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B1-4B13-A4F9-F6DA5D01A1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288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B1-4B13-A4F9-F6DA5D01A196}"/>
                </c:ext>
              </c:extLst>
            </c:dLbl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good</c:v>
                </c:pt>
                <c:pt idx="1">
                  <c:v>bad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105</c:v>
                </c:pt>
                <c:pt idx="1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1-4B13-A4F9-F6DA5D01A19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2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64443305936465E-2"/>
          <c:y val="0.13589801180058397"/>
          <c:w val="0.83442657350280147"/>
          <c:h val="0.736790528105595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Выполнения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9B-4FCA-B8B1-65440F88E8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9B-4FCA-B8B1-65440F88E8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69B-4FCA-B8B1-65440F88E8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УЗИ матки</c:v>
                </c:pt>
                <c:pt idx="1">
                  <c:v>Уровень стероидных гормонов</c:v>
                </c:pt>
                <c:pt idx="2">
                  <c:v>Коагулограмма</c:v>
                </c:pt>
                <c:pt idx="3">
                  <c:v>исследование влагалищных мазков</c:v>
                </c:pt>
              </c:strCache>
            </c:strRef>
          </c:cat>
          <c:val>
            <c:numRef>
              <c:f>Sheet1!$B$2:$B$5</c:f>
              <c:numCache>
                <c:formatCode>0%_);\(0%\)</c:formatCode>
                <c:ptCount val="4"/>
                <c:pt idx="0">
                  <c:v>0.45547073791348602</c:v>
                </c:pt>
                <c:pt idx="1">
                  <c:v>0.38167938931297701</c:v>
                </c:pt>
                <c:pt idx="2">
                  <c:v>5.34351145038168E-2</c:v>
                </c:pt>
                <c:pt idx="3">
                  <c:v>5.0890585241730301E-3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9B-4FCA-B8B1-65440F88E8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8"/>
        <c:axId val="328671128"/>
        <c:axId val="328669816"/>
      </c:barChart>
      <c:catAx>
        <c:axId val="328671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8669816"/>
        <c:crosses val="autoZero"/>
        <c:auto val="1"/>
        <c:lblAlgn val="ctr"/>
        <c:lblOffset val="100"/>
        <c:noMultiLvlLbl val="0"/>
      </c:catAx>
      <c:valAx>
        <c:axId val="328669816"/>
        <c:scaling>
          <c:orientation val="minMax"/>
        </c:scaling>
        <c:delete val="1"/>
        <c:axPos val="b"/>
        <c:numFmt formatCode="0%_);\(0%\)" sourceLinked="1"/>
        <c:majorTickMark val="none"/>
        <c:minorTickMark val="none"/>
        <c:tickLblPos val="nextTo"/>
        <c:crossAx val="328671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устроен процесс поиска процедур?</a:t>
            </a:r>
          </a:p>
          <a:p>
            <a:r>
              <a:rPr lang="ru-RU" dirty="0"/>
              <a:t>Для обработки неструктурированных данных </a:t>
            </a:r>
            <a:r>
              <a:rPr lang="en-US" dirty="0"/>
              <a:t>EHR </a:t>
            </a:r>
            <a:r>
              <a:rPr lang="ru-RU" dirty="0"/>
              <a:t>пользуемся контекстно-семантическими правилами.</a:t>
            </a:r>
          </a:p>
          <a:p>
            <a:r>
              <a:rPr lang="ru-RU" dirty="0"/>
              <a:t>Правила состоят из: ключевых слов и логических операторов.</a:t>
            </a:r>
          </a:p>
          <a:p>
            <a:r>
              <a:rPr lang="ru-RU" dirty="0"/>
              <a:t>Логические операторы делают поиск гибким и, например, позволяют учитывать порядок и расстояние между словами.</a:t>
            </a:r>
          </a:p>
          <a:p>
            <a:r>
              <a:rPr lang="ru-RU" dirty="0"/>
              <a:t>В нашей системе уже зашит морфологический анализ русского языка, что дает возможность выявлять все грамматические формы одной лексемы.</a:t>
            </a:r>
          </a:p>
          <a:p>
            <a:r>
              <a:rPr lang="ru-RU" dirty="0"/>
              <a:t>Демонстрируем исходный интерфейс системы.</a:t>
            </a:r>
          </a:p>
          <a:p>
            <a:r>
              <a:rPr lang="ru-RU" dirty="0"/>
              <a:t>После того как обработали тексты </a:t>
            </a:r>
            <a:r>
              <a:rPr lang="en-US" dirty="0"/>
              <a:t>EHR </a:t>
            </a:r>
            <a:r>
              <a:rPr lang="ru-RU" dirty="0"/>
              <a:t>и сопоставили результаты с пунктами приказа, проверяем процедуры на соответствие дополнительным условиям. Далее можем сформировать вывод по каждому ЭКО и связанным с ним процедурам.</a:t>
            </a:r>
          </a:p>
        </p:txBody>
      </p:sp>
    </p:spTree>
    <p:extLst>
      <p:ext uri="{BB962C8B-B14F-4D97-AF65-F5344CB8AC3E}">
        <p14:creationId xmlns:p14="http://schemas.microsoft.com/office/powerpoint/2010/main" val="107206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9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765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13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3686 эко – сайт Москвы </a:t>
            </a:r>
            <a:r>
              <a:rPr lang="en-US" dirty="0"/>
              <a:t>https://www.mos.ru/news/item/37648073/?onsite_from=main_page</a:t>
            </a:r>
            <a:endParaRPr lang="ru-RU" dirty="0"/>
          </a:p>
          <a:p>
            <a:r>
              <a:rPr lang="ru-RU" dirty="0"/>
              <a:t>12 млн москвичей. 6 млн москвичек (условно)</a:t>
            </a:r>
          </a:p>
          <a:p>
            <a:endParaRPr lang="ru-RU" dirty="0"/>
          </a:p>
          <a:p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Устно - 15 минут. </a:t>
            </a:r>
          </a:p>
          <a:p>
            <a:endParaRPr lang="ru-RU" sz="1200" b="1" kern="1200" baseline="0" dirty="0">
              <a:solidFill>
                <a:schemeClr val="bg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Сколько эксперт тратит на выбор объекта проверки?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6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3686 эко в 2017 г. – сайт Москвы </a:t>
            </a:r>
            <a:r>
              <a:rPr lang="en-US" dirty="0"/>
              <a:t>https://www.mos.ru/news/item/37648073/?onsite_from=main_page</a:t>
            </a:r>
            <a:endParaRPr lang="ru-RU" dirty="0"/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Разработана интерактивная отчетность, которая позволяет оценить объем недостатков в целом и по отдельным медицинским организациям…</a:t>
            </a:r>
            <a:endParaRPr lang="ru-RU" sz="1200" kern="1200" baseline="0" dirty="0">
              <a:solidFill>
                <a:schemeClr val="bg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endParaRPr lang="ru-RU" dirty="0"/>
          </a:p>
          <a:p>
            <a:endParaRPr lang="ru-RU" dirty="0"/>
          </a:p>
          <a:p>
            <a:r>
              <a:rPr lang="en-US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1</a:t>
            </a:r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:34:60</a:t>
            </a:r>
          </a:p>
          <a:p>
            <a:endParaRPr lang="ru-RU" sz="1200" b="1" kern="1200" baseline="0" dirty="0">
              <a:solidFill>
                <a:schemeClr val="bg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Устно сказать – про 15 минут. </a:t>
            </a:r>
          </a:p>
          <a:p>
            <a:endParaRPr lang="ru-RU" sz="1200" b="1" kern="1200" baseline="0" dirty="0">
              <a:solidFill>
                <a:schemeClr val="bg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Спросить – про эксперта – сколько он тратит на выбор объекта проверки?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174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3686 эко в 2017 г. – сайт Москвы </a:t>
            </a:r>
            <a:r>
              <a:rPr lang="en-US" dirty="0"/>
              <a:t>https://www.mos.ru/news/item/37648073/?onsite_from=main_page</a:t>
            </a:r>
            <a:endParaRPr lang="ru-RU" dirty="0"/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Разработана интерактивная отчетность, которая позволяет оценить объем недостатков в целом и по отдельным медицинским организациям…</a:t>
            </a:r>
            <a:endParaRPr lang="ru-RU" sz="1200" kern="1200" baseline="0" dirty="0">
              <a:solidFill>
                <a:schemeClr val="bg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endParaRPr lang="ru-RU" dirty="0"/>
          </a:p>
          <a:p>
            <a:endParaRPr lang="ru-RU" dirty="0"/>
          </a:p>
          <a:p>
            <a:r>
              <a:rPr lang="en-US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1</a:t>
            </a:r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:34:60</a:t>
            </a:r>
          </a:p>
          <a:p>
            <a:endParaRPr lang="ru-RU" sz="1200" b="1" kern="1200" baseline="0" dirty="0">
              <a:solidFill>
                <a:schemeClr val="bg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Устно сказать – про 15 минут. </a:t>
            </a:r>
          </a:p>
          <a:p>
            <a:endParaRPr lang="ru-RU" sz="1200" b="1" kern="1200" baseline="0" dirty="0">
              <a:solidFill>
                <a:schemeClr val="bg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b="1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Спросить – про эксперта – сколько он тратит на выбор объекта проверки?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145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4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chemeClr val="bg1"/>
                </a:solidFill>
              </a:rPr>
              <a:t>Недостатки: (не забыть сказать, что проверяется еще и первичка в бумаге – потому что </a:t>
            </a:r>
            <a:r>
              <a:rPr lang="en-US" b="1" dirty="0">
                <a:solidFill>
                  <a:schemeClr val="bg1"/>
                </a:solidFill>
              </a:rPr>
              <a:t>EHR</a:t>
            </a:r>
            <a:r>
              <a:rPr lang="ru-RU" b="1" dirty="0">
                <a:solidFill>
                  <a:schemeClr val="bg1"/>
                </a:solidFill>
              </a:rPr>
              <a:t> до конца верить сейчас нельзя)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Проверяется лишь малая доля случаев оказания медицинской помощи. Её качество в остальных случаях остается неизвестным.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 помощью реестра счетов невозможно провести детальную проверку, а </a:t>
            </a:r>
            <a:r>
              <a:rPr lang="en-US" dirty="0">
                <a:solidFill>
                  <a:schemeClr val="bg1"/>
                </a:solidFill>
              </a:rPr>
              <a:t>EHR</a:t>
            </a:r>
            <a:r>
              <a:rPr lang="ru-RU" dirty="0">
                <a:solidFill>
                  <a:schemeClr val="bg1"/>
                </a:solidFill>
              </a:rPr>
              <a:t> исследовать нужно на месте и вручную, что трудоёмко.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Выбор объектов для проверок страховыми компаниями фрагментирован, знания экспертов разрознены.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Низкая культура заполнения </a:t>
            </a:r>
            <a:r>
              <a:rPr lang="en-US" dirty="0">
                <a:solidFill>
                  <a:schemeClr val="bg1"/>
                </a:solidFill>
              </a:rPr>
              <a:t>EHR</a:t>
            </a:r>
            <a:r>
              <a:rPr lang="ru-RU" dirty="0">
                <a:solidFill>
                  <a:schemeClr val="bg1"/>
                </a:solidFill>
              </a:rPr>
              <a:t> и невысокое качество записей.</a:t>
            </a:r>
          </a:p>
        </p:txBody>
      </p:sp>
    </p:spTree>
    <p:extLst>
      <p:ext uri="{BB962C8B-B14F-4D97-AF65-F5344CB8AC3E}">
        <p14:creationId xmlns:p14="http://schemas.microsoft.com/office/powerpoint/2010/main" val="21019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chemeClr val="bg1"/>
                </a:solidFill>
              </a:rPr>
              <a:t>Преимущества улучшенного процесса: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Контролем будут охвачены </a:t>
            </a:r>
            <a:r>
              <a:rPr lang="ru-RU" b="1" dirty="0">
                <a:solidFill>
                  <a:srgbClr val="FFFF99"/>
                </a:solidFill>
              </a:rPr>
              <a:t>все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случаи оказания медицинской помощи.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Повысится доля результативных проверок – экспертизы будут проводиться по случаям, где нарушения наиболее вероятны.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одном месте будут аккумулированы знания различных высококвалифицированных экспертов.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Повысится качество и культура заполнения </a:t>
            </a:r>
            <a:r>
              <a:rPr lang="en-US" dirty="0">
                <a:solidFill>
                  <a:schemeClr val="bg1"/>
                </a:solidFill>
              </a:rPr>
              <a:t>EHR</a:t>
            </a:r>
            <a:r>
              <a:rPr lang="ru-RU" dirty="0">
                <a:solidFill>
                  <a:schemeClr val="bg1"/>
                </a:solidFill>
              </a:rPr>
              <a:t>. Ведение электронных записей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станет рутинным управляемым процессом.</a:t>
            </a:r>
          </a:p>
        </p:txBody>
      </p:sp>
    </p:spTree>
    <p:extLst>
      <p:ext uri="{BB962C8B-B14F-4D97-AF65-F5344CB8AC3E}">
        <p14:creationId xmlns:p14="http://schemas.microsoft.com/office/powerpoint/2010/main" val="24440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Катализатором улучшений, описанных на предыдущем слайде, является модуль выявления недостатков – именно он представляет собой ядро системы поддержки принятия решений и ядром системы ОС о качестве </a:t>
            </a:r>
            <a:r>
              <a:rPr lang="en-US" dirty="0"/>
              <a:t>EHR</a:t>
            </a:r>
            <a:r>
              <a:rPr lang="ru-RU" dirty="0"/>
              <a:t>. Без него АС, описанной на предыдущем слайде, не будет. Поэтому мы выбрали для проекта самое важное – создание системы автоматического анализа недостатков медпомощи.</a:t>
            </a:r>
          </a:p>
        </p:txBody>
      </p:sp>
    </p:spTree>
    <p:extLst>
      <p:ext uri="{BB962C8B-B14F-4D97-AF65-F5344CB8AC3E}">
        <p14:creationId xmlns:p14="http://schemas.microsoft.com/office/powerpoint/2010/main" val="21397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2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rPr>
              <a:t>Под недостатком в рамках проекта понимается нецелесообразное оказание медицинской помощи – по сути нецелевое расходование средств ОМС.</a:t>
            </a:r>
          </a:p>
          <a:p>
            <a:endParaRPr lang="ru-RU" dirty="0"/>
          </a:p>
          <a:p>
            <a:r>
              <a:rPr lang="ru-RU" dirty="0"/>
              <a:t>ЭКО делают много и есть сомнения, что его всегда делают по показаниям и он </a:t>
            </a:r>
            <a:r>
              <a:rPr lang="ru-RU" dirty="0" err="1"/>
              <a:t>действиетльно</a:t>
            </a:r>
            <a:r>
              <a:rPr lang="ru-RU" dirty="0"/>
              <a:t> необходим. +зам </a:t>
            </a:r>
            <a:r>
              <a:rPr lang="ru-RU" dirty="0" err="1"/>
              <a:t>диретокра</a:t>
            </a:r>
            <a:r>
              <a:rPr lang="ru-RU" dirty="0"/>
              <a:t> </a:t>
            </a:r>
            <a:r>
              <a:rPr lang="ru-RU" dirty="0" err="1"/>
              <a:t>говроила</a:t>
            </a:r>
            <a:r>
              <a:rPr lang="ru-RU" dirty="0"/>
              <a:t>, что обычные роды записывают на эко.</a:t>
            </a:r>
          </a:p>
          <a:p>
            <a:endParaRPr lang="ru-RU" dirty="0"/>
          </a:p>
          <a:p>
            <a:r>
              <a:rPr lang="ru-RU" dirty="0"/>
              <a:t>Наибольшие суммы нецелевого использования средств выявлены в следующих МО: - ГБУЗ «Центр планирования семьи и репродукции ДЗМ» - 1 886,7 тыс. руб.; - ГБУЗ « ГП № 212 ДЗМ» - 812,5 тыс. рублей. </a:t>
            </a:r>
          </a:p>
        </p:txBody>
      </p:sp>
    </p:spTree>
    <p:extLst>
      <p:ext uri="{BB962C8B-B14F-4D97-AF65-F5344CB8AC3E}">
        <p14:creationId xmlns:p14="http://schemas.microsoft.com/office/powerpoint/2010/main" val="348837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000" b="1" kern="1200" baseline="0" dirty="0">
                <a:solidFill>
                  <a:srgbClr val="FFFF99"/>
                </a:solidFill>
                <a:effectLst/>
                <a:latin typeface="+mn-lt"/>
                <a:ea typeface="+mn-ea"/>
                <a:cs typeface="Arial" pitchFamily="34" charset="0"/>
              </a:rPr>
              <a:t>Выявить показания – бесплодие / заболевания (п. 20)</a:t>
            </a:r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200" dirty="0">
                <a:solidFill>
                  <a:schemeClr val="bg1"/>
                </a:solidFill>
              </a:rPr>
              <a:t>Диагностика причин бесплодия (3-6 месяцев) – п. 8, 9</a:t>
            </a:r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200" dirty="0">
                <a:solidFill>
                  <a:schemeClr val="bg1"/>
                </a:solidFill>
              </a:rPr>
              <a:t>Лечение бесплодия (9-12 мес.) – п. 10</a:t>
            </a:r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000" b="1" kern="1200" baseline="0" dirty="0">
                <a:solidFill>
                  <a:srgbClr val="FFFF99"/>
                </a:solidFill>
                <a:effectLst/>
                <a:latin typeface="+mn-lt"/>
                <a:ea typeface="+mn-ea"/>
                <a:cs typeface="Arial" pitchFamily="34" charset="0"/>
              </a:rPr>
              <a:t>Подтвердить отсутствие противопоказаний (п. 21)</a:t>
            </a:r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200" dirty="0">
                <a:solidFill>
                  <a:schemeClr val="bg1"/>
                </a:solidFill>
              </a:rPr>
              <a:t>Общие исследования для мужчин и женщин (п. 11)</a:t>
            </a:r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200" dirty="0">
                <a:solidFill>
                  <a:schemeClr val="bg1"/>
                </a:solidFill>
              </a:rPr>
              <a:t>Исследования для женщин (п. 12)</a:t>
            </a:r>
          </a:p>
          <a:p>
            <a:pPr marL="17145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Char char="•"/>
              <a:tabLst/>
              <a:defRPr/>
            </a:pPr>
            <a:r>
              <a:rPr lang="ru-RU" sz="1000" b="1" kern="1200" baseline="0" dirty="0">
                <a:solidFill>
                  <a:srgbClr val="FFFF99"/>
                </a:solidFill>
                <a:effectLst/>
                <a:latin typeface="+mn-lt"/>
                <a:ea typeface="+mn-ea"/>
                <a:cs typeface="Arial" pitchFamily="34" charset="0"/>
              </a:rPr>
              <a:t>Провести процедуру ЭКО (вообще это п. 24, но мы берем номера этапов из письма -- ?? )</a:t>
            </a:r>
          </a:p>
          <a:p>
            <a:endParaRPr lang="ru-RU" dirty="0"/>
          </a:p>
          <a:p>
            <a:r>
              <a:rPr lang="ru-RU" dirty="0"/>
              <a:t>П. 20:</a:t>
            </a: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а) бесплодие, не поддающееся лечению…</a:t>
            </a: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б) заболевания, при которых наступление беременности невозможно без использования ЭКО. </a:t>
            </a:r>
            <a:r>
              <a:rPr lang="ru-RU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– как мы это учитываем? Тогда д.1 может и не быть.</a:t>
            </a:r>
          </a:p>
          <a:p>
            <a:endParaRPr lang="ru-RU" dirty="0"/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п. 9. Рекомендуемая длительность обследования для установления причин бесплодия составляет 3-6 месяцев.</a:t>
            </a:r>
            <a:endParaRPr lang="ru-RU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10. В случае, если после установления причины бесплодия проведенное лечение, включая лапароскопическую 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гистероскопическую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 коррекцию, стимуляцию овуляции и терапию мужского фактора бесплодия признано неэффективным (отсутствие беременности в течение </a:t>
            </a:r>
            <a:r>
              <a:rPr lang="ru-RU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9-12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месяцев – отсюда и 12-18 в процессе – это рекомендуемые сроки диагностики 1 + указанные сроки 3+9 и 12+6), пациенты направляются на лечение с использованием ВРТ. Женщины старше 35 лет по решению консилиума врачей направляются на лечение с использование ВРТ до истечения указанного срока.</a:t>
            </a:r>
          </a:p>
        </p:txBody>
      </p:sp>
    </p:spTree>
    <p:extLst>
      <p:ext uri="{BB962C8B-B14F-4D97-AF65-F5344CB8AC3E}">
        <p14:creationId xmlns:p14="http://schemas.microsoft.com/office/powerpoint/2010/main" val="428265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lang="ru-RU" sz="1200" kern="1200" baseline="0" dirty="0">
                <a:solidFill>
                  <a:schemeClr val="accent2"/>
                </a:solidFill>
                <a:effectLst/>
                <a:latin typeface="+mn-lt"/>
                <a:ea typeface="+mn-ea"/>
                <a:cs typeface="Arial" pitchFamily="34" charset="0"/>
              </a:rPr>
              <a:t>18 месяцев =6 месяцев диагностики (п.9) + 12 месяцев лечения (п. 10).</a:t>
            </a:r>
          </a:p>
          <a:p>
            <a:pPr marL="0" marR="0" lvl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endParaRPr lang="ru-RU" sz="1200" kern="1200" baseline="0" dirty="0">
              <a:solidFill>
                <a:schemeClr val="accent2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pPr marL="0" marR="0" lvl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lang="ru-RU" sz="1200" kern="1200" baseline="0" dirty="0">
                <a:solidFill>
                  <a:schemeClr val="accent2"/>
                </a:solidFill>
                <a:effectLst/>
                <a:latin typeface="+mn-lt"/>
                <a:ea typeface="+mn-ea"/>
                <a:cs typeface="Arial" pitchFamily="34" charset="0"/>
              </a:rPr>
              <a:t>Гипотеза: факт диагностики = подтверждение показаний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Весь процесс (убрать, тут для информации)</a:t>
            </a:r>
          </a:p>
          <a:p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1. Берем все услуги, выделяем в них ЭКО и считаем это нашим отчетом</a:t>
            </a:r>
          </a:p>
          <a:p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2. Пропускаем весь набор через модель категоризации -</a:t>
            </a:r>
            <a:r>
              <a:rPr lang="en-US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&gt;</a:t>
            </a:r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 разметка записей по НСИ (это то. это это).  Работа с </a:t>
            </a:r>
            <a:r>
              <a:rPr lang="ru-RU" sz="1200" kern="1200" baseline="0" dirty="0" err="1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ключевиками</a:t>
            </a:r>
            <a:endParaRPr lang="ru-RU" sz="1200" kern="1200" baseline="0" dirty="0">
              <a:solidFill>
                <a:srgbClr val="FFFF00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3. Постобработка результатов модели категоризации (если анализ 3 раза, то считаем его выполненным). </a:t>
            </a:r>
            <a:r>
              <a:rPr lang="ru-RU" sz="1200" kern="1200" baseline="0" dirty="0" err="1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Ключевики</a:t>
            </a:r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 строго говоря не сработали, ищем иначе</a:t>
            </a:r>
          </a:p>
          <a:p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4. Берем таблицу всех процедур по НСИ и проставляем, какие сделаны, какие нет. (подсчитываем % выполнения)</a:t>
            </a:r>
          </a:p>
          <a:p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5. Анализируем пропуски (невыполненных процедур) -</a:t>
            </a:r>
            <a:r>
              <a:rPr lang="en-US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&gt; VA</a:t>
            </a:r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.</a:t>
            </a:r>
            <a:endParaRPr lang="en-US" sz="1200" kern="1200" baseline="0" dirty="0">
              <a:solidFill>
                <a:srgbClr val="FFFF00"/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6. Оценивать только то, что проводится всегда (</a:t>
            </a:r>
            <a:r>
              <a:rPr lang="en-US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&gt;0.8 </a:t>
            </a:r>
            <a:r>
              <a:rPr lang="ru-RU" sz="1200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Arial" pitchFamily="34" charset="0"/>
              </a:rPr>
              <a:t>по стандарту)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62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Расскажем о наиболее важных и интересных этапах технической реализации.</a:t>
            </a:r>
          </a:p>
          <a:p>
            <a:r>
              <a:rPr lang="ru-RU" dirty="0"/>
              <a:t>1 усовершенствованный этап - Подготовка данных. Новая методология.</a:t>
            </a:r>
          </a:p>
          <a:p>
            <a:r>
              <a:rPr lang="ru-RU" dirty="0"/>
              <a:t>Теперь вместо </a:t>
            </a:r>
            <a:r>
              <a:rPr lang="ru-RU" dirty="0" err="1"/>
              <a:t>сложноструктурированной</a:t>
            </a:r>
            <a:r>
              <a:rPr lang="ru-RU" dirty="0"/>
              <a:t> витрины достаточно загрузить в систему простой шаблон.</a:t>
            </a:r>
          </a:p>
          <a:p>
            <a:r>
              <a:rPr lang="ru-RU" dirty="0"/>
              <a:t>Основная ячейка шаблона – неструктурированный текст </a:t>
            </a:r>
            <a:r>
              <a:rPr lang="en-US" dirty="0"/>
              <a:t>EHR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Позволяет системе подключаться к источникам данных разной степени качества. Именно это наблюдаем в разных МО.</a:t>
            </a:r>
          </a:p>
        </p:txBody>
      </p:sp>
    </p:spTree>
    <p:extLst>
      <p:ext uri="{BB962C8B-B14F-4D97-AF65-F5344CB8AC3E}">
        <p14:creationId xmlns:p14="http://schemas.microsoft.com/office/powerpoint/2010/main" val="259115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Для поиска процедур в данных </a:t>
            </a:r>
            <a:r>
              <a:rPr lang="en-US" b="0" dirty="0"/>
              <a:t>EHR </a:t>
            </a:r>
            <a:r>
              <a:rPr lang="ru-RU" b="0" dirty="0"/>
              <a:t>создаем Справочник ключевых слов.</a:t>
            </a:r>
          </a:p>
          <a:p>
            <a:r>
              <a:rPr lang="ru-RU" b="0" dirty="0"/>
              <a:t>Справочник позволяет собрать знания о том, как процедуры отмечаются в медицинских .</a:t>
            </a:r>
          </a:p>
          <a:p>
            <a:r>
              <a:rPr lang="ru-RU" b="0" dirty="0"/>
              <a:t>Данные </a:t>
            </a:r>
            <a:r>
              <a:rPr lang="en-US" b="0" dirty="0"/>
              <a:t>EHR </a:t>
            </a:r>
            <a:r>
              <a:rPr lang="ru-RU" b="0" dirty="0"/>
              <a:t>обычно не соответствуют пунктам нормативной документации: много медицинских сокращений / аббревиатур, проведение некоторых процедур можно отследить только по косвенным признакам.</a:t>
            </a:r>
          </a:p>
          <a:p>
            <a:r>
              <a:rPr lang="ru-RU" b="0" dirty="0"/>
              <a:t>Для формирования Справочника и сбора необходимой информации применяли тематический анализ данных и дополнили результаты знаниями </a:t>
            </a:r>
            <a:r>
              <a:rPr lang="ru-RU" b="0" dirty="0" err="1"/>
              <a:t>медэкспертов</a:t>
            </a:r>
            <a:r>
              <a:rPr lang="ru-RU" b="0" dirty="0"/>
              <a:t>.</a:t>
            </a:r>
          </a:p>
          <a:p>
            <a:r>
              <a:rPr lang="ru-RU" b="0" dirty="0"/>
              <a:t>После выявления ключевых процедур по каждой процедуре (см. пример выше) настроили процесс поиска процедур в тексте.</a:t>
            </a:r>
          </a:p>
          <a:p>
            <a:r>
              <a:rPr lang="ru-RU" b="0" dirty="0"/>
              <a:t>Поиск реализован несколькими способами: (1) система может ориентироваться на ключевые слова / их сочетания или (2) на наличие в тексте нескольких составляющих соответствующей процедуры.</a:t>
            </a:r>
          </a:p>
          <a:p>
            <a:r>
              <a:rPr lang="ru-RU" b="0" dirty="0"/>
              <a:t>Это крайне важно при обработке комплексных анализов, например, ОАК: даже если не записано в тексте полностью, системы выявит комплексный анализ по нескольким составляющим.</a:t>
            </a:r>
          </a:p>
        </p:txBody>
      </p:sp>
    </p:spTree>
    <p:extLst>
      <p:ext uri="{BB962C8B-B14F-4D97-AF65-F5344CB8AC3E}">
        <p14:creationId xmlns:p14="http://schemas.microsoft.com/office/powerpoint/2010/main" val="413624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Title Slide">
    <p:bg>
      <p:bgPr>
        <a:gradFill flip="none" rotWithShape="1">
          <a:gsLst>
            <a:gs pos="0">
              <a:srgbClr val="DB3856"/>
            </a:gs>
            <a:gs pos="100000">
              <a:srgbClr val="C2202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67" y="27894"/>
            <a:ext cx="5072433" cy="50829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4329775"/>
            <a:ext cx="9144000" cy="813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31442" y="387464"/>
            <a:ext cx="3115013" cy="799108"/>
            <a:chOff x="431442" y="387464"/>
            <a:chExt cx="3115013" cy="799108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1114151" y="576920"/>
              <a:ext cx="2432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SAS</a:t>
              </a:r>
              <a:r>
                <a:rPr lang="en-US" sz="1200" baseline="30000" dirty="0">
                  <a:solidFill>
                    <a:schemeClr val="bg1"/>
                  </a:solidFill>
                </a:rPr>
                <a:t>®</a:t>
              </a:r>
              <a:r>
                <a:rPr lang="en-US" sz="1200" b="1" dirty="0">
                  <a:solidFill>
                    <a:schemeClr val="bg1"/>
                  </a:solidFill>
                </a:rPr>
                <a:t> FORUM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RUSSIA 2019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42" y="387464"/>
              <a:ext cx="789018" cy="799108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 userDrawn="1"/>
        </p:nvSpPr>
        <p:spPr>
          <a:xfrm>
            <a:off x="0" y="4306527"/>
            <a:ext cx="9144000" cy="52743"/>
          </a:xfrm>
          <a:prstGeom prst="rect">
            <a:avLst/>
          </a:prstGeom>
          <a:solidFill>
            <a:srgbClr val="F6A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dnight_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_Section Header">
    <p:bg>
      <p:bgPr>
        <a:gradFill>
          <a:gsLst>
            <a:gs pos="0">
              <a:schemeClr val="accent6"/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2946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4821786"/>
            <a:ext cx="914400" cy="230832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3513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3213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Valid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7604" y="4767514"/>
            <a:ext cx="1695989" cy="323165"/>
            <a:chOff x="197604" y="4767514"/>
            <a:chExt cx="1695989" cy="323165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04" y="4788908"/>
              <a:ext cx="247086" cy="24708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388189" y="4767514"/>
              <a:ext cx="15054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spc="0" dirty="0">
                  <a:solidFill>
                    <a:schemeClr val="accent3"/>
                  </a:solidFill>
                  <a:latin typeface="+mj-lt"/>
                </a:rPr>
                <a:t>SAS</a:t>
              </a:r>
              <a:r>
                <a:rPr lang="en-US" sz="900" strike="noStrike" spc="0" dirty="0">
                  <a:solidFill>
                    <a:schemeClr val="accent3"/>
                  </a:solidFill>
                  <a:latin typeface="+mj-lt"/>
                </a:rPr>
                <a:t>®</a:t>
              </a:r>
              <a:r>
                <a:rPr lang="en-US" sz="900" spc="0" dirty="0">
                  <a:solidFill>
                    <a:schemeClr val="accent3"/>
                  </a:solidFill>
                  <a:latin typeface="+mj-lt"/>
                </a:rPr>
                <a:t> FORUM</a:t>
              </a:r>
            </a:p>
            <a:p>
              <a:pPr>
                <a:lnSpc>
                  <a:spcPts val="900"/>
                </a:lnSpc>
              </a:pPr>
              <a:r>
                <a:rPr lang="en-US" sz="900" spc="0" dirty="0">
                  <a:solidFill>
                    <a:schemeClr val="accent3"/>
                  </a:solidFill>
                </a:rPr>
                <a:t>RUSSIA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67" r:id="rId11"/>
    <p:sldLayoutId id="2147483937" r:id="rId12"/>
    <p:sldLayoutId id="2147483939" r:id="rId13"/>
    <p:sldLayoutId id="2147483941" r:id="rId14"/>
    <p:sldLayoutId id="2147483963" r:id="rId15"/>
    <p:sldLayoutId id="2147483942" r:id="rId16"/>
    <p:sldLayoutId id="2147483968" r:id="rId17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829826"/>
            <a:ext cx="6611112" cy="553998"/>
          </a:xfrm>
        </p:spPr>
        <p:txBody>
          <a:bodyPr/>
          <a:lstStyle/>
          <a:p>
            <a:r>
              <a:rPr lang="ru-RU" sz="3000" dirty="0"/>
              <a:t>Аудит электронных медицинских карт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52144" y="2383824"/>
            <a:ext cx="6611112" cy="336502"/>
          </a:xfrm>
        </p:spPr>
        <p:txBody>
          <a:bodyPr/>
          <a:lstStyle/>
          <a:p>
            <a:r>
              <a:rPr lang="ru-RU" sz="1850" dirty="0"/>
              <a:t>Проверяем обоснованность компенсации за проведение ЭКО</a:t>
            </a:r>
            <a:endParaRPr lang="en-US" sz="18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D6633-8B06-4979-B96A-7C0C70F603D4}"/>
              </a:ext>
            </a:extLst>
          </p:cNvPr>
          <p:cNvSpPr txBox="1"/>
          <p:nvPr/>
        </p:nvSpPr>
        <p:spPr>
          <a:xfrm>
            <a:off x="1200589" y="3503815"/>
            <a:ext cx="520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Алексей Пятов</a:t>
            </a:r>
          </a:p>
          <a:p>
            <a:r>
              <a:rPr lang="ru-RU" sz="1400" dirty="0">
                <a:solidFill>
                  <a:schemeClr val="bg1"/>
                </a:solidFill>
              </a:rPr>
              <a:t>Консультант Дирекции аналитических и индустриальных решений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SAS </a:t>
            </a:r>
            <a:r>
              <a:rPr lang="ru-RU" sz="1400" dirty="0">
                <a:solidFill>
                  <a:schemeClr val="bg1"/>
                </a:solidFill>
              </a:rPr>
              <a:t>Россия / СНГ</a:t>
            </a:r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D1F49CF-AFDD-4F41-9D77-4B6B249477C8}"/>
              </a:ext>
            </a:extLst>
          </p:cNvPr>
          <p:cNvSpPr/>
          <p:nvPr/>
        </p:nvSpPr>
        <p:spPr>
          <a:xfrm>
            <a:off x="605501" y="2253294"/>
            <a:ext cx="2203246" cy="1742658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A4BF69-A359-4671-985D-CD3B9E74D9E8}"/>
              </a:ext>
            </a:extLst>
          </p:cNvPr>
          <p:cNvSpPr txBox="1"/>
          <p:nvPr/>
        </p:nvSpPr>
        <p:spPr>
          <a:xfrm>
            <a:off x="605500" y="2336847"/>
            <a:ext cx="22032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/>
            <a:r>
              <a:rPr lang="en-US" sz="14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ru-RU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OR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,</a:t>
            </a:r>
          </a:p>
          <a:p>
            <a:pPr marL="252000"/>
            <a:r>
              <a:rPr lang="ru-RU" sz="1400" b="1" dirty="0">
                <a:solidFill>
                  <a:schemeClr val="bg1"/>
                </a:solidFill>
                <a:latin typeface="+mj-lt"/>
              </a:rPr>
              <a:t>     ( </a:t>
            </a:r>
            <a:r>
              <a:rPr lang="en-US" sz="1400" b="1" dirty="0">
                <a:solidFill>
                  <a:srgbClr val="1ECC96"/>
                </a:solidFill>
                <a:latin typeface="+mj-lt"/>
              </a:rPr>
              <a:t>ORDDIST_4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,</a:t>
            </a:r>
            <a:r>
              <a:rPr lang="ru-RU" sz="1400" b="1" dirty="0">
                <a:solidFill>
                  <a:schemeClr val="bg1"/>
                </a:solidFill>
                <a:latin typeface="+mj-lt"/>
              </a:rPr>
              <a:t>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pPr marL="252000"/>
            <a:r>
              <a:rPr lang="ru-RU" sz="1400" b="1" dirty="0">
                <a:solidFill>
                  <a:schemeClr val="bg1"/>
                </a:solidFill>
                <a:latin typeface="+mj-lt"/>
              </a:rPr>
              <a:t>             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"</a:t>
            </a:r>
            <a:r>
              <a:rPr lang="ru-RU" sz="1400" dirty="0" err="1">
                <a:solidFill>
                  <a:schemeClr val="bg1"/>
                </a:solidFill>
                <a:latin typeface="+mj-lt"/>
              </a:rPr>
              <a:t>эндометр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*"</a:t>
            </a:r>
            <a:r>
              <a:rPr lang="ru-RU" sz="1400" b="1" dirty="0">
                <a:solidFill>
                  <a:schemeClr val="bg1"/>
                </a:solidFill>
                <a:latin typeface="+mj-lt"/>
              </a:rPr>
              <a:t>,</a:t>
            </a:r>
          </a:p>
          <a:p>
            <a:pPr marL="252000"/>
            <a:r>
              <a:rPr lang="ru-RU" sz="1400" b="1" dirty="0">
                <a:solidFill>
                  <a:schemeClr val="bg1"/>
                </a:solidFill>
                <a:latin typeface="+mj-lt"/>
              </a:rPr>
              <a:t>             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"мм"</a:t>
            </a:r>
          </a:p>
          <a:p>
            <a:pPr marL="252000"/>
            <a:r>
              <a:rPr lang="ru-RU" sz="1400" b="1" dirty="0">
                <a:solidFill>
                  <a:schemeClr val="bg1"/>
                </a:solidFill>
                <a:latin typeface="+mj-lt"/>
              </a:rPr>
              <a:t>     ),</a:t>
            </a:r>
          </a:p>
          <a:p>
            <a:pPr marL="252000"/>
            <a:r>
              <a:rPr lang="ru-RU" sz="1400" b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"</a:t>
            </a:r>
            <a:r>
              <a:rPr lang="ru-RU" sz="1400" dirty="0" err="1">
                <a:solidFill>
                  <a:schemeClr val="bg1"/>
                </a:solidFill>
                <a:latin typeface="+mj-lt"/>
              </a:rPr>
              <a:t>гистероскопия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@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"</a:t>
            </a:r>
          </a:p>
          <a:p>
            <a:pPr marL="252000"/>
            <a:r>
              <a:rPr lang="ru-RU" sz="14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F56063-1900-47DF-9AC6-685245FF4CFA}"/>
              </a:ext>
            </a:extLst>
          </p:cNvPr>
          <p:cNvSpPr/>
          <p:nvPr/>
        </p:nvSpPr>
        <p:spPr>
          <a:xfrm>
            <a:off x="5823093" y="2530299"/>
            <a:ext cx="1512000" cy="288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09D55-7A83-4371-8413-6621FA723470}"/>
              </a:ext>
            </a:extLst>
          </p:cNvPr>
          <p:cNvSpPr txBox="1"/>
          <p:nvPr/>
        </p:nvSpPr>
        <p:spPr>
          <a:xfrm>
            <a:off x="4456810" y="1973764"/>
            <a:ext cx="3625703" cy="161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400" dirty="0">
                <a:solidFill>
                  <a:schemeClr val="bg1"/>
                </a:solidFill>
              </a:rPr>
              <a:t>Выделения – кровянистые (</a:t>
            </a:r>
            <a:r>
              <a:rPr lang="ru-RU" sz="1400" dirty="0" err="1">
                <a:solidFill>
                  <a:schemeClr val="bg1"/>
                </a:solidFill>
              </a:rPr>
              <a:t>menses</a:t>
            </a:r>
            <a:r>
              <a:rPr lang="ru-RU" sz="1400" dirty="0">
                <a:solidFill>
                  <a:schemeClr val="bg1"/>
                </a:solidFill>
              </a:rPr>
              <a:t>) длина: 65 мм. ширина 63 мм. пер.-задний: 43 мм. </a:t>
            </a:r>
            <a:r>
              <a:rPr lang="ru-RU" sz="1400" dirty="0" err="1">
                <a:solidFill>
                  <a:schemeClr val="bg1"/>
                </a:solidFill>
              </a:rPr>
              <a:t>afv</a:t>
            </a:r>
            <a:r>
              <a:rPr lang="ru-RU" sz="1400" dirty="0">
                <a:solidFill>
                  <a:schemeClr val="bg1"/>
                </a:solidFill>
              </a:rPr>
              <a:t> * неоднородный * </a:t>
            </a:r>
            <a:r>
              <a:rPr lang="ru-RU" sz="1400" b="1" dirty="0">
                <a:solidFill>
                  <a:schemeClr val="bg1"/>
                </a:solidFill>
              </a:rPr>
              <a:t>эндометрий 2,5 мм 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соотв. фазе: пролиферации * размеры 25*17 фолликулярный аппарат выражен размеры 25*18 фолликулярный аппарат выражен…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054DD4-7EA0-4DB7-8413-910DEBE2E595}"/>
              </a:ext>
            </a:extLst>
          </p:cNvPr>
          <p:cNvSpPr/>
          <p:nvPr/>
        </p:nvSpPr>
        <p:spPr>
          <a:xfrm>
            <a:off x="5527475" y="3838159"/>
            <a:ext cx="1152000" cy="288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14A7B-5827-4F59-B7B5-F5815752C8DC}"/>
              </a:ext>
            </a:extLst>
          </p:cNvPr>
          <p:cNvSpPr txBox="1"/>
          <p:nvPr/>
        </p:nvSpPr>
        <p:spPr>
          <a:xfrm>
            <a:off x="4456810" y="3818364"/>
            <a:ext cx="362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Проведение  </a:t>
            </a:r>
            <a:r>
              <a:rPr lang="ru-RU" sz="1400" b="1" dirty="0" err="1">
                <a:solidFill>
                  <a:schemeClr val="bg1"/>
                </a:solidFill>
              </a:rPr>
              <a:t>гистероскопии</a:t>
            </a:r>
            <a:r>
              <a:rPr lang="ru-RU" sz="1400" b="1" dirty="0">
                <a:solidFill>
                  <a:schemeClr val="bg1"/>
                </a:solidFill>
              </a:rPr>
              <a:t>  </a:t>
            </a:r>
            <a:r>
              <a:rPr lang="ru-RU" sz="1400" dirty="0">
                <a:solidFill>
                  <a:schemeClr val="bg1"/>
                </a:solidFill>
              </a:rPr>
              <a:t>полости матки…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Методика: контекстно-семантические правила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690676-8155-4E93-99EB-9DE98790AE31}"/>
              </a:ext>
            </a:extLst>
          </p:cNvPr>
          <p:cNvSpPr txBox="1"/>
          <p:nvPr/>
        </p:nvSpPr>
        <p:spPr>
          <a:xfrm>
            <a:off x="4021120" y="1813820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«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2FEEA-E8CE-4611-80D9-2FCA7E3E2E94}"/>
              </a:ext>
            </a:extLst>
          </p:cNvPr>
          <p:cNvSpPr txBox="1"/>
          <p:nvPr/>
        </p:nvSpPr>
        <p:spPr>
          <a:xfrm>
            <a:off x="8120654" y="2955516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ru-RU" dirty="0"/>
              <a:t>»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04D06-971B-4E7C-9433-B4685128FBA2}"/>
              </a:ext>
            </a:extLst>
          </p:cNvPr>
          <p:cNvSpPr txBox="1"/>
          <p:nvPr/>
        </p:nvSpPr>
        <p:spPr>
          <a:xfrm>
            <a:off x="4021120" y="3642318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«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D0ADAD-033E-4A41-8C0F-2734BA153F82}"/>
              </a:ext>
            </a:extLst>
          </p:cNvPr>
          <p:cNvSpPr txBox="1"/>
          <p:nvPr/>
        </p:nvSpPr>
        <p:spPr>
          <a:xfrm>
            <a:off x="8120654" y="3658418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FAD117-D482-4C82-B60A-57FD2C1E366C}"/>
              </a:ext>
            </a:extLst>
          </p:cNvPr>
          <p:cNvSpPr/>
          <p:nvPr/>
        </p:nvSpPr>
        <p:spPr>
          <a:xfrm>
            <a:off x="253392" y="1160499"/>
            <a:ext cx="3116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FF99"/>
                </a:solidFill>
                <a:latin typeface="+mj-lt"/>
              </a:rPr>
              <a:t>Контекстно-семантические правила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4B047-EA19-4137-A657-45901DCC07FE}"/>
              </a:ext>
            </a:extLst>
          </p:cNvPr>
          <p:cNvSpPr/>
          <p:nvPr/>
        </p:nvSpPr>
        <p:spPr>
          <a:xfrm>
            <a:off x="4021120" y="1160499"/>
            <a:ext cx="4497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FF99"/>
                </a:solidFill>
                <a:latin typeface="+mj-lt"/>
              </a:rPr>
              <a:t>Неструктурированный текст </a:t>
            </a:r>
            <a:r>
              <a:rPr lang="en-US" sz="1400" b="1" dirty="0">
                <a:solidFill>
                  <a:srgbClr val="FFFF99"/>
                </a:solidFill>
                <a:latin typeface="+mj-lt"/>
              </a:rPr>
              <a:t>EHR</a:t>
            </a:r>
            <a:endParaRPr lang="ru-RU" sz="1400" b="1" dirty="0">
              <a:solidFill>
                <a:srgbClr val="FFFF99"/>
              </a:solidFill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583A21-938A-4ED3-A92A-577E4EACA283}"/>
              </a:ext>
            </a:extLst>
          </p:cNvPr>
          <p:cNvCxnSpPr>
            <a:cxnSpLocks/>
          </p:cNvCxnSpPr>
          <p:nvPr/>
        </p:nvCxnSpPr>
        <p:spPr>
          <a:xfrm>
            <a:off x="739140" y="2688092"/>
            <a:ext cx="322346" cy="0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01C9C9-0F07-49E7-88B5-036814F99EE4}"/>
              </a:ext>
            </a:extLst>
          </p:cNvPr>
          <p:cNvCxnSpPr>
            <a:cxnSpLocks/>
          </p:cNvCxnSpPr>
          <p:nvPr/>
        </p:nvCxnSpPr>
        <p:spPr>
          <a:xfrm flipV="1">
            <a:off x="739140" y="1973764"/>
            <a:ext cx="0" cy="714328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2FE5E7-5C74-44D8-8050-2A04B2E2FF11}"/>
              </a:ext>
            </a:extLst>
          </p:cNvPr>
          <p:cNvCxnSpPr>
            <a:cxnSpLocks/>
          </p:cNvCxnSpPr>
          <p:nvPr/>
        </p:nvCxnSpPr>
        <p:spPr>
          <a:xfrm>
            <a:off x="739140" y="4503420"/>
            <a:ext cx="5753100" cy="0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C1DDF0-E71D-44F6-9AE0-0D2B70A32A34}"/>
              </a:ext>
            </a:extLst>
          </p:cNvPr>
          <p:cNvSpPr txBox="1"/>
          <p:nvPr/>
        </p:nvSpPr>
        <p:spPr>
          <a:xfrm>
            <a:off x="773472" y="1712114"/>
            <a:ext cx="24433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Учет расстояния между словами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E2F8FD-9163-4285-8205-9C0ECD52DCA4}"/>
              </a:ext>
            </a:extLst>
          </p:cNvPr>
          <p:cNvSpPr/>
          <p:nvPr/>
        </p:nvSpPr>
        <p:spPr>
          <a:xfrm>
            <a:off x="1061486" y="3405696"/>
            <a:ext cx="1491213" cy="322714"/>
          </a:xfrm>
          <a:prstGeom prst="rect">
            <a:avLst/>
          </a:prstGeom>
          <a:noFill/>
          <a:ln w="127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51AC71-D90C-4F0A-877C-2CC7D804F2BC}"/>
              </a:ext>
            </a:extLst>
          </p:cNvPr>
          <p:cNvCxnSpPr>
            <a:cxnSpLocks/>
          </p:cNvCxnSpPr>
          <p:nvPr/>
        </p:nvCxnSpPr>
        <p:spPr>
          <a:xfrm flipV="1">
            <a:off x="739140" y="3552243"/>
            <a:ext cx="0" cy="951177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F629CA-EBC9-4454-93FF-522A75B2DDAF}"/>
              </a:ext>
            </a:extLst>
          </p:cNvPr>
          <p:cNvSpPr txBox="1"/>
          <p:nvPr/>
        </p:nvSpPr>
        <p:spPr>
          <a:xfrm>
            <a:off x="773472" y="4197526"/>
            <a:ext cx="347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Морфологический анализ лексем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19DF4F-F1DA-452C-A44B-EFB31C0032AE}"/>
              </a:ext>
            </a:extLst>
          </p:cNvPr>
          <p:cNvCxnSpPr>
            <a:cxnSpLocks/>
          </p:cNvCxnSpPr>
          <p:nvPr/>
        </p:nvCxnSpPr>
        <p:spPr>
          <a:xfrm>
            <a:off x="739140" y="3552243"/>
            <a:ext cx="322346" cy="0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02A857-B48F-423F-9790-E70EC5BF234F}"/>
              </a:ext>
            </a:extLst>
          </p:cNvPr>
          <p:cNvCxnSpPr>
            <a:cxnSpLocks/>
          </p:cNvCxnSpPr>
          <p:nvPr/>
        </p:nvCxnSpPr>
        <p:spPr>
          <a:xfrm>
            <a:off x="739140" y="1973764"/>
            <a:ext cx="5265420" cy="0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8EDCA163-9140-4FC0-8150-0BF2CAAE00BA}"/>
              </a:ext>
            </a:extLst>
          </p:cNvPr>
          <p:cNvSpPr/>
          <p:nvPr/>
        </p:nvSpPr>
        <p:spPr>
          <a:xfrm>
            <a:off x="3408116" y="2883559"/>
            <a:ext cx="415147" cy="414502"/>
          </a:xfrm>
          <a:prstGeom prst="stripedRightArrow">
            <a:avLst>
              <a:gd name="adj1" fmla="val 43566"/>
              <a:gd name="adj2" fmla="val 50000"/>
            </a:avLst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989DAF-CED0-4983-AD29-31B3A22CE67C}"/>
              </a:ext>
            </a:extLst>
          </p:cNvPr>
          <p:cNvCxnSpPr>
            <a:cxnSpLocks/>
          </p:cNvCxnSpPr>
          <p:nvPr/>
        </p:nvCxnSpPr>
        <p:spPr>
          <a:xfrm flipV="1">
            <a:off x="6004560" y="1973764"/>
            <a:ext cx="0" cy="556535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1C5B4F-D94B-4BA1-8D5F-26D719909B81}"/>
              </a:ext>
            </a:extLst>
          </p:cNvPr>
          <p:cNvCxnSpPr>
            <a:cxnSpLocks/>
          </p:cNvCxnSpPr>
          <p:nvPr/>
        </p:nvCxnSpPr>
        <p:spPr>
          <a:xfrm flipV="1">
            <a:off x="6492240" y="4126159"/>
            <a:ext cx="0" cy="377262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52019D2-EA20-43BA-A192-7F7595632A84}"/>
              </a:ext>
            </a:extLst>
          </p:cNvPr>
          <p:cNvSpPr/>
          <p:nvPr/>
        </p:nvSpPr>
        <p:spPr>
          <a:xfrm>
            <a:off x="1061487" y="2572967"/>
            <a:ext cx="1149204" cy="262517"/>
          </a:xfrm>
          <a:prstGeom prst="rect">
            <a:avLst/>
          </a:prstGeom>
          <a:noFill/>
          <a:ln w="127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0658D-44D4-2748-B617-405E3750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3E1CF0-829D-495A-8450-57B2E257CE5E}"/>
              </a:ext>
            </a:extLst>
          </p:cNvPr>
          <p:cNvSpPr txBox="1"/>
          <p:nvPr/>
        </p:nvSpPr>
        <p:spPr>
          <a:xfrm>
            <a:off x="6523677" y="4338341"/>
            <a:ext cx="17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-</a:t>
            </a:r>
            <a:r>
              <a:rPr lang="en-US" sz="1400" dirty="0">
                <a:solidFill>
                  <a:schemeClr val="accent1"/>
                </a:solidFill>
              </a:rPr>
              <a:t>&gt; </a:t>
            </a:r>
            <a:r>
              <a:rPr lang="ru-RU" sz="1400" dirty="0">
                <a:solidFill>
                  <a:schemeClr val="accent1"/>
                </a:solidFill>
              </a:rPr>
              <a:t>сроки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>
                <a:solidFill>
                  <a:schemeClr val="accent1"/>
                </a:solidFill>
              </a:rPr>
              <a:t>проведения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1472091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Реализация: поиск диагностических процедур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0658D-44D4-2748-B617-405E3750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9AB02C-C2E3-459B-AA18-5D3177ABABE0}"/>
              </a:ext>
            </a:extLst>
          </p:cNvPr>
          <p:cNvSpPr/>
          <p:nvPr/>
        </p:nvSpPr>
        <p:spPr>
          <a:xfrm>
            <a:off x="325581" y="1006610"/>
            <a:ext cx="6232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FF99"/>
                </a:solidFill>
                <a:latin typeface="+mj-lt"/>
              </a:rPr>
              <a:t>Поиск элементов по перечню ключевых слов</a:t>
            </a:r>
            <a:r>
              <a:rPr lang="en-US" sz="1400" b="1" dirty="0">
                <a:solidFill>
                  <a:srgbClr val="FFFF99"/>
                </a:solidFill>
                <a:latin typeface="+mj-lt"/>
              </a:rPr>
              <a:t> (SAS® Visual Text Analytics)</a:t>
            </a:r>
            <a:endParaRPr lang="ru-RU" sz="1400" b="1" dirty="0">
              <a:solidFill>
                <a:srgbClr val="FFFF99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A42A9-9659-4317-A8CA-36753F85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2" y="1455808"/>
            <a:ext cx="7755022" cy="3178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423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Реализация: поиск диагностических процедур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0658D-44D4-2748-B617-405E3750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9AB02C-C2E3-459B-AA18-5D3177ABABE0}"/>
              </a:ext>
            </a:extLst>
          </p:cNvPr>
          <p:cNvSpPr/>
          <p:nvPr/>
        </p:nvSpPr>
        <p:spPr>
          <a:xfrm>
            <a:off x="325581" y="1006610"/>
            <a:ext cx="5588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FF99"/>
                </a:solidFill>
                <a:latin typeface="+mj-lt"/>
              </a:rPr>
              <a:t>Поиск элементов с учетом контекста</a:t>
            </a:r>
            <a:r>
              <a:rPr lang="en-US" sz="1400" b="1" dirty="0">
                <a:solidFill>
                  <a:srgbClr val="FFFF99"/>
                </a:solidFill>
                <a:latin typeface="+mj-lt"/>
              </a:rPr>
              <a:t> (SAS® Visual Text Analytics)</a:t>
            </a:r>
            <a:endParaRPr lang="ru-RU" sz="1400" b="1" dirty="0">
              <a:solidFill>
                <a:srgbClr val="FFFF99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E1AFA-C15C-46D7-B1E9-FD089F90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29" y="1455809"/>
            <a:ext cx="7697449" cy="31794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7243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Реализация: поиск диагностических процедур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0658D-44D4-2748-B617-405E3750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9AB02C-C2E3-459B-AA18-5D3177ABABE0}"/>
              </a:ext>
            </a:extLst>
          </p:cNvPr>
          <p:cNvSpPr/>
          <p:nvPr/>
        </p:nvSpPr>
        <p:spPr>
          <a:xfrm>
            <a:off x="325581" y="1006610"/>
            <a:ext cx="7686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FF99"/>
                </a:solidFill>
                <a:latin typeface="+mj-lt"/>
              </a:rPr>
              <a:t>Анализ сложных процедур (ОАК), учет сроков актуальности диагностических исследований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912E4-AF94-49E2-BE31-B03A9035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4" y="1455809"/>
            <a:ext cx="7031182" cy="32066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3764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Результаты проекта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3CAACC4-5A9F-4AB7-A545-0BECCDD3E6A3}"/>
              </a:ext>
            </a:extLst>
          </p:cNvPr>
          <p:cNvSpPr/>
          <p:nvPr/>
        </p:nvSpPr>
        <p:spPr>
          <a:xfrm>
            <a:off x="1126958" y="1230418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Проведён анализ </a:t>
            </a:r>
            <a:r>
              <a:rPr lang="en-US" b="1" dirty="0">
                <a:solidFill>
                  <a:srgbClr val="FFFF99"/>
                </a:solidFill>
                <a:latin typeface="+mj-lt"/>
              </a:rPr>
              <a:t>EHR</a:t>
            </a:r>
            <a:r>
              <a:rPr lang="ru-RU" b="1" dirty="0">
                <a:solidFill>
                  <a:srgbClr val="FFFF99"/>
                </a:solidFill>
                <a:latin typeface="+mj-lt"/>
              </a:rPr>
              <a:t> для оценки обоснованности ЭКО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7F2B4DC-5C55-41E1-96FA-D771E5244DB1}"/>
              </a:ext>
            </a:extLst>
          </p:cNvPr>
          <p:cNvSpPr/>
          <p:nvPr/>
        </p:nvSpPr>
        <p:spPr>
          <a:xfrm>
            <a:off x="348916" y="1173104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1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55CE3A0-E87D-4B64-94B0-67CF6BBF06A3}"/>
              </a:ext>
            </a:extLst>
          </p:cNvPr>
          <p:cNvGraphicFramePr/>
          <p:nvPr>
            <p:extLst/>
          </p:nvPr>
        </p:nvGraphicFramePr>
        <p:xfrm>
          <a:off x="6047132" y="2312606"/>
          <a:ext cx="2756535" cy="1837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91CAE4-673A-477C-B147-72DB9EE03256}"/>
              </a:ext>
            </a:extLst>
          </p:cNvPr>
          <p:cNvSpPr txBox="1"/>
          <p:nvPr/>
        </p:nvSpPr>
        <p:spPr>
          <a:xfrm>
            <a:off x="618312" y="4061131"/>
            <a:ext cx="1364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Менее </a:t>
            </a:r>
            <a:r>
              <a:rPr lang="ru-RU" sz="1400" b="1" dirty="0">
                <a:solidFill>
                  <a:schemeClr val="bg1"/>
                </a:solidFill>
              </a:rPr>
              <a:t>50% 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обязательных 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процедур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19330-8BA9-49D1-8716-3C5715D6BB3D}"/>
              </a:ext>
            </a:extLst>
          </p:cNvPr>
          <p:cNvSpPr txBox="1"/>
          <p:nvPr/>
        </p:nvSpPr>
        <p:spPr>
          <a:xfrm>
            <a:off x="686641" y="1994006"/>
            <a:ext cx="1598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Более </a:t>
            </a:r>
            <a:r>
              <a:rPr lang="ru-RU" sz="1400" b="1" dirty="0">
                <a:solidFill>
                  <a:schemeClr val="bg1"/>
                </a:solidFill>
              </a:rPr>
              <a:t>50% 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обязательных 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процедур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16CCC26-52A1-4428-A568-73E50B1075A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3283" y="3983383"/>
            <a:ext cx="1066357" cy="447080"/>
          </a:xfrm>
          <a:prstGeom prst="bentConnector3">
            <a:avLst>
              <a:gd name="adj1" fmla="val 99306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818850-B43E-4DDC-887C-85E2B77CE09D}"/>
              </a:ext>
            </a:extLst>
          </p:cNvPr>
          <p:cNvCxnSpPr>
            <a:cxnSpLocks/>
          </p:cNvCxnSpPr>
          <p:nvPr/>
        </p:nvCxnSpPr>
        <p:spPr>
          <a:xfrm>
            <a:off x="1899464" y="2363338"/>
            <a:ext cx="462464" cy="303775"/>
          </a:xfrm>
          <a:prstGeom prst="bentConnector3">
            <a:avLst>
              <a:gd name="adj1" fmla="val 99980"/>
            </a:avLst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9F9C22-E040-420D-884B-AAF207445E11}"/>
              </a:ext>
            </a:extLst>
          </p:cNvPr>
          <p:cNvGraphicFramePr/>
          <p:nvPr>
            <p:extLst/>
          </p:nvPr>
        </p:nvGraphicFramePr>
        <p:xfrm>
          <a:off x="1645767" y="2328688"/>
          <a:ext cx="2756535" cy="1837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Graphic 34">
            <a:extLst>
              <a:ext uri="{FF2B5EF4-FFF2-40B4-BE49-F238E27FC236}">
                <a16:creationId xmlns:a16="http://schemas.microsoft.com/office/drawing/2014/main" id="{7FE8FC92-27AC-4367-994E-6EA51EFFE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33967">
            <a:off x="756195" y="3806579"/>
            <a:ext cx="778420" cy="84712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5AB391A8-778B-418F-8279-03F30BFB9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33967">
            <a:off x="797318" y="1745838"/>
            <a:ext cx="778420" cy="847128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81E53FC-971C-46CC-B295-ADC9A4B92FE4}"/>
              </a:ext>
            </a:extLst>
          </p:cNvPr>
          <p:cNvGraphicFramePr/>
          <p:nvPr>
            <p:extLst/>
          </p:nvPr>
        </p:nvGraphicFramePr>
        <p:xfrm>
          <a:off x="6037347" y="2068104"/>
          <a:ext cx="2905937" cy="253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B2DF24E-A34D-42DB-9EBE-C78C13BF61CA}"/>
              </a:ext>
            </a:extLst>
          </p:cNvPr>
          <p:cNvSpPr txBox="1"/>
          <p:nvPr/>
        </p:nvSpPr>
        <p:spPr>
          <a:xfrm>
            <a:off x="4205805" y="3917009"/>
            <a:ext cx="185823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УЗИ матки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8729C-86D2-4631-A8B5-C764413CE9B6}"/>
              </a:ext>
            </a:extLst>
          </p:cNvPr>
          <p:cNvSpPr txBox="1"/>
          <p:nvPr/>
        </p:nvSpPr>
        <p:spPr>
          <a:xfrm>
            <a:off x="4410781" y="3349978"/>
            <a:ext cx="165325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Определение уровня стероидных гормонов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464908-1E1C-4F0A-B13C-8E84F0C36372}"/>
              </a:ext>
            </a:extLst>
          </p:cNvPr>
          <p:cNvSpPr txBox="1"/>
          <p:nvPr/>
        </p:nvSpPr>
        <p:spPr>
          <a:xfrm>
            <a:off x="4721470" y="2967612"/>
            <a:ext cx="134257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Коагулограмма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416A3C-61D4-49C9-8C11-A0EFB8F05A1D}"/>
              </a:ext>
            </a:extLst>
          </p:cNvPr>
          <p:cNvSpPr txBox="1"/>
          <p:nvPr/>
        </p:nvSpPr>
        <p:spPr>
          <a:xfrm>
            <a:off x="4321166" y="1832326"/>
            <a:ext cx="4482502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Выполнение отдельных процедур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BED-AA55-47F6-8DCE-1370E04A3626}"/>
              </a:ext>
            </a:extLst>
          </p:cNvPr>
          <p:cNvSpPr txBox="1"/>
          <p:nvPr/>
        </p:nvSpPr>
        <p:spPr>
          <a:xfrm>
            <a:off x="4410781" y="2400580"/>
            <a:ext cx="165325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Исследование 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мазков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0F711-5F81-41AB-A3B6-38C829FC2E95}"/>
              </a:ext>
            </a:extLst>
          </p:cNvPr>
          <p:cNvCxnSpPr>
            <a:cxnSpLocks/>
          </p:cNvCxnSpPr>
          <p:nvPr/>
        </p:nvCxnSpPr>
        <p:spPr>
          <a:xfrm>
            <a:off x="6978104" y="2918704"/>
            <a:ext cx="1071569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D8BF28-B713-4DC6-B98A-EE87FED06C66}"/>
              </a:ext>
            </a:extLst>
          </p:cNvPr>
          <p:cNvSpPr txBox="1"/>
          <p:nvPr/>
        </p:nvSpPr>
        <p:spPr>
          <a:xfrm>
            <a:off x="7297851" y="2775891"/>
            <a:ext cx="146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2"/>
                </a:solidFill>
              </a:rPr>
              <a:t>Худшие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A9C81B-4D83-49FE-9B1D-BF2B160EDAA2}"/>
              </a:ext>
            </a:extLst>
          </p:cNvPr>
          <p:cNvCxnSpPr>
            <a:cxnSpLocks/>
          </p:cNvCxnSpPr>
          <p:nvPr/>
        </p:nvCxnSpPr>
        <p:spPr>
          <a:xfrm>
            <a:off x="4359964" y="4485480"/>
            <a:ext cx="2501710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1A6CC4-762E-4665-8EFB-0D57A6879FC3}"/>
              </a:ext>
            </a:extLst>
          </p:cNvPr>
          <p:cNvSpPr txBox="1"/>
          <p:nvPr/>
        </p:nvSpPr>
        <p:spPr>
          <a:xfrm>
            <a:off x="6871188" y="4346980"/>
            <a:ext cx="175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Лучшие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1F9A241-93CE-48AB-9F66-4EE8024E9143}"/>
              </a:ext>
            </a:extLst>
          </p:cNvPr>
          <p:cNvSpPr/>
          <p:nvPr/>
        </p:nvSpPr>
        <p:spPr>
          <a:xfrm>
            <a:off x="6898576" y="2514642"/>
            <a:ext cx="79528" cy="799499"/>
          </a:xfrm>
          <a:prstGeom prst="rightBrace">
            <a:avLst>
              <a:gd name="adj1" fmla="val 42751"/>
              <a:gd name="adj2" fmla="val 49777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55812BA-5249-4A9E-9552-3FF47BD439EC}"/>
              </a:ext>
            </a:extLst>
          </p:cNvPr>
          <p:cNvSpPr/>
          <p:nvPr/>
        </p:nvSpPr>
        <p:spPr>
          <a:xfrm rot="10800000">
            <a:off x="4483421" y="3394509"/>
            <a:ext cx="79528" cy="799499"/>
          </a:xfrm>
          <a:prstGeom prst="rightBrace">
            <a:avLst>
              <a:gd name="adj1" fmla="val 42751"/>
              <a:gd name="adj2" fmla="val 49777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51BA4A-3E56-4190-9E7A-12AA80ADAC91}"/>
              </a:ext>
            </a:extLst>
          </p:cNvPr>
          <p:cNvCxnSpPr>
            <a:cxnSpLocks/>
          </p:cNvCxnSpPr>
          <p:nvPr/>
        </p:nvCxnSpPr>
        <p:spPr>
          <a:xfrm flipH="1" flipV="1">
            <a:off x="4321165" y="3787263"/>
            <a:ext cx="11320" cy="69821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C25EA8-763E-4CD2-AA06-8B7D7FBDCA12}"/>
              </a:ext>
            </a:extLst>
          </p:cNvPr>
          <p:cNvCxnSpPr>
            <a:cxnSpLocks/>
          </p:cNvCxnSpPr>
          <p:nvPr/>
        </p:nvCxnSpPr>
        <p:spPr>
          <a:xfrm flipH="1">
            <a:off x="4321165" y="3793681"/>
            <a:ext cx="162255" cy="0"/>
          </a:xfrm>
          <a:prstGeom prst="line">
            <a:avLst/>
          </a:prstGeom>
          <a:ln w="19050" cap="rnd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017EC8-7597-4822-829F-364CB24700B5}"/>
              </a:ext>
            </a:extLst>
          </p:cNvPr>
          <p:cNvSpPr txBox="1"/>
          <p:nvPr/>
        </p:nvSpPr>
        <p:spPr>
          <a:xfrm>
            <a:off x="6512332" y="2415889"/>
            <a:ext cx="13299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bg2"/>
                </a:solidFill>
              </a:rPr>
              <a:t>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FF48F-4D9B-FB48-8EE9-3D28DF37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47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Результаты проекта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3CAACC4-5A9F-4AB7-A545-0BECCDD3E6A3}"/>
              </a:ext>
            </a:extLst>
          </p:cNvPr>
          <p:cNvSpPr/>
          <p:nvPr/>
        </p:nvSpPr>
        <p:spPr>
          <a:xfrm>
            <a:off x="1126958" y="1230418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Разработан прототип системы автоматического анализа </a:t>
            </a:r>
            <a:r>
              <a:rPr lang="en-US" b="1" dirty="0">
                <a:solidFill>
                  <a:srgbClr val="FFFF99"/>
                </a:solidFill>
                <a:latin typeface="+mj-lt"/>
              </a:rPr>
              <a:t>EHR</a:t>
            </a:r>
            <a:endParaRPr lang="ru-RU" b="1" dirty="0">
              <a:solidFill>
                <a:srgbClr val="FFFF99"/>
              </a:solidFill>
              <a:latin typeface="+mj-lt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7F2B4DC-5C55-41E1-96FA-D771E5244DB1}"/>
              </a:ext>
            </a:extLst>
          </p:cNvPr>
          <p:cNvSpPr/>
          <p:nvPr/>
        </p:nvSpPr>
        <p:spPr>
          <a:xfrm>
            <a:off x="325581" y="1114261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4C750-73C2-49CB-A3A8-F2CBDEFD5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91"/>
          <a:stretch/>
        </p:blipFill>
        <p:spPr>
          <a:xfrm>
            <a:off x="1126959" y="1776557"/>
            <a:ext cx="3294040" cy="2971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09FCC-E7FF-4849-A2DE-3F0DC1260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280"/>
          <a:stretch/>
        </p:blipFill>
        <p:spPr>
          <a:xfrm>
            <a:off x="4572000" y="1776557"/>
            <a:ext cx="3596043" cy="29716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628D-723D-534F-9D3B-D4C23202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54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Результаты проекта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3CAACC4-5A9F-4AB7-A545-0BECCDD3E6A3}"/>
              </a:ext>
            </a:extLst>
          </p:cNvPr>
          <p:cNvSpPr/>
          <p:nvPr/>
        </p:nvSpPr>
        <p:spPr>
          <a:xfrm>
            <a:off x="1126958" y="1230418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Разработан прототип системы автоматического анализа </a:t>
            </a:r>
            <a:r>
              <a:rPr lang="en-US" b="1" dirty="0">
                <a:solidFill>
                  <a:srgbClr val="FFFF99"/>
                </a:solidFill>
                <a:latin typeface="+mj-lt"/>
              </a:rPr>
              <a:t>EHR</a:t>
            </a:r>
            <a:endParaRPr lang="ru-RU" b="1" dirty="0">
              <a:solidFill>
                <a:srgbClr val="FFFF99"/>
              </a:solidFill>
              <a:latin typeface="+mj-lt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7F2B4DC-5C55-41E1-96FA-D771E5244DB1}"/>
              </a:ext>
            </a:extLst>
          </p:cNvPr>
          <p:cNvSpPr/>
          <p:nvPr/>
        </p:nvSpPr>
        <p:spPr>
          <a:xfrm>
            <a:off x="325581" y="1114261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628D-723D-534F-9D3B-D4C23202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14D91-F908-4818-8752-AD96AF85DE7B}"/>
              </a:ext>
            </a:extLst>
          </p:cNvPr>
          <p:cNvSpPr/>
          <p:nvPr/>
        </p:nvSpPr>
        <p:spPr>
          <a:xfrm>
            <a:off x="0" y="247042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DEMO</a:t>
            </a:r>
            <a:endParaRPr lang="ru-RU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46584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A3A6F3-6F7A-474F-9BEC-09F08E1161B3}"/>
              </a:ext>
            </a:extLst>
          </p:cNvPr>
          <p:cNvSpPr/>
          <p:nvPr/>
        </p:nvSpPr>
        <p:spPr>
          <a:xfrm>
            <a:off x="-472751" y="280637"/>
            <a:ext cx="6299692" cy="1000767"/>
          </a:xfrm>
          <a:prstGeom prst="roundRect">
            <a:avLst>
              <a:gd name="adj" fmla="val 50000"/>
            </a:avLst>
          </a:prstGeom>
          <a:solidFill>
            <a:srgbClr val="DB3856"/>
          </a:solidFill>
          <a:ln w="19050">
            <a:solidFill>
              <a:srgbClr val="DB3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B5CD8-6B18-4752-A6C3-BCACDF91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42" y="1345158"/>
            <a:ext cx="5974915" cy="28951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1BA1AD-2C7A-4FA8-80C5-5381967D2719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681330" y="1125658"/>
            <a:ext cx="676269" cy="1446092"/>
          </a:xfrm>
          <a:prstGeom prst="straightConnector1">
            <a:avLst/>
          </a:prstGeom>
          <a:ln w="19050">
            <a:solidFill>
              <a:srgbClr val="DB38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D7CDD-F94E-48E5-8C05-C21E32D47EDD}"/>
              </a:ext>
            </a:extLst>
          </p:cNvPr>
          <p:cNvSpPr txBox="1"/>
          <p:nvPr/>
        </p:nvSpPr>
        <p:spPr>
          <a:xfrm>
            <a:off x="0" y="294359"/>
            <a:ext cx="4788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Технологии текстовой аналитики:</a:t>
            </a: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Интеллектуальный анализ </a:t>
            </a:r>
            <a:b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отзывов и обращений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0D6E5E7-EFD1-428A-A375-7B180B2698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47" y="296945"/>
            <a:ext cx="994294" cy="970898"/>
          </a:xfrm>
          <a:prstGeom prst="ellipse">
            <a:avLst/>
          </a:prstGeom>
          <a:solidFill>
            <a:schemeClr val="tx2"/>
          </a:solidFill>
          <a:ln w="19050">
            <a:solidFill>
              <a:srgbClr val="DB3856"/>
            </a:solidFill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22D09C-A327-47D4-B69C-1855FD3C62A2}"/>
              </a:ext>
            </a:extLst>
          </p:cNvPr>
          <p:cNvSpPr/>
          <p:nvPr/>
        </p:nvSpPr>
        <p:spPr>
          <a:xfrm>
            <a:off x="6089650" y="3744352"/>
            <a:ext cx="3600450" cy="75906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F2785-6DA0-4178-AA63-1C3BB346B9E4}"/>
              </a:ext>
            </a:extLst>
          </p:cNvPr>
          <p:cNvSpPr txBox="1"/>
          <p:nvPr/>
        </p:nvSpPr>
        <p:spPr>
          <a:xfrm>
            <a:off x="6357599" y="3917481"/>
            <a:ext cx="160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Приходите!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D3AD9-A879-4EBF-88E9-903DDC5B65BD}"/>
              </a:ext>
            </a:extLst>
          </p:cNvPr>
          <p:cNvSpPr txBox="1"/>
          <p:nvPr/>
        </p:nvSpPr>
        <p:spPr>
          <a:xfrm>
            <a:off x="8112683" y="3763593"/>
            <a:ext cx="1024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СТЕНД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№ 3</a:t>
            </a:r>
          </a:p>
        </p:txBody>
      </p:sp>
    </p:spTree>
    <p:extLst>
      <p:ext uri="{BB962C8B-B14F-4D97-AF65-F5344CB8AC3E}">
        <p14:creationId xmlns:p14="http://schemas.microsoft.com/office/powerpoint/2010/main" val="11482039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829826"/>
            <a:ext cx="6611112" cy="553998"/>
          </a:xfrm>
        </p:spPr>
        <p:txBody>
          <a:bodyPr/>
          <a:lstStyle/>
          <a:p>
            <a:r>
              <a:rPr lang="ru-RU" sz="3000" dirty="0"/>
              <a:t>Аудит электронных медицинских карт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52144" y="2383824"/>
            <a:ext cx="6611112" cy="336502"/>
          </a:xfrm>
        </p:spPr>
        <p:txBody>
          <a:bodyPr/>
          <a:lstStyle/>
          <a:p>
            <a:r>
              <a:rPr lang="ru-RU" sz="1850" dirty="0"/>
              <a:t>Проверяем обоснованность компенсации за проведение ЭКО</a:t>
            </a:r>
            <a:endParaRPr lang="en-US" sz="18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D6633-8B06-4979-B96A-7C0C70F603D4}"/>
              </a:ext>
            </a:extLst>
          </p:cNvPr>
          <p:cNvSpPr txBox="1"/>
          <p:nvPr/>
        </p:nvSpPr>
        <p:spPr>
          <a:xfrm>
            <a:off x="1200589" y="3503815"/>
            <a:ext cx="520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Алексей Пятов</a:t>
            </a:r>
          </a:p>
          <a:p>
            <a:r>
              <a:rPr lang="ru-RU" sz="1400" dirty="0">
                <a:solidFill>
                  <a:schemeClr val="bg1"/>
                </a:solidFill>
              </a:rPr>
              <a:t>Консультант Дирекции аналитических и индустриальных решений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SAS </a:t>
            </a:r>
            <a:r>
              <a:rPr lang="ru-RU" sz="1400" dirty="0">
                <a:solidFill>
                  <a:schemeClr val="bg1"/>
                </a:solidFill>
              </a:rPr>
              <a:t>Россия / СНГ</a:t>
            </a:r>
          </a:p>
        </p:txBody>
      </p:sp>
    </p:spTree>
    <p:extLst>
      <p:ext uri="{BB962C8B-B14F-4D97-AF65-F5344CB8AC3E}">
        <p14:creationId xmlns:p14="http://schemas.microsoft.com/office/powerpoint/2010/main" val="20257432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Предпосылки: каковы недостатки процесса?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8">
            <a:extLst>
              <a:ext uri="{FF2B5EF4-FFF2-40B4-BE49-F238E27FC236}">
                <a16:creationId xmlns:a16="http://schemas.microsoft.com/office/drawing/2014/main" id="{2B6C7D38-B5CA-42C5-9CEC-BF13EFADC1B2}"/>
              </a:ext>
            </a:extLst>
          </p:cNvPr>
          <p:cNvSpPr/>
          <p:nvPr/>
        </p:nvSpPr>
        <p:spPr>
          <a:xfrm>
            <a:off x="325581" y="1033793"/>
            <a:ext cx="762388" cy="7623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8E1798F-D245-4EBD-833A-DFD05B438E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0009" y="1208438"/>
            <a:ext cx="393615" cy="412676"/>
          </a:xfrm>
          <a:custGeom>
            <a:avLst/>
            <a:gdLst>
              <a:gd name="T0" fmla="*/ 2930 w 4578"/>
              <a:gd name="T1" fmla="*/ 975 h 4799"/>
              <a:gd name="T2" fmla="*/ 2826 w 4578"/>
              <a:gd name="T3" fmla="*/ 871 h 4799"/>
              <a:gd name="T4" fmla="*/ 2826 w 4578"/>
              <a:gd name="T5" fmla="*/ 1209 h 4799"/>
              <a:gd name="T6" fmla="*/ 2591 w 4578"/>
              <a:gd name="T7" fmla="*/ 975 h 4799"/>
              <a:gd name="T8" fmla="*/ 2963 w 4578"/>
              <a:gd name="T9" fmla="*/ 2588 h 4799"/>
              <a:gd name="T10" fmla="*/ 2589 w 4578"/>
              <a:gd name="T11" fmla="*/ 2588 h 4799"/>
              <a:gd name="T12" fmla="*/ 2963 w 4578"/>
              <a:gd name="T13" fmla="*/ 2588 h 4799"/>
              <a:gd name="T14" fmla="*/ 1903 w 4578"/>
              <a:gd name="T15" fmla="*/ 2775 h 4799"/>
              <a:gd name="T16" fmla="*/ 2090 w 4578"/>
              <a:gd name="T17" fmla="*/ 2588 h 4799"/>
              <a:gd name="T18" fmla="*/ 4060 w 4578"/>
              <a:gd name="T19" fmla="*/ 3443 h 4799"/>
              <a:gd name="T20" fmla="*/ 3910 w 4578"/>
              <a:gd name="T21" fmla="*/ 3277 h 4799"/>
              <a:gd name="T22" fmla="*/ 4060 w 4578"/>
              <a:gd name="T23" fmla="*/ 2669 h 4799"/>
              <a:gd name="T24" fmla="*/ 4060 w 4578"/>
              <a:gd name="T25" fmla="*/ 3443 h 4799"/>
              <a:gd name="T26" fmla="*/ 3231 w 4578"/>
              <a:gd name="T27" fmla="*/ 3398 h 4799"/>
              <a:gd name="T28" fmla="*/ 3779 w 4578"/>
              <a:gd name="T29" fmla="*/ 3277 h 4799"/>
              <a:gd name="T30" fmla="*/ 2175 w 4578"/>
              <a:gd name="T31" fmla="*/ 4668 h 4799"/>
              <a:gd name="T32" fmla="*/ 1584 w 4578"/>
              <a:gd name="T33" fmla="*/ 3398 h 4799"/>
              <a:gd name="T34" fmla="*/ 3005 w 4578"/>
              <a:gd name="T35" fmla="*/ 3295 h 4799"/>
              <a:gd name="T36" fmla="*/ 3103 w 4578"/>
              <a:gd name="T37" fmla="*/ 4467 h 4799"/>
              <a:gd name="T38" fmla="*/ 2175 w 4578"/>
              <a:gd name="T39" fmla="*/ 4668 h 4799"/>
              <a:gd name="T40" fmla="*/ 782 w 4578"/>
              <a:gd name="T41" fmla="*/ 2795 h 4799"/>
              <a:gd name="T42" fmla="*/ 1453 w 4578"/>
              <a:gd name="T43" fmla="*/ 4464 h 4799"/>
              <a:gd name="T44" fmla="*/ 518 w 4578"/>
              <a:gd name="T45" fmla="*/ 3443 h 4799"/>
              <a:gd name="T46" fmla="*/ 518 w 4578"/>
              <a:gd name="T47" fmla="*/ 2669 h 4799"/>
              <a:gd name="T48" fmla="*/ 651 w 4578"/>
              <a:gd name="T49" fmla="*/ 2693 h 4799"/>
              <a:gd name="T50" fmla="*/ 518 w 4578"/>
              <a:gd name="T51" fmla="*/ 3443 h 4799"/>
              <a:gd name="T52" fmla="*/ 269 w 4578"/>
              <a:gd name="T53" fmla="*/ 2342 h 4799"/>
              <a:gd name="T54" fmla="*/ 1930 w 4578"/>
              <a:gd name="T55" fmla="*/ 1361 h 4799"/>
              <a:gd name="T56" fmla="*/ 651 w 4578"/>
              <a:gd name="T57" fmla="*/ 2556 h 4799"/>
              <a:gd name="T58" fmla="*/ 269 w 4578"/>
              <a:gd name="T59" fmla="*/ 2342 h 4799"/>
              <a:gd name="T60" fmla="*/ 3671 w 4578"/>
              <a:gd name="T61" fmla="*/ 975 h 4799"/>
              <a:gd name="T62" fmla="*/ 2826 w 4578"/>
              <a:gd name="T63" fmla="*/ 129 h 4799"/>
              <a:gd name="T64" fmla="*/ 3139 w 4578"/>
              <a:gd name="T65" fmla="*/ 3213 h 4799"/>
              <a:gd name="T66" fmla="*/ 2979 w 4578"/>
              <a:gd name="T67" fmla="*/ 3167 h 4799"/>
              <a:gd name="T68" fmla="*/ 1687 w 4578"/>
              <a:gd name="T69" fmla="*/ 3164 h 4799"/>
              <a:gd name="T70" fmla="*/ 782 w 4578"/>
              <a:gd name="T71" fmla="*/ 2316 h 4799"/>
              <a:gd name="T72" fmla="*/ 2826 w 4578"/>
              <a:gd name="T73" fmla="*/ 1951 h 4799"/>
              <a:gd name="T74" fmla="*/ 3779 w 4578"/>
              <a:gd name="T75" fmla="*/ 2644 h 4799"/>
              <a:gd name="T76" fmla="*/ 4240 w 4578"/>
              <a:gd name="T77" fmla="*/ 2342 h 4799"/>
              <a:gd name="T78" fmla="*/ 4060 w 4578"/>
              <a:gd name="T79" fmla="*/ 2538 h 4799"/>
              <a:gd name="T80" fmla="*/ 3578 w 4578"/>
              <a:gd name="T81" fmla="*/ 1596 h 4799"/>
              <a:gd name="T82" fmla="*/ 4240 w 4578"/>
              <a:gd name="T83" fmla="*/ 2342 h 4799"/>
              <a:gd name="T84" fmla="*/ 4371 w 4578"/>
              <a:gd name="T85" fmla="*/ 2342 h 4799"/>
              <a:gd name="T86" fmla="*/ 2826 w 4578"/>
              <a:gd name="T87" fmla="*/ 0 h 4799"/>
              <a:gd name="T88" fmla="*/ 165 w 4578"/>
              <a:gd name="T89" fmla="*/ 2677 h 4799"/>
              <a:gd name="T90" fmla="*/ 676 w 4578"/>
              <a:gd name="T91" fmla="*/ 3549 h 4799"/>
              <a:gd name="T92" fmla="*/ 3886 w 4578"/>
              <a:gd name="T93" fmla="*/ 3544 h 4799"/>
              <a:gd name="T94" fmla="*/ 4351 w 4578"/>
              <a:gd name="T95" fmla="*/ 2628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78" h="4799">
                <a:moveTo>
                  <a:pt x="2826" y="871"/>
                </a:moveTo>
                <a:lnTo>
                  <a:pt x="2826" y="871"/>
                </a:lnTo>
                <a:cubicBezTo>
                  <a:pt x="2883" y="871"/>
                  <a:pt x="2930" y="917"/>
                  <a:pt x="2930" y="975"/>
                </a:cubicBezTo>
                <a:cubicBezTo>
                  <a:pt x="2930" y="1032"/>
                  <a:pt x="2883" y="1078"/>
                  <a:pt x="2826" y="1078"/>
                </a:cubicBezTo>
                <a:cubicBezTo>
                  <a:pt x="2769" y="1078"/>
                  <a:pt x="2722" y="1032"/>
                  <a:pt x="2722" y="975"/>
                </a:cubicBezTo>
                <a:cubicBezTo>
                  <a:pt x="2722" y="917"/>
                  <a:pt x="2769" y="871"/>
                  <a:pt x="2826" y="871"/>
                </a:cubicBezTo>
                <a:lnTo>
                  <a:pt x="2826" y="871"/>
                </a:lnTo>
                <a:close/>
                <a:moveTo>
                  <a:pt x="2826" y="1209"/>
                </a:moveTo>
                <a:lnTo>
                  <a:pt x="2826" y="1209"/>
                </a:lnTo>
                <a:cubicBezTo>
                  <a:pt x="2956" y="1209"/>
                  <a:pt x="3061" y="1104"/>
                  <a:pt x="3061" y="975"/>
                </a:cubicBezTo>
                <a:cubicBezTo>
                  <a:pt x="3061" y="845"/>
                  <a:pt x="2956" y="740"/>
                  <a:pt x="2826" y="740"/>
                </a:cubicBezTo>
                <a:cubicBezTo>
                  <a:pt x="2696" y="740"/>
                  <a:pt x="2591" y="845"/>
                  <a:pt x="2591" y="975"/>
                </a:cubicBezTo>
                <a:cubicBezTo>
                  <a:pt x="2591" y="1104"/>
                  <a:pt x="2696" y="1209"/>
                  <a:pt x="2826" y="1209"/>
                </a:cubicBezTo>
                <a:lnTo>
                  <a:pt x="2826" y="1209"/>
                </a:lnTo>
                <a:close/>
                <a:moveTo>
                  <a:pt x="2963" y="2588"/>
                </a:moveTo>
                <a:lnTo>
                  <a:pt x="2963" y="2588"/>
                </a:lnTo>
                <a:cubicBezTo>
                  <a:pt x="2963" y="2691"/>
                  <a:pt x="2879" y="2775"/>
                  <a:pt x="2776" y="2775"/>
                </a:cubicBezTo>
                <a:cubicBezTo>
                  <a:pt x="2673" y="2775"/>
                  <a:pt x="2589" y="2691"/>
                  <a:pt x="2589" y="2588"/>
                </a:cubicBezTo>
                <a:cubicBezTo>
                  <a:pt x="2589" y="2485"/>
                  <a:pt x="2673" y="2401"/>
                  <a:pt x="2776" y="2401"/>
                </a:cubicBezTo>
                <a:cubicBezTo>
                  <a:pt x="2879" y="2401"/>
                  <a:pt x="2963" y="2485"/>
                  <a:pt x="2963" y="2588"/>
                </a:cubicBezTo>
                <a:lnTo>
                  <a:pt x="2963" y="2588"/>
                </a:lnTo>
                <a:close/>
                <a:moveTo>
                  <a:pt x="2090" y="2588"/>
                </a:moveTo>
                <a:lnTo>
                  <a:pt x="2090" y="2588"/>
                </a:lnTo>
                <a:cubicBezTo>
                  <a:pt x="2090" y="2691"/>
                  <a:pt x="2006" y="2775"/>
                  <a:pt x="1903" y="2775"/>
                </a:cubicBezTo>
                <a:cubicBezTo>
                  <a:pt x="1800" y="2775"/>
                  <a:pt x="1716" y="2691"/>
                  <a:pt x="1716" y="2588"/>
                </a:cubicBezTo>
                <a:cubicBezTo>
                  <a:pt x="1716" y="2485"/>
                  <a:pt x="1800" y="2401"/>
                  <a:pt x="1903" y="2401"/>
                </a:cubicBezTo>
                <a:cubicBezTo>
                  <a:pt x="2006" y="2401"/>
                  <a:pt x="2090" y="2485"/>
                  <a:pt x="2090" y="2588"/>
                </a:cubicBezTo>
                <a:lnTo>
                  <a:pt x="2090" y="2588"/>
                </a:lnTo>
                <a:close/>
                <a:moveTo>
                  <a:pt x="4060" y="3443"/>
                </a:moveTo>
                <a:lnTo>
                  <a:pt x="4060" y="3443"/>
                </a:lnTo>
                <a:cubicBezTo>
                  <a:pt x="4007" y="3443"/>
                  <a:pt x="3957" y="3433"/>
                  <a:pt x="3909" y="3413"/>
                </a:cubicBezTo>
                <a:cubicBezTo>
                  <a:pt x="3907" y="3412"/>
                  <a:pt x="3905" y="3412"/>
                  <a:pt x="3903" y="3412"/>
                </a:cubicBezTo>
                <a:cubicBezTo>
                  <a:pt x="3907" y="3367"/>
                  <a:pt x="3910" y="3322"/>
                  <a:pt x="3910" y="3277"/>
                </a:cubicBezTo>
                <a:lnTo>
                  <a:pt x="3910" y="2703"/>
                </a:lnTo>
                <a:lnTo>
                  <a:pt x="3918" y="2696"/>
                </a:lnTo>
                <a:cubicBezTo>
                  <a:pt x="3963" y="2678"/>
                  <a:pt x="4010" y="2669"/>
                  <a:pt x="4060" y="2669"/>
                </a:cubicBezTo>
                <a:cubicBezTo>
                  <a:pt x="4273" y="2669"/>
                  <a:pt x="4447" y="2842"/>
                  <a:pt x="4447" y="3056"/>
                </a:cubicBezTo>
                <a:cubicBezTo>
                  <a:pt x="4447" y="3269"/>
                  <a:pt x="4273" y="3443"/>
                  <a:pt x="4060" y="3443"/>
                </a:cubicBezTo>
                <a:lnTo>
                  <a:pt x="4060" y="3443"/>
                </a:lnTo>
                <a:close/>
                <a:moveTo>
                  <a:pt x="3231" y="4380"/>
                </a:moveTo>
                <a:lnTo>
                  <a:pt x="3231" y="4380"/>
                </a:lnTo>
                <a:lnTo>
                  <a:pt x="3231" y="3398"/>
                </a:lnTo>
                <a:cubicBezTo>
                  <a:pt x="3231" y="3370"/>
                  <a:pt x="3226" y="3344"/>
                  <a:pt x="3217" y="3319"/>
                </a:cubicBezTo>
                <a:lnTo>
                  <a:pt x="3779" y="2820"/>
                </a:lnTo>
                <a:lnTo>
                  <a:pt x="3779" y="3277"/>
                </a:lnTo>
                <a:cubicBezTo>
                  <a:pt x="3779" y="3726"/>
                  <a:pt x="3563" y="4125"/>
                  <a:pt x="3231" y="4380"/>
                </a:cubicBezTo>
                <a:lnTo>
                  <a:pt x="3231" y="4380"/>
                </a:lnTo>
                <a:close/>
                <a:moveTo>
                  <a:pt x="2175" y="4668"/>
                </a:moveTo>
                <a:lnTo>
                  <a:pt x="2175" y="4668"/>
                </a:lnTo>
                <a:cubicBezTo>
                  <a:pt x="1963" y="4668"/>
                  <a:pt x="1764" y="4619"/>
                  <a:pt x="1584" y="4534"/>
                </a:cubicBezTo>
                <a:lnTo>
                  <a:pt x="1584" y="3398"/>
                </a:lnTo>
                <a:cubicBezTo>
                  <a:pt x="1584" y="3343"/>
                  <a:pt x="1626" y="3299"/>
                  <a:pt x="1680" y="3295"/>
                </a:cubicBezTo>
                <a:cubicBezTo>
                  <a:pt x="1736" y="3309"/>
                  <a:pt x="2028" y="3376"/>
                  <a:pt x="2364" y="3376"/>
                </a:cubicBezTo>
                <a:cubicBezTo>
                  <a:pt x="2695" y="3376"/>
                  <a:pt x="2950" y="3310"/>
                  <a:pt x="3005" y="3295"/>
                </a:cubicBezTo>
                <a:cubicBezTo>
                  <a:pt x="3058" y="3299"/>
                  <a:pt x="3100" y="3344"/>
                  <a:pt x="3100" y="3398"/>
                </a:cubicBezTo>
                <a:lnTo>
                  <a:pt x="3100" y="4452"/>
                </a:lnTo>
                <a:cubicBezTo>
                  <a:pt x="3100" y="4458"/>
                  <a:pt x="3102" y="4462"/>
                  <a:pt x="3103" y="4467"/>
                </a:cubicBezTo>
                <a:cubicBezTo>
                  <a:pt x="2894" y="4593"/>
                  <a:pt x="2650" y="4668"/>
                  <a:pt x="2388" y="4668"/>
                </a:cubicBezTo>
                <a:lnTo>
                  <a:pt x="2175" y="4668"/>
                </a:lnTo>
                <a:lnTo>
                  <a:pt x="2175" y="4668"/>
                </a:lnTo>
                <a:close/>
                <a:moveTo>
                  <a:pt x="782" y="3275"/>
                </a:moveTo>
                <a:lnTo>
                  <a:pt x="782" y="3275"/>
                </a:lnTo>
                <a:lnTo>
                  <a:pt x="782" y="2795"/>
                </a:lnTo>
                <a:lnTo>
                  <a:pt x="1464" y="3331"/>
                </a:lnTo>
                <a:cubicBezTo>
                  <a:pt x="1457" y="3352"/>
                  <a:pt x="1453" y="3375"/>
                  <a:pt x="1453" y="3398"/>
                </a:cubicBezTo>
                <a:lnTo>
                  <a:pt x="1453" y="4464"/>
                </a:lnTo>
                <a:cubicBezTo>
                  <a:pt x="1052" y="4219"/>
                  <a:pt x="782" y="3778"/>
                  <a:pt x="782" y="3275"/>
                </a:cubicBezTo>
                <a:lnTo>
                  <a:pt x="782" y="3275"/>
                </a:lnTo>
                <a:close/>
                <a:moveTo>
                  <a:pt x="518" y="3443"/>
                </a:moveTo>
                <a:lnTo>
                  <a:pt x="518" y="3443"/>
                </a:lnTo>
                <a:cubicBezTo>
                  <a:pt x="304" y="3443"/>
                  <a:pt x="130" y="3269"/>
                  <a:pt x="130" y="3056"/>
                </a:cubicBezTo>
                <a:cubicBezTo>
                  <a:pt x="130" y="2842"/>
                  <a:pt x="304" y="2669"/>
                  <a:pt x="518" y="2669"/>
                </a:cubicBezTo>
                <a:cubicBezTo>
                  <a:pt x="559" y="2669"/>
                  <a:pt x="600" y="2675"/>
                  <a:pt x="639" y="2688"/>
                </a:cubicBezTo>
                <a:cubicBezTo>
                  <a:pt x="642" y="2689"/>
                  <a:pt x="644" y="2688"/>
                  <a:pt x="647" y="2689"/>
                </a:cubicBezTo>
                <a:lnTo>
                  <a:pt x="651" y="2693"/>
                </a:lnTo>
                <a:lnTo>
                  <a:pt x="651" y="3275"/>
                </a:lnTo>
                <a:cubicBezTo>
                  <a:pt x="651" y="3323"/>
                  <a:pt x="654" y="3370"/>
                  <a:pt x="658" y="3417"/>
                </a:cubicBezTo>
                <a:cubicBezTo>
                  <a:pt x="613" y="3434"/>
                  <a:pt x="566" y="3443"/>
                  <a:pt x="518" y="3443"/>
                </a:cubicBezTo>
                <a:lnTo>
                  <a:pt x="518" y="3443"/>
                </a:lnTo>
                <a:close/>
                <a:moveTo>
                  <a:pt x="269" y="2342"/>
                </a:moveTo>
                <a:lnTo>
                  <a:pt x="269" y="2342"/>
                </a:lnTo>
                <a:cubicBezTo>
                  <a:pt x="269" y="1321"/>
                  <a:pt x="1062" y="464"/>
                  <a:pt x="2064" y="366"/>
                </a:cubicBezTo>
                <a:cubicBezTo>
                  <a:pt x="1930" y="533"/>
                  <a:pt x="1850" y="745"/>
                  <a:pt x="1850" y="975"/>
                </a:cubicBezTo>
                <a:cubicBezTo>
                  <a:pt x="1850" y="1112"/>
                  <a:pt x="1879" y="1242"/>
                  <a:pt x="1930" y="1361"/>
                </a:cubicBezTo>
                <a:lnTo>
                  <a:pt x="1606" y="1361"/>
                </a:lnTo>
                <a:cubicBezTo>
                  <a:pt x="1080" y="1361"/>
                  <a:pt x="651" y="1789"/>
                  <a:pt x="651" y="2316"/>
                </a:cubicBezTo>
                <a:lnTo>
                  <a:pt x="651" y="2556"/>
                </a:lnTo>
                <a:cubicBezTo>
                  <a:pt x="608" y="2545"/>
                  <a:pt x="563" y="2538"/>
                  <a:pt x="518" y="2538"/>
                </a:cubicBezTo>
                <a:cubicBezTo>
                  <a:pt x="434" y="2538"/>
                  <a:pt x="355" y="2558"/>
                  <a:pt x="285" y="2593"/>
                </a:cubicBezTo>
                <a:cubicBezTo>
                  <a:pt x="275" y="2510"/>
                  <a:pt x="269" y="2426"/>
                  <a:pt x="269" y="2342"/>
                </a:cubicBezTo>
                <a:lnTo>
                  <a:pt x="269" y="2342"/>
                </a:lnTo>
                <a:close/>
                <a:moveTo>
                  <a:pt x="3671" y="975"/>
                </a:moveTo>
                <a:lnTo>
                  <a:pt x="3671" y="975"/>
                </a:lnTo>
                <a:cubicBezTo>
                  <a:pt x="3671" y="1440"/>
                  <a:pt x="3292" y="1820"/>
                  <a:pt x="2826" y="1820"/>
                </a:cubicBezTo>
                <a:cubicBezTo>
                  <a:pt x="2360" y="1820"/>
                  <a:pt x="1981" y="1440"/>
                  <a:pt x="1981" y="975"/>
                </a:cubicBezTo>
                <a:cubicBezTo>
                  <a:pt x="1981" y="509"/>
                  <a:pt x="2360" y="129"/>
                  <a:pt x="2826" y="129"/>
                </a:cubicBezTo>
                <a:cubicBezTo>
                  <a:pt x="3292" y="129"/>
                  <a:pt x="3671" y="509"/>
                  <a:pt x="3671" y="975"/>
                </a:cubicBezTo>
                <a:lnTo>
                  <a:pt x="3671" y="975"/>
                </a:lnTo>
                <a:close/>
                <a:moveTo>
                  <a:pt x="3139" y="3213"/>
                </a:moveTo>
                <a:lnTo>
                  <a:pt x="3139" y="3213"/>
                </a:lnTo>
                <a:cubicBezTo>
                  <a:pt x="3100" y="3183"/>
                  <a:pt x="3051" y="3164"/>
                  <a:pt x="2997" y="3164"/>
                </a:cubicBezTo>
                <a:cubicBezTo>
                  <a:pt x="2991" y="3164"/>
                  <a:pt x="2985" y="3165"/>
                  <a:pt x="2979" y="3167"/>
                </a:cubicBezTo>
                <a:cubicBezTo>
                  <a:pt x="2976" y="3167"/>
                  <a:pt x="2710" y="3245"/>
                  <a:pt x="2364" y="3245"/>
                </a:cubicBezTo>
                <a:cubicBezTo>
                  <a:pt x="2015" y="3245"/>
                  <a:pt x="1706" y="3167"/>
                  <a:pt x="1703" y="3166"/>
                </a:cubicBezTo>
                <a:cubicBezTo>
                  <a:pt x="1698" y="3164"/>
                  <a:pt x="1693" y="3164"/>
                  <a:pt x="1687" y="3164"/>
                </a:cubicBezTo>
                <a:cubicBezTo>
                  <a:pt x="1629" y="3164"/>
                  <a:pt x="1577" y="3186"/>
                  <a:pt x="1536" y="3221"/>
                </a:cubicBezTo>
                <a:lnTo>
                  <a:pt x="782" y="2629"/>
                </a:lnTo>
                <a:lnTo>
                  <a:pt x="782" y="2316"/>
                </a:lnTo>
                <a:cubicBezTo>
                  <a:pt x="782" y="1861"/>
                  <a:pt x="1152" y="1492"/>
                  <a:pt x="1606" y="1492"/>
                </a:cubicBezTo>
                <a:lnTo>
                  <a:pt x="2000" y="1492"/>
                </a:lnTo>
                <a:cubicBezTo>
                  <a:pt x="2173" y="1767"/>
                  <a:pt x="2478" y="1951"/>
                  <a:pt x="2826" y="1951"/>
                </a:cubicBezTo>
                <a:cubicBezTo>
                  <a:pt x="3081" y="1951"/>
                  <a:pt x="3313" y="1851"/>
                  <a:pt x="3487" y="1690"/>
                </a:cubicBezTo>
                <a:cubicBezTo>
                  <a:pt x="3672" y="1848"/>
                  <a:pt x="3779" y="2074"/>
                  <a:pt x="3779" y="2316"/>
                </a:cubicBezTo>
                <a:lnTo>
                  <a:pt x="3779" y="2644"/>
                </a:lnTo>
                <a:lnTo>
                  <a:pt x="3139" y="3213"/>
                </a:lnTo>
                <a:lnTo>
                  <a:pt x="3139" y="3213"/>
                </a:lnTo>
                <a:close/>
                <a:moveTo>
                  <a:pt x="4240" y="2342"/>
                </a:moveTo>
                <a:lnTo>
                  <a:pt x="4240" y="2342"/>
                </a:lnTo>
                <a:cubicBezTo>
                  <a:pt x="4240" y="2417"/>
                  <a:pt x="4235" y="2491"/>
                  <a:pt x="4226" y="2566"/>
                </a:cubicBezTo>
                <a:cubicBezTo>
                  <a:pt x="4174" y="2548"/>
                  <a:pt x="4118" y="2538"/>
                  <a:pt x="4060" y="2538"/>
                </a:cubicBezTo>
                <a:cubicBezTo>
                  <a:pt x="4008" y="2538"/>
                  <a:pt x="3958" y="2545"/>
                  <a:pt x="3910" y="2560"/>
                </a:cubicBezTo>
                <a:lnTo>
                  <a:pt x="3910" y="2316"/>
                </a:lnTo>
                <a:cubicBezTo>
                  <a:pt x="3910" y="2038"/>
                  <a:pt x="3789" y="1778"/>
                  <a:pt x="3578" y="1596"/>
                </a:cubicBezTo>
                <a:cubicBezTo>
                  <a:pt x="3695" y="1455"/>
                  <a:pt x="3772" y="1280"/>
                  <a:pt x="3795" y="1089"/>
                </a:cubicBezTo>
                <a:cubicBezTo>
                  <a:pt x="4083" y="1442"/>
                  <a:pt x="4240" y="1884"/>
                  <a:pt x="4240" y="2342"/>
                </a:cubicBezTo>
                <a:lnTo>
                  <a:pt x="4240" y="2342"/>
                </a:lnTo>
                <a:close/>
                <a:moveTo>
                  <a:pt x="4351" y="2628"/>
                </a:moveTo>
                <a:lnTo>
                  <a:pt x="4351" y="2628"/>
                </a:lnTo>
                <a:cubicBezTo>
                  <a:pt x="4364" y="2533"/>
                  <a:pt x="4371" y="2438"/>
                  <a:pt x="4371" y="2342"/>
                </a:cubicBezTo>
                <a:cubicBezTo>
                  <a:pt x="4371" y="1822"/>
                  <a:pt x="4181" y="1322"/>
                  <a:pt x="3835" y="934"/>
                </a:cubicBezTo>
                <a:cubicBezTo>
                  <a:pt x="3825" y="923"/>
                  <a:pt x="3812" y="918"/>
                  <a:pt x="3799" y="915"/>
                </a:cubicBezTo>
                <a:cubicBezTo>
                  <a:pt x="3768" y="405"/>
                  <a:pt x="3344" y="0"/>
                  <a:pt x="2826" y="0"/>
                </a:cubicBezTo>
                <a:cubicBezTo>
                  <a:pt x="2588" y="0"/>
                  <a:pt x="2370" y="84"/>
                  <a:pt x="2200" y="226"/>
                </a:cubicBezTo>
                <a:cubicBezTo>
                  <a:pt x="1063" y="255"/>
                  <a:pt x="138" y="1204"/>
                  <a:pt x="138" y="2342"/>
                </a:cubicBezTo>
                <a:cubicBezTo>
                  <a:pt x="138" y="2455"/>
                  <a:pt x="148" y="2567"/>
                  <a:pt x="165" y="2677"/>
                </a:cubicBezTo>
                <a:cubicBezTo>
                  <a:pt x="64" y="2772"/>
                  <a:pt x="0" y="2906"/>
                  <a:pt x="0" y="3056"/>
                </a:cubicBezTo>
                <a:cubicBezTo>
                  <a:pt x="0" y="3342"/>
                  <a:pt x="232" y="3574"/>
                  <a:pt x="518" y="3574"/>
                </a:cubicBezTo>
                <a:cubicBezTo>
                  <a:pt x="572" y="3574"/>
                  <a:pt x="625" y="3566"/>
                  <a:pt x="676" y="3549"/>
                </a:cubicBezTo>
                <a:cubicBezTo>
                  <a:pt x="806" y="4259"/>
                  <a:pt x="1428" y="4799"/>
                  <a:pt x="2175" y="4799"/>
                </a:cubicBezTo>
                <a:lnTo>
                  <a:pt x="2388" y="4799"/>
                </a:lnTo>
                <a:cubicBezTo>
                  <a:pt x="3136" y="4799"/>
                  <a:pt x="3759" y="4256"/>
                  <a:pt x="3886" y="3544"/>
                </a:cubicBezTo>
                <a:cubicBezTo>
                  <a:pt x="3941" y="3564"/>
                  <a:pt x="4000" y="3574"/>
                  <a:pt x="4060" y="3574"/>
                </a:cubicBezTo>
                <a:cubicBezTo>
                  <a:pt x="4345" y="3574"/>
                  <a:pt x="4578" y="3342"/>
                  <a:pt x="4578" y="3056"/>
                </a:cubicBezTo>
                <a:cubicBezTo>
                  <a:pt x="4578" y="2878"/>
                  <a:pt x="4488" y="2721"/>
                  <a:pt x="4351" y="262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2F56BC-2FD8-4761-903D-56D8687AFCA2}"/>
              </a:ext>
            </a:extLst>
          </p:cNvPr>
          <p:cNvSpPr txBox="1"/>
          <p:nvPr/>
        </p:nvSpPr>
        <p:spPr>
          <a:xfrm>
            <a:off x="1128052" y="1153166"/>
            <a:ext cx="148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+mj-lt"/>
              </a:rPr>
              <a:t>Медицинские </a:t>
            </a:r>
            <a:br>
              <a:rPr lang="ru-RU" sz="1400" b="1" dirty="0">
                <a:solidFill>
                  <a:schemeClr val="bg1"/>
                </a:solidFill>
                <a:latin typeface="+mj-lt"/>
              </a:rPr>
            </a:br>
            <a:r>
              <a:rPr lang="ru-RU" sz="1400" b="1" dirty="0">
                <a:solidFill>
                  <a:schemeClr val="bg1"/>
                </a:solidFill>
                <a:latin typeface="+mj-lt"/>
              </a:rPr>
              <a:t>организации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Freeform 26">
            <a:extLst>
              <a:ext uri="{FF2B5EF4-FFF2-40B4-BE49-F238E27FC236}">
                <a16:creationId xmlns:a16="http://schemas.microsoft.com/office/drawing/2014/main" id="{BC410E6B-08BC-489C-B780-CD35929747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9692" y="1170291"/>
            <a:ext cx="471961" cy="450823"/>
          </a:xfrm>
          <a:custGeom>
            <a:avLst/>
            <a:gdLst>
              <a:gd name="T0" fmla="*/ 1485 w 5760"/>
              <a:gd name="T1" fmla="*/ 2645 h 5501"/>
              <a:gd name="T2" fmla="*/ 1848 w 5760"/>
              <a:gd name="T3" fmla="*/ 3475 h 5501"/>
              <a:gd name="T4" fmla="*/ 2342 w 5760"/>
              <a:gd name="T5" fmla="*/ 5221 h 5501"/>
              <a:gd name="T6" fmla="*/ 3449 w 5760"/>
              <a:gd name="T7" fmla="*/ 5194 h 5501"/>
              <a:gd name="T8" fmla="*/ 3884 w 5760"/>
              <a:gd name="T9" fmla="*/ 3504 h 5501"/>
              <a:gd name="T10" fmla="*/ 4285 w 5760"/>
              <a:gd name="T11" fmla="*/ 2842 h 5501"/>
              <a:gd name="T12" fmla="*/ 3885 w 5760"/>
              <a:gd name="T13" fmla="*/ 1745 h 5501"/>
              <a:gd name="T14" fmla="*/ 2686 w 5760"/>
              <a:gd name="T15" fmla="*/ 2133 h 5501"/>
              <a:gd name="T16" fmla="*/ 4200 w 5760"/>
              <a:gd name="T17" fmla="*/ 1841 h 5501"/>
              <a:gd name="T18" fmla="*/ 4439 w 5760"/>
              <a:gd name="T19" fmla="*/ 3160 h 5501"/>
              <a:gd name="T20" fmla="*/ 4227 w 5760"/>
              <a:gd name="T21" fmla="*/ 3703 h 5501"/>
              <a:gd name="T22" fmla="*/ 4975 w 5760"/>
              <a:gd name="T23" fmla="*/ 3985 h 5501"/>
              <a:gd name="T24" fmla="*/ 5345 w 5760"/>
              <a:gd name="T25" fmla="*/ 2826 h 5501"/>
              <a:gd name="T26" fmla="*/ 5596 w 5760"/>
              <a:gd name="T27" fmla="*/ 2205 h 5501"/>
              <a:gd name="T28" fmla="*/ 4973 w 5760"/>
              <a:gd name="T29" fmla="*/ 1934 h 5501"/>
              <a:gd name="T30" fmla="*/ 1599 w 5760"/>
              <a:gd name="T31" fmla="*/ 1754 h 5501"/>
              <a:gd name="T32" fmla="*/ 545 w 5760"/>
              <a:gd name="T33" fmla="*/ 1798 h 5501"/>
              <a:gd name="T34" fmla="*/ 155 w 5760"/>
              <a:gd name="T35" fmla="*/ 2440 h 5501"/>
              <a:gd name="T36" fmla="*/ 536 w 5760"/>
              <a:gd name="T37" fmla="*/ 3607 h 5501"/>
              <a:gd name="T38" fmla="*/ 878 w 5760"/>
              <a:gd name="T39" fmla="*/ 4011 h 5501"/>
              <a:gd name="T40" fmla="*/ 1557 w 5760"/>
              <a:gd name="T41" fmla="*/ 3606 h 5501"/>
              <a:gd name="T42" fmla="*/ 1323 w 5760"/>
              <a:gd name="T43" fmla="*/ 2942 h 5501"/>
              <a:gd name="T44" fmla="*/ 1684 w 5760"/>
              <a:gd name="T45" fmla="*/ 1707 h 5501"/>
              <a:gd name="T46" fmla="*/ 2026 w 5760"/>
              <a:gd name="T47" fmla="*/ 1534 h 5501"/>
              <a:gd name="T48" fmla="*/ 3062 w 5760"/>
              <a:gd name="T49" fmla="*/ 1979 h 5501"/>
              <a:gd name="T50" fmla="*/ 3823 w 5760"/>
              <a:gd name="T51" fmla="*/ 1527 h 5501"/>
              <a:gd name="T52" fmla="*/ 4416 w 5760"/>
              <a:gd name="T53" fmla="*/ 1749 h 5501"/>
              <a:gd name="T54" fmla="*/ 5277 w 5760"/>
              <a:gd name="T55" fmla="*/ 1516 h 5501"/>
              <a:gd name="T56" fmla="*/ 5744 w 5760"/>
              <a:gd name="T57" fmla="*/ 2154 h 5501"/>
              <a:gd name="T58" fmla="*/ 5661 w 5760"/>
              <a:gd name="T59" fmla="*/ 2851 h 5501"/>
              <a:gd name="T60" fmla="*/ 4971 w 5760"/>
              <a:gd name="T61" fmla="*/ 4151 h 5501"/>
              <a:gd name="T62" fmla="*/ 4051 w 5760"/>
              <a:gd name="T63" fmla="*/ 3632 h 5501"/>
              <a:gd name="T64" fmla="*/ 3442 w 5760"/>
              <a:gd name="T65" fmla="*/ 5393 h 5501"/>
              <a:gd name="T66" fmla="*/ 2128 w 5760"/>
              <a:gd name="T67" fmla="*/ 5223 h 5501"/>
              <a:gd name="T68" fmla="*/ 1592 w 5760"/>
              <a:gd name="T69" fmla="*/ 3938 h 5501"/>
              <a:gd name="T70" fmla="*/ 555 w 5760"/>
              <a:gd name="T71" fmla="*/ 4002 h 5501"/>
              <a:gd name="T72" fmla="*/ 37 w 5760"/>
              <a:gd name="T73" fmla="*/ 2819 h 5501"/>
              <a:gd name="T74" fmla="*/ 80 w 5760"/>
              <a:gd name="T75" fmla="*/ 1881 h 5501"/>
              <a:gd name="T76" fmla="*/ 621 w 5760"/>
              <a:gd name="T77" fmla="*/ 1661 h 5501"/>
              <a:gd name="T78" fmla="*/ 1574 w 5760"/>
              <a:gd name="T79" fmla="*/ 1544 h 5501"/>
              <a:gd name="T80" fmla="*/ 4261 w 5760"/>
              <a:gd name="T81" fmla="*/ 1052 h 5501"/>
              <a:gd name="T82" fmla="*/ 4828 w 5760"/>
              <a:gd name="T83" fmla="*/ 1543 h 5501"/>
              <a:gd name="T84" fmla="*/ 5034 w 5760"/>
              <a:gd name="T85" fmla="*/ 826 h 5501"/>
              <a:gd name="T86" fmla="*/ 689 w 5760"/>
              <a:gd name="T87" fmla="*/ 875 h 5501"/>
              <a:gd name="T88" fmla="*/ 995 w 5760"/>
              <a:gd name="T89" fmla="*/ 1556 h 5501"/>
              <a:gd name="T90" fmla="*/ 1485 w 5760"/>
              <a:gd name="T91" fmla="*/ 989 h 5501"/>
              <a:gd name="T92" fmla="*/ 5001 w 5760"/>
              <a:gd name="T93" fmla="*/ 599 h 5501"/>
              <a:gd name="T94" fmla="*/ 5123 w 5760"/>
              <a:gd name="T95" fmla="*/ 1539 h 5501"/>
              <a:gd name="T96" fmla="*/ 4182 w 5760"/>
              <a:gd name="T97" fmla="*/ 1418 h 5501"/>
              <a:gd name="T98" fmla="*/ 4540 w 5760"/>
              <a:gd name="T99" fmla="*/ 540 h 5501"/>
              <a:gd name="T100" fmla="*/ 1653 w 5760"/>
              <a:gd name="T101" fmla="*/ 1036 h 5501"/>
              <a:gd name="T102" fmla="*/ 979 w 5760"/>
              <a:gd name="T103" fmla="*/ 1710 h 5501"/>
              <a:gd name="T104" fmla="*/ 510 w 5760"/>
              <a:gd name="T105" fmla="*/ 884 h 5501"/>
              <a:gd name="T106" fmla="*/ 2543 w 5760"/>
              <a:gd name="T107" fmla="*/ 229 h 5501"/>
              <a:gd name="T108" fmla="*/ 2213 w 5760"/>
              <a:gd name="T109" fmla="*/ 1191 h 5501"/>
              <a:gd name="T110" fmla="*/ 3175 w 5760"/>
              <a:gd name="T111" fmla="*/ 1522 h 5501"/>
              <a:gd name="T112" fmla="*/ 3505 w 5760"/>
              <a:gd name="T113" fmla="*/ 559 h 5501"/>
              <a:gd name="T114" fmla="*/ 3135 w 5760"/>
              <a:gd name="T115" fmla="*/ 45 h 5501"/>
              <a:gd name="T116" fmla="*/ 3713 w 5760"/>
              <a:gd name="T117" fmla="*/ 1062 h 5501"/>
              <a:gd name="T118" fmla="*/ 2765 w 5760"/>
              <a:gd name="T119" fmla="*/ 1743 h 5501"/>
              <a:gd name="T120" fmla="*/ 1986 w 5760"/>
              <a:gd name="T121" fmla="*/ 875 h 5501"/>
              <a:gd name="T122" fmla="*/ 2765 w 5760"/>
              <a:gd name="T123" fmla="*/ 5 h 5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60" h="5501">
                <a:moveTo>
                  <a:pt x="1955" y="1694"/>
                </a:moveTo>
                <a:lnTo>
                  <a:pt x="1878" y="1745"/>
                </a:lnTo>
                <a:lnTo>
                  <a:pt x="1810" y="1799"/>
                </a:lnTo>
                <a:lnTo>
                  <a:pt x="1751" y="1857"/>
                </a:lnTo>
                <a:lnTo>
                  <a:pt x="1698" y="1920"/>
                </a:lnTo>
                <a:lnTo>
                  <a:pt x="1653" y="1986"/>
                </a:lnTo>
                <a:lnTo>
                  <a:pt x="1615" y="2056"/>
                </a:lnTo>
                <a:lnTo>
                  <a:pt x="1581" y="2129"/>
                </a:lnTo>
                <a:lnTo>
                  <a:pt x="1555" y="2206"/>
                </a:lnTo>
                <a:lnTo>
                  <a:pt x="1533" y="2288"/>
                </a:lnTo>
                <a:lnTo>
                  <a:pt x="1515" y="2372"/>
                </a:lnTo>
                <a:lnTo>
                  <a:pt x="1501" y="2460"/>
                </a:lnTo>
                <a:lnTo>
                  <a:pt x="1492" y="2552"/>
                </a:lnTo>
                <a:lnTo>
                  <a:pt x="1485" y="2645"/>
                </a:lnTo>
                <a:lnTo>
                  <a:pt x="1480" y="2743"/>
                </a:lnTo>
                <a:lnTo>
                  <a:pt x="1478" y="2842"/>
                </a:lnTo>
                <a:lnTo>
                  <a:pt x="1478" y="2945"/>
                </a:lnTo>
                <a:lnTo>
                  <a:pt x="1478" y="3050"/>
                </a:lnTo>
                <a:lnTo>
                  <a:pt x="1480" y="3158"/>
                </a:lnTo>
                <a:lnTo>
                  <a:pt x="1480" y="3331"/>
                </a:lnTo>
                <a:lnTo>
                  <a:pt x="1506" y="3345"/>
                </a:lnTo>
                <a:lnTo>
                  <a:pt x="1541" y="3361"/>
                </a:lnTo>
                <a:lnTo>
                  <a:pt x="1583" y="3380"/>
                </a:lnTo>
                <a:lnTo>
                  <a:pt x="1632" y="3401"/>
                </a:lnTo>
                <a:lnTo>
                  <a:pt x="1690" y="3422"/>
                </a:lnTo>
                <a:lnTo>
                  <a:pt x="1756" y="3443"/>
                </a:lnTo>
                <a:lnTo>
                  <a:pt x="1829" y="3466"/>
                </a:lnTo>
                <a:lnTo>
                  <a:pt x="1848" y="3475"/>
                </a:lnTo>
                <a:lnTo>
                  <a:pt x="1866" y="3490"/>
                </a:lnTo>
                <a:lnTo>
                  <a:pt x="1878" y="3508"/>
                </a:lnTo>
                <a:lnTo>
                  <a:pt x="1883" y="3529"/>
                </a:lnTo>
                <a:lnTo>
                  <a:pt x="2061" y="4687"/>
                </a:lnTo>
                <a:lnTo>
                  <a:pt x="2074" y="4746"/>
                </a:lnTo>
                <a:lnTo>
                  <a:pt x="2088" y="4807"/>
                </a:lnTo>
                <a:lnTo>
                  <a:pt x="2107" y="4865"/>
                </a:lnTo>
                <a:lnTo>
                  <a:pt x="2128" y="4925"/>
                </a:lnTo>
                <a:lnTo>
                  <a:pt x="2154" y="4980"/>
                </a:lnTo>
                <a:lnTo>
                  <a:pt x="2184" y="5035"/>
                </a:lnTo>
                <a:lnTo>
                  <a:pt x="2217" y="5087"/>
                </a:lnTo>
                <a:lnTo>
                  <a:pt x="2255" y="5136"/>
                </a:lnTo>
                <a:lnTo>
                  <a:pt x="2297" y="5181"/>
                </a:lnTo>
                <a:lnTo>
                  <a:pt x="2342" y="5221"/>
                </a:lnTo>
                <a:lnTo>
                  <a:pt x="2393" y="5256"/>
                </a:lnTo>
                <a:lnTo>
                  <a:pt x="2447" y="5288"/>
                </a:lnTo>
                <a:lnTo>
                  <a:pt x="2506" y="5312"/>
                </a:lnTo>
                <a:lnTo>
                  <a:pt x="2569" y="5330"/>
                </a:lnTo>
                <a:lnTo>
                  <a:pt x="2637" y="5342"/>
                </a:lnTo>
                <a:lnTo>
                  <a:pt x="2709" y="5346"/>
                </a:lnTo>
                <a:lnTo>
                  <a:pt x="3055" y="5346"/>
                </a:lnTo>
                <a:lnTo>
                  <a:pt x="3126" y="5342"/>
                </a:lnTo>
                <a:lnTo>
                  <a:pt x="3191" y="5332"/>
                </a:lnTo>
                <a:lnTo>
                  <a:pt x="3252" y="5314"/>
                </a:lnTo>
                <a:lnTo>
                  <a:pt x="3308" y="5291"/>
                </a:lnTo>
                <a:lnTo>
                  <a:pt x="3360" y="5263"/>
                </a:lnTo>
                <a:lnTo>
                  <a:pt x="3407" y="5230"/>
                </a:lnTo>
                <a:lnTo>
                  <a:pt x="3449" y="5194"/>
                </a:lnTo>
                <a:lnTo>
                  <a:pt x="3487" y="5153"/>
                </a:lnTo>
                <a:lnTo>
                  <a:pt x="3522" y="5111"/>
                </a:lnTo>
                <a:lnTo>
                  <a:pt x="3554" y="5068"/>
                </a:lnTo>
                <a:lnTo>
                  <a:pt x="3582" y="5021"/>
                </a:lnTo>
                <a:lnTo>
                  <a:pt x="3606" y="4975"/>
                </a:lnTo>
                <a:lnTo>
                  <a:pt x="3627" y="4928"/>
                </a:lnTo>
                <a:lnTo>
                  <a:pt x="3646" y="4883"/>
                </a:lnTo>
                <a:lnTo>
                  <a:pt x="3662" y="4837"/>
                </a:lnTo>
                <a:lnTo>
                  <a:pt x="3676" y="4795"/>
                </a:lnTo>
                <a:lnTo>
                  <a:pt x="3686" y="4755"/>
                </a:lnTo>
                <a:lnTo>
                  <a:pt x="3695" y="4717"/>
                </a:lnTo>
                <a:lnTo>
                  <a:pt x="3702" y="4683"/>
                </a:lnTo>
                <a:lnTo>
                  <a:pt x="3875" y="3529"/>
                </a:lnTo>
                <a:lnTo>
                  <a:pt x="3884" y="3504"/>
                </a:lnTo>
                <a:lnTo>
                  <a:pt x="3898" y="3485"/>
                </a:lnTo>
                <a:lnTo>
                  <a:pt x="3917" y="3471"/>
                </a:lnTo>
                <a:lnTo>
                  <a:pt x="3939" y="3462"/>
                </a:lnTo>
                <a:lnTo>
                  <a:pt x="4011" y="3441"/>
                </a:lnTo>
                <a:lnTo>
                  <a:pt x="4076" y="3419"/>
                </a:lnTo>
                <a:lnTo>
                  <a:pt x="4131" y="3398"/>
                </a:lnTo>
                <a:lnTo>
                  <a:pt x="4180" y="3379"/>
                </a:lnTo>
                <a:lnTo>
                  <a:pt x="4222" y="3361"/>
                </a:lnTo>
                <a:lnTo>
                  <a:pt x="4257" y="3345"/>
                </a:lnTo>
                <a:lnTo>
                  <a:pt x="4283" y="3331"/>
                </a:lnTo>
                <a:lnTo>
                  <a:pt x="4285" y="3158"/>
                </a:lnTo>
                <a:lnTo>
                  <a:pt x="4285" y="3050"/>
                </a:lnTo>
                <a:lnTo>
                  <a:pt x="4285" y="2945"/>
                </a:lnTo>
                <a:lnTo>
                  <a:pt x="4285" y="2842"/>
                </a:lnTo>
                <a:lnTo>
                  <a:pt x="4283" y="2743"/>
                </a:lnTo>
                <a:lnTo>
                  <a:pt x="4278" y="2645"/>
                </a:lnTo>
                <a:lnTo>
                  <a:pt x="4271" y="2552"/>
                </a:lnTo>
                <a:lnTo>
                  <a:pt x="4262" y="2460"/>
                </a:lnTo>
                <a:lnTo>
                  <a:pt x="4248" y="2372"/>
                </a:lnTo>
                <a:lnTo>
                  <a:pt x="4231" y="2288"/>
                </a:lnTo>
                <a:lnTo>
                  <a:pt x="4208" y="2206"/>
                </a:lnTo>
                <a:lnTo>
                  <a:pt x="4182" y="2129"/>
                </a:lnTo>
                <a:lnTo>
                  <a:pt x="4149" y="2056"/>
                </a:lnTo>
                <a:lnTo>
                  <a:pt x="4111" y="1986"/>
                </a:lnTo>
                <a:lnTo>
                  <a:pt x="4065" y="1920"/>
                </a:lnTo>
                <a:lnTo>
                  <a:pt x="4013" y="1857"/>
                </a:lnTo>
                <a:lnTo>
                  <a:pt x="3953" y="1799"/>
                </a:lnTo>
                <a:lnTo>
                  <a:pt x="3885" y="1745"/>
                </a:lnTo>
                <a:lnTo>
                  <a:pt x="3809" y="1694"/>
                </a:lnTo>
                <a:lnTo>
                  <a:pt x="3746" y="1770"/>
                </a:lnTo>
                <a:lnTo>
                  <a:pt x="3676" y="1839"/>
                </a:lnTo>
                <a:lnTo>
                  <a:pt x="3603" y="1902"/>
                </a:lnTo>
                <a:lnTo>
                  <a:pt x="3524" y="1958"/>
                </a:lnTo>
                <a:lnTo>
                  <a:pt x="3440" y="2007"/>
                </a:lnTo>
                <a:lnTo>
                  <a:pt x="3355" y="2049"/>
                </a:lnTo>
                <a:lnTo>
                  <a:pt x="3264" y="2086"/>
                </a:lnTo>
                <a:lnTo>
                  <a:pt x="3171" y="2114"/>
                </a:lnTo>
                <a:lnTo>
                  <a:pt x="3077" y="2133"/>
                </a:lnTo>
                <a:lnTo>
                  <a:pt x="2979" y="2145"/>
                </a:lnTo>
                <a:lnTo>
                  <a:pt x="2882" y="2149"/>
                </a:lnTo>
                <a:lnTo>
                  <a:pt x="2784" y="2145"/>
                </a:lnTo>
                <a:lnTo>
                  <a:pt x="2686" y="2133"/>
                </a:lnTo>
                <a:lnTo>
                  <a:pt x="2592" y="2114"/>
                </a:lnTo>
                <a:lnTo>
                  <a:pt x="2499" y="2086"/>
                </a:lnTo>
                <a:lnTo>
                  <a:pt x="2409" y="2049"/>
                </a:lnTo>
                <a:lnTo>
                  <a:pt x="2323" y="2007"/>
                </a:lnTo>
                <a:lnTo>
                  <a:pt x="2239" y="1958"/>
                </a:lnTo>
                <a:lnTo>
                  <a:pt x="2161" y="1902"/>
                </a:lnTo>
                <a:lnTo>
                  <a:pt x="2088" y="1839"/>
                </a:lnTo>
                <a:lnTo>
                  <a:pt x="2019" y="1770"/>
                </a:lnTo>
                <a:lnTo>
                  <a:pt x="1955" y="1694"/>
                </a:lnTo>
                <a:close/>
                <a:moveTo>
                  <a:pt x="4102" y="1689"/>
                </a:moveTo>
                <a:lnTo>
                  <a:pt x="4090" y="1696"/>
                </a:lnTo>
                <a:lnTo>
                  <a:pt x="4079" y="1705"/>
                </a:lnTo>
                <a:lnTo>
                  <a:pt x="4144" y="1771"/>
                </a:lnTo>
                <a:lnTo>
                  <a:pt x="4200" y="1841"/>
                </a:lnTo>
                <a:lnTo>
                  <a:pt x="4248" y="1915"/>
                </a:lnTo>
                <a:lnTo>
                  <a:pt x="4292" y="1993"/>
                </a:lnTo>
                <a:lnTo>
                  <a:pt x="4327" y="2075"/>
                </a:lnTo>
                <a:lnTo>
                  <a:pt x="4357" y="2159"/>
                </a:lnTo>
                <a:lnTo>
                  <a:pt x="4379" y="2248"/>
                </a:lnTo>
                <a:lnTo>
                  <a:pt x="4399" y="2339"/>
                </a:lnTo>
                <a:lnTo>
                  <a:pt x="4414" y="2433"/>
                </a:lnTo>
                <a:lnTo>
                  <a:pt x="4425" y="2531"/>
                </a:lnTo>
                <a:lnTo>
                  <a:pt x="4432" y="2629"/>
                </a:lnTo>
                <a:lnTo>
                  <a:pt x="4437" y="2732"/>
                </a:lnTo>
                <a:lnTo>
                  <a:pt x="4439" y="2835"/>
                </a:lnTo>
                <a:lnTo>
                  <a:pt x="4440" y="2942"/>
                </a:lnTo>
                <a:lnTo>
                  <a:pt x="4440" y="3050"/>
                </a:lnTo>
                <a:lnTo>
                  <a:pt x="4439" y="3160"/>
                </a:lnTo>
                <a:lnTo>
                  <a:pt x="4437" y="3377"/>
                </a:lnTo>
                <a:lnTo>
                  <a:pt x="4433" y="3403"/>
                </a:lnTo>
                <a:lnTo>
                  <a:pt x="4421" y="3424"/>
                </a:lnTo>
                <a:lnTo>
                  <a:pt x="4402" y="3441"/>
                </a:lnTo>
                <a:lnTo>
                  <a:pt x="4397" y="3445"/>
                </a:lnTo>
                <a:lnTo>
                  <a:pt x="4383" y="3454"/>
                </a:lnTo>
                <a:lnTo>
                  <a:pt x="4360" y="3466"/>
                </a:lnTo>
                <a:lnTo>
                  <a:pt x="4330" y="3480"/>
                </a:lnTo>
                <a:lnTo>
                  <a:pt x="4292" y="3499"/>
                </a:lnTo>
                <a:lnTo>
                  <a:pt x="4247" y="3520"/>
                </a:lnTo>
                <a:lnTo>
                  <a:pt x="4191" y="3541"/>
                </a:lnTo>
                <a:lnTo>
                  <a:pt x="4203" y="3604"/>
                </a:lnTo>
                <a:lnTo>
                  <a:pt x="4214" y="3655"/>
                </a:lnTo>
                <a:lnTo>
                  <a:pt x="4227" y="3703"/>
                </a:lnTo>
                <a:lnTo>
                  <a:pt x="4245" y="3752"/>
                </a:lnTo>
                <a:lnTo>
                  <a:pt x="4266" y="3800"/>
                </a:lnTo>
                <a:lnTo>
                  <a:pt x="4292" y="3843"/>
                </a:lnTo>
                <a:lnTo>
                  <a:pt x="4322" y="3885"/>
                </a:lnTo>
                <a:lnTo>
                  <a:pt x="4357" y="3922"/>
                </a:lnTo>
                <a:lnTo>
                  <a:pt x="4397" y="3953"/>
                </a:lnTo>
                <a:lnTo>
                  <a:pt x="4440" y="3979"/>
                </a:lnTo>
                <a:lnTo>
                  <a:pt x="4489" y="3999"/>
                </a:lnTo>
                <a:lnTo>
                  <a:pt x="4542" y="4011"/>
                </a:lnTo>
                <a:lnTo>
                  <a:pt x="4601" y="4014"/>
                </a:lnTo>
                <a:lnTo>
                  <a:pt x="4826" y="4014"/>
                </a:lnTo>
                <a:lnTo>
                  <a:pt x="4882" y="4011"/>
                </a:lnTo>
                <a:lnTo>
                  <a:pt x="4931" y="4000"/>
                </a:lnTo>
                <a:lnTo>
                  <a:pt x="4975" y="3985"/>
                </a:lnTo>
                <a:lnTo>
                  <a:pt x="5015" y="3962"/>
                </a:lnTo>
                <a:lnTo>
                  <a:pt x="5051" y="3936"/>
                </a:lnTo>
                <a:lnTo>
                  <a:pt x="5083" y="3906"/>
                </a:lnTo>
                <a:lnTo>
                  <a:pt x="5111" y="3873"/>
                </a:lnTo>
                <a:lnTo>
                  <a:pt x="5135" y="3838"/>
                </a:lnTo>
                <a:lnTo>
                  <a:pt x="5156" y="3801"/>
                </a:lnTo>
                <a:lnTo>
                  <a:pt x="5174" y="3765"/>
                </a:lnTo>
                <a:lnTo>
                  <a:pt x="5189" y="3730"/>
                </a:lnTo>
                <a:lnTo>
                  <a:pt x="5201" y="3695"/>
                </a:lnTo>
                <a:lnTo>
                  <a:pt x="5210" y="3662"/>
                </a:lnTo>
                <a:lnTo>
                  <a:pt x="5219" y="3630"/>
                </a:lnTo>
                <a:lnTo>
                  <a:pt x="5224" y="3604"/>
                </a:lnTo>
                <a:lnTo>
                  <a:pt x="5338" y="2849"/>
                </a:lnTo>
                <a:lnTo>
                  <a:pt x="5345" y="2826"/>
                </a:lnTo>
                <a:lnTo>
                  <a:pt x="5359" y="2806"/>
                </a:lnTo>
                <a:lnTo>
                  <a:pt x="5378" y="2792"/>
                </a:lnTo>
                <a:lnTo>
                  <a:pt x="5400" y="2783"/>
                </a:lnTo>
                <a:lnTo>
                  <a:pt x="5455" y="2767"/>
                </a:lnTo>
                <a:lnTo>
                  <a:pt x="5503" y="2750"/>
                </a:lnTo>
                <a:lnTo>
                  <a:pt x="5544" y="2734"/>
                </a:lnTo>
                <a:lnTo>
                  <a:pt x="5578" y="2720"/>
                </a:lnTo>
                <a:lnTo>
                  <a:pt x="5605" y="2708"/>
                </a:lnTo>
                <a:lnTo>
                  <a:pt x="5605" y="2610"/>
                </a:lnTo>
                <a:lnTo>
                  <a:pt x="5605" y="2524"/>
                </a:lnTo>
                <a:lnTo>
                  <a:pt x="5605" y="2440"/>
                </a:lnTo>
                <a:lnTo>
                  <a:pt x="5605" y="2358"/>
                </a:lnTo>
                <a:lnTo>
                  <a:pt x="5601" y="2280"/>
                </a:lnTo>
                <a:lnTo>
                  <a:pt x="5596" y="2205"/>
                </a:lnTo>
                <a:lnTo>
                  <a:pt x="5585" y="2133"/>
                </a:lnTo>
                <a:lnTo>
                  <a:pt x="5573" y="2063"/>
                </a:lnTo>
                <a:lnTo>
                  <a:pt x="5556" y="1998"/>
                </a:lnTo>
                <a:lnTo>
                  <a:pt x="5535" y="1937"/>
                </a:lnTo>
                <a:lnTo>
                  <a:pt x="5507" y="1880"/>
                </a:lnTo>
                <a:lnTo>
                  <a:pt x="5472" y="1826"/>
                </a:lnTo>
                <a:lnTo>
                  <a:pt x="5432" y="1775"/>
                </a:lnTo>
                <a:lnTo>
                  <a:pt x="5383" y="1729"/>
                </a:lnTo>
                <a:lnTo>
                  <a:pt x="5325" y="1689"/>
                </a:lnTo>
                <a:lnTo>
                  <a:pt x="5266" y="1754"/>
                </a:lnTo>
                <a:lnTo>
                  <a:pt x="5200" y="1810"/>
                </a:lnTo>
                <a:lnTo>
                  <a:pt x="5128" y="1860"/>
                </a:lnTo>
                <a:lnTo>
                  <a:pt x="5053" y="1901"/>
                </a:lnTo>
                <a:lnTo>
                  <a:pt x="4973" y="1934"/>
                </a:lnTo>
                <a:lnTo>
                  <a:pt x="4889" y="1958"/>
                </a:lnTo>
                <a:lnTo>
                  <a:pt x="4802" y="1972"/>
                </a:lnTo>
                <a:lnTo>
                  <a:pt x="4714" y="1977"/>
                </a:lnTo>
                <a:lnTo>
                  <a:pt x="4634" y="1974"/>
                </a:lnTo>
                <a:lnTo>
                  <a:pt x="4557" y="1962"/>
                </a:lnTo>
                <a:lnTo>
                  <a:pt x="4482" y="1943"/>
                </a:lnTo>
                <a:lnTo>
                  <a:pt x="4409" y="1916"/>
                </a:lnTo>
                <a:lnTo>
                  <a:pt x="4341" y="1883"/>
                </a:lnTo>
                <a:lnTo>
                  <a:pt x="4275" y="1845"/>
                </a:lnTo>
                <a:lnTo>
                  <a:pt x="4212" y="1798"/>
                </a:lnTo>
                <a:lnTo>
                  <a:pt x="4154" y="1747"/>
                </a:lnTo>
                <a:lnTo>
                  <a:pt x="4102" y="1689"/>
                </a:lnTo>
                <a:close/>
                <a:moveTo>
                  <a:pt x="1658" y="1689"/>
                </a:moveTo>
                <a:lnTo>
                  <a:pt x="1599" y="1754"/>
                </a:lnTo>
                <a:lnTo>
                  <a:pt x="1533" y="1810"/>
                </a:lnTo>
                <a:lnTo>
                  <a:pt x="1461" y="1860"/>
                </a:lnTo>
                <a:lnTo>
                  <a:pt x="1386" y="1901"/>
                </a:lnTo>
                <a:lnTo>
                  <a:pt x="1306" y="1934"/>
                </a:lnTo>
                <a:lnTo>
                  <a:pt x="1222" y="1958"/>
                </a:lnTo>
                <a:lnTo>
                  <a:pt x="1135" y="1972"/>
                </a:lnTo>
                <a:lnTo>
                  <a:pt x="1046" y="1977"/>
                </a:lnTo>
                <a:lnTo>
                  <a:pt x="967" y="1974"/>
                </a:lnTo>
                <a:lnTo>
                  <a:pt x="890" y="1962"/>
                </a:lnTo>
                <a:lnTo>
                  <a:pt x="815" y="1943"/>
                </a:lnTo>
                <a:lnTo>
                  <a:pt x="742" y="1916"/>
                </a:lnTo>
                <a:lnTo>
                  <a:pt x="672" y="1883"/>
                </a:lnTo>
                <a:lnTo>
                  <a:pt x="607" y="1845"/>
                </a:lnTo>
                <a:lnTo>
                  <a:pt x="545" y="1798"/>
                </a:lnTo>
                <a:lnTo>
                  <a:pt x="487" y="1747"/>
                </a:lnTo>
                <a:lnTo>
                  <a:pt x="435" y="1689"/>
                </a:lnTo>
                <a:lnTo>
                  <a:pt x="377" y="1729"/>
                </a:lnTo>
                <a:lnTo>
                  <a:pt x="328" y="1775"/>
                </a:lnTo>
                <a:lnTo>
                  <a:pt x="288" y="1826"/>
                </a:lnTo>
                <a:lnTo>
                  <a:pt x="253" y="1880"/>
                </a:lnTo>
                <a:lnTo>
                  <a:pt x="225" y="1937"/>
                </a:lnTo>
                <a:lnTo>
                  <a:pt x="204" y="1998"/>
                </a:lnTo>
                <a:lnTo>
                  <a:pt x="187" y="2063"/>
                </a:lnTo>
                <a:lnTo>
                  <a:pt x="175" y="2133"/>
                </a:lnTo>
                <a:lnTo>
                  <a:pt x="164" y="2205"/>
                </a:lnTo>
                <a:lnTo>
                  <a:pt x="159" y="2280"/>
                </a:lnTo>
                <a:lnTo>
                  <a:pt x="155" y="2358"/>
                </a:lnTo>
                <a:lnTo>
                  <a:pt x="155" y="2440"/>
                </a:lnTo>
                <a:lnTo>
                  <a:pt x="155" y="2524"/>
                </a:lnTo>
                <a:lnTo>
                  <a:pt x="155" y="2610"/>
                </a:lnTo>
                <a:lnTo>
                  <a:pt x="155" y="2708"/>
                </a:lnTo>
                <a:lnTo>
                  <a:pt x="183" y="2720"/>
                </a:lnTo>
                <a:lnTo>
                  <a:pt x="216" y="2734"/>
                </a:lnTo>
                <a:lnTo>
                  <a:pt x="258" y="2750"/>
                </a:lnTo>
                <a:lnTo>
                  <a:pt x="307" y="2767"/>
                </a:lnTo>
                <a:lnTo>
                  <a:pt x="363" y="2785"/>
                </a:lnTo>
                <a:lnTo>
                  <a:pt x="386" y="2793"/>
                </a:lnTo>
                <a:lnTo>
                  <a:pt x="403" y="2807"/>
                </a:lnTo>
                <a:lnTo>
                  <a:pt x="415" y="2826"/>
                </a:lnTo>
                <a:lnTo>
                  <a:pt x="422" y="2849"/>
                </a:lnTo>
                <a:lnTo>
                  <a:pt x="428" y="2884"/>
                </a:lnTo>
                <a:lnTo>
                  <a:pt x="536" y="3607"/>
                </a:lnTo>
                <a:lnTo>
                  <a:pt x="541" y="3634"/>
                </a:lnTo>
                <a:lnTo>
                  <a:pt x="550" y="3663"/>
                </a:lnTo>
                <a:lnTo>
                  <a:pt x="559" y="3696"/>
                </a:lnTo>
                <a:lnTo>
                  <a:pt x="571" y="3730"/>
                </a:lnTo>
                <a:lnTo>
                  <a:pt x="586" y="3766"/>
                </a:lnTo>
                <a:lnTo>
                  <a:pt x="604" y="3803"/>
                </a:lnTo>
                <a:lnTo>
                  <a:pt x="625" y="3838"/>
                </a:lnTo>
                <a:lnTo>
                  <a:pt x="649" y="3873"/>
                </a:lnTo>
                <a:lnTo>
                  <a:pt x="677" y="3906"/>
                </a:lnTo>
                <a:lnTo>
                  <a:pt x="709" y="3936"/>
                </a:lnTo>
                <a:lnTo>
                  <a:pt x="745" y="3962"/>
                </a:lnTo>
                <a:lnTo>
                  <a:pt x="785" y="3985"/>
                </a:lnTo>
                <a:lnTo>
                  <a:pt x="829" y="4000"/>
                </a:lnTo>
                <a:lnTo>
                  <a:pt x="878" y="4011"/>
                </a:lnTo>
                <a:lnTo>
                  <a:pt x="934" y="4014"/>
                </a:lnTo>
                <a:lnTo>
                  <a:pt x="1159" y="4014"/>
                </a:lnTo>
                <a:lnTo>
                  <a:pt x="1218" y="4011"/>
                </a:lnTo>
                <a:lnTo>
                  <a:pt x="1271" y="3999"/>
                </a:lnTo>
                <a:lnTo>
                  <a:pt x="1320" y="3979"/>
                </a:lnTo>
                <a:lnTo>
                  <a:pt x="1363" y="3953"/>
                </a:lnTo>
                <a:lnTo>
                  <a:pt x="1403" y="3922"/>
                </a:lnTo>
                <a:lnTo>
                  <a:pt x="1438" y="3885"/>
                </a:lnTo>
                <a:lnTo>
                  <a:pt x="1468" y="3843"/>
                </a:lnTo>
                <a:lnTo>
                  <a:pt x="1494" y="3800"/>
                </a:lnTo>
                <a:lnTo>
                  <a:pt x="1515" y="3754"/>
                </a:lnTo>
                <a:lnTo>
                  <a:pt x="1533" y="3705"/>
                </a:lnTo>
                <a:lnTo>
                  <a:pt x="1546" y="3656"/>
                </a:lnTo>
                <a:lnTo>
                  <a:pt x="1557" y="3606"/>
                </a:lnTo>
                <a:lnTo>
                  <a:pt x="1569" y="3541"/>
                </a:lnTo>
                <a:lnTo>
                  <a:pt x="1515" y="3520"/>
                </a:lnTo>
                <a:lnTo>
                  <a:pt x="1468" y="3499"/>
                </a:lnTo>
                <a:lnTo>
                  <a:pt x="1431" y="3480"/>
                </a:lnTo>
                <a:lnTo>
                  <a:pt x="1402" y="3464"/>
                </a:lnTo>
                <a:lnTo>
                  <a:pt x="1381" y="3454"/>
                </a:lnTo>
                <a:lnTo>
                  <a:pt x="1367" y="3445"/>
                </a:lnTo>
                <a:lnTo>
                  <a:pt x="1361" y="3441"/>
                </a:lnTo>
                <a:lnTo>
                  <a:pt x="1342" y="3424"/>
                </a:lnTo>
                <a:lnTo>
                  <a:pt x="1330" y="3401"/>
                </a:lnTo>
                <a:lnTo>
                  <a:pt x="1327" y="3377"/>
                </a:lnTo>
                <a:lnTo>
                  <a:pt x="1325" y="3160"/>
                </a:lnTo>
                <a:lnTo>
                  <a:pt x="1323" y="3050"/>
                </a:lnTo>
                <a:lnTo>
                  <a:pt x="1323" y="2942"/>
                </a:lnTo>
                <a:lnTo>
                  <a:pt x="1325" y="2837"/>
                </a:lnTo>
                <a:lnTo>
                  <a:pt x="1327" y="2732"/>
                </a:lnTo>
                <a:lnTo>
                  <a:pt x="1332" y="2631"/>
                </a:lnTo>
                <a:lnTo>
                  <a:pt x="1339" y="2531"/>
                </a:lnTo>
                <a:lnTo>
                  <a:pt x="1349" y="2435"/>
                </a:lnTo>
                <a:lnTo>
                  <a:pt x="1365" y="2341"/>
                </a:lnTo>
                <a:lnTo>
                  <a:pt x="1384" y="2250"/>
                </a:lnTo>
                <a:lnTo>
                  <a:pt x="1407" y="2161"/>
                </a:lnTo>
                <a:lnTo>
                  <a:pt x="1437" y="2077"/>
                </a:lnTo>
                <a:lnTo>
                  <a:pt x="1471" y="1995"/>
                </a:lnTo>
                <a:lnTo>
                  <a:pt x="1513" y="1916"/>
                </a:lnTo>
                <a:lnTo>
                  <a:pt x="1562" y="1843"/>
                </a:lnTo>
                <a:lnTo>
                  <a:pt x="1620" y="1773"/>
                </a:lnTo>
                <a:lnTo>
                  <a:pt x="1684" y="1707"/>
                </a:lnTo>
                <a:lnTo>
                  <a:pt x="1672" y="1696"/>
                </a:lnTo>
                <a:lnTo>
                  <a:pt x="1658" y="1689"/>
                </a:lnTo>
                <a:close/>
                <a:moveTo>
                  <a:pt x="1632" y="1511"/>
                </a:moveTo>
                <a:lnTo>
                  <a:pt x="1656" y="1513"/>
                </a:lnTo>
                <a:lnTo>
                  <a:pt x="1677" y="1522"/>
                </a:lnTo>
                <a:lnTo>
                  <a:pt x="1723" y="1546"/>
                </a:lnTo>
                <a:lnTo>
                  <a:pt x="1766" y="1576"/>
                </a:lnTo>
                <a:lnTo>
                  <a:pt x="1807" y="1607"/>
                </a:lnTo>
                <a:lnTo>
                  <a:pt x="1871" y="1565"/>
                </a:lnTo>
                <a:lnTo>
                  <a:pt x="1941" y="1527"/>
                </a:lnTo>
                <a:lnTo>
                  <a:pt x="1964" y="1520"/>
                </a:lnTo>
                <a:lnTo>
                  <a:pt x="1985" y="1518"/>
                </a:lnTo>
                <a:lnTo>
                  <a:pt x="2007" y="1523"/>
                </a:lnTo>
                <a:lnTo>
                  <a:pt x="2026" y="1534"/>
                </a:lnTo>
                <a:lnTo>
                  <a:pt x="2042" y="1551"/>
                </a:lnTo>
                <a:lnTo>
                  <a:pt x="2096" y="1625"/>
                </a:lnTo>
                <a:lnTo>
                  <a:pt x="2157" y="1691"/>
                </a:lnTo>
                <a:lnTo>
                  <a:pt x="2224" y="1752"/>
                </a:lnTo>
                <a:lnTo>
                  <a:pt x="2294" y="1806"/>
                </a:lnTo>
                <a:lnTo>
                  <a:pt x="2369" y="1855"/>
                </a:lnTo>
                <a:lnTo>
                  <a:pt x="2447" y="1897"/>
                </a:lnTo>
                <a:lnTo>
                  <a:pt x="2529" y="1932"/>
                </a:lnTo>
                <a:lnTo>
                  <a:pt x="2615" y="1958"/>
                </a:lnTo>
                <a:lnTo>
                  <a:pt x="2702" y="1979"/>
                </a:lnTo>
                <a:lnTo>
                  <a:pt x="2791" y="1991"/>
                </a:lnTo>
                <a:lnTo>
                  <a:pt x="2882" y="1995"/>
                </a:lnTo>
                <a:lnTo>
                  <a:pt x="2973" y="1991"/>
                </a:lnTo>
                <a:lnTo>
                  <a:pt x="3062" y="1979"/>
                </a:lnTo>
                <a:lnTo>
                  <a:pt x="3151" y="1958"/>
                </a:lnTo>
                <a:lnTo>
                  <a:pt x="3234" y="1932"/>
                </a:lnTo>
                <a:lnTo>
                  <a:pt x="3316" y="1897"/>
                </a:lnTo>
                <a:lnTo>
                  <a:pt x="3395" y="1855"/>
                </a:lnTo>
                <a:lnTo>
                  <a:pt x="3470" y="1806"/>
                </a:lnTo>
                <a:lnTo>
                  <a:pt x="3542" y="1752"/>
                </a:lnTo>
                <a:lnTo>
                  <a:pt x="3606" y="1691"/>
                </a:lnTo>
                <a:lnTo>
                  <a:pt x="3667" y="1625"/>
                </a:lnTo>
                <a:lnTo>
                  <a:pt x="3723" y="1551"/>
                </a:lnTo>
                <a:lnTo>
                  <a:pt x="3739" y="1534"/>
                </a:lnTo>
                <a:lnTo>
                  <a:pt x="3758" y="1523"/>
                </a:lnTo>
                <a:lnTo>
                  <a:pt x="3779" y="1518"/>
                </a:lnTo>
                <a:lnTo>
                  <a:pt x="3802" y="1520"/>
                </a:lnTo>
                <a:lnTo>
                  <a:pt x="3823" y="1527"/>
                </a:lnTo>
                <a:lnTo>
                  <a:pt x="3891" y="1565"/>
                </a:lnTo>
                <a:lnTo>
                  <a:pt x="3955" y="1605"/>
                </a:lnTo>
                <a:lnTo>
                  <a:pt x="3995" y="1574"/>
                </a:lnTo>
                <a:lnTo>
                  <a:pt x="4039" y="1546"/>
                </a:lnTo>
                <a:lnTo>
                  <a:pt x="4086" y="1518"/>
                </a:lnTo>
                <a:lnTo>
                  <a:pt x="4109" y="1511"/>
                </a:lnTo>
                <a:lnTo>
                  <a:pt x="4130" y="1511"/>
                </a:lnTo>
                <a:lnTo>
                  <a:pt x="4151" y="1516"/>
                </a:lnTo>
                <a:lnTo>
                  <a:pt x="4170" y="1527"/>
                </a:lnTo>
                <a:lnTo>
                  <a:pt x="4186" y="1544"/>
                </a:lnTo>
                <a:lnTo>
                  <a:pt x="4234" y="1605"/>
                </a:lnTo>
                <a:lnTo>
                  <a:pt x="4289" y="1661"/>
                </a:lnTo>
                <a:lnTo>
                  <a:pt x="4350" y="1708"/>
                </a:lnTo>
                <a:lnTo>
                  <a:pt x="4416" y="1749"/>
                </a:lnTo>
                <a:lnTo>
                  <a:pt x="4486" y="1780"/>
                </a:lnTo>
                <a:lnTo>
                  <a:pt x="4559" y="1803"/>
                </a:lnTo>
                <a:lnTo>
                  <a:pt x="4636" y="1819"/>
                </a:lnTo>
                <a:lnTo>
                  <a:pt x="4714" y="1822"/>
                </a:lnTo>
                <a:lnTo>
                  <a:pt x="4791" y="1819"/>
                </a:lnTo>
                <a:lnTo>
                  <a:pt x="4868" y="1803"/>
                </a:lnTo>
                <a:lnTo>
                  <a:pt x="4941" y="1780"/>
                </a:lnTo>
                <a:lnTo>
                  <a:pt x="5011" y="1749"/>
                </a:lnTo>
                <a:lnTo>
                  <a:pt x="5078" y="1708"/>
                </a:lnTo>
                <a:lnTo>
                  <a:pt x="5139" y="1661"/>
                </a:lnTo>
                <a:lnTo>
                  <a:pt x="5193" y="1605"/>
                </a:lnTo>
                <a:lnTo>
                  <a:pt x="5242" y="1544"/>
                </a:lnTo>
                <a:lnTo>
                  <a:pt x="5257" y="1527"/>
                </a:lnTo>
                <a:lnTo>
                  <a:pt x="5277" y="1516"/>
                </a:lnTo>
                <a:lnTo>
                  <a:pt x="5297" y="1511"/>
                </a:lnTo>
                <a:lnTo>
                  <a:pt x="5322" y="1511"/>
                </a:lnTo>
                <a:lnTo>
                  <a:pt x="5343" y="1520"/>
                </a:lnTo>
                <a:lnTo>
                  <a:pt x="5414" y="1560"/>
                </a:lnTo>
                <a:lnTo>
                  <a:pt x="5475" y="1605"/>
                </a:lnTo>
                <a:lnTo>
                  <a:pt x="5530" y="1654"/>
                </a:lnTo>
                <a:lnTo>
                  <a:pt x="5577" y="1707"/>
                </a:lnTo>
                <a:lnTo>
                  <a:pt x="5617" y="1761"/>
                </a:lnTo>
                <a:lnTo>
                  <a:pt x="5652" y="1820"/>
                </a:lnTo>
                <a:lnTo>
                  <a:pt x="5680" y="1881"/>
                </a:lnTo>
                <a:lnTo>
                  <a:pt x="5702" y="1946"/>
                </a:lnTo>
                <a:lnTo>
                  <a:pt x="5720" y="2012"/>
                </a:lnTo>
                <a:lnTo>
                  <a:pt x="5734" y="2082"/>
                </a:lnTo>
                <a:lnTo>
                  <a:pt x="5744" y="2154"/>
                </a:lnTo>
                <a:lnTo>
                  <a:pt x="5751" y="2227"/>
                </a:lnTo>
                <a:lnTo>
                  <a:pt x="5757" y="2301"/>
                </a:lnTo>
                <a:lnTo>
                  <a:pt x="5758" y="2378"/>
                </a:lnTo>
                <a:lnTo>
                  <a:pt x="5760" y="2454"/>
                </a:lnTo>
                <a:lnTo>
                  <a:pt x="5760" y="2533"/>
                </a:lnTo>
                <a:lnTo>
                  <a:pt x="5760" y="2612"/>
                </a:lnTo>
                <a:lnTo>
                  <a:pt x="5758" y="2753"/>
                </a:lnTo>
                <a:lnTo>
                  <a:pt x="5755" y="2779"/>
                </a:lnTo>
                <a:lnTo>
                  <a:pt x="5743" y="2802"/>
                </a:lnTo>
                <a:lnTo>
                  <a:pt x="5723" y="2819"/>
                </a:lnTo>
                <a:lnTo>
                  <a:pt x="5718" y="2821"/>
                </a:lnTo>
                <a:lnTo>
                  <a:pt x="5706" y="2828"/>
                </a:lnTo>
                <a:lnTo>
                  <a:pt x="5687" y="2839"/>
                </a:lnTo>
                <a:lnTo>
                  <a:pt x="5661" y="2851"/>
                </a:lnTo>
                <a:lnTo>
                  <a:pt x="5627" y="2867"/>
                </a:lnTo>
                <a:lnTo>
                  <a:pt x="5587" y="2884"/>
                </a:lnTo>
                <a:lnTo>
                  <a:pt x="5538" y="2902"/>
                </a:lnTo>
                <a:lnTo>
                  <a:pt x="5484" y="2919"/>
                </a:lnTo>
                <a:lnTo>
                  <a:pt x="5376" y="3630"/>
                </a:lnTo>
                <a:lnTo>
                  <a:pt x="5355" y="3719"/>
                </a:lnTo>
                <a:lnTo>
                  <a:pt x="5327" y="3801"/>
                </a:lnTo>
                <a:lnTo>
                  <a:pt x="5292" y="3875"/>
                </a:lnTo>
                <a:lnTo>
                  <a:pt x="5252" y="3943"/>
                </a:lnTo>
                <a:lnTo>
                  <a:pt x="5205" y="4000"/>
                </a:lnTo>
                <a:lnTo>
                  <a:pt x="5154" y="4051"/>
                </a:lnTo>
                <a:lnTo>
                  <a:pt x="5098" y="4093"/>
                </a:lnTo>
                <a:lnTo>
                  <a:pt x="5036" y="4126"/>
                </a:lnTo>
                <a:lnTo>
                  <a:pt x="4971" y="4151"/>
                </a:lnTo>
                <a:lnTo>
                  <a:pt x="4901" y="4165"/>
                </a:lnTo>
                <a:lnTo>
                  <a:pt x="4826" y="4170"/>
                </a:lnTo>
                <a:lnTo>
                  <a:pt x="4601" y="4170"/>
                </a:lnTo>
                <a:lnTo>
                  <a:pt x="4526" y="4165"/>
                </a:lnTo>
                <a:lnTo>
                  <a:pt x="4454" y="4149"/>
                </a:lnTo>
                <a:lnTo>
                  <a:pt x="4386" y="4124"/>
                </a:lnTo>
                <a:lnTo>
                  <a:pt x="4325" y="4091"/>
                </a:lnTo>
                <a:lnTo>
                  <a:pt x="4268" y="4048"/>
                </a:lnTo>
                <a:lnTo>
                  <a:pt x="4215" y="3997"/>
                </a:lnTo>
                <a:lnTo>
                  <a:pt x="4168" y="3938"/>
                </a:lnTo>
                <a:lnTo>
                  <a:pt x="4128" y="3871"/>
                </a:lnTo>
                <a:lnTo>
                  <a:pt x="4095" y="3798"/>
                </a:lnTo>
                <a:lnTo>
                  <a:pt x="4069" y="3717"/>
                </a:lnTo>
                <a:lnTo>
                  <a:pt x="4051" y="3632"/>
                </a:lnTo>
                <a:lnTo>
                  <a:pt x="4044" y="3593"/>
                </a:lnTo>
                <a:lnTo>
                  <a:pt x="4034" y="3597"/>
                </a:lnTo>
                <a:lnTo>
                  <a:pt x="4023" y="3599"/>
                </a:lnTo>
                <a:lnTo>
                  <a:pt x="4022" y="3602"/>
                </a:lnTo>
                <a:lnTo>
                  <a:pt x="3856" y="4710"/>
                </a:lnTo>
                <a:lnTo>
                  <a:pt x="3831" y="4813"/>
                </a:lnTo>
                <a:lnTo>
                  <a:pt x="3802" y="4911"/>
                </a:lnTo>
                <a:lnTo>
                  <a:pt x="3765" y="5000"/>
                </a:lnTo>
                <a:lnTo>
                  <a:pt x="3723" y="5083"/>
                </a:lnTo>
                <a:lnTo>
                  <a:pt x="3678" y="5160"/>
                </a:lnTo>
                <a:lnTo>
                  <a:pt x="3625" y="5230"/>
                </a:lnTo>
                <a:lnTo>
                  <a:pt x="3569" y="5291"/>
                </a:lnTo>
                <a:lnTo>
                  <a:pt x="3508" y="5346"/>
                </a:lnTo>
                <a:lnTo>
                  <a:pt x="3442" y="5393"/>
                </a:lnTo>
                <a:lnTo>
                  <a:pt x="3372" y="5431"/>
                </a:lnTo>
                <a:lnTo>
                  <a:pt x="3299" y="5461"/>
                </a:lnTo>
                <a:lnTo>
                  <a:pt x="3220" y="5484"/>
                </a:lnTo>
                <a:lnTo>
                  <a:pt x="3140" y="5496"/>
                </a:lnTo>
                <a:lnTo>
                  <a:pt x="3055" y="5501"/>
                </a:lnTo>
                <a:lnTo>
                  <a:pt x="2709" y="5501"/>
                </a:lnTo>
                <a:lnTo>
                  <a:pt x="2623" y="5496"/>
                </a:lnTo>
                <a:lnTo>
                  <a:pt x="2540" y="5482"/>
                </a:lnTo>
                <a:lnTo>
                  <a:pt x="2461" y="5459"/>
                </a:lnTo>
                <a:lnTo>
                  <a:pt x="2386" y="5428"/>
                </a:lnTo>
                <a:lnTo>
                  <a:pt x="2314" y="5387"/>
                </a:lnTo>
                <a:lnTo>
                  <a:pt x="2246" y="5340"/>
                </a:lnTo>
                <a:lnTo>
                  <a:pt x="2185" y="5286"/>
                </a:lnTo>
                <a:lnTo>
                  <a:pt x="2128" y="5223"/>
                </a:lnTo>
                <a:lnTo>
                  <a:pt x="2075" y="5153"/>
                </a:lnTo>
                <a:lnTo>
                  <a:pt x="2030" y="5077"/>
                </a:lnTo>
                <a:lnTo>
                  <a:pt x="1990" y="4994"/>
                </a:lnTo>
                <a:lnTo>
                  <a:pt x="1957" y="4905"/>
                </a:lnTo>
                <a:lnTo>
                  <a:pt x="1929" y="4811"/>
                </a:lnTo>
                <a:lnTo>
                  <a:pt x="1910" y="4711"/>
                </a:lnTo>
                <a:lnTo>
                  <a:pt x="1738" y="3600"/>
                </a:lnTo>
                <a:lnTo>
                  <a:pt x="1728" y="3597"/>
                </a:lnTo>
                <a:lnTo>
                  <a:pt x="1716" y="3593"/>
                </a:lnTo>
                <a:lnTo>
                  <a:pt x="1709" y="3634"/>
                </a:lnTo>
                <a:lnTo>
                  <a:pt x="1691" y="3719"/>
                </a:lnTo>
                <a:lnTo>
                  <a:pt x="1665" y="3798"/>
                </a:lnTo>
                <a:lnTo>
                  <a:pt x="1632" y="3871"/>
                </a:lnTo>
                <a:lnTo>
                  <a:pt x="1592" y="3938"/>
                </a:lnTo>
                <a:lnTo>
                  <a:pt x="1545" y="3997"/>
                </a:lnTo>
                <a:lnTo>
                  <a:pt x="1492" y="4048"/>
                </a:lnTo>
                <a:lnTo>
                  <a:pt x="1435" y="4091"/>
                </a:lnTo>
                <a:lnTo>
                  <a:pt x="1374" y="4124"/>
                </a:lnTo>
                <a:lnTo>
                  <a:pt x="1306" y="4149"/>
                </a:lnTo>
                <a:lnTo>
                  <a:pt x="1234" y="4165"/>
                </a:lnTo>
                <a:lnTo>
                  <a:pt x="1159" y="4170"/>
                </a:lnTo>
                <a:lnTo>
                  <a:pt x="934" y="4170"/>
                </a:lnTo>
                <a:lnTo>
                  <a:pt x="859" y="4165"/>
                </a:lnTo>
                <a:lnTo>
                  <a:pt x="789" y="4151"/>
                </a:lnTo>
                <a:lnTo>
                  <a:pt x="724" y="4126"/>
                </a:lnTo>
                <a:lnTo>
                  <a:pt x="662" y="4093"/>
                </a:lnTo>
                <a:lnTo>
                  <a:pt x="606" y="4051"/>
                </a:lnTo>
                <a:lnTo>
                  <a:pt x="555" y="4002"/>
                </a:lnTo>
                <a:lnTo>
                  <a:pt x="508" y="3943"/>
                </a:lnTo>
                <a:lnTo>
                  <a:pt x="468" y="3876"/>
                </a:lnTo>
                <a:lnTo>
                  <a:pt x="433" y="3803"/>
                </a:lnTo>
                <a:lnTo>
                  <a:pt x="405" y="3721"/>
                </a:lnTo>
                <a:lnTo>
                  <a:pt x="384" y="3634"/>
                </a:lnTo>
                <a:lnTo>
                  <a:pt x="276" y="2919"/>
                </a:lnTo>
                <a:lnTo>
                  <a:pt x="222" y="2902"/>
                </a:lnTo>
                <a:lnTo>
                  <a:pt x="173" y="2884"/>
                </a:lnTo>
                <a:lnTo>
                  <a:pt x="133" y="2867"/>
                </a:lnTo>
                <a:lnTo>
                  <a:pt x="99" y="2851"/>
                </a:lnTo>
                <a:lnTo>
                  <a:pt x="73" y="2839"/>
                </a:lnTo>
                <a:lnTo>
                  <a:pt x="54" y="2828"/>
                </a:lnTo>
                <a:lnTo>
                  <a:pt x="42" y="2821"/>
                </a:lnTo>
                <a:lnTo>
                  <a:pt x="37" y="2819"/>
                </a:lnTo>
                <a:lnTo>
                  <a:pt x="17" y="2802"/>
                </a:lnTo>
                <a:lnTo>
                  <a:pt x="5" y="2779"/>
                </a:lnTo>
                <a:lnTo>
                  <a:pt x="2" y="2753"/>
                </a:lnTo>
                <a:lnTo>
                  <a:pt x="0" y="2612"/>
                </a:lnTo>
                <a:lnTo>
                  <a:pt x="0" y="2533"/>
                </a:lnTo>
                <a:lnTo>
                  <a:pt x="0" y="2454"/>
                </a:lnTo>
                <a:lnTo>
                  <a:pt x="2" y="2378"/>
                </a:lnTo>
                <a:lnTo>
                  <a:pt x="3" y="2301"/>
                </a:lnTo>
                <a:lnTo>
                  <a:pt x="9" y="2226"/>
                </a:lnTo>
                <a:lnTo>
                  <a:pt x="16" y="2152"/>
                </a:lnTo>
                <a:lnTo>
                  <a:pt x="26" y="2082"/>
                </a:lnTo>
                <a:lnTo>
                  <a:pt x="40" y="2012"/>
                </a:lnTo>
                <a:lnTo>
                  <a:pt x="58" y="1946"/>
                </a:lnTo>
                <a:lnTo>
                  <a:pt x="80" y="1881"/>
                </a:lnTo>
                <a:lnTo>
                  <a:pt x="110" y="1819"/>
                </a:lnTo>
                <a:lnTo>
                  <a:pt x="143" y="1761"/>
                </a:lnTo>
                <a:lnTo>
                  <a:pt x="183" y="1705"/>
                </a:lnTo>
                <a:lnTo>
                  <a:pt x="230" y="1653"/>
                </a:lnTo>
                <a:lnTo>
                  <a:pt x="285" y="1604"/>
                </a:lnTo>
                <a:lnTo>
                  <a:pt x="347" y="1560"/>
                </a:lnTo>
                <a:lnTo>
                  <a:pt x="419" y="1520"/>
                </a:lnTo>
                <a:lnTo>
                  <a:pt x="440" y="1511"/>
                </a:lnTo>
                <a:lnTo>
                  <a:pt x="463" y="1511"/>
                </a:lnTo>
                <a:lnTo>
                  <a:pt x="483" y="1516"/>
                </a:lnTo>
                <a:lnTo>
                  <a:pt x="503" y="1527"/>
                </a:lnTo>
                <a:lnTo>
                  <a:pt x="518" y="1544"/>
                </a:lnTo>
                <a:lnTo>
                  <a:pt x="567" y="1605"/>
                </a:lnTo>
                <a:lnTo>
                  <a:pt x="621" y="1661"/>
                </a:lnTo>
                <a:lnTo>
                  <a:pt x="682" y="1708"/>
                </a:lnTo>
                <a:lnTo>
                  <a:pt x="749" y="1749"/>
                </a:lnTo>
                <a:lnTo>
                  <a:pt x="819" y="1780"/>
                </a:lnTo>
                <a:lnTo>
                  <a:pt x="892" y="1803"/>
                </a:lnTo>
                <a:lnTo>
                  <a:pt x="969" y="1819"/>
                </a:lnTo>
                <a:lnTo>
                  <a:pt x="1046" y="1822"/>
                </a:lnTo>
                <a:lnTo>
                  <a:pt x="1124" y="1819"/>
                </a:lnTo>
                <a:lnTo>
                  <a:pt x="1201" y="1803"/>
                </a:lnTo>
                <a:lnTo>
                  <a:pt x="1274" y="1780"/>
                </a:lnTo>
                <a:lnTo>
                  <a:pt x="1344" y="1749"/>
                </a:lnTo>
                <a:lnTo>
                  <a:pt x="1410" y="1708"/>
                </a:lnTo>
                <a:lnTo>
                  <a:pt x="1471" y="1661"/>
                </a:lnTo>
                <a:lnTo>
                  <a:pt x="1526" y="1605"/>
                </a:lnTo>
                <a:lnTo>
                  <a:pt x="1574" y="1544"/>
                </a:lnTo>
                <a:lnTo>
                  <a:pt x="1590" y="1527"/>
                </a:lnTo>
                <a:lnTo>
                  <a:pt x="1611" y="1515"/>
                </a:lnTo>
                <a:lnTo>
                  <a:pt x="1632" y="1511"/>
                </a:lnTo>
                <a:close/>
                <a:moveTo>
                  <a:pt x="4699" y="673"/>
                </a:moveTo>
                <a:lnTo>
                  <a:pt x="4634" y="678"/>
                </a:lnTo>
                <a:lnTo>
                  <a:pt x="4571" y="692"/>
                </a:lnTo>
                <a:lnTo>
                  <a:pt x="4512" y="714"/>
                </a:lnTo>
                <a:lnTo>
                  <a:pt x="4458" y="744"/>
                </a:lnTo>
                <a:lnTo>
                  <a:pt x="4409" y="781"/>
                </a:lnTo>
                <a:lnTo>
                  <a:pt x="4364" y="826"/>
                </a:lnTo>
                <a:lnTo>
                  <a:pt x="4327" y="875"/>
                </a:lnTo>
                <a:lnTo>
                  <a:pt x="4297" y="929"/>
                </a:lnTo>
                <a:lnTo>
                  <a:pt x="4275" y="989"/>
                </a:lnTo>
                <a:lnTo>
                  <a:pt x="4261" y="1052"/>
                </a:lnTo>
                <a:lnTo>
                  <a:pt x="4255" y="1116"/>
                </a:lnTo>
                <a:lnTo>
                  <a:pt x="4261" y="1183"/>
                </a:lnTo>
                <a:lnTo>
                  <a:pt x="4275" y="1246"/>
                </a:lnTo>
                <a:lnTo>
                  <a:pt x="4297" y="1303"/>
                </a:lnTo>
                <a:lnTo>
                  <a:pt x="4327" y="1357"/>
                </a:lnTo>
                <a:lnTo>
                  <a:pt x="4364" y="1408"/>
                </a:lnTo>
                <a:lnTo>
                  <a:pt x="4409" y="1452"/>
                </a:lnTo>
                <a:lnTo>
                  <a:pt x="4458" y="1488"/>
                </a:lnTo>
                <a:lnTo>
                  <a:pt x="4512" y="1520"/>
                </a:lnTo>
                <a:lnTo>
                  <a:pt x="4571" y="1543"/>
                </a:lnTo>
                <a:lnTo>
                  <a:pt x="4634" y="1556"/>
                </a:lnTo>
                <a:lnTo>
                  <a:pt x="4699" y="1560"/>
                </a:lnTo>
                <a:lnTo>
                  <a:pt x="4765" y="1556"/>
                </a:lnTo>
                <a:lnTo>
                  <a:pt x="4828" y="1543"/>
                </a:lnTo>
                <a:lnTo>
                  <a:pt x="4886" y="1520"/>
                </a:lnTo>
                <a:lnTo>
                  <a:pt x="4941" y="1488"/>
                </a:lnTo>
                <a:lnTo>
                  <a:pt x="4990" y="1452"/>
                </a:lnTo>
                <a:lnTo>
                  <a:pt x="5034" y="1408"/>
                </a:lnTo>
                <a:lnTo>
                  <a:pt x="5071" y="1357"/>
                </a:lnTo>
                <a:lnTo>
                  <a:pt x="5102" y="1303"/>
                </a:lnTo>
                <a:lnTo>
                  <a:pt x="5125" y="1246"/>
                </a:lnTo>
                <a:lnTo>
                  <a:pt x="5139" y="1183"/>
                </a:lnTo>
                <a:lnTo>
                  <a:pt x="5142" y="1116"/>
                </a:lnTo>
                <a:lnTo>
                  <a:pt x="5139" y="1052"/>
                </a:lnTo>
                <a:lnTo>
                  <a:pt x="5125" y="989"/>
                </a:lnTo>
                <a:lnTo>
                  <a:pt x="5102" y="929"/>
                </a:lnTo>
                <a:lnTo>
                  <a:pt x="5071" y="875"/>
                </a:lnTo>
                <a:lnTo>
                  <a:pt x="5034" y="826"/>
                </a:lnTo>
                <a:lnTo>
                  <a:pt x="4990" y="781"/>
                </a:lnTo>
                <a:lnTo>
                  <a:pt x="4941" y="744"/>
                </a:lnTo>
                <a:lnTo>
                  <a:pt x="4886" y="714"/>
                </a:lnTo>
                <a:lnTo>
                  <a:pt x="4828" y="692"/>
                </a:lnTo>
                <a:lnTo>
                  <a:pt x="4765" y="678"/>
                </a:lnTo>
                <a:lnTo>
                  <a:pt x="4699" y="673"/>
                </a:lnTo>
                <a:close/>
                <a:moveTo>
                  <a:pt x="1061" y="673"/>
                </a:moveTo>
                <a:lnTo>
                  <a:pt x="995" y="678"/>
                </a:lnTo>
                <a:lnTo>
                  <a:pt x="932" y="692"/>
                </a:lnTo>
                <a:lnTo>
                  <a:pt x="874" y="714"/>
                </a:lnTo>
                <a:lnTo>
                  <a:pt x="819" y="744"/>
                </a:lnTo>
                <a:lnTo>
                  <a:pt x="770" y="781"/>
                </a:lnTo>
                <a:lnTo>
                  <a:pt x="726" y="826"/>
                </a:lnTo>
                <a:lnTo>
                  <a:pt x="689" y="875"/>
                </a:lnTo>
                <a:lnTo>
                  <a:pt x="658" y="929"/>
                </a:lnTo>
                <a:lnTo>
                  <a:pt x="635" y="989"/>
                </a:lnTo>
                <a:lnTo>
                  <a:pt x="621" y="1052"/>
                </a:lnTo>
                <a:lnTo>
                  <a:pt x="618" y="1116"/>
                </a:lnTo>
                <a:lnTo>
                  <a:pt x="621" y="1183"/>
                </a:lnTo>
                <a:lnTo>
                  <a:pt x="635" y="1246"/>
                </a:lnTo>
                <a:lnTo>
                  <a:pt x="658" y="1303"/>
                </a:lnTo>
                <a:lnTo>
                  <a:pt x="689" y="1357"/>
                </a:lnTo>
                <a:lnTo>
                  <a:pt x="726" y="1408"/>
                </a:lnTo>
                <a:lnTo>
                  <a:pt x="770" y="1452"/>
                </a:lnTo>
                <a:lnTo>
                  <a:pt x="819" y="1488"/>
                </a:lnTo>
                <a:lnTo>
                  <a:pt x="874" y="1520"/>
                </a:lnTo>
                <a:lnTo>
                  <a:pt x="932" y="1543"/>
                </a:lnTo>
                <a:lnTo>
                  <a:pt x="995" y="1556"/>
                </a:lnTo>
                <a:lnTo>
                  <a:pt x="1061" y="1560"/>
                </a:lnTo>
                <a:lnTo>
                  <a:pt x="1126" y="1556"/>
                </a:lnTo>
                <a:lnTo>
                  <a:pt x="1189" y="1543"/>
                </a:lnTo>
                <a:lnTo>
                  <a:pt x="1248" y="1520"/>
                </a:lnTo>
                <a:lnTo>
                  <a:pt x="1302" y="1488"/>
                </a:lnTo>
                <a:lnTo>
                  <a:pt x="1351" y="1452"/>
                </a:lnTo>
                <a:lnTo>
                  <a:pt x="1395" y="1408"/>
                </a:lnTo>
                <a:lnTo>
                  <a:pt x="1433" y="1357"/>
                </a:lnTo>
                <a:lnTo>
                  <a:pt x="1463" y="1303"/>
                </a:lnTo>
                <a:lnTo>
                  <a:pt x="1485" y="1246"/>
                </a:lnTo>
                <a:lnTo>
                  <a:pt x="1499" y="1183"/>
                </a:lnTo>
                <a:lnTo>
                  <a:pt x="1505" y="1116"/>
                </a:lnTo>
                <a:lnTo>
                  <a:pt x="1499" y="1052"/>
                </a:lnTo>
                <a:lnTo>
                  <a:pt x="1485" y="989"/>
                </a:lnTo>
                <a:lnTo>
                  <a:pt x="1463" y="929"/>
                </a:lnTo>
                <a:lnTo>
                  <a:pt x="1433" y="875"/>
                </a:lnTo>
                <a:lnTo>
                  <a:pt x="1395" y="826"/>
                </a:lnTo>
                <a:lnTo>
                  <a:pt x="1351" y="781"/>
                </a:lnTo>
                <a:lnTo>
                  <a:pt x="1302" y="744"/>
                </a:lnTo>
                <a:lnTo>
                  <a:pt x="1248" y="714"/>
                </a:lnTo>
                <a:lnTo>
                  <a:pt x="1189" y="692"/>
                </a:lnTo>
                <a:lnTo>
                  <a:pt x="1126" y="678"/>
                </a:lnTo>
                <a:lnTo>
                  <a:pt x="1061" y="673"/>
                </a:lnTo>
                <a:close/>
                <a:moveTo>
                  <a:pt x="4699" y="517"/>
                </a:moveTo>
                <a:lnTo>
                  <a:pt x="4781" y="524"/>
                </a:lnTo>
                <a:lnTo>
                  <a:pt x="4858" y="540"/>
                </a:lnTo>
                <a:lnTo>
                  <a:pt x="4933" y="564"/>
                </a:lnTo>
                <a:lnTo>
                  <a:pt x="5001" y="599"/>
                </a:lnTo>
                <a:lnTo>
                  <a:pt x="5065" y="643"/>
                </a:lnTo>
                <a:lnTo>
                  <a:pt x="5123" y="694"/>
                </a:lnTo>
                <a:lnTo>
                  <a:pt x="5174" y="751"/>
                </a:lnTo>
                <a:lnTo>
                  <a:pt x="5215" y="814"/>
                </a:lnTo>
                <a:lnTo>
                  <a:pt x="5250" y="884"/>
                </a:lnTo>
                <a:lnTo>
                  <a:pt x="5277" y="957"/>
                </a:lnTo>
                <a:lnTo>
                  <a:pt x="5292" y="1036"/>
                </a:lnTo>
                <a:lnTo>
                  <a:pt x="5297" y="1116"/>
                </a:lnTo>
                <a:lnTo>
                  <a:pt x="5292" y="1198"/>
                </a:lnTo>
                <a:lnTo>
                  <a:pt x="5277" y="1275"/>
                </a:lnTo>
                <a:lnTo>
                  <a:pt x="5250" y="1349"/>
                </a:lnTo>
                <a:lnTo>
                  <a:pt x="5215" y="1418"/>
                </a:lnTo>
                <a:lnTo>
                  <a:pt x="5174" y="1483"/>
                </a:lnTo>
                <a:lnTo>
                  <a:pt x="5123" y="1539"/>
                </a:lnTo>
                <a:lnTo>
                  <a:pt x="5065" y="1590"/>
                </a:lnTo>
                <a:lnTo>
                  <a:pt x="5001" y="1633"/>
                </a:lnTo>
                <a:lnTo>
                  <a:pt x="4933" y="1668"/>
                </a:lnTo>
                <a:lnTo>
                  <a:pt x="4858" y="1694"/>
                </a:lnTo>
                <a:lnTo>
                  <a:pt x="4781" y="1710"/>
                </a:lnTo>
                <a:lnTo>
                  <a:pt x="4699" y="1715"/>
                </a:lnTo>
                <a:lnTo>
                  <a:pt x="4618" y="1710"/>
                </a:lnTo>
                <a:lnTo>
                  <a:pt x="4540" y="1694"/>
                </a:lnTo>
                <a:lnTo>
                  <a:pt x="4467" y="1668"/>
                </a:lnTo>
                <a:lnTo>
                  <a:pt x="4397" y="1633"/>
                </a:lnTo>
                <a:lnTo>
                  <a:pt x="4334" y="1590"/>
                </a:lnTo>
                <a:lnTo>
                  <a:pt x="4276" y="1539"/>
                </a:lnTo>
                <a:lnTo>
                  <a:pt x="4226" y="1483"/>
                </a:lnTo>
                <a:lnTo>
                  <a:pt x="4182" y="1418"/>
                </a:lnTo>
                <a:lnTo>
                  <a:pt x="4147" y="1349"/>
                </a:lnTo>
                <a:lnTo>
                  <a:pt x="4123" y="1275"/>
                </a:lnTo>
                <a:lnTo>
                  <a:pt x="4107" y="1198"/>
                </a:lnTo>
                <a:lnTo>
                  <a:pt x="4100" y="1116"/>
                </a:lnTo>
                <a:lnTo>
                  <a:pt x="4107" y="1036"/>
                </a:lnTo>
                <a:lnTo>
                  <a:pt x="4123" y="957"/>
                </a:lnTo>
                <a:lnTo>
                  <a:pt x="4147" y="884"/>
                </a:lnTo>
                <a:lnTo>
                  <a:pt x="4182" y="814"/>
                </a:lnTo>
                <a:lnTo>
                  <a:pt x="4226" y="751"/>
                </a:lnTo>
                <a:lnTo>
                  <a:pt x="4276" y="694"/>
                </a:lnTo>
                <a:lnTo>
                  <a:pt x="4334" y="643"/>
                </a:lnTo>
                <a:lnTo>
                  <a:pt x="4397" y="599"/>
                </a:lnTo>
                <a:lnTo>
                  <a:pt x="4467" y="564"/>
                </a:lnTo>
                <a:lnTo>
                  <a:pt x="4540" y="540"/>
                </a:lnTo>
                <a:lnTo>
                  <a:pt x="4618" y="524"/>
                </a:lnTo>
                <a:lnTo>
                  <a:pt x="4699" y="517"/>
                </a:lnTo>
                <a:close/>
                <a:moveTo>
                  <a:pt x="1061" y="517"/>
                </a:moveTo>
                <a:lnTo>
                  <a:pt x="1142" y="524"/>
                </a:lnTo>
                <a:lnTo>
                  <a:pt x="1220" y="540"/>
                </a:lnTo>
                <a:lnTo>
                  <a:pt x="1293" y="564"/>
                </a:lnTo>
                <a:lnTo>
                  <a:pt x="1363" y="599"/>
                </a:lnTo>
                <a:lnTo>
                  <a:pt x="1426" y="643"/>
                </a:lnTo>
                <a:lnTo>
                  <a:pt x="1484" y="694"/>
                </a:lnTo>
                <a:lnTo>
                  <a:pt x="1534" y="751"/>
                </a:lnTo>
                <a:lnTo>
                  <a:pt x="1578" y="814"/>
                </a:lnTo>
                <a:lnTo>
                  <a:pt x="1613" y="884"/>
                </a:lnTo>
                <a:lnTo>
                  <a:pt x="1637" y="957"/>
                </a:lnTo>
                <a:lnTo>
                  <a:pt x="1653" y="1036"/>
                </a:lnTo>
                <a:lnTo>
                  <a:pt x="1660" y="1116"/>
                </a:lnTo>
                <a:lnTo>
                  <a:pt x="1653" y="1198"/>
                </a:lnTo>
                <a:lnTo>
                  <a:pt x="1637" y="1275"/>
                </a:lnTo>
                <a:lnTo>
                  <a:pt x="1613" y="1349"/>
                </a:lnTo>
                <a:lnTo>
                  <a:pt x="1578" y="1418"/>
                </a:lnTo>
                <a:lnTo>
                  <a:pt x="1534" y="1483"/>
                </a:lnTo>
                <a:lnTo>
                  <a:pt x="1484" y="1539"/>
                </a:lnTo>
                <a:lnTo>
                  <a:pt x="1426" y="1590"/>
                </a:lnTo>
                <a:lnTo>
                  <a:pt x="1363" y="1633"/>
                </a:lnTo>
                <a:lnTo>
                  <a:pt x="1293" y="1668"/>
                </a:lnTo>
                <a:lnTo>
                  <a:pt x="1220" y="1694"/>
                </a:lnTo>
                <a:lnTo>
                  <a:pt x="1142" y="1710"/>
                </a:lnTo>
                <a:lnTo>
                  <a:pt x="1061" y="1715"/>
                </a:lnTo>
                <a:lnTo>
                  <a:pt x="979" y="1710"/>
                </a:lnTo>
                <a:lnTo>
                  <a:pt x="902" y="1694"/>
                </a:lnTo>
                <a:lnTo>
                  <a:pt x="827" y="1668"/>
                </a:lnTo>
                <a:lnTo>
                  <a:pt x="759" y="1633"/>
                </a:lnTo>
                <a:lnTo>
                  <a:pt x="695" y="1590"/>
                </a:lnTo>
                <a:lnTo>
                  <a:pt x="637" y="1539"/>
                </a:lnTo>
                <a:lnTo>
                  <a:pt x="586" y="1483"/>
                </a:lnTo>
                <a:lnTo>
                  <a:pt x="545" y="1418"/>
                </a:lnTo>
                <a:lnTo>
                  <a:pt x="510" y="1349"/>
                </a:lnTo>
                <a:lnTo>
                  <a:pt x="483" y="1275"/>
                </a:lnTo>
                <a:lnTo>
                  <a:pt x="468" y="1198"/>
                </a:lnTo>
                <a:lnTo>
                  <a:pt x="463" y="1116"/>
                </a:lnTo>
                <a:lnTo>
                  <a:pt x="468" y="1036"/>
                </a:lnTo>
                <a:lnTo>
                  <a:pt x="483" y="957"/>
                </a:lnTo>
                <a:lnTo>
                  <a:pt x="510" y="884"/>
                </a:lnTo>
                <a:lnTo>
                  <a:pt x="545" y="814"/>
                </a:lnTo>
                <a:lnTo>
                  <a:pt x="586" y="751"/>
                </a:lnTo>
                <a:lnTo>
                  <a:pt x="637" y="694"/>
                </a:lnTo>
                <a:lnTo>
                  <a:pt x="695" y="643"/>
                </a:lnTo>
                <a:lnTo>
                  <a:pt x="759" y="599"/>
                </a:lnTo>
                <a:lnTo>
                  <a:pt x="827" y="564"/>
                </a:lnTo>
                <a:lnTo>
                  <a:pt x="902" y="540"/>
                </a:lnTo>
                <a:lnTo>
                  <a:pt x="979" y="524"/>
                </a:lnTo>
                <a:lnTo>
                  <a:pt x="1061" y="517"/>
                </a:lnTo>
                <a:close/>
                <a:moveTo>
                  <a:pt x="2859" y="155"/>
                </a:moveTo>
                <a:lnTo>
                  <a:pt x="2775" y="161"/>
                </a:lnTo>
                <a:lnTo>
                  <a:pt x="2695" y="175"/>
                </a:lnTo>
                <a:lnTo>
                  <a:pt x="2618" y="197"/>
                </a:lnTo>
                <a:lnTo>
                  <a:pt x="2543" y="229"/>
                </a:lnTo>
                <a:lnTo>
                  <a:pt x="2475" y="267"/>
                </a:lnTo>
                <a:lnTo>
                  <a:pt x="2410" y="314"/>
                </a:lnTo>
                <a:lnTo>
                  <a:pt x="2351" y="367"/>
                </a:lnTo>
                <a:lnTo>
                  <a:pt x="2299" y="424"/>
                </a:lnTo>
                <a:lnTo>
                  <a:pt x="2253" y="489"/>
                </a:lnTo>
                <a:lnTo>
                  <a:pt x="2213" y="559"/>
                </a:lnTo>
                <a:lnTo>
                  <a:pt x="2184" y="632"/>
                </a:lnTo>
                <a:lnTo>
                  <a:pt x="2159" y="711"/>
                </a:lnTo>
                <a:lnTo>
                  <a:pt x="2145" y="791"/>
                </a:lnTo>
                <a:lnTo>
                  <a:pt x="2142" y="875"/>
                </a:lnTo>
                <a:lnTo>
                  <a:pt x="2145" y="959"/>
                </a:lnTo>
                <a:lnTo>
                  <a:pt x="2159" y="1039"/>
                </a:lnTo>
                <a:lnTo>
                  <a:pt x="2184" y="1118"/>
                </a:lnTo>
                <a:lnTo>
                  <a:pt x="2213" y="1191"/>
                </a:lnTo>
                <a:lnTo>
                  <a:pt x="2253" y="1260"/>
                </a:lnTo>
                <a:lnTo>
                  <a:pt x="2299" y="1324"/>
                </a:lnTo>
                <a:lnTo>
                  <a:pt x="2351" y="1384"/>
                </a:lnTo>
                <a:lnTo>
                  <a:pt x="2410" y="1436"/>
                </a:lnTo>
                <a:lnTo>
                  <a:pt x="2475" y="1481"/>
                </a:lnTo>
                <a:lnTo>
                  <a:pt x="2543" y="1522"/>
                </a:lnTo>
                <a:lnTo>
                  <a:pt x="2618" y="1553"/>
                </a:lnTo>
                <a:lnTo>
                  <a:pt x="2695" y="1576"/>
                </a:lnTo>
                <a:lnTo>
                  <a:pt x="2775" y="1590"/>
                </a:lnTo>
                <a:lnTo>
                  <a:pt x="2859" y="1595"/>
                </a:lnTo>
                <a:lnTo>
                  <a:pt x="2943" y="1590"/>
                </a:lnTo>
                <a:lnTo>
                  <a:pt x="3025" y="1576"/>
                </a:lnTo>
                <a:lnTo>
                  <a:pt x="3102" y="1553"/>
                </a:lnTo>
                <a:lnTo>
                  <a:pt x="3175" y="1522"/>
                </a:lnTo>
                <a:lnTo>
                  <a:pt x="3245" y="1481"/>
                </a:lnTo>
                <a:lnTo>
                  <a:pt x="3309" y="1436"/>
                </a:lnTo>
                <a:lnTo>
                  <a:pt x="3367" y="1384"/>
                </a:lnTo>
                <a:lnTo>
                  <a:pt x="3421" y="1324"/>
                </a:lnTo>
                <a:lnTo>
                  <a:pt x="3466" y="1260"/>
                </a:lnTo>
                <a:lnTo>
                  <a:pt x="3505" y="1191"/>
                </a:lnTo>
                <a:lnTo>
                  <a:pt x="3536" y="1118"/>
                </a:lnTo>
                <a:lnTo>
                  <a:pt x="3559" y="1039"/>
                </a:lnTo>
                <a:lnTo>
                  <a:pt x="3573" y="959"/>
                </a:lnTo>
                <a:lnTo>
                  <a:pt x="3578" y="875"/>
                </a:lnTo>
                <a:lnTo>
                  <a:pt x="3573" y="791"/>
                </a:lnTo>
                <a:lnTo>
                  <a:pt x="3559" y="711"/>
                </a:lnTo>
                <a:lnTo>
                  <a:pt x="3536" y="632"/>
                </a:lnTo>
                <a:lnTo>
                  <a:pt x="3505" y="559"/>
                </a:lnTo>
                <a:lnTo>
                  <a:pt x="3466" y="489"/>
                </a:lnTo>
                <a:lnTo>
                  <a:pt x="3421" y="424"/>
                </a:lnTo>
                <a:lnTo>
                  <a:pt x="3367" y="367"/>
                </a:lnTo>
                <a:lnTo>
                  <a:pt x="3309" y="314"/>
                </a:lnTo>
                <a:lnTo>
                  <a:pt x="3245" y="267"/>
                </a:lnTo>
                <a:lnTo>
                  <a:pt x="3175" y="229"/>
                </a:lnTo>
                <a:lnTo>
                  <a:pt x="3102" y="197"/>
                </a:lnTo>
                <a:lnTo>
                  <a:pt x="3025" y="175"/>
                </a:lnTo>
                <a:lnTo>
                  <a:pt x="2943" y="161"/>
                </a:lnTo>
                <a:lnTo>
                  <a:pt x="2859" y="155"/>
                </a:lnTo>
                <a:close/>
                <a:moveTo>
                  <a:pt x="2859" y="0"/>
                </a:moveTo>
                <a:lnTo>
                  <a:pt x="2955" y="5"/>
                </a:lnTo>
                <a:lnTo>
                  <a:pt x="3048" y="21"/>
                </a:lnTo>
                <a:lnTo>
                  <a:pt x="3135" y="45"/>
                </a:lnTo>
                <a:lnTo>
                  <a:pt x="3220" y="79"/>
                </a:lnTo>
                <a:lnTo>
                  <a:pt x="3301" y="121"/>
                </a:lnTo>
                <a:lnTo>
                  <a:pt x="3376" y="169"/>
                </a:lnTo>
                <a:lnTo>
                  <a:pt x="3446" y="225"/>
                </a:lnTo>
                <a:lnTo>
                  <a:pt x="3508" y="290"/>
                </a:lnTo>
                <a:lnTo>
                  <a:pt x="3564" y="358"/>
                </a:lnTo>
                <a:lnTo>
                  <a:pt x="3613" y="433"/>
                </a:lnTo>
                <a:lnTo>
                  <a:pt x="3655" y="514"/>
                </a:lnTo>
                <a:lnTo>
                  <a:pt x="3688" y="599"/>
                </a:lnTo>
                <a:lnTo>
                  <a:pt x="3713" y="688"/>
                </a:lnTo>
                <a:lnTo>
                  <a:pt x="3728" y="779"/>
                </a:lnTo>
                <a:lnTo>
                  <a:pt x="3734" y="875"/>
                </a:lnTo>
                <a:lnTo>
                  <a:pt x="3728" y="970"/>
                </a:lnTo>
                <a:lnTo>
                  <a:pt x="3713" y="1062"/>
                </a:lnTo>
                <a:lnTo>
                  <a:pt x="3688" y="1151"/>
                </a:lnTo>
                <a:lnTo>
                  <a:pt x="3655" y="1235"/>
                </a:lnTo>
                <a:lnTo>
                  <a:pt x="3613" y="1315"/>
                </a:lnTo>
                <a:lnTo>
                  <a:pt x="3564" y="1391"/>
                </a:lnTo>
                <a:lnTo>
                  <a:pt x="3508" y="1460"/>
                </a:lnTo>
                <a:lnTo>
                  <a:pt x="3446" y="1523"/>
                </a:lnTo>
                <a:lnTo>
                  <a:pt x="3376" y="1581"/>
                </a:lnTo>
                <a:lnTo>
                  <a:pt x="3301" y="1630"/>
                </a:lnTo>
                <a:lnTo>
                  <a:pt x="3220" y="1672"/>
                </a:lnTo>
                <a:lnTo>
                  <a:pt x="3135" y="1705"/>
                </a:lnTo>
                <a:lnTo>
                  <a:pt x="3048" y="1729"/>
                </a:lnTo>
                <a:lnTo>
                  <a:pt x="2955" y="1743"/>
                </a:lnTo>
                <a:lnTo>
                  <a:pt x="2859" y="1749"/>
                </a:lnTo>
                <a:lnTo>
                  <a:pt x="2765" y="1743"/>
                </a:lnTo>
                <a:lnTo>
                  <a:pt x="2672" y="1729"/>
                </a:lnTo>
                <a:lnTo>
                  <a:pt x="2583" y="1705"/>
                </a:lnTo>
                <a:lnTo>
                  <a:pt x="2499" y="1672"/>
                </a:lnTo>
                <a:lnTo>
                  <a:pt x="2419" y="1630"/>
                </a:lnTo>
                <a:lnTo>
                  <a:pt x="2344" y="1581"/>
                </a:lnTo>
                <a:lnTo>
                  <a:pt x="2274" y="1523"/>
                </a:lnTo>
                <a:lnTo>
                  <a:pt x="2211" y="1460"/>
                </a:lnTo>
                <a:lnTo>
                  <a:pt x="2156" y="1391"/>
                </a:lnTo>
                <a:lnTo>
                  <a:pt x="2105" y="1315"/>
                </a:lnTo>
                <a:lnTo>
                  <a:pt x="2065" y="1235"/>
                </a:lnTo>
                <a:lnTo>
                  <a:pt x="2032" y="1151"/>
                </a:lnTo>
                <a:lnTo>
                  <a:pt x="2007" y="1062"/>
                </a:lnTo>
                <a:lnTo>
                  <a:pt x="1992" y="970"/>
                </a:lnTo>
                <a:lnTo>
                  <a:pt x="1986" y="875"/>
                </a:lnTo>
                <a:lnTo>
                  <a:pt x="1992" y="779"/>
                </a:lnTo>
                <a:lnTo>
                  <a:pt x="2007" y="688"/>
                </a:lnTo>
                <a:lnTo>
                  <a:pt x="2032" y="599"/>
                </a:lnTo>
                <a:lnTo>
                  <a:pt x="2065" y="514"/>
                </a:lnTo>
                <a:lnTo>
                  <a:pt x="2105" y="433"/>
                </a:lnTo>
                <a:lnTo>
                  <a:pt x="2156" y="358"/>
                </a:lnTo>
                <a:lnTo>
                  <a:pt x="2211" y="290"/>
                </a:lnTo>
                <a:lnTo>
                  <a:pt x="2274" y="225"/>
                </a:lnTo>
                <a:lnTo>
                  <a:pt x="2344" y="169"/>
                </a:lnTo>
                <a:lnTo>
                  <a:pt x="2419" y="121"/>
                </a:lnTo>
                <a:lnTo>
                  <a:pt x="2499" y="79"/>
                </a:lnTo>
                <a:lnTo>
                  <a:pt x="2583" y="45"/>
                </a:lnTo>
                <a:lnTo>
                  <a:pt x="2672" y="21"/>
                </a:lnTo>
                <a:lnTo>
                  <a:pt x="2765" y="5"/>
                </a:lnTo>
                <a:lnTo>
                  <a:pt x="28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Овал 8">
            <a:extLst>
              <a:ext uri="{FF2B5EF4-FFF2-40B4-BE49-F238E27FC236}">
                <a16:creationId xmlns:a16="http://schemas.microsoft.com/office/drawing/2014/main" id="{A4DD6EBA-2738-4999-B049-818A92355FA7}"/>
              </a:ext>
            </a:extLst>
          </p:cNvPr>
          <p:cNvSpPr/>
          <p:nvPr/>
        </p:nvSpPr>
        <p:spPr>
          <a:xfrm>
            <a:off x="6527599" y="1007005"/>
            <a:ext cx="762388" cy="7623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A7F002-2255-4635-8710-3E8EEFECFB8E}"/>
              </a:ext>
            </a:extLst>
          </p:cNvPr>
          <p:cNvSpPr txBox="1"/>
          <p:nvPr/>
        </p:nvSpPr>
        <p:spPr>
          <a:xfrm>
            <a:off x="7442080" y="1128581"/>
            <a:ext cx="90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+mj-lt"/>
              </a:rPr>
              <a:t>ТФОМС </a:t>
            </a:r>
            <a:br>
              <a:rPr lang="ru-RU" sz="1400" b="1" dirty="0">
                <a:solidFill>
                  <a:schemeClr val="bg1"/>
                </a:solidFill>
                <a:latin typeface="+mj-lt"/>
              </a:rPr>
            </a:br>
            <a:r>
              <a:rPr lang="ru-RU" sz="1400" b="1" dirty="0">
                <a:solidFill>
                  <a:schemeClr val="bg1"/>
                </a:solidFill>
                <a:latin typeface="+mj-lt"/>
              </a:rPr>
              <a:t>и СМО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id="{A2606BDD-F9A2-461A-B90E-B1F3C355D1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84052" y="2336203"/>
            <a:ext cx="404801" cy="523220"/>
          </a:xfrm>
          <a:custGeom>
            <a:avLst/>
            <a:gdLst>
              <a:gd name="T0" fmla="*/ 343 w 3704"/>
              <a:gd name="T1" fmla="*/ 749 h 4799"/>
              <a:gd name="T2" fmla="*/ 2128 w 3704"/>
              <a:gd name="T3" fmla="*/ 686 h 4799"/>
              <a:gd name="T4" fmla="*/ 2128 w 3704"/>
              <a:gd name="T5" fmla="*/ 812 h 4799"/>
              <a:gd name="T6" fmla="*/ 343 w 3704"/>
              <a:gd name="T7" fmla="*/ 749 h 4799"/>
              <a:gd name="T8" fmla="*/ 343 w 3704"/>
              <a:gd name="T9" fmla="*/ 1156 h 4799"/>
              <a:gd name="T10" fmla="*/ 406 w 3704"/>
              <a:gd name="T11" fmla="*/ 1093 h 4799"/>
              <a:gd name="T12" fmla="*/ 2191 w 3704"/>
              <a:gd name="T13" fmla="*/ 1156 h 4799"/>
              <a:gd name="T14" fmla="*/ 406 w 3704"/>
              <a:gd name="T15" fmla="*/ 1219 h 4799"/>
              <a:gd name="T16" fmla="*/ 343 w 3704"/>
              <a:gd name="T17" fmla="*/ 1156 h 4799"/>
              <a:gd name="T18" fmla="*/ 406 w 3704"/>
              <a:gd name="T19" fmla="*/ 1627 h 4799"/>
              <a:gd name="T20" fmla="*/ 406 w 3704"/>
              <a:gd name="T21" fmla="*/ 1501 h 4799"/>
              <a:gd name="T22" fmla="*/ 2191 w 3704"/>
              <a:gd name="T23" fmla="*/ 1564 h 4799"/>
              <a:gd name="T24" fmla="*/ 406 w 3704"/>
              <a:gd name="T25" fmla="*/ 1627 h 4799"/>
              <a:gd name="T26" fmla="*/ 3144 w 3704"/>
              <a:gd name="T27" fmla="*/ 4267 h 4799"/>
              <a:gd name="T28" fmla="*/ 2379 w 3704"/>
              <a:gd name="T29" fmla="*/ 4267 h 4799"/>
              <a:gd name="T30" fmla="*/ 3203 w 3704"/>
              <a:gd name="T31" fmla="*/ 3669 h 4799"/>
              <a:gd name="T32" fmla="*/ 3144 w 3704"/>
              <a:gd name="T33" fmla="*/ 4267 h 4799"/>
              <a:gd name="T34" fmla="*/ 502 w 3704"/>
              <a:gd name="T35" fmla="*/ 4207 h 4799"/>
              <a:gd name="T36" fmla="*/ 502 w 3704"/>
              <a:gd name="T37" fmla="*/ 3669 h 4799"/>
              <a:gd name="T38" fmla="*/ 1311 w 3704"/>
              <a:gd name="T39" fmla="*/ 4267 h 4799"/>
              <a:gd name="T40" fmla="*/ 502 w 3704"/>
              <a:gd name="T41" fmla="*/ 4207 h 4799"/>
              <a:gd name="T42" fmla="*/ 561 w 3704"/>
              <a:gd name="T43" fmla="*/ 2146 h 4799"/>
              <a:gd name="T44" fmla="*/ 1311 w 3704"/>
              <a:gd name="T45" fmla="*/ 2146 h 4799"/>
              <a:gd name="T46" fmla="*/ 502 w 3704"/>
              <a:gd name="T47" fmla="*/ 2795 h 4799"/>
              <a:gd name="T48" fmla="*/ 561 w 3704"/>
              <a:gd name="T49" fmla="*/ 2146 h 4799"/>
              <a:gd name="T50" fmla="*/ 3203 w 3704"/>
              <a:gd name="T51" fmla="*/ 2206 h 4799"/>
              <a:gd name="T52" fmla="*/ 3203 w 3704"/>
              <a:gd name="T53" fmla="*/ 2795 h 4799"/>
              <a:gd name="T54" fmla="*/ 2379 w 3704"/>
              <a:gd name="T55" fmla="*/ 2146 h 4799"/>
              <a:gd name="T56" fmla="*/ 3203 w 3704"/>
              <a:gd name="T57" fmla="*/ 2206 h 4799"/>
              <a:gd name="T58" fmla="*/ 2379 w 3704"/>
              <a:gd name="T59" fmla="*/ 2920 h 4799"/>
              <a:gd name="T60" fmla="*/ 3203 w 3704"/>
              <a:gd name="T61" fmla="*/ 2920 h 4799"/>
              <a:gd name="T62" fmla="*/ 2379 w 3704"/>
              <a:gd name="T63" fmla="*/ 3543 h 4799"/>
              <a:gd name="T64" fmla="*/ 1437 w 3704"/>
              <a:gd name="T65" fmla="*/ 2146 h 4799"/>
              <a:gd name="T66" fmla="*/ 2253 w 3704"/>
              <a:gd name="T67" fmla="*/ 2146 h 4799"/>
              <a:gd name="T68" fmla="*/ 1437 w 3704"/>
              <a:gd name="T69" fmla="*/ 2795 h 4799"/>
              <a:gd name="T70" fmla="*/ 502 w 3704"/>
              <a:gd name="T71" fmla="*/ 2920 h 4799"/>
              <a:gd name="T72" fmla="*/ 1311 w 3704"/>
              <a:gd name="T73" fmla="*/ 2920 h 4799"/>
              <a:gd name="T74" fmla="*/ 502 w 3704"/>
              <a:gd name="T75" fmla="*/ 3543 h 4799"/>
              <a:gd name="T76" fmla="*/ 1437 w 3704"/>
              <a:gd name="T77" fmla="*/ 3669 h 4799"/>
              <a:gd name="T78" fmla="*/ 2253 w 3704"/>
              <a:gd name="T79" fmla="*/ 3669 h 4799"/>
              <a:gd name="T80" fmla="*/ 1437 w 3704"/>
              <a:gd name="T81" fmla="*/ 4267 h 4799"/>
              <a:gd name="T82" fmla="*/ 1437 w 3704"/>
              <a:gd name="T83" fmla="*/ 2920 h 4799"/>
              <a:gd name="T84" fmla="*/ 2253 w 3704"/>
              <a:gd name="T85" fmla="*/ 2920 h 4799"/>
              <a:gd name="T86" fmla="*/ 1437 w 3704"/>
              <a:gd name="T87" fmla="*/ 3543 h 4799"/>
              <a:gd name="T88" fmla="*/ 3144 w 3704"/>
              <a:gd name="T89" fmla="*/ 2020 h 4799"/>
              <a:gd name="T90" fmla="*/ 561 w 3704"/>
              <a:gd name="T91" fmla="*/ 2020 h 4799"/>
              <a:gd name="T92" fmla="*/ 376 w 3704"/>
              <a:gd name="T93" fmla="*/ 4207 h 4799"/>
              <a:gd name="T94" fmla="*/ 3144 w 3704"/>
              <a:gd name="T95" fmla="*/ 4392 h 4799"/>
              <a:gd name="T96" fmla="*/ 3329 w 3704"/>
              <a:gd name="T97" fmla="*/ 2206 h 4799"/>
              <a:gd name="T98" fmla="*/ 3144 w 3704"/>
              <a:gd name="T99" fmla="*/ 2020 h 4799"/>
              <a:gd name="T100" fmla="*/ 3578 w 3704"/>
              <a:gd name="T101" fmla="*/ 4491 h 4799"/>
              <a:gd name="T102" fmla="*/ 307 w 3704"/>
              <a:gd name="T103" fmla="*/ 4673 h 4799"/>
              <a:gd name="T104" fmla="*/ 125 w 3704"/>
              <a:gd name="T105" fmla="*/ 306 h 4799"/>
              <a:gd name="T106" fmla="*/ 3396 w 3704"/>
              <a:gd name="T107" fmla="*/ 124 h 4799"/>
              <a:gd name="T108" fmla="*/ 3578 w 3704"/>
              <a:gd name="T109" fmla="*/ 4491 h 4799"/>
              <a:gd name="T110" fmla="*/ 3396 w 3704"/>
              <a:gd name="T111" fmla="*/ 0 h 4799"/>
              <a:gd name="T112" fmla="*/ 307 w 3704"/>
              <a:gd name="T113" fmla="*/ 0 h 4799"/>
              <a:gd name="T114" fmla="*/ 0 w 3704"/>
              <a:gd name="T115" fmla="*/ 4491 h 4799"/>
              <a:gd name="T116" fmla="*/ 3396 w 3704"/>
              <a:gd name="T117" fmla="*/ 4799 h 4799"/>
              <a:gd name="T118" fmla="*/ 3704 w 3704"/>
              <a:gd name="T119" fmla="*/ 306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04" h="4799">
                <a:moveTo>
                  <a:pt x="343" y="749"/>
                </a:moveTo>
                <a:lnTo>
                  <a:pt x="343" y="749"/>
                </a:lnTo>
                <a:cubicBezTo>
                  <a:pt x="343" y="714"/>
                  <a:pt x="371" y="686"/>
                  <a:pt x="406" y="686"/>
                </a:cubicBezTo>
                <a:lnTo>
                  <a:pt x="2128" y="686"/>
                </a:lnTo>
                <a:cubicBezTo>
                  <a:pt x="2162" y="686"/>
                  <a:pt x="2191" y="714"/>
                  <a:pt x="2191" y="749"/>
                </a:cubicBezTo>
                <a:cubicBezTo>
                  <a:pt x="2191" y="784"/>
                  <a:pt x="2162" y="812"/>
                  <a:pt x="2128" y="812"/>
                </a:cubicBezTo>
                <a:lnTo>
                  <a:pt x="406" y="812"/>
                </a:lnTo>
                <a:cubicBezTo>
                  <a:pt x="371" y="812"/>
                  <a:pt x="343" y="784"/>
                  <a:pt x="343" y="749"/>
                </a:cubicBezTo>
                <a:lnTo>
                  <a:pt x="343" y="749"/>
                </a:lnTo>
                <a:close/>
                <a:moveTo>
                  <a:pt x="343" y="1156"/>
                </a:moveTo>
                <a:lnTo>
                  <a:pt x="343" y="1156"/>
                </a:lnTo>
                <a:cubicBezTo>
                  <a:pt x="343" y="1121"/>
                  <a:pt x="371" y="1093"/>
                  <a:pt x="406" y="1093"/>
                </a:cubicBezTo>
                <a:lnTo>
                  <a:pt x="2128" y="1093"/>
                </a:lnTo>
                <a:cubicBezTo>
                  <a:pt x="2162" y="1093"/>
                  <a:pt x="2191" y="1121"/>
                  <a:pt x="2191" y="1156"/>
                </a:cubicBezTo>
                <a:cubicBezTo>
                  <a:pt x="2191" y="1191"/>
                  <a:pt x="2162" y="1219"/>
                  <a:pt x="2128" y="1219"/>
                </a:cubicBezTo>
                <a:lnTo>
                  <a:pt x="406" y="1219"/>
                </a:lnTo>
                <a:cubicBezTo>
                  <a:pt x="371" y="1219"/>
                  <a:pt x="343" y="1191"/>
                  <a:pt x="343" y="1156"/>
                </a:cubicBezTo>
                <a:lnTo>
                  <a:pt x="343" y="1156"/>
                </a:lnTo>
                <a:close/>
                <a:moveTo>
                  <a:pt x="406" y="1627"/>
                </a:moveTo>
                <a:lnTo>
                  <a:pt x="406" y="1627"/>
                </a:lnTo>
                <a:cubicBezTo>
                  <a:pt x="371" y="1627"/>
                  <a:pt x="343" y="1599"/>
                  <a:pt x="343" y="1564"/>
                </a:cubicBezTo>
                <a:cubicBezTo>
                  <a:pt x="343" y="1529"/>
                  <a:pt x="371" y="1501"/>
                  <a:pt x="406" y="1501"/>
                </a:cubicBezTo>
                <a:lnTo>
                  <a:pt x="2128" y="1501"/>
                </a:lnTo>
                <a:cubicBezTo>
                  <a:pt x="2162" y="1501"/>
                  <a:pt x="2191" y="1529"/>
                  <a:pt x="2191" y="1564"/>
                </a:cubicBezTo>
                <a:cubicBezTo>
                  <a:pt x="2191" y="1599"/>
                  <a:pt x="2162" y="1627"/>
                  <a:pt x="2128" y="1627"/>
                </a:cubicBezTo>
                <a:lnTo>
                  <a:pt x="406" y="1627"/>
                </a:lnTo>
                <a:lnTo>
                  <a:pt x="406" y="1627"/>
                </a:lnTo>
                <a:close/>
                <a:moveTo>
                  <a:pt x="3144" y="4267"/>
                </a:moveTo>
                <a:lnTo>
                  <a:pt x="3144" y="4267"/>
                </a:lnTo>
                <a:lnTo>
                  <a:pt x="2379" y="4267"/>
                </a:lnTo>
                <a:lnTo>
                  <a:pt x="2379" y="3669"/>
                </a:lnTo>
                <a:lnTo>
                  <a:pt x="3203" y="3669"/>
                </a:lnTo>
                <a:lnTo>
                  <a:pt x="3203" y="4207"/>
                </a:lnTo>
                <a:cubicBezTo>
                  <a:pt x="3203" y="4240"/>
                  <a:pt x="3177" y="4267"/>
                  <a:pt x="3144" y="4267"/>
                </a:cubicBezTo>
                <a:lnTo>
                  <a:pt x="3144" y="4267"/>
                </a:lnTo>
                <a:close/>
                <a:moveTo>
                  <a:pt x="502" y="4207"/>
                </a:moveTo>
                <a:lnTo>
                  <a:pt x="502" y="4207"/>
                </a:lnTo>
                <a:lnTo>
                  <a:pt x="502" y="3669"/>
                </a:lnTo>
                <a:lnTo>
                  <a:pt x="1311" y="3669"/>
                </a:lnTo>
                <a:lnTo>
                  <a:pt x="1311" y="4267"/>
                </a:lnTo>
                <a:lnTo>
                  <a:pt x="561" y="4267"/>
                </a:lnTo>
                <a:cubicBezTo>
                  <a:pt x="529" y="4267"/>
                  <a:pt x="502" y="4240"/>
                  <a:pt x="502" y="4207"/>
                </a:cubicBezTo>
                <a:lnTo>
                  <a:pt x="502" y="4207"/>
                </a:lnTo>
                <a:close/>
                <a:moveTo>
                  <a:pt x="561" y="2146"/>
                </a:moveTo>
                <a:lnTo>
                  <a:pt x="561" y="2146"/>
                </a:lnTo>
                <a:lnTo>
                  <a:pt x="1311" y="2146"/>
                </a:lnTo>
                <a:lnTo>
                  <a:pt x="1311" y="2795"/>
                </a:lnTo>
                <a:lnTo>
                  <a:pt x="502" y="2795"/>
                </a:lnTo>
                <a:lnTo>
                  <a:pt x="502" y="2206"/>
                </a:lnTo>
                <a:cubicBezTo>
                  <a:pt x="502" y="2173"/>
                  <a:pt x="529" y="2146"/>
                  <a:pt x="561" y="2146"/>
                </a:cubicBezTo>
                <a:lnTo>
                  <a:pt x="561" y="2146"/>
                </a:lnTo>
                <a:close/>
                <a:moveTo>
                  <a:pt x="3203" y="2206"/>
                </a:moveTo>
                <a:lnTo>
                  <a:pt x="3203" y="2206"/>
                </a:lnTo>
                <a:lnTo>
                  <a:pt x="3203" y="2795"/>
                </a:lnTo>
                <a:lnTo>
                  <a:pt x="2379" y="2795"/>
                </a:lnTo>
                <a:lnTo>
                  <a:pt x="2379" y="2146"/>
                </a:lnTo>
                <a:lnTo>
                  <a:pt x="3144" y="2146"/>
                </a:lnTo>
                <a:cubicBezTo>
                  <a:pt x="3177" y="2146"/>
                  <a:pt x="3203" y="2173"/>
                  <a:pt x="3203" y="2206"/>
                </a:cubicBezTo>
                <a:lnTo>
                  <a:pt x="3203" y="2206"/>
                </a:lnTo>
                <a:close/>
                <a:moveTo>
                  <a:pt x="2379" y="2920"/>
                </a:moveTo>
                <a:lnTo>
                  <a:pt x="2379" y="2920"/>
                </a:lnTo>
                <a:lnTo>
                  <a:pt x="3203" y="2920"/>
                </a:lnTo>
                <a:lnTo>
                  <a:pt x="3203" y="3543"/>
                </a:lnTo>
                <a:lnTo>
                  <a:pt x="2379" y="3543"/>
                </a:lnTo>
                <a:lnTo>
                  <a:pt x="2379" y="2920"/>
                </a:lnTo>
                <a:close/>
                <a:moveTo>
                  <a:pt x="1437" y="2146"/>
                </a:moveTo>
                <a:lnTo>
                  <a:pt x="1437" y="2146"/>
                </a:lnTo>
                <a:lnTo>
                  <a:pt x="2253" y="2146"/>
                </a:lnTo>
                <a:lnTo>
                  <a:pt x="2253" y="2795"/>
                </a:lnTo>
                <a:lnTo>
                  <a:pt x="1437" y="2795"/>
                </a:lnTo>
                <a:lnTo>
                  <a:pt x="1437" y="2146"/>
                </a:lnTo>
                <a:close/>
                <a:moveTo>
                  <a:pt x="502" y="2920"/>
                </a:moveTo>
                <a:lnTo>
                  <a:pt x="502" y="2920"/>
                </a:lnTo>
                <a:lnTo>
                  <a:pt x="1311" y="2920"/>
                </a:lnTo>
                <a:lnTo>
                  <a:pt x="1311" y="3543"/>
                </a:lnTo>
                <a:lnTo>
                  <a:pt x="502" y="3543"/>
                </a:lnTo>
                <a:lnTo>
                  <a:pt x="502" y="2920"/>
                </a:lnTo>
                <a:close/>
                <a:moveTo>
                  <a:pt x="1437" y="3669"/>
                </a:moveTo>
                <a:lnTo>
                  <a:pt x="1437" y="3669"/>
                </a:lnTo>
                <a:lnTo>
                  <a:pt x="2253" y="3669"/>
                </a:lnTo>
                <a:lnTo>
                  <a:pt x="2253" y="4267"/>
                </a:lnTo>
                <a:lnTo>
                  <a:pt x="1437" y="4267"/>
                </a:lnTo>
                <a:lnTo>
                  <a:pt x="1437" y="3669"/>
                </a:lnTo>
                <a:close/>
                <a:moveTo>
                  <a:pt x="1437" y="2920"/>
                </a:moveTo>
                <a:lnTo>
                  <a:pt x="1437" y="2920"/>
                </a:lnTo>
                <a:lnTo>
                  <a:pt x="2253" y="2920"/>
                </a:lnTo>
                <a:lnTo>
                  <a:pt x="2253" y="3543"/>
                </a:lnTo>
                <a:lnTo>
                  <a:pt x="1437" y="3543"/>
                </a:lnTo>
                <a:lnTo>
                  <a:pt x="1437" y="2920"/>
                </a:lnTo>
                <a:close/>
                <a:moveTo>
                  <a:pt x="3144" y="2020"/>
                </a:moveTo>
                <a:lnTo>
                  <a:pt x="3144" y="2020"/>
                </a:lnTo>
                <a:lnTo>
                  <a:pt x="561" y="2020"/>
                </a:lnTo>
                <a:cubicBezTo>
                  <a:pt x="459" y="2020"/>
                  <a:pt x="376" y="2103"/>
                  <a:pt x="376" y="2206"/>
                </a:cubicBezTo>
                <a:lnTo>
                  <a:pt x="376" y="4207"/>
                </a:lnTo>
                <a:cubicBezTo>
                  <a:pt x="376" y="4309"/>
                  <a:pt x="459" y="4392"/>
                  <a:pt x="561" y="4392"/>
                </a:cubicBezTo>
                <a:lnTo>
                  <a:pt x="3144" y="4392"/>
                </a:lnTo>
                <a:cubicBezTo>
                  <a:pt x="3246" y="4392"/>
                  <a:pt x="3329" y="4309"/>
                  <a:pt x="3329" y="4207"/>
                </a:cubicBezTo>
                <a:lnTo>
                  <a:pt x="3329" y="2206"/>
                </a:lnTo>
                <a:cubicBezTo>
                  <a:pt x="3329" y="2103"/>
                  <a:pt x="3246" y="2020"/>
                  <a:pt x="3144" y="2020"/>
                </a:cubicBezTo>
                <a:lnTo>
                  <a:pt x="3144" y="2020"/>
                </a:lnTo>
                <a:close/>
                <a:moveTo>
                  <a:pt x="3578" y="4491"/>
                </a:moveTo>
                <a:lnTo>
                  <a:pt x="3578" y="4491"/>
                </a:lnTo>
                <a:cubicBezTo>
                  <a:pt x="3578" y="4591"/>
                  <a:pt x="3496" y="4673"/>
                  <a:pt x="3396" y="4673"/>
                </a:cubicBezTo>
                <a:lnTo>
                  <a:pt x="307" y="4673"/>
                </a:lnTo>
                <a:cubicBezTo>
                  <a:pt x="207" y="4673"/>
                  <a:pt x="125" y="4591"/>
                  <a:pt x="125" y="4491"/>
                </a:cubicBezTo>
                <a:lnTo>
                  <a:pt x="125" y="306"/>
                </a:lnTo>
                <a:cubicBezTo>
                  <a:pt x="125" y="206"/>
                  <a:pt x="207" y="124"/>
                  <a:pt x="307" y="124"/>
                </a:cubicBezTo>
                <a:lnTo>
                  <a:pt x="3396" y="124"/>
                </a:lnTo>
                <a:cubicBezTo>
                  <a:pt x="3496" y="124"/>
                  <a:pt x="3578" y="206"/>
                  <a:pt x="3578" y="306"/>
                </a:cubicBezTo>
                <a:lnTo>
                  <a:pt x="3578" y="4491"/>
                </a:lnTo>
                <a:lnTo>
                  <a:pt x="3578" y="4491"/>
                </a:lnTo>
                <a:close/>
                <a:moveTo>
                  <a:pt x="3396" y="0"/>
                </a:moveTo>
                <a:lnTo>
                  <a:pt x="3396" y="0"/>
                </a:lnTo>
                <a:lnTo>
                  <a:pt x="307" y="0"/>
                </a:lnTo>
                <a:cubicBezTo>
                  <a:pt x="137" y="0"/>
                  <a:pt x="0" y="136"/>
                  <a:pt x="0" y="306"/>
                </a:cubicBezTo>
                <a:lnTo>
                  <a:pt x="0" y="4491"/>
                </a:lnTo>
                <a:cubicBezTo>
                  <a:pt x="0" y="4661"/>
                  <a:pt x="137" y="4799"/>
                  <a:pt x="307" y="4799"/>
                </a:cubicBezTo>
                <a:lnTo>
                  <a:pt x="3396" y="4799"/>
                </a:lnTo>
                <a:cubicBezTo>
                  <a:pt x="3566" y="4799"/>
                  <a:pt x="3704" y="4661"/>
                  <a:pt x="3704" y="4491"/>
                </a:cubicBezTo>
                <a:lnTo>
                  <a:pt x="3704" y="306"/>
                </a:lnTo>
                <a:cubicBezTo>
                  <a:pt x="3704" y="136"/>
                  <a:pt x="3566" y="0"/>
                  <a:pt x="339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D8C5F-E1AA-4F0E-A492-94876969E597}"/>
              </a:ext>
            </a:extLst>
          </p:cNvPr>
          <p:cNvSpPr txBox="1"/>
          <p:nvPr/>
        </p:nvSpPr>
        <p:spPr>
          <a:xfrm>
            <a:off x="2966777" y="1819812"/>
            <a:ext cx="83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+mj-lt"/>
              </a:rPr>
              <a:t>Реестр </a:t>
            </a:r>
            <a:br>
              <a:rPr lang="ru-RU" sz="1200" b="1" dirty="0">
                <a:solidFill>
                  <a:schemeClr val="bg1"/>
                </a:solidFill>
                <a:latin typeface="+mj-lt"/>
              </a:rPr>
            </a:br>
            <a:r>
              <a:rPr lang="ru-RU" sz="1200" b="1" dirty="0">
                <a:solidFill>
                  <a:schemeClr val="bg1"/>
                </a:solidFill>
                <a:latin typeface="+mj-lt"/>
              </a:rPr>
              <a:t>счетов</a:t>
            </a:r>
            <a:endParaRPr lang="ru-RU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1BE4C6-3F2E-4FA4-9E4F-FFF7B249947D}"/>
              </a:ext>
            </a:extLst>
          </p:cNvPr>
          <p:cNvCxnSpPr>
            <a:cxnSpLocks/>
          </p:cNvCxnSpPr>
          <p:nvPr/>
        </p:nvCxnSpPr>
        <p:spPr>
          <a:xfrm>
            <a:off x="2420801" y="2447570"/>
            <a:ext cx="642439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273257-AFC1-40B6-B48A-6C59F4BFBC9F}"/>
              </a:ext>
            </a:extLst>
          </p:cNvPr>
          <p:cNvSpPr txBox="1"/>
          <p:nvPr/>
        </p:nvSpPr>
        <p:spPr>
          <a:xfrm>
            <a:off x="3093051" y="3988171"/>
            <a:ext cx="586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EHR</a:t>
            </a:r>
            <a:endParaRPr lang="ru-RU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86A6F5E8-B6AD-42FA-929C-909E06D447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91367" y="3502411"/>
            <a:ext cx="590171" cy="431153"/>
          </a:xfrm>
          <a:custGeom>
            <a:avLst/>
            <a:gdLst>
              <a:gd name="T0" fmla="*/ 5091 w 5760"/>
              <a:gd name="T1" fmla="*/ 4039 h 4209"/>
              <a:gd name="T2" fmla="*/ 5229 w 5760"/>
              <a:gd name="T3" fmla="*/ 3805 h 4209"/>
              <a:gd name="T4" fmla="*/ 192 w 5760"/>
              <a:gd name="T5" fmla="*/ 3915 h 4209"/>
              <a:gd name="T6" fmla="*/ 1791 w 5760"/>
              <a:gd name="T7" fmla="*/ 3908 h 4209"/>
              <a:gd name="T8" fmla="*/ 529 w 5760"/>
              <a:gd name="T9" fmla="*/ 3805 h 4209"/>
              <a:gd name="T10" fmla="*/ 4343 w 5760"/>
              <a:gd name="T11" fmla="*/ 3653 h 4209"/>
              <a:gd name="T12" fmla="*/ 5648 w 5760"/>
              <a:gd name="T13" fmla="*/ 3457 h 4209"/>
              <a:gd name="T14" fmla="*/ 5622 w 5760"/>
              <a:gd name="T15" fmla="*/ 4059 h 4209"/>
              <a:gd name="T16" fmla="*/ 4111 w 5760"/>
              <a:gd name="T17" fmla="*/ 4132 h 4209"/>
              <a:gd name="T18" fmla="*/ 3786 w 5760"/>
              <a:gd name="T19" fmla="*/ 3522 h 4209"/>
              <a:gd name="T20" fmla="*/ 557 w 5760"/>
              <a:gd name="T21" fmla="*/ 3653 h 4209"/>
              <a:gd name="T22" fmla="*/ 1862 w 5760"/>
              <a:gd name="T23" fmla="*/ 3457 h 4209"/>
              <a:gd name="T24" fmla="*/ 1836 w 5760"/>
              <a:gd name="T25" fmla="*/ 4059 h 4209"/>
              <a:gd name="T26" fmla="*/ 325 w 5760"/>
              <a:gd name="T27" fmla="*/ 4132 h 4209"/>
              <a:gd name="T28" fmla="*/ 0 w 5760"/>
              <a:gd name="T29" fmla="*/ 3522 h 4209"/>
              <a:gd name="T30" fmla="*/ 2981 w 5760"/>
              <a:gd name="T31" fmla="*/ 3281 h 4209"/>
              <a:gd name="T32" fmla="*/ 2718 w 5760"/>
              <a:gd name="T33" fmla="*/ 3281 h 4209"/>
              <a:gd name="T34" fmla="*/ 5758 w 5760"/>
              <a:gd name="T35" fmla="*/ 3042 h 4209"/>
              <a:gd name="T36" fmla="*/ 4950 w 5760"/>
              <a:gd name="T37" fmla="*/ 3545 h 4209"/>
              <a:gd name="T38" fmla="*/ 3585 w 5760"/>
              <a:gd name="T39" fmla="*/ 3272 h 4209"/>
              <a:gd name="T40" fmla="*/ 4138 w 5760"/>
              <a:gd name="T41" fmla="*/ 3321 h 4209"/>
              <a:gd name="T42" fmla="*/ 5605 w 5760"/>
              <a:gd name="T43" fmla="*/ 3208 h 4209"/>
              <a:gd name="T44" fmla="*/ 4268 w 5760"/>
              <a:gd name="T45" fmla="*/ 3251 h 4209"/>
              <a:gd name="T46" fmla="*/ 4505 w 5760"/>
              <a:gd name="T47" fmla="*/ 2893 h 4209"/>
              <a:gd name="T48" fmla="*/ 5605 w 5760"/>
              <a:gd name="T49" fmla="*/ 2846 h 4209"/>
              <a:gd name="T50" fmla="*/ 5545 w 5760"/>
              <a:gd name="T51" fmla="*/ 2344 h 4209"/>
              <a:gd name="T52" fmla="*/ 5264 w 5760"/>
              <a:gd name="T53" fmla="*/ 2654 h 4209"/>
              <a:gd name="T54" fmla="*/ 1702 w 5760"/>
              <a:gd name="T55" fmla="*/ 2243 h 4209"/>
              <a:gd name="T56" fmla="*/ 5477 w 5760"/>
              <a:gd name="T57" fmla="*/ 1885 h 4209"/>
              <a:gd name="T58" fmla="*/ 5509 w 5760"/>
              <a:gd name="T59" fmla="*/ 2750 h 4209"/>
              <a:gd name="T60" fmla="*/ 4407 w 5760"/>
              <a:gd name="T61" fmla="*/ 2668 h 4209"/>
              <a:gd name="T62" fmla="*/ 4992 w 5760"/>
              <a:gd name="T63" fmla="*/ 2299 h 4209"/>
              <a:gd name="T64" fmla="*/ 5257 w 5760"/>
              <a:gd name="T65" fmla="*/ 1988 h 4209"/>
              <a:gd name="T66" fmla="*/ 4400 w 5760"/>
              <a:gd name="T67" fmla="*/ 1897 h 4209"/>
              <a:gd name="T68" fmla="*/ 1349 w 5760"/>
              <a:gd name="T69" fmla="*/ 1984 h 4209"/>
              <a:gd name="T70" fmla="*/ 162 w 5760"/>
              <a:gd name="T71" fmla="*/ 2140 h 4209"/>
              <a:gd name="T72" fmla="*/ 1325 w 5760"/>
              <a:gd name="T73" fmla="*/ 2147 h 4209"/>
              <a:gd name="T74" fmla="*/ 1272 w 5760"/>
              <a:gd name="T75" fmla="*/ 2533 h 4209"/>
              <a:gd name="T76" fmla="*/ 227 w 5760"/>
              <a:gd name="T77" fmla="*/ 2575 h 4209"/>
              <a:gd name="T78" fmla="*/ 1426 w 5760"/>
              <a:gd name="T79" fmla="*/ 2821 h 4209"/>
              <a:gd name="T80" fmla="*/ 986 w 5760"/>
              <a:gd name="T81" fmla="*/ 3180 h 4209"/>
              <a:gd name="T82" fmla="*/ 471 w 5760"/>
              <a:gd name="T83" fmla="*/ 3349 h 4209"/>
              <a:gd name="T84" fmla="*/ 1709 w 5760"/>
              <a:gd name="T85" fmla="*/ 3143 h 4209"/>
              <a:gd name="T86" fmla="*/ 1761 w 5760"/>
              <a:gd name="T87" fmla="*/ 3435 h 4209"/>
              <a:gd name="T88" fmla="*/ 265 w 5760"/>
              <a:gd name="T89" fmla="*/ 3456 h 4209"/>
              <a:gd name="T90" fmla="*/ 3 w 5760"/>
              <a:gd name="T91" fmla="*/ 2841 h 4209"/>
              <a:gd name="T92" fmla="*/ 763 w 5760"/>
              <a:gd name="T93" fmla="*/ 3017 h 4209"/>
              <a:gd name="T94" fmla="*/ 265 w 5760"/>
              <a:gd name="T95" fmla="*/ 2755 h 4209"/>
              <a:gd name="T96" fmla="*/ 0 w 5760"/>
              <a:gd name="T97" fmla="*/ 2143 h 4209"/>
              <a:gd name="T98" fmla="*/ 988 w 5760"/>
              <a:gd name="T99" fmla="*/ 1794 h 4209"/>
              <a:gd name="T100" fmla="*/ 2386 w 5760"/>
              <a:gd name="T101" fmla="*/ 1684 h 4209"/>
              <a:gd name="T102" fmla="*/ 4407 w 5760"/>
              <a:gd name="T103" fmla="*/ 1053 h 4209"/>
              <a:gd name="T104" fmla="*/ 1272 w 5760"/>
              <a:gd name="T105" fmla="*/ 1282 h 4209"/>
              <a:gd name="T106" fmla="*/ 1702 w 5760"/>
              <a:gd name="T107" fmla="*/ 722 h 4209"/>
              <a:gd name="T108" fmla="*/ 4552 w 5760"/>
              <a:gd name="T109" fmla="*/ 423 h 4209"/>
              <a:gd name="T110" fmla="*/ 4140 w 5760"/>
              <a:gd name="T111" fmla="*/ 2954 h 4209"/>
              <a:gd name="T112" fmla="*/ 1306 w 5760"/>
              <a:gd name="T113" fmla="*/ 298 h 4209"/>
              <a:gd name="T114" fmla="*/ 4317 w 5760"/>
              <a:gd name="T115" fmla="*/ 243 h 4209"/>
              <a:gd name="T116" fmla="*/ 3796 w 5760"/>
              <a:gd name="T117" fmla="*/ 14 h 4209"/>
              <a:gd name="T118" fmla="*/ 3126 w 5760"/>
              <a:gd name="T119" fmla="*/ 0 h 4209"/>
              <a:gd name="T120" fmla="*/ 2812 w 5760"/>
              <a:gd name="T121" fmla="*/ 0 h 4209"/>
              <a:gd name="T122" fmla="*/ 2142 w 5760"/>
              <a:gd name="T123" fmla="*/ 14 h 4209"/>
              <a:gd name="T124" fmla="*/ 1546 w 5760"/>
              <a:gd name="T125" fmla="*/ 189 h 4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60" h="4209">
                <a:moveTo>
                  <a:pt x="3939" y="3699"/>
                </a:moveTo>
                <a:lnTo>
                  <a:pt x="3939" y="3746"/>
                </a:lnTo>
                <a:lnTo>
                  <a:pt x="3939" y="3790"/>
                </a:lnTo>
                <a:lnTo>
                  <a:pt x="3939" y="3828"/>
                </a:lnTo>
                <a:lnTo>
                  <a:pt x="3939" y="3859"/>
                </a:lnTo>
                <a:lnTo>
                  <a:pt x="3941" y="3880"/>
                </a:lnTo>
                <a:lnTo>
                  <a:pt x="3953" y="3896"/>
                </a:lnTo>
                <a:lnTo>
                  <a:pt x="3978" y="3915"/>
                </a:lnTo>
                <a:lnTo>
                  <a:pt x="4013" y="3935"/>
                </a:lnTo>
                <a:lnTo>
                  <a:pt x="4058" y="3954"/>
                </a:lnTo>
                <a:lnTo>
                  <a:pt x="4114" y="3973"/>
                </a:lnTo>
                <a:lnTo>
                  <a:pt x="4180" y="3991"/>
                </a:lnTo>
                <a:lnTo>
                  <a:pt x="4257" y="4008"/>
                </a:lnTo>
                <a:lnTo>
                  <a:pt x="4343" y="4024"/>
                </a:lnTo>
                <a:lnTo>
                  <a:pt x="4437" y="4036"/>
                </a:lnTo>
                <a:lnTo>
                  <a:pt x="4540" y="4046"/>
                </a:lnTo>
                <a:lnTo>
                  <a:pt x="4652" y="4053"/>
                </a:lnTo>
                <a:lnTo>
                  <a:pt x="4772" y="4055"/>
                </a:lnTo>
                <a:lnTo>
                  <a:pt x="4886" y="4053"/>
                </a:lnTo>
                <a:lnTo>
                  <a:pt x="4992" y="4048"/>
                </a:lnTo>
                <a:lnTo>
                  <a:pt x="5091" y="4039"/>
                </a:lnTo>
                <a:lnTo>
                  <a:pt x="5182" y="4027"/>
                </a:lnTo>
                <a:lnTo>
                  <a:pt x="5264" y="4013"/>
                </a:lnTo>
                <a:lnTo>
                  <a:pt x="5339" y="3998"/>
                </a:lnTo>
                <a:lnTo>
                  <a:pt x="5404" y="3980"/>
                </a:lnTo>
                <a:lnTo>
                  <a:pt x="5462" y="3963"/>
                </a:lnTo>
                <a:lnTo>
                  <a:pt x="5509" y="3943"/>
                </a:lnTo>
                <a:lnTo>
                  <a:pt x="5547" y="3926"/>
                </a:lnTo>
                <a:lnTo>
                  <a:pt x="5577" y="3908"/>
                </a:lnTo>
                <a:lnTo>
                  <a:pt x="5596" y="3891"/>
                </a:lnTo>
                <a:lnTo>
                  <a:pt x="5605" y="3875"/>
                </a:lnTo>
                <a:lnTo>
                  <a:pt x="5605" y="3866"/>
                </a:lnTo>
                <a:lnTo>
                  <a:pt x="5605" y="3845"/>
                </a:lnTo>
                <a:lnTo>
                  <a:pt x="5605" y="3818"/>
                </a:lnTo>
                <a:lnTo>
                  <a:pt x="5605" y="3781"/>
                </a:lnTo>
                <a:lnTo>
                  <a:pt x="5605" y="3741"/>
                </a:lnTo>
                <a:lnTo>
                  <a:pt x="5603" y="3699"/>
                </a:lnTo>
                <a:lnTo>
                  <a:pt x="5551" y="3723"/>
                </a:lnTo>
                <a:lnTo>
                  <a:pt x="5491" y="3744"/>
                </a:lnTo>
                <a:lnTo>
                  <a:pt x="5423" y="3765"/>
                </a:lnTo>
                <a:lnTo>
                  <a:pt x="5331" y="3788"/>
                </a:lnTo>
                <a:lnTo>
                  <a:pt x="5229" y="3805"/>
                </a:lnTo>
                <a:lnTo>
                  <a:pt x="5121" y="3819"/>
                </a:lnTo>
                <a:lnTo>
                  <a:pt x="5009" y="3830"/>
                </a:lnTo>
                <a:lnTo>
                  <a:pt x="4893" y="3837"/>
                </a:lnTo>
                <a:lnTo>
                  <a:pt x="4772" y="3838"/>
                </a:lnTo>
                <a:lnTo>
                  <a:pt x="4652" y="3837"/>
                </a:lnTo>
                <a:lnTo>
                  <a:pt x="4535" y="3830"/>
                </a:lnTo>
                <a:lnTo>
                  <a:pt x="4423" y="3819"/>
                </a:lnTo>
                <a:lnTo>
                  <a:pt x="4315" y="3805"/>
                </a:lnTo>
                <a:lnTo>
                  <a:pt x="4214" y="3788"/>
                </a:lnTo>
                <a:lnTo>
                  <a:pt x="4121" y="3765"/>
                </a:lnTo>
                <a:lnTo>
                  <a:pt x="4053" y="3744"/>
                </a:lnTo>
                <a:lnTo>
                  <a:pt x="3994" y="3723"/>
                </a:lnTo>
                <a:lnTo>
                  <a:pt x="3939" y="3699"/>
                </a:lnTo>
                <a:close/>
                <a:moveTo>
                  <a:pt x="154" y="3699"/>
                </a:moveTo>
                <a:lnTo>
                  <a:pt x="154" y="3746"/>
                </a:lnTo>
                <a:lnTo>
                  <a:pt x="154" y="3790"/>
                </a:lnTo>
                <a:lnTo>
                  <a:pt x="154" y="3828"/>
                </a:lnTo>
                <a:lnTo>
                  <a:pt x="154" y="3859"/>
                </a:lnTo>
                <a:lnTo>
                  <a:pt x="155" y="3880"/>
                </a:lnTo>
                <a:lnTo>
                  <a:pt x="168" y="3896"/>
                </a:lnTo>
                <a:lnTo>
                  <a:pt x="192" y="3915"/>
                </a:lnTo>
                <a:lnTo>
                  <a:pt x="227" y="3935"/>
                </a:lnTo>
                <a:lnTo>
                  <a:pt x="272" y="3954"/>
                </a:lnTo>
                <a:lnTo>
                  <a:pt x="328" y="3973"/>
                </a:lnTo>
                <a:lnTo>
                  <a:pt x="394" y="3991"/>
                </a:lnTo>
                <a:lnTo>
                  <a:pt x="471" y="4008"/>
                </a:lnTo>
                <a:lnTo>
                  <a:pt x="557" y="4024"/>
                </a:lnTo>
                <a:lnTo>
                  <a:pt x="651" y="4036"/>
                </a:lnTo>
                <a:lnTo>
                  <a:pt x="754" y="4046"/>
                </a:lnTo>
                <a:lnTo>
                  <a:pt x="866" y="4053"/>
                </a:lnTo>
                <a:lnTo>
                  <a:pt x="986" y="4055"/>
                </a:lnTo>
                <a:lnTo>
                  <a:pt x="1100" y="4053"/>
                </a:lnTo>
                <a:lnTo>
                  <a:pt x="1206" y="4048"/>
                </a:lnTo>
                <a:lnTo>
                  <a:pt x="1306" y="4039"/>
                </a:lnTo>
                <a:lnTo>
                  <a:pt x="1396" y="4027"/>
                </a:lnTo>
                <a:lnTo>
                  <a:pt x="1478" y="4013"/>
                </a:lnTo>
                <a:lnTo>
                  <a:pt x="1553" y="3998"/>
                </a:lnTo>
                <a:lnTo>
                  <a:pt x="1618" y="3980"/>
                </a:lnTo>
                <a:lnTo>
                  <a:pt x="1676" y="3963"/>
                </a:lnTo>
                <a:lnTo>
                  <a:pt x="1723" y="3943"/>
                </a:lnTo>
                <a:lnTo>
                  <a:pt x="1761" y="3926"/>
                </a:lnTo>
                <a:lnTo>
                  <a:pt x="1791" y="3908"/>
                </a:lnTo>
                <a:lnTo>
                  <a:pt x="1810" y="3891"/>
                </a:lnTo>
                <a:lnTo>
                  <a:pt x="1819" y="3875"/>
                </a:lnTo>
                <a:lnTo>
                  <a:pt x="1819" y="3866"/>
                </a:lnTo>
                <a:lnTo>
                  <a:pt x="1819" y="3845"/>
                </a:lnTo>
                <a:lnTo>
                  <a:pt x="1819" y="3818"/>
                </a:lnTo>
                <a:lnTo>
                  <a:pt x="1819" y="3781"/>
                </a:lnTo>
                <a:lnTo>
                  <a:pt x="1819" y="3741"/>
                </a:lnTo>
                <a:lnTo>
                  <a:pt x="1817" y="3699"/>
                </a:lnTo>
                <a:lnTo>
                  <a:pt x="1765" y="3723"/>
                </a:lnTo>
                <a:lnTo>
                  <a:pt x="1705" y="3744"/>
                </a:lnTo>
                <a:lnTo>
                  <a:pt x="1637" y="3765"/>
                </a:lnTo>
                <a:lnTo>
                  <a:pt x="1545" y="3788"/>
                </a:lnTo>
                <a:lnTo>
                  <a:pt x="1443" y="3805"/>
                </a:lnTo>
                <a:lnTo>
                  <a:pt x="1335" y="3819"/>
                </a:lnTo>
                <a:lnTo>
                  <a:pt x="1224" y="3830"/>
                </a:lnTo>
                <a:lnTo>
                  <a:pt x="1107" y="3837"/>
                </a:lnTo>
                <a:lnTo>
                  <a:pt x="986" y="3838"/>
                </a:lnTo>
                <a:lnTo>
                  <a:pt x="866" y="3837"/>
                </a:lnTo>
                <a:lnTo>
                  <a:pt x="749" y="3830"/>
                </a:lnTo>
                <a:lnTo>
                  <a:pt x="637" y="3819"/>
                </a:lnTo>
                <a:lnTo>
                  <a:pt x="529" y="3805"/>
                </a:lnTo>
                <a:lnTo>
                  <a:pt x="428" y="3788"/>
                </a:lnTo>
                <a:lnTo>
                  <a:pt x="335" y="3765"/>
                </a:lnTo>
                <a:lnTo>
                  <a:pt x="267" y="3744"/>
                </a:lnTo>
                <a:lnTo>
                  <a:pt x="208" y="3723"/>
                </a:lnTo>
                <a:lnTo>
                  <a:pt x="154" y="3699"/>
                </a:lnTo>
                <a:close/>
                <a:moveTo>
                  <a:pt x="3854" y="3447"/>
                </a:moveTo>
                <a:lnTo>
                  <a:pt x="3877" y="3447"/>
                </a:lnTo>
                <a:lnTo>
                  <a:pt x="3898" y="3454"/>
                </a:lnTo>
                <a:lnTo>
                  <a:pt x="3917" y="3466"/>
                </a:lnTo>
                <a:lnTo>
                  <a:pt x="3931" y="3484"/>
                </a:lnTo>
                <a:lnTo>
                  <a:pt x="3939" y="3505"/>
                </a:lnTo>
                <a:lnTo>
                  <a:pt x="3943" y="3512"/>
                </a:lnTo>
                <a:lnTo>
                  <a:pt x="3952" y="3522"/>
                </a:lnTo>
                <a:lnTo>
                  <a:pt x="3966" y="3534"/>
                </a:lnTo>
                <a:lnTo>
                  <a:pt x="3987" y="3548"/>
                </a:lnTo>
                <a:lnTo>
                  <a:pt x="4016" y="3564"/>
                </a:lnTo>
                <a:lnTo>
                  <a:pt x="4055" y="3582"/>
                </a:lnTo>
                <a:lnTo>
                  <a:pt x="4104" y="3599"/>
                </a:lnTo>
                <a:lnTo>
                  <a:pt x="4161" y="3617"/>
                </a:lnTo>
                <a:lnTo>
                  <a:pt x="4248" y="3636"/>
                </a:lnTo>
                <a:lnTo>
                  <a:pt x="4343" y="3653"/>
                </a:lnTo>
                <a:lnTo>
                  <a:pt x="4442" y="3667"/>
                </a:lnTo>
                <a:lnTo>
                  <a:pt x="4549" y="3676"/>
                </a:lnTo>
                <a:lnTo>
                  <a:pt x="4659" y="3683"/>
                </a:lnTo>
                <a:lnTo>
                  <a:pt x="4772" y="3685"/>
                </a:lnTo>
                <a:lnTo>
                  <a:pt x="4886" y="3683"/>
                </a:lnTo>
                <a:lnTo>
                  <a:pt x="4995" y="3676"/>
                </a:lnTo>
                <a:lnTo>
                  <a:pt x="5102" y="3667"/>
                </a:lnTo>
                <a:lnTo>
                  <a:pt x="5201" y="3653"/>
                </a:lnTo>
                <a:lnTo>
                  <a:pt x="5296" y="3636"/>
                </a:lnTo>
                <a:lnTo>
                  <a:pt x="5383" y="3617"/>
                </a:lnTo>
                <a:lnTo>
                  <a:pt x="5441" y="3599"/>
                </a:lnTo>
                <a:lnTo>
                  <a:pt x="5488" y="3582"/>
                </a:lnTo>
                <a:lnTo>
                  <a:pt x="5526" y="3564"/>
                </a:lnTo>
                <a:lnTo>
                  <a:pt x="5556" y="3548"/>
                </a:lnTo>
                <a:lnTo>
                  <a:pt x="5577" y="3534"/>
                </a:lnTo>
                <a:lnTo>
                  <a:pt x="5592" y="3522"/>
                </a:lnTo>
                <a:lnTo>
                  <a:pt x="5601" y="3512"/>
                </a:lnTo>
                <a:lnTo>
                  <a:pt x="5605" y="3505"/>
                </a:lnTo>
                <a:lnTo>
                  <a:pt x="5615" y="3485"/>
                </a:lnTo>
                <a:lnTo>
                  <a:pt x="5629" y="3470"/>
                </a:lnTo>
                <a:lnTo>
                  <a:pt x="5648" y="3457"/>
                </a:lnTo>
                <a:lnTo>
                  <a:pt x="5669" y="3452"/>
                </a:lnTo>
                <a:lnTo>
                  <a:pt x="5690" y="3452"/>
                </a:lnTo>
                <a:lnTo>
                  <a:pt x="5716" y="3461"/>
                </a:lnTo>
                <a:lnTo>
                  <a:pt x="5737" y="3478"/>
                </a:lnTo>
                <a:lnTo>
                  <a:pt x="5751" y="3501"/>
                </a:lnTo>
                <a:lnTo>
                  <a:pt x="5757" y="3527"/>
                </a:lnTo>
                <a:lnTo>
                  <a:pt x="5758" y="3657"/>
                </a:lnTo>
                <a:lnTo>
                  <a:pt x="5758" y="3693"/>
                </a:lnTo>
                <a:lnTo>
                  <a:pt x="5758" y="3732"/>
                </a:lnTo>
                <a:lnTo>
                  <a:pt x="5758" y="3769"/>
                </a:lnTo>
                <a:lnTo>
                  <a:pt x="5758" y="3802"/>
                </a:lnTo>
                <a:lnTo>
                  <a:pt x="5760" y="3830"/>
                </a:lnTo>
                <a:lnTo>
                  <a:pt x="5760" y="3854"/>
                </a:lnTo>
                <a:lnTo>
                  <a:pt x="5760" y="3870"/>
                </a:lnTo>
                <a:lnTo>
                  <a:pt x="5760" y="3875"/>
                </a:lnTo>
                <a:lnTo>
                  <a:pt x="5758" y="3900"/>
                </a:lnTo>
                <a:lnTo>
                  <a:pt x="5753" y="3922"/>
                </a:lnTo>
                <a:lnTo>
                  <a:pt x="5734" y="3961"/>
                </a:lnTo>
                <a:lnTo>
                  <a:pt x="5706" y="3996"/>
                </a:lnTo>
                <a:lnTo>
                  <a:pt x="5669" y="4029"/>
                </a:lnTo>
                <a:lnTo>
                  <a:pt x="5622" y="4059"/>
                </a:lnTo>
                <a:lnTo>
                  <a:pt x="5568" y="4085"/>
                </a:lnTo>
                <a:lnTo>
                  <a:pt x="5509" y="4109"/>
                </a:lnTo>
                <a:lnTo>
                  <a:pt x="5441" y="4130"/>
                </a:lnTo>
                <a:lnTo>
                  <a:pt x="5367" y="4150"/>
                </a:lnTo>
                <a:lnTo>
                  <a:pt x="5290" y="4165"/>
                </a:lnTo>
                <a:lnTo>
                  <a:pt x="5208" y="4179"/>
                </a:lnTo>
                <a:lnTo>
                  <a:pt x="5125" y="4190"/>
                </a:lnTo>
                <a:lnTo>
                  <a:pt x="5037" y="4199"/>
                </a:lnTo>
                <a:lnTo>
                  <a:pt x="4950" y="4206"/>
                </a:lnTo>
                <a:lnTo>
                  <a:pt x="4861" y="4209"/>
                </a:lnTo>
                <a:lnTo>
                  <a:pt x="4772" y="4209"/>
                </a:lnTo>
                <a:lnTo>
                  <a:pt x="4713" y="4209"/>
                </a:lnTo>
                <a:lnTo>
                  <a:pt x="4652" y="4207"/>
                </a:lnTo>
                <a:lnTo>
                  <a:pt x="4585" y="4204"/>
                </a:lnTo>
                <a:lnTo>
                  <a:pt x="4519" y="4199"/>
                </a:lnTo>
                <a:lnTo>
                  <a:pt x="4449" y="4193"/>
                </a:lnTo>
                <a:lnTo>
                  <a:pt x="4379" y="4185"/>
                </a:lnTo>
                <a:lnTo>
                  <a:pt x="4310" y="4174"/>
                </a:lnTo>
                <a:lnTo>
                  <a:pt x="4241" y="4164"/>
                </a:lnTo>
                <a:lnTo>
                  <a:pt x="4175" y="4150"/>
                </a:lnTo>
                <a:lnTo>
                  <a:pt x="4111" y="4132"/>
                </a:lnTo>
                <a:lnTo>
                  <a:pt x="4051" y="4115"/>
                </a:lnTo>
                <a:lnTo>
                  <a:pt x="3994" y="4094"/>
                </a:lnTo>
                <a:lnTo>
                  <a:pt x="3943" y="4071"/>
                </a:lnTo>
                <a:lnTo>
                  <a:pt x="3898" y="4045"/>
                </a:lnTo>
                <a:lnTo>
                  <a:pt x="3857" y="4015"/>
                </a:lnTo>
                <a:lnTo>
                  <a:pt x="3826" y="3984"/>
                </a:lnTo>
                <a:lnTo>
                  <a:pt x="3803" y="3950"/>
                </a:lnTo>
                <a:lnTo>
                  <a:pt x="3789" y="3912"/>
                </a:lnTo>
                <a:lnTo>
                  <a:pt x="3788" y="3908"/>
                </a:lnTo>
                <a:lnTo>
                  <a:pt x="3788" y="3905"/>
                </a:lnTo>
                <a:lnTo>
                  <a:pt x="3788" y="3900"/>
                </a:lnTo>
                <a:lnTo>
                  <a:pt x="3788" y="3893"/>
                </a:lnTo>
                <a:lnTo>
                  <a:pt x="3786" y="3880"/>
                </a:lnTo>
                <a:lnTo>
                  <a:pt x="3786" y="3863"/>
                </a:lnTo>
                <a:lnTo>
                  <a:pt x="3786" y="3840"/>
                </a:lnTo>
                <a:lnTo>
                  <a:pt x="3786" y="3811"/>
                </a:lnTo>
                <a:lnTo>
                  <a:pt x="3786" y="3774"/>
                </a:lnTo>
                <a:lnTo>
                  <a:pt x="3786" y="3727"/>
                </a:lnTo>
                <a:lnTo>
                  <a:pt x="3786" y="3671"/>
                </a:lnTo>
                <a:lnTo>
                  <a:pt x="3786" y="3603"/>
                </a:lnTo>
                <a:lnTo>
                  <a:pt x="3786" y="3522"/>
                </a:lnTo>
                <a:lnTo>
                  <a:pt x="3789" y="3499"/>
                </a:lnTo>
                <a:lnTo>
                  <a:pt x="3800" y="3480"/>
                </a:lnTo>
                <a:lnTo>
                  <a:pt x="3814" y="3464"/>
                </a:lnTo>
                <a:lnTo>
                  <a:pt x="3833" y="3452"/>
                </a:lnTo>
                <a:lnTo>
                  <a:pt x="3854" y="3447"/>
                </a:lnTo>
                <a:close/>
                <a:moveTo>
                  <a:pt x="68" y="3447"/>
                </a:moveTo>
                <a:lnTo>
                  <a:pt x="91" y="3447"/>
                </a:lnTo>
                <a:lnTo>
                  <a:pt x="112" y="3454"/>
                </a:lnTo>
                <a:lnTo>
                  <a:pt x="131" y="3466"/>
                </a:lnTo>
                <a:lnTo>
                  <a:pt x="145" y="3484"/>
                </a:lnTo>
                <a:lnTo>
                  <a:pt x="152" y="3505"/>
                </a:lnTo>
                <a:lnTo>
                  <a:pt x="157" y="3512"/>
                </a:lnTo>
                <a:lnTo>
                  <a:pt x="164" y="3522"/>
                </a:lnTo>
                <a:lnTo>
                  <a:pt x="180" y="3534"/>
                </a:lnTo>
                <a:lnTo>
                  <a:pt x="201" y="3548"/>
                </a:lnTo>
                <a:lnTo>
                  <a:pt x="230" y="3564"/>
                </a:lnTo>
                <a:lnTo>
                  <a:pt x="269" y="3582"/>
                </a:lnTo>
                <a:lnTo>
                  <a:pt x="318" y="3599"/>
                </a:lnTo>
                <a:lnTo>
                  <a:pt x="375" y="3617"/>
                </a:lnTo>
                <a:lnTo>
                  <a:pt x="463" y="3636"/>
                </a:lnTo>
                <a:lnTo>
                  <a:pt x="557" y="3653"/>
                </a:lnTo>
                <a:lnTo>
                  <a:pt x="656" y="3667"/>
                </a:lnTo>
                <a:lnTo>
                  <a:pt x="763" y="3676"/>
                </a:lnTo>
                <a:lnTo>
                  <a:pt x="873" y="3683"/>
                </a:lnTo>
                <a:lnTo>
                  <a:pt x="986" y="3685"/>
                </a:lnTo>
                <a:lnTo>
                  <a:pt x="1100" y="3683"/>
                </a:lnTo>
                <a:lnTo>
                  <a:pt x="1210" y="3676"/>
                </a:lnTo>
                <a:lnTo>
                  <a:pt x="1316" y="3667"/>
                </a:lnTo>
                <a:lnTo>
                  <a:pt x="1416" y="3653"/>
                </a:lnTo>
                <a:lnTo>
                  <a:pt x="1510" y="3636"/>
                </a:lnTo>
                <a:lnTo>
                  <a:pt x="1597" y="3617"/>
                </a:lnTo>
                <a:lnTo>
                  <a:pt x="1655" y="3599"/>
                </a:lnTo>
                <a:lnTo>
                  <a:pt x="1702" y="3582"/>
                </a:lnTo>
                <a:lnTo>
                  <a:pt x="1740" y="3564"/>
                </a:lnTo>
                <a:lnTo>
                  <a:pt x="1770" y="3548"/>
                </a:lnTo>
                <a:lnTo>
                  <a:pt x="1791" y="3534"/>
                </a:lnTo>
                <a:lnTo>
                  <a:pt x="1807" y="3522"/>
                </a:lnTo>
                <a:lnTo>
                  <a:pt x="1815" y="3512"/>
                </a:lnTo>
                <a:lnTo>
                  <a:pt x="1819" y="3505"/>
                </a:lnTo>
                <a:lnTo>
                  <a:pt x="1829" y="3485"/>
                </a:lnTo>
                <a:lnTo>
                  <a:pt x="1843" y="3470"/>
                </a:lnTo>
                <a:lnTo>
                  <a:pt x="1862" y="3457"/>
                </a:lnTo>
                <a:lnTo>
                  <a:pt x="1882" y="3452"/>
                </a:lnTo>
                <a:lnTo>
                  <a:pt x="1904" y="3452"/>
                </a:lnTo>
                <a:lnTo>
                  <a:pt x="1930" y="3461"/>
                </a:lnTo>
                <a:lnTo>
                  <a:pt x="1951" y="3478"/>
                </a:lnTo>
                <a:lnTo>
                  <a:pt x="1965" y="3501"/>
                </a:lnTo>
                <a:lnTo>
                  <a:pt x="1971" y="3527"/>
                </a:lnTo>
                <a:lnTo>
                  <a:pt x="1972" y="3657"/>
                </a:lnTo>
                <a:lnTo>
                  <a:pt x="1972" y="3693"/>
                </a:lnTo>
                <a:lnTo>
                  <a:pt x="1972" y="3732"/>
                </a:lnTo>
                <a:lnTo>
                  <a:pt x="1972" y="3769"/>
                </a:lnTo>
                <a:lnTo>
                  <a:pt x="1972" y="3802"/>
                </a:lnTo>
                <a:lnTo>
                  <a:pt x="1974" y="3830"/>
                </a:lnTo>
                <a:lnTo>
                  <a:pt x="1974" y="3854"/>
                </a:lnTo>
                <a:lnTo>
                  <a:pt x="1974" y="3870"/>
                </a:lnTo>
                <a:lnTo>
                  <a:pt x="1974" y="3875"/>
                </a:lnTo>
                <a:lnTo>
                  <a:pt x="1972" y="3900"/>
                </a:lnTo>
                <a:lnTo>
                  <a:pt x="1967" y="3922"/>
                </a:lnTo>
                <a:lnTo>
                  <a:pt x="1948" y="3961"/>
                </a:lnTo>
                <a:lnTo>
                  <a:pt x="1920" y="3996"/>
                </a:lnTo>
                <a:lnTo>
                  <a:pt x="1883" y="4029"/>
                </a:lnTo>
                <a:lnTo>
                  <a:pt x="1836" y="4059"/>
                </a:lnTo>
                <a:lnTo>
                  <a:pt x="1782" y="4085"/>
                </a:lnTo>
                <a:lnTo>
                  <a:pt x="1723" y="4109"/>
                </a:lnTo>
                <a:lnTo>
                  <a:pt x="1655" y="4130"/>
                </a:lnTo>
                <a:lnTo>
                  <a:pt x="1581" y="4150"/>
                </a:lnTo>
                <a:lnTo>
                  <a:pt x="1505" y="4165"/>
                </a:lnTo>
                <a:lnTo>
                  <a:pt x="1423" y="4179"/>
                </a:lnTo>
                <a:lnTo>
                  <a:pt x="1339" y="4190"/>
                </a:lnTo>
                <a:lnTo>
                  <a:pt x="1251" y="4199"/>
                </a:lnTo>
                <a:lnTo>
                  <a:pt x="1164" y="4206"/>
                </a:lnTo>
                <a:lnTo>
                  <a:pt x="1075" y="4209"/>
                </a:lnTo>
                <a:lnTo>
                  <a:pt x="986" y="4209"/>
                </a:lnTo>
                <a:lnTo>
                  <a:pt x="927" y="4209"/>
                </a:lnTo>
                <a:lnTo>
                  <a:pt x="866" y="4207"/>
                </a:lnTo>
                <a:lnTo>
                  <a:pt x="799" y="4204"/>
                </a:lnTo>
                <a:lnTo>
                  <a:pt x="733" y="4199"/>
                </a:lnTo>
                <a:lnTo>
                  <a:pt x="663" y="4193"/>
                </a:lnTo>
                <a:lnTo>
                  <a:pt x="593" y="4185"/>
                </a:lnTo>
                <a:lnTo>
                  <a:pt x="524" y="4174"/>
                </a:lnTo>
                <a:lnTo>
                  <a:pt x="456" y="4164"/>
                </a:lnTo>
                <a:lnTo>
                  <a:pt x="389" y="4150"/>
                </a:lnTo>
                <a:lnTo>
                  <a:pt x="325" y="4132"/>
                </a:lnTo>
                <a:lnTo>
                  <a:pt x="265" y="4115"/>
                </a:lnTo>
                <a:lnTo>
                  <a:pt x="208" y="4094"/>
                </a:lnTo>
                <a:lnTo>
                  <a:pt x="157" y="4071"/>
                </a:lnTo>
                <a:lnTo>
                  <a:pt x="112" y="4045"/>
                </a:lnTo>
                <a:lnTo>
                  <a:pt x="72" y="4015"/>
                </a:lnTo>
                <a:lnTo>
                  <a:pt x="40" y="3984"/>
                </a:lnTo>
                <a:lnTo>
                  <a:pt x="17" y="3950"/>
                </a:lnTo>
                <a:lnTo>
                  <a:pt x="3" y="3912"/>
                </a:lnTo>
                <a:lnTo>
                  <a:pt x="2" y="3908"/>
                </a:lnTo>
                <a:lnTo>
                  <a:pt x="2" y="3905"/>
                </a:lnTo>
                <a:lnTo>
                  <a:pt x="2" y="3900"/>
                </a:lnTo>
                <a:lnTo>
                  <a:pt x="0" y="3893"/>
                </a:lnTo>
                <a:lnTo>
                  <a:pt x="0" y="3880"/>
                </a:lnTo>
                <a:lnTo>
                  <a:pt x="0" y="3863"/>
                </a:lnTo>
                <a:lnTo>
                  <a:pt x="0" y="3840"/>
                </a:lnTo>
                <a:lnTo>
                  <a:pt x="0" y="3811"/>
                </a:lnTo>
                <a:lnTo>
                  <a:pt x="0" y="3774"/>
                </a:lnTo>
                <a:lnTo>
                  <a:pt x="0" y="3727"/>
                </a:lnTo>
                <a:lnTo>
                  <a:pt x="0" y="3671"/>
                </a:lnTo>
                <a:lnTo>
                  <a:pt x="0" y="3603"/>
                </a:lnTo>
                <a:lnTo>
                  <a:pt x="0" y="3522"/>
                </a:lnTo>
                <a:lnTo>
                  <a:pt x="3" y="3499"/>
                </a:lnTo>
                <a:lnTo>
                  <a:pt x="14" y="3480"/>
                </a:lnTo>
                <a:lnTo>
                  <a:pt x="28" y="3464"/>
                </a:lnTo>
                <a:lnTo>
                  <a:pt x="47" y="3452"/>
                </a:lnTo>
                <a:lnTo>
                  <a:pt x="68" y="3447"/>
                </a:lnTo>
                <a:close/>
                <a:moveTo>
                  <a:pt x="3006" y="3131"/>
                </a:moveTo>
                <a:lnTo>
                  <a:pt x="3006" y="3131"/>
                </a:lnTo>
                <a:lnTo>
                  <a:pt x="3318" y="3131"/>
                </a:lnTo>
                <a:lnTo>
                  <a:pt x="3343" y="3136"/>
                </a:lnTo>
                <a:lnTo>
                  <a:pt x="3363" y="3146"/>
                </a:lnTo>
                <a:lnTo>
                  <a:pt x="3381" y="3164"/>
                </a:lnTo>
                <a:lnTo>
                  <a:pt x="3391" y="3185"/>
                </a:lnTo>
                <a:lnTo>
                  <a:pt x="3395" y="3209"/>
                </a:lnTo>
                <a:lnTo>
                  <a:pt x="3391" y="3234"/>
                </a:lnTo>
                <a:lnTo>
                  <a:pt x="3381" y="3255"/>
                </a:lnTo>
                <a:lnTo>
                  <a:pt x="3363" y="3270"/>
                </a:lnTo>
                <a:lnTo>
                  <a:pt x="3343" y="3283"/>
                </a:lnTo>
                <a:lnTo>
                  <a:pt x="3318" y="3286"/>
                </a:lnTo>
                <a:lnTo>
                  <a:pt x="3318" y="3286"/>
                </a:lnTo>
                <a:lnTo>
                  <a:pt x="3006" y="3284"/>
                </a:lnTo>
                <a:lnTo>
                  <a:pt x="2981" y="3281"/>
                </a:lnTo>
                <a:lnTo>
                  <a:pt x="2960" y="3270"/>
                </a:lnTo>
                <a:lnTo>
                  <a:pt x="2943" y="3253"/>
                </a:lnTo>
                <a:lnTo>
                  <a:pt x="2932" y="3232"/>
                </a:lnTo>
                <a:lnTo>
                  <a:pt x="2929" y="3208"/>
                </a:lnTo>
                <a:lnTo>
                  <a:pt x="2932" y="3183"/>
                </a:lnTo>
                <a:lnTo>
                  <a:pt x="2943" y="3162"/>
                </a:lnTo>
                <a:lnTo>
                  <a:pt x="2960" y="3146"/>
                </a:lnTo>
                <a:lnTo>
                  <a:pt x="2981" y="3134"/>
                </a:lnTo>
                <a:lnTo>
                  <a:pt x="3006" y="3131"/>
                </a:lnTo>
                <a:close/>
                <a:moveTo>
                  <a:pt x="2381" y="3129"/>
                </a:moveTo>
                <a:lnTo>
                  <a:pt x="2381" y="3129"/>
                </a:lnTo>
                <a:lnTo>
                  <a:pt x="2693" y="3131"/>
                </a:lnTo>
                <a:lnTo>
                  <a:pt x="2718" y="3134"/>
                </a:lnTo>
                <a:lnTo>
                  <a:pt x="2739" y="3145"/>
                </a:lnTo>
                <a:lnTo>
                  <a:pt x="2754" y="3162"/>
                </a:lnTo>
                <a:lnTo>
                  <a:pt x="2767" y="3183"/>
                </a:lnTo>
                <a:lnTo>
                  <a:pt x="2770" y="3208"/>
                </a:lnTo>
                <a:lnTo>
                  <a:pt x="2767" y="3232"/>
                </a:lnTo>
                <a:lnTo>
                  <a:pt x="2754" y="3253"/>
                </a:lnTo>
                <a:lnTo>
                  <a:pt x="2739" y="3270"/>
                </a:lnTo>
                <a:lnTo>
                  <a:pt x="2718" y="3281"/>
                </a:lnTo>
                <a:lnTo>
                  <a:pt x="2693" y="3284"/>
                </a:lnTo>
                <a:lnTo>
                  <a:pt x="2693" y="3284"/>
                </a:lnTo>
                <a:lnTo>
                  <a:pt x="2379" y="3284"/>
                </a:lnTo>
                <a:lnTo>
                  <a:pt x="2356" y="3279"/>
                </a:lnTo>
                <a:lnTo>
                  <a:pt x="2334" y="3269"/>
                </a:lnTo>
                <a:lnTo>
                  <a:pt x="2318" y="3253"/>
                </a:lnTo>
                <a:lnTo>
                  <a:pt x="2307" y="3230"/>
                </a:lnTo>
                <a:lnTo>
                  <a:pt x="2302" y="3206"/>
                </a:lnTo>
                <a:lnTo>
                  <a:pt x="2307" y="3183"/>
                </a:lnTo>
                <a:lnTo>
                  <a:pt x="2318" y="3160"/>
                </a:lnTo>
                <a:lnTo>
                  <a:pt x="2334" y="3145"/>
                </a:lnTo>
                <a:lnTo>
                  <a:pt x="2356" y="3134"/>
                </a:lnTo>
                <a:lnTo>
                  <a:pt x="2381" y="3129"/>
                </a:lnTo>
                <a:close/>
                <a:moveTo>
                  <a:pt x="5669" y="2793"/>
                </a:moveTo>
                <a:lnTo>
                  <a:pt x="5690" y="2793"/>
                </a:lnTo>
                <a:lnTo>
                  <a:pt x="5716" y="2802"/>
                </a:lnTo>
                <a:lnTo>
                  <a:pt x="5737" y="2818"/>
                </a:lnTo>
                <a:lnTo>
                  <a:pt x="5751" y="2842"/>
                </a:lnTo>
                <a:lnTo>
                  <a:pt x="5757" y="2869"/>
                </a:lnTo>
                <a:lnTo>
                  <a:pt x="5758" y="2998"/>
                </a:lnTo>
                <a:lnTo>
                  <a:pt x="5758" y="3042"/>
                </a:lnTo>
                <a:lnTo>
                  <a:pt x="5758" y="3083"/>
                </a:lnTo>
                <a:lnTo>
                  <a:pt x="5758" y="3124"/>
                </a:lnTo>
                <a:lnTo>
                  <a:pt x="5760" y="3160"/>
                </a:lnTo>
                <a:lnTo>
                  <a:pt x="5760" y="3188"/>
                </a:lnTo>
                <a:lnTo>
                  <a:pt x="5760" y="3208"/>
                </a:lnTo>
                <a:lnTo>
                  <a:pt x="5760" y="3216"/>
                </a:lnTo>
                <a:lnTo>
                  <a:pt x="5758" y="3239"/>
                </a:lnTo>
                <a:lnTo>
                  <a:pt x="5753" y="3263"/>
                </a:lnTo>
                <a:lnTo>
                  <a:pt x="5734" y="3300"/>
                </a:lnTo>
                <a:lnTo>
                  <a:pt x="5706" y="3337"/>
                </a:lnTo>
                <a:lnTo>
                  <a:pt x="5669" y="3368"/>
                </a:lnTo>
                <a:lnTo>
                  <a:pt x="5622" y="3398"/>
                </a:lnTo>
                <a:lnTo>
                  <a:pt x="5570" y="3426"/>
                </a:lnTo>
                <a:lnTo>
                  <a:pt x="5509" y="3450"/>
                </a:lnTo>
                <a:lnTo>
                  <a:pt x="5441" y="3471"/>
                </a:lnTo>
                <a:lnTo>
                  <a:pt x="5367" y="3491"/>
                </a:lnTo>
                <a:lnTo>
                  <a:pt x="5290" y="3506"/>
                </a:lnTo>
                <a:lnTo>
                  <a:pt x="5208" y="3520"/>
                </a:lnTo>
                <a:lnTo>
                  <a:pt x="5125" y="3531"/>
                </a:lnTo>
                <a:lnTo>
                  <a:pt x="5037" y="3540"/>
                </a:lnTo>
                <a:lnTo>
                  <a:pt x="4950" y="3545"/>
                </a:lnTo>
                <a:lnTo>
                  <a:pt x="4861" y="3550"/>
                </a:lnTo>
                <a:lnTo>
                  <a:pt x="4772" y="3550"/>
                </a:lnTo>
                <a:lnTo>
                  <a:pt x="4709" y="3550"/>
                </a:lnTo>
                <a:lnTo>
                  <a:pt x="4643" y="3548"/>
                </a:lnTo>
                <a:lnTo>
                  <a:pt x="4571" y="3543"/>
                </a:lnTo>
                <a:lnTo>
                  <a:pt x="4500" y="3538"/>
                </a:lnTo>
                <a:lnTo>
                  <a:pt x="4426" y="3531"/>
                </a:lnTo>
                <a:lnTo>
                  <a:pt x="4351" y="3522"/>
                </a:lnTo>
                <a:lnTo>
                  <a:pt x="4278" y="3510"/>
                </a:lnTo>
                <a:lnTo>
                  <a:pt x="4205" y="3496"/>
                </a:lnTo>
                <a:lnTo>
                  <a:pt x="4137" y="3480"/>
                </a:lnTo>
                <a:lnTo>
                  <a:pt x="4070" y="3461"/>
                </a:lnTo>
                <a:lnTo>
                  <a:pt x="4008" y="3440"/>
                </a:lnTo>
                <a:lnTo>
                  <a:pt x="3952" y="3416"/>
                </a:lnTo>
                <a:lnTo>
                  <a:pt x="3903" y="3388"/>
                </a:lnTo>
                <a:lnTo>
                  <a:pt x="3861" y="3358"/>
                </a:lnTo>
                <a:lnTo>
                  <a:pt x="3826" y="3325"/>
                </a:lnTo>
                <a:lnTo>
                  <a:pt x="3802" y="3286"/>
                </a:lnTo>
                <a:lnTo>
                  <a:pt x="3631" y="3286"/>
                </a:lnTo>
                <a:lnTo>
                  <a:pt x="3606" y="3283"/>
                </a:lnTo>
                <a:lnTo>
                  <a:pt x="3585" y="3272"/>
                </a:lnTo>
                <a:lnTo>
                  <a:pt x="3568" y="3255"/>
                </a:lnTo>
                <a:lnTo>
                  <a:pt x="3557" y="3234"/>
                </a:lnTo>
                <a:lnTo>
                  <a:pt x="3554" y="3209"/>
                </a:lnTo>
                <a:lnTo>
                  <a:pt x="3557" y="3185"/>
                </a:lnTo>
                <a:lnTo>
                  <a:pt x="3568" y="3164"/>
                </a:lnTo>
                <a:lnTo>
                  <a:pt x="3585" y="3146"/>
                </a:lnTo>
                <a:lnTo>
                  <a:pt x="3606" y="3136"/>
                </a:lnTo>
                <a:lnTo>
                  <a:pt x="3631" y="3132"/>
                </a:lnTo>
                <a:lnTo>
                  <a:pt x="3631" y="3132"/>
                </a:lnTo>
                <a:lnTo>
                  <a:pt x="3943" y="3132"/>
                </a:lnTo>
                <a:lnTo>
                  <a:pt x="3967" y="3136"/>
                </a:lnTo>
                <a:lnTo>
                  <a:pt x="3988" y="3148"/>
                </a:lnTo>
                <a:lnTo>
                  <a:pt x="4006" y="3164"/>
                </a:lnTo>
                <a:lnTo>
                  <a:pt x="4016" y="3185"/>
                </a:lnTo>
                <a:lnTo>
                  <a:pt x="4020" y="3209"/>
                </a:lnTo>
                <a:lnTo>
                  <a:pt x="4018" y="3232"/>
                </a:lnTo>
                <a:lnTo>
                  <a:pt x="4009" y="3250"/>
                </a:lnTo>
                <a:lnTo>
                  <a:pt x="3995" y="3265"/>
                </a:lnTo>
                <a:lnTo>
                  <a:pt x="4034" y="3284"/>
                </a:lnTo>
                <a:lnTo>
                  <a:pt x="4081" y="3302"/>
                </a:lnTo>
                <a:lnTo>
                  <a:pt x="4138" y="3321"/>
                </a:lnTo>
                <a:lnTo>
                  <a:pt x="4205" y="3337"/>
                </a:lnTo>
                <a:lnTo>
                  <a:pt x="4278" y="3354"/>
                </a:lnTo>
                <a:lnTo>
                  <a:pt x="4362" y="3368"/>
                </a:lnTo>
                <a:lnTo>
                  <a:pt x="4453" y="3379"/>
                </a:lnTo>
                <a:lnTo>
                  <a:pt x="4552" y="3388"/>
                </a:lnTo>
                <a:lnTo>
                  <a:pt x="4659" y="3395"/>
                </a:lnTo>
                <a:lnTo>
                  <a:pt x="4772" y="3396"/>
                </a:lnTo>
                <a:lnTo>
                  <a:pt x="4886" y="3395"/>
                </a:lnTo>
                <a:lnTo>
                  <a:pt x="4992" y="3389"/>
                </a:lnTo>
                <a:lnTo>
                  <a:pt x="5091" y="3379"/>
                </a:lnTo>
                <a:lnTo>
                  <a:pt x="5182" y="3368"/>
                </a:lnTo>
                <a:lnTo>
                  <a:pt x="5264" y="3354"/>
                </a:lnTo>
                <a:lnTo>
                  <a:pt x="5339" y="3339"/>
                </a:lnTo>
                <a:lnTo>
                  <a:pt x="5404" y="3321"/>
                </a:lnTo>
                <a:lnTo>
                  <a:pt x="5462" y="3304"/>
                </a:lnTo>
                <a:lnTo>
                  <a:pt x="5509" y="3284"/>
                </a:lnTo>
                <a:lnTo>
                  <a:pt x="5547" y="3267"/>
                </a:lnTo>
                <a:lnTo>
                  <a:pt x="5577" y="3248"/>
                </a:lnTo>
                <a:lnTo>
                  <a:pt x="5596" y="3232"/>
                </a:lnTo>
                <a:lnTo>
                  <a:pt x="5605" y="3216"/>
                </a:lnTo>
                <a:lnTo>
                  <a:pt x="5605" y="3208"/>
                </a:lnTo>
                <a:lnTo>
                  <a:pt x="5605" y="3187"/>
                </a:lnTo>
                <a:lnTo>
                  <a:pt x="5605" y="3159"/>
                </a:lnTo>
                <a:lnTo>
                  <a:pt x="5605" y="3122"/>
                </a:lnTo>
                <a:lnTo>
                  <a:pt x="5605" y="3082"/>
                </a:lnTo>
                <a:lnTo>
                  <a:pt x="5603" y="3040"/>
                </a:lnTo>
                <a:lnTo>
                  <a:pt x="5551" y="3062"/>
                </a:lnTo>
                <a:lnTo>
                  <a:pt x="5491" y="3085"/>
                </a:lnTo>
                <a:lnTo>
                  <a:pt x="5423" y="3106"/>
                </a:lnTo>
                <a:lnTo>
                  <a:pt x="5331" y="3127"/>
                </a:lnTo>
                <a:lnTo>
                  <a:pt x="5229" y="3146"/>
                </a:lnTo>
                <a:lnTo>
                  <a:pt x="5121" y="3160"/>
                </a:lnTo>
                <a:lnTo>
                  <a:pt x="5009" y="3171"/>
                </a:lnTo>
                <a:lnTo>
                  <a:pt x="4893" y="3178"/>
                </a:lnTo>
                <a:lnTo>
                  <a:pt x="4772" y="3180"/>
                </a:lnTo>
                <a:lnTo>
                  <a:pt x="4648" y="3178"/>
                </a:lnTo>
                <a:lnTo>
                  <a:pt x="4529" y="3171"/>
                </a:lnTo>
                <a:lnTo>
                  <a:pt x="4413" y="3159"/>
                </a:lnTo>
                <a:lnTo>
                  <a:pt x="4372" y="3194"/>
                </a:lnTo>
                <a:lnTo>
                  <a:pt x="4329" y="3222"/>
                </a:lnTo>
                <a:lnTo>
                  <a:pt x="4283" y="3248"/>
                </a:lnTo>
                <a:lnTo>
                  <a:pt x="4268" y="3251"/>
                </a:lnTo>
                <a:lnTo>
                  <a:pt x="4252" y="3253"/>
                </a:lnTo>
                <a:lnTo>
                  <a:pt x="4229" y="3251"/>
                </a:lnTo>
                <a:lnTo>
                  <a:pt x="4210" y="3241"/>
                </a:lnTo>
                <a:lnTo>
                  <a:pt x="4193" y="3227"/>
                </a:lnTo>
                <a:lnTo>
                  <a:pt x="4180" y="3208"/>
                </a:lnTo>
                <a:lnTo>
                  <a:pt x="4175" y="3185"/>
                </a:lnTo>
                <a:lnTo>
                  <a:pt x="4175" y="3160"/>
                </a:lnTo>
                <a:lnTo>
                  <a:pt x="4184" y="3138"/>
                </a:lnTo>
                <a:lnTo>
                  <a:pt x="4200" y="3120"/>
                </a:lnTo>
                <a:lnTo>
                  <a:pt x="4219" y="3106"/>
                </a:lnTo>
                <a:lnTo>
                  <a:pt x="4264" y="3082"/>
                </a:lnTo>
                <a:lnTo>
                  <a:pt x="4303" y="3050"/>
                </a:lnTo>
                <a:lnTo>
                  <a:pt x="4337" y="3014"/>
                </a:lnTo>
                <a:lnTo>
                  <a:pt x="4365" y="2973"/>
                </a:lnTo>
                <a:lnTo>
                  <a:pt x="4386" y="2928"/>
                </a:lnTo>
                <a:lnTo>
                  <a:pt x="4397" y="2905"/>
                </a:lnTo>
                <a:lnTo>
                  <a:pt x="4414" y="2889"/>
                </a:lnTo>
                <a:lnTo>
                  <a:pt x="4437" y="2879"/>
                </a:lnTo>
                <a:lnTo>
                  <a:pt x="4460" y="2875"/>
                </a:lnTo>
                <a:lnTo>
                  <a:pt x="4484" y="2881"/>
                </a:lnTo>
                <a:lnTo>
                  <a:pt x="4505" y="2893"/>
                </a:lnTo>
                <a:lnTo>
                  <a:pt x="4522" y="2910"/>
                </a:lnTo>
                <a:lnTo>
                  <a:pt x="4531" y="2931"/>
                </a:lnTo>
                <a:lnTo>
                  <a:pt x="4535" y="2954"/>
                </a:lnTo>
                <a:lnTo>
                  <a:pt x="4531" y="2979"/>
                </a:lnTo>
                <a:lnTo>
                  <a:pt x="4515" y="3014"/>
                </a:lnTo>
                <a:lnTo>
                  <a:pt x="4641" y="3022"/>
                </a:lnTo>
                <a:lnTo>
                  <a:pt x="4772" y="3026"/>
                </a:lnTo>
                <a:lnTo>
                  <a:pt x="4886" y="3024"/>
                </a:lnTo>
                <a:lnTo>
                  <a:pt x="4995" y="3017"/>
                </a:lnTo>
                <a:lnTo>
                  <a:pt x="5102" y="3008"/>
                </a:lnTo>
                <a:lnTo>
                  <a:pt x="5201" y="2994"/>
                </a:lnTo>
                <a:lnTo>
                  <a:pt x="5296" y="2977"/>
                </a:lnTo>
                <a:lnTo>
                  <a:pt x="5383" y="2958"/>
                </a:lnTo>
                <a:lnTo>
                  <a:pt x="5441" y="2940"/>
                </a:lnTo>
                <a:lnTo>
                  <a:pt x="5488" y="2923"/>
                </a:lnTo>
                <a:lnTo>
                  <a:pt x="5526" y="2905"/>
                </a:lnTo>
                <a:lnTo>
                  <a:pt x="5556" y="2889"/>
                </a:lnTo>
                <a:lnTo>
                  <a:pt x="5577" y="2875"/>
                </a:lnTo>
                <a:lnTo>
                  <a:pt x="5592" y="2863"/>
                </a:lnTo>
                <a:lnTo>
                  <a:pt x="5601" y="2853"/>
                </a:lnTo>
                <a:lnTo>
                  <a:pt x="5605" y="2846"/>
                </a:lnTo>
                <a:lnTo>
                  <a:pt x="5615" y="2827"/>
                </a:lnTo>
                <a:lnTo>
                  <a:pt x="5629" y="2811"/>
                </a:lnTo>
                <a:lnTo>
                  <a:pt x="5648" y="2799"/>
                </a:lnTo>
                <a:lnTo>
                  <a:pt x="5669" y="2793"/>
                </a:lnTo>
                <a:close/>
                <a:moveTo>
                  <a:pt x="3379" y="2397"/>
                </a:moveTo>
                <a:lnTo>
                  <a:pt x="3379" y="2800"/>
                </a:lnTo>
                <a:lnTo>
                  <a:pt x="4063" y="2800"/>
                </a:lnTo>
                <a:lnTo>
                  <a:pt x="4063" y="2397"/>
                </a:lnTo>
                <a:lnTo>
                  <a:pt x="3379" y="2397"/>
                </a:lnTo>
                <a:close/>
                <a:moveTo>
                  <a:pt x="2541" y="2397"/>
                </a:moveTo>
                <a:lnTo>
                  <a:pt x="2541" y="2800"/>
                </a:lnTo>
                <a:lnTo>
                  <a:pt x="3226" y="2800"/>
                </a:lnTo>
                <a:lnTo>
                  <a:pt x="3226" y="2397"/>
                </a:lnTo>
                <a:lnTo>
                  <a:pt x="2541" y="2397"/>
                </a:lnTo>
                <a:close/>
                <a:moveTo>
                  <a:pt x="1702" y="2397"/>
                </a:moveTo>
                <a:lnTo>
                  <a:pt x="1702" y="2800"/>
                </a:lnTo>
                <a:lnTo>
                  <a:pt x="2386" y="2800"/>
                </a:lnTo>
                <a:lnTo>
                  <a:pt x="2386" y="2397"/>
                </a:lnTo>
                <a:lnTo>
                  <a:pt x="1702" y="2397"/>
                </a:lnTo>
                <a:close/>
                <a:moveTo>
                  <a:pt x="5606" y="2316"/>
                </a:moveTo>
                <a:lnTo>
                  <a:pt x="5545" y="2344"/>
                </a:lnTo>
                <a:lnTo>
                  <a:pt x="5477" y="2369"/>
                </a:lnTo>
                <a:lnTo>
                  <a:pt x="5402" y="2391"/>
                </a:lnTo>
                <a:lnTo>
                  <a:pt x="5322" y="2409"/>
                </a:lnTo>
                <a:lnTo>
                  <a:pt x="5238" y="2425"/>
                </a:lnTo>
                <a:lnTo>
                  <a:pt x="5149" y="2439"/>
                </a:lnTo>
                <a:lnTo>
                  <a:pt x="5057" y="2447"/>
                </a:lnTo>
                <a:lnTo>
                  <a:pt x="4962" y="2454"/>
                </a:lnTo>
                <a:lnTo>
                  <a:pt x="4868" y="2460"/>
                </a:lnTo>
                <a:lnTo>
                  <a:pt x="4774" y="2461"/>
                </a:lnTo>
                <a:lnTo>
                  <a:pt x="4664" y="2458"/>
                </a:lnTo>
                <a:lnTo>
                  <a:pt x="4557" y="2453"/>
                </a:lnTo>
                <a:lnTo>
                  <a:pt x="4557" y="2643"/>
                </a:lnTo>
                <a:lnTo>
                  <a:pt x="4552" y="2666"/>
                </a:lnTo>
                <a:lnTo>
                  <a:pt x="4542" y="2687"/>
                </a:lnTo>
                <a:lnTo>
                  <a:pt x="4655" y="2694"/>
                </a:lnTo>
                <a:lnTo>
                  <a:pt x="4772" y="2695"/>
                </a:lnTo>
                <a:lnTo>
                  <a:pt x="4886" y="2694"/>
                </a:lnTo>
                <a:lnTo>
                  <a:pt x="4992" y="2688"/>
                </a:lnTo>
                <a:lnTo>
                  <a:pt x="5091" y="2680"/>
                </a:lnTo>
                <a:lnTo>
                  <a:pt x="5182" y="2668"/>
                </a:lnTo>
                <a:lnTo>
                  <a:pt x="5264" y="2654"/>
                </a:lnTo>
                <a:lnTo>
                  <a:pt x="5339" y="2638"/>
                </a:lnTo>
                <a:lnTo>
                  <a:pt x="5404" y="2620"/>
                </a:lnTo>
                <a:lnTo>
                  <a:pt x="5462" y="2603"/>
                </a:lnTo>
                <a:lnTo>
                  <a:pt x="5509" y="2585"/>
                </a:lnTo>
                <a:lnTo>
                  <a:pt x="5547" y="2566"/>
                </a:lnTo>
                <a:lnTo>
                  <a:pt x="5577" y="2549"/>
                </a:lnTo>
                <a:lnTo>
                  <a:pt x="5596" y="2531"/>
                </a:lnTo>
                <a:lnTo>
                  <a:pt x="5605" y="2517"/>
                </a:lnTo>
                <a:lnTo>
                  <a:pt x="5606" y="2316"/>
                </a:lnTo>
                <a:close/>
                <a:moveTo>
                  <a:pt x="3379" y="1839"/>
                </a:moveTo>
                <a:lnTo>
                  <a:pt x="3379" y="2243"/>
                </a:lnTo>
                <a:lnTo>
                  <a:pt x="4063" y="2243"/>
                </a:lnTo>
                <a:lnTo>
                  <a:pt x="4063" y="1839"/>
                </a:lnTo>
                <a:lnTo>
                  <a:pt x="3379" y="1839"/>
                </a:lnTo>
                <a:close/>
                <a:moveTo>
                  <a:pt x="2541" y="1839"/>
                </a:moveTo>
                <a:lnTo>
                  <a:pt x="2541" y="2243"/>
                </a:lnTo>
                <a:lnTo>
                  <a:pt x="3226" y="2243"/>
                </a:lnTo>
                <a:lnTo>
                  <a:pt x="3226" y="1839"/>
                </a:lnTo>
                <a:lnTo>
                  <a:pt x="2541" y="1839"/>
                </a:lnTo>
                <a:close/>
                <a:moveTo>
                  <a:pt x="1702" y="1839"/>
                </a:moveTo>
                <a:lnTo>
                  <a:pt x="1702" y="2243"/>
                </a:lnTo>
                <a:lnTo>
                  <a:pt x="2386" y="2243"/>
                </a:lnTo>
                <a:lnTo>
                  <a:pt x="2386" y="1839"/>
                </a:lnTo>
                <a:lnTo>
                  <a:pt x="1702" y="1839"/>
                </a:lnTo>
                <a:close/>
                <a:moveTo>
                  <a:pt x="4481" y="1626"/>
                </a:moveTo>
                <a:lnTo>
                  <a:pt x="4505" y="1629"/>
                </a:lnTo>
                <a:lnTo>
                  <a:pt x="4526" y="1642"/>
                </a:lnTo>
                <a:lnTo>
                  <a:pt x="4542" y="1657"/>
                </a:lnTo>
                <a:lnTo>
                  <a:pt x="4554" y="1678"/>
                </a:lnTo>
                <a:lnTo>
                  <a:pt x="4557" y="1703"/>
                </a:lnTo>
                <a:lnTo>
                  <a:pt x="4557" y="1802"/>
                </a:lnTo>
                <a:lnTo>
                  <a:pt x="4664" y="1795"/>
                </a:lnTo>
                <a:lnTo>
                  <a:pt x="4774" y="1794"/>
                </a:lnTo>
                <a:lnTo>
                  <a:pt x="4858" y="1795"/>
                </a:lnTo>
                <a:lnTo>
                  <a:pt x="4941" y="1797"/>
                </a:lnTo>
                <a:lnTo>
                  <a:pt x="5025" y="1804"/>
                </a:lnTo>
                <a:lnTo>
                  <a:pt x="5107" y="1811"/>
                </a:lnTo>
                <a:lnTo>
                  <a:pt x="5187" y="1822"/>
                </a:lnTo>
                <a:lnTo>
                  <a:pt x="5266" y="1834"/>
                </a:lnTo>
                <a:lnTo>
                  <a:pt x="5341" y="1848"/>
                </a:lnTo>
                <a:lnTo>
                  <a:pt x="5411" y="1865"/>
                </a:lnTo>
                <a:lnTo>
                  <a:pt x="5477" y="1885"/>
                </a:lnTo>
                <a:lnTo>
                  <a:pt x="5538" y="1906"/>
                </a:lnTo>
                <a:lnTo>
                  <a:pt x="5592" y="1930"/>
                </a:lnTo>
                <a:lnTo>
                  <a:pt x="5641" y="1956"/>
                </a:lnTo>
                <a:lnTo>
                  <a:pt x="5681" y="1986"/>
                </a:lnTo>
                <a:lnTo>
                  <a:pt x="5715" y="2017"/>
                </a:lnTo>
                <a:lnTo>
                  <a:pt x="5739" y="2051"/>
                </a:lnTo>
                <a:lnTo>
                  <a:pt x="5755" y="2087"/>
                </a:lnTo>
                <a:lnTo>
                  <a:pt x="5760" y="2127"/>
                </a:lnTo>
                <a:lnTo>
                  <a:pt x="5760" y="2129"/>
                </a:lnTo>
                <a:lnTo>
                  <a:pt x="5760" y="2131"/>
                </a:lnTo>
                <a:lnTo>
                  <a:pt x="5760" y="2133"/>
                </a:lnTo>
                <a:lnTo>
                  <a:pt x="5760" y="2134"/>
                </a:lnTo>
                <a:lnTo>
                  <a:pt x="5760" y="2517"/>
                </a:lnTo>
                <a:lnTo>
                  <a:pt x="5758" y="2540"/>
                </a:lnTo>
                <a:lnTo>
                  <a:pt x="5753" y="2563"/>
                </a:lnTo>
                <a:lnTo>
                  <a:pt x="5734" y="2601"/>
                </a:lnTo>
                <a:lnTo>
                  <a:pt x="5706" y="2636"/>
                </a:lnTo>
                <a:lnTo>
                  <a:pt x="5669" y="2669"/>
                </a:lnTo>
                <a:lnTo>
                  <a:pt x="5622" y="2699"/>
                </a:lnTo>
                <a:lnTo>
                  <a:pt x="5568" y="2725"/>
                </a:lnTo>
                <a:lnTo>
                  <a:pt x="5509" y="2750"/>
                </a:lnTo>
                <a:lnTo>
                  <a:pt x="5441" y="2772"/>
                </a:lnTo>
                <a:lnTo>
                  <a:pt x="5367" y="2790"/>
                </a:lnTo>
                <a:lnTo>
                  <a:pt x="5290" y="2807"/>
                </a:lnTo>
                <a:lnTo>
                  <a:pt x="5208" y="2820"/>
                </a:lnTo>
                <a:lnTo>
                  <a:pt x="5125" y="2832"/>
                </a:lnTo>
                <a:lnTo>
                  <a:pt x="5037" y="2841"/>
                </a:lnTo>
                <a:lnTo>
                  <a:pt x="4950" y="2846"/>
                </a:lnTo>
                <a:lnTo>
                  <a:pt x="4861" y="2849"/>
                </a:lnTo>
                <a:lnTo>
                  <a:pt x="4772" y="2851"/>
                </a:lnTo>
                <a:lnTo>
                  <a:pt x="4624" y="2848"/>
                </a:lnTo>
                <a:lnTo>
                  <a:pt x="4481" y="2837"/>
                </a:lnTo>
                <a:lnTo>
                  <a:pt x="4456" y="2832"/>
                </a:lnTo>
                <a:lnTo>
                  <a:pt x="4437" y="2818"/>
                </a:lnTo>
                <a:lnTo>
                  <a:pt x="4421" y="2800"/>
                </a:lnTo>
                <a:lnTo>
                  <a:pt x="4413" y="2778"/>
                </a:lnTo>
                <a:lnTo>
                  <a:pt x="4411" y="2753"/>
                </a:lnTo>
                <a:lnTo>
                  <a:pt x="4416" y="2734"/>
                </a:lnTo>
                <a:lnTo>
                  <a:pt x="4423" y="2718"/>
                </a:lnTo>
                <a:lnTo>
                  <a:pt x="4435" y="2704"/>
                </a:lnTo>
                <a:lnTo>
                  <a:pt x="4419" y="2688"/>
                </a:lnTo>
                <a:lnTo>
                  <a:pt x="4407" y="2668"/>
                </a:lnTo>
                <a:lnTo>
                  <a:pt x="4404" y="2643"/>
                </a:lnTo>
                <a:lnTo>
                  <a:pt x="4404" y="2393"/>
                </a:lnTo>
                <a:lnTo>
                  <a:pt x="4400" y="2377"/>
                </a:lnTo>
                <a:lnTo>
                  <a:pt x="4400" y="2362"/>
                </a:lnTo>
                <a:lnTo>
                  <a:pt x="4400" y="2358"/>
                </a:lnTo>
                <a:lnTo>
                  <a:pt x="4402" y="2355"/>
                </a:lnTo>
                <a:lnTo>
                  <a:pt x="4404" y="2351"/>
                </a:lnTo>
                <a:lnTo>
                  <a:pt x="4404" y="2330"/>
                </a:lnTo>
                <a:lnTo>
                  <a:pt x="4407" y="2306"/>
                </a:lnTo>
                <a:lnTo>
                  <a:pt x="4418" y="2285"/>
                </a:lnTo>
                <a:lnTo>
                  <a:pt x="4435" y="2267"/>
                </a:lnTo>
                <a:lnTo>
                  <a:pt x="4456" y="2257"/>
                </a:lnTo>
                <a:lnTo>
                  <a:pt x="4481" y="2252"/>
                </a:lnTo>
                <a:lnTo>
                  <a:pt x="4503" y="2255"/>
                </a:lnTo>
                <a:lnTo>
                  <a:pt x="4522" y="2266"/>
                </a:lnTo>
                <a:lnTo>
                  <a:pt x="4538" y="2280"/>
                </a:lnTo>
                <a:lnTo>
                  <a:pt x="4550" y="2297"/>
                </a:lnTo>
                <a:lnTo>
                  <a:pt x="4660" y="2304"/>
                </a:lnTo>
                <a:lnTo>
                  <a:pt x="4774" y="2306"/>
                </a:lnTo>
                <a:lnTo>
                  <a:pt x="4887" y="2304"/>
                </a:lnTo>
                <a:lnTo>
                  <a:pt x="4992" y="2299"/>
                </a:lnTo>
                <a:lnTo>
                  <a:pt x="5090" y="2290"/>
                </a:lnTo>
                <a:lnTo>
                  <a:pt x="5177" y="2280"/>
                </a:lnTo>
                <a:lnTo>
                  <a:pt x="5257" y="2266"/>
                </a:lnTo>
                <a:lnTo>
                  <a:pt x="5329" y="2252"/>
                </a:lnTo>
                <a:lnTo>
                  <a:pt x="5392" y="2236"/>
                </a:lnTo>
                <a:lnTo>
                  <a:pt x="5448" y="2218"/>
                </a:lnTo>
                <a:lnTo>
                  <a:pt x="5495" y="2201"/>
                </a:lnTo>
                <a:lnTo>
                  <a:pt x="5533" y="2183"/>
                </a:lnTo>
                <a:lnTo>
                  <a:pt x="5563" y="2168"/>
                </a:lnTo>
                <a:lnTo>
                  <a:pt x="5585" y="2152"/>
                </a:lnTo>
                <a:lnTo>
                  <a:pt x="5599" y="2138"/>
                </a:lnTo>
                <a:lnTo>
                  <a:pt x="5606" y="2127"/>
                </a:lnTo>
                <a:lnTo>
                  <a:pt x="5599" y="2115"/>
                </a:lnTo>
                <a:lnTo>
                  <a:pt x="5585" y="2101"/>
                </a:lnTo>
                <a:lnTo>
                  <a:pt x="5563" y="2086"/>
                </a:lnTo>
                <a:lnTo>
                  <a:pt x="5533" y="2070"/>
                </a:lnTo>
                <a:lnTo>
                  <a:pt x="5495" y="2052"/>
                </a:lnTo>
                <a:lnTo>
                  <a:pt x="5448" y="2037"/>
                </a:lnTo>
                <a:lnTo>
                  <a:pt x="5392" y="2019"/>
                </a:lnTo>
                <a:lnTo>
                  <a:pt x="5329" y="2003"/>
                </a:lnTo>
                <a:lnTo>
                  <a:pt x="5257" y="1988"/>
                </a:lnTo>
                <a:lnTo>
                  <a:pt x="5177" y="1975"/>
                </a:lnTo>
                <a:lnTo>
                  <a:pt x="5090" y="1963"/>
                </a:lnTo>
                <a:lnTo>
                  <a:pt x="4992" y="1954"/>
                </a:lnTo>
                <a:lnTo>
                  <a:pt x="4887" y="1949"/>
                </a:lnTo>
                <a:lnTo>
                  <a:pt x="4774" y="1947"/>
                </a:lnTo>
                <a:lnTo>
                  <a:pt x="4664" y="1951"/>
                </a:lnTo>
                <a:lnTo>
                  <a:pt x="4557" y="1956"/>
                </a:lnTo>
                <a:lnTo>
                  <a:pt x="4557" y="2017"/>
                </a:lnTo>
                <a:lnTo>
                  <a:pt x="4554" y="2040"/>
                </a:lnTo>
                <a:lnTo>
                  <a:pt x="4542" y="2063"/>
                </a:lnTo>
                <a:lnTo>
                  <a:pt x="4526" y="2079"/>
                </a:lnTo>
                <a:lnTo>
                  <a:pt x="4505" y="2089"/>
                </a:lnTo>
                <a:lnTo>
                  <a:pt x="4481" y="2094"/>
                </a:lnTo>
                <a:lnTo>
                  <a:pt x="4456" y="2089"/>
                </a:lnTo>
                <a:lnTo>
                  <a:pt x="4435" y="2079"/>
                </a:lnTo>
                <a:lnTo>
                  <a:pt x="4418" y="2063"/>
                </a:lnTo>
                <a:lnTo>
                  <a:pt x="4407" y="2040"/>
                </a:lnTo>
                <a:lnTo>
                  <a:pt x="4404" y="2017"/>
                </a:lnTo>
                <a:lnTo>
                  <a:pt x="4404" y="1904"/>
                </a:lnTo>
                <a:lnTo>
                  <a:pt x="4402" y="1900"/>
                </a:lnTo>
                <a:lnTo>
                  <a:pt x="4400" y="1897"/>
                </a:lnTo>
                <a:lnTo>
                  <a:pt x="4400" y="1892"/>
                </a:lnTo>
                <a:lnTo>
                  <a:pt x="4400" y="1876"/>
                </a:lnTo>
                <a:lnTo>
                  <a:pt x="4404" y="1862"/>
                </a:lnTo>
                <a:lnTo>
                  <a:pt x="4404" y="1703"/>
                </a:lnTo>
                <a:lnTo>
                  <a:pt x="4407" y="1678"/>
                </a:lnTo>
                <a:lnTo>
                  <a:pt x="4418" y="1657"/>
                </a:lnTo>
                <a:lnTo>
                  <a:pt x="4435" y="1642"/>
                </a:lnTo>
                <a:lnTo>
                  <a:pt x="4456" y="1629"/>
                </a:lnTo>
                <a:lnTo>
                  <a:pt x="4481" y="1626"/>
                </a:lnTo>
                <a:close/>
                <a:moveTo>
                  <a:pt x="1349" y="1518"/>
                </a:moveTo>
                <a:lnTo>
                  <a:pt x="1374" y="1521"/>
                </a:lnTo>
                <a:lnTo>
                  <a:pt x="1395" y="1531"/>
                </a:lnTo>
                <a:lnTo>
                  <a:pt x="1410" y="1549"/>
                </a:lnTo>
                <a:lnTo>
                  <a:pt x="1423" y="1570"/>
                </a:lnTo>
                <a:lnTo>
                  <a:pt x="1426" y="1594"/>
                </a:lnTo>
                <a:lnTo>
                  <a:pt x="1426" y="1907"/>
                </a:lnTo>
                <a:lnTo>
                  <a:pt x="1423" y="1932"/>
                </a:lnTo>
                <a:lnTo>
                  <a:pt x="1410" y="1953"/>
                </a:lnTo>
                <a:lnTo>
                  <a:pt x="1395" y="1970"/>
                </a:lnTo>
                <a:lnTo>
                  <a:pt x="1374" y="1981"/>
                </a:lnTo>
                <a:lnTo>
                  <a:pt x="1349" y="1984"/>
                </a:lnTo>
                <a:lnTo>
                  <a:pt x="1330" y="1982"/>
                </a:lnTo>
                <a:lnTo>
                  <a:pt x="1313" y="1975"/>
                </a:lnTo>
                <a:lnTo>
                  <a:pt x="1299" y="1965"/>
                </a:lnTo>
                <a:lnTo>
                  <a:pt x="1197" y="1956"/>
                </a:lnTo>
                <a:lnTo>
                  <a:pt x="1094" y="1949"/>
                </a:lnTo>
                <a:lnTo>
                  <a:pt x="988" y="1947"/>
                </a:lnTo>
                <a:lnTo>
                  <a:pt x="874" y="1949"/>
                </a:lnTo>
                <a:lnTo>
                  <a:pt x="768" y="1954"/>
                </a:lnTo>
                <a:lnTo>
                  <a:pt x="672" y="1963"/>
                </a:lnTo>
                <a:lnTo>
                  <a:pt x="583" y="1975"/>
                </a:lnTo>
                <a:lnTo>
                  <a:pt x="503" y="1988"/>
                </a:lnTo>
                <a:lnTo>
                  <a:pt x="431" y="2003"/>
                </a:lnTo>
                <a:lnTo>
                  <a:pt x="368" y="2019"/>
                </a:lnTo>
                <a:lnTo>
                  <a:pt x="314" y="2037"/>
                </a:lnTo>
                <a:lnTo>
                  <a:pt x="267" y="2054"/>
                </a:lnTo>
                <a:lnTo>
                  <a:pt x="229" y="2070"/>
                </a:lnTo>
                <a:lnTo>
                  <a:pt x="197" y="2087"/>
                </a:lnTo>
                <a:lnTo>
                  <a:pt x="176" y="2101"/>
                </a:lnTo>
                <a:lnTo>
                  <a:pt x="162" y="2115"/>
                </a:lnTo>
                <a:lnTo>
                  <a:pt x="155" y="2127"/>
                </a:lnTo>
                <a:lnTo>
                  <a:pt x="162" y="2140"/>
                </a:lnTo>
                <a:lnTo>
                  <a:pt x="176" y="2152"/>
                </a:lnTo>
                <a:lnTo>
                  <a:pt x="197" y="2168"/>
                </a:lnTo>
                <a:lnTo>
                  <a:pt x="229" y="2183"/>
                </a:lnTo>
                <a:lnTo>
                  <a:pt x="267" y="2201"/>
                </a:lnTo>
                <a:lnTo>
                  <a:pt x="314" y="2218"/>
                </a:lnTo>
                <a:lnTo>
                  <a:pt x="368" y="2236"/>
                </a:lnTo>
                <a:lnTo>
                  <a:pt x="431" y="2252"/>
                </a:lnTo>
                <a:lnTo>
                  <a:pt x="504" y="2266"/>
                </a:lnTo>
                <a:lnTo>
                  <a:pt x="583" y="2280"/>
                </a:lnTo>
                <a:lnTo>
                  <a:pt x="672" y="2290"/>
                </a:lnTo>
                <a:lnTo>
                  <a:pt x="768" y="2299"/>
                </a:lnTo>
                <a:lnTo>
                  <a:pt x="874" y="2304"/>
                </a:lnTo>
                <a:lnTo>
                  <a:pt x="988" y="2306"/>
                </a:lnTo>
                <a:lnTo>
                  <a:pt x="1084" y="2304"/>
                </a:lnTo>
                <a:lnTo>
                  <a:pt x="1180" y="2299"/>
                </a:lnTo>
                <a:lnTo>
                  <a:pt x="1272" y="2292"/>
                </a:lnTo>
                <a:lnTo>
                  <a:pt x="1272" y="2220"/>
                </a:lnTo>
                <a:lnTo>
                  <a:pt x="1276" y="2196"/>
                </a:lnTo>
                <a:lnTo>
                  <a:pt x="1286" y="2175"/>
                </a:lnTo>
                <a:lnTo>
                  <a:pt x="1304" y="2159"/>
                </a:lnTo>
                <a:lnTo>
                  <a:pt x="1325" y="2147"/>
                </a:lnTo>
                <a:lnTo>
                  <a:pt x="1349" y="2143"/>
                </a:lnTo>
                <a:lnTo>
                  <a:pt x="1374" y="2147"/>
                </a:lnTo>
                <a:lnTo>
                  <a:pt x="1395" y="2159"/>
                </a:lnTo>
                <a:lnTo>
                  <a:pt x="1410" y="2175"/>
                </a:lnTo>
                <a:lnTo>
                  <a:pt x="1423" y="2196"/>
                </a:lnTo>
                <a:lnTo>
                  <a:pt x="1426" y="2220"/>
                </a:lnTo>
                <a:lnTo>
                  <a:pt x="1426" y="2353"/>
                </a:lnTo>
                <a:lnTo>
                  <a:pt x="1426" y="2353"/>
                </a:lnTo>
                <a:lnTo>
                  <a:pt x="1426" y="2355"/>
                </a:lnTo>
                <a:lnTo>
                  <a:pt x="1426" y="2356"/>
                </a:lnTo>
                <a:lnTo>
                  <a:pt x="1426" y="2533"/>
                </a:lnTo>
                <a:lnTo>
                  <a:pt x="1423" y="2557"/>
                </a:lnTo>
                <a:lnTo>
                  <a:pt x="1410" y="2578"/>
                </a:lnTo>
                <a:lnTo>
                  <a:pt x="1395" y="2596"/>
                </a:lnTo>
                <a:lnTo>
                  <a:pt x="1374" y="2606"/>
                </a:lnTo>
                <a:lnTo>
                  <a:pt x="1349" y="2612"/>
                </a:lnTo>
                <a:lnTo>
                  <a:pt x="1325" y="2606"/>
                </a:lnTo>
                <a:lnTo>
                  <a:pt x="1304" y="2596"/>
                </a:lnTo>
                <a:lnTo>
                  <a:pt x="1286" y="2578"/>
                </a:lnTo>
                <a:lnTo>
                  <a:pt x="1276" y="2557"/>
                </a:lnTo>
                <a:lnTo>
                  <a:pt x="1272" y="2533"/>
                </a:lnTo>
                <a:lnTo>
                  <a:pt x="1272" y="2447"/>
                </a:lnTo>
                <a:lnTo>
                  <a:pt x="1131" y="2456"/>
                </a:lnTo>
                <a:lnTo>
                  <a:pt x="988" y="2461"/>
                </a:lnTo>
                <a:lnTo>
                  <a:pt x="892" y="2460"/>
                </a:lnTo>
                <a:lnTo>
                  <a:pt x="798" y="2454"/>
                </a:lnTo>
                <a:lnTo>
                  <a:pt x="703" y="2447"/>
                </a:lnTo>
                <a:lnTo>
                  <a:pt x="613" y="2439"/>
                </a:lnTo>
                <a:lnTo>
                  <a:pt x="524" y="2425"/>
                </a:lnTo>
                <a:lnTo>
                  <a:pt x="438" y="2409"/>
                </a:lnTo>
                <a:lnTo>
                  <a:pt x="358" y="2391"/>
                </a:lnTo>
                <a:lnTo>
                  <a:pt x="283" y="2369"/>
                </a:lnTo>
                <a:lnTo>
                  <a:pt x="215" y="2344"/>
                </a:lnTo>
                <a:lnTo>
                  <a:pt x="154" y="2316"/>
                </a:lnTo>
                <a:lnTo>
                  <a:pt x="154" y="2370"/>
                </a:lnTo>
                <a:lnTo>
                  <a:pt x="154" y="2419"/>
                </a:lnTo>
                <a:lnTo>
                  <a:pt x="154" y="2463"/>
                </a:lnTo>
                <a:lnTo>
                  <a:pt x="154" y="2498"/>
                </a:lnTo>
                <a:lnTo>
                  <a:pt x="155" y="2521"/>
                </a:lnTo>
                <a:lnTo>
                  <a:pt x="168" y="2538"/>
                </a:lnTo>
                <a:lnTo>
                  <a:pt x="192" y="2556"/>
                </a:lnTo>
                <a:lnTo>
                  <a:pt x="227" y="2575"/>
                </a:lnTo>
                <a:lnTo>
                  <a:pt x="272" y="2594"/>
                </a:lnTo>
                <a:lnTo>
                  <a:pt x="328" y="2613"/>
                </a:lnTo>
                <a:lnTo>
                  <a:pt x="394" y="2633"/>
                </a:lnTo>
                <a:lnTo>
                  <a:pt x="471" y="2650"/>
                </a:lnTo>
                <a:lnTo>
                  <a:pt x="557" y="2664"/>
                </a:lnTo>
                <a:lnTo>
                  <a:pt x="651" y="2678"/>
                </a:lnTo>
                <a:lnTo>
                  <a:pt x="754" y="2688"/>
                </a:lnTo>
                <a:lnTo>
                  <a:pt x="866" y="2694"/>
                </a:lnTo>
                <a:lnTo>
                  <a:pt x="986" y="2695"/>
                </a:lnTo>
                <a:lnTo>
                  <a:pt x="1108" y="2694"/>
                </a:lnTo>
                <a:lnTo>
                  <a:pt x="1227" y="2687"/>
                </a:lnTo>
                <a:lnTo>
                  <a:pt x="1341" y="2676"/>
                </a:lnTo>
                <a:lnTo>
                  <a:pt x="1365" y="2676"/>
                </a:lnTo>
                <a:lnTo>
                  <a:pt x="1388" y="2685"/>
                </a:lnTo>
                <a:lnTo>
                  <a:pt x="1405" y="2699"/>
                </a:lnTo>
                <a:lnTo>
                  <a:pt x="1419" y="2718"/>
                </a:lnTo>
                <a:lnTo>
                  <a:pt x="1426" y="2743"/>
                </a:lnTo>
                <a:lnTo>
                  <a:pt x="1424" y="2765"/>
                </a:lnTo>
                <a:lnTo>
                  <a:pt x="1417" y="2786"/>
                </a:lnTo>
                <a:lnTo>
                  <a:pt x="1423" y="2802"/>
                </a:lnTo>
                <a:lnTo>
                  <a:pt x="1426" y="2821"/>
                </a:lnTo>
                <a:lnTo>
                  <a:pt x="1430" y="2870"/>
                </a:lnTo>
                <a:lnTo>
                  <a:pt x="1442" y="2919"/>
                </a:lnTo>
                <a:lnTo>
                  <a:pt x="1461" y="2965"/>
                </a:lnTo>
                <a:lnTo>
                  <a:pt x="1489" y="3007"/>
                </a:lnTo>
                <a:lnTo>
                  <a:pt x="1522" y="3043"/>
                </a:lnTo>
                <a:lnTo>
                  <a:pt x="1538" y="3064"/>
                </a:lnTo>
                <a:lnTo>
                  <a:pt x="1545" y="3085"/>
                </a:lnTo>
                <a:lnTo>
                  <a:pt x="1546" y="3110"/>
                </a:lnTo>
                <a:lnTo>
                  <a:pt x="1539" y="3132"/>
                </a:lnTo>
                <a:lnTo>
                  <a:pt x="1526" y="3153"/>
                </a:lnTo>
                <a:lnTo>
                  <a:pt x="1508" y="3166"/>
                </a:lnTo>
                <a:lnTo>
                  <a:pt x="1489" y="3174"/>
                </a:lnTo>
                <a:lnTo>
                  <a:pt x="1470" y="3178"/>
                </a:lnTo>
                <a:lnTo>
                  <a:pt x="1450" y="3174"/>
                </a:lnTo>
                <a:lnTo>
                  <a:pt x="1433" y="3167"/>
                </a:lnTo>
                <a:lnTo>
                  <a:pt x="1416" y="3155"/>
                </a:lnTo>
                <a:lnTo>
                  <a:pt x="1412" y="3150"/>
                </a:lnTo>
                <a:lnTo>
                  <a:pt x="1311" y="3164"/>
                </a:lnTo>
                <a:lnTo>
                  <a:pt x="1204" y="3173"/>
                </a:lnTo>
                <a:lnTo>
                  <a:pt x="1096" y="3178"/>
                </a:lnTo>
                <a:lnTo>
                  <a:pt x="986" y="3180"/>
                </a:lnTo>
                <a:lnTo>
                  <a:pt x="866" y="3178"/>
                </a:lnTo>
                <a:lnTo>
                  <a:pt x="749" y="3171"/>
                </a:lnTo>
                <a:lnTo>
                  <a:pt x="637" y="3160"/>
                </a:lnTo>
                <a:lnTo>
                  <a:pt x="529" y="3146"/>
                </a:lnTo>
                <a:lnTo>
                  <a:pt x="428" y="3127"/>
                </a:lnTo>
                <a:lnTo>
                  <a:pt x="335" y="3106"/>
                </a:lnTo>
                <a:lnTo>
                  <a:pt x="267" y="3085"/>
                </a:lnTo>
                <a:lnTo>
                  <a:pt x="208" y="3062"/>
                </a:lnTo>
                <a:lnTo>
                  <a:pt x="154" y="3040"/>
                </a:lnTo>
                <a:lnTo>
                  <a:pt x="154" y="3087"/>
                </a:lnTo>
                <a:lnTo>
                  <a:pt x="154" y="3131"/>
                </a:lnTo>
                <a:lnTo>
                  <a:pt x="154" y="3169"/>
                </a:lnTo>
                <a:lnTo>
                  <a:pt x="154" y="3201"/>
                </a:lnTo>
                <a:lnTo>
                  <a:pt x="155" y="3222"/>
                </a:lnTo>
                <a:lnTo>
                  <a:pt x="168" y="3237"/>
                </a:lnTo>
                <a:lnTo>
                  <a:pt x="192" y="3256"/>
                </a:lnTo>
                <a:lnTo>
                  <a:pt x="227" y="3276"/>
                </a:lnTo>
                <a:lnTo>
                  <a:pt x="272" y="3295"/>
                </a:lnTo>
                <a:lnTo>
                  <a:pt x="328" y="3314"/>
                </a:lnTo>
                <a:lnTo>
                  <a:pt x="394" y="3332"/>
                </a:lnTo>
                <a:lnTo>
                  <a:pt x="471" y="3349"/>
                </a:lnTo>
                <a:lnTo>
                  <a:pt x="557" y="3365"/>
                </a:lnTo>
                <a:lnTo>
                  <a:pt x="651" y="3377"/>
                </a:lnTo>
                <a:lnTo>
                  <a:pt x="754" y="3388"/>
                </a:lnTo>
                <a:lnTo>
                  <a:pt x="866" y="3395"/>
                </a:lnTo>
                <a:lnTo>
                  <a:pt x="986" y="3396"/>
                </a:lnTo>
                <a:lnTo>
                  <a:pt x="1105" y="3395"/>
                </a:lnTo>
                <a:lnTo>
                  <a:pt x="1213" y="3388"/>
                </a:lnTo>
                <a:lnTo>
                  <a:pt x="1314" y="3379"/>
                </a:lnTo>
                <a:lnTo>
                  <a:pt x="1409" y="3367"/>
                </a:lnTo>
                <a:lnTo>
                  <a:pt x="1492" y="3351"/>
                </a:lnTo>
                <a:lnTo>
                  <a:pt x="1567" y="3335"/>
                </a:lnTo>
                <a:lnTo>
                  <a:pt x="1632" y="3316"/>
                </a:lnTo>
                <a:lnTo>
                  <a:pt x="1690" y="3298"/>
                </a:lnTo>
                <a:lnTo>
                  <a:pt x="1735" y="3279"/>
                </a:lnTo>
                <a:lnTo>
                  <a:pt x="1712" y="3269"/>
                </a:lnTo>
                <a:lnTo>
                  <a:pt x="1695" y="3253"/>
                </a:lnTo>
                <a:lnTo>
                  <a:pt x="1683" y="3230"/>
                </a:lnTo>
                <a:lnTo>
                  <a:pt x="1677" y="3206"/>
                </a:lnTo>
                <a:lnTo>
                  <a:pt x="1681" y="3181"/>
                </a:lnTo>
                <a:lnTo>
                  <a:pt x="1693" y="3160"/>
                </a:lnTo>
                <a:lnTo>
                  <a:pt x="1709" y="3143"/>
                </a:lnTo>
                <a:lnTo>
                  <a:pt x="1730" y="3132"/>
                </a:lnTo>
                <a:lnTo>
                  <a:pt x="1754" y="3129"/>
                </a:lnTo>
                <a:lnTo>
                  <a:pt x="1754" y="3129"/>
                </a:lnTo>
                <a:lnTo>
                  <a:pt x="2068" y="3129"/>
                </a:lnTo>
                <a:lnTo>
                  <a:pt x="2091" y="3132"/>
                </a:lnTo>
                <a:lnTo>
                  <a:pt x="2114" y="3145"/>
                </a:lnTo>
                <a:lnTo>
                  <a:pt x="2129" y="3160"/>
                </a:lnTo>
                <a:lnTo>
                  <a:pt x="2140" y="3181"/>
                </a:lnTo>
                <a:lnTo>
                  <a:pt x="2145" y="3206"/>
                </a:lnTo>
                <a:lnTo>
                  <a:pt x="2140" y="3230"/>
                </a:lnTo>
                <a:lnTo>
                  <a:pt x="2129" y="3251"/>
                </a:lnTo>
                <a:lnTo>
                  <a:pt x="2112" y="3269"/>
                </a:lnTo>
                <a:lnTo>
                  <a:pt x="2091" y="3279"/>
                </a:lnTo>
                <a:lnTo>
                  <a:pt x="2067" y="3283"/>
                </a:lnTo>
                <a:lnTo>
                  <a:pt x="2067" y="3283"/>
                </a:lnTo>
                <a:lnTo>
                  <a:pt x="1957" y="3283"/>
                </a:lnTo>
                <a:lnTo>
                  <a:pt x="1936" y="3319"/>
                </a:lnTo>
                <a:lnTo>
                  <a:pt x="1904" y="3351"/>
                </a:lnTo>
                <a:lnTo>
                  <a:pt x="1864" y="3382"/>
                </a:lnTo>
                <a:lnTo>
                  <a:pt x="1815" y="3409"/>
                </a:lnTo>
                <a:lnTo>
                  <a:pt x="1761" y="3435"/>
                </a:lnTo>
                <a:lnTo>
                  <a:pt x="1700" y="3457"/>
                </a:lnTo>
                <a:lnTo>
                  <a:pt x="1634" y="3477"/>
                </a:lnTo>
                <a:lnTo>
                  <a:pt x="1562" y="3494"/>
                </a:lnTo>
                <a:lnTo>
                  <a:pt x="1487" y="3510"/>
                </a:lnTo>
                <a:lnTo>
                  <a:pt x="1409" y="3522"/>
                </a:lnTo>
                <a:lnTo>
                  <a:pt x="1327" y="3533"/>
                </a:lnTo>
                <a:lnTo>
                  <a:pt x="1243" y="3540"/>
                </a:lnTo>
                <a:lnTo>
                  <a:pt x="1157" y="3547"/>
                </a:lnTo>
                <a:lnTo>
                  <a:pt x="1072" y="3550"/>
                </a:lnTo>
                <a:lnTo>
                  <a:pt x="986" y="3550"/>
                </a:lnTo>
                <a:lnTo>
                  <a:pt x="927" y="3550"/>
                </a:lnTo>
                <a:lnTo>
                  <a:pt x="866" y="3548"/>
                </a:lnTo>
                <a:lnTo>
                  <a:pt x="799" y="3545"/>
                </a:lnTo>
                <a:lnTo>
                  <a:pt x="733" y="3540"/>
                </a:lnTo>
                <a:lnTo>
                  <a:pt x="663" y="3534"/>
                </a:lnTo>
                <a:lnTo>
                  <a:pt x="593" y="3526"/>
                </a:lnTo>
                <a:lnTo>
                  <a:pt x="524" y="3515"/>
                </a:lnTo>
                <a:lnTo>
                  <a:pt x="456" y="3503"/>
                </a:lnTo>
                <a:lnTo>
                  <a:pt x="389" y="3489"/>
                </a:lnTo>
                <a:lnTo>
                  <a:pt x="325" y="3473"/>
                </a:lnTo>
                <a:lnTo>
                  <a:pt x="265" y="3456"/>
                </a:lnTo>
                <a:lnTo>
                  <a:pt x="208" y="3435"/>
                </a:lnTo>
                <a:lnTo>
                  <a:pt x="157" y="3410"/>
                </a:lnTo>
                <a:lnTo>
                  <a:pt x="112" y="3386"/>
                </a:lnTo>
                <a:lnTo>
                  <a:pt x="72" y="3356"/>
                </a:lnTo>
                <a:lnTo>
                  <a:pt x="40" y="3325"/>
                </a:lnTo>
                <a:lnTo>
                  <a:pt x="17" y="3290"/>
                </a:lnTo>
                <a:lnTo>
                  <a:pt x="3" y="3253"/>
                </a:lnTo>
                <a:lnTo>
                  <a:pt x="2" y="3250"/>
                </a:lnTo>
                <a:lnTo>
                  <a:pt x="2" y="3246"/>
                </a:lnTo>
                <a:lnTo>
                  <a:pt x="2" y="3241"/>
                </a:lnTo>
                <a:lnTo>
                  <a:pt x="0" y="3234"/>
                </a:lnTo>
                <a:lnTo>
                  <a:pt x="0" y="3222"/>
                </a:lnTo>
                <a:lnTo>
                  <a:pt x="0" y="3204"/>
                </a:lnTo>
                <a:lnTo>
                  <a:pt x="0" y="3181"/>
                </a:lnTo>
                <a:lnTo>
                  <a:pt x="0" y="3152"/>
                </a:lnTo>
                <a:lnTo>
                  <a:pt x="0" y="3115"/>
                </a:lnTo>
                <a:lnTo>
                  <a:pt x="0" y="3068"/>
                </a:lnTo>
                <a:lnTo>
                  <a:pt x="0" y="3012"/>
                </a:lnTo>
                <a:lnTo>
                  <a:pt x="0" y="2944"/>
                </a:lnTo>
                <a:lnTo>
                  <a:pt x="0" y="2863"/>
                </a:lnTo>
                <a:lnTo>
                  <a:pt x="3" y="2841"/>
                </a:lnTo>
                <a:lnTo>
                  <a:pt x="14" y="2821"/>
                </a:lnTo>
                <a:lnTo>
                  <a:pt x="28" y="2806"/>
                </a:lnTo>
                <a:lnTo>
                  <a:pt x="47" y="2793"/>
                </a:lnTo>
                <a:lnTo>
                  <a:pt x="68" y="2788"/>
                </a:lnTo>
                <a:lnTo>
                  <a:pt x="91" y="2788"/>
                </a:lnTo>
                <a:lnTo>
                  <a:pt x="112" y="2795"/>
                </a:lnTo>
                <a:lnTo>
                  <a:pt x="131" y="2807"/>
                </a:lnTo>
                <a:lnTo>
                  <a:pt x="145" y="2825"/>
                </a:lnTo>
                <a:lnTo>
                  <a:pt x="152" y="2846"/>
                </a:lnTo>
                <a:lnTo>
                  <a:pt x="157" y="2853"/>
                </a:lnTo>
                <a:lnTo>
                  <a:pt x="164" y="2863"/>
                </a:lnTo>
                <a:lnTo>
                  <a:pt x="180" y="2875"/>
                </a:lnTo>
                <a:lnTo>
                  <a:pt x="201" y="2889"/>
                </a:lnTo>
                <a:lnTo>
                  <a:pt x="230" y="2905"/>
                </a:lnTo>
                <a:lnTo>
                  <a:pt x="269" y="2923"/>
                </a:lnTo>
                <a:lnTo>
                  <a:pt x="318" y="2940"/>
                </a:lnTo>
                <a:lnTo>
                  <a:pt x="375" y="2958"/>
                </a:lnTo>
                <a:lnTo>
                  <a:pt x="463" y="2977"/>
                </a:lnTo>
                <a:lnTo>
                  <a:pt x="557" y="2994"/>
                </a:lnTo>
                <a:lnTo>
                  <a:pt x="656" y="3008"/>
                </a:lnTo>
                <a:lnTo>
                  <a:pt x="763" y="3017"/>
                </a:lnTo>
                <a:lnTo>
                  <a:pt x="873" y="3024"/>
                </a:lnTo>
                <a:lnTo>
                  <a:pt x="986" y="3026"/>
                </a:lnTo>
                <a:lnTo>
                  <a:pt x="1098" y="3024"/>
                </a:lnTo>
                <a:lnTo>
                  <a:pt x="1206" y="3017"/>
                </a:lnTo>
                <a:lnTo>
                  <a:pt x="1313" y="3008"/>
                </a:lnTo>
                <a:lnTo>
                  <a:pt x="1292" y="2952"/>
                </a:lnTo>
                <a:lnTo>
                  <a:pt x="1278" y="2895"/>
                </a:lnTo>
                <a:lnTo>
                  <a:pt x="1272" y="2837"/>
                </a:lnTo>
                <a:lnTo>
                  <a:pt x="1131" y="2848"/>
                </a:lnTo>
                <a:lnTo>
                  <a:pt x="986" y="2851"/>
                </a:lnTo>
                <a:lnTo>
                  <a:pt x="927" y="2849"/>
                </a:lnTo>
                <a:lnTo>
                  <a:pt x="866" y="2848"/>
                </a:lnTo>
                <a:lnTo>
                  <a:pt x="799" y="2846"/>
                </a:lnTo>
                <a:lnTo>
                  <a:pt x="733" y="2841"/>
                </a:lnTo>
                <a:lnTo>
                  <a:pt x="663" y="2834"/>
                </a:lnTo>
                <a:lnTo>
                  <a:pt x="593" y="2825"/>
                </a:lnTo>
                <a:lnTo>
                  <a:pt x="524" y="2816"/>
                </a:lnTo>
                <a:lnTo>
                  <a:pt x="456" y="2804"/>
                </a:lnTo>
                <a:lnTo>
                  <a:pt x="389" y="2790"/>
                </a:lnTo>
                <a:lnTo>
                  <a:pt x="325" y="2774"/>
                </a:lnTo>
                <a:lnTo>
                  <a:pt x="265" y="2755"/>
                </a:lnTo>
                <a:lnTo>
                  <a:pt x="208" y="2734"/>
                </a:lnTo>
                <a:lnTo>
                  <a:pt x="157" y="2711"/>
                </a:lnTo>
                <a:lnTo>
                  <a:pt x="112" y="2685"/>
                </a:lnTo>
                <a:lnTo>
                  <a:pt x="72" y="2657"/>
                </a:lnTo>
                <a:lnTo>
                  <a:pt x="40" y="2626"/>
                </a:lnTo>
                <a:lnTo>
                  <a:pt x="17" y="2591"/>
                </a:lnTo>
                <a:lnTo>
                  <a:pt x="3" y="2552"/>
                </a:lnTo>
                <a:lnTo>
                  <a:pt x="2" y="2550"/>
                </a:lnTo>
                <a:lnTo>
                  <a:pt x="2" y="2547"/>
                </a:lnTo>
                <a:lnTo>
                  <a:pt x="2" y="2542"/>
                </a:lnTo>
                <a:lnTo>
                  <a:pt x="2" y="2535"/>
                </a:lnTo>
                <a:lnTo>
                  <a:pt x="0" y="2526"/>
                </a:lnTo>
                <a:lnTo>
                  <a:pt x="0" y="2510"/>
                </a:lnTo>
                <a:lnTo>
                  <a:pt x="0" y="2491"/>
                </a:lnTo>
                <a:lnTo>
                  <a:pt x="0" y="2467"/>
                </a:lnTo>
                <a:lnTo>
                  <a:pt x="0" y="2435"/>
                </a:lnTo>
                <a:lnTo>
                  <a:pt x="0" y="2395"/>
                </a:lnTo>
                <a:lnTo>
                  <a:pt x="0" y="2346"/>
                </a:lnTo>
                <a:lnTo>
                  <a:pt x="0" y="2290"/>
                </a:lnTo>
                <a:lnTo>
                  <a:pt x="0" y="2222"/>
                </a:lnTo>
                <a:lnTo>
                  <a:pt x="0" y="2143"/>
                </a:lnTo>
                <a:lnTo>
                  <a:pt x="2" y="2140"/>
                </a:lnTo>
                <a:lnTo>
                  <a:pt x="2" y="2134"/>
                </a:lnTo>
                <a:lnTo>
                  <a:pt x="2" y="2131"/>
                </a:lnTo>
                <a:lnTo>
                  <a:pt x="2" y="2127"/>
                </a:lnTo>
                <a:lnTo>
                  <a:pt x="7" y="2087"/>
                </a:lnTo>
                <a:lnTo>
                  <a:pt x="21" y="2051"/>
                </a:lnTo>
                <a:lnTo>
                  <a:pt x="45" y="2017"/>
                </a:lnTo>
                <a:lnTo>
                  <a:pt x="79" y="1986"/>
                </a:lnTo>
                <a:lnTo>
                  <a:pt x="120" y="1956"/>
                </a:lnTo>
                <a:lnTo>
                  <a:pt x="168" y="1930"/>
                </a:lnTo>
                <a:lnTo>
                  <a:pt x="223" y="1906"/>
                </a:lnTo>
                <a:lnTo>
                  <a:pt x="285" y="1885"/>
                </a:lnTo>
                <a:lnTo>
                  <a:pt x="349" y="1865"/>
                </a:lnTo>
                <a:lnTo>
                  <a:pt x="421" y="1848"/>
                </a:lnTo>
                <a:lnTo>
                  <a:pt x="496" y="1834"/>
                </a:lnTo>
                <a:lnTo>
                  <a:pt x="573" y="1822"/>
                </a:lnTo>
                <a:lnTo>
                  <a:pt x="653" y="1811"/>
                </a:lnTo>
                <a:lnTo>
                  <a:pt x="735" y="1804"/>
                </a:lnTo>
                <a:lnTo>
                  <a:pt x="819" y="1797"/>
                </a:lnTo>
                <a:lnTo>
                  <a:pt x="904" y="1795"/>
                </a:lnTo>
                <a:lnTo>
                  <a:pt x="988" y="1794"/>
                </a:lnTo>
                <a:lnTo>
                  <a:pt x="1131" y="1797"/>
                </a:lnTo>
                <a:lnTo>
                  <a:pt x="1272" y="1808"/>
                </a:lnTo>
                <a:lnTo>
                  <a:pt x="1272" y="1594"/>
                </a:lnTo>
                <a:lnTo>
                  <a:pt x="1276" y="1570"/>
                </a:lnTo>
                <a:lnTo>
                  <a:pt x="1286" y="1549"/>
                </a:lnTo>
                <a:lnTo>
                  <a:pt x="1304" y="1531"/>
                </a:lnTo>
                <a:lnTo>
                  <a:pt x="1325" y="1521"/>
                </a:lnTo>
                <a:lnTo>
                  <a:pt x="1349" y="1518"/>
                </a:lnTo>
                <a:close/>
                <a:moveTo>
                  <a:pt x="3379" y="1280"/>
                </a:moveTo>
                <a:lnTo>
                  <a:pt x="3379" y="1684"/>
                </a:lnTo>
                <a:lnTo>
                  <a:pt x="4063" y="1684"/>
                </a:lnTo>
                <a:lnTo>
                  <a:pt x="4063" y="1280"/>
                </a:lnTo>
                <a:lnTo>
                  <a:pt x="3379" y="1280"/>
                </a:lnTo>
                <a:close/>
                <a:moveTo>
                  <a:pt x="2541" y="1280"/>
                </a:moveTo>
                <a:lnTo>
                  <a:pt x="2541" y="1684"/>
                </a:lnTo>
                <a:lnTo>
                  <a:pt x="3226" y="1684"/>
                </a:lnTo>
                <a:lnTo>
                  <a:pt x="3226" y="1280"/>
                </a:lnTo>
                <a:lnTo>
                  <a:pt x="2541" y="1280"/>
                </a:lnTo>
                <a:close/>
                <a:moveTo>
                  <a:pt x="1702" y="1280"/>
                </a:moveTo>
                <a:lnTo>
                  <a:pt x="1702" y="1684"/>
                </a:lnTo>
                <a:lnTo>
                  <a:pt x="2386" y="1684"/>
                </a:lnTo>
                <a:lnTo>
                  <a:pt x="2386" y="1280"/>
                </a:lnTo>
                <a:lnTo>
                  <a:pt x="1702" y="1280"/>
                </a:lnTo>
                <a:close/>
                <a:moveTo>
                  <a:pt x="4481" y="1000"/>
                </a:moveTo>
                <a:lnTo>
                  <a:pt x="4505" y="1004"/>
                </a:lnTo>
                <a:lnTo>
                  <a:pt x="4526" y="1016"/>
                </a:lnTo>
                <a:lnTo>
                  <a:pt x="4542" y="1032"/>
                </a:lnTo>
                <a:lnTo>
                  <a:pt x="4554" y="1053"/>
                </a:lnTo>
                <a:lnTo>
                  <a:pt x="4557" y="1077"/>
                </a:lnTo>
                <a:lnTo>
                  <a:pt x="4557" y="1390"/>
                </a:lnTo>
                <a:lnTo>
                  <a:pt x="4554" y="1414"/>
                </a:lnTo>
                <a:lnTo>
                  <a:pt x="4542" y="1435"/>
                </a:lnTo>
                <a:lnTo>
                  <a:pt x="4526" y="1453"/>
                </a:lnTo>
                <a:lnTo>
                  <a:pt x="4505" y="1463"/>
                </a:lnTo>
                <a:lnTo>
                  <a:pt x="4481" y="1467"/>
                </a:lnTo>
                <a:lnTo>
                  <a:pt x="4456" y="1463"/>
                </a:lnTo>
                <a:lnTo>
                  <a:pt x="4435" y="1453"/>
                </a:lnTo>
                <a:lnTo>
                  <a:pt x="4418" y="1435"/>
                </a:lnTo>
                <a:lnTo>
                  <a:pt x="4407" y="1414"/>
                </a:lnTo>
                <a:lnTo>
                  <a:pt x="4404" y="1390"/>
                </a:lnTo>
                <a:lnTo>
                  <a:pt x="4404" y="1077"/>
                </a:lnTo>
                <a:lnTo>
                  <a:pt x="4407" y="1053"/>
                </a:lnTo>
                <a:lnTo>
                  <a:pt x="4418" y="1032"/>
                </a:lnTo>
                <a:lnTo>
                  <a:pt x="4435" y="1016"/>
                </a:lnTo>
                <a:lnTo>
                  <a:pt x="4456" y="1004"/>
                </a:lnTo>
                <a:lnTo>
                  <a:pt x="4481" y="1000"/>
                </a:lnTo>
                <a:close/>
                <a:moveTo>
                  <a:pt x="1349" y="892"/>
                </a:moveTo>
                <a:lnTo>
                  <a:pt x="1374" y="895"/>
                </a:lnTo>
                <a:lnTo>
                  <a:pt x="1395" y="906"/>
                </a:lnTo>
                <a:lnTo>
                  <a:pt x="1410" y="923"/>
                </a:lnTo>
                <a:lnTo>
                  <a:pt x="1423" y="944"/>
                </a:lnTo>
                <a:lnTo>
                  <a:pt x="1426" y="969"/>
                </a:lnTo>
                <a:lnTo>
                  <a:pt x="1426" y="1282"/>
                </a:lnTo>
                <a:lnTo>
                  <a:pt x="1423" y="1306"/>
                </a:lnTo>
                <a:lnTo>
                  <a:pt x="1410" y="1327"/>
                </a:lnTo>
                <a:lnTo>
                  <a:pt x="1395" y="1343"/>
                </a:lnTo>
                <a:lnTo>
                  <a:pt x="1374" y="1355"/>
                </a:lnTo>
                <a:lnTo>
                  <a:pt x="1349" y="1358"/>
                </a:lnTo>
                <a:lnTo>
                  <a:pt x="1325" y="1355"/>
                </a:lnTo>
                <a:lnTo>
                  <a:pt x="1304" y="1343"/>
                </a:lnTo>
                <a:lnTo>
                  <a:pt x="1286" y="1327"/>
                </a:lnTo>
                <a:lnTo>
                  <a:pt x="1276" y="1306"/>
                </a:lnTo>
                <a:lnTo>
                  <a:pt x="1272" y="1282"/>
                </a:lnTo>
                <a:lnTo>
                  <a:pt x="1272" y="969"/>
                </a:lnTo>
                <a:lnTo>
                  <a:pt x="1276" y="944"/>
                </a:lnTo>
                <a:lnTo>
                  <a:pt x="1286" y="923"/>
                </a:lnTo>
                <a:lnTo>
                  <a:pt x="1304" y="906"/>
                </a:lnTo>
                <a:lnTo>
                  <a:pt x="1325" y="895"/>
                </a:lnTo>
                <a:lnTo>
                  <a:pt x="1349" y="892"/>
                </a:lnTo>
                <a:close/>
                <a:moveTo>
                  <a:pt x="3379" y="722"/>
                </a:moveTo>
                <a:lnTo>
                  <a:pt x="3379" y="1126"/>
                </a:lnTo>
                <a:lnTo>
                  <a:pt x="4063" y="1126"/>
                </a:lnTo>
                <a:lnTo>
                  <a:pt x="4063" y="722"/>
                </a:lnTo>
                <a:lnTo>
                  <a:pt x="3379" y="722"/>
                </a:lnTo>
                <a:close/>
                <a:moveTo>
                  <a:pt x="2541" y="722"/>
                </a:moveTo>
                <a:lnTo>
                  <a:pt x="2541" y="1126"/>
                </a:lnTo>
                <a:lnTo>
                  <a:pt x="3226" y="1126"/>
                </a:lnTo>
                <a:lnTo>
                  <a:pt x="3226" y="722"/>
                </a:lnTo>
                <a:lnTo>
                  <a:pt x="2541" y="722"/>
                </a:lnTo>
                <a:close/>
                <a:moveTo>
                  <a:pt x="1702" y="722"/>
                </a:moveTo>
                <a:lnTo>
                  <a:pt x="1702" y="1126"/>
                </a:lnTo>
                <a:lnTo>
                  <a:pt x="2386" y="1126"/>
                </a:lnTo>
                <a:lnTo>
                  <a:pt x="2386" y="722"/>
                </a:lnTo>
                <a:lnTo>
                  <a:pt x="1702" y="722"/>
                </a:lnTo>
                <a:close/>
                <a:moveTo>
                  <a:pt x="1367" y="266"/>
                </a:moveTo>
                <a:lnTo>
                  <a:pt x="1391" y="271"/>
                </a:lnTo>
                <a:lnTo>
                  <a:pt x="1414" y="282"/>
                </a:lnTo>
                <a:lnTo>
                  <a:pt x="1430" y="299"/>
                </a:lnTo>
                <a:lnTo>
                  <a:pt x="1440" y="320"/>
                </a:lnTo>
                <a:lnTo>
                  <a:pt x="1445" y="343"/>
                </a:lnTo>
                <a:lnTo>
                  <a:pt x="1440" y="368"/>
                </a:lnTo>
                <a:lnTo>
                  <a:pt x="1430" y="415"/>
                </a:lnTo>
                <a:lnTo>
                  <a:pt x="1426" y="462"/>
                </a:lnTo>
                <a:lnTo>
                  <a:pt x="1426" y="569"/>
                </a:lnTo>
                <a:lnTo>
                  <a:pt x="4404" y="569"/>
                </a:lnTo>
                <a:lnTo>
                  <a:pt x="4404" y="453"/>
                </a:lnTo>
                <a:lnTo>
                  <a:pt x="4406" y="429"/>
                </a:lnTo>
                <a:lnTo>
                  <a:pt x="4416" y="408"/>
                </a:lnTo>
                <a:lnTo>
                  <a:pt x="4433" y="390"/>
                </a:lnTo>
                <a:lnTo>
                  <a:pt x="4453" y="378"/>
                </a:lnTo>
                <a:lnTo>
                  <a:pt x="4477" y="375"/>
                </a:lnTo>
                <a:lnTo>
                  <a:pt x="4503" y="376"/>
                </a:lnTo>
                <a:lnTo>
                  <a:pt x="4524" y="387"/>
                </a:lnTo>
                <a:lnTo>
                  <a:pt x="4542" y="402"/>
                </a:lnTo>
                <a:lnTo>
                  <a:pt x="4552" y="423"/>
                </a:lnTo>
                <a:lnTo>
                  <a:pt x="4557" y="450"/>
                </a:lnTo>
                <a:lnTo>
                  <a:pt x="4557" y="462"/>
                </a:lnTo>
                <a:lnTo>
                  <a:pt x="4557" y="764"/>
                </a:lnTo>
                <a:lnTo>
                  <a:pt x="4554" y="789"/>
                </a:lnTo>
                <a:lnTo>
                  <a:pt x="4542" y="810"/>
                </a:lnTo>
                <a:lnTo>
                  <a:pt x="4526" y="827"/>
                </a:lnTo>
                <a:lnTo>
                  <a:pt x="4505" y="838"/>
                </a:lnTo>
                <a:lnTo>
                  <a:pt x="4481" y="841"/>
                </a:lnTo>
                <a:lnTo>
                  <a:pt x="4456" y="838"/>
                </a:lnTo>
                <a:lnTo>
                  <a:pt x="4435" y="827"/>
                </a:lnTo>
                <a:lnTo>
                  <a:pt x="4418" y="810"/>
                </a:lnTo>
                <a:lnTo>
                  <a:pt x="4407" y="789"/>
                </a:lnTo>
                <a:lnTo>
                  <a:pt x="4404" y="764"/>
                </a:lnTo>
                <a:lnTo>
                  <a:pt x="4404" y="722"/>
                </a:lnTo>
                <a:lnTo>
                  <a:pt x="4219" y="722"/>
                </a:lnTo>
                <a:lnTo>
                  <a:pt x="4219" y="2877"/>
                </a:lnTo>
                <a:lnTo>
                  <a:pt x="4214" y="2902"/>
                </a:lnTo>
                <a:lnTo>
                  <a:pt x="4203" y="2923"/>
                </a:lnTo>
                <a:lnTo>
                  <a:pt x="4186" y="2940"/>
                </a:lnTo>
                <a:lnTo>
                  <a:pt x="4165" y="2951"/>
                </a:lnTo>
                <a:lnTo>
                  <a:pt x="4140" y="2954"/>
                </a:lnTo>
                <a:lnTo>
                  <a:pt x="1625" y="2954"/>
                </a:lnTo>
                <a:lnTo>
                  <a:pt x="1606" y="2952"/>
                </a:lnTo>
                <a:lnTo>
                  <a:pt x="1587" y="2944"/>
                </a:lnTo>
                <a:lnTo>
                  <a:pt x="1571" y="2931"/>
                </a:lnTo>
                <a:lnTo>
                  <a:pt x="1559" y="2916"/>
                </a:lnTo>
                <a:lnTo>
                  <a:pt x="1550" y="2896"/>
                </a:lnTo>
                <a:lnTo>
                  <a:pt x="1548" y="2877"/>
                </a:lnTo>
                <a:lnTo>
                  <a:pt x="1548" y="722"/>
                </a:lnTo>
                <a:lnTo>
                  <a:pt x="1384" y="722"/>
                </a:lnTo>
                <a:lnTo>
                  <a:pt x="1367" y="729"/>
                </a:lnTo>
                <a:lnTo>
                  <a:pt x="1349" y="733"/>
                </a:lnTo>
                <a:lnTo>
                  <a:pt x="1325" y="728"/>
                </a:lnTo>
                <a:lnTo>
                  <a:pt x="1304" y="717"/>
                </a:lnTo>
                <a:lnTo>
                  <a:pt x="1286" y="701"/>
                </a:lnTo>
                <a:lnTo>
                  <a:pt x="1276" y="680"/>
                </a:lnTo>
                <a:lnTo>
                  <a:pt x="1272" y="656"/>
                </a:lnTo>
                <a:lnTo>
                  <a:pt x="1272" y="462"/>
                </a:lnTo>
                <a:lnTo>
                  <a:pt x="1274" y="415"/>
                </a:lnTo>
                <a:lnTo>
                  <a:pt x="1281" y="368"/>
                </a:lnTo>
                <a:lnTo>
                  <a:pt x="1293" y="320"/>
                </a:lnTo>
                <a:lnTo>
                  <a:pt x="1306" y="298"/>
                </a:lnTo>
                <a:lnTo>
                  <a:pt x="1323" y="282"/>
                </a:lnTo>
                <a:lnTo>
                  <a:pt x="1344" y="271"/>
                </a:lnTo>
                <a:lnTo>
                  <a:pt x="1367" y="266"/>
                </a:lnTo>
                <a:close/>
                <a:moveTo>
                  <a:pt x="4063" y="0"/>
                </a:moveTo>
                <a:lnTo>
                  <a:pt x="4097" y="0"/>
                </a:lnTo>
                <a:lnTo>
                  <a:pt x="4152" y="4"/>
                </a:lnTo>
                <a:lnTo>
                  <a:pt x="4207" y="14"/>
                </a:lnTo>
                <a:lnTo>
                  <a:pt x="4261" y="30"/>
                </a:lnTo>
                <a:lnTo>
                  <a:pt x="4311" y="53"/>
                </a:lnTo>
                <a:lnTo>
                  <a:pt x="4358" y="83"/>
                </a:lnTo>
                <a:lnTo>
                  <a:pt x="4404" y="118"/>
                </a:lnTo>
                <a:lnTo>
                  <a:pt x="4418" y="137"/>
                </a:lnTo>
                <a:lnTo>
                  <a:pt x="4426" y="160"/>
                </a:lnTo>
                <a:lnTo>
                  <a:pt x="4428" y="182"/>
                </a:lnTo>
                <a:lnTo>
                  <a:pt x="4423" y="207"/>
                </a:lnTo>
                <a:lnTo>
                  <a:pt x="4409" y="228"/>
                </a:lnTo>
                <a:lnTo>
                  <a:pt x="4392" y="242"/>
                </a:lnTo>
                <a:lnTo>
                  <a:pt x="4372" y="250"/>
                </a:lnTo>
                <a:lnTo>
                  <a:pt x="4351" y="252"/>
                </a:lnTo>
                <a:lnTo>
                  <a:pt x="4334" y="250"/>
                </a:lnTo>
                <a:lnTo>
                  <a:pt x="4317" y="243"/>
                </a:lnTo>
                <a:lnTo>
                  <a:pt x="4301" y="233"/>
                </a:lnTo>
                <a:lnTo>
                  <a:pt x="4264" y="205"/>
                </a:lnTo>
                <a:lnTo>
                  <a:pt x="4226" y="184"/>
                </a:lnTo>
                <a:lnTo>
                  <a:pt x="4184" y="168"/>
                </a:lnTo>
                <a:lnTo>
                  <a:pt x="4140" y="158"/>
                </a:lnTo>
                <a:lnTo>
                  <a:pt x="4095" y="154"/>
                </a:lnTo>
                <a:lnTo>
                  <a:pt x="4063" y="154"/>
                </a:lnTo>
                <a:lnTo>
                  <a:pt x="4039" y="151"/>
                </a:lnTo>
                <a:lnTo>
                  <a:pt x="4018" y="140"/>
                </a:lnTo>
                <a:lnTo>
                  <a:pt x="4001" y="123"/>
                </a:lnTo>
                <a:lnTo>
                  <a:pt x="3990" y="102"/>
                </a:lnTo>
                <a:lnTo>
                  <a:pt x="3987" y="77"/>
                </a:lnTo>
                <a:lnTo>
                  <a:pt x="3990" y="53"/>
                </a:lnTo>
                <a:lnTo>
                  <a:pt x="4001" y="32"/>
                </a:lnTo>
                <a:lnTo>
                  <a:pt x="4018" y="14"/>
                </a:lnTo>
                <a:lnTo>
                  <a:pt x="4039" y="4"/>
                </a:lnTo>
                <a:lnTo>
                  <a:pt x="4063" y="0"/>
                </a:lnTo>
                <a:close/>
                <a:moveTo>
                  <a:pt x="3439" y="0"/>
                </a:moveTo>
                <a:lnTo>
                  <a:pt x="3751" y="0"/>
                </a:lnTo>
                <a:lnTo>
                  <a:pt x="3775" y="4"/>
                </a:lnTo>
                <a:lnTo>
                  <a:pt x="3796" y="14"/>
                </a:lnTo>
                <a:lnTo>
                  <a:pt x="3812" y="32"/>
                </a:lnTo>
                <a:lnTo>
                  <a:pt x="3824" y="53"/>
                </a:lnTo>
                <a:lnTo>
                  <a:pt x="3828" y="77"/>
                </a:lnTo>
                <a:lnTo>
                  <a:pt x="3824" y="102"/>
                </a:lnTo>
                <a:lnTo>
                  <a:pt x="3812" y="123"/>
                </a:lnTo>
                <a:lnTo>
                  <a:pt x="3796" y="140"/>
                </a:lnTo>
                <a:lnTo>
                  <a:pt x="3775" y="151"/>
                </a:lnTo>
                <a:lnTo>
                  <a:pt x="3751" y="154"/>
                </a:lnTo>
                <a:lnTo>
                  <a:pt x="3439" y="154"/>
                </a:lnTo>
                <a:lnTo>
                  <a:pt x="3414" y="151"/>
                </a:lnTo>
                <a:lnTo>
                  <a:pt x="3393" y="140"/>
                </a:lnTo>
                <a:lnTo>
                  <a:pt x="3376" y="123"/>
                </a:lnTo>
                <a:lnTo>
                  <a:pt x="3365" y="102"/>
                </a:lnTo>
                <a:lnTo>
                  <a:pt x="3362" y="77"/>
                </a:lnTo>
                <a:lnTo>
                  <a:pt x="3365" y="53"/>
                </a:lnTo>
                <a:lnTo>
                  <a:pt x="3376" y="32"/>
                </a:lnTo>
                <a:lnTo>
                  <a:pt x="3393" y="14"/>
                </a:lnTo>
                <a:lnTo>
                  <a:pt x="3414" y="4"/>
                </a:lnTo>
                <a:lnTo>
                  <a:pt x="3439" y="0"/>
                </a:lnTo>
                <a:close/>
                <a:moveTo>
                  <a:pt x="2812" y="0"/>
                </a:moveTo>
                <a:lnTo>
                  <a:pt x="3126" y="0"/>
                </a:lnTo>
                <a:lnTo>
                  <a:pt x="3151" y="4"/>
                </a:lnTo>
                <a:lnTo>
                  <a:pt x="3171" y="14"/>
                </a:lnTo>
                <a:lnTo>
                  <a:pt x="3187" y="32"/>
                </a:lnTo>
                <a:lnTo>
                  <a:pt x="3198" y="53"/>
                </a:lnTo>
                <a:lnTo>
                  <a:pt x="3203" y="77"/>
                </a:lnTo>
                <a:lnTo>
                  <a:pt x="3198" y="102"/>
                </a:lnTo>
                <a:lnTo>
                  <a:pt x="3187" y="123"/>
                </a:lnTo>
                <a:lnTo>
                  <a:pt x="3171" y="140"/>
                </a:lnTo>
                <a:lnTo>
                  <a:pt x="3151" y="151"/>
                </a:lnTo>
                <a:lnTo>
                  <a:pt x="3126" y="154"/>
                </a:lnTo>
                <a:lnTo>
                  <a:pt x="2812" y="154"/>
                </a:lnTo>
                <a:lnTo>
                  <a:pt x="2787" y="151"/>
                </a:lnTo>
                <a:lnTo>
                  <a:pt x="2767" y="140"/>
                </a:lnTo>
                <a:lnTo>
                  <a:pt x="2751" y="123"/>
                </a:lnTo>
                <a:lnTo>
                  <a:pt x="2740" y="102"/>
                </a:lnTo>
                <a:lnTo>
                  <a:pt x="2735" y="77"/>
                </a:lnTo>
                <a:lnTo>
                  <a:pt x="2740" y="53"/>
                </a:lnTo>
                <a:lnTo>
                  <a:pt x="2751" y="32"/>
                </a:lnTo>
                <a:lnTo>
                  <a:pt x="2767" y="14"/>
                </a:lnTo>
                <a:lnTo>
                  <a:pt x="2787" y="4"/>
                </a:lnTo>
                <a:lnTo>
                  <a:pt x="2812" y="0"/>
                </a:lnTo>
                <a:close/>
                <a:moveTo>
                  <a:pt x="2187" y="0"/>
                </a:moveTo>
                <a:lnTo>
                  <a:pt x="2499" y="0"/>
                </a:lnTo>
                <a:lnTo>
                  <a:pt x="2524" y="4"/>
                </a:lnTo>
                <a:lnTo>
                  <a:pt x="2545" y="14"/>
                </a:lnTo>
                <a:lnTo>
                  <a:pt x="2562" y="32"/>
                </a:lnTo>
                <a:lnTo>
                  <a:pt x="2573" y="53"/>
                </a:lnTo>
                <a:lnTo>
                  <a:pt x="2576" y="77"/>
                </a:lnTo>
                <a:lnTo>
                  <a:pt x="2573" y="102"/>
                </a:lnTo>
                <a:lnTo>
                  <a:pt x="2562" y="123"/>
                </a:lnTo>
                <a:lnTo>
                  <a:pt x="2545" y="140"/>
                </a:lnTo>
                <a:lnTo>
                  <a:pt x="2524" y="151"/>
                </a:lnTo>
                <a:lnTo>
                  <a:pt x="2499" y="154"/>
                </a:lnTo>
                <a:lnTo>
                  <a:pt x="2187" y="154"/>
                </a:lnTo>
                <a:lnTo>
                  <a:pt x="2163" y="151"/>
                </a:lnTo>
                <a:lnTo>
                  <a:pt x="2142" y="140"/>
                </a:lnTo>
                <a:lnTo>
                  <a:pt x="2126" y="123"/>
                </a:lnTo>
                <a:lnTo>
                  <a:pt x="2114" y="102"/>
                </a:lnTo>
                <a:lnTo>
                  <a:pt x="2110" y="77"/>
                </a:lnTo>
                <a:lnTo>
                  <a:pt x="2114" y="53"/>
                </a:lnTo>
                <a:lnTo>
                  <a:pt x="2126" y="32"/>
                </a:lnTo>
                <a:lnTo>
                  <a:pt x="2142" y="14"/>
                </a:lnTo>
                <a:lnTo>
                  <a:pt x="2163" y="4"/>
                </a:lnTo>
                <a:lnTo>
                  <a:pt x="2187" y="0"/>
                </a:lnTo>
                <a:close/>
                <a:moveTo>
                  <a:pt x="1733" y="0"/>
                </a:moveTo>
                <a:lnTo>
                  <a:pt x="1875" y="0"/>
                </a:lnTo>
                <a:lnTo>
                  <a:pt x="1899" y="4"/>
                </a:lnTo>
                <a:lnTo>
                  <a:pt x="1920" y="14"/>
                </a:lnTo>
                <a:lnTo>
                  <a:pt x="1937" y="32"/>
                </a:lnTo>
                <a:lnTo>
                  <a:pt x="1948" y="53"/>
                </a:lnTo>
                <a:lnTo>
                  <a:pt x="1951" y="77"/>
                </a:lnTo>
                <a:lnTo>
                  <a:pt x="1948" y="102"/>
                </a:lnTo>
                <a:lnTo>
                  <a:pt x="1937" y="123"/>
                </a:lnTo>
                <a:lnTo>
                  <a:pt x="1920" y="140"/>
                </a:lnTo>
                <a:lnTo>
                  <a:pt x="1899" y="151"/>
                </a:lnTo>
                <a:lnTo>
                  <a:pt x="1875" y="154"/>
                </a:lnTo>
                <a:lnTo>
                  <a:pt x="1733" y="154"/>
                </a:lnTo>
                <a:lnTo>
                  <a:pt x="1688" y="158"/>
                </a:lnTo>
                <a:lnTo>
                  <a:pt x="1644" y="168"/>
                </a:lnTo>
                <a:lnTo>
                  <a:pt x="1601" y="184"/>
                </a:lnTo>
                <a:lnTo>
                  <a:pt x="1585" y="191"/>
                </a:lnTo>
                <a:lnTo>
                  <a:pt x="1567" y="193"/>
                </a:lnTo>
                <a:lnTo>
                  <a:pt x="1546" y="189"/>
                </a:lnTo>
                <a:lnTo>
                  <a:pt x="1527" y="181"/>
                </a:lnTo>
                <a:lnTo>
                  <a:pt x="1510" y="167"/>
                </a:lnTo>
                <a:lnTo>
                  <a:pt x="1498" y="149"/>
                </a:lnTo>
                <a:lnTo>
                  <a:pt x="1491" y="125"/>
                </a:lnTo>
                <a:lnTo>
                  <a:pt x="1492" y="100"/>
                </a:lnTo>
                <a:lnTo>
                  <a:pt x="1499" y="79"/>
                </a:lnTo>
                <a:lnTo>
                  <a:pt x="1513" y="60"/>
                </a:lnTo>
                <a:lnTo>
                  <a:pt x="1534" y="46"/>
                </a:lnTo>
                <a:lnTo>
                  <a:pt x="1599" y="20"/>
                </a:lnTo>
                <a:lnTo>
                  <a:pt x="1665" y="6"/>
                </a:lnTo>
                <a:lnTo>
                  <a:pt x="17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4E7E9E-DC2D-4AA3-B928-A19500EE7712}"/>
              </a:ext>
            </a:extLst>
          </p:cNvPr>
          <p:cNvCxnSpPr>
            <a:cxnSpLocks/>
          </p:cNvCxnSpPr>
          <p:nvPr/>
        </p:nvCxnSpPr>
        <p:spPr>
          <a:xfrm>
            <a:off x="5635449" y="2836865"/>
            <a:ext cx="0" cy="930161"/>
          </a:xfrm>
          <a:prstGeom prst="line">
            <a:avLst/>
          </a:prstGeom>
          <a:ln w="25400" cap="rnd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A31D7D-7A22-4E88-9695-985FFA3BB463}"/>
              </a:ext>
            </a:extLst>
          </p:cNvPr>
          <p:cNvCxnSpPr>
            <a:cxnSpLocks/>
          </p:cNvCxnSpPr>
          <p:nvPr/>
        </p:nvCxnSpPr>
        <p:spPr>
          <a:xfrm>
            <a:off x="1551129" y="3767026"/>
            <a:ext cx="1415648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764658-FD94-4032-A8F2-EB91E44A98BA}"/>
              </a:ext>
            </a:extLst>
          </p:cNvPr>
          <p:cNvCxnSpPr>
            <a:cxnSpLocks/>
          </p:cNvCxnSpPr>
          <p:nvPr/>
        </p:nvCxnSpPr>
        <p:spPr>
          <a:xfrm>
            <a:off x="3695700" y="2447570"/>
            <a:ext cx="2623111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A50DF9-A20F-4301-8ED5-324BBAC6E076}"/>
              </a:ext>
            </a:extLst>
          </p:cNvPr>
          <p:cNvCxnSpPr>
            <a:cxnSpLocks/>
          </p:cNvCxnSpPr>
          <p:nvPr/>
        </p:nvCxnSpPr>
        <p:spPr>
          <a:xfrm flipV="1">
            <a:off x="3798820" y="3767026"/>
            <a:ext cx="1827920" cy="3448"/>
          </a:xfrm>
          <a:prstGeom prst="line">
            <a:avLst/>
          </a:prstGeom>
          <a:ln w="25400" cap="rnd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4D7A901-1AA0-4A12-89AB-F9C18D33DDF0}"/>
              </a:ext>
            </a:extLst>
          </p:cNvPr>
          <p:cNvCxnSpPr>
            <a:cxnSpLocks/>
          </p:cNvCxnSpPr>
          <p:nvPr/>
        </p:nvCxnSpPr>
        <p:spPr>
          <a:xfrm>
            <a:off x="1516295" y="2915811"/>
            <a:ext cx="0" cy="851215"/>
          </a:xfrm>
          <a:prstGeom prst="line">
            <a:avLst/>
          </a:prstGeom>
          <a:ln w="25400" cap="rnd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812B6DA-D423-4550-BB99-FFFC725434B9}"/>
              </a:ext>
            </a:extLst>
          </p:cNvPr>
          <p:cNvCxnSpPr>
            <a:cxnSpLocks/>
          </p:cNvCxnSpPr>
          <p:nvPr/>
        </p:nvCxnSpPr>
        <p:spPr>
          <a:xfrm>
            <a:off x="5594145" y="2645797"/>
            <a:ext cx="728594" cy="0"/>
          </a:xfrm>
          <a:prstGeom prst="line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004F96-E402-4994-BF8F-D404D7F45CFE}"/>
              </a:ext>
            </a:extLst>
          </p:cNvPr>
          <p:cNvCxnSpPr>
            <a:cxnSpLocks/>
          </p:cNvCxnSpPr>
          <p:nvPr/>
        </p:nvCxnSpPr>
        <p:spPr>
          <a:xfrm>
            <a:off x="7494807" y="3638416"/>
            <a:ext cx="0" cy="132058"/>
          </a:xfrm>
          <a:prstGeom prst="line">
            <a:avLst/>
          </a:prstGeom>
          <a:ln w="254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23B8388-EDCD-4280-8B44-7B5DDEE7F8F5}"/>
              </a:ext>
            </a:extLst>
          </p:cNvPr>
          <p:cNvSpPr txBox="1"/>
          <p:nvPr/>
        </p:nvSpPr>
        <p:spPr>
          <a:xfrm>
            <a:off x="3798820" y="3442860"/>
            <a:ext cx="18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ручная проверка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EBFDD4-5ACA-47FE-B523-808E59218AD3}"/>
              </a:ext>
            </a:extLst>
          </p:cNvPr>
          <p:cNvSpPr txBox="1"/>
          <p:nvPr/>
        </p:nvSpPr>
        <p:spPr>
          <a:xfrm>
            <a:off x="4637733" y="1939068"/>
            <a:ext cx="153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полуавтоматическая проверка (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FICO)</a:t>
            </a:r>
            <a:endParaRPr lang="ru-RU" sz="12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CD250C-6D92-4C32-ADAF-6920F98D1871}"/>
              </a:ext>
            </a:extLst>
          </p:cNvPr>
          <p:cNvSpPr txBox="1"/>
          <p:nvPr/>
        </p:nvSpPr>
        <p:spPr>
          <a:xfrm>
            <a:off x="1776388" y="3241888"/>
            <a:ext cx="113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дефекты документации</a:t>
            </a:r>
          </a:p>
        </p:txBody>
      </p:sp>
      <p:sp>
        <p:nvSpPr>
          <p:cNvPr id="110" name="Freeform 13">
            <a:extLst>
              <a:ext uri="{FF2B5EF4-FFF2-40B4-BE49-F238E27FC236}">
                <a16:creationId xmlns:a16="http://schemas.microsoft.com/office/drawing/2014/main" id="{1A547C4C-62BC-4F00-981F-DFC10F6035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9361" y="3325375"/>
            <a:ext cx="75884" cy="294689"/>
          </a:xfrm>
          <a:custGeom>
            <a:avLst/>
            <a:gdLst>
              <a:gd name="T0" fmla="*/ 610 w 1225"/>
              <a:gd name="T1" fmla="*/ 4644 h 4799"/>
              <a:gd name="T2" fmla="*/ 610 w 1225"/>
              <a:gd name="T3" fmla="*/ 4644 h 4799"/>
              <a:gd name="T4" fmla="*/ 417 w 1225"/>
              <a:gd name="T5" fmla="*/ 4451 h 4799"/>
              <a:gd name="T6" fmla="*/ 610 w 1225"/>
              <a:gd name="T7" fmla="*/ 4259 h 4799"/>
              <a:gd name="T8" fmla="*/ 802 w 1225"/>
              <a:gd name="T9" fmla="*/ 4451 h 4799"/>
              <a:gd name="T10" fmla="*/ 610 w 1225"/>
              <a:gd name="T11" fmla="*/ 4644 h 4799"/>
              <a:gd name="T12" fmla="*/ 610 w 1225"/>
              <a:gd name="T13" fmla="*/ 4644 h 4799"/>
              <a:gd name="T14" fmla="*/ 610 w 1225"/>
              <a:gd name="T15" fmla="*/ 4104 h 4799"/>
              <a:gd name="T16" fmla="*/ 610 w 1225"/>
              <a:gd name="T17" fmla="*/ 4104 h 4799"/>
              <a:gd name="T18" fmla="*/ 263 w 1225"/>
              <a:gd name="T19" fmla="*/ 4451 h 4799"/>
              <a:gd name="T20" fmla="*/ 610 w 1225"/>
              <a:gd name="T21" fmla="*/ 4799 h 4799"/>
              <a:gd name="T22" fmla="*/ 957 w 1225"/>
              <a:gd name="T23" fmla="*/ 4451 h 4799"/>
              <a:gd name="T24" fmla="*/ 610 w 1225"/>
              <a:gd name="T25" fmla="*/ 4104 h 4799"/>
              <a:gd name="T26" fmla="*/ 610 w 1225"/>
              <a:gd name="T27" fmla="*/ 4104 h 4799"/>
              <a:gd name="T28" fmla="*/ 821 w 1225"/>
              <a:gd name="T29" fmla="*/ 3387 h 4799"/>
              <a:gd name="T30" fmla="*/ 821 w 1225"/>
              <a:gd name="T31" fmla="*/ 3387 h 4799"/>
              <a:gd name="T32" fmla="*/ 820 w 1225"/>
              <a:gd name="T33" fmla="*/ 3394 h 4799"/>
              <a:gd name="T34" fmla="*/ 619 w 1225"/>
              <a:gd name="T35" fmla="*/ 3595 h 4799"/>
              <a:gd name="T36" fmla="*/ 605 w 1225"/>
              <a:gd name="T37" fmla="*/ 3595 h 4799"/>
              <a:gd name="T38" fmla="*/ 404 w 1225"/>
              <a:gd name="T39" fmla="*/ 3394 h 4799"/>
              <a:gd name="T40" fmla="*/ 404 w 1225"/>
              <a:gd name="T41" fmla="*/ 3387 h 4799"/>
              <a:gd name="T42" fmla="*/ 155 w 1225"/>
              <a:gd name="T43" fmla="*/ 615 h 4799"/>
              <a:gd name="T44" fmla="*/ 155 w 1225"/>
              <a:gd name="T45" fmla="*/ 611 h 4799"/>
              <a:gd name="T46" fmla="*/ 613 w 1225"/>
              <a:gd name="T47" fmla="*/ 153 h 4799"/>
              <a:gd name="T48" fmla="*/ 1070 w 1225"/>
              <a:gd name="T49" fmla="*/ 611 h 4799"/>
              <a:gd name="T50" fmla="*/ 821 w 1225"/>
              <a:gd name="T51" fmla="*/ 3387 h 4799"/>
              <a:gd name="T52" fmla="*/ 821 w 1225"/>
              <a:gd name="T53" fmla="*/ 3387 h 4799"/>
              <a:gd name="T54" fmla="*/ 613 w 1225"/>
              <a:gd name="T55" fmla="*/ 0 h 4799"/>
              <a:gd name="T56" fmla="*/ 613 w 1225"/>
              <a:gd name="T57" fmla="*/ 0 h 4799"/>
              <a:gd name="T58" fmla="*/ 0 w 1225"/>
              <a:gd name="T59" fmla="*/ 605 h 4799"/>
              <a:gd name="T60" fmla="*/ 0 w 1225"/>
              <a:gd name="T61" fmla="*/ 622 h 4799"/>
              <a:gd name="T62" fmla="*/ 249 w 1225"/>
              <a:gd name="T63" fmla="*/ 3398 h 4799"/>
              <a:gd name="T64" fmla="*/ 605 w 1225"/>
              <a:gd name="T65" fmla="*/ 3750 h 4799"/>
              <a:gd name="T66" fmla="*/ 619 w 1225"/>
              <a:gd name="T67" fmla="*/ 3750 h 4799"/>
              <a:gd name="T68" fmla="*/ 975 w 1225"/>
              <a:gd name="T69" fmla="*/ 3398 h 4799"/>
              <a:gd name="T70" fmla="*/ 1224 w 1225"/>
              <a:gd name="T71" fmla="*/ 631 h 4799"/>
              <a:gd name="T72" fmla="*/ 1224 w 1225"/>
              <a:gd name="T73" fmla="*/ 631 h 4799"/>
              <a:gd name="T74" fmla="*/ 1225 w 1225"/>
              <a:gd name="T75" fmla="*/ 618 h 4799"/>
              <a:gd name="T76" fmla="*/ 1225 w 1225"/>
              <a:gd name="T77" fmla="*/ 611 h 4799"/>
              <a:gd name="T78" fmla="*/ 613 w 1225"/>
              <a:gd name="T79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25" h="4799">
                <a:moveTo>
                  <a:pt x="610" y="4644"/>
                </a:moveTo>
                <a:lnTo>
                  <a:pt x="610" y="4644"/>
                </a:lnTo>
                <a:cubicBezTo>
                  <a:pt x="504" y="4644"/>
                  <a:pt x="417" y="4557"/>
                  <a:pt x="417" y="4451"/>
                </a:cubicBezTo>
                <a:cubicBezTo>
                  <a:pt x="417" y="4345"/>
                  <a:pt x="504" y="4259"/>
                  <a:pt x="610" y="4259"/>
                </a:cubicBezTo>
                <a:cubicBezTo>
                  <a:pt x="716" y="4259"/>
                  <a:pt x="802" y="4345"/>
                  <a:pt x="802" y="4451"/>
                </a:cubicBezTo>
                <a:cubicBezTo>
                  <a:pt x="802" y="4557"/>
                  <a:pt x="716" y="4644"/>
                  <a:pt x="610" y="4644"/>
                </a:cubicBezTo>
                <a:lnTo>
                  <a:pt x="610" y="4644"/>
                </a:lnTo>
                <a:close/>
                <a:moveTo>
                  <a:pt x="610" y="4104"/>
                </a:moveTo>
                <a:lnTo>
                  <a:pt x="610" y="4104"/>
                </a:lnTo>
                <a:cubicBezTo>
                  <a:pt x="418" y="4104"/>
                  <a:pt x="263" y="4260"/>
                  <a:pt x="263" y="4451"/>
                </a:cubicBezTo>
                <a:cubicBezTo>
                  <a:pt x="263" y="4643"/>
                  <a:pt x="418" y="4799"/>
                  <a:pt x="610" y="4799"/>
                </a:cubicBezTo>
                <a:cubicBezTo>
                  <a:pt x="801" y="4799"/>
                  <a:pt x="957" y="4643"/>
                  <a:pt x="957" y="4451"/>
                </a:cubicBezTo>
                <a:cubicBezTo>
                  <a:pt x="957" y="4260"/>
                  <a:pt x="801" y="4104"/>
                  <a:pt x="610" y="4104"/>
                </a:cubicBezTo>
                <a:lnTo>
                  <a:pt x="610" y="4104"/>
                </a:lnTo>
                <a:close/>
                <a:moveTo>
                  <a:pt x="821" y="3387"/>
                </a:moveTo>
                <a:lnTo>
                  <a:pt x="821" y="3387"/>
                </a:lnTo>
                <a:cubicBezTo>
                  <a:pt x="820" y="3390"/>
                  <a:pt x="820" y="3392"/>
                  <a:pt x="820" y="3394"/>
                </a:cubicBezTo>
                <a:cubicBezTo>
                  <a:pt x="820" y="3505"/>
                  <a:pt x="730" y="3595"/>
                  <a:pt x="619" y="3595"/>
                </a:cubicBezTo>
                <a:lnTo>
                  <a:pt x="605" y="3595"/>
                </a:lnTo>
                <a:cubicBezTo>
                  <a:pt x="494" y="3595"/>
                  <a:pt x="404" y="3505"/>
                  <a:pt x="404" y="3394"/>
                </a:cubicBezTo>
                <a:cubicBezTo>
                  <a:pt x="404" y="3392"/>
                  <a:pt x="404" y="3390"/>
                  <a:pt x="404" y="3387"/>
                </a:cubicBezTo>
                <a:lnTo>
                  <a:pt x="155" y="615"/>
                </a:lnTo>
                <a:cubicBezTo>
                  <a:pt x="155" y="614"/>
                  <a:pt x="155" y="612"/>
                  <a:pt x="155" y="611"/>
                </a:cubicBezTo>
                <a:cubicBezTo>
                  <a:pt x="155" y="359"/>
                  <a:pt x="360" y="153"/>
                  <a:pt x="613" y="153"/>
                </a:cubicBezTo>
                <a:cubicBezTo>
                  <a:pt x="865" y="153"/>
                  <a:pt x="1070" y="359"/>
                  <a:pt x="1070" y="611"/>
                </a:cubicBezTo>
                <a:lnTo>
                  <a:pt x="821" y="3387"/>
                </a:lnTo>
                <a:lnTo>
                  <a:pt x="821" y="3387"/>
                </a:lnTo>
                <a:close/>
                <a:moveTo>
                  <a:pt x="613" y="0"/>
                </a:moveTo>
                <a:lnTo>
                  <a:pt x="613" y="0"/>
                </a:lnTo>
                <a:cubicBezTo>
                  <a:pt x="275" y="0"/>
                  <a:pt x="0" y="273"/>
                  <a:pt x="0" y="605"/>
                </a:cubicBezTo>
                <a:cubicBezTo>
                  <a:pt x="0" y="610"/>
                  <a:pt x="0" y="616"/>
                  <a:pt x="0" y="622"/>
                </a:cubicBezTo>
                <a:lnTo>
                  <a:pt x="249" y="3398"/>
                </a:lnTo>
                <a:cubicBezTo>
                  <a:pt x="251" y="3593"/>
                  <a:pt x="410" y="3750"/>
                  <a:pt x="605" y="3750"/>
                </a:cubicBezTo>
                <a:lnTo>
                  <a:pt x="619" y="3750"/>
                </a:lnTo>
                <a:cubicBezTo>
                  <a:pt x="814" y="3750"/>
                  <a:pt x="973" y="3593"/>
                  <a:pt x="975" y="3398"/>
                </a:cubicBezTo>
                <a:lnTo>
                  <a:pt x="1224" y="631"/>
                </a:lnTo>
                <a:lnTo>
                  <a:pt x="1224" y="631"/>
                </a:lnTo>
                <a:cubicBezTo>
                  <a:pt x="1225" y="627"/>
                  <a:pt x="1225" y="623"/>
                  <a:pt x="1225" y="618"/>
                </a:cubicBezTo>
                <a:lnTo>
                  <a:pt x="1225" y="611"/>
                </a:lnTo>
                <a:cubicBezTo>
                  <a:pt x="1225" y="273"/>
                  <a:pt x="950" y="0"/>
                  <a:pt x="61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4A8AB05-6660-4385-BF57-79530F332AF3}"/>
              </a:ext>
            </a:extLst>
          </p:cNvPr>
          <p:cNvSpPr/>
          <p:nvPr/>
        </p:nvSpPr>
        <p:spPr>
          <a:xfrm>
            <a:off x="6432587" y="2106342"/>
            <a:ext cx="2080928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Выявление недостатков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C11C323-00C8-472F-960E-793671E591A9}"/>
              </a:ext>
            </a:extLst>
          </p:cNvPr>
          <p:cNvCxnSpPr>
            <a:cxnSpLocks/>
          </p:cNvCxnSpPr>
          <p:nvPr/>
        </p:nvCxnSpPr>
        <p:spPr>
          <a:xfrm>
            <a:off x="7494807" y="2790056"/>
            <a:ext cx="0" cy="148310"/>
          </a:xfrm>
          <a:prstGeom prst="line">
            <a:avLst/>
          </a:prstGeom>
          <a:ln w="254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Овал 69">
            <a:extLst>
              <a:ext uri="{FF2B5EF4-FFF2-40B4-BE49-F238E27FC236}">
                <a16:creationId xmlns:a16="http://schemas.microsoft.com/office/drawing/2014/main" id="{5FFBC5DA-E34A-4BF5-83C6-E6A9E353C33F}"/>
              </a:ext>
            </a:extLst>
          </p:cNvPr>
          <p:cNvSpPr/>
          <p:nvPr/>
        </p:nvSpPr>
        <p:spPr>
          <a:xfrm>
            <a:off x="5324817" y="2546088"/>
            <a:ext cx="742549" cy="7425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5D27FD-D486-4B6E-9C4F-07BF8CF00D6D}"/>
              </a:ext>
            </a:extLst>
          </p:cNvPr>
          <p:cNvSpPr txBox="1"/>
          <p:nvPr/>
        </p:nvSpPr>
        <p:spPr>
          <a:xfrm rot="20043880">
            <a:off x="5351909" y="2654201"/>
            <a:ext cx="67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99"/>
                </a:solidFill>
              </a:rPr>
              <a:t>≈</a:t>
            </a:r>
            <a:r>
              <a:rPr lang="ru-RU" sz="1400" b="1" dirty="0">
                <a:solidFill>
                  <a:srgbClr val="FFFF99"/>
                </a:solidFill>
              </a:rPr>
              <a:t>0.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5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% 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>
                <a:solidFill>
                  <a:schemeClr val="bg1"/>
                </a:solidFill>
                <a:latin typeface="+mj-lt"/>
              </a:rPr>
              <a:t>EHR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FCDA2C-0474-48F0-B865-D0B1D399B7A7}"/>
              </a:ext>
            </a:extLst>
          </p:cNvPr>
          <p:cNvSpPr txBox="1"/>
          <p:nvPr/>
        </p:nvSpPr>
        <p:spPr>
          <a:xfrm>
            <a:off x="2736701" y="4297289"/>
            <a:ext cx="172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Неструктурированные данные</a:t>
            </a: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EA69F067-B6A5-4E88-8ADC-2D82E55977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0817" y="4358189"/>
            <a:ext cx="75884" cy="294689"/>
          </a:xfrm>
          <a:custGeom>
            <a:avLst/>
            <a:gdLst>
              <a:gd name="T0" fmla="*/ 610 w 1225"/>
              <a:gd name="T1" fmla="*/ 4644 h 4799"/>
              <a:gd name="T2" fmla="*/ 610 w 1225"/>
              <a:gd name="T3" fmla="*/ 4644 h 4799"/>
              <a:gd name="T4" fmla="*/ 417 w 1225"/>
              <a:gd name="T5" fmla="*/ 4451 h 4799"/>
              <a:gd name="T6" fmla="*/ 610 w 1225"/>
              <a:gd name="T7" fmla="*/ 4259 h 4799"/>
              <a:gd name="T8" fmla="*/ 802 w 1225"/>
              <a:gd name="T9" fmla="*/ 4451 h 4799"/>
              <a:gd name="T10" fmla="*/ 610 w 1225"/>
              <a:gd name="T11" fmla="*/ 4644 h 4799"/>
              <a:gd name="T12" fmla="*/ 610 w 1225"/>
              <a:gd name="T13" fmla="*/ 4644 h 4799"/>
              <a:gd name="T14" fmla="*/ 610 w 1225"/>
              <a:gd name="T15" fmla="*/ 4104 h 4799"/>
              <a:gd name="T16" fmla="*/ 610 w 1225"/>
              <a:gd name="T17" fmla="*/ 4104 h 4799"/>
              <a:gd name="T18" fmla="*/ 263 w 1225"/>
              <a:gd name="T19" fmla="*/ 4451 h 4799"/>
              <a:gd name="T20" fmla="*/ 610 w 1225"/>
              <a:gd name="T21" fmla="*/ 4799 h 4799"/>
              <a:gd name="T22" fmla="*/ 957 w 1225"/>
              <a:gd name="T23" fmla="*/ 4451 h 4799"/>
              <a:gd name="T24" fmla="*/ 610 w 1225"/>
              <a:gd name="T25" fmla="*/ 4104 h 4799"/>
              <a:gd name="T26" fmla="*/ 610 w 1225"/>
              <a:gd name="T27" fmla="*/ 4104 h 4799"/>
              <a:gd name="T28" fmla="*/ 821 w 1225"/>
              <a:gd name="T29" fmla="*/ 3387 h 4799"/>
              <a:gd name="T30" fmla="*/ 821 w 1225"/>
              <a:gd name="T31" fmla="*/ 3387 h 4799"/>
              <a:gd name="T32" fmla="*/ 820 w 1225"/>
              <a:gd name="T33" fmla="*/ 3394 h 4799"/>
              <a:gd name="T34" fmla="*/ 619 w 1225"/>
              <a:gd name="T35" fmla="*/ 3595 h 4799"/>
              <a:gd name="T36" fmla="*/ 605 w 1225"/>
              <a:gd name="T37" fmla="*/ 3595 h 4799"/>
              <a:gd name="T38" fmla="*/ 404 w 1225"/>
              <a:gd name="T39" fmla="*/ 3394 h 4799"/>
              <a:gd name="T40" fmla="*/ 404 w 1225"/>
              <a:gd name="T41" fmla="*/ 3387 h 4799"/>
              <a:gd name="T42" fmla="*/ 155 w 1225"/>
              <a:gd name="T43" fmla="*/ 615 h 4799"/>
              <a:gd name="T44" fmla="*/ 155 w 1225"/>
              <a:gd name="T45" fmla="*/ 611 h 4799"/>
              <a:gd name="T46" fmla="*/ 613 w 1225"/>
              <a:gd name="T47" fmla="*/ 153 h 4799"/>
              <a:gd name="T48" fmla="*/ 1070 w 1225"/>
              <a:gd name="T49" fmla="*/ 611 h 4799"/>
              <a:gd name="T50" fmla="*/ 821 w 1225"/>
              <a:gd name="T51" fmla="*/ 3387 h 4799"/>
              <a:gd name="T52" fmla="*/ 821 w 1225"/>
              <a:gd name="T53" fmla="*/ 3387 h 4799"/>
              <a:gd name="T54" fmla="*/ 613 w 1225"/>
              <a:gd name="T55" fmla="*/ 0 h 4799"/>
              <a:gd name="T56" fmla="*/ 613 w 1225"/>
              <a:gd name="T57" fmla="*/ 0 h 4799"/>
              <a:gd name="T58" fmla="*/ 0 w 1225"/>
              <a:gd name="T59" fmla="*/ 605 h 4799"/>
              <a:gd name="T60" fmla="*/ 0 w 1225"/>
              <a:gd name="T61" fmla="*/ 622 h 4799"/>
              <a:gd name="T62" fmla="*/ 249 w 1225"/>
              <a:gd name="T63" fmla="*/ 3398 h 4799"/>
              <a:gd name="T64" fmla="*/ 605 w 1225"/>
              <a:gd name="T65" fmla="*/ 3750 h 4799"/>
              <a:gd name="T66" fmla="*/ 619 w 1225"/>
              <a:gd name="T67" fmla="*/ 3750 h 4799"/>
              <a:gd name="T68" fmla="*/ 975 w 1225"/>
              <a:gd name="T69" fmla="*/ 3398 h 4799"/>
              <a:gd name="T70" fmla="*/ 1224 w 1225"/>
              <a:gd name="T71" fmla="*/ 631 h 4799"/>
              <a:gd name="T72" fmla="*/ 1224 w 1225"/>
              <a:gd name="T73" fmla="*/ 631 h 4799"/>
              <a:gd name="T74" fmla="*/ 1225 w 1225"/>
              <a:gd name="T75" fmla="*/ 618 h 4799"/>
              <a:gd name="T76" fmla="*/ 1225 w 1225"/>
              <a:gd name="T77" fmla="*/ 611 h 4799"/>
              <a:gd name="T78" fmla="*/ 613 w 1225"/>
              <a:gd name="T79" fmla="*/ 0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25" h="4799">
                <a:moveTo>
                  <a:pt x="610" y="4644"/>
                </a:moveTo>
                <a:lnTo>
                  <a:pt x="610" y="4644"/>
                </a:lnTo>
                <a:cubicBezTo>
                  <a:pt x="504" y="4644"/>
                  <a:pt x="417" y="4557"/>
                  <a:pt x="417" y="4451"/>
                </a:cubicBezTo>
                <a:cubicBezTo>
                  <a:pt x="417" y="4345"/>
                  <a:pt x="504" y="4259"/>
                  <a:pt x="610" y="4259"/>
                </a:cubicBezTo>
                <a:cubicBezTo>
                  <a:pt x="716" y="4259"/>
                  <a:pt x="802" y="4345"/>
                  <a:pt x="802" y="4451"/>
                </a:cubicBezTo>
                <a:cubicBezTo>
                  <a:pt x="802" y="4557"/>
                  <a:pt x="716" y="4644"/>
                  <a:pt x="610" y="4644"/>
                </a:cubicBezTo>
                <a:lnTo>
                  <a:pt x="610" y="4644"/>
                </a:lnTo>
                <a:close/>
                <a:moveTo>
                  <a:pt x="610" y="4104"/>
                </a:moveTo>
                <a:lnTo>
                  <a:pt x="610" y="4104"/>
                </a:lnTo>
                <a:cubicBezTo>
                  <a:pt x="418" y="4104"/>
                  <a:pt x="263" y="4260"/>
                  <a:pt x="263" y="4451"/>
                </a:cubicBezTo>
                <a:cubicBezTo>
                  <a:pt x="263" y="4643"/>
                  <a:pt x="418" y="4799"/>
                  <a:pt x="610" y="4799"/>
                </a:cubicBezTo>
                <a:cubicBezTo>
                  <a:pt x="801" y="4799"/>
                  <a:pt x="957" y="4643"/>
                  <a:pt x="957" y="4451"/>
                </a:cubicBezTo>
                <a:cubicBezTo>
                  <a:pt x="957" y="4260"/>
                  <a:pt x="801" y="4104"/>
                  <a:pt x="610" y="4104"/>
                </a:cubicBezTo>
                <a:lnTo>
                  <a:pt x="610" y="4104"/>
                </a:lnTo>
                <a:close/>
                <a:moveTo>
                  <a:pt x="821" y="3387"/>
                </a:moveTo>
                <a:lnTo>
                  <a:pt x="821" y="3387"/>
                </a:lnTo>
                <a:cubicBezTo>
                  <a:pt x="820" y="3390"/>
                  <a:pt x="820" y="3392"/>
                  <a:pt x="820" y="3394"/>
                </a:cubicBezTo>
                <a:cubicBezTo>
                  <a:pt x="820" y="3505"/>
                  <a:pt x="730" y="3595"/>
                  <a:pt x="619" y="3595"/>
                </a:cubicBezTo>
                <a:lnTo>
                  <a:pt x="605" y="3595"/>
                </a:lnTo>
                <a:cubicBezTo>
                  <a:pt x="494" y="3595"/>
                  <a:pt x="404" y="3505"/>
                  <a:pt x="404" y="3394"/>
                </a:cubicBezTo>
                <a:cubicBezTo>
                  <a:pt x="404" y="3392"/>
                  <a:pt x="404" y="3390"/>
                  <a:pt x="404" y="3387"/>
                </a:cubicBezTo>
                <a:lnTo>
                  <a:pt x="155" y="615"/>
                </a:lnTo>
                <a:cubicBezTo>
                  <a:pt x="155" y="614"/>
                  <a:pt x="155" y="612"/>
                  <a:pt x="155" y="611"/>
                </a:cubicBezTo>
                <a:cubicBezTo>
                  <a:pt x="155" y="359"/>
                  <a:pt x="360" y="153"/>
                  <a:pt x="613" y="153"/>
                </a:cubicBezTo>
                <a:cubicBezTo>
                  <a:pt x="865" y="153"/>
                  <a:pt x="1070" y="359"/>
                  <a:pt x="1070" y="611"/>
                </a:cubicBezTo>
                <a:lnTo>
                  <a:pt x="821" y="3387"/>
                </a:lnTo>
                <a:lnTo>
                  <a:pt x="821" y="3387"/>
                </a:lnTo>
                <a:close/>
                <a:moveTo>
                  <a:pt x="613" y="0"/>
                </a:moveTo>
                <a:lnTo>
                  <a:pt x="613" y="0"/>
                </a:lnTo>
                <a:cubicBezTo>
                  <a:pt x="275" y="0"/>
                  <a:pt x="0" y="273"/>
                  <a:pt x="0" y="605"/>
                </a:cubicBezTo>
                <a:cubicBezTo>
                  <a:pt x="0" y="610"/>
                  <a:pt x="0" y="616"/>
                  <a:pt x="0" y="622"/>
                </a:cubicBezTo>
                <a:lnTo>
                  <a:pt x="249" y="3398"/>
                </a:lnTo>
                <a:cubicBezTo>
                  <a:pt x="251" y="3593"/>
                  <a:pt x="410" y="3750"/>
                  <a:pt x="605" y="3750"/>
                </a:cubicBezTo>
                <a:lnTo>
                  <a:pt x="619" y="3750"/>
                </a:lnTo>
                <a:cubicBezTo>
                  <a:pt x="814" y="3750"/>
                  <a:pt x="973" y="3593"/>
                  <a:pt x="975" y="3398"/>
                </a:cubicBezTo>
                <a:lnTo>
                  <a:pt x="1224" y="631"/>
                </a:lnTo>
                <a:lnTo>
                  <a:pt x="1224" y="631"/>
                </a:lnTo>
                <a:cubicBezTo>
                  <a:pt x="1225" y="627"/>
                  <a:pt x="1225" y="623"/>
                  <a:pt x="1225" y="618"/>
                </a:cubicBezTo>
                <a:lnTo>
                  <a:pt x="1225" y="611"/>
                </a:lnTo>
                <a:cubicBezTo>
                  <a:pt x="1225" y="273"/>
                  <a:pt x="950" y="0"/>
                  <a:pt x="61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CFFB16-5FA2-4BD7-9BA1-7573404130DF}"/>
              </a:ext>
            </a:extLst>
          </p:cNvPr>
          <p:cNvSpPr/>
          <p:nvPr/>
        </p:nvSpPr>
        <p:spPr>
          <a:xfrm>
            <a:off x="6432586" y="2957026"/>
            <a:ext cx="2080937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Экспертиза качества медицинской помощи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F5B3C-1D5D-48FF-BA80-6267384CDDAE}"/>
              </a:ext>
            </a:extLst>
          </p:cNvPr>
          <p:cNvSpPr/>
          <p:nvPr/>
        </p:nvSpPr>
        <p:spPr>
          <a:xfrm>
            <a:off x="6432587" y="3807710"/>
            <a:ext cx="2080936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Применение санкций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ACB07D-135E-4355-B3E9-C48C1ADB4E80}"/>
              </a:ext>
            </a:extLst>
          </p:cNvPr>
          <p:cNvSpPr/>
          <p:nvPr/>
        </p:nvSpPr>
        <p:spPr>
          <a:xfrm>
            <a:off x="647701" y="2121654"/>
            <a:ext cx="1664518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Оказание медицинской помощи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BC359-9311-C24B-B0C3-8C525EDD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138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Предпосылки: как можно улучшить процесс?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8">
            <a:extLst>
              <a:ext uri="{FF2B5EF4-FFF2-40B4-BE49-F238E27FC236}">
                <a16:creationId xmlns:a16="http://schemas.microsoft.com/office/drawing/2014/main" id="{2B6C7D38-B5CA-42C5-9CEC-BF13EFADC1B2}"/>
              </a:ext>
            </a:extLst>
          </p:cNvPr>
          <p:cNvSpPr/>
          <p:nvPr/>
        </p:nvSpPr>
        <p:spPr>
          <a:xfrm>
            <a:off x="325581" y="1156786"/>
            <a:ext cx="762388" cy="7623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8E1798F-D245-4EBD-833A-DFD05B438E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0009" y="1331431"/>
            <a:ext cx="393615" cy="412676"/>
          </a:xfrm>
          <a:custGeom>
            <a:avLst/>
            <a:gdLst>
              <a:gd name="T0" fmla="*/ 2930 w 4578"/>
              <a:gd name="T1" fmla="*/ 975 h 4799"/>
              <a:gd name="T2" fmla="*/ 2826 w 4578"/>
              <a:gd name="T3" fmla="*/ 871 h 4799"/>
              <a:gd name="T4" fmla="*/ 2826 w 4578"/>
              <a:gd name="T5" fmla="*/ 1209 h 4799"/>
              <a:gd name="T6" fmla="*/ 2591 w 4578"/>
              <a:gd name="T7" fmla="*/ 975 h 4799"/>
              <a:gd name="T8" fmla="*/ 2963 w 4578"/>
              <a:gd name="T9" fmla="*/ 2588 h 4799"/>
              <a:gd name="T10" fmla="*/ 2589 w 4578"/>
              <a:gd name="T11" fmla="*/ 2588 h 4799"/>
              <a:gd name="T12" fmla="*/ 2963 w 4578"/>
              <a:gd name="T13" fmla="*/ 2588 h 4799"/>
              <a:gd name="T14" fmla="*/ 1903 w 4578"/>
              <a:gd name="T15" fmla="*/ 2775 h 4799"/>
              <a:gd name="T16" fmla="*/ 2090 w 4578"/>
              <a:gd name="T17" fmla="*/ 2588 h 4799"/>
              <a:gd name="T18" fmla="*/ 4060 w 4578"/>
              <a:gd name="T19" fmla="*/ 3443 h 4799"/>
              <a:gd name="T20" fmla="*/ 3910 w 4578"/>
              <a:gd name="T21" fmla="*/ 3277 h 4799"/>
              <a:gd name="T22" fmla="*/ 4060 w 4578"/>
              <a:gd name="T23" fmla="*/ 2669 h 4799"/>
              <a:gd name="T24" fmla="*/ 4060 w 4578"/>
              <a:gd name="T25" fmla="*/ 3443 h 4799"/>
              <a:gd name="T26" fmla="*/ 3231 w 4578"/>
              <a:gd name="T27" fmla="*/ 3398 h 4799"/>
              <a:gd name="T28" fmla="*/ 3779 w 4578"/>
              <a:gd name="T29" fmla="*/ 3277 h 4799"/>
              <a:gd name="T30" fmla="*/ 2175 w 4578"/>
              <a:gd name="T31" fmla="*/ 4668 h 4799"/>
              <a:gd name="T32" fmla="*/ 1584 w 4578"/>
              <a:gd name="T33" fmla="*/ 3398 h 4799"/>
              <a:gd name="T34" fmla="*/ 3005 w 4578"/>
              <a:gd name="T35" fmla="*/ 3295 h 4799"/>
              <a:gd name="T36" fmla="*/ 3103 w 4578"/>
              <a:gd name="T37" fmla="*/ 4467 h 4799"/>
              <a:gd name="T38" fmla="*/ 2175 w 4578"/>
              <a:gd name="T39" fmla="*/ 4668 h 4799"/>
              <a:gd name="T40" fmla="*/ 782 w 4578"/>
              <a:gd name="T41" fmla="*/ 2795 h 4799"/>
              <a:gd name="T42" fmla="*/ 1453 w 4578"/>
              <a:gd name="T43" fmla="*/ 4464 h 4799"/>
              <a:gd name="T44" fmla="*/ 518 w 4578"/>
              <a:gd name="T45" fmla="*/ 3443 h 4799"/>
              <a:gd name="T46" fmla="*/ 518 w 4578"/>
              <a:gd name="T47" fmla="*/ 2669 h 4799"/>
              <a:gd name="T48" fmla="*/ 651 w 4578"/>
              <a:gd name="T49" fmla="*/ 2693 h 4799"/>
              <a:gd name="T50" fmla="*/ 518 w 4578"/>
              <a:gd name="T51" fmla="*/ 3443 h 4799"/>
              <a:gd name="T52" fmla="*/ 269 w 4578"/>
              <a:gd name="T53" fmla="*/ 2342 h 4799"/>
              <a:gd name="T54" fmla="*/ 1930 w 4578"/>
              <a:gd name="T55" fmla="*/ 1361 h 4799"/>
              <a:gd name="T56" fmla="*/ 651 w 4578"/>
              <a:gd name="T57" fmla="*/ 2556 h 4799"/>
              <a:gd name="T58" fmla="*/ 269 w 4578"/>
              <a:gd name="T59" fmla="*/ 2342 h 4799"/>
              <a:gd name="T60" fmla="*/ 3671 w 4578"/>
              <a:gd name="T61" fmla="*/ 975 h 4799"/>
              <a:gd name="T62" fmla="*/ 2826 w 4578"/>
              <a:gd name="T63" fmla="*/ 129 h 4799"/>
              <a:gd name="T64" fmla="*/ 3139 w 4578"/>
              <a:gd name="T65" fmla="*/ 3213 h 4799"/>
              <a:gd name="T66" fmla="*/ 2979 w 4578"/>
              <a:gd name="T67" fmla="*/ 3167 h 4799"/>
              <a:gd name="T68" fmla="*/ 1687 w 4578"/>
              <a:gd name="T69" fmla="*/ 3164 h 4799"/>
              <a:gd name="T70" fmla="*/ 782 w 4578"/>
              <a:gd name="T71" fmla="*/ 2316 h 4799"/>
              <a:gd name="T72" fmla="*/ 2826 w 4578"/>
              <a:gd name="T73" fmla="*/ 1951 h 4799"/>
              <a:gd name="T74" fmla="*/ 3779 w 4578"/>
              <a:gd name="T75" fmla="*/ 2644 h 4799"/>
              <a:gd name="T76" fmla="*/ 4240 w 4578"/>
              <a:gd name="T77" fmla="*/ 2342 h 4799"/>
              <a:gd name="T78" fmla="*/ 4060 w 4578"/>
              <a:gd name="T79" fmla="*/ 2538 h 4799"/>
              <a:gd name="T80" fmla="*/ 3578 w 4578"/>
              <a:gd name="T81" fmla="*/ 1596 h 4799"/>
              <a:gd name="T82" fmla="*/ 4240 w 4578"/>
              <a:gd name="T83" fmla="*/ 2342 h 4799"/>
              <a:gd name="T84" fmla="*/ 4371 w 4578"/>
              <a:gd name="T85" fmla="*/ 2342 h 4799"/>
              <a:gd name="T86" fmla="*/ 2826 w 4578"/>
              <a:gd name="T87" fmla="*/ 0 h 4799"/>
              <a:gd name="T88" fmla="*/ 165 w 4578"/>
              <a:gd name="T89" fmla="*/ 2677 h 4799"/>
              <a:gd name="T90" fmla="*/ 676 w 4578"/>
              <a:gd name="T91" fmla="*/ 3549 h 4799"/>
              <a:gd name="T92" fmla="*/ 3886 w 4578"/>
              <a:gd name="T93" fmla="*/ 3544 h 4799"/>
              <a:gd name="T94" fmla="*/ 4351 w 4578"/>
              <a:gd name="T95" fmla="*/ 2628 h 4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78" h="4799">
                <a:moveTo>
                  <a:pt x="2826" y="871"/>
                </a:moveTo>
                <a:lnTo>
                  <a:pt x="2826" y="871"/>
                </a:lnTo>
                <a:cubicBezTo>
                  <a:pt x="2883" y="871"/>
                  <a:pt x="2930" y="917"/>
                  <a:pt x="2930" y="975"/>
                </a:cubicBezTo>
                <a:cubicBezTo>
                  <a:pt x="2930" y="1032"/>
                  <a:pt x="2883" y="1078"/>
                  <a:pt x="2826" y="1078"/>
                </a:cubicBezTo>
                <a:cubicBezTo>
                  <a:pt x="2769" y="1078"/>
                  <a:pt x="2722" y="1032"/>
                  <a:pt x="2722" y="975"/>
                </a:cubicBezTo>
                <a:cubicBezTo>
                  <a:pt x="2722" y="917"/>
                  <a:pt x="2769" y="871"/>
                  <a:pt x="2826" y="871"/>
                </a:cubicBezTo>
                <a:lnTo>
                  <a:pt x="2826" y="871"/>
                </a:lnTo>
                <a:close/>
                <a:moveTo>
                  <a:pt x="2826" y="1209"/>
                </a:moveTo>
                <a:lnTo>
                  <a:pt x="2826" y="1209"/>
                </a:lnTo>
                <a:cubicBezTo>
                  <a:pt x="2956" y="1209"/>
                  <a:pt x="3061" y="1104"/>
                  <a:pt x="3061" y="975"/>
                </a:cubicBezTo>
                <a:cubicBezTo>
                  <a:pt x="3061" y="845"/>
                  <a:pt x="2956" y="740"/>
                  <a:pt x="2826" y="740"/>
                </a:cubicBezTo>
                <a:cubicBezTo>
                  <a:pt x="2696" y="740"/>
                  <a:pt x="2591" y="845"/>
                  <a:pt x="2591" y="975"/>
                </a:cubicBezTo>
                <a:cubicBezTo>
                  <a:pt x="2591" y="1104"/>
                  <a:pt x="2696" y="1209"/>
                  <a:pt x="2826" y="1209"/>
                </a:cubicBezTo>
                <a:lnTo>
                  <a:pt x="2826" y="1209"/>
                </a:lnTo>
                <a:close/>
                <a:moveTo>
                  <a:pt x="2963" y="2588"/>
                </a:moveTo>
                <a:lnTo>
                  <a:pt x="2963" y="2588"/>
                </a:lnTo>
                <a:cubicBezTo>
                  <a:pt x="2963" y="2691"/>
                  <a:pt x="2879" y="2775"/>
                  <a:pt x="2776" y="2775"/>
                </a:cubicBezTo>
                <a:cubicBezTo>
                  <a:pt x="2673" y="2775"/>
                  <a:pt x="2589" y="2691"/>
                  <a:pt x="2589" y="2588"/>
                </a:cubicBezTo>
                <a:cubicBezTo>
                  <a:pt x="2589" y="2485"/>
                  <a:pt x="2673" y="2401"/>
                  <a:pt x="2776" y="2401"/>
                </a:cubicBezTo>
                <a:cubicBezTo>
                  <a:pt x="2879" y="2401"/>
                  <a:pt x="2963" y="2485"/>
                  <a:pt x="2963" y="2588"/>
                </a:cubicBezTo>
                <a:lnTo>
                  <a:pt x="2963" y="2588"/>
                </a:lnTo>
                <a:close/>
                <a:moveTo>
                  <a:pt x="2090" y="2588"/>
                </a:moveTo>
                <a:lnTo>
                  <a:pt x="2090" y="2588"/>
                </a:lnTo>
                <a:cubicBezTo>
                  <a:pt x="2090" y="2691"/>
                  <a:pt x="2006" y="2775"/>
                  <a:pt x="1903" y="2775"/>
                </a:cubicBezTo>
                <a:cubicBezTo>
                  <a:pt x="1800" y="2775"/>
                  <a:pt x="1716" y="2691"/>
                  <a:pt x="1716" y="2588"/>
                </a:cubicBezTo>
                <a:cubicBezTo>
                  <a:pt x="1716" y="2485"/>
                  <a:pt x="1800" y="2401"/>
                  <a:pt x="1903" y="2401"/>
                </a:cubicBezTo>
                <a:cubicBezTo>
                  <a:pt x="2006" y="2401"/>
                  <a:pt x="2090" y="2485"/>
                  <a:pt x="2090" y="2588"/>
                </a:cubicBezTo>
                <a:lnTo>
                  <a:pt x="2090" y="2588"/>
                </a:lnTo>
                <a:close/>
                <a:moveTo>
                  <a:pt x="4060" y="3443"/>
                </a:moveTo>
                <a:lnTo>
                  <a:pt x="4060" y="3443"/>
                </a:lnTo>
                <a:cubicBezTo>
                  <a:pt x="4007" y="3443"/>
                  <a:pt x="3957" y="3433"/>
                  <a:pt x="3909" y="3413"/>
                </a:cubicBezTo>
                <a:cubicBezTo>
                  <a:pt x="3907" y="3412"/>
                  <a:pt x="3905" y="3412"/>
                  <a:pt x="3903" y="3412"/>
                </a:cubicBezTo>
                <a:cubicBezTo>
                  <a:pt x="3907" y="3367"/>
                  <a:pt x="3910" y="3322"/>
                  <a:pt x="3910" y="3277"/>
                </a:cubicBezTo>
                <a:lnTo>
                  <a:pt x="3910" y="2703"/>
                </a:lnTo>
                <a:lnTo>
                  <a:pt x="3918" y="2696"/>
                </a:lnTo>
                <a:cubicBezTo>
                  <a:pt x="3963" y="2678"/>
                  <a:pt x="4010" y="2669"/>
                  <a:pt x="4060" y="2669"/>
                </a:cubicBezTo>
                <a:cubicBezTo>
                  <a:pt x="4273" y="2669"/>
                  <a:pt x="4447" y="2842"/>
                  <a:pt x="4447" y="3056"/>
                </a:cubicBezTo>
                <a:cubicBezTo>
                  <a:pt x="4447" y="3269"/>
                  <a:pt x="4273" y="3443"/>
                  <a:pt x="4060" y="3443"/>
                </a:cubicBezTo>
                <a:lnTo>
                  <a:pt x="4060" y="3443"/>
                </a:lnTo>
                <a:close/>
                <a:moveTo>
                  <a:pt x="3231" y="4380"/>
                </a:moveTo>
                <a:lnTo>
                  <a:pt x="3231" y="4380"/>
                </a:lnTo>
                <a:lnTo>
                  <a:pt x="3231" y="3398"/>
                </a:lnTo>
                <a:cubicBezTo>
                  <a:pt x="3231" y="3370"/>
                  <a:pt x="3226" y="3344"/>
                  <a:pt x="3217" y="3319"/>
                </a:cubicBezTo>
                <a:lnTo>
                  <a:pt x="3779" y="2820"/>
                </a:lnTo>
                <a:lnTo>
                  <a:pt x="3779" y="3277"/>
                </a:lnTo>
                <a:cubicBezTo>
                  <a:pt x="3779" y="3726"/>
                  <a:pt x="3563" y="4125"/>
                  <a:pt x="3231" y="4380"/>
                </a:cubicBezTo>
                <a:lnTo>
                  <a:pt x="3231" y="4380"/>
                </a:lnTo>
                <a:close/>
                <a:moveTo>
                  <a:pt x="2175" y="4668"/>
                </a:moveTo>
                <a:lnTo>
                  <a:pt x="2175" y="4668"/>
                </a:lnTo>
                <a:cubicBezTo>
                  <a:pt x="1963" y="4668"/>
                  <a:pt x="1764" y="4619"/>
                  <a:pt x="1584" y="4534"/>
                </a:cubicBezTo>
                <a:lnTo>
                  <a:pt x="1584" y="3398"/>
                </a:lnTo>
                <a:cubicBezTo>
                  <a:pt x="1584" y="3343"/>
                  <a:pt x="1626" y="3299"/>
                  <a:pt x="1680" y="3295"/>
                </a:cubicBezTo>
                <a:cubicBezTo>
                  <a:pt x="1736" y="3309"/>
                  <a:pt x="2028" y="3376"/>
                  <a:pt x="2364" y="3376"/>
                </a:cubicBezTo>
                <a:cubicBezTo>
                  <a:pt x="2695" y="3376"/>
                  <a:pt x="2950" y="3310"/>
                  <a:pt x="3005" y="3295"/>
                </a:cubicBezTo>
                <a:cubicBezTo>
                  <a:pt x="3058" y="3299"/>
                  <a:pt x="3100" y="3344"/>
                  <a:pt x="3100" y="3398"/>
                </a:cubicBezTo>
                <a:lnTo>
                  <a:pt x="3100" y="4452"/>
                </a:lnTo>
                <a:cubicBezTo>
                  <a:pt x="3100" y="4458"/>
                  <a:pt x="3102" y="4462"/>
                  <a:pt x="3103" y="4467"/>
                </a:cubicBezTo>
                <a:cubicBezTo>
                  <a:pt x="2894" y="4593"/>
                  <a:pt x="2650" y="4668"/>
                  <a:pt x="2388" y="4668"/>
                </a:cubicBezTo>
                <a:lnTo>
                  <a:pt x="2175" y="4668"/>
                </a:lnTo>
                <a:lnTo>
                  <a:pt x="2175" y="4668"/>
                </a:lnTo>
                <a:close/>
                <a:moveTo>
                  <a:pt x="782" y="3275"/>
                </a:moveTo>
                <a:lnTo>
                  <a:pt x="782" y="3275"/>
                </a:lnTo>
                <a:lnTo>
                  <a:pt x="782" y="2795"/>
                </a:lnTo>
                <a:lnTo>
                  <a:pt x="1464" y="3331"/>
                </a:lnTo>
                <a:cubicBezTo>
                  <a:pt x="1457" y="3352"/>
                  <a:pt x="1453" y="3375"/>
                  <a:pt x="1453" y="3398"/>
                </a:cubicBezTo>
                <a:lnTo>
                  <a:pt x="1453" y="4464"/>
                </a:lnTo>
                <a:cubicBezTo>
                  <a:pt x="1052" y="4219"/>
                  <a:pt x="782" y="3778"/>
                  <a:pt x="782" y="3275"/>
                </a:cubicBezTo>
                <a:lnTo>
                  <a:pt x="782" y="3275"/>
                </a:lnTo>
                <a:close/>
                <a:moveTo>
                  <a:pt x="518" y="3443"/>
                </a:moveTo>
                <a:lnTo>
                  <a:pt x="518" y="3443"/>
                </a:lnTo>
                <a:cubicBezTo>
                  <a:pt x="304" y="3443"/>
                  <a:pt x="130" y="3269"/>
                  <a:pt x="130" y="3056"/>
                </a:cubicBezTo>
                <a:cubicBezTo>
                  <a:pt x="130" y="2842"/>
                  <a:pt x="304" y="2669"/>
                  <a:pt x="518" y="2669"/>
                </a:cubicBezTo>
                <a:cubicBezTo>
                  <a:pt x="559" y="2669"/>
                  <a:pt x="600" y="2675"/>
                  <a:pt x="639" y="2688"/>
                </a:cubicBezTo>
                <a:cubicBezTo>
                  <a:pt x="642" y="2689"/>
                  <a:pt x="644" y="2688"/>
                  <a:pt x="647" y="2689"/>
                </a:cubicBezTo>
                <a:lnTo>
                  <a:pt x="651" y="2693"/>
                </a:lnTo>
                <a:lnTo>
                  <a:pt x="651" y="3275"/>
                </a:lnTo>
                <a:cubicBezTo>
                  <a:pt x="651" y="3323"/>
                  <a:pt x="654" y="3370"/>
                  <a:pt x="658" y="3417"/>
                </a:cubicBezTo>
                <a:cubicBezTo>
                  <a:pt x="613" y="3434"/>
                  <a:pt x="566" y="3443"/>
                  <a:pt x="518" y="3443"/>
                </a:cubicBezTo>
                <a:lnTo>
                  <a:pt x="518" y="3443"/>
                </a:lnTo>
                <a:close/>
                <a:moveTo>
                  <a:pt x="269" y="2342"/>
                </a:moveTo>
                <a:lnTo>
                  <a:pt x="269" y="2342"/>
                </a:lnTo>
                <a:cubicBezTo>
                  <a:pt x="269" y="1321"/>
                  <a:pt x="1062" y="464"/>
                  <a:pt x="2064" y="366"/>
                </a:cubicBezTo>
                <a:cubicBezTo>
                  <a:pt x="1930" y="533"/>
                  <a:pt x="1850" y="745"/>
                  <a:pt x="1850" y="975"/>
                </a:cubicBezTo>
                <a:cubicBezTo>
                  <a:pt x="1850" y="1112"/>
                  <a:pt x="1879" y="1242"/>
                  <a:pt x="1930" y="1361"/>
                </a:cubicBezTo>
                <a:lnTo>
                  <a:pt x="1606" y="1361"/>
                </a:lnTo>
                <a:cubicBezTo>
                  <a:pt x="1080" y="1361"/>
                  <a:pt x="651" y="1789"/>
                  <a:pt x="651" y="2316"/>
                </a:cubicBezTo>
                <a:lnTo>
                  <a:pt x="651" y="2556"/>
                </a:lnTo>
                <a:cubicBezTo>
                  <a:pt x="608" y="2545"/>
                  <a:pt x="563" y="2538"/>
                  <a:pt x="518" y="2538"/>
                </a:cubicBezTo>
                <a:cubicBezTo>
                  <a:pt x="434" y="2538"/>
                  <a:pt x="355" y="2558"/>
                  <a:pt x="285" y="2593"/>
                </a:cubicBezTo>
                <a:cubicBezTo>
                  <a:pt x="275" y="2510"/>
                  <a:pt x="269" y="2426"/>
                  <a:pt x="269" y="2342"/>
                </a:cubicBezTo>
                <a:lnTo>
                  <a:pt x="269" y="2342"/>
                </a:lnTo>
                <a:close/>
                <a:moveTo>
                  <a:pt x="3671" y="975"/>
                </a:moveTo>
                <a:lnTo>
                  <a:pt x="3671" y="975"/>
                </a:lnTo>
                <a:cubicBezTo>
                  <a:pt x="3671" y="1440"/>
                  <a:pt x="3292" y="1820"/>
                  <a:pt x="2826" y="1820"/>
                </a:cubicBezTo>
                <a:cubicBezTo>
                  <a:pt x="2360" y="1820"/>
                  <a:pt x="1981" y="1440"/>
                  <a:pt x="1981" y="975"/>
                </a:cubicBezTo>
                <a:cubicBezTo>
                  <a:pt x="1981" y="509"/>
                  <a:pt x="2360" y="129"/>
                  <a:pt x="2826" y="129"/>
                </a:cubicBezTo>
                <a:cubicBezTo>
                  <a:pt x="3292" y="129"/>
                  <a:pt x="3671" y="509"/>
                  <a:pt x="3671" y="975"/>
                </a:cubicBezTo>
                <a:lnTo>
                  <a:pt x="3671" y="975"/>
                </a:lnTo>
                <a:close/>
                <a:moveTo>
                  <a:pt x="3139" y="3213"/>
                </a:moveTo>
                <a:lnTo>
                  <a:pt x="3139" y="3213"/>
                </a:lnTo>
                <a:cubicBezTo>
                  <a:pt x="3100" y="3183"/>
                  <a:pt x="3051" y="3164"/>
                  <a:pt x="2997" y="3164"/>
                </a:cubicBezTo>
                <a:cubicBezTo>
                  <a:pt x="2991" y="3164"/>
                  <a:pt x="2985" y="3165"/>
                  <a:pt x="2979" y="3167"/>
                </a:cubicBezTo>
                <a:cubicBezTo>
                  <a:pt x="2976" y="3167"/>
                  <a:pt x="2710" y="3245"/>
                  <a:pt x="2364" y="3245"/>
                </a:cubicBezTo>
                <a:cubicBezTo>
                  <a:pt x="2015" y="3245"/>
                  <a:pt x="1706" y="3167"/>
                  <a:pt x="1703" y="3166"/>
                </a:cubicBezTo>
                <a:cubicBezTo>
                  <a:pt x="1698" y="3164"/>
                  <a:pt x="1693" y="3164"/>
                  <a:pt x="1687" y="3164"/>
                </a:cubicBezTo>
                <a:cubicBezTo>
                  <a:pt x="1629" y="3164"/>
                  <a:pt x="1577" y="3186"/>
                  <a:pt x="1536" y="3221"/>
                </a:cubicBezTo>
                <a:lnTo>
                  <a:pt x="782" y="2629"/>
                </a:lnTo>
                <a:lnTo>
                  <a:pt x="782" y="2316"/>
                </a:lnTo>
                <a:cubicBezTo>
                  <a:pt x="782" y="1861"/>
                  <a:pt x="1152" y="1492"/>
                  <a:pt x="1606" y="1492"/>
                </a:cubicBezTo>
                <a:lnTo>
                  <a:pt x="2000" y="1492"/>
                </a:lnTo>
                <a:cubicBezTo>
                  <a:pt x="2173" y="1767"/>
                  <a:pt x="2478" y="1951"/>
                  <a:pt x="2826" y="1951"/>
                </a:cubicBezTo>
                <a:cubicBezTo>
                  <a:pt x="3081" y="1951"/>
                  <a:pt x="3313" y="1851"/>
                  <a:pt x="3487" y="1690"/>
                </a:cubicBezTo>
                <a:cubicBezTo>
                  <a:pt x="3672" y="1848"/>
                  <a:pt x="3779" y="2074"/>
                  <a:pt x="3779" y="2316"/>
                </a:cubicBezTo>
                <a:lnTo>
                  <a:pt x="3779" y="2644"/>
                </a:lnTo>
                <a:lnTo>
                  <a:pt x="3139" y="3213"/>
                </a:lnTo>
                <a:lnTo>
                  <a:pt x="3139" y="3213"/>
                </a:lnTo>
                <a:close/>
                <a:moveTo>
                  <a:pt x="4240" y="2342"/>
                </a:moveTo>
                <a:lnTo>
                  <a:pt x="4240" y="2342"/>
                </a:lnTo>
                <a:cubicBezTo>
                  <a:pt x="4240" y="2417"/>
                  <a:pt x="4235" y="2491"/>
                  <a:pt x="4226" y="2566"/>
                </a:cubicBezTo>
                <a:cubicBezTo>
                  <a:pt x="4174" y="2548"/>
                  <a:pt x="4118" y="2538"/>
                  <a:pt x="4060" y="2538"/>
                </a:cubicBezTo>
                <a:cubicBezTo>
                  <a:pt x="4008" y="2538"/>
                  <a:pt x="3958" y="2545"/>
                  <a:pt x="3910" y="2560"/>
                </a:cubicBezTo>
                <a:lnTo>
                  <a:pt x="3910" y="2316"/>
                </a:lnTo>
                <a:cubicBezTo>
                  <a:pt x="3910" y="2038"/>
                  <a:pt x="3789" y="1778"/>
                  <a:pt x="3578" y="1596"/>
                </a:cubicBezTo>
                <a:cubicBezTo>
                  <a:pt x="3695" y="1455"/>
                  <a:pt x="3772" y="1280"/>
                  <a:pt x="3795" y="1089"/>
                </a:cubicBezTo>
                <a:cubicBezTo>
                  <a:pt x="4083" y="1442"/>
                  <a:pt x="4240" y="1884"/>
                  <a:pt x="4240" y="2342"/>
                </a:cubicBezTo>
                <a:lnTo>
                  <a:pt x="4240" y="2342"/>
                </a:lnTo>
                <a:close/>
                <a:moveTo>
                  <a:pt x="4351" y="2628"/>
                </a:moveTo>
                <a:lnTo>
                  <a:pt x="4351" y="2628"/>
                </a:lnTo>
                <a:cubicBezTo>
                  <a:pt x="4364" y="2533"/>
                  <a:pt x="4371" y="2438"/>
                  <a:pt x="4371" y="2342"/>
                </a:cubicBezTo>
                <a:cubicBezTo>
                  <a:pt x="4371" y="1822"/>
                  <a:pt x="4181" y="1322"/>
                  <a:pt x="3835" y="934"/>
                </a:cubicBezTo>
                <a:cubicBezTo>
                  <a:pt x="3825" y="923"/>
                  <a:pt x="3812" y="918"/>
                  <a:pt x="3799" y="915"/>
                </a:cubicBezTo>
                <a:cubicBezTo>
                  <a:pt x="3768" y="405"/>
                  <a:pt x="3344" y="0"/>
                  <a:pt x="2826" y="0"/>
                </a:cubicBezTo>
                <a:cubicBezTo>
                  <a:pt x="2588" y="0"/>
                  <a:pt x="2370" y="84"/>
                  <a:pt x="2200" y="226"/>
                </a:cubicBezTo>
                <a:cubicBezTo>
                  <a:pt x="1063" y="255"/>
                  <a:pt x="138" y="1204"/>
                  <a:pt x="138" y="2342"/>
                </a:cubicBezTo>
                <a:cubicBezTo>
                  <a:pt x="138" y="2455"/>
                  <a:pt x="148" y="2567"/>
                  <a:pt x="165" y="2677"/>
                </a:cubicBezTo>
                <a:cubicBezTo>
                  <a:pt x="64" y="2772"/>
                  <a:pt x="0" y="2906"/>
                  <a:pt x="0" y="3056"/>
                </a:cubicBezTo>
                <a:cubicBezTo>
                  <a:pt x="0" y="3342"/>
                  <a:pt x="232" y="3574"/>
                  <a:pt x="518" y="3574"/>
                </a:cubicBezTo>
                <a:cubicBezTo>
                  <a:pt x="572" y="3574"/>
                  <a:pt x="625" y="3566"/>
                  <a:pt x="676" y="3549"/>
                </a:cubicBezTo>
                <a:cubicBezTo>
                  <a:pt x="806" y="4259"/>
                  <a:pt x="1428" y="4799"/>
                  <a:pt x="2175" y="4799"/>
                </a:cubicBezTo>
                <a:lnTo>
                  <a:pt x="2388" y="4799"/>
                </a:lnTo>
                <a:cubicBezTo>
                  <a:pt x="3136" y="4799"/>
                  <a:pt x="3759" y="4256"/>
                  <a:pt x="3886" y="3544"/>
                </a:cubicBezTo>
                <a:cubicBezTo>
                  <a:pt x="3941" y="3564"/>
                  <a:pt x="4000" y="3574"/>
                  <a:pt x="4060" y="3574"/>
                </a:cubicBezTo>
                <a:cubicBezTo>
                  <a:pt x="4345" y="3574"/>
                  <a:pt x="4578" y="3342"/>
                  <a:pt x="4578" y="3056"/>
                </a:cubicBezTo>
                <a:cubicBezTo>
                  <a:pt x="4578" y="2878"/>
                  <a:pt x="4488" y="2721"/>
                  <a:pt x="4351" y="262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2F56BC-2FD8-4761-903D-56D8687AFCA2}"/>
              </a:ext>
            </a:extLst>
          </p:cNvPr>
          <p:cNvSpPr txBox="1"/>
          <p:nvPr/>
        </p:nvSpPr>
        <p:spPr>
          <a:xfrm>
            <a:off x="1128052" y="1276159"/>
            <a:ext cx="148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+mj-lt"/>
              </a:rPr>
              <a:t>Медицинские </a:t>
            </a:r>
            <a:br>
              <a:rPr lang="ru-RU" sz="1400" b="1" dirty="0">
                <a:solidFill>
                  <a:schemeClr val="bg1"/>
                </a:solidFill>
                <a:latin typeface="+mj-lt"/>
              </a:rPr>
            </a:br>
            <a:r>
              <a:rPr lang="ru-RU" sz="1400" b="1" dirty="0">
                <a:solidFill>
                  <a:schemeClr val="bg1"/>
                </a:solidFill>
                <a:latin typeface="+mj-lt"/>
              </a:rPr>
              <a:t>организации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Freeform 26">
            <a:extLst>
              <a:ext uri="{FF2B5EF4-FFF2-40B4-BE49-F238E27FC236}">
                <a16:creationId xmlns:a16="http://schemas.microsoft.com/office/drawing/2014/main" id="{BC410E6B-08BC-489C-B780-CD35929747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26332" y="1293284"/>
            <a:ext cx="471961" cy="450823"/>
          </a:xfrm>
          <a:custGeom>
            <a:avLst/>
            <a:gdLst>
              <a:gd name="T0" fmla="*/ 1485 w 5760"/>
              <a:gd name="T1" fmla="*/ 2645 h 5501"/>
              <a:gd name="T2" fmla="*/ 1848 w 5760"/>
              <a:gd name="T3" fmla="*/ 3475 h 5501"/>
              <a:gd name="T4" fmla="*/ 2342 w 5760"/>
              <a:gd name="T5" fmla="*/ 5221 h 5501"/>
              <a:gd name="T6" fmla="*/ 3449 w 5760"/>
              <a:gd name="T7" fmla="*/ 5194 h 5501"/>
              <a:gd name="T8" fmla="*/ 3884 w 5760"/>
              <a:gd name="T9" fmla="*/ 3504 h 5501"/>
              <a:gd name="T10" fmla="*/ 4285 w 5760"/>
              <a:gd name="T11" fmla="*/ 2842 h 5501"/>
              <a:gd name="T12" fmla="*/ 3885 w 5760"/>
              <a:gd name="T13" fmla="*/ 1745 h 5501"/>
              <a:gd name="T14" fmla="*/ 2686 w 5760"/>
              <a:gd name="T15" fmla="*/ 2133 h 5501"/>
              <a:gd name="T16" fmla="*/ 4200 w 5760"/>
              <a:gd name="T17" fmla="*/ 1841 h 5501"/>
              <a:gd name="T18" fmla="*/ 4439 w 5760"/>
              <a:gd name="T19" fmla="*/ 3160 h 5501"/>
              <a:gd name="T20" fmla="*/ 4227 w 5760"/>
              <a:gd name="T21" fmla="*/ 3703 h 5501"/>
              <a:gd name="T22" fmla="*/ 4975 w 5760"/>
              <a:gd name="T23" fmla="*/ 3985 h 5501"/>
              <a:gd name="T24" fmla="*/ 5345 w 5760"/>
              <a:gd name="T25" fmla="*/ 2826 h 5501"/>
              <a:gd name="T26" fmla="*/ 5596 w 5760"/>
              <a:gd name="T27" fmla="*/ 2205 h 5501"/>
              <a:gd name="T28" fmla="*/ 4973 w 5760"/>
              <a:gd name="T29" fmla="*/ 1934 h 5501"/>
              <a:gd name="T30" fmla="*/ 1599 w 5760"/>
              <a:gd name="T31" fmla="*/ 1754 h 5501"/>
              <a:gd name="T32" fmla="*/ 545 w 5760"/>
              <a:gd name="T33" fmla="*/ 1798 h 5501"/>
              <a:gd name="T34" fmla="*/ 155 w 5760"/>
              <a:gd name="T35" fmla="*/ 2440 h 5501"/>
              <a:gd name="T36" fmla="*/ 536 w 5760"/>
              <a:gd name="T37" fmla="*/ 3607 h 5501"/>
              <a:gd name="T38" fmla="*/ 878 w 5760"/>
              <a:gd name="T39" fmla="*/ 4011 h 5501"/>
              <a:gd name="T40" fmla="*/ 1557 w 5760"/>
              <a:gd name="T41" fmla="*/ 3606 h 5501"/>
              <a:gd name="T42" fmla="*/ 1323 w 5760"/>
              <a:gd name="T43" fmla="*/ 2942 h 5501"/>
              <a:gd name="T44" fmla="*/ 1684 w 5760"/>
              <a:gd name="T45" fmla="*/ 1707 h 5501"/>
              <a:gd name="T46" fmla="*/ 2026 w 5760"/>
              <a:gd name="T47" fmla="*/ 1534 h 5501"/>
              <a:gd name="T48" fmla="*/ 3062 w 5760"/>
              <a:gd name="T49" fmla="*/ 1979 h 5501"/>
              <a:gd name="T50" fmla="*/ 3823 w 5760"/>
              <a:gd name="T51" fmla="*/ 1527 h 5501"/>
              <a:gd name="T52" fmla="*/ 4416 w 5760"/>
              <a:gd name="T53" fmla="*/ 1749 h 5501"/>
              <a:gd name="T54" fmla="*/ 5277 w 5760"/>
              <a:gd name="T55" fmla="*/ 1516 h 5501"/>
              <a:gd name="T56" fmla="*/ 5744 w 5760"/>
              <a:gd name="T57" fmla="*/ 2154 h 5501"/>
              <a:gd name="T58" fmla="*/ 5661 w 5760"/>
              <a:gd name="T59" fmla="*/ 2851 h 5501"/>
              <a:gd name="T60" fmla="*/ 4971 w 5760"/>
              <a:gd name="T61" fmla="*/ 4151 h 5501"/>
              <a:gd name="T62" fmla="*/ 4051 w 5760"/>
              <a:gd name="T63" fmla="*/ 3632 h 5501"/>
              <a:gd name="T64" fmla="*/ 3442 w 5760"/>
              <a:gd name="T65" fmla="*/ 5393 h 5501"/>
              <a:gd name="T66" fmla="*/ 2128 w 5760"/>
              <a:gd name="T67" fmla="*/ 5223 h 5501"/>
              <a:gd name="T68" fmla="*/ 1592 w 5760"/>
              <a:gd name="T69" fmla="*/ 3938 h 5501"/>
              <a:gd name="T70" fmla="*/ 555 w 5760"/>
              <a:gd name="T71" fmla="*/ 4002 h 5501"/>
              <a:gd name="T72" fmla="*/ 37 w 5760"/>
              <a:gd name="T73" fmla="*/ 2819 h 5501"/>
              <a:gd name="T74" fmla="*/ 80 w 5760"/>
              <a:gd name="T75" fmla="*/ 1881 h 5501"/>
              <a:gd name="T76" fmla="*/ 621 w 5760"/>
              <a:gd name="T77" fmla="*/ 1661 h 5501"/>
              <a:gd name="T78" fmla="*/ 1574 w 5760"/>
              <a:gd name="T79" fmla="*/ 1544 h 5501"/>
              <a:gd name="T80" fmla="*/ 4261 w 5760"/>
              <a:gd name="T81" fmla="*/ 1052 h 5501"/>
              <a:gd name="T82" fmla="*/ 4828 w 5760"/>
              <a:gd name="T83" fmla="*/ 1543 h 5501"/>
              <a:gd name="T84" fmla="*/ 5034 w 5760"/>
              <a:gd name="T85" fmla="*/ 826 h 5501"/>
              <a:gd name="T86" fmla="*/ 689 w 5760"/>
              <a:gd name="T87" fmla="*/ 875 h 5501"/>
              <a:gd name="T88" fmla="*/ 995 w 5760"/>
              <a:gd name="T89" fmla="*/ 1556 h 5501"/>
              <a:gd name="T90" fmla="*/ 1485 w 5760"/>
              <a:gd name="T91" fmla="*/ 989 h 5501"/>
              <a:gd name="T92" fmla="*/ 5001 w 5760"/>
              <a:gd name="T93" fmla="*/ 599 h 5501"/>
              <a:gd name="T94" fmla="*/ 5123 w 5760"/>
              <a:gd name="T95" fmla="*/ 1539 h 5501"/>
              <a:gd name="T96" fmla="*/ 4182 w 5760"/>
              <a:gd name="T97" fmla="*/ 1418 h 5501"/>
              <a:gd name="T98" fmla="*/ 4540 w 5760"/>
              <a:gd name="T99" fmla="*/ 540 h 5501"/>
              <a:gd name="T100" fmla="*/ 1653 w 5760"/>
              <a:gd name="T101" fmla="*/ 1036 h 5501"/>
              <a:gd name="T102" fmla="*/ 979 w 5760"/>
              <a:gd name="T103" fmla="*/ 1710 h 5501"/>
              <a:gd name="T104" fmla="*/ 510 w 5760"/>
              <a:gd name="T105" fmla="*/ 884 h 5501"/>
              <a:gd name="T106" fmla="*/ 2543 w 5760"/>
              <a:gd name="T107" fmla="*/ 229 h 5501"/>
              <a:gd name="T108" fmla="*/ 2213 w 5760"/>
              <a:gd name="T109" fmla="*/ 1191 h 5501"/>
              <a:gd name="T110" fmla="*/ 3175 w 5760"/>
              <a:gd name="T111" fmla="*/ 1522 h 5501"/>
              <a:gd name="T112" fmla="*/ 3505 w 5760"/>
              <a:gd name="T113" fmla="*/ 559 h 5501"/>
              <a:gd name="T114" fmla="*/ 3135 w 5760"/>
              <a:gd name="T115" fmla="*/ 45 h 5501"/>
              <a:gd name="T116" fmla="*/ 3713 w 5760"/>
              <a:gd name="T117" fmla="*/ 1062 h 5501"/>
              <a:gd name="T118" fmla="*/ 2765 w 5760"/>
              <a:gd name="T119" fmla="*/ 1743 h 5501"/>
              <a:gd name="T120" fmla="*/ 1986 w 5760"/>
              <a:gd name="T121" fmla="*/ 875 h 5501"/>
              <a:gd name="T122" fmla="*/ 2765 w 5760"/>
              <a:gd name="T123" fmla="*/ 5 h 5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60" h="5501">
                <a:moveTo>
                  <a:pt x="1955" y="1694"/>
                </a:moveTo>
                <a:lnTo>
                  <a:pt x="1878" y="1745"/>
                </a:lnTo>
                <a:lnTo>
                  <a:pt x="1810" y="1799"/>
                </a:lnTo>
                <a:lnTo>
                  <a:pt x="1751" y="1857"/>
                </a:lnTo>
                <a:lnTo>
                  <a:pt x="1698" y="1920"/>
                </a:lnTo>
                <a:lnTo>
                  <a:pt x="1653" y="1986"/>
                </a:lnTo>
                <a:lnTo>
                  <a:pt x="1615" y="2056"/>
                </a:lnTo>
                <a:lnTo>
                  <a:pt x="1581" y="2129"/>
                </a:lnTo>
                <a:lnTo>
                  <a:pt x="1555" y="2206"/>
                </a:lnTo>
                <a:lnTo>
                  <a:pt x="1533" y="2288"/>
                </a:lnTo>
                <a:lnTo>
                  <a:pt x="1515" y="2372"/>
                </a:lnTo>
                <a:lnTo>
                  <a:pt x="1501" y="2460"/>
                </a:lnTo>
                <a:lnTo>
                  <a:pt x="1492" y="2552"/>
                </a:lnTo>
                <a:lnTo>
                  <a:pt x="1485" y="2645"/>
                </a:lnTo>
                <a:lnTo>
                  <a:pt x="1480" y="2743"/>
                </a:lnTo>
                <a:lnTo>
                  <a:pt x="1478" y="2842"/>
                </a:lnTo>
                <a:lnTo>
                  <a:pt x="1478" y="2945"/>
                </a:lnTo>
                <a:lnTo>
                  <a:pt x="1478" y="3050"/>
                </a:lnTo>
                <a:lnTo>
                  <a:pt x="1480" y="3158"/>
                </a:lnTo>
                <a:lnTo>
                  <a:pt x="1480" y="3331"/>
                </a:lnTo>
                <a:lnTo>
                  <a:pt x="1506" y="3345"/>
                </a:lnTo>
                <a:lnTo>
                  <a:pt x="1541" y="3361"/>
                </a:lnTo>
                <a:lnTo>
                  <a:pt x="1583" y="3380"/>
                </a:lnTo>
                <a:lnTo>
                  <a:pt x="1632" y="3401"/>
                </a:lnTo>
                <a:lnTo>
                  <a:pt x="1690" y="3422"/>
                </a:lnTo>
                <a:lnTo>
                  <a:pt x="1756" y="3443"/>
                </a:lnTo>
                <a:lnTo>
                  <a:pt x="1829" y="3466"/>
                </a:lnTo>
                <a:lnTo>
                  <a:pt x="1848" y="3475"/>
                </a:lnTo>
                <a:lnTo>
                  <a:pt x="1866" y="3490"/>
                </a:lnTo>
                <a:lnTo>
                  <a:pt x="1878" y="3508"/>
                </a:lnTo>
                <a:lnTo>
                  <a:pt x="1883" y="3529"/>
                </a:lnTo>
                <a:lnTo>
                  <a:pt x="2061" y="4687"/>
                </a:lnTo>
                <a:lnTo>
                  <a:pt x="2074" y="4746"/>
                </a:lnTo>
                <a:lnTo>
                  <a:pt x="2088" y="4807"/>
                </a:lnTo>
                <a:lnTo>
                  <a:pt x="2107" y="4865"/>
                </a:lnTo>
                <a:lnTo>
                  <a:pt x="2128" y="4925"/>
                </a:lnTo>
                <a:lnTo>
                  <a:pt x="2154" y="4980"/>
                </a:lnTo>
                <a:lnTo>
                  <a:pt x="2184" y="5035"/>
                </a:lnTo>
                <a:lnTo>
                  <a:pt x="2217" y="5087"/>
                </a:lnTo>
                <a:lnTo>
                  <a:pt x="2255" y="5136"/>
                </a:lnTo>
                <a:lnTo>
                  <a:pt x="2297" y="5181"/>
                </a:lnTo>
                <a:lnTo>
                  <a:pt x="2342" y="5221"/>
                </a:lnTo>
                <a:lnTo>
                  <a:pt x="2393" y="5256"/>
                </a:lnTo>
                <a:lnTo>
                  <a:pt x="2447" y="5288"/>
                </a:lnTo>
                <a:lnTo>
                  <a:pt x="2506" y="5312"/>
                </a:lnTo>
                <a:lnTo>
                  <a:pt x="2569" y="5330"/>
                </a:lnTo>
                <a:lnTo>
                  <a:pt x="2637" y="5342"/>
                </a:lnTo>
                <a:lnTo>
                  <a:pt x="2709" y="5346"/>
                </a:lnTo>
                <a:lnTo>
                  <a:pt x="3055" y="5346"/>
                </a:lnTo>
                <a:lnTo>
                  <a:pt x="3126" y="5342"/>
                </a:lnTo>
                <a:lnTo>
                  <a:pt x="3191" y="5332"/>
                </a:lnTo>
                <a:lnTo>
                  <a:pt x="3252" y="5314"/>
                </a:lnTo>
                <a:lnTo>
                  <a:pt x="3308" y="5291"/>
                </a:lnTo>
                <a:lnTo>
                  <a:pt x="3360" y="5263"/>
                </a:lnTo>
                <a:lnTo>
                  <a:pt x="3407" y="5230"/>
                </a:lnTo>
                <a:lnTo>
                  <a:pt x="3449" y="5194"/>
                </a:lnTo>
                <a:lnTo>
                  <a:pt x="3487" y="5153"/>
                </a:lnTo>
                <a:lnTo>
                  <a:pt x="3522" y="5111"/>
                </a:lnTo>
                <a:lnTo>
                  <a:pt x="3554" y="5068"/>
                </a:lnTo>
                <a:lnTo>
                  <a:pt x="3582" y="5021"/>
                </a:lnTo>
                <a:lnTo>
                  <a:pt x="3606" y="4975"/>
                </a:lnTo>
                <a:lnTo>
                  <a:pt x="3627" y="4928"/>
                </a:lnTo>
                <a:lnTo>
                  <a:pt x="3646" y="4883"/>
                </a:lnTo>
                <a:lnTo>
                  <a:pt x="3662" y="4837"/>
                </a:lnTo>
                <a:lnTo>
                  <a:pt x="3676" y="4795"/>
                </a:lnTo>
                <a:lnTo>
                  <a:pt x="3686" y="4755"/>
                </a:lnTo>
                <a:lnTo>
                  <a:pt x="3695" y="4717"/>
                </a:lnTo>
                <a:lnTo>
                  <a:pt x="3702" y="4683"/>
                </a:lnTo>
                <a:lnTo>
                  <a:pt x="3875" y="3529"/>
                </a:lnTo>
                <a:lnTo>
                  <a:pt x="3884" y="3504"/>
                </a:lnTo>
                <a:lnTo>
                  <a:pt x="3898" y="3485"/>
                </a:lnTo>
                <a:lnTo>
                  <a:pt x="3917" y="3471"/>
                </a:lnTo>
                <a:lnTo>
                  <a:pt x="3939" y="3462"/>
                </a:lnTo>
                <a:lnTo>
                  <a:pt x="4011" y="3441"/>
                </a:lnTo>
                <a:lnTo>
                  <a:pt x="4076" y="3419"/>
                </a:lnTo>
                <a:lnTo>
                  <a:pt x="4131" y="3398"/>
                </a:lnTo>
                <a:lnTo>
                  <a:pt x="4180" y="3379"/>
                </a:lnTo>
                <a:lnTo>
                  <a:pt x="4222" y="3361"/>
                </a:lnTo>
                <a:lnTo>
                  <a:pt x="4257" y="3345"/>
                </a:lnTo>
                <a:lnTo>
                  <a:pt x="4283" y="3331"/>
                </a:lnTo>
                <a:lnTo>
                  <a:pt x="4285" y="3158"/>
                </a:lnTo>
                <a:lnTo>
                  <a:pt x="4285" y="3050"/>
                </a:lnTo>
                <a:lnTo>
                  <a:pt x="4285" y="2945"/>
                </a:lnTo>
                <a:lnTo>
                  <a:pt x="4285" y="2842"/>
                </a:lnTo>
                <a:lnTo>
                  <a:pt x="4283" y="2743"/>
                </a:lnTo>
                <a:lnTo>
                  <a:pt x="4278" y="2645"/>
                </a:lnTo>
                <a:lnTo>
                  <a:pt x="4271" y="2552"/>
                </a:lnTo>
                <a:lnTo>
                  <a:pt x="4262" y="2460"/>
                </a:lnTo>
                <a:lnTo>
                  <a:pt x="4248" y="2372"/>
                </a:lnTo>
                <a:lnTo>
                  <a:pt x="4231" y="2288"/>
                </a:lnTo>
                <a:lnTo>
                  <a:pt x="4208" y="2206"/>
                </a:lnTo>
                <a:lnTo>
                  <a:pt x="4182" y="2129"/>
                </a:lnTo>
                <a:lnTo>
                  <a:pt x="4149" y="2056"/>
                </a:lnTo>
                <a:lnTo>
                  <a:pt x="4111" y="1986"/>
                </a:lnTo>
                <a:lnTo>
                  <a:pt x="4065" y="1920"/>
                </a:lnTo>
                <a:lnTo>
                  <a:pt x="4013" y="1857"/>
                </a:lnTo>
                <a:lnTo>
                  <a:pt x="3953" y="1799"/>
                </a:lnTo>
                <a:lnTo>
                  <a:pt x="3885" y="1745"/>
                </a:lnTo>
                <a:lnTo>
                  <a:pt x="3809" y="1694"/>
                </a:lnTo>
                <a:lnTo>
                  <a:pt x="3746" y="1770"/>
                </a:lnTo>
                <a:lnTo>
                  <a:pt x="3676" y="1839"/>
                </a:lnTo>
                <a:lnTo>
                  <a:pt x="3603" y="1902"/>
                </a:lnTo>
                <a:lnTo>
                  <a:pt x="3524" y="1958"/>
                </a:lnTo>
                <a:lnTo>
                  <a:pt x="3440" y="2007"/>
                </a:lnTo>
                <a:lnTo>
                  <a:pt x="3355" y="2049"/>
                </a:lnTo>
                <a:lnTo>
                  <a:pt x="3264" y="2086"/>
                </a:lnTo>
                <a:lnTo>
                  <a:pt x="3171" y="2114"/>
                </a:lnTo>
                <a:lnTo>
                  <a:pt x="3077" y="2133"/>
                </a:lnTo>
                <a:lnTo>
                  <a:pt x="2979" y="2145"/>
                </a:lnTo>
                <a:lnTo>
                  <a:pt x="2882" y="2149"/>
                </a:lnTo>
                <a:lnTo>
                  <a:pt x="2784" y="2145"/>
                </a:lnTo>
                <a:lnTo>
                  <a:pt x="2686" y="2133"/>
                </a:lnTo>
                <a:lnTo>
                  <a:pt x="2592" y="2114"/>
                </a:lnTo>
                <a:lnTo>
                  <a:pt x="2499" y="2086"/>
                </a:lnTo>
                <a:lnTo>
                  <a:pt x="2409" y="2049"/>
                </a:lnTo>
                <a:lnTo>
                  <a:pt x="2323" y="2007"/>
                </a:lnTo>
                <a:lnTo>
                  <a:pt x="2239" y="1958"/>
                </a:lnTo>
                <a:lnTo>
                  <a:pt x="2161" y="1902"/>
                </a:lnTo>
                <a:lnTo>
                  <a:pt x="2088" y="1839"/>
                </a:lnTo>
                <a:lnTo>
                  <a:pt x="2019" y="1770"/>
                </a:lnTo>
                <a:lnTo>
                  <a:pt x="1955" y="1694"/>
                </a:lnTo>
                <a:close/>
                <a:moveTo>
                  <a:pt x="4102" y="1689"/>
                </a:moveTo>
                <a:lnTo>
                  <a:pt x="4090" y="1696"/>
                </a:lnTo>
                <a:lnTo>
                  <a:pt x="4079" y="1705"/>
                </a:lnTo>
                <a:lnTo>
                  <a:pt x="4144" y="1771"/>
                </a:lnTo>
                <a:lnTo>
                  <a:pt x="4200" y="1841"/>
                </a:lnTo>
                <a:lnTo>
                  <a:pt x="4248" y="1915"/>
                </a:lnTo>
                <a:lnTo>
                  <a:pt x="4292" y="1993"/>
                </a:lnTo>
                <a:lnTo>
                  <a:pt x="4327" y="2075"/>
                </a:lnTo>
                <a:lnTo>
                  <a:pt x="4357" y="2159"/>
                </a:lnTo>
                <a:lnTo>
                  <a:pt x="4379" y="2248"/>
                </a:lnTo>
                <a:lnTo>
                  <a:pt x="4399" y="2339"/>
                </a:lnTo>
                <a:lnTo>
                  <a:pt x="4414" y="2433"/>
                </a:lnTo>
                <a:lnTo>
                  <a:pt x="4425" y="2531"/>
                </a:lnTo>
                <a:lnTo>
                  <a:pt x="4432" y="2629"/>
                </a:lnTo>
                <a:lnTo>
                  <a:pt x="4437" y="2732"/>
                </a:lnTo>
                <a:lnTo>
                  <a:pt x="4439" y="2835"/>
                </a:lnTo>
                <a:lnTo>
                  <a:pt x="4440" y="2942"/>
                </a:lnTo>
                <a:lnTo>
                  <a:pt x="4440" y="3050"/>
                </a:lnTo>
                <a:lnTo>
                  <a:pt x="4439" y="3160"/>
                </a:lnTo>
                <a:lnTo>
                  <a:pt x="4437" y="3377"/>
                </a:lnTo>
                <a:lnTo>
                  <a:pt x="4433" y="3403"/>
                </a:lnTo>
                <a:lnTo>
                  <a:pt x="4421" y="3424"/>
                </a:lnTo>
                <a:lnTo>
                  <a:pt x="4402" y="3441"/>
                </a:lnTo>
                <a:lnTo>
                  <a:pt x="4397" y="3445"/>
                </a:lnTo>
                <a:lnTo>
                  <a:pt x="4383" y="3454"/>
                </a:lnTo>
                <a:lnTo>
                  <a:pt x="4360" y="3466"/>
                </a:lnTo>
                <a:lnTo>
                  <a:pt x="4330" y="3480"/>
                </a:lnTo>
                <a:lnTo>
                  <a:pt x="4292" y="3499"/>
                </a:lnTo>
                <a:lnTo>
                  <a:pt x="4247" y="3520"/>
                </a:lnTo>
                <a:lnTo>
                  <a:pt x="4191" y="3541"/>
                </a:lnTo>
                <a:lnTo>
                  <a:pt x="4203" y="3604"/>
                </a:lnTo>
                <a:lnTo>
                  <a:pt x="4214" y="3655"/>
                </a:lnTo>
                <a:lnTo>
                  <a:pt x="4227" y="3703"/>
                </a:lnTo>
                <a:lnTo>
                  <a:pt x="4245" y="3752"/>
                </a:lnTo>
                <a:lnTo>
                  <a:pt x="4266" y="3800"/>
                </a:lnTo>
                <a:lnTo>
                  <a:pt x="4292" y="3843"/>
                </a:lnTo>
                <a:lnTo>
                  <a:pt x="4322" y="3885"/>
                </a:lnTo>
                <a:lnTo>
                  <a:pt x="4357" y="3922"/>
                </a:lnTo>
                <a:lnTo>
                  <a:pt x="4397" y="3953"/>
                </a:lnTo>
                <a:lnTo>
                  <a:pt x="4440" y="3979"/>
                </a:lnTo>
                <a:lnTo>
                  <a:pt x="4489" y="3999"/>
                </a:lnTo>
                <a:lnTo>
                  <a:pt x="4542" y="4011"/>
                </a:lnTo>
                <a:lnTo>
                  <a:pt x="4601" y="4014"/>
                </a:lnTo>
                <a:lnTo>
                  <a:pt x="4826" y="4014"/>
                </a:lnTo>
                <a:lnTo>
                  <a:pt x="4882" y="4011"/>
                </a:lnTo>
                <a:lnTo>
                  <a:pt x="4931" y="4000"/>
                </a:lnTo>
                <a:lnTo>
                  <a:pt x="4975" y="3985"/>
                </a:lnTo>
                <a:lnTo>
                  <a:pt x="5015" y="3962"/>
                </a:lnTo>
                <a:lnTo>
                  <a:pt x="5051" y="3936"/>
                </a:lnTo>
                <a:lnTo>
                  <a:pt x="5083" y="3906"/>
                </a:lnTo>
                <a:lnTo>
                  <a:pt x="5111" y="3873"/>
                </a:lnTo>
                <a:lnTo>
                  <a:pt x="5135" y="3838"/>
                </a:lnTo>
                <a:lnTo>
                  <a:pt x="5156" y="3801"/>
                </a:lnTo>
                <a:lnTo>
                  <a:pt x="5174" y="3765"/>
                </a:lnTo>
                <a:lnTo>
                  <a:pt x="5189" y="3730"/>
                </a:lnTo>
                <a:lnTo>
                  <a:pt x="5201" y="3695"/>
                </a:lnTo>
                <a:lnTo>
                  <a:pt x="5210" y="3662"/>
                </a:lnTo>
                <a:lnTo>
                  <a:pt x="5219" y="3630"/>
                </a:lnTo>
                <a:lnTo>
                  <a:pt x="5224" y="3604"/>
                </a:lnTo>
                <a:lnTo>
                  <a:pt x="5338" y="2849"/>
                </a:lnTo>
                <a:lnTo>
                  <a:pt x="5345" y="2826"/>
                </a:lnTo>
                <a:lnTo>
                  <a:pt x="5359" y="2806"/>
                </a:lnTo>
                <a:lnTo>
                  <a:pt x="5378" y="2792"/>
                </a:lnTo>
                <a:lnTo>
                  <a:pt x="5400" y="2783"/>
                </a:lnTo>
                <a:lnTo>
                  <a:pt x="5455" y="2767"/>
                </a:lnTo>
                <a:lnTo>
                  <a:pt x="5503" y="2750"/>
                </a:lnTo>
                <a:lnTo>
                  <a:pt x="5544" y="2734"/>
                </a:lnTo>
                <a:lnTo>
                  <a:pt x="5578" y="2720"/>
                </a:lnTo>
                <a:lnTo>
                  <a:pt x="5605" y="2708"/>
                </a:lnTo>
                <a:lnTo>
                  <a:pt x="5605" y="2610"/>
                </a:lnTo>
                <a:lnTo>
                  <a:pt x="5605" y="2524"/>
                </a:lnTo>
                <a:lnTo>
                  <a:pt x="5605" y="2440"/>
                </a:lnTo>
                <a:lnTo>
                  <a:pt x="5605" y="2358"/>
                </a:lnTo>
                <a:lnTo>
                  <a:pt x="5601" y="2280"/>
                </a:lnTo>
                <a:lnTo>
                  <a:pt x="5596" y="2205"/>
                </a:lnTo>
                <a:lnTo>
                  <a:pt x="5585" y="2133"/>
                </a:lnTo>
                <a:lnTo>
                  <a:pt x="5573" y="2063"/>
                </a:lnTo>
                <a:lnTo>
                  <a:pt x="5556" y="1998"/>
                </a:lnTo>
                <a:lnTo>
                  <a:pt x="5535" y="1937"/>
                </a:lnTo>
                <a:lnTo>
                  <a:pt x="5507" y="1880"/>
                </a:lnTo>
                <a:lnTo>
                  <a:pt x="5472" y="1826"/>
                </a:lnTo>
                <a:lnTo>
                  <a:pt x="5432" y="1775"/>
                </a:lnTo>
                <a:lnTo>
                  <a:pt x="5383" y="1729"/>
                </a:lnTo>
                <a:lnTo>
                  <a:pt x="5325" y="1689"/>
                </a:lnTo>
                <a:lnTo>
                  <a:pt x="5266" y="1754"/>
                </a:lnTo>
                <a:lnTo>
                  <a:pt x="5200" y="1810"/>
                </a:lnTo>
                <a:lnTo>
                  <a:pt x="5128" y="1860"/>
                </a:lnTo>
                <a:lnTo>
                  <a:pt x="5053" y="1901"/>
                </a:lnTo>
                <a:lnTo>
                  <a:pt x="4973" y="1934"/>
                </a:lnTo>
                <a:lnTo>
                  <a:pt x="4889" y="1958"/>
                </a:lnTo>
                <a:lnTo>
                  <a:pt x="4802" y="1972"/>
                </a:lnTo>
                <a:lnTo>
                  <a:pt x="4714" y="1977"/>
                </a:lnTo>
                <a:lnTo>
                  <a:pt x="4634" y="1974"/>
                </a:lnTo>
                <a:lnTo>
                  <a:pt x="4557" y="1962"/>
                </a:lnTo>
                <a:lnTo>
                  <a:pt x="4482" y="1943"/>
                </a:lnTo>
                <a:lnTo>
                  <a:pt x="4409" y="1916"/>
                </a:lnTo>
                <a:lnTo>
                  <a:pt x="4341" y="1883"/>
                </a:lnTo>
                <a:lnTo>
                  <a:pt x="4275" y="1845"/>
                </a:lnTo>
                <a:lnTo>
                  <a:pt x="4212" y="1798"/>
                </a:lnTo>
                <a:lnTo>
                  <a:pt x="4154" y="1747"/>
                </a:lnTo>
                <a:lnTo>
                  <a:pt x="4102" y="1689"/>
                </a:lnTo>
                <a:close/>
                <a:moveTo>
                  <a:pt x="1658" y="1689"/>
                </a:moveTo>
                <a:lnTo>
                  <a:pt x="1599" y="1754"/>
                </a:lnTo>
                <a:lnTo>
                  <a:pt x="1533" y="1810"/>
                </a:lnTo>
                <a:lnTo>
                  <a:pt x="1461" y="1860"/>
                </a:lnTo>
                <a:lnTo>
                  <a:pt x="1386" y="1901"/>
                </a:lnTo>
                <a:lnTo>
                  <a:pt x="1306" y="1934"/>
                </a:lnTo>
                <a:lnTo>
                  <a:pt x="1222" y="1958"/>
                </a:lnTo>
                <a:lnTo>
                  <a:pt x="1135" y="1972"/>
                </a:lnTo>
                <a:lnTo>
                  <a:pt x="1046" y="1977"/>
                </a:lnTo>
                <a:lnTo>
                  <a:pt x="967" y="1974"/>
                </a:lnTo>
                <a:lnTo>
                  <a:pt x="890" y="1962"/>
                </a:lnTo>
                <a:lnTo>
                  <a:pt x="815" y="1943"/>
                </a:lnTo>
                <a:lnTo>
                  <a:pt x="742" y="1916"/>
                </a:lnTo>
                <a:lnTo>
                  <a:pt x="672" y="1883"/>
                </a:lnTo>
                <a:lnTo>
                  <a:pt x="607" y="1845"/>
                </a:lnTo>
                <a:lnTo>
                  <a:pt x="545" y="1798"/>
                </a:lnTo>
                <a:lnTo>
                  <a:pt x="487" y="1747"/>
                </a:lnTo>
                <a:lnTo>
                  <a:pt x="435" y="1689"/>
                </a:lnTo>
                <a:lnTo>
                  <a:pt x="377" y="1729"/>
                </a:lnTo>
                <a:lnTo>
                  <a:pt x="328" y="1775"/>
                </a:lnTo>
                <a:lnTo>
                  <a:pt x="288" y="1826"/>
                </a:lnTo>
                <a:lnTo>
                  <a:pt x="253" y="1880"/>
                </a:lnTo>
                <a:lnTo>
                  <a:pt x="225" y="1937"/>
                </a:lnTo>
                <a:lnTo>
                  <a:pt x="204" y="1998"/>
                </a:lnTo>
                <a:lnTo>
                  <a:pt x="187" y="2063"/>
                </a:lnTo>
                <a:lnTo>
                  <a:pt x="175" y="2133"/>
                </a:lnTo>
                <a:lnTo>
                  <a:pt x="164" y="2205"/>
                </a:lnTo>
                <a:lnTo>
                  <a:pt x="159" y="2280"/>
                </a:lnTo>
                <a:lnTo>
                  <a:pt x="155" y="2358"/>
                </a:lnTo>
                <a:lnTo>
                  <a:pt x="155" y="2440"/>
                </a:lnTo>
                <a:lnTo>
                  <a:pt x="155" y="2524"/>
                </a:lnTo>
                <a:lnTo>
                  <a:pt x="155" y="2610"/>
                </a:lnTo>
                <a:lnTo>
                  <a:pt x="155" y="2708"/>
                </a:lnTo>
                <a:lnTo>
                  <a:pt x="183" y="2720"/>
                </a:lnTo>
                <a:lnTo>
                  <a:pt x="216" y="2734"/>
                </a:lnTo>
                <a:lnTo>
                  <a:pt x="258" y="2750"/>
                </a:lnTo>
                <a:lnTo>
                  <a:pt x="307" y="2767"/>
                </a:lnTo>
                <a:lnTo>
                  <a:pt x="363" y="2785"/>
                </a:lnTo>
                <a:lnTo>
                  <a:pt x="386" y="2793"/>
                </a:lnTo>
                <a:lnTo>
                  <a:pt x="403" y="2807"/>
                </a:lnTo>
                <a:lnTo>
                  <a:pt x="415" y="2826"/>
                </a:lnTo>
                <a:lnTo>
                  <a:pt x="422" y="2849"/>
                </a:lnTo>
                <a:lnTo>
                  <a:pt x="428" y="2884"/>
                </a:lnTo>
                <a:lnTo>
                  <a:pt x="536" y="3607"/>
                </a:lnTo>
                <a:lnTo>
                  <a:pt x="541" y="3634"/>
                </a:lnTo>
                <a:lnTo>
                  <a:pt x="550" y="3663"/>
                </a:lnTo>
                <a:lnTo>
                  <a:pt x="559" y="3696"/>
                </a:lnTo>
                <a:lnTo>
                  <a:pt x="571" y="3730"/>
                </a:lnTo>
                <a:lnTo>
                  <a:pt x="586" y="3766"/>
                </a:lnTo>
                <a:lnTo>
                  <a:pt x="604" y="3803"/>
                </a:lnTo>
                <a:lnTo>
                  <a:pt x="625" y="3838"/>
                </a:lnTo>
                <a:lnTo>
                  <a:pt x="649" y="3873"/>
                </a:lnTo>
                <a:lnTo>
                  <a:pt x="677" y="3906"/>
                </a:lnTo>
                <a:lnTo>
                  <a:pt x="709" y="3936"/>
                </a:lnTo>
                <a:lnTo>
                  <a:pt x="745" y="3962"/>
                </a:lnTo>
                <a:lnTo>
                  <a:pt x="785" y="3985"/>
                </a:lnTo>
                <a:lnTo>
                  <a:pt x="829" y="4000"/>
                </a:lnTo>
                <a:lnTo>
                  <a:pt x="878" y="4011"/>
                </a:lnTo>
                <a:lnTo>
                  <a:pt x="934" y="4014"/>
                </a:lnTo>
                <a:lnTo>
                  <a:pt x="1159" y="4014"/>
                </a:lnTo>
                <a:lnTo>
                  <a:pt x="1218" y="4011"/>
                </a:lnTo>
                <a:lnTo>
                  <a:pt x="1271" y="3999"/>
                </a:lnTo>
                <a:lnTo>
                  <a:pt x="1320" y="3979"/>
                </a:lnTo>
                <a:lnTo>
                  <a:pt x="1363" y="3953"/>
                </a:lnTo>
                <a:lnTo>
                  <a:pt x="1403" y="3922"/>
                </a:lnTo>
                <a:lnTo>
                  <a:pt x="1438" y="3885"/>
                </a:lnTo>
                <a:lnTo>
                  <a:pt x="1468" y="3843"/>
                </a:lnTo>
                <a:lnTo>
                  <a:pt x="1494" y="3800"/>
                </a:lnTo>
                <a:lnTo>
                  <a:pt x="1515" y="3754"/>
                </a:lnTo>
                <a:lnTo>
                  <a:pt x="1533" y="3705"/>
                </a:lnTo>
                <a:lnTo>
                  <a:pt x="1546" y="3656"/>
                </a:lnTo>
                <a:lnTo>
                  <a:pt x="1557" y="3606"/>
                </a:lnTo>
                <a:lnTo>
                  <a:pt x="1569" y="3541"/>
                </a:lnTo>
                <a:lnTo>
                  <a:pt x="1515" y="3520"/>
                </a:lnTo>
                <a:lnTo>
                  <a:pt x="1468" y="3499"/>
                </a:lnTo>
                <a:lnTo>
                  <a:pt x="1431" y="3480"/>
                </a:lnTo>
                <a:lnTo>
                  <a:pt x="1402" y="3464"/>
                </a:lnTo>
                <a:lnTo>
                  <a:pt x="1381" y="3454"/>
                </a:lnTo>
                <a:lnTo>
                  <a:pt x="1367" y="3445"/>
                </a:lnTo>
                <a:lnTo>
                  <a:pt x="1361" y="3441"/>
                </a:lnTo>
                <a:lnTo>
                  <a:pt x="1342" y="3424"/>
                </a:lnTo>
                <a:lnTo>
                  <a:pt x="1330" y="3401"/>
                </a:lnTo>
                <a:lnTo>
                  <a:pt x="1327" y="3377"/>
                </a:lnTo>
                <a:lnTo>
                  <a:pt x="1325" y="3160"/>
                </a:lnTo>
                <a:lnTo>
                  <a:pt x="1323" y="3050"/>
                </a:lnTo>
                <a:lnTo>
                  <a:pt x="1323" y="2942"/>
                </a:lnTo>
                <a:lnTo>
                  <a:pt x="1325" y="2837"/>
                </a:lnTo>
                <a:lnTo>
                  <a:pt x="1327" y="2732"/>
                </a:lnTo>
                <a:lnTo>
                  <a:pt x="1332" y="2631"/>
                </a:lnTo>
                <a:lnTo>
                  <a:pt x="1339" y="2531"/>
                </a:lnTo>
                <a:lnTo>
                  <a:pt x="1349" y="2435"/>
                </a:lnTo>
                <a:lnTo>
                  <a:pt x="1365" y="2341"/>
                </a:lnTo>
                <a:lnTo>
                  <a:pt x="1384" y="2250"/>
                </a:lnTo>
                <a:lnTo>
                  <a:pt x="1407" y="2161"/>
                </a:lnTo>
                <a:lnTo>
                  <a:pt x="1437" y="2077"/>
                </a:lnTo>
                <a:lnTo>
                  <a:pt x="1471" y="1995"/>
                </a:lnTo>
                <a:lnTo>
                  <a:pt x="1513" y="1916"/>
                </a:lnTo>
                <a:lnTo>
                  <a:pt x="1562" y="1843"/>
                </a:lnTo>
                <a:lnTo>
                  <a:pt x="1620" y="1773"/>
                </a:lnTo>
                <a:lnTo>
                  <a:pt x="1684" y="1707"/>
                </a:lnTo>
                <a:lnTo>
                  <a:pt x="1672" y="1696"/>
                </a:lnTo>
                <a:lnTo>
                  <a:pt x="1658" y="1689"/>
                </a:lnTo>
                <a:close/>
                <a:moveTo>
                  <a:pt x="1632" y="1511"/>
                </a:moveTo>
                <a:lnTo>
                  <a:pt x="1656" y="1513"/>
                </a:lnTo>
                <a:lnTo>
                  <a:pt x="1677" y="1522"/>
                </a:lnTo>
                <a:lnTo>
                  <a:pt x="1723" y="1546"/>
                </a:lnTo>
                <a:lnTo>
                  <a:pt x="1766" y="1576"/>
                </a:lnTo>
                <a:lnTo>
                  <a:pt x="1807" y="1607"/>
                </a:lnTo>
                <a:lnTo>
                  <a:pt x="1871" y="1565"/>
                </a:lnTo>
                <a:lnTo>
                  <a:pt x="1941" y="1527"/>
                </a:lnTo>
                <a:lnTo>
                  <a:pt x="1964" y="1520"/>
                </a:lnTo>
                <a:lnTo>
                  <a:pt x="1985" y="1518"/>
                </a:lnTo>
                <a:lnTo>
                  <a:pt x="2007" y="1523"/>
                </a:lnTo>
                <a:lnTo>
                  <a:pt x="2026" y="1534"/>
                </a:lnTo>
                <a:lnTo>
                  <a:pt x="2042" y="1551"/>
                </a:lnTo>
                <a:lnTo>
                  <a:pt x="2096" y="1625"/>
                </a:lnTo>
                <a:lnTo>
                  <a:pt x="2157" y="1691"/>
                </a:lnTo>
                <a:lnTo>
                  <a:pt x="2224" y="1752"/>
                </a:lnTo>
                <a:lnTo>
                  <a:pt x="2294" y="1806"/>
                </a:lnTo>
                <a:lnTo>
                  <a:pt x="2369" y="1855"/>
                </a:lnTo>
                <a:lnTo>
                  <a:pt x="2447" y="1897"/>
                </a:lnTo>
                <a:lnTo>
                  <a:pt x="2529" y="1932"/>
                </a:lnTo>
                <a:lnTo>
                  <a:pt x="2615" y="1958"/>
                </a:lnTo>
                <a:lnTo>
                  <a:pt x="2702" y="1979"/>
                </a:lnTo>
                <a:lnTo>
                  <a:pt x="2791" y="1991"/>
                </a:lnTo>
                <a:lnTo>
                  <a:pt x="2882" y="1995"/>
                </a:lnTo>
                <a:lnTo>
                  <a:pt x="2973" y="1991"/>
                </a:lnTo>
                <a:lnTo>
                  <a:pt x="3062" y="1979"/>
                </a:lnTo>
                <a:lnTo>
                  <a:pt x="3151" y="1958"/>
                </a:lnTo>
                <a:lnTo>
                  <a:pt x="3234" y="1932"/>
                </a:lnTo>
                <a:lnTo>
                  <a:pt x="3316" y="1897"/>
                </a:lnTo>
                <a:lnTo>
                  <a:pt x="3395" y="1855"/>
                </a:lnTo>
                <a:lnTo>
                  <a:pt x="3470" y="1806"/>
                </a:lnTo>
                <a:lnTo>
                  <a:pt x="3542" y="1752"/>
                </a:lnTo>
                <a:lnTo>
                  <a:pt x="3606" y="1691"/>
                </a:lnTo>
                <a:lnTo>
                  <a:pt x="3667" y="1625"/>
                </a:lnTo>
                <a:lnTo>
                  <a:pt x="3723" y="1551"/>
                </a:lnTo>
                <a:lnTo>
                  <a:pt x="3739" y="1534"/>
                </a:lnTo>
                <a:lnTo>
                  <a:pt x="3758" y="1523"/>
                </a:lnTo>
                <a:lnTo>
                  <a:pt x="3779" y="1518"/>
                </a:lnTo>
                <a:lnTo>
                  <a:pt x="3802" y="1520"/>
                </a:lnTo>
                <a:lnTo>
                  <a:pt x="3823" y="1527"/>
                </a:lnTo>
                <a:lnTo>
                  <a:pt x="3891" y="1565"/>
                </a:lnTo>
                <a:lnTo>
                  <a:pt x="3955" y="1605"/>
                </a:lnTo>
                <a:lnTo>
                  <a:pt x="3995" y="1574"/>
                </a:lnTo>
                <a:lnTo>
                  <a:pt x="4039" y="1546"/>
                </a:lnTo>
                <a:lnTo>
                  <a:pt x="4086" y="1518"/>
                </a:lnTo>
                <a:lnTo>
                  <a:pt x="4109" y="1511"/>
                </a:lnTo>
                <a:lnTo>
                  <a:pt x="4130" y="1511"/>
                </a:lnTo>
                <a:lnTo>
                  <a:pt x="4151" y="1516"/>
                </a:lnTo>
                <a:lnTo>
                  <a:pt x="4170" y="1527"/>
                </a:lnTo>
                <a:lnTo>
                  <a:pt x="4186" y="1544"/>
                </a:lnTo>
                <a:lnTo>
                  <a:pt x="4234" y="1605"/>
                </a:lnTo>
                <a:lnTo>
                  <a:pt x="4289" y="1661"/>
                </a:lnTo>
                <a:lnTo>
                  <a:pt x="4350" y="1708"/>
                </a:lnTo>
                <a:lnTo>
                  <a:pt x="4416" y="1749"/>
                </a:lnTo>
                <a:lnTo>
                  <a:pt x="4486" y="1780"/>
                </a:lnTo>
                <a:lnTo>
                  <a:pt x="4559" y="1803"/>
                </a:lnTo>
                <a:lnTo>
                  <a:pt x="4636" y="1819"/>
                </a:lnTo>
                <a:lnTo>
                  <a:pt x="4714" y="1822"/>
                </a:lnTo>
                <a:lnTo>
                  <a:pt x="4791" y="1819"/>
                </a:lnTo>
                <a:lnTo>
                  <a:pt x="4868" y="1803"/>
                </a:lnTo>
                <a:lnTo>
                  <a:pt x="4941" y="1780"/>
                </a:lnTo>
                <a:lnTo>
                  <a:pt x="5011" y="1749"/>
                </a:lnTo>
                <a:lnTo>
                  <a:pt x="5078" y="1708"/>
                </a:lnTo>
                <a:lnTo>
                  <a:pt x="5139" y="1661"/>
                </a:lnTo>
                <a:lnTo>
                  <a:pt x="5193" y="1605"/>
                </a:lnTo>
                <a:lnTo>
                  <a:pt x="5242" y="1544"/>
                </a:lnTo>
                <a:lnTo>
                  <a:pt x="5257" y="1527"/>
                </a:lnTo>
                <a:lnTo>
                  <a:pt x="5277" y="1516"/>
                </a:lnTo>
                <a:lnTo>
                  <a:pt x="5297" y="1511"/>
                </a:lnTo>
                <a:lnTo>
                  <a:pt x="5322" y="1511"/>
                </a:lnTo>
                <a:lnTo>
                  <a:pt x="5343" y="1520"/>
                </a:lnTo>
                <a:lnTo>
                  <a:pt x="5414" y="1560"/>
                </a:lnTo>
                <a:lnTo>
                  <a:pt x="5475" y="1605"/>
                </a:lnTo>
                <a:lnTo>
                  <a:pt x="5530" y="1654"/>
                </a:lnTo>
                <a:lnTo>
                  <a:pt x="5577" y="1707"/>
                </a:lnTo>
                <a:lnTo>
                  <a:pt x="5617" y="1761"/>
                </a:lnTo>
                <a:lnTo>
                  <a:pt x="5652" y="1820"/>
                </a:lnTo>
                <a:lnTo>
                  <a:pt x="5680" y="1881"/>
                </a:lnTo>
                <a:lnTo>
                  <a:pt x="5702" y="1946"/>
                </a:lnTo>
                <a:lnTo>
                  <a:pt x="5720" y="2012"/>
                </a:lnTo>
                <a:lnTo>
                  <a:pt x="5734" y="2082"/>
                </a:lnTo>
                <a:lnTo>
                  <a:pt x="5744" y="2154"/>
                </a:lnTo>
                <a:lnTo>
                  <a:pt x="5751" y="2227"/>
                </a:lnTo>
                <a:lnTo>
                  <a:pt x="5757" y="2301"/>
                </a:lnTo>
                <a:lnTo>
                  <a:pt x="5758" y="2378"/>
                </a:lnTo>
                <a:lnTo>
                  <a:pt x="5760" y="2454"/>
                </a:lnTo>
                <a:lnTo>
                  <a:pt x="5760" y="2533"/>
                </a:lnTo>
                <a:lnTo>
                  <a:pt x="5760" y="2612"/>
                </a:lnTo>
                <a:lnTo>
                  <a:pt x="5758" y="2753"/>
                </a:lnTo>
                <a:lnTo>
                  <a:pt x="5755" y="2779"/>
                </a:lnTo>
                <a:lnTo>
                  <a:pt x="5743" y="2802"/>
                </a:lnTo>
                <a:lnTo>
                  <a:pt x="5723" y="2819"/>
                </a:lnTo>
                <a:lnTo>
                  <a:pt x="5718" y="2821"/>
                </a:lnTo>
                <a:lnTo>
                  <a:pt x="5706" y="2828"/>
                </a:lnTo>
                <a:lnTo>
                  <a:pt x="5687" y="2839"/>
                </a:lnTo>
                <a:lnTo>
                  <a:pt x="5661" y="2851"/>
                </a:lnTo>
                <a:lnTo>
                  <a:pt x="5627" y="2867"/>
                </a:lnTo>
                <a:lnTo>
                  <a:pt x="5587" y="2884"/>
                </a:lnTo>
                <a:lnTo>
                  <a:pt x="5538" y="2902"/>
                </a:lnTo>
                <a:lnTo>
                  <a:pt x="5484" y="2919"/>
                </a:lnTo>
                <a:lnTo>
                  <a:pt x="5376" y="3630"/>
                </a:lnTo>
                <a:lnTo>
                  <a:pt x="5355" y="3719"/>
                </a:lnTo>
                <a:lnTo>
                  <a:pt x="5327" y="3801"/>
                </a:lnTo>
                <a:lnTo>
                  <a:pt x="5292" y="3875"/>
                </a:lnTo>
                <a:lnTo>
                  <a:pt x="5252" y="3943"/>
                </a:lnTo>
                <a:lnTo>
                  <a:pt x="5205" y="4000"/>
                </a:lnTo>
                <a:lnTo>
                  <a:pt x="5154" y="4051"/>
                </a:lnTo>
                <a:lnTo>
                  <a:pt x="5098" y="4093"/>
                </a:lnTo>
                <a:lnTo>
                  <a:pt x="5036" y="4126"/>
                </a:lnTo>
                <a:lnTo>
                  <a:pt x="4971" y="4151"/>
                </a:lnTo>
                <a:lnTo>
                  <a:pt x="4901" y="4165"/>
                </a:lnTo>
                <a:lnTo>
                  <a:pt x="4826" y="4170"/>
                </a:lnTo>
                <a:lnTo>
                  <a:pt x="4601" y="4170"/>
                </a:lnTo>
                <a:lnTo>
                  <a:pt x="4526" y="4165"/>
                </a:lnTo>
                <a:lnTo>
                  <a:pt x="4454" y="4149"/>
                </a:lnTo>
                <a:lnTo>
                  <a:pt x="4386" y="4124"/>
                </a:lnTo>
                <a:lnTo>
                  <a:pt x="4325" y="4091"/>
                </a:lnTo>
                <a:lnTo>
                  <a:pt x="4268" y="4048"/>
                </a:lnTo>
                <a:lnTo>
                  <a:pt x="4215" y="3997"/>
                </a:lnTo>
                <a:lnTo>
                  <a:pt x="4168" y="3938"/>
                </a:lnTo>
                <a:lnTo>
                  <a:pt x="4128" y="3871"/>
                </a:lnTo>
                <a:lnTo>
                  <a:pt x="4095" y="3798"/>
                </a:lnTo>
                <a:lnTo>
                  <a:pt x="4069" y="3717"/>
                </a:lnTo>
                <a:lnTo>
                  <a:pt x="4051" y="3632"/>
                </a:lnTo>
                <a:lnTo>
                  <a:pt x="4044" y="3593"/>
                </a:lnTo>
                <a:lnTo>
                  <a:pt x="4034" y="3597"/>
                </a:lnTo>
                <a:lnTo>
                  <a:pt x="4023" y="3599"/>
                </a:lnTo>
                <a:lnTo>
                  <a:pt x="4022" y="3602"/>
                </a:lnTo>
                <a:lnTo>
                  <a:pt x="3856" y="4710"/>
                </a:lnTo>
                <a:lnTo>
                  <a:pt x="3831" y="4813"/>
                </a:lnTo>
                <a:lnTo>
                  <a:pt x="3802" y="4911"/>
                </a:lnTo>
                <a:lnTo>
                  <a:pt x="3765" y="5000"/>
                </a:lnTo>
                <a:lnTo>
                  <a:pt x="3723" y="5083"/>
                </a:lnTo>
                <a:lnTo>
                  <a:pt x="3678" y="5160"/>
                </a:lnTo>
                <a:lnTo>
                  <a:pt x="3625" y="5230"/>
                </a:lnTo>
                <a:lnTo>
                  <a:pt x="3569" y="5291"/>
                </a:lnTo>
                <a:lnTo>
                  <a:pt x="3508" y="5346"/>
                </a:lnTo>
                <a:lnTo>
                  <a:pt x="3442" y="5393"/>
                </a:lnTo>
                <a:lnTo>
                  <a:pt x="3372" y="5431"/>
                </a:lnTo>
                <a:lnTo>
                  <a:pt x="3299" y="5461"/>
                </a:lnTo>
                <a:lnTo>
                  <a:pt x="3220" y="5484"/>
                </a:lnTo>
                <a:lnTo>
                  <a:pt x="3140" y="5496"/>
                </a:lnTo>
                <a:lnTo>
                  <a:pt x="3055" y="5501"/>
                </a:lnTo>
                <a:lnTo>
                  <a:pt x="2709" y="5501"/>
                </a:lnTo>
                <a:lnTo>
                  <a:pt x="2623" y="5496"/>
                </a:lnTo>
                <a:lnTo>
                  <a:pt x="2540" y="5482"/>
                </a:lnTo>
                <a:lnTo>
                  <a:pt x="2461" y="5459"/>
                </a:lnTo>
                <a:lnTo>
                  <a:pt x="2386" y="5428"/>
                </a:lnTo>
                <a:lnTo>
                  <a:pt x="2314" y="5387"/>
                </a:lnTo>
                <a:lnTo>
                  <a:pt x="2246" y="5340"/>
                </a:lnTo>
                <a:lnTo>
                  <a:pt x="2185" y="5286"/>
                </a:lnTo>
                <a:lnTo>
                  <a:pt x="2128" y="5223"/>
                </a:lnTo>
                <a:lnTo>
                  <a:pt x="2075" y="5153"/>
                </a:lnTo>
                <a:lnTo>
                  <a:pt x="2030" y="5077"/>
                </a:lnTo>
                <a:lnTo>
                  <a:pt x="1990" y="4994"/>
                </a:lnTo>
                <a:lnTo>
                  <a:pt x="1957" y="4905"/>
                </a:lnTo>
                <a:lnTo>
                  <a:pt x="1929" y="4811"/>
                </a:lnTo>
                <a:lnTo>
                  <a:pt x="1910" y="4711"/>
                </a:lnTo>
                <a:lnTo>
                  <a:pt x="1738" y="3600"/>
                </a:lnTo>
                <a:lnTo>
                  <a:pt x="1728" y="3597"/>
                </a:lnTo>
                <a:lnTo>
                  <a:pt x="1716" y="3593"/>
                </a:lnTo>
                <a:lnTo>
                  <a:pt x="1709" y="3634"/>
                </a:lnTo>
                <a:lnTo>
                  <a:pt x="1691" y="3719"/>
                </a:lnTo>
                <a:lnTo>
                  <a:pt x="1665" y="3798"/>
                </a:lnTo>
                <a:lnTo>
                  <a:pt x="1632" y="3871"/>
                </a:lnTo>
                <a:lnTo>
                  <a:pt x="1592" y="3938"/>
                </a:lnTo>
                <a:lnTo>
                  <a:pt x="1545" y="3997"/>
                </a:lnTo>
                <a:lnTo>
                  <a:pt x="1492" y="4048"/>
                </a:lnTo>
                <a:lnTo>
                  <a:pt x="1435" y="4091"/>
                </a:lnTo>
                <a:lnTo>
                  <a:pt x="1374" y="4124"/>
                </a:lnTo>
                <a:lnTo>
                  <a:pt x="1306" y="4149"/>
                </a:lnTo>
                <a:lnTo>
                  <a:pt x="1234" y="4165"/>
                </a:lnTo>
                <a:lnTo>
                  <a:pt x="1159" y="4170"/>
                </a:lnTo>
                <a:lnTo>
                  <a:pt x="934" y="4170"/>
                </a:lnTo>
                <a:lnTo>
                  <a:pt x="859" y="4165"/>
                </a:lnTo>
                <a:lnTo>
                  <a:pt x="789" y="4151"/>
                </a:lnTo>
                <a:lnTo>
                  <a:pt x="724" y="4126"/>
                </a:lnTo>
                <a:lnTo>
                  <a:pt x="662" y="4093"/>
                </a:lnTo>
                <a:lnTo>
                  <a:pt x="606" y="4051"/>
                </a:lnTo>
                <a:lnTo>
                  <a:pt x="555" y="4002"/>
                </a:lnTo>
                <a:lnTo>
                  <a:pt x="508" y="3943"/>
                </a:lnTo>
                <a:lnTo>
                  <a:pt x="468" y="3876"/>
                </a:lnTo>
                <a:lnTo>
                  <a:pt x="433" y="3803"/>
                </a:lnTo>
                <a:lnTo>
                  <a:pt x="405" y="3721"/>
                </a:lnTo>
                <a:lnTo>
                  <a:pt x="384" y="3634"/>
                </a:lnTo>
                <a:lnTo>
                  <a:pt x="276" y="2919"/>
                </a:lnTo>
                <a:lnTo>
                  <a:pt x="222" y="2902"/>
                </a:lnTo>
                <a:lnTo>
                  <a:pt x="173" y="2884"/>
                </a:lnTo>
                <a:lnTo>
                  <a:pt x="133" y="2867"/>
                </a:lnTo>
                <a:lnTo>
                  <a:pt x="99" y="2851"/>
                </a:lnTo>
                <a:lnTo>
                  <a:pt x="73" y="2839"/>
                </a:lnTo>
                <a:lnTo>
                  <a:pt x="54" y="2828"/>
                </a:lnTo>
                <a:lnTo>
                  <a:pt x="42" y="2821"/>
                </a:lnTo>
                <a:lnTo>
                  <a:pt x="37" y="2819"/>
                </a:lnTo>
                <a:lnTo>
                  <a:pt x="17" y="2802"/>
                </a:lnTo>
                <a:lnTo>
                  <a:pt x="5" y="2779"/>
                </a:lnTo>
                <a:lnTo>
                  <a:pt x="2" y="2753"/>
                </a:lnTo>
                <a:lnTo>
                  <a:pt x="0" y="2612"/>
                </a:lnTo>
                <a:lnTo>
                  <a:pt x="0" y="2533"/>
                </a:lnTo>
                <a:lnTo>
                  <a:pt x="0" y="2454"/>
                </a:lnTo>
                <a:lnTo>
                  <a:pt x="2" y="2378"/>
                </a:lnTo>
                <a:lnTo>
                  <a:pt x="3" y="2301"/>
                </a:lnTo>
                <a:lnTo>
                  <a:pt x="9" y="2226"/>
                </a:lnTo>
                <a:lnTo>
                  <a:pt x="16" y="2152"/>
                </a:lnTo>
                <a:lnTo>
                  <a:pt x="26" y="2082"/>
                </a:lnTo>
                <a:lnTo>
                  <a:pt x="40" y="2012"/>
                </a:lnTo>
                <a:lnTo>
                  <a:pt x="58" y="1946"/>
                </a:lnTo>
                <a:lnTo>
                  <a:pt x="80" y="1881"/>
                </a:lnTo>
                <a:lnTo>
                  <a:pt x="110" y="1819"/>
                </a:lnTo>
                <a:lnTo>
                  <a:pt x="143" y="1761"/>
                </a:lnTo>
                <a:lnTo>
                  <a:pt x="183" y="1705"/>
                </a:lnTo>
                <a:lnTo>
                  <a:pt x="230" y="1653"/>
                </a:lnTo>
                <a:lnTo>
                  <a:pt x="285" y="1604"/>
                </a:lnTo>
                <a:lnTo>
                  <a:pt x="347" y="1560"/>
                </a:lnTo>
                <a:lnTo>
                  <a:pt x="419" y="1520"/>
                </a:lnTo>
                <a:lnTo>
                  <a:pt x="440" y="1511"/>
                </a:lnTo>
                <a:lnTo>
                  <a:pt x="463" y="1511"/>
                </a:lnTo>
                <a:lnTo>
                  <a:pt x="483" y="1516"/>
                </a:lnTo>
                <a:lnTo>
                  <a:pt x="503" y="1527"/>
                </a:lnTo>
                <a:lnTo>
                  <a:pt x="518" y="1544"/>
                </a:lnTo>
                <a:lnTo>
                  <a:pt x="567" y="1605"/>
                </a:lnTo>
                <a:lnTo>
                  <a:pt x="621" y="1661"/>
                </a:lnTo>
                <a:lnTo>
                  <a:pt x="682" y="1708"/>
                </a:lnTo>
                <a:lnTo>
                  <a:pt x="749" y="1749"/>
                </a:lnTo>
                <a:lnTo>
                  <a:pt x="819" y="1780"/>
                </a:lnTo>
                <a:lnTo>
                  <a:pt x="892" y="1803"/>
                </a:lnTo>
                <a:lnTo>
                  <a:pt x="969" y="1819"/>
                </a:lnTo>
                <a:lnTo>
                  <a:pt x="1046" y="1822"/>
                </a:lnTo>
                <a:lnTo>
                  <a:pt x="1124" y="1819"/>
                </a:lnTo>
                <a:lnTo>
                  <a:pt x="1201" y="1803"/>
                </a:lnTo>
                <a:lnTo>
                  <a:pt x="1274" y="1780"/>
                </a:lnTo>
                <a:lnTo>
                  <a:pt x="1344" y="1749"/>
                </a:lnTo>
                <a:lnTo>
                  <a:pt x="1410" y="1708"/>
                </a:lnTo>
                <a:lnTo>
                  <a:pt x="1471" y="1661"/>
                </a:lnTo>
                <a:lnTo>
                  <a:pt x="1526" y="1605"/>
                </a:lnTo>
                <a:lnTo>
                  <a:pt x="1574" y="1544"/>
                </a:lnTo>
                <a:lnTo>
                  <a:pt x="1590" y="1527"/>
                </a:lnTo>
                <a:lnTo>
                  <a:pt x="1611" y="1515"/>
                </a:lnTo>
                <a:lnTo>
                  <a:pt x="1632" y="1511"/>
                </a:lnTo>
                <a:close/>
                <a:moveTo>
                  <a:pt x="4699" y="673"/>
                </a:moveTo>
                <a:lnTo>
                  <a:pt x="4634" y="678"/>
                </a:lnTo>
                <a:lnTo>
                  <a:pt x="4571" y="692"/>
                </a:lnTo>
                <a:lnTo>
                  <a:pt x="4512" y="714"/>
                </a:lnTo>
                <a:lnTo>
                  <a:pt x="4458" y="744"/>
                </a:lnTo>
                <a:lnTo>
                  <a:pt x="4409" y="781"/>
                </a:lnTo>
                <a:lnTo>
                  <a:pt x="4364" y="826"/>
                </a:lnTo>
                <a:lnTo>
                  <a:pt x="4327" y="875"/>
                </a:lnTo>
                <a:lnTo>
                  <a:pt x="4297" y="929"/>
                </a:lnTo>
                <a:lnTo>
                  <a:pt x="4275" y="989"/>
                </a:lnTo>
                <a:lnTo>
                  <a:pt x="4261" y="1052"/>
                </a:lnTo>
                <a:lnTo>
                  <a:pt x="4255" y="1116"/>
                </a:lnTo>
                <a:lnTo>
                  <a:pt x="4261" y="1183"/>
                </a:lnTo>
                <a:lnTo>
                  <a:pt x="4275" y="1246"/>
                </a:lnTo>
                <a:lnTo>
                  <a:pt x="4297" y="1303"/>
                </a:lnTo>
                <a:lnTo>
                  <a:pt x="4327" y="1357"/>
                </a:lnTo>
                <a:lnTo>
                  <a:pt x="4364" y="1408"/>
                </a:lnTo>
                <a:lnTo>
                  <a:pt x="4409" y="1452"/>
                </a:lnTo>
                <a:lnTo>
                  <a:pt x="4458" y="1488"/>
                </a:lnTo>
                <a:lnTo>
                  <a:pt x="4512" y="1520"/>
                </a:lnTo>
                <a:lnTo>
                  <a:pt x="4571" y="1543"/>
                </a:lnTo>
                <a:lnTo>
                  <a:pt x="4634" y="1556"/>
                </a:lnTo>
                <a:lnTo>
                  <a:pt x="4699" y="1560"/>
                </a:lnTo>
                <a:lnTo>
                  <a:pt x="4765" y="1556"/>
                </a:lnTo>
                <a:lnTo>
                  <a:pt x="4828" y="1543"/>
                </a:lnTo>
                <a:lnTo>
                  <a:pt x="4886" y="1520"/>
                </a:lnTo>
                <a:lnTo>
                  <a:pt x="4941" y="1488"/>
                </a:lnTo>
                <a:lnTo>
                  <a:pt x="4990" y="1452"/>
                </a:lnTo>
                <a:lnTo>
                  <a:pt x="5034" y="1408"/>
                </a:lnTo>
                <a:lnTo>
                  <a:pt x="5071" y="1357"/>
                </a:lnTo>
                <a:lnTo>
                  <a:pt x="5102" y="1303"/>
                </a:lnTo>
                <a:lnTo>
                  <a:pt x="5125" y="1246"/>
                </a:lnTo>
                <a:lnTo>
                  <a:pt x="5139" y="1183"/>
                </a:lnTo>
                <a:lnTo>
                  <a:pt x="5142" y="1116"/>
                </a:lnTo>
                <a:lnTo>
                  <a:pt x="5139" y="1052"/>
                </a:lnTo>
                <a:lnTo>
                  <a:pt x="5125" y="989"/>
                </a:lnTo>
                <a:lnTo>
                  <a:pt x="5102" y="929"/>
                </a:lnTo>
                <a:lnTo>
                  <a:pt x="5071" y="875"/>
                </a:lnTo>
                <a:lnTo>
                  <a:pt x="5034" y="826"/>
                </a:lnTo>
                <a:lnTo>
                  <a:pt x="4990" y="781"/>
                </a:lnTo>
                <a:lnTo>
                  <a:pt x="4941" y="744"/>
                </a:lnTo>
                <a:lnTo>
                  <a:pt x="4886" y="714"/>
                </a:lnTo>
                <a:lnTo>
                  <a:pt x="4828" y="692"/>
                </a:lnTo>
                <a:lnTo>
                  <a:pt x="4765" y="678"/>
                </a:lnTo>
                <a:lnTo>
                  <a:pt x="4699" y="673"/>
                </a:lnTo>
                <a:close/>
                <a:moveTo>
                  <a:pt x="1061" y="673"/>
                </a:moveTo>
                <a:lnTo>
                  <a:pt x="995" y="678"/>
                </a:lnTo>
                <a:lnTo>
                  <a:pt x="932" y="692"/>
                </a:lnTo>
                <a:lnTo>
                  <a:pt x="874" y="714"/>
                </a:lnTo>
                <a:lnTo>
                  <a:pt x="819" y="744"/>
                </a:lnTo>
                <a:lnTo>
                  <a:pt x="770" y="781"/>
                </a:lnTo>
                <a:lnTo>
                  <a:pt x="726" y="826"/>
                </a:lnTo>
                <a:lnTo>
                  <a:pt x="689" y="875"/>
                </a:lnTo>
                <a:lnTo>
                  <a:pt x="658" y="929"/>
                </a:lnTo>
                <a:lnTo>
                  <a:pt x="635" y="989"/>
                </a:lnTo>
                <a:lnTo>
                  <a:pt x="621" y="1052"/>
                </a:lnTo>
                <a:lnTo>
                  <a:pt x="618" y="1116"/>
                </a:lnTo>
                <a:lnTo>
                  <a:pt x="621" y="1183"/>
                </a:lnTo>
                <a:lnTo>
                  <a:pt x="635" y="1246"/>
                </a:lnTo>
                <a:lnTo>
                  <a:pt x="658" y="1303"/>
                </a:lnTo>
                <a:lnTo>
                  <a:pt x="689" y="1357"/>
                </a:lnTo>
                <a:lnTo>
                  <a:pt x="726" y="1408"/>
                </a:lnTo>
                <a:lnTo>
                  <a:pt x="770" y="1452"/>
                </a:lnTo>
                <a:lnTo>
                  <a:pt x="819" y="1488"/>
                </a:lnTo>
                <a:lnTo>
                  <a:pt x="874" y="1520"/>
                </a:lnTo>
                <a:lnTo>
                  <a:pt x="932" y="1543"/>
                </a:lnTo>
                <a:lnTo>
                  <a:pt x="995" y="1556"/>
                </a:lnTo>
                <a:lnTo>
                  <a:pt x="1061" y="1560"/>
                </a:lnTo>
                <a:lnTo>
                  <a:pt x="1126" y="1556"/>
                </a:lnTo>
                <a:lnTo>
                  <a:pt x="1189" y="1543"/>
                </a:lnTo>
                <a:lnTo>
                  <a:pt x="1248" y="1520"/>
                </a:lnTo>
                <a:lnTo>
                  <a:pt x="1302" y="1488"/>
                </a:lnTo>
                <a:lnTo>
                  <a:pt x="1351" y="1452"/>
                </a:lnTo>
                <a:lnTo>
                  <a:pt x="1395" y="1408"/>
                </a:lnTo>
                <a:lnTo>
                  <a:pt x="1433" y="1357"/>
                </a:lnTo>
                <a:lnTo>
                  <a:pt x="1463" y="1303"/>
                </a:lnTo>
                <a:lnTo>
                  <a:pt x="1485" y="1246"/>
                </a:lnTo>
                <a:lnTo>
                  <a:pt x="1499" y="1183"/>
                </a:lnTo>
                <a:lnTo>
                  <a:pt x="1505" y="1116"/>
                </a:lnTo>
                <a:lnTo>
                  <a:pt x="1499" y="1052"/>
                </a:lnTo>
                <a:lnTo>
                  <a:pt x="1485" y="989"/>
                </a:lnTo>
                <a:lnTo>
                  <a:pt x="1463" y="929"/>
                </a:lnTo>
                <a:lnTo>
                  <a:pt x="1433" y="875"/>
                </a:lnTo>
                <a:lnTo>
                  <a:pt x="1395" y="826"/>
                </a:lnTo>
                <a:lnTo>
                  <a:pt x="1351" y="781"/>
                </a:lnTo>
                <a:lnTo>
                  <a:pt x="1302" y="744"/>
                </a:lnTo>
                <a:lnTo>
                  <a:pt x="1248" y="714"/>
                </a:lnTo>
                <a:lnTo>
                  <a:pt x="1189" y="692"/>
                </a:lnTo>
                <a:lnTo>
                  <a:pt x="1126" y="678"/>
                </a:lnTo>
                <a:lnTo>
                  <a:pt x="1061" y="673"/>
                </a:lnTo>
                <a:close/>
                <a:moveTo>
                  <a:pt x="4699" y="517"/>
                </a:moveTo>
                <a:lnTo>
                  <a:pt x="4781" y="524"/>
                </a:lnTo>
                <a:lnTo>
                  <a:pt x="4858" y="540"/>
                </a:lnTo>
                <a:lnTo>
                  <a:pt x="4933" y="564"/>
                </a:lnTo>
                <a:lnTo>
                  <a:pt x="5001" y="599"/>
                </a:lnTo>
                <a:lnTo>
                  <a:pt x="5065" y="643"/>
                </a:lnTo>
                <a:lnTo>
                  <a:pt x="5123" y="694"/>
                </a:lnTo>
                <a:lnTo>
                  <a:pt x="5174" y="751"/>
                </a:lnTo>
                <a:lnTo>
                  <a:pt x="5215" y="814"/>
                </a:lnTo>
                <a:lnTo>
                  <a:pt x="5250" y="884"/>
                </a:lnTo>
                <a:lnTo>
                  <a:pt x="5277" y="957"/>
                </a:lnTo>
                <a:lnTo>
                  <a:pt x="5292" y="1036"/>
                </a:lnTo>
                <a:lnTo>
                  <a:pt x="5297" y="1116"/>
                </a:lnTo>
                <a:lnTo>
                  <a:pt x="5292" y="1198"/>
                </a:lnTo>
                <a:lnTo>
                  <a:pt x="5277" y="1275"/>
                </a:lnTo>
                <a:lnTo>
                  <a:pt x="5250" y="1349"/>
                </a:lnTo>
                <a:lnTo>
                  <a:pt x="5215" y="1418"/>
                </a:lnTo>
                <a:lnTo>
                  <a:pt x="5174" y="1483"/>
                </a:lnTo>
                <a:lnTo>
                  <a:pt x="5123" y="1539"/>
                </a:lnTo>
                <a:lnTo>
                  <a:pt x="5065" y="1590"/>
                </a:lnTo>
                <a:lnTo>
                  <a:pt x="5001" y="1633"/>
                </a:lnTo>
                <a:lnTo>
                  <a:pt x="4933" y="1668"/>
                </a:lnTo>
                <a:lnTo>
                  <a:pt x="4858" y="1694"/>
                </a:lnTo>
                <a:lnTo>
                  <a:pt x="4781" y="1710"/>
                </a:lnTo>
                <a:lnTo>
                  <a:pt x="4699" y="1715"/>
                </a:lnTo>
                <a:lnTo>
                  <a:pt x="4618" y="1710"/>
                </a:lnTo>
                <a:lnTo>
                  <a:pt x="4540" y="1694"/>
                </a:lnTo>
                <a:lnTo>
                  <a:pt x="4467" y="1668"/>
                </a:lnTo>
                <a:lnTo>
                  <a:pt x="4397" y="1633"/>
                </a:lnTo>
                <a:lnTo>
                  <a:pt x="4334" y="1590"/>
                </a:lnTo>
                <a:lnTo>
                  <a:pt x="4276" y="1539"/>
                </a:lnTo>
                <a:lnTo>
                  <a:pt x="4226" y="1483"/>
                </a:lnTo>
                <a:lnTo>
                  <a:pt x="4182" y="1418"/>
                </a:lnTo>
                <a:lnTo>
                  <a:pt x="4147" y="1349"/>
                </a:lnTo>
                <a:lnTo>
                  <a:pt x="4123" y="1275"/>
                </a:lnTo>
                <a:lnTo>
                  <a:pt x="4107" y="1198"/>
                </a:lnTo>
                <a:lnTo>
                  <a:pt x="4100" y="1116"/>
                </a:lnTo>
                <a:lnTo>
                  <a:pt x="4107" y="1036"/>
                </a:lnTo>
                <a:lnTo>
                  <a:pt x="4123" y="957"/>
                </a:lnTo>
                <a:lnTo>
                  <a:pt x="4147" y="884"/>
                </a:lnTo>
                <a:lnTo>
                  <a:pt x="4182" y="814"/>
                </a:lnTo>
                <a:lnTo>
                  <a:pt x="4226" y="751"/>
                </a:lnTo>
                <a:lnTo>
                  <a:pt x="4276" y="694"/>
                </a:lnTo>
                <a:lnTo>
                  <a:pt x="4334" y="643"/>
                </a:lnTo>
                <a:lnTo>
                  <a:pt x="4397" y="599"/>
                </a:lnTo>
                <a:lnTo>
                  <a:pt x="4467" y="564"/>
                </a:lnTo>
                <a:lnTo>
                  <a:pt x="4540" y="540"/>
                </a:lnTo>
                <a:lnTo>
                  <a:pt x="4618" y="524"/>
                </a:lnTo>
                <a:lnTo>
                  <a:pt x="4699" y="517"/>
                </a:lnTo>
                <a:close/>
                <a:moveTo>
                  <a:pt x="1061" y="517"/>
                </a:moveTo>
                <a:lnTo>
                  <a:pt x="1142" y="524"/>
                </a:lnTo>
                <a:lnTo>
                  <a:pt x="1220" y="540"/>
                </a:lnTo>
                <a:lnTo>
                  <a:pt x="1293" y="564"/>
                </a:lnTo>
                <a:lnTo>
                  <a:pt x="1363" y="599"/>
                </a:lnTo>
                <a:lnTo>
                  <a:pt x="1426" y="643"/>
                </a:lnTo>
                <a:lnTo>
                  <a:pt x="1484" y="694"/>
                </a:lnTo>
                <a:lnTo>
                  <a:pt x="1534" y="751"/>
                </a:lnTo>
                <a:lnTo>
                  <a:pt x="1578" y="814"/>
                </a:lnTo>
                <a:lnTo>
                  <a:pt x="1613" y="884"/>
                </a:lnTo>
                <a:lnTo>
                  <a:pt x="1637" y="957"/>
                </a:lnTo>
                <a:lnTo>
                  <a:pt x="1653" y="1036"/>
                </a:lnTo>
                <a:lnTo>
                  <a:pt x="1660" y="1116"/>
                </a:lnTo>
                <a:lnTo>
                  <a:pt x="1653" y="1198"/>
                </a:lnTo>
                <a:lnTo>
                  <a:pt x="1637" y="1275"/>
                </a:lnTo>
                <a:lnTo>
                  <a:pt x="1613" y="1349"/>
                </a:lnTo>
                <a:lnTo>
                  <a:pt x="1578" y="1418"/>
                </a:lnTo>
                <a:lnTo>
                  <a:pt x="1534" y="1483"/>
                </a:lnTo>
                <a:lnTo>
                  <a:pt x="1484" y="1539"/>
                </a:lnTo>
                <a:lnTo>
                  <a:pt x="1426" y="1590"/>
                </a:lnTo>
                <a:lnTo>
                  <a:pt x="1363" y="1633"/>
                </a:lnTo>
                <a:lnTo>
                  <a:pt x="1293" y="1668"/>
                </a:lnTo>
                <a:lnTo>
                  <a:pt x="1220" y="1694"/>
                </a:lnTo>
                <a:lnTo>
                  <a:pt x="1142" y="1710"/>
                </a:lnTo>
                <a:lnTo>
                  <a:pt x="1061" y="1715"/>
                </a:lnTo>
                <a:lnTo>
                  <a:pt x="979" y="1710"/>
                </a:lnTo>
                <a:lnTo>
                  <a:pt x="902" y="1694"/>
                </a:lnTo>
                <a:lnTo>
                  <a:pt x="827" y="1668"/>
                </a:lnTo>
                <a:lnTo>
                  <a:pt x="759" y="1633"/>
                </a:lnTo>
                <a:lnTo>
                  <a:pt x="695" y="1590"/>
                </a:lnTo>
                <a:lnTo>
                  <a:pt x="637" y="1539"/>
                </a:lnTo>
                <a:lnTo>
                  <a:pt x="586" y="1483"/>
                </a:lnTo>
                <a:lnTo>
                  <a:pt x="545" y="1418"/>
                </a:lnTo>
                <a:lnTo>
                  <a:pt x="510" y="1349"/>
                </a:lnTo>
                <a:lnTo>
                  <a:pt x="483" y="1275"/>
                </a:lnTo>
                <a:lnTo>
                  <a:pt x="468" y="1198"/>
                </a:lnTo>
                <a:lnTo>
                  <a:pt x="463" y="1116"/>
                </a:lnTo>
                <a:lnTo>
                  <a:pt x="468" y="1036"/>
                </a:lnTo>
                <a:lnTo>
                  <a:pt x="483" y="957"/>
                </a:lnTo>
                <a:lnTo>
                  <a:pt x="510" y="884"/>
                </a:lnTo>
                <a:lnTo>
                  <a:pt x="545" y="814"/>
                </a:lnTo>
                <a:lnTo>
                  <a:pt x="586" y="751"/>
                </a:lnTo>
                <a:lnTo>
                  <a:pt x="637" y="694"/>
                </a:lnTo>
                <a:lnTo>
                  <a:pt x="695" y="643"/>
                </a:lnTo>
                <a:lnTo>
                  <a:pt x="759" y="599"/>
                </a:lnTo>
                <a:lnTo>
                  <a:pt x="827" y="564"/>
                </a:lnTo>
                <a:lnTo>
                  <a:pt x="902" y="540"/>
                </a:lnTo>
                <a:lnTo>
                  <a:pt x="979" y="524"/>
                </a:lnTo>
                <a:lnTo>
                  <a:pt x="1061" y="517"/>
                </a:lnTo>
                <a:close/>
                <a:moveTo>
                  <a:pt x="2859" y="155"/>
                </a:moveTo>
                <a:lnTo>
                  <a:pt x="2775" y="161"/>
                </a:lnTo>
                <a:lnTo>
                  <a:pt x="2695" y="175"/>
                </a:lnTo>
                <a:lnTo>
                  <a:pt x="2618" y="197"/>
                </a:lnTo>
                <a:lnTo>
                  <a:pt x="2543" y="229"/>
                </a:lnTo>
                <a:lnTo>
                  <a:pt x="2475" y="267"/>
                </a:lnTo>
                <a:lnTo>
                  <a:pt x="2410" y="314"/>
                </a:lnTo>
                <a:lnTo>
                  <a:pt x="2351" y="367"/>
                </a:lnTo>
                <a:lnTo>
                  <a:pt x="2299" y="424"/>
                </a:lnTo>
                <a:lnTo>
                  <a:pt x="2253" y="489"/>
                </a:lnTo>
                <a:lnTo>
                  <a:pt x="2213" y="559"/>
                </a:lnTo>
                <a:lnTo>
                  <a:pt x="2184" y="632"/>
                </a:lnTo>
                <a:lnTo>
                  <a:pt x="2159" y="711"/>
                </a:lnTo>
                <a:lnTo>
                  <a:pt x="2145" y="791"/>
                </a:lnTo>
                <a:lnTo>
                  <a:pt x="2142" y="875"/>
                </a:lnTo>
                <a:lnTo>
                  <a:pt x="2145" y="959"/>
                </a:lnTo>
                <a:lnTo>
                  <a:pt x="2159" y="1039"/>
                </a:lnTo>
                <a:lnTo>
                  <a:pt x="2184" y="1118"/>
                </a:lnTo>
                <a:lnTo>
                  <a:pt x="2213" y="1191"/>
                </a:lnTo>
                <a:lnTo>
                  <a:pt x="2253" y="1260"/>
                </a:lnTo>
                <a:lnTo>
                  <a:pt x="2299" y="1324"/>
                </a:lnTo>
                <a:lnTo>
                  <a:pt x="2351" y="1384"/>
                </a:lnTo>
                <a:lnTo>
                  <a:pt x="2410" y="1436"/>
                </a:lnTo>
                <a:lnTo>
                  <a:pt x="2475" y="1481"/>
                </a:lnTo>
                <a:lnTo>
                  <a:pt x="2543" y="1522"/>
                </a:lnTo>
                <a:lnTo>
                  <a:pt x="2618" y="1553"/>
                </a:lnTo>
                <a:lnTo>
                  <a:pt x="2695" y="1576"/>
                </a:lnTo>
                <a:lnTo>
                  <a:pt x="2775" y="1590"/>
                </a:lnTo>
                <a:lnTo>
                  <a:pt x="2859" y="1595"/>
                </a:lnTo>
                <a:lnTo>
                  <a:pt x="2943" y="1590"/>
                </a:lnTo>
                <a:lnTo>
                  <a:pt x="3025" y="1576"/>
                </a:lnTo>
                <a:lnTo>
                  <a:pt x="3102" y="1553"/>
                </a:lnTo>
                <a:lnTo>
                  <a:pt x="3175" y="1522"/>
                </a:lnTo>
                <a:lnTo>
                  <a:pt x="3245" y="1481"/>
                </a:lnTo>
                <a:lnTo>
                  <a:pt x="3309" y="1436"/>
                </a:lnTo>
                <a:lnTo>
                  <a:pt x="3367" y="1384"/>
                </a:lnTo>
                <a:lnTo>
                  <a:pt x="3421" y="1324"/>
                </a:lnTo>
                <a:lnTo>
                  <a:pt x="3466" y="1260"/>
                </a:lnTo>
                <a:lnTo>
                  <a:pt x="3505" y="1191"/>
                </a:lnTo>
                <a:lnTo>
                  <a:pt x="3536" y="1118"/>
                </a:lnTo>
                <a:lnTo>
                  <a:pt x="3559" y="1039"/>
                </a:lnTo>
                <a:lnTo>
                  <a:pt x="3573" y="959"/>
                </a:lnTo>
                <a:lnTo>
                  <a:pt x="3578" y="875"/>
                </a:lnTo>
                <a:lnTo>
                  <a:pt x="3573" y="791"/>
                </a:lnTo>
                <a:lnTo>
                  <a:pt x="3559" y="711"/>
                </a:lnTo>
                <a:lnTo>
                  <a:pt x="3536" y="632"/>
                </a:lnTo>
                <a:lnTo>
                  <a:pt x="3505" y="559"/>
                </a:lnTo>
                <a:lnTo>
                  <a:pt x="3466" y="489"/>
                </a:lnTo>
                <a:lnTo>
                  <a:pt x="3421" y="424"/>
                </a:lnTo>
                <a:lnTo>
                  <a:pt x="3367" y="367"/>
                </a:lnTo>
                <a:lnTo>
                  <a:pt x="3309" y="314"/>
                </a:lnTo>
                <a:lnTo>
                  <a:pt x="3245" y="267"/>
                </a:lnTo>
                <a:lnTo>
                  <a:pt x="3175" y="229"/>
                </a:lnTo>
                <a:lnTo>
                  <a:pt x="3102" y="197"/>
                </a:lnTo>
                <a:lnTo>
                  <a:pt x="3025" y="175"/>
                </a:lnTo>
                <a:lnTo>
                  <a:pt x="2943" y="161"/>
                </a:lnTo>
                <a:lnTo>
                  <a:pt x="2859" y="155"/>
                </a:lnTo>
                <a:close/>
                <a:moveTo>
                  <a:pt x="2859" y="0"/>
                </a:moveTo>
                <a:lnTo>
                  <a:pt x="2955" y="5"/>
                </a:lnTo>
                <a:lnTo>
                  <a:pt x="3048" y="21"/>
                </a:lnTo>
                <a:lnTo>
                  <a:pt x="3135" y="45"/>
                </a:lnTo>
                <a:lnTo>
                  <a:pt x="3220" y="79"/>
                </a:lnTo>
                <a:lnTo>
                  <a:pt x="3301" y="121"/>
                </a:lnTo>
                <a:lnTo>
                  <a:pt x="3376" y="169"/>
                </a:lnTo>
                <a:lnTo>
                  <a:pt x="3446" y="225"/>
                </a:lnTo>
                <a:lnTo>
                  <a:pt x="3508" y="290"/>
                </a:lnTo>
                <a:lnTo>
                  <a:pt x="3564" y="358"/>
                </a:lnTo>
                <a:lnTo>
                  <a:pt x="3613" y="433"/>
                </a:lnTo>
                <a:lnTo>
                  <a:pt x="3655" y="514"/>
                </a:lnTo>
                <a:lnTo>
                  <a:pt x="3688" y="599"/>
                </a:lnTo>
                <a:lnTo>
                  <a:pt x="3713" y="688"/>
                </a:lnTo>
                <a:lnTo>
                  <a:pt x="3728" y="779"/>
                </a:lnTo>
                <a:lnTo>
                  <a:pt x="3734" y="875"/>
                </a:lnTo>
                <a:lnTo>
                  <a:pt x="3728" y="970"/>
                </a:lnTo>
                <a:lnTo>
                  <a:pt x="3713" y="1062"/>
                </a:lnTo>
                <a:lnTo>
                  <a:pt x="3688" y="1151"/>
                </a:lnTo>
                <a:lnTo>
                  <a:pt x="3655" y="1235"/>
                </a:lnTo>
                <a:lnTo>
                  <a:pt x="3613" y="1315"/>
                </a:lnTo>
                <a:lnTo>
                  <a:pt x="3564" y="1391"/>
                </a:lnTo>
                <a:lnTo>
                  <a:pt x="3508" y="1460"/>
                </a:lnTo>
                <a:lnTo>
                  <a:pt x="3446" y="1523"/>
                </a:lnTo>
                <a:lnTo>
                  <a:pt x="3376" y="1581"/>
                </a:lnTo>
                <a:lnTo>
                  <a:pt x="3301" y="1630"/>
                </a:lnTo>
                <a:lnTo>
                  <a:pt x="3220" y="1672"/>
                </a:lnTo>
                <a:lnTo>
                  <a:pt x="3135" y="1705"/>
                </a:lnTo>
                <a:lnTo>
                  <a:pt x="3048" y="1729"/>
                </a:lnTo>
                <a:lnTo>
                  <a:pt x="2955" y="1743"/>
                </a:lnTo>
                <a:lnTo>
                  <a:pt x="2859" y="1749"/>
                </a:lnTo>
                <a:lnTo>
                  <a:pt x="2765" y="1743"/>
                </a:lnTo>
                <a:lnTo>
                  <a:pt x="2672" y="1729"/>
                </a:lnTo>
                <a:lnTo>
                  <a:pt x="2583" y="1705"/>
                </a:lnTo>
                <a:lnTo>
                  <a:pt x="2499" y="1672"/>
                </a:lnTo>
                <a:lnTo>
                  <a:pt x="2419" y="1630"/>
                </a:lnTo>
                <a:lnTo>
                  <a:pt x="2344" y="1581"/>
                </a:lnTo>
                <a:lnTo>
                  <a:pt x="2274" y="1523"/>
                </a:lnTo>
                <a:lnTo>
                  <a:pt x="2211" y="1460"/>
                </a:lnTo>
                <a:lnTo>
                  <a:pt x="2156" y="1391"/>
                </a:lnTo>
                <a:lnTo>
                  <a:pt x="2105" y="1315"/>
                </a:lnTo>
                <a:lnTo>
                  <a:pt x="2065" y="1235"/>
                </a:lnTo>
                <a:lnTo>
                  <a:pt x="2032" y="1151"/>
                </a:lnTo>
                <a:lnTo>
                  <a:pt x="2007" y="1062"/>
                </a:lnTo>
                <a:lnTo>
                  <a:pt x="1992" y="970"/>
                </a:lnTo>
                <a:lnTo>
                  <a:pt x="1986" y="875"/>
                </a:lnTo>
                <a:lnTo>
                  <a:pt x="1992" y="779"/>
                </a:lnTo>
                <a:lnTo>
                  <a:pt x="2007" y="688"/>
                </a:lnTo>
                <a:lnTo>
                  <a:pt x="2032" y="599"/>
                </a:lnTo>
                <a:lnTo>
                  <a:pt x="2065" y="514"/>
                </a:lnTo>
                <a:lnTo>
                  <a:pt x="2105" y="433"/>
                </a:lnTo>
                <a:lnTo>
                  <a:pt x="2156" y="358"/>
                </a:lnTo>
                <a:lnTo>
                  <a:pt x="2211" y="290"/>
                </a:lnTo>
                <a:lnTo>
                  <a:pt x="2274" y="225"/>
                </a:lnTo>
                <a:lnTo>
                  <a:pt x="2344" y="169"/>
                </a:lnTo>
                <a:lnTo>
                  <a:pt x="2419" y="121"/>
                </a:lnTo>
                <a:lnTo>
                  <a:pt x="2499" y="79"/>
                </a:lnTo>
                <a:lnTo>
                  <a:pt x="2583" y="45"/>
                </a:lnTo>
                <a:lnTo>
                  <a:pt x="2672" y="21"/>
                </a:lnTo>
                <a:lnTo>
                  <a:pt x="2765" y="5"/>
                </a:lnTo>
                <a:lnTo>
                  <a:pt x="28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Овал 8">
            <a:extLst>
              <a:ext uri="{FF2B5EF4-FFF2-40B4-BE49-F238E27FC236}">
                <a16:creationId xmlns:a16="http://schemas.microsoft.com/office/drawing/2014/main" id="{A4DD6EBA-2738-4999-B049-818A92355FA7}"/>
              </a:ext>
            </a:extLst>
          </p:cNvPr>
          <p:cNvSpPr/>
          <p:nvPr/>
        </p:nvSpPr>
        <p:spPr>
          <a:xfrm>
            <a:off x="6674239" y="1129998"/>
            <a:ext cx="762388" cy="7623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A7F002-2255-4635-8710-3E8EEFECFB8E}"/>
              </a:ext>
            </a:extLst>
          </p:cNvPr>
          <p:cNvSpPr txBox="1"/>
          <p:nvPr/>
        </p:nvSpPr>
        <p:spPr>
          <a:xfrm>
            <a:off x="7497953" y="1251574"/>
            <a:ext cx="103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+mj-lt"/>
              </a:rPr>
              <a:t>ТФОМС </a:t>
            </a:r>
            <a:br>
              <a:rPr lang="ru-RU" sz="1400" b="1" dirty="0">
                <a:solidFill>
                  <a:schemeClr val="bg1"/>
                </a:solidFill>
                <a:latin typeface="+mj-lt"/>
              </a:rPr>
            </a:br>
            <a:r>
              <a:rPr lang="ru-RU" sz="1400" b="1" dirty="0">
                <a:solidFill>
                  <a:schemeClr val="bg1"/>
                </a:solidFill>
                <a:latin typeface="+mj-lt"/>
              </a:rPr>
              <a:t>и СМО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273257-AFC1-40B6-B48A-6C59F4BFBC9F}"/>
              </a:ext>
            </a:extLst>
          </p:cNvPr>
          <p:cNvSpPr txBox="1"/>
          <p:nvPr/>
        </p:nvSpPr>
        <p:spPr>
          <a:xfrm>
            <a:off x="2702697" y="3103614"/>
            <a:ext cx="58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EHR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86A6F5E8-B6AD-42FA-929C-909E06D447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91494" y="2597396"/>
            <a:ext cx="590171" cy="431153"/>
          </a:xfrm>
          <a:custGeom>
            <a:avLst/>
            <a:gdLst>
              <a:gd name="T0" fmla="*/ 5091 w 5760"/>
              <a:gd name="T1" fmla="*/ 4039 h 4209"/>
              <a:gd name="T2" fmla="*/ 5229 w 5760"/>
              <a:gd name="T3" fmla="*/ 3805 h 4209"/>
              <a:gd name="T4" fmla="*/ 192 w 5760"/>
              <a:gd name="T5" fmla="*/ 3915 h 4209"/>
              <a:gd name="T6" fmla="*/ 1791 w 5760"/>
              <a:gd name="T7" fmla="*/ 3908 h 4209"/>
              <a:gd name="T8" fmla="*/ 529 w 5760"/>
              <a:gd name="T9" fmla="*/ 3805 h 4209"/>
              <a:gd name="T10" fmla="*/ 4343 w 5760"/>
              <a:gd name="T11" fmla="*/ 3653 h 4209"/>
              <a:gd name="T12" fmla="*/ 5648 w 5760"/>
              <a:gd name="T13" fmla="*/ 3457 h 4209"/>
              <a:gd name="T14" fmla="*/ 5622 w 5760"/>
              <a:gd name="T15" fmla="*/ 4059 h 4209"/>
              <a:gd name="T16" fmla="*/ 4111 w 5760"/>
              <a:gd name="T17" fmla="*/ 4132 h 4209"/>
              <a:gd name="T18" fmla="*/ 3786 w 5760"/>
              <a:gd name="T19" fmla="*/ 3522 h 4209"/>
              <a:gd name="T20" fmla="*/ 557 w 5760"/>
              <a:gd name="T21" fmla="*/ 3653 h 4209"/>
              <a:gd name="T22" fmla="*/ 1862 w 5760"/>
              <a:gd name="T23" fmla="*/ 3457 h 4209"/>
              <a:gd name="T24" fmla="*/ 1836 w 5760"/>
              <a:gd name="T25" fmla="*/ 4059 h 4209"/>
              <a:gd name="T26" fmla="*/ 325 w 5760"/>
              <a:gd name="T27" fmla="*/ 4132 h 4209"/>
              <a:gd name="T28" fmla="*/ 0 w 5760"/>
              <a:gd name="T29" fmla="*/ 3522 h 4209"/>
              <a:gd name="T30" fmla="*/ 2981 w 5760"/>
              <a:gd name="T31" fmla="*/ 3281 h 4209"/>
              <a:gd name="T32" fmla="*/ 2718 w 5760"/>
              <a:gd name="T33" fmla="*/ 3281 h 4209"/>
              <a:gd name="T34" fmla="*/ 5758 w 5760"/>
              <a:gd name="T35" fmla="*/ 3042 h 4209"/>
              <a:gd name="T36" fmla="*/ 4950 w 5760"/>
              <a:gd name="T37" fmla="*/ 3545 h 4209"/>
              <a:gd name="T38" fmla="*/ 3585 w 5760"/>
              <a:gd name="T39" fmla="*/ 3272 h 4209"/>
              <a:gd name="T40" fmla="*/ 4138 w 5760"/>
              <a:gd name="T41" fmla="*/ 3321 h 4209"/>
              <a:gd name="T42" fmla="*/ 5605 w 5760"/>
              <a:gd name="T43" fmla="*/ 3208 h 4209"/>
              <a:gd name="T44" fmla="*/ 4268 w 5760"/>
              <a:gd name="T45" fmla="*/ 3251 h 4209"/>
              <a:gd name="T46" fmla="*/ 4505 w 5760"/>
              <a:gd name="T47" fmla="*/ 2893 h 4209"/>
              <a:gd name="T48" fmla="*/ 5605 w 5760"/>
              <a:gd name="T49" fmla="*/ 2846 h 4209"/>
              <a:gd name="T50" fmla="*/ 5545 w 5760"/>
              <a:gd name="T51" fmla="*/ 2344 h 4209"/>
              <a:gd name="T52" fmla="*/ 5264 w 5760"/>
              <a:gd name="T53" fmla="*/ 2654 h 4209"/>
              <a:gd name="T54" fmla="*/ 1702 w 5760"/>
              <a:gd name="T55" fmla="*/ 2243 h 4209"/>
              <a:gd name="T56" fmla="*/ 5477 w 5760"/>
              <a:gd name="T57" fmla="*/ 1885 h 4209"/>
              <a:gd name="T58" fmla="*/ 5509 w 5760"/>
              <a:gd name="T59" fmla="*/ 2750 h 4209"/>
              <a:gd name="T60" fmla="*/ 4407 w 5760"/>
              <a:gd name="T61" fmla="*/ 2668 h 4209"/>
              <a:gd name="T62" fmla="*/ 4992 w 5760"/>
              <a:gd name="T63" fmla="*/ 2299 h 4209"/>
              <a:gd name="T64" fmla="*/ 5257 w 5760"/>
              <a:gd name="T65" fmla="*/ 1988 h 4209"/>
              <a:gd name="T66" fmla="*/ 4400 w 5760"/>
              <a:gd name="T67" fmla="*/ 1897 h 4209"/>
              <a:gd name="T68" fmla="*/ 1349 w 5760"/>
              <a:gd name="T69" fmla="*/ 1984 h 4209"/>
              <a:gd name="T70" fmla="*/ 162 w 5760"/>
              <a:gd name="T71" fmla="*/ 2140 h 4209"/>
              <a:gd name="T72" fmla="*/ 1325 w 5760"/>
              <a:gd name="T73" fmla="*/ 2147 h 4209"/>
              <a:gd name="T74" fmla="*/ 1272 w 5760"/>
              <a:gd name="T75" fmla="*/ 2533 h 4209"/>
              <a:gd name="T76" fmla="*/ 227 w 5760"/>
              <a:gd name="T77" fmla="*/ 2575 h 4209"/>
              <a:gd name="T78" fmla="*/ 1426 w 5760"/>
              <a:gd name="T79" fmla="*/ 2821 h 4209"/>
              <a:gd name="T80" fmla="*/ 986 w 5760"/>
              <a:gd name="T81" fmla="*/ 3180 h 4209"/>
              <a:gd name="T82" fmla="*/ 471 w 5760"/>
              <a:gd name="T83" fmla="*/ 3349 h 4209"/>
              <a:gd name="T84" fmla="*/ 1709 w 5760"/>
              <a:gd name="T85" fmla="*/ 3143 h 4209"/>
              <a:gd name="T86" fmla="*/ 1761 w 5760"/>
              <a:gd name="T87" fmla="*/ 3435 h 4209"/>
              <a:gd name="T88" fmla="*/ 265 w 5760"/>
              <a:gd name="T89" fmla="*/ 3456 h 4209"/>
              <a:gd name="T90" fmla="*/ 3 w 5760"/>
              <a:gd name="T91" fmla="*/ 2841 h 4209"/>
              <a:gd name="T92" fmla="*/ 763 w 5760"/>
              <a:gd name="T93" fmla="*/ 3017 h 4209"/>
              <a:gd name="T94" fmla="*/ 265 w 5760"/>
              <a:gd name="T95" fmla="*/ 2755 h 4209"/>
              <a:gd name="T96" fmla="*/ 0 w 5760"/>
              <a:gd name="T97" fmla="*/ 2143 h 4209"/>
              <a:gd name="T98" fmla="*/ 988 w 5760"/>
              <a:gd name="T99" fmla="*/ 1794 h 4209"/>
              <a:gd name="T100" fmla="*/ 2386 w 5760"/>
              <a:gd name="T101" fmla="*/ 1684 h 4209"/>
              <a:gd name="T102" fmla="*/ 4407 w 5760"/>
              <a:gd name="T103" fmla="*/ 1053 h 4209"/>
              <a:gd name="T104" fmla="*/ 1272 w 5760"/>
              <a:gd name="T105" fmla="*/ 1282 h 4209"/>
              <a:gd name="T106" fmla="*/ 1702 w 5760"/>
              <a:gd name="T107" fmla="*/ 722 h 4209"/>
              <a:gd name="T108" fmla="*/ 4552 w 5760"/>
              <a:gd name="T109" fmla="*/ 423 h 4209"/>
              <a:gd name="T110" fmla="*/ 4140 w 5760"/>
              <a:gd name="T111" fmla="*/ 2954 h 4209"/>
              <a:gd name="T112" fmla="*/ 1306 w 5760"/>
              <a:gd name="T113" fmla="*/ 298 h 4209"/>
              <a:gd name="T114" fmla="*/ 4317 w 5760"/>
              <a:gd name="T115" fmla="*/ 243 h 4209"/>
              <a:gd name="T116" fmla="*/ 3796 w 5760"/>
              <a:gd name="T117" fmla="*/ 14 h 4209"/>
              <a:gd name="T118" fmla="*/ 3126 w 5760"/>
              <a:gd name="T119" fmla="*/ 0 h 4209"/>
              <a:gd name="T120" fmla="*/ 2812 w 5760"/>
              <a:gd name="T121" fmla="*/ 0 h 4209"/>
              <a:gd name="T122" fmla="*/ 2142 w 5760"/>
              <a:gd name="T123" fmla="*/ 14 h 4209"/>
              <a:gd name="T124" fmla="*/ 1546 w 5760"/>
              <a:gd name="T125" fmla="*/ 189 h 4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60" h="4209">
                <a:moveTo>
                  <a:pt x="3939" y="3699"/>
                </a:moveTo>
                <a:lnTo>
                  <a:pt x="3939" y="3746"/>
                </a:lnTo>
                <a:lnTo>
                  <a:pt x="3939" y="3790"/>
                </a:lnTo>
                <a:lnTo>
                  <a:pt x="3939" y="3828"/>
                </a:lnTo>
                <a:lnTo>
                  <a:pt x="3939" y="3859"/>
                </a:lnTo>
                <a:lnTo>
                  <a:pt x="3941" y="3880"/>
                </a:lnTo>
                <a:lnTo>
                  <a:pt x="3953" y="3896"/>
                </a:lnTo>
                <a:lnTo>
                  <a:pt x="3978" y="3915"/>
                </a:lnTo>
                <a:lnTo>
                  <a:pt x="4013" y="3935"/>
                </a:lnTo>
                <a:lnTo>
                  <a:pt x="4058" y="3954"/>
                </a:lnTo>
                <a:lnTo>
                  <a:pt x="4114" y="3973"/>
                </a:lnTo>
                <a:lnTo>
                  <a:pt x="4180" y="3991"/>
                </a:lnTo>
                <a:lnTo>
                  <a:pt x="4257" y="4008"/>
                </a:lnTo>
                <a:lnTo>
                  <a:pt x="4343" y="4024"/>
                </a:lnTo>
                <a:lnTo>
                  <a:pt x="4437" y="4036"/>
                </a:lnTo>
                <a:lnTo>
                  <a:pt x="4540" y="4046"/>
                </a:lnTo>
                <a:lnTo>
                  <a:pt x="4652" y="4053"/>
                </a:lnTo>
                <a:lnTo>
                  <a:pt x="4772" y="4055"/>
                </a:lnTo>
                <a:lnTo>
                  <a:pt x="4886" y="4053"/>
                </a:lnTo>
                <a:lnTo>
                  <a:pt x="4992" y="4048"/>
                </a:lnTo>
                <a:lnTo>
                  <a:pt x="5091" y="4039"/>
                </a:lnTo>
                <a:lnTo>
                  <a:pt x="5182" y="4027"/>
                </a:lnTo>
                <a:lnTo>
                  <a:pt x="5264" y="4013"/>
                </a:lnTo>
                <a:lnTo>
                  <a:pt x="5339" y="3998"/>
                </a:lnTo>
                <a:lnTo>
                  <a:pt x="5404" y="3980"/>
                </a:lnTo>
                <a:lnTo>
                  <a:pt x="5462" y="3963"/>
                </a:lnTo>
                <a:lnTo>
                  <a:pt x="5509" y="3943"/>
                </a:lnTo>
                <a:lnTo>
                  <a:pt x="5547" y="3926"/>
                </a:lnTo>
                <a:lnTo>
                  <a:pt x="5577" y="3908"/>
                </a:lnTo>
                <a:lnTo>
                  <a:pt x="5596" y="3891"/>
                </a:lnTo>
                <a:lnTo>
                  <a:pt x="5605" y="3875"/>
                </a:lnTo>
                <a:lnTo>
                  <a:pt x="5605" y="3866"/>
                </a:lnTo>
                <a:lnTo>
                  <a:pt x="5605" y="3845"/>
                </a:lnTo>
                <a:lnTo>
                  <a:pt x="5605" y="3818"/>
                </a:lnTo>
                <a:lnTo>
                  <a:pt x="5605" y="3781"/>
                </a:lnTo>
                <a:lnTo>
                  <a:pt x="5605" y="3741"/>
                </a:lnTo>
                <a:lnTo>
                  <a:pt x="5603" y="3699"/>
                </a:lnTo>
                <a:lnTo>
                  <a:pt x="5551" y="3723"/>
                </a:lnTo>
                <a:lnTo>
                  <a:pt x="5491" y="3744"/>
                </a:lnTo>
                <a:lnTo>
                  <a:pt x="5423" y="3765"/>
                </a:lnTo>
                <a:lnTo>
                  <a:pt x="5331" y="3788"/>
                </a:lnTo>
                <a:lnTo>
                  <a:pt x="5229" y="3805"/>
                </a:lnTo>
                <a:lnTo>
                  <a:pt x="5121" y="3819"/>
                </a:lnTo>
                <a:lnTo>
                  <a:pt x="5009" y="3830"/>
                </a:lnTo>
                <a:lnTo>
                  <a:pt x="4893" y="3837"/>
                </a:lnTo>
                <a:lnTo>
                  <a:pt x="4772" y="3838"/>
                </a:lnTo>
                <a:lnTo>
                  <a:pt x="4652" y="3837"/>
                </a:lnTo>
                <a:lnTo>
                  <a:pt x="4535" y="3830"/>
                </a:lnTo>
                <a:lnTo>
                  <a:pt x="4423" y="3819"/>
                </a:lnTo>
                <a:lnTo>
                  <a:pt x="4315" y="3805"/>
                </a:lnTo>
                <a:lnTo>
                  <a:pt x="4214" y="3788"/>
                </a:lnTo>
                <a:lnTo>
                  <a:pt x="4121" y="3765"/>
                </a:lnTo>
                <a:lnTo>
                  <a:pt x="4053" y="3744"/>
                </a:lnTo>
                <a:lnTo>
                  <a:pt x="3994" y="3723"/>
                </a:lnTo>
                <a:lnTo>
                  <a:pt x="3939" y="3699"/>
                </a:lnTo>
                <a:close/>
                <a:moveTo>
                  <a:pt x="154" y="3699"/>
                </a:moveTo>
                <a:lnTo>
                  <a:pt x="154" y="3746"/>
                </a:lnTo>
                <a:lnTo>
                  <a:pt x="154" y="3790"/>
                </a:lnTo>
                <a:lnTo>
                  <a:pt x="154" y="3828"/>
                </a:lnTo>
                <a:lnTo>
                  <a:pt x="154" y="3859"/>
                </a:lnTo>
                <a:lnTo>
                  <a:pt x="155" y="3880"/>
                </a:lnTo>
                <a:lnTo>
                  <a:pt x="168" y="3896"/>
                </a:lnTo>
                <a:lnTo>
                  <a:pt x="192" y="3915"/>
                </a:lnTo>
                <a:lnTo>
                  <a:pt x="227" y="3935"/>
                </a:lnTo>
                <a:lnTo>
                  <a:pt x="272" y="3954"/>
                </a:lnTo>
                <a:lnTo>
                  <a:pt x="328" y="3973"/>
                </a:lnTo>
                <a:lnTo>
                  <a:pt x="394" y="3991"/>
                </a:lnTo>
                <a:lnTo>
                  <a:pt x="471" y="4008"/>
                </a:lnTo>
                <a:lnTo>
                  <a:pt x="557" y="4024"/>
                </a:lnTo>
                <a:lnTo>
                  <a:pt x="651" y="4036"/>
                </a:lnTo>
                <a:lnTo>
                  <a:pt x="754" y="4046"/>
                </a:lnTo>
                <a:lnTo>
                  <a:pt x="866" y="4053"/>
                </a:lnTo>
                <a:lnTo>
                  <a:pt x="986" y="4055"/>
                </a:lnTo>
                <a:lnTo>
                  <a:pt x="1100" y="4053"/>
                </a:lnTo>
                <a:lnTo>
                  <a:pt x="1206" y="4048"/>
                </a:lnTo>
                <a:lnTo>
                  <a:pt x="1306" y="4039"/>
                </a:lnTo>
                <a:lnTo>
                  <a:pt x="1396" y="4027"/>
                </a:lnTo>
                <a:lnTo>
                  <a:pt x="1478" y="4013"/>
                </a:lnTo>
                <a:lnTo>
                  <a:pt x="1553" y="3998"/>
                </a:lnTo>
                <a:lnTo>
                  <a:pt x="1618" y="3980"/>
                </a:lnTo>
                <a:lnTo>
                  <a:pt x="1676" y="3963"/>
                </a:lnTo>
                <a:lnTo>
                  <a:pt x="1723" y="3943"/>
                </a:lnTo>
                <a:lnTo>
                  <a:pt x="1761" y="3926"/>
                </a:lnTo>
                <a:lnTo>
                  <a:pt x="1791" y="3908"/>
                </a:lnTo>
                <a:lnTo>
                  <a:pt x="1810" y="3891"/>
                </a:lnTo>
                <a:lnTo>
                  <a:pt x="1819" y="3875"/>
                </a:lnTo>
                <a:lnTo>
                  <a:pt x="1819" y="3866"/>
                </a:lnTo>
                <a:lnTo>
                  <a:pt x="1819" y="3845"/>
                </a:lnTo>
                <a:lnTo>
                  <a:pt x="1819" y="3818"/>
                </a:lnTo>
                <a:lnTo>
                  <a:pt x="1819" y="3781"/>
                </a:lnTo>
                <a:lnTo>
                  <a:pt x="1819" y="3741"/>
                </a:lnTo>
                <a:lnTo>
                  <a:pt x="1817" y="3699"/>
                </a:lnTo>
                <a:lnTo>
                  <a:pt x="1765" y="3723"/>
                </a:lnTo>
                <a:lnTo>
                  <a:pt x="1705" y="3744"/>
                </a:lnTo>
                <a:lnTo>
                  <a:pt x="1637" y="3765"/>
                </a:lnTo>
                <a:lnTo>
                  <a:pt x="1545" y="3788"/>
                </a:lnTo>
                <a:lnTo>
                  <a:pt x="1443" y="3805"/>
                </a:lnTo>
                <a:lnTo>
                  <a:pt x="1335" y="3819"/>
                </a:lnTo>
                <a:lnTo>
                  <a:pt x="1224" y="3830"/>
                </a:lnTo>
                <a:lnTo>
                  <a:pt x="1107" y="3837"/>
                </a:lnTo>
                <a:lnTo>
                  <a:pt x="986" y="3838"/>
                </a:lnTo>
                <a:lnTo>
                  <a:pt x="866" y="3837"/>
                </a:lnTo>
                <a:lnTo>
                  <a:pt x="749" y="3830"/>
                </a:lnTo>
                <a:lnTo>
                  <a:pt x="637" y="3819"/>
                </a:lnTo>
                <a:lnTo>
                  <a:pt x="529" y="3805"/>
                </a:lnTo>
                <a:lnTo>
                  <a:pt x="428" y="3788"/>
                </a:lnTo>
                <a:lnTo>
                  <a:pt x="335" y="3765"/>
                </a:lnTo>
                <a:lnTo>
                  <a:pt x="267" y="3744"/>
                </a:lnTo>
                <a:lnTo>
                  <a:pt x="208" y="3723"/>
                </a:lnTo>
                <a:lnTo>
                  <a:pt x="154" y="3699"/>
                </a:lnTo>
                <a:close/>
                <a:moveTo>
                  <a:pt x="3854" y="3447"/>
                </a:moveTo>
                <a:lnTo>
                  <a:pt x="3877" y="3447"/>
                </a:lnTo>
                <a:lnTo>
                  <a:pt x="3898" y="3454"/>
                </a:lnTo>
                <a:lnTo>
                  <a:pt x="3917" y="3466"/>
                </a:lnTo>
                <a:lnTo>
                  <a:pt x="3931" y="3484"/>
                </a:lnTo>
                <a:lnTo>
                  <a:pt x="3939" y="3505"/>
                </a:lnTo>
                <a:lnTo>
                  <a:pt x="3943" y="3512"/>
                </a:lnTo>
                <a:lnTo>
                  <a:pt x="3952" y="3522"/>
                </a:lnTo>
                <a:lnTo>
                  <a:pt x="3966" y="3534"/>
                </a:lnTo>
                <a:lnTo>
                  <a:pt x="3987" y="3548"/>
                </a:lnTo>
                <a:lnTo>
                  <a:pt x="4016" y="3564"/>
                </a:lnTo>
                <a:lnTo>
                  <a:pt x="4055" y="3582"/>
                </a:lnTo>
                <a:lnTo>
                  <a:pt x="4104" y="3599"/>
                </a:lnTo>
                <a:lnTo>
                  <a:pt x="4161" y="3617"/>
                </a:lnTo>
                <a:lnTo>
                  <a:pt x="4248" y="3636"/>
                </a:lnTo>
                <a:lnTo>
                  <a:pt x="4343" y="3653"/>
                </a:lnTo>
                <a:lnTo>
                  <a:pt x="4442" y="3667"/>
                </a:lnTo>
                <a:lnTo>
                  <a:pt x="4549" y="3676"/>
                </a:lnTo>
                <a:lnTo>
                  <a:pt x="4659" y="3683"/>
                </a:lnTo>
                <a:lnTo>
                  <a:pt x="4772" y="3685"/>
                </a:lnTo>
                <a:lnTo>
                  <a:pt x="4886" y="3683"/>
                </a:lnTo>
                <a:lnTo>
                  <a:pt x="4995" y="3676"/>
                </a:lnTo>
                <a:lnTo>
                  <a:pt x="5102" y="3667"/>
                </a:lnTo>
                <a:lnTo>
                  <a:pt x="5201" y="3653"/>
                </a:lnTo>
                <a:lnTo>
                  <a:pt x="5296" y="3636"/>
                </a:lnTo>
                <a:lnTo>
                  <a:pt x="5383" y="3617"/>
                </a:lnTo>
                <a:lnTo>
                  <a:pt x="5441" y="3599"/>
                </a:lnTo>
                <a:lnTo>
                  <a:pt x="5488" y="3582"/>
                </a:lnTo>
                <a:lnTo>
                  <a:pt x="5526" y="3564"/>
                </a:lnTo>
                <a:lnTo>
                  <a:pt x="5556" y="3548"/>
                </a:lnTo>
                <a:lnTo>
                  <a:pt x="5577" y="3534"/>
                </a:lnTo>
                <a:lnTo>
                  <a:pt x="5592" y="3522"/>
                </a:lnTo>
                <a:lnTo>
                  <a:pt x="5601" y="3512"/>
                </a:lnTo>
                <a:lnTo>
                  <a:pt x="5605" y="3505"/>
                </a:lnTo>
                <a:lnTo>
                  <a:pt x="5615" y="3485"/>
                </a:lnTo>
                <a:lnTo>
                  <a:pt x="5629" y="3470"/>
                </a:lnTo>
                <a:lnTo>
                  <a:pt x="5648" y="3457"/>
                </a:lnTo>
                <a:lnTo>
                  <a:pt x="5669" y="3452"/>
                </a:lnTo>
                <a:lnTo>
                  <a:pt x="5690" y="3452"/>
                </a:lnTo>
                <a:lnTo>
                  <a:pt x="5716" y="3461"/>
                </a:lnTo>
                <a:lnTo>
                  <a:pt x="5737" y="3478"/>
                </a:lnTo>
                <a:lnTo>
                  <a:pt x="5751" y="3501"/>
                </a:lnTo>
                <a:lnTo>
                  <a:pt x="5757" y="3527"/>
                </a:lnTo>
                <a:lnTo>
                  <a:pt x="5758" y="3657"/>
                </a:lnTo>
                <a:lnTo>
                  <a:pt x="5758" y="3693"/>
                </a:lnTo>
                <a:lnTo>
                  <a:pt x="5758" y="3732"/>
                </a:lnTo>
                <a:lnTo>
                  <a:pt x="5758" y="3769"/>
                </a:lnTo>
                <a:lnTo>
                  <a:pt x="5758" y="3802"/>
                </a:lnTo>
                <a:lnTo>
                  <a:pt x="5760" y="3830"/>
                </a:lnTo>
                <a:lnTo>
                  <a:pt x="5760" y="3854"/>
                </a:lnTo>
                <a:lnTo>
                  <a:pt x="5760" y="3870"/>
                </a:lnTo>
                <a:lnTo>
                  <a:pt x="5760" y="3875"/>
                </a:lnTo>
                <a:lnTo>
                  <a:pt x="5758" y="3900"/>
                </a:lnTo>
                <a:lnTo>
                  <a:pt x="5753" y="3922"/>
                </a:lnTo>
                <a:lnTo>
                  <a:pt x="5734" y="3961"/>
                </a:lnTo>
                <a:lnTo>
                  <a:pt x="5706" y="3996"/>
                </a:lnTo>
                <a:lnTo>
                  <a:pt x="5669" y="4029"/>
                </a:lnTo>
                <a:lnTo>
                  <a:pt x="5622" y="4059"/>
                </a:lnTo>
                <a:lnTo>
                  <a:pt x="5568" y="4085"/>
                </a:lnTo>
                <a:lnTo>
                  <a:pt x="5509" y="4109"/>
                </a:lnTo>
                <a:lnTo>
                  <a:pt x="5441" y="4130"/>
                </a:lnTo>
                <a:lnTo>
                  <a:pt x="5367" y="4150"/>
                </a:lnTo>
                <a:lnTo>
                  <a:pt x="5290" y="4165"/>
                </a:lnTo>
                <a:lnTo>
                  <a:pt x="5208" y="4179"/>
                </a:lnTo>
                <a:lnTo>
                  <a:pt x="5125" y="4190"/>
                </a:lnTo>
                <a:lnTo>
                  <a:pt x="5037" y="4199"/>
                </a:lnTo>
                <a:lnTo>
                  <a:pt x="4950" y="4206"/>
                </a:lnTo>
                <a:lnTo>
                  <a:pt x="4861" y="4209"/>
                </a:lnTo>
                <a:lnTo>
                  <a:pt x="4772" y="4209"/>
                </a:lnTo>
                <a:lnTo>
                  <a:pt x="4713" y="4209"/>
                </a:lnTo>
                <a:lnTo>
                  <a:pt x="4652" y="4207"/>
                </a:lnTo>
                <a:lnTo>
                  <a:pt x="4585" y="4204"/>
                </a:lnTo>
                <a:lnTo>
                  <a:pt x="4519" y="4199"/>
                </a:lnTo>
                <a:lnTo>
                  <a:pt x="4449" y="4193"/>
                </a:lnTo>
                <a:lnTo>
                  <a:pt x="4379" y="4185"/>
                </a:lnTo>
                <a:lnTo>
                  <a:pt x="4310" y="4174"/>
                </a:lnTo>
                <a:lnTo>
                  <a:pt x="4241" y="4164"/>
                </a:lnTo>
                <a:lnTo>
                  <a:pt x="4175" y="4150"/>
                </a:lnTo>
                <a:lnTo>
                  <a:pt x="4111" y="4132"/>
                </a:lnTo>
                <a:lnTo>
                  <a:pt x="4051" y="4115"/>
                </a:lnTo>
                <a:lnTo>
                  <a:pt x="3994" y="4094"/>
                </a:lnTo>
                <a:lnTo>
                  <a:pt x="3943" y="4071"/>
                </a:lnTo>
                <a:lnTo>
                  <a:pt x="3898" y="4045"/>
                </a:lnTo>
                <a:lnTo>
                  <a:pt x="3857" y="4015"/>
                </a:lnTo>
                <a:lnTo>
                  <a:pt x="3826" y="3984"/>
                </a:lnTo>
                <a:lnTo>
                  <a:pt x="3803" y="3950"/>
                </a:lnTo>
                <a:lnTo>
                  <a:pt x="3789" y="3912"/>
                </a:lnTo>
                <a:lnTo>
                  <a:pt x="3788" y="3908"/>
                </a:lnTo>
                <a:lnTo>
                  <a:pt x="3788" y="3905"/>
                </a:lnTo>
                <a:lnTo>
                  <a:pt x="3788" y="3900"/>
                </a:lnTo>
                <a:lnTo>
                  <a:pt x="3788" y="3893"/>
                </a:lnTo>
                <a:lnTo>
                  <a:pt x="3786" y="3880"/>
                </a:lnTo>
                <a:lnTo>
                  <a:pt x="3786" y="3863"/>
                </a:lnTo>
                <a:lnTo>
                  <a:pt x="3786" y="3840"/>
                </a:lnTo>
                <a:lnTo>
                  <a:pt x="3786" y="3811"/>
                </a:lnTo>
                <a:lnTo>
                  <a:pt x="3786" y="3774"/>
                </a:lnTo>
                <a:lnTo>
                  <a:pt x="3786" y="3727"/>
                </a:lnTo>
                <a:lnTo>
                  <a:pt x="3786" y="3671"/>
                </a:lnTo>
                <a:lnTo>
                  <a:pt x="3786" y="3603"/>
                </a:lnTo>
                <a:lnTo>
                  <a:pt x="3786" y="3522"/>
                </a:lnTo>
                <a:lnTo>
                  <a:pt x="3789" y="3499"/>
                </a:lnTo>
                <a:lnTo>
                  <a:pt x="3800" y="3480"/>
                </a:lnTo>
                <a:lnTo>
                  <a:pt x="3814" y="3464"/>
                </a:lnTo>
                <a:lnTo>
                  <a:pt x="3833" y="3452"/>
                </a:lnTo>
                <a:lnTo>
                  <a:pt x="3854" y="3447"/>
                </a:lnTo>
                <a:close/>
                <a:moveTo>
                  <a:pt x="68" y="3447"/>
                </a:moveTo>
                <a:lnTo>
                  <a:pt x="91" y="3447"/>
                </a:lnTo>
                <a:lnTo>
                  <a:pt x="112" y="3454"/>
                </a:lnTo>
                <a:lnTo>
                  <a:pt x="131" y="3466"/>
                </a:lnTo>
                <a:lnTo>
                  <a:pt x="145" y="3484"/>
                </a:lnTo>
                <a:lnTo>
                  <a:pt x="152" y="3505"/>
                </a:lnTo>
                <a:lnTo>
                  <a:pt x="157" y="3512"/>
                </a:lnTo>
                <a:lnTo>
                  <a:pt x="164" y="3522"/>
                </a:lnTo>
                <a:lnTo>
                  <a:pt x="180" y="3534"/>
                </a:lnTo>
                <a:lnTo>
                  <a:pt x="201" y="3548"/>
                </a:lnTo>
                <a:lnTo>
                  <a:pt x="230" y="3564"/>
                </a:lnTo>
                <a:lnTo>
                  <a:pt x="269" y="3582"/>
                </a:lnTo>
                <a:lnTo>
                  <a:pt x="318" y="3599"/>
                </a:lnTo>
                <a:lnTo>
                  <a:pt x="375" y="3617"/>
                </a:lnTo>
                <a:lnTo>
                  <a:pt x="463" y="3636"/>
                </a:lnTo>
                <a:lnTo>
                  <a:pt x="557" y="3653"/>
                </a:lnTo>
                <a:lnTo>
                  <a:pt x="656" y="3667"/>
                </a:lnTo>
                <a:lnTo>
                  <a:pt x="763" y="3676"/>
                </a:lnTo>
                <a:lnTo>
                  <a:pt x="873" y="3683"/>
                </a:lnTo>
                <a:lnTo>
                  <a:pt x="986" y="3685"/>
                </a:lnTo>
                <a:lnTo>
                  <a:pt x="1100" y="3683"/>
                </a:lnTo>
                <a:lnTo>
                  <a:pt x="1210" y="3676"/>
                </a:lnTo>
                <a:lnTo>
                  <a:pt x="1316" y="3667"/>
                </a:lnTo>
                <a:lnTo>
                  <a:pt x="1416" y="3653"/>
                </a:lnTo>
                <a:lnTo>
                  <a:pt x="1510" y="3636"/>
                </a:lnTo>
                <a:lnTo>
                  <a:pt x="1597" y="3617"/>
                </a:lnTo>
                <a:lnTo>
                  <a:pt x="1655" y="3599"/>
                </a:lnTo>
                <a:lnTo>
                  <a:pt x="1702" y="3582"/>
                </a:lnTo>
                <a:lnTo>
                  <a:pt x="1740" y="3564"/>
                </a:lnTo>
                <a:lnTo>
                  <a:pt x="1770" y="3548"/>
                </a:lnTo>
                <a:lnTo>
                  <a:pt x="1791" y="3534"/>
                </a:lnTo>
                <a:lnTo>
                  <a:pt x="1807" y="3522"/>
                </a:lnTo>
                <a:lnTo>
                  <a:pt x="1815" y="3512"/>
                </a:lnTo>
                <a:lnTo>
                  <a:pt x="1819" y="3505"/>
                </a:lnTo>
                <a:lnTo>
                  <a:pt x="1829" y="3485"/>
                </a:lnTo>
                <a:lnTo>
                  <a:pt x="1843" y="3470"/>
                </a:lnTo>
                <a:lnTo>
                  <a:pt x="1862" y="3457"/>
                </a:lnTo>
                <a:lnTo>
                  <a:pt x="1882" y="3452"/>
                </a:lnTo>
                <a:lnTo>
                  <a:pt x="1904" y="3452"/>
                </a:lnTo>
                <a:lnTo>
                  <a:pt x="1930" y="3461"/>
                </a:lnTo>
                <a:lnTo>
                  <a:pt x="1951" y="3478"/>
                </a:lnTo>
                <a:lnTo>
                  <a:pt x="1965" y="3501"/>
                </a:lnTo>
                <a:lnTo>
                  <a:pt x="1971" y="3527"/>
                </a:lnTo>
                <a:lnTo>
                  <a:pt x="1972" y="3657"/>
                </a:lnTo>
                <a:lnTo>
                  <a:pt x="1972" y="3693"/>
                </a:lnTo>
                <a:lnTo>
                  <a:pt x="1972" y="3732"/>
                </a:lnTo>
                <a:lnTo>
                  <a:pt x="1972" y="3769"/>
                </a:lnTo>
                <a:lnTo>
                  <a:pt x="1972" y="3802"/>
                </a:lnTo>
                <a:lnTo>
                  <a:pt x="1974" y="3830"/>
                </a:lnTo>
                <a:lnTo>
                  <a:pt x="1974" y="3854"/>
                </a:lnTo>
                <a:lnTo>
                  <a:pt x="1974" y="3870"/>
                </a:lnTo>
                <a:lnTo>
                  <a:pt x="1974" y="3875"/>
                </a:lnTo>
                <a:lnTo>
                  <a:pt x="1972" y="3900"/>
                </a:lnTo>
                <a:lnTo>
                  <a:pt x="1967" y="3922"/>
                </a:lnTo>
                <a:lnTo>
                  <a:pt x="1948" y="3961"/>
                </a:lnTo>
                <a:lnTo>
                  <a:pt x="1920" y="3996"/>
                </a:lnTo>
                <a:lnTo>
                  <a:pt x="1883" y="4029"/>
                </a:lnTo>
                <a:lnTo>
                  <a:pt x="1836" y="4059"/>
                </a:lnTo>
                <a:lnTo>
                  <a:pt x="1782" y="4085"/>
                </a:lnTo>
                <a:lnTo>
                  <a:pt x="1723" y="4109"/>
                </a:lnTo>
                <a:lnTo>
                  <a:pt x="1655" y="4130"/>
                </a:lnTo>
                <a:lnTo>
                  <a:pt x="1581" y="4150"/>
                </a:lnTo>
                <a:lnTo>
                  <a:pt x="1505" y="4165"/>
                </a:lnTo>
                <a:lnTo>
                  <a:pt x="1423" y="4179"/>
                </a:lnTo>
                <a:lnTo>
                  <a:pt x="1339" y="4190"/>
                </a:lnTo>
                <a:lnTo>
                  <a:pt x="1251" y="4199"/>
                </a:lnTo>
                <a:lnTo>
                  <a:pt x="1164" y="4206"/>
                </a:lnTo>
                <a:lnTo>
                  <a:pt x="1075" y="4209"/>
                </a:lnTo>
                <a:lnTo>
                  <a:pt x="986" y="4209"/>
                </a:lnTo>
                <a:lnTo>
                  <a:pt x="927" y="4209"/>
                </a:lnTo>
                <a:lnTo>
                  <a:pt x="866" y="4207"/>
                </a:lnTo>
                <a:lnTo>
                  <a:pt x="799" y="4204"/>
                </a:lnTo>
                <a:lnTo>
                  <a:pt x="733" y="4199"/>
                </a:lnTo>
                <a:lnTo>
                  <a:pt x="663" y="4193"/>
                </a:lnTo>
                <a:lnTo>
                  <a:pt x="593" y="4185"/>
                </a:lnTo>
                <a:lnTo>
                  <a:pt x="524" y="4174"/>
                </a:lnTo>
                <a:lnTo>
                  <a:pt x="456" y="4164"/>
                </a:lnTo>
                <a:lnTo>
                  <a:pt x="389" y="4150"/>
                </a:lnTo>
                <a:lnTo>
                  <a:pt x="325" y="4132"/>
                </a:lnTo>
                <a:lnTo>
                  <a:pt x="265" y="4115"/>
                </a:lnTo>
                <a:lnTo>
                  <a:pt x="208" y="4094"/>
                </a:lnTo>
                <a:lnTo>
                  <a:pt x="157" y="4071"/>
                </a:lnTo>
                <a:lnTo>
                  <a:pt x="112" y="4045"/>
                </a:lnTo>
                <a:lnTo>
                  <a:pt x="72" y="4015"/>
                </a:lnTo>
                <a:lnTo>
                  <a:pt x="40" y="3984"/>
                </a:lnTo>
                <a:lnTo>
                  <a:pt x="17" y="3950"/>
                </a:lnTo>
                <a:lnTo>
                  <a:pt x="3" y="3912"/>
                </a:lnTo>
                <a:lnTo>
                  <a:pt x="2" y="3908"/>
                </a:lnTo>
                <a:lnTo>
                  <a:pt x="2" y="3905"/>
                </a:lnTo>
                <a:lnTo>
                  <a:pt x="2" y="3900"/>
                </a:lnTo>
                <a:lnTo>
                  <a:pt x="0" y="3893"/>
                </a:lnTo>
                <a:lnTo>
                  <a:pt x="0" y="3880"/>
                </a:lnTo>
                <a:lnTo>
                  <a:pt x="0" y="3863"/>
                </a:lnTo>
                <a:lnTo>
                  <a:pt x="0" y="3840"/>
                </a:lnTo>
                <a:lnTo>
                  <a:pt x="0" y="3811"/>
                </a:lnTo>
                <a:lnTo>
                  <a:pt x="0" y="3774"/>
                </a:lnTo>
                <a:lnTo>
                  <a:pt x="0" y="3727"/>
                </a:lnTo>
                <a:lnTo>
                  <a:pt x="0" y="3671"/>
                </a:lnTo>
                <a:lnTo>
                  <a:pt x="0" y="3603"/>
                </a:lnTo>
                <a:lnTo>
                  <a:pt x="0" y="3522"/>
                </a:lnTo>
                <a:lnTo>
                  <a:pt x="3" y="3499"/>
                </a:lnTo>
                <a:lnTo>
                  <a:pt x="14" y="3480"/>
                </a:lnTo>
                <a:lnTo>
                  <a:pt x="28" y="3464"/>
                </a:lnTo>
                <a:lnTo>
                  <a:pt x="47" y="3452"/>
                </a:lnTo>
                <a:lnTo>
                  <a:pt x="68" y="3447"/>
                </a:lnTo>
                <a:close/>
                <a:moveTo>
                  <a:pt x="3006" y="3131"/>
                </a:moveTo>
                <a:lnTo>
                  <a:pt x="3006" y="3131"/>
                </a:lnTo>
                <a:lnTo>
                  <a:pt x="3318" y="3131"/>
                </a:lnTo>
                <a:lnTo>
                  <a:pt x="3343" y="3136"/>
                </a:lnTo>
                <a:lnTo>
                  <a:pt x="3363" y="3146"/>
                </a:lnTo>
                <a:lnTo>
                  <a:pt x="3381" y="3164"/>
                </a:lnTo>
                <a:lnTo>
                  <a:pt x="3391" y="3185"/>
                </a:lnTo>
                <a:lnTo>
                  <a:pt x="3395" y="3209"/>
                </a:lnTo>
                <a:lnTo>
                  <a:pt x="3391" y="3234"/>
                </a:lnTo>
                <a:lnTo>
                  <a:pt x="3381" y="3255"/>
                </a:lnTo>
                <a:lnTo>
                  <a:pt x="3363" y="3270"/>
                </a:lnTo>
                <a:lnTo>
                  <a:pt x="3343" y="3283"/>
                </a:lnTo>
                <a:lnTo>
                  <a:pt x="3318" y="3286"/>
                </a:lnTo>
                <a:lnTo>
                  <a:pt x="3318" y="3286"/>
                </a:lnTo>
                <a:lnTo>
                  <a:pt x="3006" y="3284"/>
                </a:lnTo>
                <a:lnTo>
                  <a:pt x="2981" y="3281"/>
                </a:lnTo>
                <a:lnTo>
                  <a:pt x="2960" y="3270"/>
                </a:lnTo>
                <a:lnTo>
                  <a:pt x="2943" y="3253"/>
                </a:lnTo>
                <a:lnTo>
                  <a:pt x="2932" y="3232"/>
                </a:lnTo>
                <a:lnTo>
                  <a:pt x="2929" y="3208"/>
                </a:lnTo>
                <a:lnTo>
                  <a:pt x="2932" y="3183"/>
                </a:lnTo>
                <a:lnTo>
                  <a:pt x="2943" y="3162"/>
                </a:lnTo>
                <a:lnTo>
                  <a:pt x="2960" y="3146"/>
                </a:lnTo>
                <a:lnTo>
                  <a:pt x="2981" y="3134"/>
                </a:lnTo>
                <a:lnTo>
                  <a:pt x="3006" y="3131"/>
                </a:lnTo>
                <a:close/>
                <a:moveTo>
                  <a:pt x="2381" y="3129"/>
                </a:moveTo>
                <a:lnTo>
                  <a:pt x="2381" y="3129"/>
                </a:lnTo>
                <a:lnTo>
                  <a:pt x="2693" y="3131"/>
                </a:lnTo>
                <a:lnTo>
                  <a:pt x="2718" y="3134"/>
                </a:lnTo>
                <a:lnTo>
                  <a:pt x="2739" y="3145"/>
                </a:lnTo>
                <a:lnTo>
                  <a:pt x="2754" y="3162"/>
                </a:lnTo>
                <a:lnTo>
                  <a:pt x="2767" y="3183"/>
                </a:lnTo>
                <a:lnTo>
                  <a:pt x="2770" y="3208"/>
                </a:lnTo>
                <a:lnTo>
                  <a:pt x="2767" y="3232"/>
                </a:lnTo>
                <a:lnTo>
                  <a:pt x="2754" y="3253"/>
                </a:lnTo>
                <a:lnTo>
                  <a:pt x="2739" y="3270"/>
                </a:lnTo>
                <a:lnTo>
                  <a:pt x="2718" y="3281"/>
                </a:lnTo>
                <a:lnTo>
                  <a:pt x="2693" y="3284"/>
                </a:lnTo>
                <a:lnTo>
                  <a:pt x="2693" y="3284"/>
                </a:lnTo>
                <a:lnTo>
                  <a:pt x="2379" y="3284"/>
                </a:lnTo>
                <a:lnTo>
                  <a:pt x="2356" y="3279"/>
                </a:lnTo>
                <a:lnTo>
                  <a:pt x="2334" y="3269"/>
                </a:lnTo>
                <a:lnTo>
                  <a:pt x="2318" y="3253"/>
                </a:lnTo>
                <a:lnTo>
                  <a:pt x="2307" y="3230"/>
                </a:lnTo>
                <a:lnTo>
                  <a:pt x="2302" y="3206"/>
                </a:lnTo>
                <a:lnTo>
                  <a:pt x="2307" y="3183"/>
                </a:lnTo>
                <a:lnTo>
                  <a:pt x="2318" y="3160"/>
                </a:lnTo>
                <a:lnTo>
                  <a:pt x="2334" y="3145"/>
                </a:lnTo>
                <a:lnTo>
                  <a:pt x="2356" y="3134"/>
                </a:lnTo>
                <a:lnTo>
                  <a:pt x="2381" y="3129"/>
                </a:lnTo>
                <a:close/>
                <a:moveTo>
                  <a:pt x="5669" y="2793"/>
                </a:moveTo>
                <a:lnTo>
                  <a:pt x="5690" y="2793"/>
                </a:lnTo>
                <a:lnTo>
                  <a:pt x="5716" y="2802"/>
                </a:lnTo>
                <a:lnTo>
                  <a:pt x="5737" y="2818"/>
                </a:lnTo>
                <a:lnTo>
                  <a:pt x="5751" y="2842"/>
                </a:lnTo>
                <a:lnTo>
                  <a:pt x="5757" y="2869"/>
                </a:lnTo>
                <a:lnTo>
                  <a:pt x="5758" y="2998"/>
                </a:lnTo>
                <a:lnTo>
                  <a:pt x="5758" y="3042"/>
                </a:lnTo>
                <a:lnTo>
                  <a:pt x="5758" y="3083"/>
                </a:lnTo>
                <a:lnTo>
                  <a:pt x="5758" y="3124"/>
                </a:lnTo>
                <a:lnTo>
                  <a:pt x="5760" y="3160"/>
                </a:lnTo>
                <a:lnTo>
                  <a:pt x="5760" y="3188"/>
                </a:lnTo>
                <a:lnTo>
                  <a:pt x="5760" y="3208"/>
                </a:lnTo>
                <a:lnTo>
                  <a:pt x="5760" y="3216"/>
                </a:lnTo>
                <a:lnTo>
                  <a:pt x="5758" y="3239"/>
                </a:lnTo>
                <a:lnTo>
                  <a:pt x="5753" y="3263"/>
                </a:lnTo>
                <a:lnTo>
                  <a:pt x="5734" y="3300"/>
                </a:lnTo>
                <a:lnTo>
                  <a:pt x="5706" y="3337"/>
                </a:lnTo>
                <a:lnTo>
                  <a:pt x="5669" y="3368"/>
                </a:lnTo>
                <a:lnTo>
                  <a:pt x="5622" y="3398"/>
                </a:lnTo>
                <a:lnTo>
                  <a:pt x="5570" y="3426"/>
                </a:lnTo>
                <a:lnTo>
                  <a:pt x="5509" y="3450"/>
                </a:lnTo>
                <a:lnTo>
                  <a:pt x="5441" y="3471"/>
                </a:lnTo>
                <a:lnTo>
                  <a:pt x="5367" y="3491"/>
                </a:lnTo>
                <a:lnTo>
                  <a:pt x="5290" y="3506"/>
                </a:lnTo>
                <a:lnTo>
                  <a:pt x="5208" y="3520"/>
                </a:lnTo>
                <a:lnTo>
                  <a:pt x="5125" y="3531"/>
                </a:lnTo>
                <a:lnTo>
                  <a:pt x="5037" y="3540"/>
                </a:lnTo>
                <a:lnTo>
                  <a:pt x="4950" y="3545"/>
                </a:lnTo>
                <a:lnTo>
                  <a:pt x="4861" y="3550"/>
                </a:lnTo>
                <a:lnTo>
                  <a:pt x="4772" y="3550"/>
                </a:lnTo>
                <a:lnTo>
                  <a:pt x="4709" y="3550"/>
                </a:lnTo>
                <a:lnTo>
                  <a:pt x="4643" y="3548"/>
                </a:lnTo>
                <a:lnTo>
                  <a:pt x="4571" y="3543"/>
                </a:lnTo>
                <a:lnTo>
                  <a:pt x="4500" y="3538"/>
                </a:lnTo>
                <a:lnTo>
                  <a:pt x="4426" y="3531"/>
                </a:lnTo>
                <a:lnTo>
                  <a:pt x="4351" y="3522"/>
                </a:lnTo>
                <a:lnTo>
                  <a:pt x="4278" y="3510"/>
                </a:lnTo>
                <a:lnTo>
                  <a:pt x="4205" y="3496"/>
                </a:lnTo>
                <a:lnTo>
                  <a:pt x="4137" y="3480"/>
                </a:lnTo>
                <a:lnTo>
                  <a:pt x="4070" y="3461"/>
                </a:lnTo>
                <a:lnTo>
                  <a:pt x="4008" y="3440"/>
                </a:lnTo>
                <a:lnTo>
                  <a:pt x="3952" y="3416"/>
                </a:lnTo>
                <a:lnTo>
                  <a:pt x="3903" y="3388"/>
                </a:lnTo>
                <a:lnTo>
                  <a:pt x="3861" y="3358"/>
                </a:lnTo>
                <a:lnTo>
                  <a:pt x="3826" y="3325"/>
                </a:lnTo>
                <a:lnTo>
                  <a:pt x="3802" y="3286"/>
                </a:lnTo>
                <a:lnTo>
                  <a:pt x="3631" y="3286"/>
                </a:lnTo>
                <a:lnTo>
                  <a:pt x="3606" y="3283"/>
                </a:lnTo>
                <a:lnTo>
                  <a:pt x="3585" y="3272"/>
                </a:lnTo>
                <a:lnTo>
                  <a:pt x="3568" y="3255"/>
                </a:lnTo>
                <a:lnTo>
                  <a:pt x="3557" y="3234"/>
                </a:lnTo>
                <a:lnTo>
                  <a:pt x="3554" y="3209"/>
                </a:lnTo>
                <a:lnTo>
                  <a:pt x="3557" y="3185"/>
                </a:lnTo>
                <a:lnTo>
                  <a:pt x="3568" y="3164"/>
                </a:lnTo>
                <a:lnTo>
                  <a:pt x="3585" y="3146"/>
                </a:lnTo>
                <a:lnTo>
                  <a:pt x="3606" y="3136"/>
                </a:lnTo>
                <a:lnTo>
                  <a:pt x="3631" y="3132"/>
                </a:lnTo>
                <a:lnTo>
                  <a:pt x="3631" y="3132"/>
                </a:lnTo>
                <a:lnTo>
                  <a:pt x="3943" y="3132"/>
                </a:lnTo>
                <a:lnTo>
                  <a:pt x="3967" y="3136"/>
                </a:lnTo>
                <a:lnTo>
                  <a:pt x="3988" y="3148"/>
                </a:lnTo>
                <a:lnTo>
                  <a:pt x="4006" y="3164"/>
                </a:lnTo>
                <a:lnTo>
                  <a:pt x="4016" y="3185"/>
                </a:lnTo>
                <a:lnTo>
                  <a:pt x="4020" y="3209"/>
                </a:lnTo>
                <a:lnTo>
                  <a:pt x="4018" y="3232"/>
                </a:lnTo>
                <a:lnTo>
                  <a:pt x="4009" y="3250"/>
                </a:lnTo>
                <a:lnTo>
                  <a:pt x="3995" y="3265"/>
                </a:lnTo>
                <a:lnTo>
                  <a:pt x="4034" y="3284"/>
                </a:lnTo>
                <a:lnTo>
                  <a:pt x="4081" y="3302"/>
                </a:lnTo>
                <a:lnTo>
                  <a:pt x="4138" y="3321"/>
                </a:lnTo>
                <a:lnTo>
                  <a:pt x="4205" y="3337"/>
                </a:lnTo>
                <a:lnTo>
                  <a:pt x="4278" y="3354"/>
                </a:lnTo>
                <a:lnTo>
                  <a:pt x="4362" y="3368"/>
                </a:lnTo>
                <a:lnTo>
                  <a:pt x="4453" y="3379"/>
                </a:lnTo>
                <a:lnTo>
                  <a:pt x="4552" y="3388"/>
                </a:lnTo>
                <a:lnTo>
                  <a:pt x="4659" y="3395"/>
                </a:lnTo>
                <a:lnTo>
                  <a:pt x="4772" y="3396"/>
                </a:lnTo>
                <a:lnTo>
                  <a:pt x="4886" y="3395"/>
                </a:lnTo>
                <a:lnTo>
                  <a:pt x="4992" y="3389"/>
                </a:lnTo>
                <a:lnTo>
                  <a:pt x="5091" y="3379"/>
                </a:lnTo>
                <a:lnTo>
                  <a:pt x="5182" y="3368"/>
                </a:lnTo>
                <a:lnTo>
                  <a:pt x="5264" y="3354"/>
                </a:lnTo>
                <a:lnTo>
                  <a:pt x="5339" y="3339"/>
                </a:lnTo>
                <a:lnTo>
                  <a:pt x="5404" y="3321"/>
                </a:lnTo>
                <a:lnTo>
                  <a:pt x="5462" y="3304"/>
                </a:lnTo>
                <a:lnTo>
                  <a:pt x="5509" y="3284"/>
                </a:lnTo>
                <a:lnTo>
                  <a:pt x="5547" y="3267"/>
                </a:lnTo>
                <a:lnTo>
                  <a:pt x="5577" y="3248"/>
                </a:lnTo>
                <a:lnTo>
                  <a:pt x="5596" y="3232"/>
                </a:lnTo>
                <a:lnTo>
                  <a:pt x="5605" y="3216"/>
                </a:lnTo>
                <a:lnTo>
                  <a:pt x="5605" y="3208"/>
                </a:lnTo>
                <a:lnTo>
                  <a:pt x="5605" y="3187"/>
                </a:lnTo>
                <a:lnTo>
                  <a:pt x="5605" y="3159"/>
                </a:lnTo>
                <a:lnTo>
                  <a:pt x="5605" y="3122"/>
                </a:lnTo>
                <a:lnTo>
                  <a:pt x="5605" y="3082"/>
                </a:lnTo>
                <a:lnTo>
                  <a:pt x="5603" y="3040"/>
                </a:lnTo>
                <a:lnTo>
                  <a:pt x="5551" y="3062"/>
                </a:lnTo>
                <a:lnTo>
                  <a:pt x="5491" y="3085"/>
                </a:lnTo>
                <a:lnTo>
                  <a:pt x="5423" y="3106"/>
                </a:lnTo>
                <a:lnTo>
                  <a:pt x="5331" y="3127"/>
                </a:lnTo>
                <a:lnTo>
                  <a:pt x="5229" y="3146"/>
                </a:lnTo>
                <a:lnTo>
                  <a:pt x="5121" y="3160"/>
                </a:lnTo>
                <a:lnTo>
                  <a:pt x="5009" y="3171"/>
                </a:lnTo>
                <a:lnTo>
                  <a:pt x="4893" y="3178"/>
                </a:lnTo>
                <a:lnTo>
                  <a:pt x="4772" y="3180"/>
                </a:lnTo>
                <a:lnTo>
                  <a:pt x="4648" y="3178"/>
                </a:lnTo>
                <a:lnTo>
                  <a:pt x="4529" y="3171"/>
                </a:lnTo>
                <a:lnTo>
                  <a:pt x="4413" y="3159"/>
                </a:lnTo>
                <a:lnTo>
                  <a:pt x="4372" y="3194"/>
                </a:lnTo>
                <a:lnTo>
                  <a:pt x="4329" y="3222"/>
                </a:lnTo>
                <a:lnTo>
                  <a:pt x="4283" y="3248"/>
                </a:lnTo>
                <a:lnTo>
                  <a:pt x="4268" y="3251"/>
                </a:lnTo>
                <a:lnTo>
                  <a:pt x="4252" y="3253"/>
                </a:lnTo>
                <a:lnTo>
                  <a:pt x="4229" y="3251"/>
                </a:lnTo>
                <a:lnTo>
                  <a:pt x="4210" y="3241"/>
                </a:lnTo>
                <a:lnTo>
                  <a:pt x="4193" y="3227"/>
                </a:lnTo>
                <a:lnTo>
                  <a:pt x="4180" y="3208"/>
                </a:lnTo>
                <a:lnTo>
                  <a:pt x="4175" y="3185"/>
                </a:lnTo>
                <a:lnTo>
                  <a:pt x="4175" y="3160"/>
                </a:lnTo>
                <a:lnTo>
                  <a:pt x="4184" y="3138"/>
                </a:lnTo>
                <a:lnTo>
                  <a:pt x="4200" y="3120"/>
                </a:lnTo>
                <a:lnTo>
                  <a:pt x="4219" y="3106"/>
                </a:lnTo>
                <a:lnTo>
                  <a:pt x="4264" y="3082"/>
                </a:lnTo>
                <a:lnTo>
                  <a:pt x="4303" y="3050"/>
                </a:lnTo>
                <a:lnTo>
                  <a:pt x="4337" y="3014"/>
                </a:lnTo>
                <a:lnTo>
                  <a:pt x="4365" y="2973"/>
                </a:lnTo>
                <a:lnTo>
                  <a:pt x="4386" y="2928"/>
                </a:lnTo>
                <a:lnTo>
                  <a:pt x="4397" y="2905"/>
                </a:lnTo>
                <a:lnTo>
                  <a:pt x="4414" y="2889"/>
                </a:lnTo>
                <a:lnTo>
                  <a:pt x="4437" y="2879"/>
                </a:lnTo>
                <a:lnTo>
                  <a:pt x="4460" y="2875"/>
                </a:lnTo>
                <a:lnTo>
                  <a:pt x="4484" y="2881"/>
                </a:lnTo>
                <a:lnTo>
                  <a:pt x="4505" y="2893"/>
                </a:lnTo>
                <a:lnTo>
                  <a:pt x="4522" y="2910"/>
                </a:lnTo>
                <a:lnTo>
                  <a:pt x="4531" y="2931"/>
                </a:lnTo>
                <a:lnTo>
                  <a:pt x="4535" y="2954"/>
                </a:lnTo>
                <a:lnTo>
                  <a:pt x="4531" y="2979"/>
                </a:lnTo>
                <a:lnTo>
                  <a:pt x="4515" y="3014"/>
                </a:lnTo>
                <a:lnTo>
                  <a:pt x="4641" y="3022"/>
                </a:lnTo>
                <a:lnTo>
                  <a:pt x="4772" y="3026"/>
                </a:lnTo>
                <a:lnTo>
                  <a:pt x="4886" y="3024"/>
                </a:lnTo>
                <a:lnTo>
                  <a:pt x="4995" y="3017"/>
                </a:lnTo>
                <a:lnTo>
                  <a:pt x="5102" y="3008"/>
                </a:lnTo>
                <a:lnTo>
                  <a:pt x="5201" y="2994"/>
                </a:lnTo>
                <a:lnTo>
                  <a:pt x="5296" y="2977"/>
                </a:lnTo>
                <a:lnTo>
                  <a:pt x="5383" y="2958"/>
                </a:lnTo>
                <a:lnTo>
                  <a:pt x="5441" y="2940"/>
                </a:lnTo>
                <a:lnTo>
                  <a:pt x="5488" y="2923"/>
                </a:lnTo>
                <a:lnTo>
                  <a:pt x="5526" y="2905"/>
                </a:lnTo>
                <a:lnTo>
                  <a:pt x="5556" y="2889"/>
                </a:lnTo>
                <a:lnTo>
                  <a:pt x="5577" y="2875"/>
                </a:lnTo>
                <a:lnTo>
                  <a:pt x="5592" y="2863"/>
                </a:lnTo>
                <a:lnTo>
                  <a:pt x="5601" y="2853"/>
                </a:lnTo>
                <a:lnTo>
                  <a:pt x="5605" y="2846"/>
                </a:lnTo>
                <a:lnTo>
                  <a:pt x="5615" y="2827"/>
                </a:lnTo>
                <a:lnTo>
                  <a:pt x="5629" y="2811"/>
                </a:lnTo>
                <a:lnTo>
                  <a:pt x="5648" y="2799"/>
                </a:lnTo>
                <a:lnTo>
                  <a:pt x="5669" y="2793"/>
                </a:lnTo>
                <a:close/>
                <a:moveTo>
                  <a:pt x="3379" y="2397"/>
                </a:moveTo>
                <a:lnTo>
                  <a:pt x="3379" y="2800"/>
                </a:lnTo>
                <a:lnTo>
                  <a:pt x="4063" y="2800"/>
                </a:lnTo>
                <a:lnTo>
                  <a:pt x="4063" y="2397"/>
                </a:lnTo>
                <a:lnTo>
                  <a:pt x="3379" y="2397"/>
                </a:lnTo>
                <a:close/>
                <a:moveTo>
                  <a:pt x="2541" y="2397"/>
                </a:moveTo>
                <a:lnTo>
                  <a:pt x="2541" y="2800"/>
                </a:lnTo>
                <a:lnTo>
                  <a:pt x="3226" y="2800"/>
                </a:lnTo>
                <a:lnTo>
                  <a:pt x="3226" y="2397"/>
                </a:lnTo>
                <a:lnTo>
                  <a:pt x="2541" y="2397"/>
                </a:lnTo>
                <a:close/>
                <a:moveTo>
                  <a:pt x="1702" y="2397"/>
                </a:moveTo>
                <a:lnTo>
                  <a:pt x="1702" y="2800"/>
                </a:lnTo>
                <a:lnTo>
                  <a:pt x="2386" y="2800"/>
                </a:lnTo>
                <a:lnTo>
                  <a:pt x="2386" y="2397"/>
                </a:lnTo>
                <a:lnTo>
                  <a:pt x="1702" y="2397"/>
                </a:lnTo>
                <a:close/>
                <a:moveTo>
                  <a:pt x="5606" y="2316"/>
                </a:moveTo>
                <a:lnTo>
                  <a:pt x="5545" y="2344"/>
                </a:lnTo>
                <a:lnTo>
                  <a:pt x="5477" y="2369"/>
                </a:lnTo>
                <a:lnTo>
                  <a:pt x="5402" y="2391"/>
                </a:lnTo>
                <a:lnTo>
                  <a:pt x="5322" y="2409"/>
                </a:lnTo>
                <a:lnTo>
                  <a:pt x="5238" y="2425"/>
                </a:lnTo>
                <a:lnTo>
                  <a:pt x="5149" y="2439"/>
                </a:lnTo>
                <a:lnTo>
                  <a:pt x="5057" y="2447"/>
                </a:lnTo>
                <a:lnTo>
                  <a:pt x="4962" y="2454"/>
                </a:lnTo>
                <a:lnTo>
                  <a:pt x="4868" y="2460"/>
                </a:lnTo>
                <a:lnTo>
                  <a:pt x="4774" y="2461"/>
                </a:lnTo>
                <a:lnTo>
                  <a:pt x="4664" y="2458"/>
                </a:lnTo>
                <a:lnTo>
                  <a:pt x="4557" y="2453"/>
                </a:lnTo>
                <a:lnTo>
                  <a:pt x="4557" y="2643"/>
                </a:lnTo>
                <a:lnTo>
                  <a:pt x="4552" y="2666"/>
                </a:lnTo>
                <a:lnTo>
                  <a:pt x="4542" y="2687"/>
                </a:lnTo>
                <a:lnTo>
                  <a:pt x="4655" y="2694"/>
                </a:lnTo>
                <a:lnTo>
                  <a:pt x="4772" y="2695"/>
                </a:lnTo>
                <a:lnTo>
                  <a:pt x="4886" y="2694"/>
                </a:lnTo>
                <a:lnTo>
                  <a:pt x="4992" y="2688"/>
                </a:lnTo>
                <a:lnTo>
                  <a:pt x="5091" y="2680"/>
                </a:lnTo>
                <a:lnTo>
                  <a:pt x="5182" y="2668"/>
                </a:lnTo>
                <a:lnTo>
                  <a:pt x="5264" y="2654"/>
                </a:lnTo>
                <a:lnTo>
                  <a:pt x="5339" y="2638"/>
                </a:lnTo>
                <a:lnTo>
                  <a:pt x="5404" y="2620"/>
                </a:lnTo>
                <a:lnTo>
                  <a:pt x="5462" y="2603"/>
                </a:lnTo>
                <a:lnTo>
                  <a:pt x="5509" y="2585"/>
                </a:lnTo>
                <a:lnTo>
                  <a:pt x="5547" y="2566"/>
                </a:lnTo>
                <a:lnTo>
                  <a:pt x="5577" y="2549"/>
                </a:lnTo>
                <a:lnTo>
                  <a:pt x="5596" y="2531"/>
                </a:lnTo>
                <a:lnTo>
                  <a:pt x="5605" y="2517"/>
                </a:lnTo>
                <a:lnTo>
                  <a:pt x="5606" y="2316"/>
                </a:lnTo>
                <a:close/>
                <a:moveTo>
                  <a:pt x="3379" y="1839"/>
                </a:moveTo>
                <a:lnTo>
                  <a:pt x="3379" y="2243"/>
                </a:lnTo>
                <a:lnTo>
                  <a:pt x="4063" y="2243"/>
                </a:lnTo>
                <a:lnTo>
                  <a:pt x="4063" y="1839"/>
                </a:lnTo>
                <a:lnTo>
                  <a:pt x="3379" y="1839"/>
                </a:lnTo>
                <a:close/>
                <a:moveTo>
                  <a:pt x="2541" y="1839"/>
                </a:moveTo>
                <a:lnTo>
                  <a:pt x="2541" y="2243"/>
                </a:lnTo>
                <a:lnTo>
                  <a:pt x="3226" y="2243"/>
                </a:lnTo>
                <a:lnTo>
                  <a:pt x="3226" y="1839"/>
                </a:lnTo>
                <a:lnTo>
                  <a:pt x="2541" y="1839"/>
                </a:lnTo>
                <a:close/>
                <a:moveTo>
                  <a:pt x="1702" y="1839"/>
                </a:moveTo>
                <a:lnTo>
                  <a:pt x="1702" y="2243"/>
                </a:lnTo>
                <a:lnTo>
                  <a:pt x="2386" y="2243"/>
                </a:lnTo>
                <a:lnTo>
                  <a:pt x="2386" y="1839"/>
                </a:lnTo>
                <a:lnTo>
                  <a:pt x="1702" y="1839"/>
                </a:lnTo>
                <a:close/>
                <a:moveTo>
                  <a:pt x="4481" y="1626"/>
                </a:moveTo>
                <a:lnTo>
                  <a:pt x="4505" y="1629"/>
                </a:lnTo>
                <a:lnTo>
                  <a:pt x="4526" y="1642"/>
                </a:lnTo>
                <a:lnTo>
                  <a:pt x="4542" y="1657"/>
                </a:lnTo>
                <a:lnTo>
                  <a:pt x="4554" y="1678"/>
                </a:lnTo>
                <a:lnTo>
                  <a:pt x="4557" y="1703"/>
                </a:lnTo>
                <a:lnTo>
                  <a:pt x="4557" y="1802"/>
                </a:lnTo>
                <a:lnTo>
                  <a:pt x="4664" y="1795"/>
                </a:lnTo>
                <a:lnTo>
                  <a:pt x="4774" y="1794"/>
                </a:lnTo>
                <a:lnTo>
                  <a:pt x="4858" y="1795"/>
                </a:lnTo>
                <a:lnTo>
                  <a:pt x="4941" y="1797"/>
                </a:lnTo>
                <a:lnTo>
                  <a:pt x="5025" y="1804"/>
                </a:lnTo>
                <a:lnTo>
                  <a:pt x="5107" y="1811"/>
                </a:lnTo>
                <a:lnTo>
                  <a:pt x="5187" y="1822"/>
                </a:lnTo>
                <a:lnTo>
                  <a:pt x="5266" y="1834"/>
                </a:lnTo>
                <a:lnTo>
                  <a:pt x="5341" y="1848"/>
                </a:lnTo>
                <a:lnTo>
                  <a:pt x="5411" y="1865"/>
                </a:lnTo>
                <a:lnTo>
                  <a:pt x="5477" y="1885"/>
                </a:lnTo>
                <a:lnTo>
                  <a:pt x="5538" y="1906"/>
                </a:lnTo>
                <a:lnTo>
                  <a:pt x="5592" y="1930"/>
                </a:lnTo>
                <a:lnTo>
                  <a:pt x="5641" y="1956"/>
                </a:lnTo>
                <a:lnTo>
                  <a:pt x="5681" y="1986"/>
                </a:lnTo>
                <a:lnTo>
                  <a:pt x="5715" y="2017"/>
                </a:lnTo>
                <a:lnTo>
                  <a:pt x="5739" y="2051"/>
                </a:lnTo>
                <a:lnTo>
                  <a:pt x="5755" y="2087"/>
                </a:lnTo>
                <a:lnTo>
                  <a:pt x="5760" y="2127"/>
                </a:lnTo>
                <a:lnTo>
                  <a:pt x="5760" y="2129"/>
                </a:lnTo>
                <a:lnTo>
                  <a:pt x="5760" y="2131"/>
                </a:lnTo>
                <a:lnTo>
                  <a:pt x="5760" y="2133"/>
                </a:lnTo>
                <a:lnTo>
                  <a:pt x="5760" y="2134"/>
                </a:lnTo>
                <a:lnTo>
                  <a:pt x="5760" y="2517"/>
                </a:lnTo>
                <a:lnTo>
                  <a:pt x="5758" y="2540"/>
                </a:lnTo>
                <a:lnTo>
                  <a:pt x="5753" y="2563"/>
                </a:lnTo>
                <a:lnTo>
                  <a:pt x="5734" y="2601"/>
                </a:lnTo>
                <a:lnTo>
                  <a:pt x="5706" y="2636"/>
                </a:lnTo>
                <a:lnTo>
                  <a:pt x="5669" y="2669"/>
                </a:lnTo>
                <a:lnTo>
                  <a:pt x="5622" y="2699"/>
                </a:lnTo>
                <a:lnTo>
                  <a:pt x="5568" y="2725"/>
                </a:lnTo>
                <a:lnTo>
                  <a:pt x="5509" y="2750"/>
                </a:lnTo>
                <a:lnTo>
                  <a:pt x="5441" y="2772"/>
                </a:lnTo>
                <a:lnTo>
                  <a:pt x="5367" y="2790"/>
                </a:lnTo>
                <a:lnTo>
                  <a:pt x="5290" y="2807"/>
                </a:lnTo>
                <a:lnTo>
                  <a:pt x="5208" y="2820"/>
                </a:lnTo>
                <a:lnTo>
                  <a:pt x="5125" y="2832"/>
                </a:lnTo>
                <a:lnTo>
                  <a:pt x="5037" y="2841"/>
                </a:lnTo>
                <a:lnTo>
                  <a:pt x="4950" y="2846"/>
                </a:lnTo>
                <a:lnTo>
                  <a:pt x="4861" y="2849"/>
                </a:lnTo>
                <a:lnTo>
                  <a:pt x="4772" y="2851"/>
                </a:lnTo>
                <a:lnTo>
                  <a:pt x="4624" y="2848"/>
                </a:lnTo>
                <a:lnTo>
                  <a:pt x="4481" y="2837"/>
                </a:lnTo>
                <a:lnTo>
                  <a:pt x="4456" y="2832"/>
                </a:lnTo>
                <a:lnTo>
                  <a:pt x="4437" y="2818"/>
                </a:lnTo>
                <a:lnTo>
                  <a:pt x="4421" y="2800"/>
                </a:lnTo>
                <a:lnTo>
                  <a:pt x="4413" y="2778"/>
                </a:lnTo>
                <a:lnTo>
                  <a:pt x="4411" y="2753"/>
                </a:lnTo>
                <a:lnTo>
                  <a:pt x="4416" y="2734"/>
                </a:lnTo>
                <a:lnTo>
                  <a:pt x="4423" y="2718"/>
                </a:lnTo>
                <a:lnTo>
                  <a:pt x="4435" y="2704"/>
                </a:lnTo>
                <a:lnTo>
                  <a:pt x="4419" y="2688"/>
                </a:lnTo>
                <a:lnTo>
                  <a:pt x="4407" y="2668"/>
                </a:lnTo>
                <a:lnTo>
                  <a:pt x="4404" y="2643"/>
                </a:lnTo>
                <a:lnTo>
                  <a:pt x="4404" y="2393"/>
                </a:lnTo>
                <a:lnTo>
                  <a:pt x="4400" y="2377"/>
                </a:lnTo>
                <a:lnTo>
                  <a:pt x="4400" y="2362"/>
                </a:lnTo>
                <a:lnTo>
                  <a:pt x="4400" y="2358"/>
                </a:lnTo>
                <a:lnTo>
                  <a:pt x="4402" y="2355"/>
                </a:lnTo>
                <a:lnTo>
                  <a:pt x="4404" y="2351"/>
                </a:lnTo>
                <a:lnTo>
                  <a:pt x="4404" y="2330"/>
                </a:lnTo>
                <a:lnTo>
                  <a:pt x="4407" y="2306"/>
                </a:lnTo>
                <a:lnTo>
                  <a:pt x="4418" y="2285"/>
                </a:lnTo>
                <a:lnTo>
                  <a:pt x="4435" y="2267"/>
                </a:lnTo>
                <a:lnTo>
                  <a:pt x="4456" y="2257"/>
                </a:lnTo>
                <a:lnTo>
                  <a:pt x="4481" y="2252"/>
                </a:lnTo>
                <a:lnTo>
                  <a:pt x="4503" y="2255"/>
                </a:lnTo>
                <a:lnTo>
                  <a:pt x="4522" y="2266"/>
                </a:lnTo>
                <a:lnTo>
                  <a:pt x="4538" y="2280"/>
                </a:lnTo>
                <a:lnTo>
                  <a:pt x="4550" y="2297"/>
                </a:lnTo>
                <a:lnTo>
                  <a:pt x="4660" y="2304"/>
                </a:lnTo>
                <a:lnTo>
                  <a:pt x="4774" y="2306"/>
                </a:lnTo>
                <a:lnTo>
                  <a:pt x="4887" y="2304"/>
                </a:lnTo>
                <a:lnTo>
                  <a:pt x="4992" y="2299"/>
                </a:lnTo>
                <a:lnTo>
                  <a:pt x="5090" y="2290"/>
                </a:lnTo>
                <a:lnTo>
                  <a:pt x="5177" y="2280"/>
                </a:lnTo>
                <a:lnTo>
                  <a:pt x="5257" y="2266"/>
                </a:lnTo>
                <a:lnTo>
                  <a:pt x="5329" y="2252"/>
                </a:lnTo>
                <a:lnTo>
                  <a:pt x="5392" y="2236"/>
                </a:lnTo>
                <a:lnTo>
                  <a:pt x="5448" y="2218"/>
                </a:lnTo>
                <a:lnTo>
                  <a:pt x="5495" y="2201"/>
                </a:lnTo>
                <a:lnTo>
                  <a:pt x="5533" y="2183"/>
                </a:lnTo>
                <a:lnTo>
                  <a:pt x="5563" y="2168"/>
                </a:lnTo>
                <a:lnTo>
                  <a:pt x="5585" y="2152"/>
                </a:lnTo>
                <a:lnTo>
                  <a:pt x="5599" y="2138"/>
                </a:lnTo>
                <a:lnTo>
                  <a:pt x="5606" y="2127"/>
                </a:lnTo>
                <a:lnTo>
                  <a:pt x="5599" y="2115"/>
                </a:lnTo>
                <a:lnTo>
                  <a:pt x="5585" y="2101"/>
                </a:lnTo>
                <a:lnTo>
                  <a:pt x="5563" y="2086"/>
                </a:lnTo>
                <a:lnTo>
                  <a:pt x="5533" y="2070"/>
                </a:lnTo>
                <a:lnTo>
                  <a:pt x="5495" y="2052"/>
                </a:lnTo>
                <a:lnTo>
                  <a:pt x="5448" y="2037"/>
                </a:lnTo>
                <a:lnTo>
                  <a:pt x="5392" y="2019"/>
                </a:lnTo>
                <a:lnTo>
                  <a:pt x="5329" y="2003"/>
                </a:lnTo>
                <a:lnTo>
                  <a:pt x="5257" y="1988"/>
                </a:lnTo>
                <a:lnTo>
                  <a:pt x="5177" y="1975"/>
                </a:lnTo>
                <a:lnTo>
                  <a:pt x="5090" y="1963"/>
                </a:lnTo>
                <a:lnTo>
                  <a:pt x="4992" y="1954"/>
                </a:lnTo>
                <a:lnTo>
                  <a:pt x="4887" y="1949"/>
                </a:lnTo>
                <a:lnTo>
                  <a:pt x="4774" y="1947"/>
                </a:lnTo>
                <a:lnTo>
                  <a:pt x="4664" y="1951"/>
                </a:lnTo>
                <a:lnTo>
                  <a:pt x="4557" y="1956"/>
                </a:lnTo>
                <a:lnTo>
                  <a:pt x="4557" y="2017"/>
                </a:lnTo>
                <a:lnTo>
                  <a:pt x="4554" y="2040"/>
                </a:lnTo>
                <a:lnTo>
                  <a:pt x="4542" y="2063"/>
                </a:lnTo>
                <a:lnTo>
                  <a:pt x="4526" y="2079"/>
                </a:lnTo>
                <a:lnTo>
                  <a:pt x="4505" y="2089"/>
                </a:lnTo>
                <a:lnTo>
                  <a:pt x="4481" y="2094"/>
                </a:lnTo>
                <a:lnTo>
                  <a:pt x="4456" y="2089"/>
                </a:lnTo>
                <a:lnTo>
                  <a:pt x="4435" y="2079"/>
                </a:lnTo>
                <a:lnTo>
                  <a:pt x="4418" y="2063"/>
                </a:lnTo>
                <a:lnTo>
                  <a:pt x="4407" y="2040"/>
                </a:lnTo>
                <a:lnTo>
                  <a:pt x="4404" y="2017"/>
                </a:lnTo>
                <a:lnTo>
                  <a:pt x="4404" y="1904"/>
                </a:lnTo>
                <a:lnTo>
                  <a:pt x="4402" y="1900"/>
                </a:lnTo>
                <a:lnTo>
                  <a:pt x="4400" y="1897"/>
                </a:lnTo>
                <a:lnTo>
                  <a:pt x="4400" y="1892"/>
                </a:lnTo>
                <a:lnTo>
                  <a:pt x="4400" y="1876"/>
                </a:lnTo>
                <a:lnTo>
                  <a:pt x="4404" y="1862"/>
                </a:lnTo>
                <a:lnTo>
                  <a:pt x="4404" y="1703"/>
                </a:lnTo>
                <a:lnTo>
                  <a:pt x="4407" y="1678"/>
                </a:lnTo>
                <a:lnTo>
                  <a:pt x="4418" y="1657"/>
                </a:lnTo>
                <a:lnTo>
                  <a:pt x="4435" y="1642"/>
                </a:lnTo>
                <a:lnTo>
                  <a:pt x="4456" y="1629"/>
                </a:lnTo>
                <a:lnTo>
                  <a:pt x="4481" y="1626"/>
                </a:lnTo>
                <a:close/>
                <a:moveTo>
                  <a:pt x="1349" y="1518"/>
                </a:moveTo>
                <a:lnTo>
                  <a:pt x="1374" y="1521"/>
                </a:lnTo>
                <a:lnTo>
                  <a:pt x="1395" y="1531"/>
                </a:lnTo>
                <a:lnTo>
                  <a:pt x="1410" y="1549"/>
                </a:lnTo>
                <a:lnTo>
                  <a:pt x="1423" y="1570"/>
                </a:lnTo>
                <a:lnTo>
                  <a:pt x="1426" y="1594"/>
                </a:lnTo>
                <a:lnTo>
                  <a:pt x="1426" y="1907"/>
                </a:lnTo>
                <a:lnTo>
                  <a:pt x="1423" y="1932"/>
                </a:lnTo>
                <a:lnTo>
                  <a:pt x="1410" y="1953"/>
                </a:lnTo>
                <a:lnTo>
                  <a:pt x="1395" y="1970"/>
                </a:lnTo>
                <a:lnTo>
                  <a:pt x="1374" y="1981"/>
                </a:lnTo>
                <a:lnTo>
                  <a:pt x="1349" y="1984"/>
                </a:lnTo>
                <a:lnTo>
                  <a:pt x="1330" y="1982"/>
                </a:lnTo>
                <a:lnTo>
                  <a:pt x="1313" y="1975"/>
                </a:lnTo>
                <a:lnTo>
                  <a:pt x="1299" y="1965"/>
                </a:lnTo>
                <a:lnTo>
                  <a:pt x="1197" y="1956"/>
                </a:lnTo>
                <a:lnTo>
                  <a:pt x="1094" y="1949"/>
                </a:lnTo>
                <a:lnTo>
                  <a:pt x="988" y="1947"/>
                </a:lnTo>
                <a:lnTo>
                  <a:pt x="874" y="1949"/>
                </a:lnTo>
                <a:lnTo>
                  <a:pt x="768" y="1954"/>
                </a:lnTo>
                <a:lnTo>
                  <a:pt x="672" y="1963"/>
                </a:lnTo>
                <a:lnTo>
                  <a:pt x="583" y="1975"/>
                </a:lnTo>
                <a:lnTo>
                  <a:pt x="503" y="1988"/>
                </a:lnTo>
                <a:lnTo>
                  <a:pt x="431" y="2003"/>
                </a:lnTo>
                <a:lnTo>
                  <a:pt x="368" y="2019"/>
                </a:lnTo>
                <a:lnTo>
                  <a:pt x="314" y="2037"/>
                </a:lnTo>
                <a:lnTo>
                  <a:pt x="267" y="2054"/>
                </a:lnTo>
                <a:lnTo>
                  <a:pt x="229" y="2070"/>
                </a:lnTo>
                <a:lnTo>
                  <a:pt x="197" y="2087"/>
                </a:lnTo>
                <a:lnTo>
                  <a:pt x="176" y="2101"/>
                </a:lnTo>
                <a:lnTo>
                  <a:pt x="162" y="2115"/>
                </a:lnTo>
                <a:lnTo>
                  <a:pt x="155" y="2127"/>
                </a:lnTo>
                <a:lnTo>
                  <a:pt x="162" y="2140"/>
                </a:lnTo>
                <a:lnTo>
                  <a:pt x="176" y="2152"/>
                </a:lnTo>
                <a:lnTo>
                  <a:pt x="197" y="2168"/>
                </a:lnTo>
                <a:lnTo>
                  <a:pt x="229" y="2183"/>
                </a:lnTo>
                <a:lnTo>
                  <a:pt x="267" y="2201"/>
                </a:lnTo>
                <a:lnTo>
                  <a:pt x="314" y="2218"/>
                </a:lnTo>
                <a:lnTo>
                  <a:pt x="368" y="2236"/>
                </a:lnTo>
                <a:lnTo>
                  <a:pt x="431" y="2252"/>
                </a:lnTo>
                <a:lnTo>
                  <a:pt x="504" y="2266"/>
                </a:lnTo>
                <a:lnTo>
                  <a:pt x="583" y="2280"/>
                </a:lnTo>
                <a:lnTo>
                  <a:pt x="672" y="2290"/>
                </a:lnTo>
                <a:lnTo>
                  <a:pt x="768" y="2299"/>
                </a:lnTo>
                <a:lnTo>
                  <a:pt x="874" y="2304"/>
                </a:lnTo>
                <a:lnTo>
                  <a:pt x="988" y="2306"/>
                </a:lnTo>
                <a:lnTo>
                  <a:pt x="1084" y="2304"/>
                </a:lnTo>
                <a:lnTo>
                  <a:pt x="1180" y="2299"/>
                </a:lnTo>
                <a:lnTo>
                  <a:pt x="1272" y="2292"/>
                </a:lnTo>
                <a:lnTo>
                  <a:pt x="1272" y="2220"/>
                </a:lnTo>
                <a:lnTo>
                  <a:pt x="1276" y="2196"/>
                </a:lnTo>
                <a:lnTo>
                  <a:pt x="1286" y="2175"/>
                </a:lnTo>
                <a:lnTo>
                  <a:pt x="1304" y="2159"/>
                </a:lnTo>
                <a:lnTo>
                  <a:pt x="1325" y="2147"/>
                </a:lnTo>
                <a:lnTo>
                  <a:pt x="1349" y="2143"/>
                </a:lnTo>
                <a:lnTo>
                  <a:pt x="1374" y="2147"/>
                </a:lnTo>
                <a:lnTo>
                  <a:pt x="1395" y="2159"/>
                </a:lnTo>
                <a:lnTo>
                  <a:pt x="1410" y="2175"/>
                </a:lnTo>
                <a:lnTo>
                  <a:pt x="1423" y="2196"/>
                </a:lnTo>
                <a:lnTo>
                  <a:pt x="1426" y="2220"/>
                </a:lnTo>
                <a:lnTo>
                  <a:pt x="1426" y="2353"/>
                </a:lnTo>
                <a:lnTo>
                  <a:pt x="1426" y="2353"/>
                </a:lnTo>
                <a:lnTo>
                  <a:pt x="1426" y="2355"/>
                </a:lnTo>
                <a:lnTo>
                  <a:pt x="1426" y="2356"/>
                </a:lnTo>
                <a:lnTo>
                  <a:pt x="1426" y="2533"/>
                </a:lnTo>
                <a:lnTo>
                  <a:pt x="1423" y="2557"/>
                </a:lnTo>
                <a:lnTo>
                  <a:pt x="1410" y="2578"/>
                </a:lnTo>
                <a:lnTo>
                  <a:pt x="1395" y="2596"/>
                </a:lnTo>
                <a:lnTo>
                  <a:pt x="1374" y="2606"/>
                </a:lnTo>
                <a:lnTo>
                  <a:pt x="1349" y="2612"/>
                </a:lnTo>
                <a:lnTo>
                  <a:pt x="1325" y="2606"/>
                </a:lnTo>
                <a:lnTo>
                  <a:pt x="1304" y="2596"/>
                </a:lnTo>
                <a:lnTo>
                  <a:pt x="1286" y="2578"/>
                </a:lnTo>
                <a:lnTo>
                  <a:pt x="1276" y="2557"/>
                </a:lnTo>
                <a:lnTo>
                  <a:pt x="1272" y="2533"/>
                </a:lnTo>
                <a:lnTo>
                  <a:pt x="1272" y="2447"/>
                </a:lnTo>
                <a:lnTo>
                  <a:pt x="1131" y="2456"/>
                </a:lnTo>
                <a:lnTo>
                  <a:pt x="988" y="2461"/>
                </a:lnTo>
                <a:lnTo>
                  <a:pt x="892" y="2460"/>
                </a:lnTo>
                <a:lnTo>
                  <a:pt x="798" y="2454"/>
                </a:lnTo>
                <a:lnTo>
                  <a:pt x="703" y="2447"/>
                </a:lnTo>
                <a:lnTo>
                  <a:pt x="613" y="2439"/>
                </a:lnTo>
                <a:lnTo>
                  <a:pt x="524" y="2425"/>
                </a:lnTo>
                <a:lnTo>
                  <a:pt x="438" y="2409"/>
                </a:lnTo>
                <a:lnTo>
                  <a:pt x="358" y="2391"/>
                </a:lnTo>
                <a:lnTo>
                  <a:pt x="283" y="2369"/>
                </a:lnTo>
                <a:lnTo>
                  <a:pt x="215" y="2344"/>
                </a:lnTo>
                <a:lnTo>
                  <a:pt x="154" y="2316"/>
                </a:lnTo>
                <a:lnTo>
                  <a:pt x="154" y="2370"/>
                </a:lnTo>
                <a:lnTo>
                  <a:pt x="154" y="2419"/>
                </a:lnTo>
                <a:lnTo>
                  <a:pt x="154" y="2463"/>
                </a:lnTo>
                <a:lnTo>
                  <a:pt x="154" y="2498"/>
                </a:lnTo>
                <a:lnTo>
                  <a:pt x="155" y="2521"/>
                </a:lnTo>
                <a:lnTo>
                  <a:pt x="168" y="2538"/>
                </a:lnTo>
                <a:lnTo>
                  <a:pt x="192" y="2556"/>
                </a:lnTo>
                <a:lnTo>
                  <a:pt x="227" y="2575"/>
                </a:lnTo>
                <a:lnTo>
                  <a:pt x="272" y="2594"/>
                </a:lnTo>
                <a:lnTo>
                  <a:pt x="328" y="2613"/>
                </a:lnTo>
                <a:lnTo>
                  <a:pt x="394" y="2633"/>
                </a:lnTo>
                <a:lnTo>
                  <a:pt x="471" y="2650"/>
                </a:lnTo>
                <a:lnTo>
                  <a:pt x="557" y="2664"/>
                </a:lnTo>
                <a:lnTo>
                  <a:pt x="651" y="2678"/>
                </a:lnTo>
                <a:lnTo>
                  <a:pt x="754" y="2688"/>
                </a:lnTo>
                <a:lnTo>
                  <a:pt x="866" y="2694"/>
                </a:lnTo>
                <a:lnTo>
                  <a:pt x="986" y="2695"/>
                </a:lnTo>
                <a:lnTo>
                  <a:pt x="1108" y="2694"/>
                </a:lnTo>
                <a:lnTo>
                  <a:pt x="1227" y="2687"/>
                </a:lnTo>
                <a:lnTo>
                  <a:pt x="1341" y="2676"/>
                </a:lnTo>
                <a:lnTo>
                  <a:pt x="1365" y="2676"/>
                </a:lnTo>
                <a:lnTo>
                  <a:pt x="1388" y="2685"/>
                </a:lnTo>
                <a:lnTo>
                  <a:pt x="1405" y="2699"/>
                </a:lnTo>
                <a:lnTo>
                  <a:pt x="1419" y="2718"/>
                </a:lnTo>
                <a:lnTo>
                  <a:pt x="1426" y="2743"/>
                </a:lnTo>
                <a:lnTo>
                  <a:pt x="1424" y="2765"/>
                </a:lnTo>
                <a:lnTo>
                  <a:pt x="1417" y="2786"/>
                </a:lnTo>
                <a:lnTo>
                  <a:pt x="1423" y="2802"/>
                </a:lnTo>
                <a:lnTo>
                  <a:pt x="1426" y="2821"/>
                </a:lnTo>
                <a:lnTo>
                  <a:pt x="1430" y="2870"/>
                </a:lnTo>
                <a:lnTo>
                  <a:pt x="1442" y="2919"/>
                </a:lnTo>
                <a:lnTo>
                  <a:pt x="1461" y="2965"/>
                </a:lnTo>
                <a:lnTo>
                  <a:pt x="1489" y="3007"/>
                </a:lnTo>
                <a:lnTo>
                  <a:pt x="1522" y="3043"/>
                </a:lnTo>
                <a:lnTo>
                  <a:pt x="1538" y="3064"/>
                </a:lnTo>
                <a:lnTo>
                  <a:pt x="1545" y="3085"/>
                </a:lnTo>
                <a:lnTo>
                  <a:pt x="1546" y="3110"/>
                </a:lnTo>
                <a:lnTo>
                  <a:pt x="1539" y="3132"/>
                </a:lnTo>
                <a:lnTo>
                  <a:pt x="1526" y="3153"/>
                </a:lnTo>
                <a:lnTo>
                  <a:pt x="1508" y="3166"/>
                </a:lnTo>
                <a:lnTo>
                  <a:pt x="1489" y="3174"/>
                </a:lnTo>
                <a:lnTo>
                  <a:pt x="1470" y="3178"/>
                </a:lnTo>
                <a:lnTo>
                  <a:pt x="1450" y="3174"/>
                </a:lnTo>
                <a:lnTo>
                  <a:pt x="1433" y="3167"/>
                </a:lnTo>
                <a:lnTo>
                  <a:pt x="1416" y="3155"/>
                </a:lnTo>
                <a:lnTo>
                  <a:pt x="1412" y="3150"/>
                </a:lnTo>
                <a:lnTo>
                  <a:pt x="1311" y="3164"/>
                </a:lnTo>
                <a:lnTo>
                  <a:pt x="1204" y="3173"/>
                </a:lnTo>
                <a:lnTo>
                  <a:pt x="1096" y="3178"/>
                </a:lnTo>
                <a:lnTo>
                  <a:pt x="986" y="3180"/>
                </a:lnTo>
                <a:lnTo>
                  <a:pt x="866" y="3178"/>
                </a:lnTo>
                <a:lnTo>
                  <a:pt x="749" y="3171"/>
                </a:lnTo>
                <a:lnTo>
                  <a:pt x="637" y="3160"/>
                </a:lnTo>
                <a:lnTo>
                  <a:pt x="529" y="3146"/>
                </a:lnTo>
                <a:lnTo>
                  <a:pt x="428" y="3127"/>
                </a:lnTo>
                <a:lnTo>
                  <a:pt x="335" y="3106"/>
                </a:lnTo>
                <a:lnTo>
                  <a:pt x="267" y="3085"/>
                </a:lnTo>
                <a:lnTo>
                  <a:pt x="208" y="3062"/>
                </a:lnTo>
                <a:lnTo>
                  <a:pt x="154" y="3040"/>
                </a:lnTo>
                <a:lnTo>
                  <a:pt x="154" y="3087"/>
                </a:lnTo>
                <a:lnTo>
                  <a:pt x="154" y="3131"/>
                </a:lnTo>
                <a:lnTo>
                  <a:pt x="154" y="3169"/>
                </a:lnTo>
                <a:lnTo>
                  <a:pt x="154" y="3201"/>
                </a:lnTo>
                <a:lnTo>
                  <a:pt x="155" y="3222"/>
                </a:lnTo>
                <a:lnTo>
                  <a:pt x="168" y="3237"/>
                </a:lnTo>
                <a:lnTo>
                  <a:pt x="192" y="3256"/>
                </a:lnTo>
                <a:lnTo>
                  <a:pt x="227" y="3276"/>
                </a:lnTo>
                <a:lnTo>
                  <a:pt x="272" y="3295"/>
                </a:lnTo>
                <a:lnTo>
                  <a:pt x="328" y="3314"/>
                </a:lnTo>
                <a:lnTo>
                  <a:pt x="394" y="3332"/>
                </a:lnTo>
                <a:lnTo>
                  <a:pt x="471" y="3349"/>
                </a:lnTo>
                <a:lnTo>
                  <a:pt x="557" y="3365"/>
                </a:lnTo>
                <a:lnTo>
                  <a:pt x="651" y="3377"/>
                </a:lnTo>
                <a:lnTo>
                  <a:pt x="754" y="3388"/>
                </a:lnTo>
                <a:lnTo>
                  <a:pt x="866" y="3395"/>
                </a:lnTo>
                <a:lnTo>
                  <a:pt x="986" y="3396"/>
                </a:lnTo>
                <a:lnTo>
                  <a:pt x="1105" y="3395"/>
                </a:lnTo>
                <a:lnTo>
                  <a:pt x="1213" y="3388"/>
                </a:lnTo>
                <a:lnTo>
                  <a:pt x="1314" y="3379"/>
                </a:lnTo>
                <a:lnTo>
                  <a:pt x="1409" y="3367"/>
                </a:lnTo>
                <a:lnTo>
                  <a:pt x="1492" y="3351"/>
                </a:lnTo>
                <a:lnTo>
                  <a:pt x="1567" y="3335"/>
                </a:lnTo>
                <a:lnTo>
                  <a:pt x="1632" y="3316"/>
                </a:lnTo>
                <a:lnTo>
                  <a:pt x="1690" y="3298"/>
                </a:lnTo>
                <a:lnTo>
                  <a:pt x="1735" y="3279"/>
                </a:lnTo>
                <a:lnTo>
                  <a:pt x="1712" y="3269"/>
                </a:lnTo>
                <a:lnTo>
                  <a:pt x="1695" y="3253"/>
                </a:lnTo>
                <a:lnTo>
                  <a:pt x="1683" y="3230"/>
                </a:lnTo>
                <a:lnTo>
                  <a:pt x="1677" y="3206"/>
                </a:lnTo>
                <a:lnTo>
                  <a:pt x="1681" y="3181"/>
                </a:lnTo>
                <a:lnTo>
                  <a:pt x="1693" y="3160"/>
                </a:lnTo>
                <a:lnTo>
                  <a:pt x="1709" y="3143"/>
                </a:lnTo>
                <a:lnTo>
                  <a:pt x="1730" y="3132"/>
                </a:lnTo>
                <a:lnTo>
                  <a:pt x="1754" y="3129"/>
                </a:lnTo>
                <a:lnTo>
                  <a:pt x="1754" y="3129"/>
                </a:lnTo>
                <a:lnTo>
                  <a:pt x="2068" y="3129"/>
                </a:lnTo>
                <a:lnTo>
                  <a:pt x="2091" y="3132"/>
                </a:lnTo>
                <a:lnTo>
                  <a:pt x="2114" y="3145"/>
                </a:lnTo>
                <a:lnTo>
                  <a:pt x="2129" y="3160"/>
                </a:lnTo>
                <a:lnTo>
                  <a:pt x="2140" y="3181"/>
                </a:lnTo>
                <a:lnTo>
                  <a:pt x="2145" y="3206"/>
                </a:lnTo>
                <a:lnTo>
                  <a:pt x="2140" y="3230"/>
                </a:lnTo>
                <a:lnTo>
                  <a:pt x="2129" y="3251"/>
                </a:lnTo>
                <a:lnTo>
                  <a:pt x="2112" y="3269"/>
                </a:lnTo>
                <a:lnTo>
                  <a:pt x="2091" y="3279"/>
                </a:lnTo>
                <a:lnTo>
                  <a:pt x="2067" y="3283"/>
                </a:lnTo>
                <a:lnTo>
                  <a:pt x="2067" y="3283"/>
                </a:lnTo>
                <a:lnTo>
                  <a:pt x="1957" y="3283"/>
                </a:lnTo>
                <a:lnTo>
                  <a:pt x="1936" y="3319"/>
                </a:lnTo>
                <a:lnTo>
                  <a:pt x="1904" y="3351"/>
                </a:lnTo>
                <a:lnTo>
                  <a:pt x="1864" y="3382"/>
                </a:lnTo>
                <a:lnTo>
                  <a:pt x="1815" y="3409"/>
                </a:lnTo>
                <a:lnTo>
                  <a:pt x="1761" y="3435"/>
                </a:lnTo>
                <a:lnTo>
                  <a:pt x="1700" y="3457"/>
                </a:lnTo>
                <a:lnTo>
                  <a:pt x="1634" y="3477"/>
                </a:lnTo>
                <a:lnTo>
                  <a:pt x="1562" y="3494"/>
                </a:lnTo>
                <a:lnTo>
                  <a:pt x="1487" y="3510"/>
                </a:lnTo>
                <a:lnTo>
                  <a:pt x="1409" y="3522"/>
                </a:lnTo>
                <a:lnTo>
                  <a:pt x="1327" y="3533"/>
                </a:lnTo>
                <a:lnTo>
                  <a:pt x="1243" y="3540"/>
                </a:lnTo>
                <a:lnTo>
                  <a:pt x="1157" y="3547"/>
                </a:lnTo>
                <a:lnTo>
                  <a:pt x="1072" y="3550"/>
                </a:lnTo>
                <a:lnTo>
                  <a:pt x="986" y="3550"/>
                </a:lnTo>
                <a:lnTo>
                  <a:pt x="927" y="3550"/>
                </a:lnTo>
                <a:lnTo>
                  <a:pt x="866" y="3548"/>
                </a:lnTo>
                <a:lnTo>
                  <a:pt x="799" y="3545"/>
                </a:lnTo>
                <a:lnTo>
                  <a:pt x="733" y="3540"/>
                </a:lnTo>
                <a:lnTo>
                  <a:pt x="663" y="3534"/>
                </a:lnTo>
                <a:lnTo>
                  <a:pt x="593" y="3526"/>
                </a:lnTo>
                <a:lnTo>
                  <a:pt x="524" y="3515"/>
                </a:lnTo>
                <a:lnTo>
                  <a:pt x="456" y="3503"/>
                </a:lnTo>
                <a:lnTo>
                  <a:pt x="389" y="3489"/>
                </a:lnTo>
                <a:lnTo>
                  <a:pt x="325" y="3473"/>
                </a:lnTo>
                <a:lnTo>
                  <a:pt x="265" y="3456"/>
                </a:lnTo>
                <a:lnTo>
                  <a:pt x="208" y="3435"/>
                </a:lnTo>
                <a:lnTo>
                  <a:pt x="157" y="3410"/>
                </a:lnTo>
                <a:lnTo>
                  <a:pt x="112" y="3386"/>
                </a:lnTo>
                <a:lnTo>
                  <a:pt x="72" y="3356"/>
                </a:lnTo>
                <a:lnTo>
                  <a:pt x="40" y="3325"/>
                </a:lnTo>
                <a:lnTo>
                  <a:pt x="17" y="3290"/>
                </a:lnTo>
                <a:lnTo>
                  <a:pt x="3" y="3253"/>
                </a:lnTo>
                <a:lnTo>
                  <a:pt x="2" y="3250"/>
                </a:lnTo>
                <a:lnTo>
                  <a:pt x="2" y="3246"/>
                </a:lnTo>
                <a:lnTo>
                  <a:pt x="2" y="3241"/>
                </a:lnTo>
                <a:lnTo>
                  <a:pt x="0" y="3234"/>
                </a:lnTo>
                <a:lnTo>
                  <a:pt x="0" y="3222"/>
                </a:lnTo>
                <a:lnTo>
                  <a:pt x="0" y="3204"/>
                </a:lnTo>
                <a:lnTo>
                  <a:pt x="0" y="3181"/>
                </a:lnTo>
                <a:lnTo>
                  <a:pt x="0" y="3152"/>
                </a:lnTo>
                <a:lnTo>
                  <a:pt x="0" y="3115"/>
                </a:lnTo>
                <a:lnTo>
                  <a:pt x="0" y="3068"/>
                </a:lnTo>
                <a:lnTo>
                  <a:pt x="0" y="3012"/>
                </a:lnTo>
                <a:lnTo>
                  <a:pt x="0" y="2944"/>
                </a:lnTo>
                <a:lnTo>
                  <a:pt x="0" y="2863"/>
                </a:lnTo>
                <a:lnTo>
                  <a:pt x="3" y="2841"/>
                </a:lnTo>
                <a:lnTo>
                  <a:pt x="14" y="2821"/>
                </a:lnTo>
                <a:lnTo>
                  <a:pt x="28" y="2806"/>
                </a:lnTo>
                <a:lnTo>
                  <a:pt x="47" y="2793"/>
                </a:lnTo>
                <a:lnTo>
                  <a:pt x="68" y="2788"/>
                </a:lnTo>
                <a:lnTo>
                  <a:pt x="91" y="2788"/>
                </a:lnTo>
                <a:lnTo>
                  <a:pt x="112" y="2795"/>
                </a:lnTo>
                <a:lnTo>
                  <a:pt x="131" y="2807"/>
                </a:lnTo>
                <a:lnTo>
                  <a:pt x="145" y="2825"/>
                </a:lnTo>
                <a:lnTo>
                  <a:pt x="152" y="2846"/>
                </a:lnTo>
                <a:lnTo>
                  <a:pt x="157" y="2853"/>
                </a:lnTo>
                <a:lnTo>
                  <a:pt x="164" y="2863"/>
                </a:lnTo>
                <a:lnTo>
                  <a:pt x="180" y="2875"/>
                </a:lnTo>
                <a:lnTo>
                  <a:pt x="201" y="2889"/>
                </a:lnTo>
                <a:lnTo>
                  <a:pt x="230" y="2905"/>
                </a:lnTo>
                <a:lnTo>
                  <a:pt x="269" y="2923"/>
                </a:lnTo>
                <a:lnTo>
                  <a:pt x="318" y="2940"/>
                </a:lnTo>
                <a:lnTo>
                  <a:pt x="375" y="2958"/>
                </a:lnTo>
                <a:lnTo>
                  <a:pt x="463" y="2977"/>
                </a:lnTo>
                <a:lnTo>
                  <a:pt x="557" y="2994"/>
                </a:lnTo>
                <a:lnTo>
                  <a:pt x="656" y="3008"/>
                </a:lnTo>
                <a:lnTo>
                  <a:pt x="763" y="3017"/>
                </a:lnTo>
                <a:lnTo>
                  <a:pt x="873" y="3024"/>
                </a:lnTo>
                <a:lnTo>
                  <a:pt x="986" y="3026"/>
                </a:lnTo>
                <a:lnTo>
                  <a:pt x="1098" y="3024"/>
                </a:lnTo>
                <a:lnTo>
                  <a:pt x="1206" y="3017"/>
                </a:lnTo>
                <a:lnTo>
                  <a:pt x="1313" y="3008"/>
                </a:lnTo>
                <a:lnTo>
                  <a:pt x="1292" y="2952"/>
                </a:lnTo>
                <a:lnTo>
                  <a:pt x="1278" y="2895"/>
                </a:lnTo>
                <a:lnTo>
                  <a:pt x="1272" y="2837"/>
                </a:lnTo>
                <a:lnTo>
                  <a:pt x="1131" y="2848"/>
                </a:lnTo>
                <a:lnTo>
                  <a:pt x="986" y="2851"/>
                </a:lnTo>
                <a:lnTo>
                  <a:pt x="927" y="2849"/>
                </a:lnTo>
                <a:lnTo>
                  <a:pt x="866" y="2848"/>
                </a:lnTo>
                <a:lnTo>
                  <a:pt x="799" y="2846"/>
                </a:lnTo>
                <a:lnTo>
                  <a:pt x="733" y="2841"/>
                </a:lnTo>
                <a:lnTo>
                  <a:pt x="663" y="2834"/>
                </a:lnTo>
                <a:lnTo>
                  <a:pt x="593" y="2825"/>
                </a:lnTo>
                <a:lnTo>
                  <a:pt x="524" y="2816"/>
                </a:lnTo>
                <a:lnTo>
                  <a:pt x="456" y="2804"/>
                </a:lnTo>
                <a:lnTo>
                  <a:pt x="389" y="2790"/>
                </a:lnTo>
                <a:lnTo>
                  <a:pt x="325" y="2774"/>
                </a:lnTo>
                <a:lnTo>
                  <a:pt x="265" y="2755"/>
                </a:lnTo>
                <a:lnTo>
                  <a:pt x="208" y="2734"/>
                </a:lnTo>
                <a:lnTo>
                  <a:pt x="157" y="2711"/>
                </a:lnTo>
                <a:lnTo>
                  <a:pt x="112" y="2685"/>
                </a:lnTo>
                <a:lnTo>
                  <a:pt x="72" y="2657"/>
                </a:lnTo>
                <a:lnTo>
                  <a:pt x="40" y="2626"/>
                </a:lnTo>
                <a:lnTo>
                  <a:pt x="17" y="2591"/>
                </a:lnTo>
                <a:lnTo>
                  <a:pt x="3" y="2552"/>
                </a:lnTo>
                <a:lnTo>
                  <a:pt x="2" y="2550"/>
                </a:lnTo>
                <a:lnTo>
                  <a:pt x="2" y="2547"/>
                </a:lnTo>
                <a:lnTo>
                  <a:pt x="2" y="2542"/>
                </a:lnTo>
                <a:lnTo>
                  <a:pt x="2" y="2535"/>
                </a:lnTo>
                <a:lnTo>
                  <a:pt x="0" y="2526"/>
                </a:lnTo>
                <a:lnTo>
                  <a:pt x="0" y="2510"/>
                </a:lnTo>
                <a:lnTo>
                  <a:pt x="0" y="2491"/>
                </a:lnTo>
                <a:lnTo>
                  <a:pt x="0" y="2467"/>
                </a:lnTo>
                <a:lnTo>
                  <a:pt x="0" y="2435"/>
                </a:lnTo>
                <a:lnTo>
                  <a:pt x="0" y="2395"/>
                </a:lnTo>
                <a:lnTo>
                  <a:pt x="0" y="2346"/>
                </a:lnTo>
                <a:lnTo>
                  <a:pt x="0" y="2290"/>
                </a:lnTo>
                <a:lnTo>
                  <a:pt x="0" y="2222"/>
                </a:lnTo>
                <a:lnTo>
                  <a:pt x="0" y="2143"/>
                </a:lnTo>
                <a:lnTo>
                  <a:pt x="2" y="2140"/>
                </a:lnTo>
                <a:lnTo>
                  <a:pt x="2" y="2134"/>
                </a:lnTo>
                <a:lnTo>
                  <a:pt x="2" y="2131"/>
                </a:lnTo>
                <a:lnTo>
                  <a:pt x="2" y="2127"/>
                </a:lnTo>
                <a:lnTo>
                  <a:pt x="7" y="2087"/>
                </a:lnTo>
                <a:lnTo>
                  <a:pt x="21" y="2051"/>
                </a:lnTo>
                <a:lnTo>
                  <a:pt x="45" y="2017"/>
                </a:lnTo>
                <a:lnTo>
                  <a:pt x="79" y="1986"/>
                </a:lnTo>
                <a:lnTo>
                  <a:pt x="120" y="1956"/>
                </a:lnTo>
                <a:lnTo>
                  <a:pt x="168" y="1930"/>
                </a:lnTo>
                <a:lnTo>
                  <a:pt x="223" y="1906"/>
                </a:lnTo>
                <a:lnTo>
                  <a:pt x="285" y="1885"/>
                </a:lnTo>
                <a:lnTo>
                  <a:pt x="349" y="1865"/>
                </a:lnTo>
                <a:lnTo>
                  <a:pt x="421" y="1848"/>
                </a:lnTo>
                <a:lnTo>
                  <a:pt x="496" y="1834"/>
                </a:lnTo>
                <a:lnTo>
                  <a:pt x="573" y="1822"/>
                </a:lnTo>
                <a:lnTo>
                  <a:pt x="653" y="1811"/>
                </a:lnTo>
                <a:lnTo>
                  <a:pt x="735" y="1804"/>
                </a:lnTo>
                <a:lnTo>
                  <a:pt x="819" y="1797"/>
                </a:lnTo>
                <a:lnTo>
                  <a:pt x="904" y="1795"/>
                </a:lnTo>
                <a:lnTo>
                  <a:pt x="988" y="1794"/>
                </a:lnTo>
                <a:lnTo>
                  <a:pt x="1131" y="1797"/>
                </a:lnTo>
                <a:lnTo>
                  <a:pt x="1272" y="1808"/>
                </a:lnTo>
                <a:lnTo>
                  <a:pt x="1272" y="1594"/>
                </a:lnTo>
                <a:lnTo>
                  <a:pt x="1276" y="1570"/>
                </a:lnTo>
                <a:lnTo>
                  <a:pt x="1286" y="1549"/>
                </a:lnTo>
                <a:lnTo>
                  <a:pt x="1304" y="1531"/>
                </a:lnTo>
                <a:lnTo>
                  <a:pt x="1325" y="1521"/>
                </a:lnTo>
                <a:lnTo>
                  <a:pt x="1349" y="1518"/>
                </a:lnTo>
                <a:close/>
                <a:moveTo>
                  <a:pt x="3379" y="1280"/>
                </a:moveTo>
                <a:lnTo>
                  <a:pt x="3379" y="1684"/>
                </a:lnTo>
                <a:lnTo>
                  <a:pt x="4063" y="1684"/>
                </a:lnTo>
                <a:lnTo>
                  <a:pt x="4063" y="1280"/>
                </a:lnTo>
                <a:lnTo>
                  <a:pt x="3379" y="1280"/>
                </a:lnTo>
                <a:close/>
                <a:moveTo>
                  <a:pt x="2541" y="1280"/>
                </a:moveTo>
                <a:lnTo>
                  <a:pt x="2541" y="1684"/>
                </a:lnTo>
                <a:lnTo>
                  <a:pt x="3226" y="1684"/>
                </a:lnTo>
                <a:lnTo>
                  <a:pt x="3226" y="1280"/>
                </a:lnTo>
                <a:lnTo>
                  <a:pt x="2541" y="1280"/>
                </a:lnTo>
                <a:close/>
                <a:moveTo>
                  <a:pt x="1702" y="1280"/>
                </a:moveTo>
                <a:lnTo>
                  <a:pt x="1702" y="1684"/>
                </a:lnTo>
                <a:lnTo>
                  <a:pt x="2386" y="1684"/>
                </a:lnTo>
                <a:lnTo>
                  <a:pt x="2386" y="1280"/>
                </a:lnTo>
                <a:lnTo>
                  <a:pt x="1702" y="1280"/>
                </a:lnTo>
                <a:close/>
                <a:moveTo>
                  <a:pt x="4481" y="1000"/>
                </a:moveTo>
                <a:lnTo>
                  <a:pt x="4505" y="1004"/>
                </a:lnTo>
                <a:lnTo>
                  <a:pt x="4526" y="1016"/>
                </a:lnTo>
                <a:lnTo>
                  <a:pt x="4542" y="1032"/>
                </a:lnTo>
                <a:lnTo>
                  <a:pt x="4554" y="1053"/>
                </a:lnTo>
                <a:lnTo>
                  <a:pt x="4557" y="1077"/>
                </a:lnTo>
                <a:lnTo>
                  <a:pt x="4557" y="1390"/>
                </a:lnTo>
                <a:lnTo>
                  <a:pt x="4554" y="1414"/>
                </a:lnTo>
                <a:lnTo>
                  <a:pt x="4542" y="1435"/>
                </a:lnTo>
                <a:lnTo>
                  <a:pt x="4526" y="1453"/>
                </a:lnTo>
                <a:lnTo>
                  <a:pt x="4505" y="1463"/>
                </a:lnTo>
                <a:lnTo>
                  <a:pt x="4481" y="1467"/>
                </a:lnTo>
                <a:lnTo>
                  <a:pt x="4456" y="1463"/>
                </a:lnTo>
                <a:lnTo>
                  <a:pt x="4435" y="1453"/>
                </a:lnTo>
                <a:lnTo>
                  <a:pt x="4418" y="1435"/>
                </a:lnTo>
                <a:lnTo>
                  <a:pt x="4407" y="1414"/>
                </a:lnTo>
                <a:lnTo>
                  <a:pt x="4404" y="1390"/>
                </a:lnTo>
                <a:lnTo>
                  <a:pt x="4404" y="1077"/>
                </a:lnTo>
                <a:lnTo>
                  <a:pt x="4407" y="1053"/>
                </a:lnTo>
                <a:lnTo>
                  <a:pt x="4418" y="1032"/>
                </a:lnTo>
                <a:lnTo>
                  <a:pt x="4435" y="1016"/>
                </a:lnTo>
                <a:lnTo>
                  <a:pt x="4456" y="1004"/>
                </a:lnTo>
                <a:lnTo>
                  <a:pt x="4481" y="1000"/>
                </a:lnTo>
                <a:close/>
                <a:moveTo>
                  <a:pt x="1349" y="892"/>
                </a:moveTo>
                <a:lnTo>
                  <a:pt x="1374" y="895"/>
                </a:lnTo>
                <a:lnTo>
                  <a:pt x="1395" y="906"/>
                </a:lnTo>
                <a:lnTo>
                  <a:pt x="1410" y="923"/>
                </a:lnTo>
                <a:lnTo>
                  <a:pt x="1423" y="944"/>
                </a:lnTo>
                <a:lnTo>
                  <a:pt x="1426" y="969"/>
                </a:lnTo>
                <a:lnTo>
                  <a:pt x="1426" y="1282"/>
                </a:lnTo>
                <a:lnTo>
                  <a:pt x="1423" y="1306"/>
                </a:lnTo>
                <a:lnTo>
                  <a:pt x="1410" y="1327"/>
                </a:lnTo>
                <a:lnTo>
                  <a:pt x="1395" y="1343"/>
                </a:lnTo>
                <a:lnTo>
                  <a:pt x="1374" y="1355"/>
                </a:lnTo>
                <a:lnTo>
                  <a:pt x="1349" y="1358"/>
                </a:lnTo>
                <a:lnTo>
                  <a:pt x="1325" y="1355"/>
                </a:lnTo>
                <a:lnTo>
                  <a:pt x="1304" y="1343"/>
                </a:lnTo>
                <a:lnTo>
                  <a:pt x="1286" y="1327"/>
                </a:lnTo>
                <a:lnTo>
                  <a:pt x="1276" y="1306"/>
                </a:lnTo>
                <a:lnTo>
                  <a:pt x="1272" y="1282"/>
                </a:lnTo>
                <a:lnTo>
                  <a:pt x="1272" y="969"/>
                </a:lnTo>
                <a:lnTo>
                  <a:pt x="1276" y="944"/>
                </a:lnTo>
                <a:lnTo>
                  <a:pt x="1286" y="923"/>
                </a:lnTo>
                <a:lnTo>
                  <a:pt x="1304" y="906"/>
                </a:lnTo>
                <a:lnTo>
                  <a:pt x="1325" y="895"/>
                </a:lnTo>
                <a:lnTo>
                  <a:pt x="1349" y="892"/>
                </a:lnTo>
                <a:close/>
                <a:moveTo>
                  <a:pt x="3379" y="722"/>
                </a:moveTo>
                <a:lnTo>
                  <a:pt x="3379" y="1126"/>
                </a:lnTo>
                <a:lnTo>
                  <a:pt x="4063" y="1126"/>
                </a:lnTo>
                <a:lnTo>
                  <a:pt x="4063" y="722"/>
                </a:lnTo>
                <a:lnTo>
                  <a:pt x="3379" y="722"/>
                </a:lnTo>
                <a:close/>
                <a:moveTo>
                  <a:pt x="2541" y="722"/>
                </a:moveTo>
                <a:lnTo>
                  <a:pt x="2541" y="1126"/>
                </a:lnTo>
                <a:lnTo>
                  <a:pt x="3226" y="1126"/>
                </a:lnTo>
                <a:lnTo>
                  <a:pt x="3226" y="722"/>
                </a:lnTo>
                <a:lnTo>
                  <a:pt x="2541" y="722"/>
                </a:lnTo>
                <a:close/>
                <a:moveTo>
                  <a:pt x="1702" y="722"/>
                </a:moveTo>
                <a:lnTo>
                  <a:pt x="1702" y="1126"/>
                </a:lnTo>
                <a:lnTo>
                  <a:pt x="2386" y="1126"/>
                </a:lnTo>
                <a:lnTo>
                  <a:pt x="2386" y="722"/>
                </a:lnTo>
                <a:lnTo>
                  <a:pt x="1702" y="722"/>
                </a:lnTo>
                <a:close/>
                <a:moveTo>
                  <a:pt x="1367" y="266"/>
                </a:moveTo>
                <a:lnTo>
                  <a:pt x="1391" y="271"/>
                </a:lnTo>
                <a:lnTo>
                  <a:pt x="1414" y="282"/>
                </a:lnTo>
                <a:lnTo>
                  <a:pt x="1430" y="299"/>
                </a:lnTo>
                <a:lnTo>
                  <a:pt x="1440" y="320"/>
                </a:lnTo>
                <a:lnTo>
                  <a:pt x="1445" y="343"/>
                </a:lnTo>
                <a:lnTo>
                  <a:pt x="1440" y="368"/>
                </a:lnTo>
                <a:lnTo>
                  <a:pt x="1430" y="415"/>
                </a:lnTo>
                <a:lnTo>
                  <a:pt x="1426" y="462"/>
                </a:lnTo>
                <a:lnTo>
                  <a:pt x="1426" y="569"/>
                </a:lnTo>
                <a:lnTo>
                  <a:pt x="4404" y="569"/>
                </a:lnTo>
                <a:lnTo>
                  <a:pt x="4404" y="453"/>
                </a:lnTo>
                <a:lnTo>
                  <a:pt x="4406" y="429"/>
                </a:lnTo>
                <a:lnTo>
                  <a:pt x="4416" y="408"/>
                </a:lnTo>
                <a:lnTo>
                  <a:pt x="4433" y="390"/>
                </a:lnTo>
                <a:lnTo>
                  <a:pt x="4453" y="378"/>
                </a:lnTo>
                <a:lnTo>
                  <a:pt x="4477" y="375"/>
                </a:lnTo>
                <a:lnTo>
                  <a:pt x="4503" y="376"/>
                </a:lnTo>
                <a:lnTo>
                  <a:pt x="4524" y="387"/>
                </a:lnTo>
                <a:lnTo>
                  <a:pt x="4542" y="402"/>
                </a:lnTo>
                <a:lnTo>
                  <a:pt x="4552" y="423"/>
                </a:lnTo>
                <a:lnTo>
                  <a:pt x="4557" y="450"/>
                </a:lnTo>
                <a:lnTo>
                  <a:pt x="4557" y="462"/>
                </a:lnTo>
                <a:lnTo>
                  <a:pt x="4557" y="764"/>
                </a:lnTo>
                <a:lnTo>
                  <a:pt x="4554" y="789"/>
                </a:lnTo>
                <a:lnTo>
                  <a:pt x="4542" y="810"/>
                </a:lnTo>
                <a:lnTo>
                  <a:pt x="4526" y="827"/>
                </a:lnTo>
                <a:lnTo>
                  <a:pt x="4505" y="838"/>
                </a:lnTo>
                <a:lnTo>
                  <a:pt x="4481" y="841"/>
                </a:lnTo>
                <a:lnTo>
                  <a:pt x="4456" y="838"/>
                </a:lnTo>
                <a:lnTo>
                  <a:pt x="4435" y="827"/>
                </a:lnTo>
                <a:lnTo>
                  <a:pt x="4418" y="810"/>
                </a:lnTo>
                <a:lnTo>
                  <a:pt x="4407" y="789"/>
                </a:lnTo>
                <a:lnTo>
                  <a:pt x="4404" y="764"/>
                </a:lnTo>
                <a:lnTo>
                  <a:pt x="4404" y="722"/>
                </a:lnTo>
                <a:lnTo>
                  <a:pt x="4219" y="722"/>
                </a:lnTo>
                <a:lnTo>
                  <a:pt x="4219" y="2877"/>
                </a:lnTo>
                <a:lnTo>
                  <a:pt x="4214" y="2902"/>
                </a:lnTo>
                <a:lnTo>
                  <a:pt x="4203" y="2923"/>
                </a:lnTo>
                <a:lnTo>
                  <a:pt x="4186" y="2940"/>
                </a:lnTo>
                <a:lnTo>
                  <a:pt x="4165" y="2951"/>
                </a:lnTo>
                <a:lnTo>
                  <a:pt x="4140" y="2954"/>
                </a:lnTo>
                <a:lnTo>
                  <a:pt x="1625" y="2954"/>
                </a:lnTo>
                <a:lnTo>
                  <a:pt x="1606" y="2952"/>
                </a:lnTo>
                <a:lnTo>
                  <a:pt x="1587" y="2944"/>
                </a:lnTo>
                <a:lnTo>
                  <a:pt x="1571" y="2931"/>
                </a:lnTo>
                <a:lnTo>
                  <a:pt x="1559" y="2916"/>
                </a:lnTo>
                <a:lnTo>
                  <a:pt x="1550" y="2896"/>
                </a:lnTo>
                <a:lnTo>
                  <a:pt x="1548" y="2877"/>
                </a:lnTo>
                <a:lnTo>
                  <a:pt x="1548" y="722"/>
                </a:lnTo>
                <a:lnTo>
                  <a:pt x="1384" y="722"/>
                </a:lnTo>
                <a:lnTo>
                  <a:pt x="1367" y="729"/>
                </a:lnTo>
                <a:lnTo>
                  <a:pt x="1349" y="733"/>
                </a:lnTo>
                <a:lnTo>
                  <a:pt x="1325" y="728"/>
                </a:lnTo>
                <a:lnTo>
                  <a:pt x="1304" y="717"/>
                </a:lnTo>
                <a:lnTo>
                  <a:pt x="1286" y="701"/>
                </a:lnTo>
                <a:lnTo>
                  <a:pt x="1276" y="680"/>
                </a:lnTo>
                <a:lnTo>
                  <a:pt x="1272" y="656"/>
                </a:lnTo>
                <a:lnTo>
                  <a:pt x="1272" y="462"/>
                </a:lnTo>
                <a:lnTo>
                  <a:pt x="1274" y="415"/>
                </a:lnTo>
                <a:lnTo>
                  <a:pt x="1281" y="368"/>
                </a:lnTo>
                <a:lnTo>
                  <a:pt x="1293" y="320"/>
                </a:lnTo>
                <a:lnTo>
                  <a:pt x="1306" y="298"/>
                </a:lnTo>
                <a:lnTo>
                  <a:pt x="1323" y="282"/>
                </a:lnTo>
                <a:lnTo>
                  <a:pt x="1344" y="271"/>
                </a:lnTo>
                <a:lnTo>
                  <a:pt x="1367" y="266"/>
                </a:lnTo>
                <a:close/>
                <a:moveTo>
                  <a:pt x="4063" y="0"/>
                </a:moveTo>
                <a:lnTo>
                  <a:pt x="4097" y="0"/>
                </a:lnTo>
                <a:lnTo>
                  <a:pt x="4152" y="4"/>
                </a:lnTo>
                <a:lnTo>
                  <a:pt x="4207" y="14"/>
                </a:lnTo>
                <a:lnTo>
                  <a:pt x="4261" y="30"/>
                </a:lnTo>
                <a:lnTo>
                  <a:pt x="4311" y="53"/>
                </a:lnTo>
                <a:lnTo>
                  <a:pt x="4358" y="83"/>
                </a:lnTo>
                <a:lnTo>
                  <a:pt x="4404" y="118"/>
                </a:lnTo>
                <a:lnTo>
                  <a:pt x="4418" y="137"/>
                </a:lnTo>
                <a:lnTo>
                  <a:pt x="4426" y="160"/>
                </a:lnTo>
                <a:lnTo>
                  <a:pt x="4428" y="182"/>
                </a:lnTo>
                <a:lnTo>
                  <a:pt x="4423" y="207"/>
                </a:lnTo>
                <a:lnTo>
                  <a:pt x="4409" y="228"/>
                </a:lnTo>
                <a:lnTo>
                  <a:pt x="4392" y="242"/>
                </a:lnTo>
                <a:lnTo>
                  <a:pt x="4372" y="250"/>
                </a:lnTo>
                <a:lnTo>
                  <a:pt x="4351" y="252"/>
                </a:lnTo>
                <a:lnTo>
                  <a:pt x="4334" y="250"/>
                </a:lnTo>
                <a:lnTo>
                  <a:pt x="4317" y="243"/>
                </a:lnTo>
                <a:lnTo>
                  <a:pt x="4301" y="233"/>
                </a:lnTo>
                <a:lnTo>
                  <a:pt x="4264" y="205"/>
                </a:lnTo>
                <a:lnTo>
                  <a:pt x="4226" y="184"/>
                </a:lnTo>
                <a:lnTo>
                  <a:pt x="4184" y="168"/>
                </a:lnTo>
                <a:lnTo>
                  <a:pt x="4140" y="158"/>
                </a:lnTo>
                <a:lnTo>
                  <a:pt x="4095" y="154"/>
                </a:lnTo>
                <a:lnTo>
                  <a:pt x="4063" y="154"/>
                </a:lnTo>
                <a:lnTo>
                  <a:pt x="4039" y="151"/>
                </a:lnTo>
                <a:lnTo>
                  <a:pt x="4018" y="140"/>
                </a:lnTo>
                <a:lnTo>
                  <a:pt x="4001" y="123"/>
                </a:lnTo>
                <a:lnTo>
                  <a:pt x="3990" y="102"/>
                </a:lnTo>
                <a:lnTo>
                  <a:pt x="3987" y="77"/>
                </a:lnTo>
                <a:lnTo>
                  <a:pt x="3990" y="53"/>
                </a:lnTo>
                <a:lnTo>
                  <a:pt x="4001" y="32"/>
                </a:lnTo>
                <a:lnTo>
                  <a:pt x="4018" y="14"/>
                </a:lnTo>
                <a:lnTo>
                  <a:pt x="4039" y="4"/>
                </a:lnTo>
                <a:lnTo>
                  <a:pt x="4063" y="0"/>
                </a:lnTo>
                <a:close/>
                <a:moveTo>
                  <a:pt x="3439" y="0"/>
                </a:moveTo>
                <a:lnTo>
                  <a:pt x="3751" y="0"/>
                </a:lnTo>
                <a:lnTo>
                  <a:pt x="3775" y="4"/>
                </a:lnTo>
                <a:lnTo>
                  <a:pt x="3796" y="14"/>
                </a:lnTo>
                <a:lnTo>
                  <a:pt x="3812" y="32"/>
                </a:lnTo>
                <a:lnTo>
                  <a:pt x="3824" y="53"/>
                </a:lnTo>
                <a:lnTo>
                  <a:pt x="3828" y="77"/>
                </a:lnTo>
                <a:lnTo>
                  <a:pt x="3824" y="102"/>
                </a:lnTo>
                <a:lnTo>
                  <a:pt x="3812" y="123"/>
                </a:lnTo>
                <a:lnTo>
                  <a:pt x="3796" y="140"/>
                </a:lnTo>
                <a:lnTo>
                  <a:pt x="3775" y="151"/>
                </a:lnTo>
                <a:lnTo>
                  <a:pt x="3751" y="154"/>
                </a:lnTo>
                <a:lnTo>
                  <a:pt x="3439" y="154"/>
                </a:lnTo>
                <a:lnTo>
                  <a:pt x="3414" y="151"/>
                </a:lnTo>
                <a:lnTo>
                  <a:pt x="3393" y="140"/>
                </a:lnTo>
                <a:lnTo>
                  <a:pt x="3376" y="123"/>
                </a:lnTo>
                <a:lnTo>
                  <a:pt x="3365" y="102"/>
                </a:lnTo>
                <a:lnTo>
                  <a:pt x="3362" y="77"/>
                </a:lnTo>
                <a:lnTo>
                  <a:pt x="3365" y="53"/>
                </a:lnTo>
                <a:lnTo>
                  <a:pt x="3376" y="32"/>
                </a:lnTo>
                <a:lnTo>
                  <a:pt x="3393" y="14"/>
                </a:lnTo>
                <a:lnTo>
                  <a:pt x="3414" y="4"/>
                </a:lnTo>
                <a:lnTo>
                  <a:pt x="3439" y="0"/>
                </a:lnTo>
                <a:close/>
                <a:moveTo>
                  <a:pt x="2812" y="0"/>
                </a:moveTo>
                <a:lnTo>
                  <a:pt x="3126" y="0"/>
                </a:lnTo>
                <a:lnTo>
                  <a:pt x="3151" y="4"/>
                </a:lnTo>
                <a:lnTo>
                  <a:pt x="3171" y="14"/>
                </a:lnTo>
                <a:lnTo>
                  <a:pt x="3187" y="32"/>
                </a:lnTo>
                <a:lnTo>
                  <a:pt x="3198" y="53"/>
                </a:lnTo>
                <a:lnTo>
                  <a:pt x="3203" y="77"/>
                </a:lnTo>
                <a:lnTo>
                  <a:pt x="3198" y="102"/>
                </a:lnTo>
                <a:lnTo>
                  <a:pt x="3187" y="123"/>
                </a:lnTo>
                <a:lnTo>
                  <a:pt x="3171" y="140"/>
                </a:lnTo>
                <a:lnTo>
                  <a:pt x="3151" y="151"/>
                </a:lnTo>
                <a:lnTo>
                  <a:pt x="3126" y="154"/>
                </a:lnTo>
                <a:lnTo>
                  <a:pt x="2812" y="154"/>
                </a:lnTo>
                <a:lnTo>
                  <a:pt x="2787" y="151"/>
                </a:lnTo>
                <a:lnTo>
                  <a:pt x="2767" y="140"/>
                </a:lnTo>
                <a:lnTo>
                  <a:pt x="2751" y="123"/>
                </a:lnTo>
                <a:lnTo>
                  <a:pt x="2740" y="102"/>
                </a:lnTo>
                <a:lnTo>
                  <a:pt x="2735" y="77"/>
                </a:lnTo>
                <a:lnTo>
                  <a:pt x="2740" y="53"/>
                </a:lnTo>
                <a:lnTo>
                  <a:pt x="2751" y="32"/>
                </a:lnTo>
                <a:lnTo>
                  <a:pt x="2767" y="14"/>
                </a:lnTo>
                <a:lnTo>
                  <a:pt x="2787" y="4"/>
                </a:lnTo>
                <a:lnTo>
                  <a:pt x="2812" y="0"/>
                </a:lnTo>
                <a:close/>
                <a:moveTo>
                  <a:pt x="2187" y="0"/>
                </a:moveTo>
                <a:lnTo>
                  <a:pt x="2499" y="0"/>
                </a:lnTo>
                <a:lnTo>
                  <a:pt x="2524" y="4"/>
                </a:lnTo>
                <a:lnTo>
                  <a:pt x="2545" y="14"/>
                </a:lnTo>
                <a:lnTo>
                  <a:pt x="2562" y="32"/>
                </a:lnTo>
                <a:lnTo>
                  <a:pt x="2573" y="53"/>
                </a:lnTo>
                <a:lnTo>
                  <a:pt x="2576" y="77"/>
                </a:lnTo>
                <a:lnTo>
                  <a:pt x="2573" y="102"/>
                </a:lnTo>
                <a:lnTo>
                  <a:pt x="2562" y="123"/>
                </a:lnTo>
                <a:lnTo>
                  <a:pt x="2545" y="140"/>
                </a:lnTo>
                <a:lnTo>
                  <a:pt x="2524" y="151"/>
                </a:lnTo>
                <a:lnTo>
                  <a:pt x="2499" y="154"/>
                </a:lnTo>
                <a:lnTo>
                  <a:pt x="2187" y="154"/>
                </a:lnTo>
                <a:lnTo>
                  <a:pt x="2163" y="151"/>
                </a:lnTo>
                <a:lnTo>
                  <a:pt x="2142" y="140"/>
                </a:lnTo>
                <a:lnTo>
                  <a:pt x="2126" y="123"/>
                </a:lnTo>
                <a:lnTo>
                  <a:pt x="2114" y="102"/>
                </a:lnTo>
                <a:lnTo>
                  <a:pt x="2110" y="77"/>
                </a:lnTo>
                <a:lnTo>
                  <a:pt x="2114" y="53"/>
                </a:lnTo>
                <a:lnTo>
                  <a:pt x="2126" y="32"/>
                </a:lnTo>
                <a:lnTo>
                  <a:pt x="2142" y="14"/>
                </a:lnTo>
                <a:lnTo>
                  <a:pt x="2163" y="4"/>
                </a:lnTo>
                <a:lnTo>
                  <a:pt x="2187" y="0"/>
                </a:lnTo>
                <a:close/>
                <a:moveTo>
                  <a:pt x="1733" y="0"/>
                </a:moveTo>
                <a:lnTo>
                  <a:pt x="1875" y="0"/>
                </a:lnTo>
                <a:lnTo>
                  <a:pt x="1899" y="4"/>
                </a:lnTo>
                <a:lnTo>
                  <a:pt x="1920" y="14"/>
                </a:lnTo>
                <a:lnTo>
                  <a:pt x="1937" y="32"/>
                </a:lnTo>
                <a:lnTo>
                  <a:pt x="1948" y="53"/>
                </a:lnTo>
                <a:lnTo>
                  <a:pt x="1951" y="77"/>
                </a:lnTo>
                <a:lnTo>
                  <a:pt x="1948" y="102"/>
                </a:lnTo>
                <a:lnTo>
                  <a:pt x="1937" y="123"/>
                </a:lnTo>
                <a:lnTo>
                  <a:pt x="1920" y="140"/>
                </a:lnTo>
                <a:lnTo>
                  <a:pt x="1899" y="151"/>
                </a:lnTo>
                <a:lnTo>
                  <a:pt x="1875" y="154"/>
                </a:lnTo>
                <a:lnTo>
                  <a:pt x="1733" y="154"/>
                </a:lnTo>
                <a:lnTo>
                  <a:pt x="1688" y="158"/>
                </a:lnTo>
                <a:lnTo>
                  <a:pt x="1644" y="168"/>
                </a:lnTo>
                <a:lnTo>
                  <a:pt x="1601" y="184"/>
                </a:lnTo>
                <a:lnTo>
                  <a:pt x="1585" y="191"/>
                </a:lnTo>
                <a:lnTo>
                  <a:pt x="1567" y="193"/>
                </a:lnTo>
                <a:lnTo>
                  <a:pt x="1546" y="189"/>
                </a:lnTo>
                <a:lnTo>
                  <a:pt x="1527" y="181"/>
                </a:lnTo>
                <a:lnTo>
                  <a:pt x="1510" y="167"/>
                </a:lnTo>
                <a:lnTo>
                  <a:pt x="1498" y="149"/>
                </a:lnTo>
                <a:lnTo>
                  <a:pt x="1491" y="125"/>
                </a:lnTo>
                <a:lnTo>
                  <a:pt x="1492" y="100"/>
                </a:lnTo>
                <a:lnTo>
                  <a:pt x="1499" y="79"/>
                </a:lnTo>
                <a:lnTo>
                  <a:pt x="1513" y="60"/>
                </a:lnTo>
                <a:lnTo>
                  <a:pt x="1534" y="46"/>
                </a:lnTo>
                <a:lnTo>
                  <a:pt x="1599" y="20"/>
                </a:lnTo>
                <a:lnTo>
                  <a:pt x="1665" y="6"/>
                </a:lnTo>
                <a:lnTo>
                  <a:pt x="17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A31D7D-7A22-4E88-9695-985FFA3BB463}"/>
              </a:ext>
            </a:extLst>
          </p:cNvPr>
          <p:cNvCxnSpPr>
            <a:cxnSpLocks/>
          </p:cNvCxnSpPr>
          <p:nvPr/>
        </p:nvCxnSpPr>
        <p:spPr>
          <a:xfrm>
            <a:off x="2363669" y="2838717"/>
            <a:ext cx="265397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00FCFE3-AA1D-4DD9-B22F-D99F7D008C99}"/>
              </a:ext>
            </a:extLst>
          </p:cNvPr>
          <p:cNvSpPr/>
          <p:nvPr/>
        </p:nvSpPr>
        <p:spPr>
          <a:xfrm>
            <a:off x="647701" y="2517517"/>
            <a:ext cx="1664518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Оказание медицинской помощи</a:t>
            </a:r>
          </a:p>
        </p:txBody>
      </p:sp>
      <p:sp>
        <p:nvSpPr>
          <p:cNvPr id="36" name="Овал 8">
            <a:extLst>
              <a:ext uri="{FF2B5EF4-FFF2-40B4-BE49-F238E27FC236}">
                <a16:creationId xmlns:a16="http://schemas.microsoft.com/office/drawing/2014/main" id="{DADC5276-7582-450A-ACF0-EAE348C615DA}"/>
              </a:ext>
            </a:extLst>
          </p:cNvPr>
          <p:cNvSpPr/>
          <p:nvPr/>
        </p:nvSpPr>
        <p:spPr>
          <a:xfrm>
            <a:off x="3273963" y="1129998"/>
            <a:ext cx="762388" cy="7623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D10CB712-E0DD-4943-ADFB-5849F38880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15090" y="1285361"/>
            <a:ext cx="464872" cy="438167"/>
          </a:xfrm>
          <a:custGeom>
            <a:avLst/>
            <a:gdLst>
              <a:gd name="T0" fmla="*/ 2966 w 4820"/>
              <a:gd name="T1" fmla="*/ 4088 h 4538"/>
              <a:gd name="T2" fmla="*/ 4746 w 4820"/>
              <a:gd name="T3" fmla="*/ 3737 h 4538"/>
              <a:gd name="T4" fmla="*/ 3315 w 4820"/>
              <a:gd name="T5" fmla="*/ 1300 h 4538"/>
              <a:gd name="T6" fmla="*/ 4587 w 4820"/>
              <a:gd name="T7" fmla="*/ 3361 h 4538"/>
              <a:gd name="T8" fmla="*/ 4191 w 4820"/>
              <a:gd name="T9" fmla="*/ 3541 h 4538"/>
              <a:gd name="T10" fmla="*/ 4033 w 4820"/>
              <a:gd name="T11" fmla="*/ 3783 h 4538"/>
              <a:gd name="T12" fmla="*/ 3570 w 4820"/>
              <a:gd name="T13" fmla="*/ 3794 h 4538"/>
              <a:gd name="T14" fmla="*/ 3244 w 4820"/>
              <a:gd name="T15" fmla="*/ 3348 h 4538"/>
              <a:gd name="T16" fmla="*/ 2940 w 4820"/>
              <a:gd name="T17" fmla="*/ 3184 h 4538"/>
              <a:gd name="T18" fmla="*/ 3071 w 4820"/>
              <a:gd name="T19" fmla="*/ 2760 h 4538"/>
              <a:gd name="T20" fmla="*/ 3171 w 4820"/>
              <a:gd name="T21" fmla="*/ 2550 h 4538"/>
              <a:gd name="T22" fmla="*/ 3353 w 4820"/>
              <a:gd name="T23" fmla="*/ 2169 h 4538"/>
              <a:gd name="T24" fmla="*/ 3628 w 4820"/>
              <a:gd name="T25" fmla="*/ 2222 h 4538"/>
              <a:gd name="T26" fmla="*/ 4031 w 4820"/>
              <a:gd name="T27" fmla="*/ 2068 h 4538"/>
              <a:gd name="T28" fmla="*/ 4206 w 4820"/>
              <a:gd name="T29" fmla="*/ 2377 h 4538"/>
              <a:gd name="T30" fmla="*/ 4582 w 4820"/>
              <a:gd name="T31" fmla="*/ 2492 h 4538"/>
              <a:gd name="T32" fmla="*/ 4529 w 4820"/>
              <a:gd name="T33" fmla="*/ 3103 h 4538"/>
              <a:gd name="T34" fmla="*/ 4706 w 4820"/>
              <a:gd name="T35" fmla="*/ 3028 h 4538"/>
              <a:gd name="T36" fmla="*/ 4706 w 4820"/>
              <a:gd name="T37" fmla="*/ 2439 h 4538"/>
              <a:gd name="T38" fmla="*/ 4362 w 4820"/>
              <a:gd name="T39" fmla="*/ 2100 h 4538"/>
              <a:gd name="T40" fmla="*/ 3692 w 4820"/>
              <a:gd name="T41" fmla="*/ 2027 h 4538"/>
              <a:gd name="T42" fmla="*/ 3170 w 4820"/>
              <a:gd name="T43" fmla="*/ 2404 h 4538"/>
              <a:gd name="T44" fmla="*/ 2894 w 4820"/>
              <a:gd name="T45" fmla="*/ 2834 h 4538"/>
              <a:gd name="T46" fmla="*/ 2976 w 4820"/>
              <a:gd name="T47" fmla="*/ 3504 h 4538"/>
              <a:gd name="T48" fmla="*/ 3507 w 4820"/>
              <a:gd name="T49" fmla="*/ 3920 h 4538"/>
              <a:gd name="T50" fmla="*/ 3909 w 4820"/>
              <a:gd name="T51" fmla="*/ 3836 h 4538"/>
              <a:gd name="T52" fmla="*/ 4340 w 4820"/>
              <a:gd name="T53" fmla="*/ 3566 h 4538"/>
              <a:gd name="T54" fmla="*/ 4706 w 4820"/>
              <a:gd name="T55" fmla="*/ 3028 h 4538"/>
              <a:gd name="T56" fmla="*/ 3652 w 4820"/>
              <a:gd name="T57" fmla="*/ 2580 h 4538"/>
              <a:gd name="T58" fmla="*/ 4003 w 4820"/>
              <a:gd name="T59" fmla="*/ 2453 h 4538"/>
              <a:gd name="T60" fmla="*/ 4010 w 4820"/>
              <a:gd name="T61" fmla="*/ 3428 h 4538"/>
              <a:gd name="T62" fmla="*/ 2596 w 4820"/>
              <a:gd name="T63" fmla="*/ 2865 h 4538"/>
              <a:gd name="T64" fmla="*/ 1730 w 4820"/>
              <a:gd name="T65" fmla="*/ 3090 h 4538"/>
              <a:gd name="T66" fmla="*/ 1303 w 4820"/>
              <a:gd name="T67" fmla="*/ 3121 h 4538"/>
              <a:gd name="T68" fmla="*/ 646 w 4820"/>
              <a:gd name="T69" fmla="*/ 3081 h 4538"/>
              <a:gd name="T70" fmla="*/ 396 w 4820"/>
              <a:gd name="T71" fmla="*/ 2208 h 4538"/>
              <a:gd name="T72" fmla="*/ 467 w 4820"/>
              <a:gd name="T73" fmla="*/ 1736 h 4538"/>
              <a:gd name="T74" fmla="*/ 727 w 4820"/>
              <a:gd name="T75" fmla="*/ 915 h 4538"/>
              <a:gd name="T76" fmla="*/ 1303 w 4820"/>
              <a:gd name="T77" fmla="*/ 891 h 4538"/>
              <a:gd name="T78" fmla="*/ 1724 w 4820"/>
              <a:gd name="T79" fmla="*/ 906 h 4538"/>
              <a:gd name="T80" fmla="*/ 2379 w 4820"/>
              <a:gd name="T81" fmla="*/ 915 h 4538"/>
              <a:gd name="T82" fmla="*/ 2608 w 4820"/>
              <a:gd name="T83" fmla="*/ 1787 h 4538"/>
              <a:gd name="T84" fmla="*/ 2626 w 4820"/>
              <a:gd name="T85" fmla="*/ 2208 h 4538"/>
              <a:gd name="T86" fmla="*/ 2596 w 4820"/>
              <a:gd name="T87" fmla="*/ 2865 h 4538"/>
              <a:gd name="T88" fmla="*/ 3026 w 4820"/>
              <a:gd name="T89" fmla="*/ 1845 h 4538"/>
              <a:gd name="T90" fmla="*/ 2475 w 4820"/>
              <a:gd name="T91" fmla="*/ 820 h 4538"/>
              <a:gd name="T92" fmla="*/ 1360 w 4820"/>
              <a:gd name="T93" fmla="*/ 485 h 4538"/>
              <a:gd name="T94" fmla="*/ 335 w 4820"/>
              <a:gd name="T95" fmla="*/ 1036 h 4538"/>
              <a:gd name="T96" fmla="*/ 0 w 4820"/>
              <a:gd name="T97" fmla="*/ 2151 h 4538"/>
              <a:gd name="T98" fmla="*/ 551 w 4820"/>
              <a:gd name="T99" fmla="*/ 3176 h 4538"/>
              <a:gd name="T100" fmla="*/ 1666 w 4820"/>
              <a:gd name="T101" fmla="*/ 3511 h 4538"/>
              <a:gd name="T102" fmla="*/ 2691 w 4820"/>
              <a:gd name="T103" fmla="*/ 2960 h 4538"/>
              <a:gd name="T104" fmla="*/ 886 w 4820"/>
              <a:gd name="T105" fmla="*/ 2015 h 4538"/>
              <a:gd name="T106" fmla="*/ 1513 w 4820"/>
              <a:gd name="T107" fmla="*/ 1254 h 4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20" h="4538">
                <a:moveTo>
                  <a:pt x="4746" y="3737"/>
                </a:moveTo>
                <a:lnTo>
                  <a:pt x="4746" y="3737"/>
                </a:lnTo>
                <a:cubicBezTo>
                  <a:pt x="4500" y="4124"/>
                  <a:pt x="4078" y="4349"/>
                  <a:pt x="3634" y="4349"/>
                </a:cubicBezTo>
                <a:cubicBezTo>
                  <a:pt x="3563" y="4349"/>
                  <a:pt x="3492" y="4343"/>
                  <a:pt x="3420" y="4331"/>
                </a:cubicBezTo>
                <a:lnTo>
                  <a:pt x="3426" y="4538"/>
                </a:lnTo>
                <a:lnTo>
                  <a:pt x="2966" y="4088"/>
                </a:lnTo>
                <a:lnTo>
                  <a:pt x="3609" y="4072"/>
                </a:lnTo>
                <a:lnTo>
                  <a:pt x="3480" y="4203"/>
                </a:lnTo>
                <a:cubicBezTo>
                  <a:pt x="3932" y="4263"/>
                  <a:pt x="4383" y="4057"/>
                  <a:pt x="4632" y="3664"/>
                </a:cubicBezTo>
                <a:cubicBezTo>
                  <a:pt x="4652" y="3633"/>
                  <a:pt x="4693" y="3623"/>
                  <a:pt x="4725" y="3644"/>
                </a:cubicBezTo>
                <a:cubicBezTo>
                  <a:pt x="4756" y="3663"/>
                  <a:pt x="4766" y="3705"/>
                  <a:pt x="4746" y="3737"/>
                </a:cubicBezTo>
                <a:lnTo>
                  <a:pt x="4746" y="3737"/>
                </a:lnTo>
                <a:close/>
                <a:moveTo>
                  <a:pt x="1519" y="220"/>
                </a:moveTo>
                <a:lnTo>
                  <a:pt x="1519" y="220"/>
                </a:lnTo>
                <a:cubicBezTo>
                  <a:pt x="1511" y="183"/>
                  <a:pt x="1534" y="147"/>
                  <a:pt x="1570" y="139"/>
                </a:cubicBezTo>
                <a:cubicBezTo>
                  <a:pt x="2193" y="0"/>
                  <a:pt x="2839" y="271"/>
                  <a:pt x="3179" y="802"/>
                </a:cubicBezTo>
                <a:lnTo>
                  <a:pt x="3325" y="657"/>
                </a:lnTo>
                <a:lnTo>
                  <a:pt x="3315" y="1300"/>
                </a:lnTo>
                <a:lnTo>
                  <a:pt x="2861" y="844"/>
                </a:lnTo>
                <a:lnTo>
                  <a:pt x="3048" y="847"/>
                </a:lnTo>
                <a:cubicBezTo>
                  <a:pt x="2734" y="381"/>
                  <a:pt x="2156" y="146"/>
                  <a:pt x="1600" y="271"/>
                </a:cubicBezTo>
                <a:cubicBezTo>
                  <a:pt x="1563" y="279"/>
                  <a:pt x="1527" y="256"/>
                  <a:pt x="1519" y="220"/>
                </a:cubicBezTo>
                <a:lnTo>
                  <a:pt x="1519" y="220"/>
                </a:lnTo>
                <a:close/>
                <a:moveTo>
                  <a:pt x="4587" y="3361"/>
                </a:moveTo>
                <a:lnTo>
                  <a:pt x="4587" y="3361"/>
                </a:lnTo>
                <a:cubicBezTo>
                  <a:pt x="4584" y="3368"/>
                  <a:pt x="4575" y="3372"/>
                  <a:pt x="4568" y="3369"/>
                </a:cubicBezTo>
                <a:lnTo>
                  <a:pt x="4444" y="3319"/>
                </a:lnTo>
                <a:cubicBezTo>
                  <a:pt x="4416" y="3307"/>
                  <a:pt x="4382" y="3317"/>
                  <a:pt x="4364" y="3342"/>
                </a:cubicBezTo>
                <a:cubicBezTo>
                  <a:pt x="4323" y="3399"/>
                  <a:pt x="4274" y="3449"/>
                  <a:pt x="4218" y="3491"/>
                </a:cubicBezTo>
                <a:cubicBezTo>
                  <a:pt x="4202" y="3503"/>
                  <a:pt x="4193" y="3521"/>
                  <a:pt x="4191" y="3541"/>
                </a:cubicBezTo>
                <a:cubicBezTo>
                  <a:pt x="4190" y="3552"/>
                  <a:pt x="4192" y="3563"/>
                  <a:pt x="4197" y="3573"/>
                </a:cubicBezTo>
                <a:lnTo>
                  <a:pt x="4247" y="3693"/>
                </a:lnTo>
                <a:cubicBezTo>
                  <a:pt x="4249" y="3698"/>
                  <a:pt x="4249" y="3702"/>
                  <a:pt x="4247" y="3705"/>
                </a:cubicBezTo>
                <a:cubicBezTo>
                  <a:pt x="4246" y="3707"/>
                  <a:pt x="4244" y="3711"/>
                  <a:pt x="4239" y="3713"/>
                </a:cubicBezTo>
                <a:lnTo>
                  <a:pt x="4053" y="3791"/>
                </a:lnTo>
                <a:cubicBezTo>
                  <a:pt x="4045" y="3795"/>
                  <a:pt x="4036" y="3791"/>
                  <a:pt x="4033" y="3783"/>
                </a:cubicBezTo>
                <a:lnTo>
                  <a:pt x="3982" y="3663"/>
                </a:lnTo>
                <a:cubicBezTo>
                  <a:pt x="3970" y="3634"/>
                  <a:pt x="3939" y="3617"/>
                  <a:pt x="3908" y="3622"/>
                </a:cubicBezTo>
                <a:cubicBezTo>
                  <a:pt x="3839" y="3633"/>
                  <a:pt x="3769" y="3633"/>
                  <a:pt x="3700" y="3623"/>
                </a:cubicBezTo>
                <a:cubicBezTo>
                  <a:pt x="3669" y="3618"/>
                  <a:pt x="3639" y="3635"/>
                  <a:pt x="3628" y="3664"/>
                </a:cubicBezTo>
                <a:lnTo>
                  <a:pt x="3578" y="3786"/>
                </a:lnTo>
                <a:cubicBezTo>
                  <a:pt x="3576" y="3791"/>
                  <a:pt x="3572" y="3794"/>
                  <a:pt x="3570" y="3794"/>
                </a:cubicBezTo>
                <a:cubicBezTo>
                  <a:pt x="3567" y="3796"/>
                  <a:pt x="3563" y="3797"/>
                  <a:pt x="3558" y="3795"/>
                </a:cubicBezTo>
                <a:lnTo>
                  <a:pt x="3370" y="3718"/>
                </a:lnTo>
                <a:cubicBezTo>
                  <a:pt x="3363" y="3715"/>
                  <a:pt x="3359" y="3706"/>
                  <a:pt x="3362" y="3699"/>
                </a:cubicBezTo>
                <a:lnTo>
                  <a:pt x="3413" y="3575"/>
                </a:lnTo>
                <a:cubicBezTo>
                  <a:pt x="3424" y="3546"/>
                  <a:pt x="3415" y="3513"/>
                  <a:pt x="3390" y="3495"/>
                </a:cubicBezTo>
                <a:cubicBezTo>
                  <a:pt x="3334" y="3453"/>
                  <a:pt x="3285" y="3404"/>
                  <a:pt x="3244" y="3348"/>
                </a:cubicBezTo>
                <a:cubicBezTo>
                  <a:pt x="3231" y="3331"/>
                  <a:pt x="3210" y="3321"/>
                  <a:pt x="3189" y="3321"/>
                </a:cubicBezTo>
                <a:cubicBezTo>
                  <a:pt x="3181" y="3321"/>
                  <a:pt x="3172" y="3322"/>
                  <a:pt x="3163" y="3326"/>
                </a:cubicBezTo>
                <a:lnTo>
                  <a:pt x="3038" y="3379"/>
                </a:lnTo>
                <a:cubicBezTo>
                  <a:pt x="3033" y="3381"/>
                  <a:pt x="3029" y="3380"/>
                  <a:pt x="3027" y="3379"/>
                </a:cubicBezTo>
                <a:cubicBezTo>
                  <a:pt x="3024" y="3378"/>
                  <a:pt x="3021" y="3375"/>
                  <a:pt x="3019" y="3371"/>
                </a:cubicBezTo>
                <a:lnTo>
                  <a:pt x="2940" y="3184"/>
                </a:lnTo>
                <a:cubicBezTo>
                  <a:pt x="2937" y="3176"/>
                  <a:pt x="2940" y="3167"/>
                  <a:pt x="2948" y="3164"/>
                </a:cubicBezTo>
                <a:lnTo>
                  <a:pt x="3076" y="3110"/>
                </a:lnTo>
                <a:cubicBezTo>
                  <a:pt x="3104" y="3098"/>
                  <a:pt x="3121" y="3068"/>
                  <a:pt x="3116" y="3037"/>
                </a:cubicBezTo>
                <a:cubicBezTo>
                  <a:pt x="3107" y="2970"/>
                  <a:pt x="3107" y="2902"/>
                  <a:pt x="3117" y="2835"/>
                </a:cubicBezTo>
                <a:cubicBezTo>
                  <a:pt x="3122" y="2805"/>
                  <a:pt x="3106" y="2776"/>
                  <a:pt x="3078" y="2763"/>
                </a:cubicBezTo>
                <a:cubicBezTo>
                  <a:pt x="3077" y="2763"/>
                  <a:pt x="3072" y="2761"/>
                  <a:pt x="3071" y="2760"/>
                </a:cubicBezTo>
                <a:lnTo>
                  <a:pt x="2945" y="2709"/>
                </a:lnTo>
                <a:cubicBezTo>
                  <a:pt x="2937" y="2706"/>
                  <a:pt x="2934" y="2697"/>
                  <a:pt x="2937" y="2689"/>
                </a:cubicBezTo>
                <a:lnTo>
                  <a:pt x="3013" y="2502"/>
                </a:lnTo>
                <a:cubicBezTo>
                  <a:pt x="3015" y="2497"/>
                  <a:pt x="3019" y="2494"/>
                  <a:pt x="3021" y="2494"/>
                </a:cubicBezTo>
                <a:cubicBezTo>
                  <a:pt x="3024" y="2492"/>
                  <a:pt x="3028" y="2491"/>
                  <a:pt x="3033" y="2493"/>
                </a:cubicBezTo>
                <a:lnTo>
                  <a:pt x="3171" y="2550"/>
                </a:lnTo>
                <a:cubicBezTo>
                  <a:pt x="3206" y="2563"/>
                  <a:pt x="3245" y="2547"/>
                  <a:pt x="3259" y="2513"/>
                </a:cubicBezTo>
                <a:cubicBezTo>
                  <a:pt x="3260" y="2510"/>
                  <a:pt x="3261" y="2508"/>
                  <a:pt x="3261" y="2505"/>
                </a:cubicBezTo>
                <a:cubicBezTo>
                  <a:pt x="3298" y="2460"/>
                  <a:pt x="3340" y="2419"/>
                  <a:pt x="3387" y="2384"/>
                </a:cubicBezTo>
                <a:cubicBezTo>
                  <a:pt x="3395" y="2378"/>
                  <a:pt x="3402" y="2370"/>
                  <a:pt x="3406" y="2361"/>
                </a:cubicBezTo>
                <a:cubicBezTo>
                  <a:pt x="3416" y="2343"/>
                  <a:pt x="3416" y="2319"/>
                  <a:pt x="3408" y="2300"/>
                </a:cubicBezTo>
                <a:lnTo>
                  <a:pt x="3353" y="2169"/>
                </a:lnTo>
                <a:cubicBezTo>
                  <a:pt x="3350" y="2162"/>
                  <a:pt x="3353" y="2153"/>
                  <a:pt x="3361" y="2150"/>
                </a:cubicBezTo>
                <a:lnTo>
                  <a:pt x="3548" y="2071"/>
                </a:lnTo>
                <a:cubicBezTo>
                  <a:pt x="3552" y="2069"/>
                  <a:pt x="3556" y="2070"/>
                  <a:pt x="3559" y="2071"/>
                </a:cubicBezTo>
                <a:cubicBezTo>
                  <a:pt x="3561" y="2072"/>
                  <a:pt x="3565" y="2074"/>
                  <a:pt x="3567" y="2079"/>
                </a:cubicBezTo>
                <a:lnTo>
                  <a:pt x="3623" y="2212"/>
                </a:lnTo>
                <a:cubicBezTo>
                  <a:pt x="3624" y="2215"/>
                  <a:pt x="3627" y="2219"/>
                  <a:pt x="3628" y="2222"/>
                </a:cubicBezTo>
                <a:cubicBezTo>
                  <a:pt x="3642" y="2245"/>
                  <a:pt x="3670" y="2258"/>
                  <a:pt x="3697" y="2254"/>
                </a:cubicBezTo>
                <a:cubicBezTo>
                  <a:pt x="3763" y="2244"/>
                  <a:pt x="3830" y="2243"/>
                  <a:pt x="3896" y="2252"/>
                </a:cubicBezTo>
                <a:cubicBezTo>
                  <a:pt x="3914" y="2255"/>
                  <a:pt x="3932" y="2250"/>
                  <a:pt x="3947" y="2238"/>
                </a:cubicBezTo>
                <a:cubicBezTo>
                  <a:pt x="3957" y="2231"/>
                  <a:pt x="3964" y="2220"/>
                  <a:pt x="3968" y="2209"/>
                </a:cubicBezTo>
                <a:lnTo>
                  <a:pt x="4022" y="2076"/>
                </a:lnTo>
                <a:cubicBezTo>
                  <a:pt x="4024" y="2072"/>
                  <a:pt x="4028" y="2069"/>
                  <a:pt x="4031" y="2068"/>
                </a:cubicBezTo>
                <a:cubicBezTo>
                  <a:pt x="4033" y="2067"/>
                  <a:pt x="4037" y="2066"/>
                  <a:pt x="4042" y="2068"/>
                </a:cubicBezTo>
                <a:lnTo>
                  <a:pt x="4230" y="2144"/>
                </a:lnTo>
                <a:cubicBezTo>
                  <a:pt x="4234" y="2146"/>
                  <a:pt x="4237" y="2150"/>
                  <a:pt x="4238" y="2153"/>
                </a:cubicBezTo>
                <a:cubicBezTo>
                  <a:pt x="4239" y="2155"/>
                  <a:pt x="4240" y="2159"/>
                  <a:pt x="4238" y="2164"/>
                </a:cubicBezTo>
                <a:lnTo>
                  <a:pt x="4183" y="2296"/>
                </a:lnTo>
                <a:cubicBezTo>
                  <a:pt x="4171" y="2325"/>
                  <a:pt x="4181" y="2358"/>
                  <a:pt x="4206" y="2377"/>
                </a:cubicBezTo>
                <a:cubicBezTo>
                  <a:pt x="4261" y="2416"/>
                  <a:pt x="4310" y="2463"/>
                  <a:pt x="4348" y="2513"/>
                </a:cubicBezTo>
                <a:cubicBezTo>
                  <a:pt x="4363" y="2537"/>
                  <a:pt x="4393" y="2548"/>
                  <a:pt x="4421" y="2542"/>
                </a:cubicBezTo>
                <a:cubicBezTo>
                  <a:pt x="4425" y="2541"/>
                  <a:pt x="4429" y="2540"/>
                  <a:pt x="4432" y="2539"/>
                </a:cubicBezTo>
                <a:lnTo>
                  <a:pt x="4562" y="2484"/>
                </a:lnTo>
                <a:cubicBezTo>
                  <a:pt x="4567" y="2482"/>
                  <a:pt x="4571" y="2483"/>
                  <a:pt x="4573" y="2484"/>
                </a:cubicBezTo>
                <a:cubicBezTo>
                  <a:pt x="4576" y="2485"/>
                  <a:pt x="4580" y="2487"/>
                  <a:pt x="4582" y="2492"/>
                </a:cubicBezTo>
                <a:lnTo>
                  <a:pt x="4660" y="2679"/>
                </a:lnTo>
                <a:cubicBezTo>
                  <a:pt x="4663" y="2686"/>
                  <a:pt x="4660" y="2695"/>
                  <a:pt x="4652" y="2698"/>
                </a:cubicBezTo>
                <a:lnTo>
                  <a:pt x="4526" y="2752"/>
                </a:lnTo>
                <a:cubicBezTo>
                  <a:pt x="4497" y="2764"/>
                  <a:pt x="4480" y="2794"/>
                  <a:pt x="4485" y="2825"/>
                </a:cubicBezTo>
                <a:cubicBezTo>
                  <a:pt x="4496" y="2893"/>
                  <a:pt x="4497" y="2963"/>
                  <a:pt x="4488" y="3031"/>
                </a:cubicBezTo>
                <a:cubicBezTo>
                  <a:pt x="4483" y="3062"/>
                  <a:pt x="4501" y="3091"/>
                  <a:pt x="4529" y="3103"/>
                </a:cubicBezTo>
                <a:lnTo>
                  <a:pt x="4655" y="3154"/>
                </a:lnTo>
                <a:cubicBezTo>
                  <a:pt x="4663" y="3157"/>
                  <a:pt x="4666" y="3166"/>
                  <a:pt x="4663" y="3173"/>
                </a:cubicBezTo>
                <a:lnTo>
                  <a:pt x="4587" y="3361"/>
                </a:lnTo>
                <a:lnTo>
                  <a:pt x="4587" y="3361"/>
                </a:lnTo>
                <a:close/>
                <a:moveTo>
                  <a:pt x="4706" y="3028"/>
                </a:moveTo>
                <a:lnTo>
                  <a:pt x="4706" y="3028"/>
                </a:lnTo>
                <a:lnTo>
                  <a:pt x="4627" y="2997"/>
                </a:lnTo>
                <a:cubicBezTo>
                  <a:pt x="4630" y="2950"/>
                  <a:pt x="4630" y="2903"/>
                  <a:pt x="4625" y="2856"/>
                </a:cubicBezTo>
                <a:lnTo>
                  <a:pt x="4705" y="2823"/>
                </a:lnTo>
                <a:cubicBezTo>
                  <a:pt x="4742" y="2807"/>
                  <a:pt x="4770" y="2778"/>
                  <a:pt x="4785" y="2741"/>
                </a:cubicBezTo>
                <a:cubicBezTo>
                  <a:pt x="4800" y="2704"/>
                  <a:pt x="4800" y="2663"/>
                  <a:pt x="4785" y="2626"/>
                </a:cubicBezTo>
                <a:lnTo>
                  <a:pt x="4706" y="2439"/>
                </a:lnTo>
                <a:cubicBezTo>
                  <a:pt x="4690" y="2403"/>
                  <a:pt x="4661" y="2374"/>
                  <a:pt x="4624" y="2359"/>
                </a:cubicBezTo>
                <a:cubicBezTo>
                  <a:pt x="4587" y="2344"/>
                  <a:pt x="4546" y="2344"/>
                  <a:pt x="4509" y="2359"/>
                </a:cubicBezTo>
                <a:lnTo>
                  <a:pt x="4426" y="2395"/>
                </a:lnTo>
                <a:cubicBezTo>
                  <a:pt x="4396" y="2361"/>
                  <a:pt x="4363" y="2329"/>
                  <a:pt x="4328" y="2300"/>
                </a:cubicBezTo>
                <a:lnTo>
                  <a:pt x="4363" y="2215"/>
                </a:lnTo>
                <a:cubicBezTo>
                  <a:pt x="4378" y="2178"/>
                  <a:pt x="4378" y="2137"/>
                  <a:pt x="4362" y="2100"/>
                </a:cubicBezTo>
                <a:cubicBezTo>
                  <a:pt x="4347" y="2063"/>
                  <a:pt x="4318" y="2034"/>
                  <a:pt x="4281" y="2019"/>
                </a:cubicBezTo>
                <a:lnTo>
                  <a:pt x="4093" y="1943"/>
                </a:lnTo>
                <a:cubicBezTo>
                  <a:pt x="4016" y="1912"/>
                  <a:pt x="3929" y="1949"/>
                  <a:pt x="3897" y="2025"/>
                </a:cubicBezTo>
                <a:lnTo>
                  <a:pt x="3862" y="2113"/>
                </a:lnTo>
                <a:cubicBezTo>
                  <a:pt x="3817" y="2110"/>
                  <a:pt x="3773" y="2110"/>
                  <a:pt x="3728" y="2114"/>
                </a:cubicBezTo>
                <a:lnTo>
                  <a:pt x="3692" y="2027"/>
                </a:lnTo>
                <a:cubicBezTo>
                  <a:pt x="3676" y="1990"/>
                  <a:pt x="3647" y="1961"/>
                  <a:pt x="3610" y="1946"/>
                </a:cubicBezTo>
                <a:cubicBezTo>
                  <a:pt x="3573" y="1931"/>
                  <a:pt x="3532" y="1931"/>
                  <a:pt x="3495" y="1947"/>
                </a:cubicBezTo>
                <a:lnTo>
                  <a:pt x="3308" y="2025"/>
                </a:lnTo>
                <a:cubicBezTo>
                  <a:pt x="3232" y="2058"/>
                  <a:pt x="3196" y="2146"/>
                  <a:pt x="3228" y="2222"/>
                </a:cubicBezTo>
                <a:lnTo>
                  <a:pt x="3265" y="2309"/>
                </a:lnTo>
                <a:cubicBezTo>
                  <a:pt x="3231" y="2338"/>
                  <a:pt x="3199" y="2369"/>
                  <a:pt x="3170" y="2404"/>
                </a:cubicBezTo>
                <a:lnTo>
                  <a:pt x="3084" y="2368"/>
                </a:lnTo>
                <a:cubicBezTo>
                  <a:pt x="3047" y="2353"/>
                  <a:pt x="3006" y="2353"/>
                  <a:pt x="2969" y="2369"/>
                </a:cubicBezTo>
                <a:cubicBezTo>
                  <a:pt x="2932" y="2385"/>
                  <a:pt x="2903" y="2414"/>
                  <a:pt x="2888" y="2451"/>
                </a:cubicBezTo>
                <a:lnTo>
                  <a:pt x="2812" y="2639"/>
                </a:lnTo>
                <a:cubicBezTo>
                  <a:pt x="2797" y="2676"/>
                  <a:pt x="2797" y="2716"/>
                  <a:pt x="2813" y="2753"/>
                </a:cubicBezTo>
                <a:cubicBezTo>
                  <a:pt x="2828" y="2790"/>
                  <a:pt x="2857" y="2819"/>
                  <a:pt x="2894" y="2834"/>
                </a:cubicBezTo>
                <a:lnTo>
                  <a:pt x="2977" y="2868"/>
                </a:lnTo>
                <a:cubicBezTo>
                  <a:pt x="2973" y="2914"/>
                  <a:pt x="2973" y="2960"/>
                  <a:pt x="2977" y="3005"/>
                </a:cubicBezTo>
                <a:lnTo>
                  <a:pt x="2895" y="3040"/>
                </a:lnTo>
                <a:cubicBezTo>
                  <a:pt x="2819" y="3072"/>
                  <a:pt x="2783" y="3160"/>
                  <a:pt x="2815" y="3236"/>
                </a:cubicBezTo>
                <a:lnTo>
                  <a:pt x="2894" y="3423"/>
                </a:lnTo>
                <a:cubicBezTo>
                  <a:pt x="2910" y="3460"/>
                  <a:pt x="2939" y="3489"/>
                  <a:pt x="2976" y="3504"/>
                </a:cubicBezTo>
                <a:cubicBezTo>
                  <a:pt x="3013" y="3519"/>
                  <a:pt x="3054" y="3519"/>
                  <a:pt x="3091" y="3503"/>
                </a:cubicBezTo>
                <a:lnTo>
                  <a:pt x="3168" y="3470"/>
                </a:lnTo>
                <a:cubicBezTo>
                  <a:pt x="3199" y="3507"/>
                  <a:pt x="3232" y="3540"/>
                  <a:pt x="3268" y="3571"/>
                </a:cubicBezTo>
                <a:lnTo>
                  <a:pt x="3237" y="3648"/>
                </a:lnTo>
                <a:cubicBezTo>
                  <a:pt x="3206" y="3724"/>
                  <a:pt x="3243" y="3812"/>
                  <a:pt x="3320" y="3843"/>
                </a:cubicBezTo>
                <a:lnTo>
                  <a:pt x="3507" y="3920"/>
                </a:lnTo>
                <a:cubicBezTo>
                  <a:pt x="3525" y="3927"/>
                  <a:pt x="3545" y="3931"/>
                  <a:pt x="3564" y="3931"/>
                </a:cubicBezTo>
                <a:cubicBezTo>
                  <a:pt x="3583" y="3931"/>
                  <a:pt x="3603" y="3927"/>
                  <a:pt x="3622" y="3919"/>
                </a:cubicBezTo>
                <a:cubicBezTo>
                  <a:pt x="3659" y="3903"/>
                  <a:pt x="3688" y="3874"/>
                  <a:pt x="3703" y="3837"/>
                </a:cubicBezTo>
                <a:lnTo>
                  <a:pt x="3733" y="3763"/>
                </a:lnTo>
                <a:cubicBezTo>
                  <a:pt x="3781" y="3767"/>
                  <a:pt x="3829" y="3766"/>
                  <a:pt x="3877" y="3762"/>
                </a:cubicBezTo>
                <a:lnTo>
                  <a:pt x="3909" y="3836"/>
                </a:lnTo>
                <a:cubicBezTo>
                  <a:pt x="3924" y="3873"/>
                  <a:pt x="3953" y="3901"/>
                  <a:pt x="3990" y="3917"/>
                </a:cubicBezTo>
                <a:cubicBezTo>
                  <a:pt x="4027" y="3932"/>
                  <a:pt x="4068" y="3931"/>
                  <a:pt x="4105" y="3916"/>
                </a:cubicBezTo>
                <a:lnTo>
                  <a:pt x="4292" y="3837"/>
                </a:lnTo>
                <a:cubicBezTo>
                  <a:pt x="4329" y="3822"/>
                  <a:pt x="4357" y="3793"/>
                  <a:pt x="4373" y="3755"/>
                </a:cubicBezTo>
                <a:cubicBezTo>
                  <a:pt x="4388" y="3718"/>
                  <a:pt x="4387" y="3678"/>
                  <a:pt x="4372" y="3641"/>
                </a:cubicBezTo>
                <a:lnTo>
                  <a:pt x="4340" y="3566"/>
                </a:lnTo>
                <a:cubicBezTo>
                  <a:pt x="4377" y="3535"/>
                  <a:pt x="4410" y="3500"/>
                  <a:pt x="4441" y="3463"/>
                </a:cubicBezTo>
                <a:lnTo>
                  <a:pt x="4517" y="3494"/>
                </a:lnTo>
                <a:cubicBezTo>
                  <a:pt x="4593" y="3525"/>
                  <a:pt x="4681" y="3488"/>
                  <a:pt x="4712" y="3412"/>
                </a:cubicBezTo>
                <a:lnTo>
                  <a:pt x="4788" y="3224"/>
                </a:lnTo>
                <a:cubicBezTo>
                  <a:pt x="4820" y="3148"/>
                  <a:pt x="4783" y="3060"/>
                  <a:pt x="4706" y="3028"/>
                </a:cubicBezTo>
                <a:lnTo>
                  <a:pt x="4706" y="3028"/>
                </a:lnTo>
                <a:close/>
                <a:moveTo>
                  <a:pt x="4168" y="3090"/>
                </a:moveTo>
                <a:lnTo>
                  <a:pt x="4168" y="3090"/>
                </a:lnTo>
                <a:cubicBezTo>
                  <a:pt x="4129" y="3187"/>
                  <a:pt x="4054" y="3263"/>
                  <a:pt x="3957" y="3303"/>
                </a:cubicBezTo>
                <a:cubicBezTo>
                  <a:pt x="3860" y="3344"/>
                  <a:pt x="3754" y="3345"/>
                  <a:pt x="3657" y="3305"/>
                </a:cubicBezTo>
                <a:cubicBezTo>
                  <a:pt x="3559" y="3266"/>
                  <a:pt x="3483" y="3191"/>
                  <a:pt x="3443" y="3094"/>
                </a:cubicBezTo>
                <a:cubicBezTo>
                  <a:pt x="3359" y="2895"/>
                  <a:pt x="3453" y="2664"/>
                  <a:pt x="3652" y="2580"/>
                </a:cubicBezTo>
                <a:cubicBezTo>
                  <a:pt x="3701" y="2559"/>
                  <a:pt x="3753" y="2549"/>
                  <a:pt x="3805" y="2549"/>
                </a:cubicBezTo>
                <a:cubicBezTo>
                  <a:pt x="3855" y="2549"/>
                  <a:pt x="3905" y="2559"/>
                  <a:pt x="3953" y="2578"/>
                </a:cubicBezTo>
                <a:cubicBezTo>
                  <a:pt x="4050" y="2618"/>
                  <a:pt x="4126" y="2693"/>
                  <a:pt x="4166" y="2789"/>
                </a:cubicBezTo>
                <a:cubicBezTo>
                  <a:pt x="4207" y="2886"/>
                  <a:pt x="4208" y="2993"/>
                  <a:pt x="4168" y="3090"/>
                </a:cubicBezTo>
                <a:lnTo>
                  <a:pt x="4168" y="3090"/>
                </a:lnTo>
                <a:close/>
                <a:moveTo>
                  <a:pt x="4003" y="2453"/>
                </a:moveTo>
                <a:lnTo>
                  <a:pt x="4003" y="2453"/>
                </a:lnTo>
                <a:cubicBezTo>
                  <a:pt x="3873" y="2400"/>
                  <a:pt x="3730" y="2401"/>
                  <a:pt x="3600" y="2456"/>
                </a:cubicBezTo>
                <a:cubicBezTo>
                  <a:pt x="3332" y="2569"/>
                  <a:pt x="3205" y="2879"/>
                  <a:pt x="3318" y="3147"/>
                </a:cubicBezTo>
                <a:cubicBezTo>
                  <a:pt x="3373" y="3277"/>
                  <a:pt x="3475" y="3377"/>
                  <a:pt x="3606" y="3430"/>
                </a:cubicBezTo>
                <a:cubicBezTo>
                  <a:pt x="3670" y="3457"/>
                  <a:pt x="3737" y="3470"/>
                  <a:pt x="3805" y="3470"/>
                </a:cubicBezTo>
                <a:cubicBezTo>
                  <a:pt x="3874" y="3470"/>
                  <a:pt x="3944" y="3456"/>
                  <a:pt x="4010" y="3428"/>
                </a:cubicBezTo>
                <a:cubicBezTo>
                  <a:pt x="4139" y="3373"/>
                  <a:pt x="4240" y="3271"/>
                  <a:pt x="4293" y="3141"/>
                </a:cubicBezTo>
                <a:cubicBezTo>
                  <a:pt x="4346" y="3010"/>
                  <a:pt x="4346" y="2867"/>
                  <a:pt x="4291" y="2737"/>
                </a:cubicBezTo>
                <a:cubicBezTo>
                  <a:pt x="4236" y="2607"/>
                  <a:pt x="4134" y="2506"/>
                  <a:pt x="4003" y="2453"/>
                </a:cubicBezTo>
                <a:lnTo>
                  <a:pt x="4003" y="2453"/>
                </a:lnTo>
                <a:close/>
                <a:moveTo>
                  <a:pt x="2596" y="2865"/>
                </a:moveTo>
                <a:lnTo>
                  <a:pt x="2596" y="2865"/>
                </a:lnTo>
                <a:lnTo>
                  <a:pt x="2379" y="3081"/>
                </a:lnTo>
                <a:cubicBezTo>
                  <a:pt x="2357" y="3103"/>
                  <a:pt x="2321" y="3103"/>
                  <a:pt x="2299" y="3081"/>
                </a:cubicBezTo>
                <a:lnTo>
                  <a:pt x="2157" y="2939"/>
                </a:lnTo>
                <a:cubicBezTo>
                  <a:pt x="2135" y="2917"/>
                  <a:pt x="2101" y="2913"/>
                  <a:pt x="2074" y="2929"/>
                </a:cubicBezTo>
                <a:cubicBezTo>
                  <a:pt x="1981" y="2986"/>
                  <a:pt x="1880" y="3029"/>
                  <a:pt x="1774" y="3055"/>
                </a:cubicBezTo>
                <a:cubicBezTo>
                  <a:pt x="1755" y="3060"/>
                  <a:pt x="1739" y="3073"/>
                  <a:pt x="1730" y="3090"/>
                </a:cubicBezTo>
                <a:cubicBezTo>
                  <a:pt x="1725" y="3100"/>
                  <a:pt x="1723" y="3111"/>
                  <a:pt x="1723" y="3123"/>
                </a:cubicBezTo>
                <a:lnTo>
                  <a:pt x="1723" y="3320"/>
                </a:lnTo>
                <a:cubicBezTo>
                  <a:pt x="1723" y="3351"/>
                  <a:pt x="1697" y="3376"/>
                  <a:pt x="1666" y="3376"/>
                </a:cubicBezTo>
                <a:lnTo>
                  <a:pt x="1360" y="3376"/>
                </a:lnTo>
                <a:cubicBezTo>
                  <a:pt x="1329" y="3376"/>
                  <a:pt x="1303" y="3351"/>
                  <a:pt x="1303" y="3320"/>
                </a:cubicBezTo>
                <a:lnTo>
                  <a:pt x="1303" y="3121"/>
                </a:lnTo>
                <a:cubicBezTo>
                  <a:pt x="1303" y="3090"/>
                  <a:pt x="1280" y="3063"/>
                  <a:pt x="1250" y="3056"/>
                </a:cubicBezTo>
                <a:cubicBezTo>
                  <a:pt x="1144" y="3029"/>
                  <a:pt x="1043" y="2987"/>
                  <a:pt x="951" y="2930"/>
                </a:cubicBezTo>
                <a:cubicBezTo>
                  <a:pt x="940" y="2924"/>
                  <a:pt x="928" y="2921"/>
                  <a:pt x="915" y="2921"/>
                </a:cubicBezTo>
                <a:cubicBezTo>
                  <a:pt x="898" y="2921"/>
                  <a:pt x="881" y="2927"/>
                  <a:pt x="868" y="2940"/>
                </a:cubicBezTo>
                <a:lnTo>
                  <a:pt x="727" y="3081"/>
                </a:lnTo>
                <a:cubicBezTo>
                  <a:pt x="705" y="3103"/>
                  <a:pt x="669" y="3103"/>
                  <a:pt x="646" y="3081"/>
                </a:cubicBezTo>
                <a:lnTo>
                  <a:pt x="430" y="2865"/>
                </a:lnTo>
                <a:cubicBezTo>
                  <a:pt x="408" y="2842"/>
                  <a:pt x="408" y="2806"/>
                  <a:pt x="430" y="2784"/>
                </a:cubicBezTo>
                <a:lnTo>
                  <a:pt x="573" y="2641"/>
                </a:lnTo>
                <a:cubicBezTo>
                  <a:pt x="595" y="2619"/>
                  <a:pt x="599" y="2586"/>
                  <a:pt x="583" y="2559"/>
                </a:cubicBezTo>
                <a:cubicBezTo>
                  <a:pt x="527" y="2465"/>
                  <a:pt x="487" y="2365"/>
                  <a:pt x="460" y="2254"/>
                </a:cubicBezTo>
                <a:cubicBezTo>
                  <a:pt x="451" y="2227"/>
                  <a:pt x="425" y="2208"/>
                  <a:pt x="396" y="2208"/>
                </a:cubicBezTo>
                <a:lnTo>
                  <a:pt x="191" y="2208"/>
                </a:lnTo>
                <a:cubicBezTo>
                  <a:pt x="160" y="2208"/>
                  <a:pt x="135" y="2182"/>
                  <a:pt x="135" y="2151"/>
                </a:cubicBezTo>
                <a:lnTo>
                  <a:pt x="135" y="1845"/>
                </a:lnTo>
                <a:cubicBezTo>
                  <a:pt x="135" y="1814"/>
                  <a:pt x="160" y="1788"/>
                  <a:pt x="191" y="1788"/>
                </a:cubicBezTo>
                <a:lnTo>
                  <a:pt x="401" y="1788"/>
                </a:lnTo>
                <a:cubicBezTo>
                  <a:pt x="432" y="1788"/>
                  <a:pt x="459" y="1766"/>
                  <a:pt x="467" y="1736"/>
                </a:cubicBezTo>
                <a:cubicBezTo>
                  <a:pt x="494" y="1634"/>
                  <a:pt x="535" y="1536"/>
                  <a:pt x="590" y="1446"/>
                </a:cubicBezTo>
                <a:cubicBezTo>
                  <a:pt x="606" y="1420"/>
                  <a:pt x="603" y="1387"/>
                  <a:pt x="582" y="1365"/>
                </a:cubicBezTo>
                <a:lnTo>
                  <a:pt x="430" y="1212"/>
                </a:lnTo>
                <a:cubicBezTo>
                  <a:pt x="408" y="1190"/>
                  <a:pt x="408" y="1154"/>
                  <a:pt x="430" y="1132"/>
                </a:cubicBezTo>
                <a:lnTo>
                  <a:pt x="646" y="915"/>
                </a:lnTo>
                <a:cubicBezTo>
                  <a:pt x="668" y="894"/>
                  <a:pt x="706" y="894"/>
                  <a:pt x="727" y="915"/>
                </a:cubicBezTo>
                <a:lnTo>
                  <a:pt x="886" y="1075"/>
                </a:lnTo>
                <a:cubicBezTo>
                  <a:pt x="913" y="1101"/>
                  <a:pt x="955" y="1101"/>
                  <a:pt x="982" y="1075"/>
                </a:cubicBezTo>
                <a:cubicBezTo>
                  <a:pt x="985" y="1071"/>
                  <a:pt x="988" y="1067"/>
                  <a:pt x="990" y="1064"/>
                </a:cubicBezTo>
                <a:cubicBezTo>
                  <a:pt x="1072" y="1018"/>
                  <a:pt x="1160" y="984"/>
                  <a:pt x="1250" y="962"/>
                </a:cubicBezTo>
                <a:cubicBezTo>
                  <a:pt x="1260" y="959"/>
                  <a:pt x="1270" y="954"/>
                  <a:pt x="1278" y="948"/>
                </a:cubicBezTo>
                <a:cubicBezTo>
                  <a:pt x="1294" y="935"/>
                  <a:pt x="1303" y="911"/>
                  <a:pt x="1303" y="891"/>
                </a:cubicBezTo>
                <a:lnTo>
                  <a:pt x="1303" y="677"/>
                </a:lnTo>
                <a:cubicBezTo>
                  <a:pt x="1303" y="645"/>
                  <a:pt x="1329" y="620"/>
                  <a:pt x="1360" y="620"/>
                </a:cubicBezTo>
                <a:lnTo>
                  <a:pt x="1666" y="620"/>
                </a:lnTo>
                <a:cubicBezTo>
                  <a:pt x="1697" y="620"/>
                  <a:pt x="1723" y="645"/>
                  <a:pt x="1723" y="677"/>
                </a:cubicBezTo>
                <a:lnTo>
                  <a:pt x="1723" y="894"/>
                </a:lnTo>
                <a:cubicBezTo>
                  <a:pt x="1723" y="897"/>
                  <a:pt x="1723" y="903"/>
                  <a:pt x="1724" y="906"/>
                </a:cubicBezTo>
                <a:cubicBezTo>
                  <a:pt x="1728" y="933"/>
                  <a:pt x="1748" y="956"/>
                  <a:pt x="1774" y="962"/>
                </a:cubicBezTo>
                <a:cubicBezTo>
                  <a:pt x="1875" y="988"/>
                  <a:pt x="1972" y="1027"/>
                  <a:pt x="2062" y="1081"/>
                </a:cubicBezTo>
                <a:cubicBezTo>
                  <a:pt x="2077" y="1090"/>
                  <a:pt x="2096" y="1092"/>
                  <a:pt x="2113" y="1088"/>
                </a:cubicBezTo>
                <a:cubicBezTo>
                  <a:pt x="2126" y="1085"/>
                  <a:pt x="2137" y="1078"/>
                  <a:pt x="2146" y="1069"/>
                </a:cubicBezTo>
                <a:lnTo>
                  <a:pt x="2299" y="915"/>
                </a:lnTo>
                <a:cubicBezTo>
                  <a:pt x="2320" y="894"/>
                  <a:pt x="2358" y="894"/>
                  <a:pt x="2379" y="915"/>
                </a:cubicBezTo>
                <a:lnTo>
                  <a:pt x="2596" y="1132"/>
                </a:lnTo>
                <a:cubicBezTo>
                  <a:pt x="2618" y="1154"/>
                  <a:pt x="2618" y="1190"/>
                  <a:pt x="2596" y="1212"/>
                </a:cubicBezTo>
                <a:lnTo>
                  <a:pt x="2442" y="1364"/>
                </a:lnTo>
                <a:cubicBezTo>
                  <a:pt x="2420" y="1386"/>
                  <a:pt x="2416" y="1420"/>
                  <a:pt x="2432" y="1447"/>
                </a:cubicBezTo>
                <a:cubicBezTo>
                  <a:pt x="2487" y="1536"/>
                  <a:pt x="2528" y="1633"/>
                  <a:pt x="2554" y="1733"/>
                </a:cubicBezTo>
                <a:cubicBezTo>
                  <a:pt x="2559" y="1759"/>
                  <a:pt x="2581" y="1781"/>
                  <a:pt x="2608" y="1787"/>
                </a:cubicBezTo>
                <a:cubicBezTo>
                  <a:pt x="2612" y="1788"/>
                  <a:pt x="2617" y="1788"/>
                  <a:pt x="2622" y="1788"/>
                </a:cubicBezTo>
                <a:lnTo>
                  <a:pt x="2834" y="1788"/>
                </a:lnTo>
                <a:cubicBezTo>
                  <a:pt x="2866" y="1788"/>
                  <a:pt x="2891" y="1814"/>
                  <a:pt x="2891" y="1845"/>
                </a:cubicBezTo>
                <a:lnTo>
                  <a:pt x="2891" y="2151"/>
                </a:lnTo>
                <a:cubicBezTo>
                  <a:pt x="2891" y="2182"/>
                  <a:pt x="2866" y="2208"/>
                  <a:pt x="2834" y="2208"/>
                </a:cubicBezTo>
                <a:lnTo>
                  <a:pt x="2626" y="2208"/>
                </a:lnTo>
                <a:cubicBezTo>
                  <a:pt x="2595" y="2208"/>
                  <a:pt x="2568" y="2229"/>
                  <a:pt x="2560" y="2260"/>
                </a:cubicBezTo>
                <a:cubicBezTo>
                  <a:pt x="2535" y="2365"/>
                  <a:pt x="2495" y="2465"/>
                  <a:pt x="2440" y="2557"/>
                </a:cubicBezTo>
                <a:cubicBezTo>
                  <a:pt x="2424" y="2584"/>
                  <a:pt x="2428" y="2618"/>
                  <a:pt x="2450" y="2640"/>
                </a:cubicBezTo>
                <a:lnTo>
                  <a:pt x="2596" y="2784"/>
                </a:lnTo>
                <a:cubicBezTo>
                  <a:pt x="2618" y="2806"/>
                  <a:pt x="2618" y="2842"/>
                  <a:pt x="2596" y="2865"/>
                </a:cubicBezTo>
                <a:lnTo>
                  <a:pt x="2596" y="2865"/>
                </a:lnTo>
                <a:close/>
                <a:moveTo>
                  <a:pt x="2582" y="2580"/>
                </a:moveTo>
                <a:lnTo>
                  <a:pt x="2582" y="2580"/>
                </a:lnTo>
                <a:cubicBezTo>
                  <a:pt x="2622" y="2505"/>
                  <a:pt x="2655" y="2425"/>
                  <a:pt x="2678" y="2343"/>
                </a:cubicBezTo>
                <a:lnTo>
                  <a:pt x="2834" y="2343"/>
                </a:lnTo>
                <a:cubicBezTo>
                  <a:pt x="2940" y="2343"/>
                  <a:pt x="3026" y="2257"/>
                  <a:pt x="3026" y="2151"/>
                </a:cubicBezTo>
                <a:lnTo>
                  <a:pt x="3026" y="1845"/>
                </a:lnTo>
                <a:cubicBezTo>
                  <a:pt x="3026" y="1739"/>
                  <a:pt x="2940" y="1653"/>
                  <a:pt x="2834" y="1653"/>
                </a:cubicBezTo>
                <a:lnTo>
                  <a:pt x="2672" y="1653"/>
                </a:lnTo>
                <a:cubicBezTo>
                  <a:pt x="2647" y="1573"/>
                  <a:pt x="2615" y="1496"/>
                  <a:pt x="2574" y="1423"/>
                </a:cubicBezTo>
                <a:lnTo>
                  <a:pt x="2691" y="1308"/>
                </a:lnTo>
                <a:cubicBezTo>
                  <a:pt x="2766" y="1233"/>
                  <a:pt x="2766" y="1111"/>
                  <a:pt x="2691" y="1036"/>
                </a:cubicBezTo>
                <a:lnTo>
                  <a:pt x="2475" y="820"/>
                </a:lnTo>
                <a:cubicBezTo>
                  <a:pt x="2403" y="747"/>
                  <a:pt x="2276" y="747"/>
                  <a:pt x="2203" y="820"/>
                </a:cubicBezTo>
                <a:lnTo>
                  <a:pt x="2084" y="939"/>
                </a:lnTo>
                <a:cubicBezTo>
                  <a:pt x="2012" y="900"/>
                  <a:pt x="1936" y="869"/>
                  <a:pt x="1858" y="845"/>
                </a:cubicBezTo>
                <a:lnTo>
                  <a:pt x="1858" y="677"/>
                </a:lnTo>
                <a:cubicBezTo>
                  <a:pt x="1858" y="571"/>
                  <a:pt x="1772" y="485"/>
                  <a:pt x="1666" y="485"/>
                </a:cubicBezTo>
                <a:lnTo>
                  <a:pt x="1360" y="485"/>
                </a:lnTo>
                <a:cubicBezTo>
                  <a:pt x="1254" y="485"/>
                  <a:pt x="1168" y="571"/>
                  <a:pt x="1168" y="677"/>
                </a:cubicBezTo>
                <a:lnTo>
                  <a:pt x="1168" y="844"/>
                </a:lnTo>
                <a:cubicBezTo>
                  <a:pt x="1089" y="867"/>
                  <a:pt x="1013" y="899"/>
                  <a:pt x="940" y="937"/>
                </a:cubicBezTo>
                <a:lnTo>
                  <a:pt x="822" y="820"/>
                </a:lnTo>
                <a:cubicBezTo>
                  <a:pt x="750" y="747"/>
                  <a:pt x="623" y="748"/>
                  <a:pt x="551" y="820"/>
                </a:cubicBezTo>
                <a:lnTo>
                  <a:pt x="335" y="1036"/>
                </a:lnTo>
                <a:cubicBezTo>
                  <a:pt x="260" y="1111"/>
                  <a:pt x="260" y="1233"/>
                  <a:pt x="335" y="1308"/>
                </a:cubicBezTo>
                <a:lnTo>
                  <a:pt x="449" y="1422"/>
                </a:lnTo>
                <a:cubicBezTo>
                  <a:pt x="408" y="1495"/>
                  <a:pt x="375" y="1573"/>
                  <a:pt x="350" y="1653"/>
                </a:cubicBezTo>
                <a:lnTo>
                  <a:pt x="191" y="1653"/>
                </a:lnTo>
                <a:cubicBezTo>
                  <a:pt x="86" y="1653"/>
                  <a:pt x="0" y="1739"/>
                  <a:pt x="0" y="1845"/>
                </a:cubicBezTo>
                <a:lnTo>
                  <a:pt x="0" y="2151"/>
                </a:lnTo>
                <a:cubicBezTo>
                  <a:pt x="0" y="2257"/>
                  <a:pt x="86" y="2343"/>
                  <a:pt x="191" y="2343"/>
                </a:cubicBezTo>
                <a:lnTo>
                  <a:pt x="344" y="2343"/>
                </a:lnTo>
                <a:cubicBezTo>
                  <a:pt x="368" y="2426"/>
                  <a:pt x="400" y="2506"/>
                  <a:pt x="441" y="2582"/>
                </a:cubicBezTo>
                <a:lnTo>
                  <a:pt x="335" y="2689"/>
                </a:lnTo>
                <a:cubicBezTo>
                  <a:pt x="260" y="2763"/>
                  <a:pt x="260" y="2885"/>
                  <a:pt x="335" y="2960"/>
                </a:cubicBezTo>
                <a:lnTo>
                  <a:pt x="551" y="3176"/>
                </a:lnTo>
                <a:cubicBezTo>
                  <a:pt x="626" y="3251"/>
                  <a:pt x="748" y="3251"/>
                  <a:pt x="822" y="3176"/>
                </a:cubicBezTo>
                <a:lnTo>
                  <a:pt x="926" y="3073"/>
                </a:lnTo>
                <a:cubicBezTo>
                  <a:pt x="1003" y="3115"/>
                  <a:pt x="1084" y="3148"/>
                  <a:pt x="1168" y="3173"/>
                </a:cubicBezTo>
                <a:lnTo>
                  <a:pt x="1168" y="3320"/>
                </a:lnTo>
                <a:cubicBezTo>
                  <a:pt x="1168" y="3425"/>
                  <a:pt x="1254" y="3511"/>
                  <a:pt x="1360" y="3511"/>
                </a:cubicBezTo>
                <a:lnTo>
                  <a:pt x="1666" y="3511"/>
                </a:lnTo>
                <a:cubicBezTo>
                  <a:pt x="1772" y="3511"/>
                  <a:pt x="1858" y="3425"/>
                  <a:pt x="1858" y="3320"/>
                </a:cubicBezTo>
                <a:lnTo>
                  <a:pt x="1858" y="3172"/>
                </a:lnTo>
                <a:cubicBezTo>
                  <a:pt x="1941" y="3147"/>
                  <a:pt x="2022" y="3113"/>
                  <a:pt x="2098" y="3071"/>
                </a:cubicBezTo>
                <a:lnTo>
                  <a:pt x="2203" y="3176"/>
                </a:lnTo>
                <a:cubicBezTo>
                  <a:pt x="2278" y="3251"/>
                  <a:pt x="2400" y="3251"/>
                  <a:pt x="2475" y="3176"/>
                </a:cubicBezTo>
                <a:lnTo>
                  <a:pt x="2691" y="2960"/>
                </a:lnTo>
                <a:cubicBezTo>
                  <a:pt x="2766" y="2885"/>
                  <a:pt x="2766" y="2763"/>
                  <a:pt x="2691" y="2688"/>
                </a:cubicBezTo>
                <a:lnTo>
                  <a:pt x="2582" y="2580"/>
                </a:lnTo>
                <a:lnTo>
                  <a:pt x="2582" y="2580"/>
                </a:lnTo>
                <a:close/>
                <a:moveTo>
                  <a:pt x="1513" y="2642"/>
                </a:moveTo>
                <a:lnTo>
                  <a:pt x="1513" y="2642"/>
                </a:lnTo>
                <a:cubicBezTo>
                  <a:pt x="1167" y="2642"/>
                  <a:pt x="886" y="2361"/>
                  <a:pt x="886" y="2015"/>
                </a:cubicBezTo>
                <a:cubicBezTo>
                  <a:pt x="886" y="1670"/>
                  <a:pt x="1167" y="1389"/>
                  <a:pt x="1513" y="1389"/>
                </a:cubicBezTo>
                <a:cubicBezTo>
                  <a:pt x="1859" y="1389"/>
                  <a:pt x="2140" y="1670"/>
                  <a:pt x="2140" y="2015"/>
                </a:cubicBezTo>
                <a:cubicBezTo>
                  <a:pt x="2140" y="2361"/>
                  <a:pt x="1859" y="2642"/>
                  <a:pt x="1513" y="2642"/>
                </a:cubicBezTo>
                <a:lnTo>
                  <a:pt x="1513" y="2642"/>
                </a:lnTo>
                <a:close/>
                <a:moveTo>
                  <a:pt x="1513" y="1254"/>
                </a:moveTo>
                <a:lnTo>
                  <a:pt x="1513" y="1254"/>
                </a:lnTo>
                <a:cubicBezTo>
                  <a:pt x="1093" y="1254"/>
                  <a:pt x="751" y="1595"/>
                  <a:pt x="751" y="2015"/>
                </a:cubicBezTo>
                <a:cubicBezTo>
                  <a:pt x="751" y="2435"/>
                  <a:pt x="1093" y="2777"/>
                  <a:pt x="1513" y="2777"/>
                </a:cubicBezTo>
                <a:cubicBezTo>
                  <a:pt x="1933" y="2777"/>
                  <a:pt x="2275" y="2435"/>
                  <a:pt x="2275" y="2015"/>
                </a:cubicBezTo>
                <a:cubicBezTo>
                  <a:pt x="2275" y="1595"/>
                  <a:pt x="1933" y="1254"/>
                  <a:pt x="1513" y="1254"/>
                </a:cubicBezTo>
                <a:close/>
              </a:path>
            </a:pathLst>
          </a:custGeom>
          <a:solidFill>
            <a:srgbClr val="FFFF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63EBA15-FAEC-4AF1-A79F-8F337954DA01}"/>
              </a:ext>
            </a:extLst>
          </p:cNvPr>
          <p:cNvSpPr/>
          <p:nvPr/>
        </p:nvSpPr>
        <p:spPr>
          <a:xfrm>
            <a:off x="3858887" y="3364762"/>
            <a:ext cx="1825632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+mj-lt"/>
              </a:rPr>
              <a:t>Автоматическая проверка качества </a:t>
            </a:r>
            <a:br>
              <a:rPr lang="ru-RU" sz="1200" dirty="0">
                <a:solidFill>
                  <a:schemeClr val="bg1"/>
                </a:solidFill>
                <a:latin typeface="+mj-lt"/>
              </a:rPr>
            </a:br>
            <a:r>
              <a:rPr lang="ru-RU" sz="1200" dirty="0">
                <a:solidFill>
                  <a:schemeClr val="bg1"/>
                </a:solidFill>
                <a:latin typeface="+mj-lt"/>
              </a:rPr>
              <a:t>и полноты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EHR</a:t>
            </a:r>
            <a:endParaRPr lang="ru-RU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E427E3-1DEE-4FCA-8FCB-1DB42A9C84ED}"/>
              </a:ext>
            </a:extLst>
          </p:cNvPr>
          <p:cNvSpPr/>
          <p:nvPr/>
        </p:nvSpPr>
        <p:spPr>
          <a:xfrm>
            <a:off x="3858886" y="2512801"/>
            <a:ext cx="1825633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+mj-lt"/>
              </a:rPr>
              <a:t>Автоматическое выявление недостатков мед. помощи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883D32-1D2C-4F7F-9562-216903A27075}"/>
              </a:ext>
            </a:extLst>
          </p:cNvPr>
          <p:cNvCxnSpPr>
            <a:cxnSpLocks/>
          </p:cNvCxnSpPr>
          <p:nvPr/>
        </p:nvCxnSpPr>
        <p:spPr>
          <a:xfrm>
            <a:off x="2423160" y="3749215"/>
            <a:ext cx="1309578" cy="0"/>
          </a:xfrm>
          <a:prstGeom prst="line">
            <a:avLst/>
          </a:prstGeom>
          <a:ln w="25400" cap="rnd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3CC3EF5-6A25-4E88-98B8-D6655345831C}"/>
              </a:ext>
            </a:extLst>
          </p:cNvPr>
          <p:cNvSpPr/>
          <p:nvPr/>
        </p:nvSpPr>
        <p:spPr>
          <a:xfrm>
            <a:off x="647701" y="3396266"/>
            <a:ext cx="1664517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Информирование персонала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3D31C6-9E8A-4D14-9E7F-E08773567BA5}"/>
              </a:ext>
            </a:extLst>
          </p:cNvPr>
          <p:cNvCxnSpPr>
            <a:cxnSpLocks/>
          </p:cNvCxnSpPr>
          <p:nvPr/>
        </p:nvCxnSpPr>
        <p:spPr>
          <a:xfrm>
            <a:off x="5761674" y="2838717"/>
            <a:ext cx="700086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69">
            <a:extLst>
              <a:ext uri="{FF2B5EF4-FFF2-40B4-BE49-F238E27FC236}">
                <a16:creationId xmlns:a16="http://schemas.microsoft.com/office/drawing/2014/main" id="{15BAA8EB-1225-4C25-90E9-F61963ACC576}"/>
              </a:ext>
            </a:extLst>
          </p:cNvPr>
          <p:cNvSpPr/>
          <p:nvPr/>
        </p:nvSpPr>
        <p:spPr>
          <a:xfrm>
            <a:off x="5302560" y="2923139"/>
            <a:ext cx="742549" cy="742549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B8D3C-DC93-4E52-9490-A211CEF7B37B}"/>
              </a:ext>
            </a:extLst>
          </p:cNvPr>
          <p:cNvSpPr txBox="1"/>
          <p:nvPr/>
        </p:nvSpPr>
        <p:spPr>
          <a:xfrm rot="20043880">
            <a:off x="5365144" y="3039907"/>
            <a:ext cx="67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100% 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>
                <a:solidFill>
                  <a:schemeClr val="bg1"/>
                </a:solidFill>
                <a:latin typeface="+mj-lt"/>
              </a:rPr>
              <a:t>EHR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60AAF8-0517-4D5B-B316-DD23F31C6069}"/>
              </a:ext>
            </a:extLst>
          </p:cNvPr>
          <p:cNvSpPr txBox="1"/>
          <p:nvPr/>
        </p:nvSpPr>
        <p:spPr>
          <a:xfrm>
            <a:off x="2629066" y="3817264"/>
            <a:ext cx="10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FF99"/>
                </a:solidFill>
                <a:latin typeface="+mj-lt"/>
              </a:rPr>
              <a:t>информация </a:t>
            </a:r>
          </a:p>
          <a:p>
            <a:r>
              <a:rPr lang="ru-RU" sz="1200" dirty="0">
                <a:solidFill>
                  <a:srgbClr val="FFFF99"/>
                </a:solidFill>
                <a:latin typeface="+mj-lt"/>
              </a:rPr>
              <a:t>об ошибках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02527D-ECC8-4A8D-AAB8-403142127AB4}"/>
              </a:ext>
            </a:extLst>
          </p:cNvPr>
          <p:cNvSpPr txBox="1"/>
          <p:nvPr/>
        </p:nvSpPr>
        <p:spPr>
          <a:xfrm>
            <a:off x="5815527" y="2446520"/>
            <a:ext cx="64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FF99"/>
                </a:solidFill>
                <a:latin typeface="+mj-lt"/>
              </a:rPr>
              <a:t>отчет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BFD2664-1454-40FF-81B0-CF822428D62A}"/>
              </a:ext>
            </a:extLst>
          </p:cNvPr>
          <p:cNvSpPr/>
          <p:nvPr/>
        </p:nvSpPr>
        <p:spPr>
          <a:xfrm>
            <a:off x="6514412" y="2511480"/>
            <a:ext cx="2080937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Экспертиза качества медицинской помощи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8135DFA-E5C1-42E4-B17B-740770E6DA48}"/>
              </a:ext>
            </a:extLst>
          </p:cNvPr>
          <p:cNvSpPr/>
          <p:nvPr/>
        </p:nvSpPr>
        <p:spPr>
          <a:xfrm>
            <a:off x="6514413" y="3427509"/>
            <a:ext cx="2080936" cy="651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Применение санкций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BF168FB-356B-4735-B788-15CAD411ABB6}"/>
              </a:ext>
            </a:extLst>
          </p:cNvPr>
          <p:cNvCxnSpPr>
            <a:cxnSpLocks/>
          </p:cNvCxnSpPr>
          <p:nvPr/>
        </p:nvCxnSpPr>
        <p:spPr>
          <a:xfrm>
            <a:off x="7604715" y="3193263"/>
            <a:ext cx="0" cy="203003"/>
          </a:xfrm>
          <a:prstGeom prst="line">
            <a:avLst/>
          </a:prstGeom>
          <a:ln w="254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5608BB-70E5-43A9-8747-C86E77F8C27F}"/>
              </a:ext>
            </a:extLst>
          </p:cNvPr>
          <p:cNvCxnSpPr>
            <a:cxnSpLocks/>
          </p:cNvCxnSpPr>
          <p:nvPr/>
        </p:nvCxnSpPr>
        <p:spPr>
          <a:xfrm>
            <a:off x="3373120" y="2838717"/>
            <a:ext cx="443506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6CFDAB-4526-4EF7-AE4E-67F48B28C846}"/>
              </a:ext>
            </a:extLst>
          </p:cNvPr>
          <p:cNvCxnSpPr>
            <a:cxnSpLocks/>
          </p:cNvCxnSpPr>
          <p:nvPr/>
        </p:nvCxnSpPr>
        <p:spPr>
          <a:xfrm>
            <a:off x="4754669" y="3162942"/>
            <a:ext cx="0" cy="203003"/>
          </a:xfrm>
          <a:prstGeom prst="line">
            <a:avLst/>
          </a:prstGeom>
          <a:ln w="101600" cap="rnd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F434A5-159C-45E5-A2DF-0AE747DDA123}"/>
              </a:ext>
            </a:extLst>
          </p:cNvPr>
          <p:cNvSpPr txBox="1"/>
          <p:nvPr/>
        </p:nvSpPr>
        <p:spPr>
          <a:xfrm>
            <a:off x="4102500" y="1239700"/>
            <a:ext cx="219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FFFF99"/>
                </a:solidFill>
                <a:latin typeface="+mj-lt"/>
              </a:rPr>
              <a:t>Автоматизированная система</a:t>
            </a:r>
            <a:endParaRPr lang="ru-RU" sz="1400" dirty="0">
              <a:solidFill>
                <a:srgbClr val="FFFF99"/>
              </a:solidFill>
              <a:latin typeface="+mj-l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9B2367-444E-4111-8172-7C78AFBC5F64}"/>
              </a:ext>
            </a:extLst>
          </p:cNvPr>
          <p:cNvCxnSpPr>
            <a:cxnSpLocks/>
          </p:cNvCxnSpPr>
          <p:nvPr/>
        </p:nvCxnSpPr>
        <p:spPr>
          <a:xfrm>
            <a:off x="5684519" y="3788090"/>
            <a:ext cx="485993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1FC43B-92AC-4163-8388-4A7996A9B841}"/>
              </a:ext>
            </a:extLst>
          </p:cNvPr>
          <p:cNvCxnSpPr>
            <a:cxnSpLocks/>
          </p:cNvCxnSpPr>
          <p:nvPr/>
        </p:nvCxnSpPr>
        <p:spPr>
          <a:xfrm flipV="1">
            <a:off x="6170512" y="3063513"/>
            <a:ext cx="0" cy="724578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529C07-C7B3-4F35-8D1A-F6A4940BAE5D}"/>
              </a:ext>
            </a:extLst>
          </p:cNvPr>
          <p:cNvCxnSpPr>
            <a:cxnSpLocks/>
          </p:cNvCxnSpPr>
          <p:nvPr/>
        </p:nvCxnSpPr>
        <p:spPr>
          <a:xfrm>
            <a:off x="6170512" y="3040939"/>
            <a:ext cx="291248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42DD9-B005-C740-8FB9-28AFA3C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390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Цель и задачи проекта по аудиту ЭМК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D56134-D909-4F7F-B0CA-83EB20EA4327}"/>
              </a:ext>
            </a:extLst>
          </p:cNvPr>
          <p:cNvSpPr txBox="1"/>
          <p:nvPr/>
        </p:nvSpPr>
        <p:spPr>
          <a:xfrm>
            <a:off x="349644" y="1310768"/>
            <a:ext cx="821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</a:rPr>
              <a:t>Цель</a:t>
            </a:r>
            <a:r>
              <a:rPr lang="ru-RU" dirty="0">
                <a:solidFill>
                  <a:schemeClr val="bg1"/>
                </a:solidFill>
              </a:rPr>
              <a:t> – продемонстрировать возможность автоматического выявления недостатков медицинской помощи на основе анализа </a:t>
            </a:r>
            <a:r>
              <a:rPr lang="en-US" dirty="0">
                <a:solidFill>
                  <a:schemeClr val="bg1"/>
                </a:solidFill>
              </a:rPr>
              <a:t>EHR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DA8EF-E76F-4057-9040-372DB00C589A}"/>
              </a:ext>
            </a:extLst>
          </p:cNvPr>
          <p:cNvSpPr txBox="1"/>
          <p:nvPr/>
        </p:nvSpPr>
        <p:spPr>
          <a:xfrm>
            <a:off x="349644" y="2463128"/>
            <a:ext cx="8149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</a:rPr>
              <a:t>Задачи: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Провести анализ </a:t>
            </a:r>
            <a:r>
              <a:rPr lang="en-US" dirty="0">
                <a:solidFill>
                  <a:schemeClr val="bg1"/>
                </a:solidFill>
              </a:rPr>
              <a:t>EHR</a:t>
            </a:r>
            <a:r>
              <a:rPr lang="ru-RU" dirty="0">
                <a:solidFill>
                  <a:schemeClr val="bg1"/>
                </a:solidFill>
              </a:rPr>
              <a:t> для выявления недостатков медицинской помощи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Создать прототип системы автоматического выявления недостатков медицинской помощи на основе анализа неструктурированных данных </a:t>
            </a:r>
            <a:r>
              <a:rPr lang="en-US" dirty="0">
                <a:solidFill>
                  <a:schemeClr val="bg1"/>
                </a:solidFill>
              </a:rPr>
              <a:t>EHR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9">
            <a:extLst>
              <a:ext uri="{FF2B5EF4-FFF2-40B4-BE49-F238E27FC236}">
                <a16:creationId xmlns:a16="http://schemas.microsoft.com/office/drawing/2014/main" id="{5415B158-0A98-4A18-BBB9-FF8649FF9774}"/>
              </a:ext>
            </a:extLst>
          </p:cNvPr>
          <p:cNvSpPr/>
          <p:nvPr/>
        </p:nvSpPr>
        <p:spPr>
          <a:xfrm flipH="1">
            <a:off x="432346" y="3160290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89">
            <a:extLst>
              <a:ext uri="{FF2B5EF4-FFF2-40B4-BE49-F238E27FC236}">
                <a16:creationId xmlns:a16="http://schemas.microsoft.com/office/drawing/2014/main" id="{8E9FA2B5-9BBC-4503-A45C-00C941EB2137}"/>
              </a:ext>
            </a:extLst>
          </p:cNvPr>
          <p:cNvSpPr/>
          <p:nvPr/>
        </p:nvSpPr>
        <p:spPr>
          <a:xfrm flipH="1">
            <a:off x="432346" y="3699551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950D9-1992-EC4D-8720-F3523EE6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666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1A2597-1029-45DA-AA50-D8D6FE4F2AB7}"/>
              </a:ext>
            </a:extLst>
          </p:cNvPr>
          <p:cNvSpPr/>
          <p:nvPr/>
        </p:nvSpPr>
        <p:spPr>
          <a:xfrm>
            <a:off x="325581" y="1111165"/>
            <a:ext cx="3355801" cy="338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600" b="1" dirty="0">
                <a:solidFill>
                  <a:srgbClr val="FFFF99"/>
                </a:solidFill>
                <a:latin typeface="+mj-lt"/>
              </a:rPr>
              <a:t>Предметная область и ограничения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82A20C-0B11-4CBF-B9B2-AC60DF0E2B90}"/>
              </a:ext>
            </a:extLst>
          </p:cNvPr>
          <p:cNvSpPr/>
          <p:nvPr/>
        </p:nvSpPr>
        <p:spPr>
          <a:xfrm>
            <a:off x="6875659" y="1111165"/>
            <a:ext cx="1813693" cy="338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600" b="1" dirty="0">
                <a:solidFill>
                  <a:srgbClr val="FFFF99"/>
                </a:solidFill>
                <a:latin typeface="+mj-lt"/>
              </a:rPr>
              <a:t>Данные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Рамки проекта: ЭКО в рамках ОМС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9CA850-4146-4C8C-B524-77A318812B32}"/>
              </a:ext>
            </a:extLst>
          </p:cNvPr>
          <p:cNvSpPr txBox="1"/>
          <p:nvPr/>
        </p:nvSpPr>
        <p:spPr>
          <a:xfrm>
            <a:off x="6899723" y="1575717"/>
            <a:ext cx="2081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МИС</a:t>
            </a:r>
          </a:p>
          <a:p>
            <a:pPr marL="449263" indent="-285750">
              <a:buFont typeface="Calibri Light" panose="020F0302020204030204" pitchFamily="34" charset="0"/>
              <a:buChar char="–"/>
            </a:pPr>
            <a:r>
              <a:rPr lang="ru-RU" sz="1400" dirty="0">
                <a:solidFill>
                  <a:schemeClr val="bg1"/>
                </a:solidFill>
              </a:rPr>
              <a:t>393 процедур ЭКО</a:t>
            </a:r>
          </a:p>
          <a:p>
            <a:pPr marL="449263" indent="-285750">
              <a:buFont typeface="Calibri Light" panose="020F0302020204030204" pitchFamily="34" charset="0"/>
              <a:buChar char="–"/>
            </a:pPr>
            <a:r>
              <a:rPr lang="ru-RU" sz="1400" dirty="0">
                <a:solidFill>
                  <a:schemeClr val="bg1"/>
                </a:solidFill>
              </a:rPr>
              <a:t>382 пациентки</a:t>
            </a:r>
          </a:p>
          <a:p>
            <a:pPr marL="449263" indent="-285750">
              <a:buFont typeface="Calibri Light" panose="020F0302020204030204" pitchFamily="34" charset="0"/>
              <a:buChar char="–"/>
            </a:pPr>
            <a:r>
              <a:rPr lang="ru-RU" sz="1400" dirty="0">
                <a:solidFill>
                  <a:schemeClr val="bg1"/>
                </a:solidFill>
              </a:rPr>
              <a:t>34 469 записей</a:t>
            </a:r>
          </a:p>
          <a:p>
            <a:pPr marL="449263" indent="-285750">
              <a:buFont typeface="Calibri Light" panose="020F0302020204030204" pitchFamily="34" charset="0"/>
              <a:buChar char="–"/>
            </a:pPr>
            <a:endParaRPr lang="ru-RU" sz="1400" dirty="0">
              <a:solidFill>
                <a:schemeClr val="bg1"/>
              </a:solidFill>
            </a:endParaRPr>
          </a:p>
          <a:p>
            <a:pPr marL="163513"/>
            <a:r>
              <a:rPr lang="ru-RU" sz="1200" dirty="0">
                <a:solidFill>
                  <a:schemeClr val="bg1"/>
                </a:solidFill>
              </a:rPr>
              <a:t>Данные </a:t>
            </a:r>
            <a:r>
              <a:rPr lang="ru-RU" sz="1200" dirty="0" err="1">
                <a:solidFill>
                  <a:schemeClr val="bg1"/>
                </a:solidFill>
              </a:rPr>
              <a:t>деперсонализированы</a:t>
            </a:r>
            <a:endParaRPr lang="ru-RU" sz="12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1AAF9-DAB9-4BE6-9613-C028F329DE74}"/>
              </a:ext>
            </a:extLst>
          </p:cNvPr>
          <p:cNvSpPr txBox="1"/>
          <p:nvPr/>
        </p:nvSpPr>
        <p:spPr>
          <a:xfrm>
            <a:off x="594793" y="1610476"/>
            <a:ext cx="310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Акушерство: ВРТ – ЭКО</a:t>
            </a:r>
            <a:r>
              <a:rPr lang="ru-RU" sz="1400" dirty="0">
                <a:solidFill>
                  <a:schemeClr val="bg2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4" name="Овал 89">
            <a:extLst>
              <a:ext uri="{FF2B5EF4-FFF2-40B4-BE49-F238E27FC236}">
                <a16:creationId xmlns:a16="http://schemas.microsoft.com/office/drawing/2014/main" id="{F62AE44A-5301-46AE-BE41-F52ECA774928}"/>
              </a:ext>
            </a:extLst>
          </p:cNvPr>
          <p:cNvSpPr/>
          <p:nvPr/>
        </p:nvSpPr>
        <p:spPr>
          <a:xfrm flipH="1">
            <a:off x="447214" y="2996906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CCB48-FD18-44C4-8146-E1A0043BAEA6}"/>
              </a:ext>
            </a:extLst>
          </p:cNvPr>
          <p:cNvSpPr txBox="1"/>
          <p:nvPr/>
        </p:nvSpPr>
        <p:spPr>
          <a:xfrm>
            <a:off x="259552" y="4404116"/>
            <a:ext cx="819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* Выбран один из дорогостоящих видов высокотехнологичной медицинской помощи</a:t>
            </a:r>
            <a:br>
              <a:rPr lang="ru-RU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** Приказы Минздрава России о ВРТ: от 30.08.2012 №107н (порядок), от 30 октября 2012 года N 556н (стандарт)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010120E-5BDC-4DDA-B7B4-88E083CFDA86}"/>
              </a:ext>
            </a:extLst>
          </p:cNvPr>
          <p:cNvSpPr/>
          <p:nvPr/>
        </p:nvSpPr>
        <p:spPr>
          <a:xfrm>
            <a:off x="4099325" y="1111165"/>
            <a:ext cx="2246633" cy="338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600" b="1" dirty="0">
                <a:solidFill>
                  <a:srgbClr val="FFFF99"/>
                </a:solidFill>
                <a:latin typeface="+mj-lt"/>
              </a:rPr>
              <a:t>Решаемые задачи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0EBE52-0B04-4D7B-857F-C337705325F3}"/>
              </a:ext>
            </a:extLst>
          </p:cNvPr>
          <p:cNvSpPr txBox="1"/>
          <p:nvPr/>
        </p:nvSpPr>
        <p:spPr>
          <a:xfrm>
            <a:off x="4464265" y="1610476"/>
            <a:ext cx="2183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Проверка наличия показаний</a:t>
            </a:r>
          </a:p>
          <a:p>
            <a:endParaRPr lang="ru-RU" sz="1400" dirty="0">
              <a:solidFill>
                <a:srgbClr val="FFFF00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Проверка отсутствия противопоказаний</a:t>
            </a:r>
          </a:p>
          <a:p>
            <a:endParaRPr lang="ru-RU" sz="1400" b="1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Оценка прохождения этапов ЭКО</a:t>
            </a:r>
          </a:p>
        </p:txBody>
      </p:sp>
      <p:sp>
        <p:nvSpPr>
          <p:cNvPr id="30" name="Овал 89">
            <a:extLst>
              <a:ext uri="{FF2B5EF4-FFF2-40B4-BE49-F238E27FC236}">
                <a16:creationId xmlns:a16="http://schemas.microsoft.com/office/drawing/2014/main" id="{E01287A5-3438-42FD-904D-3D22403DEA08}"/>
              </a:ext>
            </a:extLst>
          </p:cNvPr>
          <p:cNvSpPr/>
          <p:nvPr/>
        </p:nvSpPr>
        <p:spPr>
          <a:xfrm flipH="1">
            <a:off x="4243664" y="1734670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89">
            <a:extLst>
              <a:ext uri="{FF2B5EF4-FFF2-40B4-BE49-F238E27FC236}">
                <a16:creationId xmlns:a16="http://schemas.microsoft.com/office/drawing/2014/main" id="{639D8CA0-ACF3-4D3A-9071-04816DA2125A}"/>
              </a:ext>
            </a:extLst>
          </p:cNvPr>
          <p:cNvSpPr/>
          <p:nvPr/>
        </p:nvSpPr>
        <p:spPr>
          <a:xfrm flipH="1">
            <a:off x="4243664" y="2343622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89">
            <a:extLst>
              <a:ext uri="{FF2B5EF4-FFF2-40B4-BE49-F238E27FC236}">
                <a16:creationId xmlns:a16="http://schemas.microsoft.com/office/drawing/2014/main" id="{F895DB38-E5A5-48B3-88CD-18E9D2F7BEB7}"/>
              </a:ext>
            </a:extLst>
          </p:cNvPr>
          <p:cNvSpPr/>
          <p:nvPr/>
        </p:nvSpPr>
        <p:spPr>
          <a:xfrm flipH="1">
            <a:off x="4243664" y="2999563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CBB8E4-E3D4-4C58-967A-55904804BA12}"/>
              </a:ext>
            </a:extLst>
          </p:cNvPr>
          <p:cNvCxnSpPr>
            <a:cxnSpLocks/>
          </p:cNvCxnSpPr>
          <p:nvPr/>
        </p:nvCxnSpPr>
        <p:spPr>
          <a:xfrm>
            <a:off x="325581" y="1510962"/>
            <a:ext cx="3453371" cy="0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AB4039-97C4-45DB-A5F7-63EB9FBCB313}"/>
              </a:ext>
            </a:extLst>
          </p:cNvPr>
          <p:cNvCxnSpPr>
            <a:cxnSpLocks/>
          </p:cNvCxnSpPr>
          <p:nvPr/>
        </p:nvCxnSpPr>
        <p:spPr>
          <a:xfrm>
            <a:off x="325581" y="1537546"/>
            <a:ext cx="0" cy="96253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F98E96-CA52-424B-9BD5-4E64B88E74AB}"/>
              </a:ext>
            </a:extLst>
          </p:cNvPr>
          <p:cNvCxnSpPr>
            <a:cxnSpLocks/>
          </p:cNvCxnSpPr>
          <p:nvPr/>
        </p:nvCxnSpPr>
        <p:spPr>
          <a:xfrm>
            <a:off x="3765443" y="1537546"/>
            <a:ext cx="0" cy="96253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716DA5-794C-400E-8F8D-2F0BC8876B46}"/>
              </a:ext>
            </a:extLst>
          </p:cNvPr>
          <p:cNvCxnSpPr>
            <a:cxnSpLocks/>
          </p:cNvCxnSpPr>
          <p:nvPr/>
        </p:nvCxnSpPr>
        <p:spPr>
          <a:xfrm>
            <a:off x="4099325" y="1510962"/>
            <a:ext cx="2446263" cy="0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2DD892-24BD-4A6C-868F-B83A0AAC7F4B}"/>
              </a:ext>
            </a:extLst>
          </p:cNvPr>
          <p:cNvCxnSpPr>
            <a:cxnSpLocks/>
          </p:cNvCxnSpPr>
          <p:nvPr/>
        </p:nvCxnSpPr>
        <p:spPr>
          <a:xfrm>
            <a:off x="4099325" y="1537546"/>
            <a:ext cx="0" cy="96253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866913-D250-4E5C-B74A-61618C38B2C2}"/>
              </a:ext>
            </a:extLst>
          </p:cNvPr>
          <p:cNvCxnSpPr>
            <a:cxnSpLocks/>
          </p:cNvCxnSpPr>
          <p:nvPr/>
        </p:nvCxnSpPr>
        <p:spPr>
          <a:xfrm>
            <a:off x="6525989" y="1537546"/>
            <a:ext cx="0" cy="96253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E749C6-2ED9-4D9F-A9A2-3D0DCB18E480}"/>
              </a:ext>
            </a:extLst>
          </p:cNvPr>
          <p:cNvCxnSpPr>
            <a:cxnSpLocks/>
          </p:cNvCxnSpPr>
          <p:nvPr/>
        </p:nvCxnSpPr>
        <p:spPr>
          <a:xfrm>
            <a:off x="6875659" y="1510962"/>
            <a:ext cx="2025453" cy="0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AB3C5-B0AE-40A5-8992-7F9C572BFF55}"/>
              </a:ext>
            </a:extLst>
          </p:cNvPr>
          <p:cNvCxnSpPr>
            <a:cxnSpLocks/>
          </p:cNvCxnSpPr>
          <p:nvPr/>
        </p:nvCxnSpPr>
        <p:spPr>
          <a:xfrm>
            <a:off x="6875659" y="1537546"/>
            <a:ext cx="0" cy="96253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5E1BF5-5B0A-4C2A-A749-ED07E4C414DB}"/>
              </a:ext>
            </a:extLst>
          </p:cNvPr>
          <p:cNvCxnSpPr>
            <a:cxnSpLocks/>
          </p:cNvCxnSpPr>
          <p:nvPr/>
        </p:nvCxnSpPr>
        <p:spPr>
          <a:xfrm>
            <a:off x="8878252" y="1537546"/>
            <a:ext cx="0" cy="96253"/>
          </a:xfrm>
          <a:prstGeom prst="line">
            <a:avLst/>
          </a:prstGeom>
          <a:ln w="12700" cap="rnd">
            <a:solidFill>
              <a:srgbClr val="FF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76CF7A-431B-4C39-98B4-24B62CF7C3D9}"/>
              </a:ext>
            </a:extLst>
          </p:cNvPr>
          <p:cNvSpPr txBox="1"/>
          <p:nvPr/>
        </p:nvSpPr>
        <p:spPr>
          <a:xfrm>
            <a:off x="594793" y="2035244"/>
            <a:ext cx="31098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Учитываются:</a:t>
            </a:r>
          </a:p>
          <a:p>
            <a:pPr marL="177800"/>
            <a:r>
              <a:rPr lang="ru-RU" sz="1400" dirty="0">
                <a:solidFill>
                  <a:schemeClr val="bg1"/>
                </a:solidFill>
              </a:rPr>
              <a:t>Факты проведения обязательных</a:t>
            </a:r>
            <a:r>
              <a:rPr lang="ru-RU" sz="1400" dirty="0">
                <a:solidFill>
                  <a:schemeClr val="bg2">
                    <a:lumMod val="90000"/>
                  </a:schemeClr>
                </a:solidFill>
              </a:rPr>
              <a:t>** </a:t>
            </a:r>
            <a:r>
              <a:rPr lang="ru-RU" sz="1400" dirty="0">
                <a:solidFill>
                  <a:schemeClr val="bg1"/>
                </a:solidFill>
              </a:rPr>
              <a:t>диагностических процедур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до ЭКО</a:t>
            </a:r>
          </a:p>
          <a:p>
            <a:endParaRPr lang="ru-RU" sz="1400" b="1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Не учитываются:</a:t>
            </a:r>
          </a:p>
          <a:p>
            <a:pPr marL="463550" indent="-285750">
              <a:buFont typeface="Calibri Light" panose="020F0302020204030204" pitchFamily="34" charset="0"/>
              <a:buChar char="–"/>
            </a:pPr>
            <a:r>
              <a:rPr lang="ru-RU" sz="1400" dirty="0">
                <a:solidFill>
                  <a:schemeClr val="bg1"/>
                </a:solidFill>
              </a:rPr>
              <a:t>Данные отцов</a:t>
            </a:r>
          </a:p>
          <a:p>
            <a:pPr marL="463550" indent="-285750">
              <a:buFont typeface="Calibri Light" panose="020F0302020204030204" pitchFamily="34" charset="0"/>
              <a:buChar char="–"/>
            </a:pPr>
            <a:r>
              <a:rPr lang="ru-RU" sz="1400" dirty="0">
                <a:solidFill>
                  <a:schemeClr val="bg1"/>
                </a:solidFill>
              </a:rPr>
              <a:t>Другие диагнозы</a:t>
            </a:r>
          </a:p>
          <a:p>
            <a:pPr marL="463550" indent="-285750">
              <a:buFont typeface="Calibri Light" panose="020F0302020204030204" pitchFamily="34" charset="0"/>
              <a:buChar char="–"/>
            </a:pPr>
            <a:r>
              <a:rPr lang="ru-RU" sz="1400" dirty="0">
                <a:solidFill>
                  <a:schemeClr val="bg1"/>
                </a:solidFill>
              </a:rPr>
              <a:t>Данные о лечении бесплодия</a:t>
            </a:r>
          </a:p>
          <a:p>
            <a:pPr marL="177800"/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Период: 01.0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  <a:r>
              <a:rPr lang="ru-RU" sz="1400" dirty="0">
                <a:solidFill>
                  <a:schemeClr val="bg1"/>
                </a:solidFill>
              </a:rPr>
              <a:t>.201</a:t>
            </a:r>
            <a:r>
              <a:rPr lang="en-US" sz="1400" dirty="0">
                <a:solidFill>
                  <a:schemeClr val="bg1"/>
                </a:solidFill>
              </a:rPr>
              <a:t>6</a:t>
            </a:r>
            <a:r>
              <a:rPr lang="ru-RU" sz="1400" dirty="0">
                <a:solidFill>
                  <a:schemeClr val="bg1"/>
                </a:solidFill>
              </a:rPr>
              <a:t> — 30.06.2018</a:t>
            </a:r>
          </a:p>
          <a:p>
            <a:pPr marL="463550" indent="-285750">
              <a:buFont typeface="Calibri Light" panose="020F0302020204030204" pitchFamily="34" charset="0"/>
              <a:buChar char="–"/>
            </a:pP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6" name="Овал 89">
            <a:extLst>
              <a:ext uri="{FF2B5EF4-FFF2-40B4-BE49-F238E27FC236}">
                <a16:creationId xmlns:a16="http://schemas.microsoft.com/office/drawing/2014/main" id="{E9634912-DC21-42D6-8A34-598A3520F6A4}"/>
              </a:ext>
            </a:extLst>
          </p:cNvPr>
          <p:cNvSpPr/>
          <p:nvPr/>
        </p:nvSpPr>
        <p:spPr>
          <a:xfrm flipH="1">
            <a:off x="447214" y="2127971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89">
            <a:extLst>
              <a:ext uri="{FF2B5EF4-FFF2-40B4-BE49-F238E27FC236}">
                <a16:creationId xmlns:a16="http://schemas.microsoft.com/office/drawing/2014/main" id="{D7D29205-8A29-4CD9-A14C-6F529537A224}"/>
              </a:ext>
            </a:extLst>
          </p:cNvPr>
          <p:cNvSpPr/>
          <p:nvPr/>
        </p:nvSpPr>
        <p:spPr>
          <a:xfrm flipH="1">
            <a:off x="447214" y="4068444"/>
            <a:ext cx="108000" cy="1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5C333-93F4-B342-8512-F77D4FF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228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bg1"/>
                </a:solidFill>
              </a:rPr>
              <a:t>Методика: порядок применения ВРТ по приказу Минздрава №107н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63EA73-BB35-4214-8688-020E0F5F8AE2}"/>
              </a:ext>
            </a:extLst>
          </p:cNvPr>
          <p:cNvSpPr txBox="1"/>
          <p:nvPr/>
        </p:nvSpPr>
        <p:spPr>
          <a:xfrm>
            <a:off x="1440508" y="1686237"/>
            <a:ext cx="559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Диагностика причин бесплодия (3-6 месяцев)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Лечение бесплодия (9-12 мес.)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30F09-BF94-4F41-A695-A635E1A754BF}"/>
              </a:ext>
            </a:extLst>
          </p:cNvPr>
          <p:cNvSpPr txBox="1"/>
          <p:nvPr/>
        </p:nvSpPr>
        <p:spPr>
          <a:xfrm>
            <a:off x="1440508" y="2939259"/>
            <a:ext cx="559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Общие исследования для мужчин и женщин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Исследования для женщин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AAEB9-6E68-4BF4-B5E2-F98CC20516BF}"/>
              </a:ext>
            </a:extLst>
          </p:cNvPr>
          <p:cNvSpPr/>
          <p:nvPr/>
        </p:nvSpPr>
        <p:spPr>
          <a:xfrm>
            <a:off x="1126958" y="1230418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Выявить показание к ЭКО</a:t>
            </a:r>
          </a:p>
        </p:txBody>
      </p:sp>
      <p:sp>
        <p:nvSpPr>
          <p:cNvPr id="22" name="Овал 8">
            <a:extLst>
              <a:ext uri="{FF2B5EF4-FFF2-40B4-BE49-F238E27FC236}">
                <a16:creationId xmlns:a16="http://schemas.microsoft.com/office/drawing/2014/main" id="{16E4018E-45F7-475F-931E-ACBF5516ADEC}"/>
              </a:ext>
            </a:extLst>
          </p:cNvPr>
          <p:cNvSpPr/>
          <p:nvPr/>
        </p:nvSpPr>
        <p:spPr>
          <a:xfrm>
            <a:off x="325581" y="2363306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2</a:t>
            </a:r>
          </a:p>
        </p:txBody>
      </p:sp>
      <p:sp>
        <p:nvSpPr>
          <p:cNvPr id="23" name="Овал 8">
            <a:extLst>
              <a:ext uri="{FF2B5EF4-FFF2-40B4-BE49-F238E27FC236}">
                <a16:creationId xmlns:a16="http://schemas.microsoft.com/office/drawing/2014/main" id="{E81DBB31-67C0-434B-8038-6710241DC7A2}"/>
              </a:ext>
            </a:extLst>
          </p:cNvPr>
          <p:cNvSpPr/>
          <p:nvPr/>
        </p:nvSpPr>
        <p:spPr>
          <a:xfrm>
            <a:off x="325581" y="1114261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B4514-D3CC-49F0-81CE-C6AB8CBF8A67}"/>
              </a:ext>
            </a:extLst>
          </p:cNvPr>
          <p:cNvSpPr/>
          <p:nvPr/>
        </p:nvSpPr>
        <p:spPr>
          <a:xfrm>
            <a:off x="1126958" y="2483440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Подтвердить отсутствие противопоказаний</a:t>
            </a:r>
          </a:p>
        </p:txBody>
      </p:sp>
      <p:sp>
        <p:nvSpPr>
          <p:cNvPr id="25" name="Овал 8">
            <a:extLst>
              <a:ext uri="{FF2B5EF4-FFF2-40B4-BE49-F238E27FC236}">
                <a16:creationId xmlns:a16="http://schemas.microsoft.com/office/drawing/2014/main" id="{7F19294B-9345-4213-BD35-EC060B241CFA}"/>
              </a:ext>
            </a:extLst>
          </p:cNvPr>
          <p:cNvSpPr/>
          <p:nvPr/>
        </p:nvSpPr>
        <p:spPr>
          <a:xfrm>
            <a:off x="325581" y="3614239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BEF1A4-9B3F-4086-ADAC-10F88231644F}"/>
              </a:ext>
            </a:extLst>
          </p:cNvPr>
          <p:cNvSpPr/>
          <p:nvPr/>
        </p:nvSpPr>
        <p:spPr>
          <a:xfrm>
            <a:off x="1126958" y="3734373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Провести процедуру ЭКО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A293-727A-EC40-BC27-D22F1733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bg1"/>
                </a:solidFill>
              </a:rPr>
              <a:t>Методика: оцениваем выполнение установленного порядка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63EA73-BB35-4214-8688-020E0F5F8AE2}"/>
              </a:ext>
            </a:extLst>
          </p:cNvPr>
          <p:cNvSpPr txBox="1"/>
          <p:nvPr/>
        </p:nvSpPr>
        <p:spPr>
          <a:xfrm>
            <a:off x="1440508" y="1686237"/>
            <a:ext cx="636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Определяем состав проведенных диагностических процедур </a:t>
            </a: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за период 18 месяцев до процедуры ЭКО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30F09-BF94-4F41-A695-A635E1A754BF}"/>
              </a:ext>
            </a:extLst>
          </p:cNvPr>
          <p:cNvSpPr txBox="1"/>
          <p:nvPr/>
        </p:nvSpPr>
        <p:spPr>
          <a:xfrm>
            <a:off x="1440508" y="2939259"/>
            <a:ext cx="6286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Определяем состав проведенных диагностических процедур </a:t>
            </a: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за период 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ru-RU" sz="1600" dirty="0">
                <a:solidFill>
                  <a:schemeClr val="bg1"/>
                </a:solidFill>
              </a:rPr>
              <a:t>12</a:t>
            </a:r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ru-RU" sz="1600" dirty="0">
                <a:solidFill>
                  <a:schemeClr val="bg1"/>
                </a:solidFill>
              </a:rPr>
              <a:t> месяцев до процедуры ЭКО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AAEB9-6E68-4BF4-B5E2-F98CC20516BF}"/>
              </a:ext>
            </a:extLst>
          </p:cNvPr>
          <p:cNvSpPr/>
          <p:nvPr/>
        </p:nvSpPr>
        <p:spPr>
          <a:xfrm>
            <a:off x="1126958" y="1230418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Выявить показание к ЭКО</a:t>
            </a:r>
          </a:p>
        </p:txBody>
      </p:sp>
      <p:sp>
        <p:nvSpPr>
          <p:cNvPr id="22" name="Овал 8">
            <a:extLst>
              <a:ext uri="{FF2B5EF4-FFF2-40B4-BE49-F238E27FC236}">
                <a16:creationId xmlns:a16="http://schemas.microsoft.com/office/drawing/2014/main" id="{16E4018E-45F7-475F-931E-ACBF5516ADEC}"/>
              </a:ext>
            </a:extLst>
          </p:cNvPr>
          <p:cNvSpPr/>
          <p:nvPr/>
        </p:nvSpPr>
        <p:spPr>
          <a:xfrm>
            <a:off x="325581" y="2363306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2</a:t>
            </a:r>
          </a:p>
        </p:txBody>
      </p:sp>
      <p:sp>
        <p:nvSpPr>
          <p:cNvPr id="23" name="Овал 8">
            <a:extLst>
              <a:ext uri="{FF2B5EF4-FFF2-40B4-BE49-F238E27FC236}">
                <a16:creationId xmlns:a16="http://schemas.microsoft.com/office/drawing/2014/main" id="{E81DBB31-67C0-434B-8038-6710241DC7A2}"/>
              </a:ext>
            </a:extLst>
          </p:cNvPr>
          <p:cNvSpPr/>
          <p:nvPr/>
        </p:nvSpPr>
        <p:spPr>
          <a:xfrm>
            <a:off x="325581" y="1114261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B4514-D3CC-49F0-81CE-C6AB8CBF8A67}"/>
              </a:ext>
            </a:extLst>
          </p:cNvPr>
          <p:cNvSpPr/>
          <p:nvPr/>
        </p:nvSpPr>
        <p:spPr>
          <a:xfrm>
            <a:off x="1126958" y="2483440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Подтвердить отсутствие противопоказаний</a:t>
            </a:r>
          </a:p>
        </p:txBody>
      </p:sp>
      <p:sp>
        <p:nvSpPr>
          <p:cNvPr id="25" name="Овал 8">
            <a:extLst>
              <a:ext uri="{FF2B5EF4-FFF2-40B4-BE49-F238E27FC236}">
                <a16:creationId xmlns:a16="http://schemas.microsoft.com/office/drawing/2014/main" id="{7F19294B-9345-4213-BD35-EC060B241CFA}"/>
              </a:ext>
            </a:extLst>
          </p:cNvPr>
          <p:cNvSpPr/>
          <p:nvPr/>
        </p:nvSpPr>
        <p:spPr>
          <a:xfrm>
            <a:off x="325581" y="3614239"/>
            <a:ext cx="609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99"/>
                </a:solidFill>
                <a:latin typeface="+mj-lt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BEF1A4-9B3F-4086-ADAC-10F88231644F}"/>
              </a:ext>
            </a:extLst>
          </p:cNvPr>
          <p:cNvSpPr/>
          <p:nvPr/>
        </p:nvSpPr>
        <p:spPr>
          <a:xfrm>
            <a:off x="1126958" y="3734373"/>
            <a:ext cx="736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99"/>
                </a:solidFill>
                <a:latin typeface="+mj-lt"/>
              </a:rPr>
              <a:t>Провести процедуру ЭКО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601DD-9AC6-47DC-ABCD-66DDE060A68D}"/>
              </a:ext>
            </a:extLst>
          </p:cNvPr>
          <p:cNvSpPr/>
          <p:nvPr/>
        </p:nvSpPr>
        <p:spPr>
          <a:xfrm>
            <a:off x="2778270" y="3225441"/>
            <a:ext cx="455147" cy="277000"/>
          </a:xfrm>
          <a:prstGeom prst="rect">
            <a:avLst/>
          </a:prstGeom>
          <a:noFill/>
          <a:ln w="127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FABB0A-17B0-43F1-90FE-297EBA90861B}"/>
              </a:ext>
            </a:extLst>
          </p:cNvPr>
          <p:cNvCxnSpPr>
            <a:cxnSpLocks/>
          </p:cNvCxnSpPr>
          <p:nvPr/>
        </p:nvCxnSpPr>
        <p:spPr>
          <a:xfrm>
            <a:off x="3011905" y="3614082"/>
            <a:ext cx="5392955" cy="0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A92D7-DFC0-4A2F-A4B3-A2CD0890FCA7}"/>
              </a:ext>
            </a:extLst>
          </p:cNvPr>
          <p:cNvCxnSpPr>
            <a:cxnSpLocks/>
          </p:cNvCxnSpPr>
          <p:nvPr/>
        </p:nvCxnSpPr>
        <p:spPr>
          <a:xfrm>
            <a:off x="2991006" y="3517829"/>
            <a:ext cx="0" cy="96253"/>
          </a:xfrm>
          <a:prstGeom prst="line">
            <a:avLst/>
          </a:prstGeom>
          <a:ln w="12700" cap="rnd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9CFCB1-2F8F-4BE3-BD86-969C3B3FD3AD}"/>
              </a:ext>
            </a:extLst>
          </p:cNvPr>
          <p:cNvSpPr txBox="1"/>
          <p:nvPr/>
        </p:nvSpPr>
        <p:spPr>
          <a:xfrm>
            <a:off x="6706617" y="3330066"/>
            <a:ext cx="175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задается пользователем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370F1C-CA36-4D79-B1FD-7437485BE5AA}"/>
              </a:ext>
            </a:extLst>
          </p:cNvPr>
          <p:cNvSpPr txBox="1"/>
          <p:nvPr/>
        </p:nvSpPr>
        <p:spPr>
          <a:xfrm>
            <a:off x="1440508" y="4196278"/>
            <a:ext cx="628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Определяем количество проведенных этапов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E88B0-67BC-B24D-8279-FB80458A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735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Методика: совершенствуем этап подготовки данных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Овал 8">
            <a:extLst>
              <a:ext uri="{FF2B5EF4-FFF2-40B4-BE49-F238E27FC236}">
                <a16:creationId xmlns:a16="http://schemas.microsoft.com/office/drawing/2014/main" id="{2F45A38C-1EC3-46FF-BF1A-ED3E35DA4D42}"/>
              </a:ext>
            </a:extLst>
          </p:cNvPr>
          <p:cNvSpPr/>
          <p:nvPr/>
        </p:nvSpPr>
        <p:spPr>
          <a:xfrm>
            <a:off x="495441" y="1576491"/>
            <a:ext cx="326691" cy="3266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b="1" dirty="0">
              <a:solidFill>
                <a:srgbClr val="FFFF99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EC5168-F47F-4134-BE35-A1E07AA6F7A2}"/>
              </a:ext>
            </a:extLst>
          </p:cNvPr>
          <p:cNvSpPr/>
          <p:nvPr/>
        </p:nvSpPr>
        <p:spPr>
          <a:xfrm>
            <a:off x="1035731" y="1343836"/>
            <a:ext cx="1426225" cy="7920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Выгрузка данных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E8E0CA-6159-4C04-9B16-CD5E0C309E32}"/>
              </a:ext>
            </a:extLst>
          </p:cNvPr>
          <p:cNvSpPr/>
          <p:nvPr/>
        </p:nvSpPr>
        <p:spPr>
          <a:xfrm>
            <a:off x="2751613" y="1343836"/>
            <a:ext cx="1426225" cy="7920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Очистка и обогащение данных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3D779A-203E-4D5F-A69D-FA27E43A0F25}"/>
              </a:ext>
            </a:extLst>
          </p:cNvPr>
          <p:cNvSpPr/>
          <p:nvPr/>
        </p:nvSpPr>
        <p:spPr>
          <a:xfrm>
            <a:off x="4523453" y="1343836"/>
            <a:ext cx="2229155" cy="7920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Формирование сложно-структурированной витрины данных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162AB-9D60-4087-B454-DE428CE1DEE8}"/>
              </a:ext>
            </a:extLst>
          </p:cNvPr>
          <p:cNvCxnSpPr>
            <a:cxnSpLocks/>
          </p:cNvCxnSpPr>
          <p:nvPr/>
        </p:nvCxnSpPr>
        <p:spPr>
          <a:xfrm>
            <a:off x="853772" y="1739836"/>
            <a:ext cx="161469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286C8-DA68-43FF-BBBA-FFD2DE539E8A}"/>
              </a:ext>
            </a:extLst>
          </p:cNvPr>
          <p:cNvCxnSpPr>
            <a:cxnSpLocks/>
          </p:cNvCxnSpPr>
          <p:nvPr/>
        </p:nvCxnSpPr>
        <p:spPr>
          <a:xfrm>
            <a:off x="2537922" y="1739836"/>
            <a:ext cx="161469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64C0-5EEF-41DA-B25E-588577005557}"/>
              </a:ext>
            </a:extLst>
          </p:cNvPr>
          <p:cNvCxnSpPr>
            <a:cxnSpLocks/>
          </p:cNvCxnSpPr>
          <p:nvPr/>
        </p:nvCxnSpPr>
        <p:spPr>
          <a:xfrm>
            <a:off x="4220250" y="1739836"/>
            <a:ext cx="247450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3A7DD-0B8C-4C0F-8C0A-1ABACF012449}"/>
              </a:ext>
            </a:extLst>
          </p:cNvPr>
          <p:cNvCxnSpPr>
            <a:cxnSpLocks/>
          </p:cNvCxnSpPr>
          <p:nvPr/>
        </p:nvCxnSpPr>
        <p:spPr>
          <a:xfrm>
            <a:off x="6818449" y="1739836"/>
            <a:ext cx="308631" cy="0"/>
          </a:xfrm>
          <a:prstGeom prst="straightConnector1">
            <a:avLst/>
          </a:prstGeom>
          <a:ln w="254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FCE748B-07BD-471C-8FA4-D12648344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115" y="1298772"/>
            <a:ext cx="651506" cy="882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DC4654-EA12-43EF-947D-E5632BF4D72D}"/>
              </a:ext>
            </a:extLst>
          </p:cNvPr>
          <p:cNvSpPr txBox="1"/>
          <p:nvPr/>
        </p:nvSpPr>
        <p:spPr>
          <a:xfrm>
            <a:off x="7570744" y="1585948"/>
            <a:ext cx="3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…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A1358939-5F90-4E1A-A166-F33A67E2234D}"/>
              </a:ext>
            </a:extLst>
          </p:cNvPr>
          <p:cNvGrpSpPr/>
          <p:nvPr/>
        </p:nvGrpSpPr>
        <p:grpSpPr>
          <a:xfrm>
            <a:off x="4140912" y="2705154"/>
            <a:ext cx="2958221" cy="1760245"/>
            <a:chOff x="4323552" y="2857518"/>
            <a:chExt cx="2958221" cy="176024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36D4EF-28C8-4D1A-AFB7-4BB322F9AD28}"/>
                </a:ext>
              </a:extLst>
            </p:cNvPr>
            <p:cNvSpPr/>
            <p:nvPr/>
          </p:nvSpPr>
          <p:spPr>
            <a:xfrm>
              <a:off x="4886018" y="3657734"/>
              <a:ext cx="467054" cy="45731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1F5911-F765-4E1A-BC51-E0FDB760F453}"/>
                </a:ext>
              </a:extLst>
            </p:cNvPr>
            <p:cNvSpPr/>
            <p:nvPr/>
          </p:nvSpPr>
          <p:spPr>
            <a:xfrm>
              <a:off x="5353072" y="3657734"/>
              <a:ext cx="698806" cy="45731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Дата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AD5332-1741-4F16-8329-D5390992B069}"/>
                </a:ext>
              </a:extLst>
            </p:cNvPr>
            <p:cNvSpPr/>
            <p:nvPr/>
          </p:nvSpPr>
          <p:spPr>
            <a:xfrm>
              <a:off x="6051878" y="3657734"/>
              <a:ext cx="698806" cy="45731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Текст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36D23C5-A14D-43DB-B6D7-D521C5063C69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4520816" y="3516621"/>
              <a:ext cx="598729" cy="141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6BAF6DA-203E-4E0D-B9C6-DAA37BF1CFF9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6631332" y="3345301"/>
              <a:ext cx="119352" cy="541089"/>
            </a:xfrm>
            <a:prstGeom prst="bentConnector3">
              <a:avLst>
                <a:gd name="adj1" fmla="val 2915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442EA67-66D0-405A-ADDE-7F9E99DF5A35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H="1" flipV="1">
              <a:off x="6401281" y="4115045"/>
              <a:ext cx="510594" cy="435113"/>
            </a:xfrm>
            <a:prstGeom prst="bentConnector4">
              <a:avLst>
                <a:gd name="adj1" fmla="val 38802"/>
                <a:gd name="adj2" fmla="val 67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385EFB34-CE33-4F8E-BCDE-405B6E7430F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 flipV="1">
              <a:off x="6750684" y="3886390"/>
              <a:ext cx="531089" cy="118603"/>
            </a:xfrm>
            <a:prstGeom prst="bentConnector5">
              <a:avLst>
                <a:gd name="adj1" fmla="val -23674"/>
                <a:gd name="adj2" fmla="val -138976"/>
                <a:gd name="adj3" fmla="val 494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E5D9288-3088-4467-A8AE-8650390BFF8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 flipV="1">
              <a:off x="5702475" y="4115045"/>
              <a:ext cx="21215" cy="285257"/>
            </a:xfrm>
            <a:prstGeom prst="bentConnector4">
              <a:avLst>
                <a:gd name="adj1" fmla="val -526797"/>
                <a:gd name="adj2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Connector: Elbow 1027">
              <a:extLst>
                <a:ext uri="{FF2B5EF4-FFF2-40B4-BE49-F238E27FC236}">
                  <a16:creationId xmlns:a16="http://schemas.microsoft.com/office/drawing/2014/main" id="{860E30FA-06DD-403E-8EB5-E45BA8D83807}"/>
                </a:ext>
              </a:extLst>
            </p:cNvPr>
            <p:cNvCxnSpPr>
              <a:endCxn id="24" idx="2"/>
            </p:cNvCxnSpPr>
            <p:nvPr/>
          </p:nvCxnSpPr>
          <p:spPr>
            <a:xfrm rot="5400000" flipH="1" flipV="1">
              <a:off x="4757408" y="4255626"/>
              <a:ext cx="502717" cy="221557"/>
            </a:xfrm>
            <a:prstGeom prst="bentConnector3">
              <a:avLst>
                <a:gd name="adj1" fmla="val 196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Connector: Elbow 1029">
              <a:extLst>
                <a:ext uri="{FF2B5EF4-FFF2-40B4-BE49-F238E27FC236}">
                  <a16:creationId xmlns:a16="http://schemas.microsoft.com/office/drawing/2014/main" id="{4559E5C9-DDFD-4AB3-BB42-9B731718D11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4323552" y="3886390"/>
              <a:ext cx="562466" cy="2153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row: Striped Right 72">
              <a:extLst>
                <a:ext uri="{FF2B5EF4-FFF2-40B4-BE49-F238E27FC236}">
                  <a16:creationId xmlns:a16="http://schemas.microsoft.com/office/drawing/2014/main" id="{A9CB456D-02D9-44F0-B232-A250FB26579B}"/>
                </a:ext>
              </a:extLst>
            </p:cNvPr>
            <p:cNvSpPr/>
            <p:nvPr/>
          </p:nvSpPr>
          <p:spPr>
            <a:xfrm rot="5400000">
              <a:off x="5586084" y="2878923"/>
              <a:ext cx="457311" cy="414502"/>
            </a:xfrm>
            <a:prstGeom prst="stripedRightArrow">
              <a:avLst>
                <a:gd name="adj1" fmla="val 43566"/>
                <a:gd name="adj2" fmla="val 50000"/>
              </a:avLst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9B1810D8-D541-4485-B6DB-6745A3080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90700" y="2246624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64677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0594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78587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55893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3670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9087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6766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81695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8638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7988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600" dirty="0" err="1"/>
                        <a:t>i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6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</a:t>
                      </a:r>
                      <a:endParaRPr lang="ru-RU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6941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E07895FA-46DF-4D19-9658-58484CED8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52282">
            <a:off x="5181581" y="747633"/>
            <a:ext cx="1041791" cy="2383570"/>
          </a:xfrm>
          <a:prstGeom prst="rect">
            <a:avLst/>
          </a:prstGeom>
        </p:spPr>
      </p:pic>
      <p:sp>
        <p:nvSpPr>
          <p:cNvPr id="76" name="Freeform 9">
            <a:extLst>
              <a:ext uri="{FF2B5EF4-FFF2-40B4-BE49-F238E27FC236}">
                <a16:creationId xmlns:a16="http://schemas.microsoft.com/office/drawing/2014/main" id="{1F6EAFAC-8804-4A76-8BD4-6D272E99D6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78656" y="1520752"/>
            <a:ext cx="464872" cy="438167"/>
          </a:xfrm>
          <a:custGeom>
            <a:avLst/>
            <a:gdLst>
              <a:gd name="T0" fmla="*/ 2966 w 4820"/>
              <a:gd name="T1" fmla="*/ 4088 h 4538"/>
              <a:gd name="T2" fmla="*/ 4746 w 4820"/>
              <a:gd name="T3" fmla="*/ 3737 h 4538"/>
              <a:gd name="T4" fmla="*/ 3315 w 4820"/>
              <a:gd name="T5" fmla="*/ 1300 h 4538"/>
              <a:gd name="T6" fmla="*/ 4587 w 4820"/>
              <a:gd name="T7" fmla="*/ 3361 h 4538"/>
              <a:gd name="T8" fmla="*/ 4191 w 4820"/>
              <a:gd name="T9" fmla="*/ 3541 h 4538"/>
              <a:gd name="T10" fmla="*/ 4033 w 4820"/>
              <a:gd name="T11" fmla="*/ 3783 h 4538"/>
              <a:gd name="T12" fmla="*/ 3570 w 4820"/>
              <a:gd name="T13" fmla="*/ 3794 h 4538"/>
              <a:gd name="T14" fmla="*/ 3244 w 4820"/>
              <a:gd name="T15" fmla="*/ 3348 h 4538"/>
              <a:gd name="T16" fmla="*/ 2940 w 4820"/>
              <a:gd name="T17" fmla="*/ 3184 h 4538"/>
              <a:gd name="T18" fmla="*/ 3071 w 4820"/>
              <a:gd name="T19" fmla="*/ 2760 h 4538"/>
              <a:gd name="T20" fmla="*/ 3171 w 4820"/>
              <a:gd name="T21" fmla="*/ 2550 h 4538"/>
              <a:gd name="T22" fmla="*/ 3353 w 4820"/>
              <a:gd name="T23" fmla="*/ 2169 h 4538"/>
              <a:gd name="T24" fmla="*/ 3628 w 4820"/>
              <a:gd name="T25" fmla="*/ 2222 h 4538"/>
              <a:gd name="T26" fmla="*/ 4031 w 4820"/>
              <a:gd name="T27" fmla="*/ 2068 h 4538"/>
              <a:gd name="T28" fmla="*/ 4206 w 4820"/>
              <a:gd name="T29" fmla="*/ 2377 h 4538"/>
              <a:gd name="T30" fmla="*/ 4582 w 4820"/>
              <a:gd name="T31" fmla="*/ 2492 h 4538"/>
              <a:gd name="T32" fmla="*/ 4529 w 4820"/>
              <a:gd name="T33" fmla="*/ 3103 h 4538"/>
              <a:gd name="T34" fmla="*/ 4706 w 4820"/>
              <a:gd name="T35" fmla="*/ 3028 h 4538"/>
              <a:gd name="T36" fmla="*/ 4706 w 4820"/>
              <a:gd name="T37" fmla="*/ 2439 h 4538"/>
              <a:gd name="T38" fmla="*/ 4362 w 4820"/>
              <a:gd name="T39" fmla="*/ 2100 h 4538"/>
              <a:gd name="T40" fmla="*/ 3692 w 4820"/>
              <a:gd name="T41" fmla="*/ 2027 h 4538"/>
              <a:gd name="T42" fmla="*/ 3170 w 4820"/>
              <a:gd name="T43" fmla="*/ 2404 h 4538"/>
              <a:gd name="T44" fmla="*/ 2894 w 4820"/>
              <a:gd name="T45" fmla="*/ 2834 h 4538"/>
              <a:gd name="T46" fmla="*/ 2976 w 4820"/>
              <a:gd name="T47" fmla="*/ 3504 h 4538"/>
              <a:gd name="T48" fmla="*/ 3507 w 4820"/>
              <a:gd name="T49" fmla="*/ 3920 h 4538"/>
              <a:gd name="T50" fmla="*/ 3909 w 4820"/>
              <a:gd name="T51" fmla="*/ 3836 h 4538"/>
              <a:gd name="T52" fmla="*/ 4340 w 4820"/>
              <a:gd name="T53" fmla="*/ 3566 h 4538"/>
              <a:gd name="T54" fmla="*/ 4706 w 4820"/>
              <a:gd name="T55" fmla="*/ 3028 h 4538"/>
              <a:gd name="T56" fmla="*/ 3652 w 4820"/>
              <a:gd name="T57" fmla="*/ 2580 h 4538"/>
              <a:gd name="T58" fmla="*/ 4003 w 4820"/>
              <a:gd name="T59" fmla="*/ 2453 h 4538"/>
              <a:gd name="T60" fmla="*/ 4010 w 4820"/>
              <a:gd name="T61" fmla="*/ 3428 h 4538"/>
              <a:gd name="T62" fmla="*/ 2596 w 4820"/>
              <a:gd name="T63" fmla="*/ 2865 h 4538"/>
              <a:gd name="T64" fmla="*/ 1730 w 4820"/>
              <a:gd name="T65" fmla="*/ 3090 h 4538"/>
              <a:gd name="T66" fmla="*/ 1303 w 4820"/>
              <a:gd name="T67" fmla="*/ 3121 h 4538"/>
              <a:gd name="T68" fmla="*/ 646 w 4820"/>
              <a:gd name="T69" fmla="*/ 3081 h 4538"/>
              <a:gd name="T70" fmla="*/ 396 w 4820"/>
              <a:gd name="T71" fmla="*/ 2208 h 4538"/>
              <a:gd name="T72" fmla="*/ 467 w 4820"/>
              <a:gd name="T73" fmla="*/ 1736 h 4538"/>
              <a:gd name="T74" fmla="*/ 727 w 4820"/>
              <a:gd name="T75" fmla="*/ 915 h 4538"/>
              <a:gd name="T76" fmla="*/ 1303 w 4820"/>
              <a:gd name="T77" fmla="*/ 891 h 4538"/>
              <a:gd name="T78" fmla="*/ 1724 w 4820"/>
              <a:gd name="T79" fmla="*/ 906 h 4538"/>
              <a:gd name="T80" fmla="*/ 2379 w 4820"/>
              <a:gd name="T81" fmla="*/ 915 h 4538"/>
              <a:gd name="T82" fmla="*/ 2608 w 4820"/>
              <a:gd name="T83" fmla="*/ 1787 h 4538"/>
              <a:gd name="T84" fmla="*/ 2626 w 4820"/>
              <a:gd name="T85" fmla="*/ 2208 h 4538"/>
              <a:gd name="T86" fmla="*/ 2596 w 4820"/>
              <a:gd name="T87" fmla="*/ 2865 h 4538"/>
              <a:gd name="T88" fmla="*/ 3026 w 4820"/>
              <a:gd name="T89" fmla="*/ 1845 h 4538"/>
              <a:gd name="T90" fmla="*/ 2475 w 4820"/>
              <a:gd name="T91" fmla="*/ 820 h 4538"/>
              <a:gd name="T92" fmla="*/ 1360 w 4820"/>
              <a:gd name="T93" fmla="*/ 485 h 4538"/>
              <a:gd name="T94" fmla="*/ 335 w 4820"/>
              <a:gd name="T95" fmla="*/ 1036 h 4538"/>
              <a:gd name="T96" fmla="*/ 0 w 4820"/>
              <a:gd name="T97" fmla="*/ 2151 h 4538"/>
              <a:gd name="T98" fmla="*/ 551 w 4820"/>
              <a:gd name="T99" fmla="*/ 3176 h 4538"/>
              <a:gd name="T100" fmla="*/ 1666 w 4820"/>
              <a:gd name="T101" fmla="*/ 3511 h 4538"/>
              <a:gd name="T102" fmla="*/ 2691 w 4820"/>
              <a:gd name="T103" fmla="*/ 2960 h 4538"/>
              <a:gd name="T104" fmla="*/ 886 w 4820"/>
              <a:gd name="T105" fmla="*/ 2015 h 4538"/>
              <a:gd name="T106" fmla="*/ 1513 w 4820"/>
              <a:gd name="T107" fmla="*/ 1254 h 4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20" h="4538">
                <a:moveTo>
                  <a:pt x="4746" y="3737"/>
                </a:moveTo>
                <a:lnTo>
                  <a:pt x="4746" y="3737"/>
                </a:lnTo>
                <a:cubicBezTo>
                  <a:pt x="4500" y="4124"/>
                  <a:pt x="4078" y="4349"/>
                  <a:pt x="3634" y="4349"/>
                </a:cubicBezTo>
                <a:cubicBezTo>
                  <a:pt x="3563" y="4349"/>
                  <a:pt x="3492" y="4343"/>
                  <a:pt x="3420" y="4331"/>
                </a:cubicBezTo>
                <a:lnTo>
                  <a:pt x="3426" y="4538"/>
                </a:lnTo>
                <a:lnTo>
                  <a:pt x="2966" y="4088"/>
                </a:lnTo>
                <a:lnTo>
                  <a:pt x="3609" y="4072"/>
                </a:lnTo>
                <a:lnTo>
                  <a:pt x="3480" y="4203"/>
                </a:lnTo>
                <a:cubicBezTo>
                  <a:pt x="3932" y="4263"/>
                  <a:pt x="4383" y="4057"/>
                  <a:pt x="4632" y="3664"/>
                </a:cubicBezTo>
                <a:cubicBezTo>
                  <a:pt x="4652" y="3633"/>
                  <a:pt x="4693" y="3623"/>
                  <a:pt x="4725" y="3644"/>
                </a:cubicBezTo>
                <a:cubicBezTo>
                  <a:pt x="4756" y="3663"/>
                  <a:pt x="4766" y="3705"/>
                  <a:pt x="4746" y="3737"/>
                </a:cubicBezTo>
                <a:lnTo>
                  <a:pt x="4746" y="3737"/>
                </a:lnTo>
                <a:close/>
                <a:moveTo>
                  <a:pt x="1519" y="220"/>
                </a:moveTo>
                <a:lnTo>
                  <a:pt x="1519" y="220"/>
                </a:lnTo>
                <a:cubicBezTo>
                  <a:pt x="1511" y="183"/>
                  <a:pt x="1534" y="147"/>
                  <a:pt x="1570" y="139"/>
                </a:cubicBezTo>
                <a:cubicBezTo>
                  <a:pt x="2193" y="0"/>
                  <a:pt x="2839" y="271"/>
                  <a:pt x="3179" y="802"/>
                </a:cubicBezTo>
                <a:lnTo>
                  <a:pt x="3325" y="657"/>
                </a:lnTo>
                <a:lnTo>
                  <a:pt x="3315" y="1300"/>
                </a:lnTo>
                <a:lnTo>
                  <a:pt x="2861" y="844"/>
                </a:lnTo>
                <a:lnTo>
                  <a:pt x="3048" y="847"/>
                </a:lnTo>
                <a:cubicBezTo>
                  <a:pt x="2734" y="381"/>
                  <a:pt x="2156" y="146"/>
                  <a:pt x="1600" y="271"/>
                </a:cubicBezTo>
                <a:cubicBezTo>
                  <a:pt x="1563" y="279"/>
                  <a:pt x="1527" y="256"/>
                  <a:pt x="1519" y="220"/>
                </a:cubicBezTo>
                <a:lnTo>
                  <a:pt x="1519" y="220"/>
                </a:lnTo>
                <a:close/>
                <a:moveTo>
                  <a:pt x="4587" y="3361"/>
                </a:moveTo>
                <a:lnTo>
                  <a:pt x="4587" y="3361"/>
                </a:lnTo>
                <a:cubicBezTo>
                  <a:pt x="4584" y="3368"/>
                  <a:pt x="4575" y="3372"/>
                  <a:pt x="4568" y="3369"/>
                </a:cubicBezTo>
                <a:lnTo>
                  <a:pt x="4444" y="3319"/>
                </a:lnTo>
                <a:cubicBezTo>
                  <a:pt x="4416" y="3307"/>
                  <a:pt x="4382" y="3317"/>
                  <a:pt x="4364" y="3342"/>
                </a:cubicBezTo>
                <a:cubicBezTo>
                  <a:pt x="4323" y="3399"/>
                  <a:pt x="4274" y="3449"/>
                  <a:pt x="4218" y="3491"/>
                </a:cubicBezTo>
                <a:cubicBezTo>
                  <a:pt x="4202" y="3503"/>
                  <a:pt x="4193" y="3521"/>
                  <a:pt x="4191" y="3541"/>
                </a:cubicBezTo>
                <a:cubicBezTo>
                  <a:pt x="4190" y="3552"/>
                  <a:pt x="4192" y="3563"/>
                  <a:pt x="4197" y="3573"/>
                </a:cubicBezTo>
                <a:lnTo>
                  <a:pt x="4247" y="3693"/>
                </a:lnTo>
                <a:cubicBezTo>
                  <a:pt x="4249" y="3698"/>
                  <a:pt x="4249" y="3702"/>
                  <a:pt x="4247" y="3705"/>
                </a:cubicBezTo>
                <a:cubicBezTo>
                  <a:pt x="4246" y="3707"/>
                  <a:pt x="4244" y="3711"/>
                  <a:pt x="4239" y="3713"/>
                </a:cubicBezTo>
                <a:lnTo>
                  <a:pt x="4053" y="3791"/>
                </a:lnTo>
                <a:cubicBezTo>
                  <a:pt x="4045" y="3795"/>
                  <a:pt x="4036" y="3791"/>
                  <a:pt x="4033" y="3783"/>
                </a:cubicBezTo>
                <a:lnTo>
                  <a:pt x="3982" y="3663"/>
                </a:lnTo>
                <a:cubicBezTo>
                  <a:pt x="3970" y="3634"/>
                  <a:pt x="3939" y="3617"/>
                  <a:pt x="3908" y="3622"/>
                </a:cubicBezTo>
                <a:cubicBezTo>
                  <a:pt x="3839" y="3633"/>
                  <a:pt x="3769" y="3633"/>
                  <a:pt x="3700" y="3623"/>
                </a:cubicBezTo>
                <a:cubicBezTo>
                  <a:pt x="3669" y="3618"/>
                  <a:pt x="3639" y="3635"/>
                  <a:pt x="3628" y="3664"/>
                </a:cubicBezTo>
                <a:lnTo>
                  <a:pt x="3578" y="3786"/>
                </a:lnTo>
                <a:cubicBezTo>
                  <a:pt x="3576" y="3791"/>
                  <a:pt x="3572" y="3794"/>
                  <a:pt x="3570" y="3794"/>
                </a:cubicBezTo>
                <a:cubicBezTo>
                  <a:pt x="3567" y="3796"/>
                  <a:pt x="3563" y="3797"/>
                  <a:pt x="3558" y="3795"/>
                </a:cubicBezTo>
                <a:lnTo>
                  <a:pt x="3370" y="3718"/>
                </a:lnTo>
                <a:cubicBezTo>
                  <a:pt x="3363" y="3715"/>
                  <a:pt x="3359" y="3706"/>
                  <a:pt x="3362" y="3699"/>
                </a:cubicBezTo>
                <a:lnTo>
                  <a:pt x="3413" y="3575"/>
                </a:lnTo>
                <a:cubicBezTo>
                  <a:pt x="3424" y="3546"/>
                  <a:pt x="3415" y="3513"/>
                  <a:pt x="3390" y="3495"/>
                </a:cubicBezTo>
                <a:cubicBezTo>
                  <a:pt x="3334" y="3453"/>
                  <a:pt x="3285" y="3404"/>
                  <a:pt x="3244" y="3348"/>
                </a:cubicBezTo>
                <a:cubicBezTo>
                  <a:pt x="3231" y="3331"/>
                  <a:pt x="3210" y="3321"/>
                  <a:pt x="3189" y="3321"/>
                </a:cubicBezTo>
                <a:cubicBezTo>
                  <a:pt x="3181" y="3321"/>
                  <a:pt x="3172" y="3322"/>
                  <a:pt x="3163" y="3326"/>
                </a:cubicBezTo>
                <a:lnTo>
                  <a:pt x="3038" y="3379"/>
                </a:lnTo>
                <a:cubicBezTo>
                  <a:pt x="3033" y="3381"/>
                  <a:pt x="3029" y="3380"/>
                  <a:pt x="3027" y="3379"/>
                </a:cubicBezTo>
                <a:cubicBezTo>
                  <a:pt x="3024" y="3378"/>
                  <a:pt x="3021" y="3375"/>
                  <a:pt x="3019" y="3371"/>
                </a:cubicBezTo>
                <a:lnTo>
                  <a:pt x="2940" y="3184"/>
                </a:lnTo>
                <a:cubicBezTo>
                  <a:pt x="2937" y="3176"/>
                  <a:pt x="2940" y="3167"/>
                  <a:pt x="2948" y="3164"/>
                </a:cubicBezTo>
                <a:lnTo>
                  <a:pt x="3076" y="3110"/>
                </a:lnTo>
                <a:cubicBezTo>
                  <a:pt x="3104" y="3098"/>
                  <a:pt x="3121" y="3068"/>
                  <a:pt x="3116" y="3037"/>
                </a:cubicBezTo>
                <a:cubicBezTo>
                  <a:pt x="3107" y="2970"/>
                  <a:pt x="3107" y="2902"/>
                  <a:pt x="3117" y="2835"/>
                </a:cubicBezTo>
                <a:cubicBezTo>
                  <a:pt x="3122" y="2805"/>
                  <a:pt x="3106" y="2776"/>
                  <a:pt x="3078" y="2763"/>
                </a:cubicBezTo>
                <a:cubicBezTo>
                  <a:pt x="3077" y="2763"/>
                  <a:pt x="3072" y="2761"/>
                  <a:pt x="3071" y="2760"/>
                </a:cubicBezTo>
                <a:lnTo>
                  <a:pt x="2945" y="2709"/>
                </a:lnTo>
                <a:cubicBezTo>
                  <a:pt x="2937" y="2706"/>
                  <a:pt x="2934" y="2697"/>
                  <a:pt x="2937" y="2689"/>
                </a:cubicBezTo>
                <a:lnTo>
                  <a:pt x="3013" y="2502"/>
                </a:lnTo>
                <a:cubicBezTo>
                  <a:pt x="3015" y="2497"/>
                  <a:pt x="3019" y="2494"/>
                  <a:pt x="3021" y="2494"/>
                </a:cubicBezTo>
                <a:cubicBezTo>
                  <a:pt x="3024" y="2492"/>
                  <a:pt x="3028" y="2491"/>
                  <a:pt x="3033" y="2493"/>
                </a:cubicBezTo>
                <a:lnTo>
                  <a:pt x="3171" y="2550"/>
                </a:lnTo>
                <a:cubicBezTo>
                  <a:pt x="3206" y="2563"/>
                  <a:pt x="3245" y="2547"/>
                  <a:pt x="3259" y="2513"/>
                </a:cubicBezTo>
                <a:cubicBezTo>
                  <a:pt x="3260" y="2510"/>
                  <a:pt x="3261" y="2508"/>
                  <a:pt x="3261" y="2505"/>
                </a:cubicBezTo>
                <a:cubicBezTo>
                  <a:pt x="3298" y="2460"/>
                  <a:pt x="3340" y="2419"/>
                  <a:pt x="3387" y="2384"/>
                </a:cubicBezTo>
                <a:cubicBezTo>
                  <a:pt x="3395" y="2378"/>
                  <a:pt x="3402" y="2370"/>
                  <a:pt x="3406" y="2361"/>
                </a:cubicBezTo>
                <a:cubicBezTo>
                  <a:pt x="3416" y="2343"/>
                  <a:pt x="3416" y="2319"/>
                  <a:pt x="3408" y="2300"/>
                </a:cubicBezTo>
                <a:lnTo>
                  <a:pt x="3353" y="2169"/>
                </a:lnTo>
                <a:cubicBezTo>
                  <a:pt x="3350" y="2162"/>
                  <a:pt x="3353" y="2153"/>
                  <a:pt x="3361" y="2150"/>
                </a:cubicBezTo>
                <a:lnTo>
                  <a:pt x="3548" y="2071"/>
                </a:lnTo>
                <a:cubicBezTo>
                  <a:pt x="3552" y="2069"/>
                  <a:pt x="3556" y="2070"/>
                  <a:pt x="3559" y="2071"/>
                </a:cubicBezTo>
                <a:cubicBezTo>
                  <a:pt x="3561" y="2072"/>
                  <a:pt x="3565" y="2074"/>
                  <a:pt x="3567" y="2079"/>
                </a:cubicBezTo>
                <a:lnTo>
                  <a:pt x="3623" y="2212"/>
                </a:lnTo>
                <a:cubicBezTo>
                  <a:pt x="3624" y="2215"/>
                  <a:pt x="3627" y="2219"/>
                  <a:pt x="3628" y="2222"/>
                </a:cubicBezTo>
                <a:cubicBezTo>
                  <a:pt x="3642" y="2245"/>
                  <a:pt x="3670" y="2258"/>
                  <a:pt x="3697" y="2254"/>
                </a:cubicBezTo>
                <a:cubicBezTo>
                  <a:pt x="3763" y="2244"/>
                  <a:pt x="3830" y="2243"/>
                  <a:pt x="3896" y="2252"/>
                </a:cubicBezTo>
                <a:cubicBezTo>
                  <a:pt x="3914" y="2255"/>
                  <a:pt x="3932" y="2250"/>
                  <a:pt x="3947" y="2238"/>
                </a:cubicBezTo>
                <a:cubicBezTo>
                  <a:pt x="3957" y="2231"/>
                  <a:pt x="3964" y="2220"/>
                  <a:pt x="3968" y="2209"/>
                </a:cubicBezTo>
                <a:lnTo>
                  <a:pt x="4022" y="2076"/>
                </a:lnTo>
                <a:cubicBezTo>
                  <a:pt x="4024" y="2072"/>
                  <a:pt x="4028" y="2069"/>
                  <a:pt x="4031" y="2068"/>
                </a:cubicBezTo>
                <a:cubicBezTo>
                  <a:pt x="4033" y="2067"/>
                  <a:pt x="4037" y="2066"/>
                  <a:pt x="4042" y="2068"/>
                </a:cubicBezTo>
                <a:lnTo>
                  <a:pt x="4230" y="2144"/>
                </a:lnTo>
                <a:cubicBezTo>
                  <a:pt x="4234" y="2146"/>
                  <a:pt x="4237" y="2150"/>
                  <a:pt x="4238" y="2153"/>
                </a:cubicBezTo>
                <a:cubicBezTo>
                  <a:pt x="4239" y="2155"/>
                  <a:pt x="4240" y="2159"/>
                  <a:pt x="4238" y="2164"/>
                </a:cubicBezTo>
                <a:lnTo>
                  <a:pt x="4183" y="2296"/>
                </a:lnTo>
                <a:cubicBezTo>
                  <a:pt x="4171" y="2325"/>
                  <a:pt x="4181" y="2358"/>
                  <a:pt x="4206" y="2377"/>
                </a:cubicBezTo>
                <a:cubicBezTo>
                  <a:pt x="4261" y="2416"/>
                  <a:pt x="4310" y="2463"/>
                  <a:pt x="4348" y="2513"/>
                </a:cubicBezTo>
                <a:cubicBezTo>
                  <a:pt x="4363" y="2537"/>
                  <a:pt x="4393" y="2548"/>
                  <a:pt x="4421" y="2542"/>
                </a:cubicBezTo>
                <a:cubicBezTo>
                  <a:pt x="4425" y="2541"/>
                  <a:pt x="4429" y="2540"/>
                  <a:pt x="4432" y="2539"/>
                </a:cubicBezTo>
                <a:lnTo>
                  <a:pt x="4562" y="2484"/>
                </a:lnTo>
                <a:cubicBezTo>
                  <a:pt x="4567" y="2482"/>
                  <a:pt x="4571" y="2483"/>
                  <a:pt x="4573" y="2484"/>
                </a:cubicBezTo>
                <a:cubicBezTo>
                  <a:pt x="4576" y="2485"/>
                  <a:pt x="4580" y="2487"/>
                  <a:pt x="4582" y="2492"/>
                </a:cubicBezTo>
                <a:lnTo>
                  <a:pt x="4660" y="2679"/>
                </a:lnTo>
                <a:cubicBezTo>
                  <a:pt x="4663" y="2686"/>
                  <a:pt x="4660" y="2695"/>
                  <a:pt x="4652" y="2698"/>
                </a:cubicBezTo>
                <a:lnTo>
                  <a:pt x="4526" y="2752"/>
                </a:lnTo>
                <a:cubicBezTo>
                  <a:pt x="4497" y="2764"/>
                  <a:pt x="4480" y="2794"/>
                  <a:pt x="4485" y="2825"/>
                </a:cubicBezTo>
                <a:cubicBezTo>
                  <a:pt x="4496" y="2893"/>
                  <a:pt x="4497" y="2963"/>
                  <a:pt x="4488" y="3031"/>
                </a:cubicBezTo>
                <a:cubicBezTo>
                  <a:pt x="4483" y="3062"/>
                  <a:pt x="4501" y="3091"/>
                  <a:pt x="4529" y="3103"/>
                </a:cubicBezTo>
                <a:lnTo>
                  <a:pt x="4655" y="3154"/>
                </a:lnTo>
                <a:cubicBezTo>
                  <a:pt x="4663" y="3157"/>
                  <a:pt x="4666" y="3166"/>
                  <a:pt x="4663" y="3173"/>
                </a:cubicBezTo>
                <a:lnTo>
                  <a:pt x="4587" y="3361"/>
                </a:lnTo>
                <a:lnTo>
                  <a:pt x="4587" y="3361"/>
                </a:lnTo>
                <a:close/>
                <a:moveTo>
                  <a:pt x="4706" y="3028"/>
                </a:moveTo>
                <a:lnTo>
                  <a:pt x="4706" y="3028"/>
                </a:lnTo>
                <a:lnTo>
                  <a:pt x="4627" y="2997"/>
                </a:lnTo>
                <a:cubicBezTo>
                  <a:pt x="4630" y="2950"/>
                  <a:pt x="4630" y="2903"/>
                  <a:pt x="4625" y="2856"/>
                </a:cubicBezTo>
                <a:lnTo>
                  <a:pt x="4705" y="2823"/>
                </a:lnTo>
                <a:cubicBezTo>
                  <a:pt x="4742" y="2807"/>
                  <a:pt x="4770" y="2778"/>
                  <a:pt x="4785" y="2741"/>
                </a:cubicBezTo>
                <a:cubicBezTo>
                  <a:pt x="4800" y="2704"/>
                  <a:pt x="4800" y="2663"/>
                  <a:pt x="4785" y="2626"/>
                </a:cubicBezTo>
                <a:lnTo>
                  <a:pt x="4706" y="2439"/>
                </a:lnTo>
                <a:cubicBezTo>
                  <a:pt x="4690" y="2403"/>
                  <a:pt x="4661" y="2374"/>
                  <a:pt x="4624" y="2359"/>
                </a:cubicBezTo>
                <a:cubicBezTo>
                  <a:pt x="4587" y="2344"/>
                  <a:pt x="4546" y="2344"/>
                  <a:pt x="4509" y="2359"/>
                </a:cubicBezTo>
                <a:lnTo>
                  <a:pt x="4426" y="2395"/>
                </a:lnTo>
                <a:cubicBezTo>
                  <a:pt x="4396" y="2361"/>
                  <a:pt x="4363" y="2329"/>
                  <a:pt x="4328" y="2300"/>
                </a:cubicBezTo>
                <a:lnTo>
                  <a:pt x="4363" y="2215"/>
                </a:lnTo>
                <a:cubicBezTo>
                  <a:pt x="4378" y="2178"/>
                  <a:pt x="4378" y="2137"/>
                  <a:pt x="4362" y="2100"/>
                </a:cubicBezTo>
                <a:cubicBezTo>
                  <a:pt x="4347" y="2063"/>
                  <a:pt x="4318" y="2034"/>
                  <a:pt x="4281" y="2019"/>
                </a:cubicBezTo>
                <a:lnTo>
                  <a:pt x="4093" y="1943"/>
                </a:lnTo>
                <a:cubicBezTo>
                  <a:pt x="4016" y="1912"/>
                  <a:pt x="3929" y="1949"/>
                  <a:pt x="3897" y="2025"/>
                </a:cubicBezTo>
                <a:lnTo>
                  <a:pt x="3862" y="2113"/>
                </a:lnTo>
                <a:cubicBezTo>
                  <a:pt x="3817" y="2110"/>
                  <a:pt x="3773" y="2110"/>
                  <a:pt x="3728" y="2114"/>
                </a:cubicBezTo>
                <a:lnTo>
                  <a:pt x="3692" y="2027"/>
                </a:lnTo>
                <a:cubicBezTo>
                  <a:pt x="3676" y="1990"/>
                  <a:pt x="3647" y="1961"/>
                  <a:pt x="3610" y="1946"/>
                </a:cubicBezTo>
                <a:cubicBezTo>
                  <a:pt x="3573" y="1931"/>
                  <a:pt x="3532" y="1931"/>
                  <a:pt x="3495" y="1947"/>
                </a:cubicBezTo>
                <a:lnTo>
                  <a:pt x="3308" y="2025"/>
                </a:lnTo>
                <a:cubicBezTo>
                  <a:pt x="3232" y="2058"/>
                  <a:pt x="3196" y="2146"/>
                  <a:pt x="3228" y="2222"/>
                </a:cubicBezTo>
                <a:lnTo>
                  <a:pt x="3265" y="2309"/>
                </a:lnTo>
                <a:cubicBezTo>
                  <a:pt x="3231" y="2338"/>
                  <a:pt x="3199" y="2369"/>
                  <a:pt x="3170" y="2404"/>
                </a:cubicBezTo>
                <a:lnTo>
                  <a:pt x="3084" y="2368"/>
                </a:lnTo>
                <a:cubicBezTo>
                  <a:pt x="3047" y="2353"/>
                  <a:pt x="3006" y="2353"/>
                  <a:pt x="2969" y="2369"/>
                </a:cubicBezTo>
                <a:cubicBezTo>
                  <a:pt x="2932" y="2385"/>
                  <a:pt x="2903" y="2414"/>
                  <a:pt x="2888" y="2451"/>
                </a:cubicBezTo>
                <a:lnTo>
                  <a:pt x="2812" y="2639"/>
                </a:lnTo>
                <a:cubicBezTo>
                  <a:pt x="2797" y="2676"/>
                  <a:pt x="2797" y="2716"/>
                  <a:pt x="2813" y="2753"/>
                </a:cubicBezTo>
                <a:cubicBezTo>
                  <a:pt x="2828" y="2790"/>
                  <a:pt x="2857" y="2819"/>
                  <a:pt x="2894" y="2834"/>
                </a:cubicBezTo>
                <a:lnTo>
                  <a:pt x="2977" y="2868"/>
                </a:lnTo>
                <a:cubicBezTo>
                  <a:pt x="2973" y="2914"/>
                  <a:pt x="2973" y="2960"/>
                  <a:pt x="2977" y="3005"/>
                </a:cubicBezTo>
                <a:lnTo>
                  <a:pt x="2895" y="3040"/>
                </a:lnTo>
                <a:cubicBezTo>
                  <a:pt x="2819" y="3072"/>
                  <a:pt x="2783" y="3160"/>
                  <a:pt x="2815" y="3236"/>
                </a:cubicBezTo>
                <a:lnTo>
                  <a:pt x="2894" y="3423"/>
                </a:lnTo>
                <a:cubicBezTo>
                  <a:pt x="2910" y="3460"/>
                  <a:pt x="2939" y="3489"/>
                  <a:pt x="2976" y="3504"/>
                </a:cubicBezTo>
                <a:cubicBezTo>
                  <a:pt x="3013" y="3519"/>
                  <a:pt x="3054" y="3519"/>
                  <a:pt x="3091" y="3503"/>
                </a:cubicBezTo>
                <a:lnTo>
                  <a:pt x="3168" y="3470"/>
                </a:lnTo>
                <a:cubicBezTo>
                  <a:pt x="3199" y="3507"/>
                  <a:pt x="3232" y="3540"/>
                  <a:pt x="3268" y="3571"/>
                </a:cubicBezTo>
                <a:lnTo>
                  <a:pt x="3237" y="3648"/>
                </a:lnTo>
                <a:cubicBezTo>
                  <a:pt x="3206" y="3724"/>
                  <a:pt x="3243" y="3812"/>
                  <a:pt x="3320" y="3843"/>
                </a:cubicBezTo>
                <a:lnTo>
                  <a:pt x="3507" y="3920"/>
                </a:lnTo>
                <a:cubicBezTo>
                  <a:pt x="3525" y="3927"/>
                  <a:pt x="3545" y="3931"/>
                  <a:pt x="3564" y="3931"/>
                </a:cubicBezTo>
                <a:cubicBezTo>
                  <a:pt x="3583" y="3931"/>
                  <a:pt x="3603" y="3927"/>
                  <a:pt x="3622" y="3919"/>
                </a:cubicBezTo>
                <a:cubicBezTo>
                  <a:pt x="3659" y="3903"/>
                  <a:pt x="3688" y="3874"/>
                  <a:pt x="3703" y="3837"/>
                </a:cubicBezTo>
                <a:lnTo>
                  <a:pt x="3733" y="3763"/>
                </a:lnTo>
                <a:cubicBezTo>
                  <a:pt x="3781" y="3767"/>
                  <a:pt x="3829" y="3766"/>
                  <a:pt x="3877" y="3762"/>
                </a:cubicBezTo>
                <a:lnTo>
                  <a:pt x="3909" y="3836"/>
                </a:lnTo>
                <a:cubicBezTo>
                  <a:pt x="3924" y="3873"/>
                  <a:pt x="3953" y="3901"/>
                  <a:pt x="3990" y="3917"/>
                </a:cubicBezTo>
                <a:cubicBezTo>
                  <a:pt x="4027" y="3932"/>
                  <a:pt x="4068" y="3931"/>
                  <a:pt x="4105" y="3916"/>
                </a:cubicBezTo>
                <a:lnTo>
                  <a:pt x="4292" y="3837"/>
                </a:lnTo>
                <a:cubicBezTo>
                  <a:pt x="4329" y="3822"/>
                  <a:pt x="4357" y="3793"/>
                  <a:pt x="4373" y="3755"/>
                </a:cubicBezTo>
                <a:cubicBezTo>
                  <a:pt x="4388" y="3718"/>
                  <a:pt x="4387" y="3678"/>
                  <a:pt x="4372" y="3641"/>
                </a:cubicBezTo>
                <a:lnTo>
                  <a:pt x="4340" y="3566"/>
                </a:lnTo>
                <a:cubicBezTo>
                  <a:pt x="4377" y="3535"/>
                  <a:pt x="4410" y="3500"/>
                  <a:pt x="4441" y="3463"/>
                </a:cubicBezTo>
                <a:lnTo>
                  <a:pt x="4517" y="3494"/>
                </a:lnTo>
                <a:cubicBezTo>
                  <a:pt x="4593" y="3525"/>
                  <a:pt x="4681" y="3488"/>
                  <a:pt x="4712" y="3412"/>
                </a:cubicBezTo>
                <a:lnTo>
                  <a:pt x="4788" y="3224"/>
                </a:lnTo>
                <a:cubicBezTo>
                  <a:pt x="4820" y="3148"/>
                  <a:pt x="4783" y="3060"/>
                  <a:pt x="4706" y="3028"/>
                </a:cubicBezTo>
                <a:lnTo>
                  <a:pt x="4706" y="3028"/>
                </a:lnTo>
                <a:close/>
                <a:moveTo>
                  <a:pt x="4168" y="3090"/>
                </a:moveTo>
                <a:lnTo>
                  <a:pt x="4168" y="3090"/>
                </a:lnTo>
                <a:cubicBezTo>
                  <a:pt x="4129" y="3187"/>
                  <a:pt x="4054" y="3263"/>
                  <a:pt x="3957" y="3303"/>
                </a:cubicBezTo>
                <a:cubicBezTo>
                  <a:pt x="3860" y="3344"/>
                  <a:pt x="3754" y="3345"/>
                  <a:pt x="3657" y="3305"/>
                </a:cubicBezTo>
                <a:cubicBezTo>
                  <a:pt x="3559" y="3266"/>
                  <a:pt x="3483" y="3191"/>
                  <a:pt x="3443" y="3094"/>
                </a:cubicBezTo>
                <a:cubicBezTo>
                  <a:pt x="3359" y="2895"/>
                  <a:pt x="3453" y="2664"/>
                  <a:pt x="3652" y="2580"/>
                </a:cubicBezTo>
                <a:cubicBezTo>
                  <a:pt x="3701" y="2559"/>
                  <a:pt x="3753" y="2549"/>
                  <a:pt x="3805" y="2549"/>
                </a:cubicBezTo>
                <a:cubicBezTo>
                  <a:pt x="3855" y="2549"/>
                  <a:pt x="3905" y="2559"/>
                  <a:pt x="3953" y="2578"/>
                </a:cubicBezTo>
                <a:cubicBezTo>
                  <a:pt x="4050" y="2618"/>
                  <a:pt x="4126" y="2693"/>
                  <a:pt x="4166" y="2789"/>
                </a:cubicBezTo>
                <a:cubicBezTo>
                  <a:pt x="4207" y="2886"/>
                  <a:pt x="4208" y="2993"/>
                  <a:pt x="4168" y="3090"/>
                </a:cubicBezTo>
                <a:lnTo>
                  <a:pt x="4168" y="3090"/>
                </a:lnTo>
                <a:close/>
                <a:moveTo>
                  <a:pt x="4003" y="2453"/>
                </a:moveTo>
                <a:lnTo>
                  <a:pt x="4003" y="2453"/>
                </a:lnTo>
                <a:cubicBezTo>
                  <a:pt x="3873" y="2400"/>
                  <a:pt x="3730" y="2401"/>
                  <a:pt x="3600" y="2456"/>
                </a:cubicBezTo>
                <a:cubicBezTo>
                  <a:pt x="3332" y="2569"/>
                  <a:pt x="3205" y="2879"/>
                  <a:pt x="3318" y="3147"/>
                </a:cubicBezTo>
                <a:cubicBezTo>
                  <a:pt x="3373" y="3277"/>
                  <a:pt x="3475" y="3377"/>
                  <a:pt x="3606" y="3430"/>
                </a:cubicBezTo>
                <a:cubicBezTo>
                  <a:pt x="3670" y="3457"/>
                  <a:pt x="3737" y="3470"/>
                  <a:pt x="3805" y="3470"/>
                </a:cubicBezTo>
                <a:cubicBezTo>
                  <a:pt x="3874" y="3470"/>
                  <a:pt x="3944" y="3456"/>
                  <a:pt x="4010" y="3428"/>
                </a:cubicBezTo>
                <a:cubicBezTo>
                  <a:pt x="4139" y="3373"/>
                  <a:pt x="4240" y="3271"/>
                  <a:pt x="4293" y="3141"/>
                </a:cubicBezTo>
                <a:cubicBezTo>
                  <a:pt x="4346" y="3010"/>
                  <a:pt x="4346" y="2867"/>
                  <a:pt x="4291" y="2737"/>
                </a:cubicBezTo>
                <a:cubicBezTo>
                  <a:pt x="4236" y="2607"/>
                  <a:pt x="4134" y="2506"/>
                  <a:pt x="4003" y="2453"/>
                </a:cubicBezTo>
                <a:lnTo>
                  <a:pt x="4003" y="2453"/>
                </a:lnTo>
                <a:close/>
                <a:moveTo>
                  <a:pt x="2596" y="2865"/>
                </a:moveTo>
                <a:lnTo>
                  <a:pt x="2596" y="2865"/>
                </a:lnTo>
                <a:lnTo>
                  <a:pt x="2379" y="3081"/>
                </a:lnTo>
                <a:cubicBezTo>
                  <a:pt x="2357" y="3103"/>
                  <a:pt x="2321" y="3103"/>
                  <a:pt x="2299" y="3081"/>
                </a:cubicBezTo>
                <a:lnTo>
                  <a:pt x="2157" y="2939"/>
                </a:lnTo>
                <a:cubicBezTo>
                  <a:pt x="2135" y="2917"/>
                  <a:pt x="2101" y="2913"/>
                  <a:pt x="2074" y="2929"/>
                </a:cubicBezTo>
                <a:cubicBezTo>
                  <a:pt x="1981" y="2986"/>
                  <a:pt x="1880" y="3029"/>
                  <a:pt x="1774" y="3055"/>
                </a:cubicBezTo>
                <a:cubicBezTo>
                  <a:pt x="1755" y="3060"/>
                  <a:pt x="1739" y="3073"/>
                  <a:pt x="1730" y="3090"/>
                </a:cubicBezTo>
                <a:cubicBezTo>
                  <a:pt x="1725" y="3100"/>
                  <a:pt x="1723" y="3111"/>
                  <a:pt x="1723" y="3123"/>
                </a:cubicBezTo>
                <a:lnTo>
                  <a:pt x="1723" y="3320"/>
                </a:lnTo>
                <a:cubicBezTo>
                  <a:pt x="1723" y="3351"/>
                  <a:pt x="1697" y="3376"/>
                  <a:pt x="1666" y="3376"/>
                </a:cubicBezTo>
                <a:lnTo>
                  <a:pt x="1360" y="3376"/>
                </a:lnTo>
                <a:cubicBezTo>
                  <a:pt x="1329" y="3376"/>
                  <a:pt x="1303" y="3351"/>
                  <a:pt x="1303" y="3320"/>
                </a:cubicBezTo>
                <a:lnTo>
                  <a:pt x="1303" y="3121"/>
                </a:lnTo>
                <a:cubicBezTo>
                  <a:pt x="1303" y="3090"/>
                  <a:pt x="1280" y="3063"/>
                  <a:pt x="1250" y="3056"/>
                </a:cubicBezTo>
                <a:cubicBezTo>
                  <a:pt x="1144" y="3029"/>
                  <a:pt x="1043" y="2987"/>
                  <a:pt x="951" y="2930"/>
                </a:cubicBezTo>
                <a:cubicBezTo>
                  <a:pt x="940" y="2924"/>
                  <a:pt x="928" y="2921"/>
                  <a:pt x="915" y="2921"/>
                </a:cubicBezTo>
                <a:cubicBezTo>
                  <a:pt x="898" y="2921"/>
                  <a:pt x="881" y="2927"/>
                  <a:pt x="868" y="2940"/>
                </a:cubicBezTo>
                <a:lnTo>
                  <a:pt x="727" y="3081"/>
                </a:lnTo>
                <a:cubicBezTo>
                  <a:pt x="705" y="3103"/>
                  <a:pt x="669" y="3103"/>
                  <a:pt x="646" y="3081"/>
                </a:cubicBezTo>
                <a:lnTo>
                  <a:pt x="430" y="2865"/>
                </a:lnTo>
                <a:cubicBezTo>
                  <a:pt x="408" y="2842"/>
                  <a:pt x="408" y="2806"/>
                  <a:pt x="430" y="2784"/>
                </a:cubicBezTo>
                <a:lnTo>
                  <a:pt x="573" y="2641"/>
                </a:lnTo>
                <a:cubicBezTo>
                  <a:pt x="595" y="2619"/>
                  <a:pt x="599" y="2586"/>
                  <a:pt x="583" y="2559"/>
                </a:cubicBezTo>
                <a:cubicBezTo>
                  <a:pt x="527" y="2465"/>
                  <a:pt x="487" y="2365"/>
                  <a:pt x="460" y="2254"/>
                </a:cubicBezTo>
                <a:cubicBezTo>
                  <a:pt x="451" y="2227"/>
                  <a:pt x="425" y="2208"/>
                  <a:pt x="396" y="2208"/>
                </a:cubicBezTo>
                <a:lnTo>
                  <a:pt x="191" y="2208"/>
                </a:lnTo>
                <a:cubicBezTo>
                  <a:pt x="160" y="2208"/>
                  <a:pt x="135" y="2182"/>
                  <a:pt x="135" y="2151"/>
                </a:cubicBezTo>
                <a:lnTo>
                  <a:pt x="135" y="1845"/>
                </a:lnTo>
                <a:cubicBezTo>
                  <a:pt x="135" y="1814"/>
                  <a:pt x="160" y="1788"/>
                  <a:pt x="191" y="1788"/>
                </a:cubicBezTo>
                <a:lnTo>
                  <a:pt x="401" y="1788"/>
                </a:lnTo>
                <a:cubicBezTo>
                  <a:pt x="432" y="1788"/>
                  <a:pt x="459" y="1766"/>
                  <a:pt x="467" y="1736"/>
                </a:cubicBezTo>
                <a:cubicBezTo>
                  <a:pt x="494" y="1634"/>
                  <a:pt x="535" y="1536"/>
                  <a:pt x="590" y="1446"/>
                </a:cubicBezTo>
                <a:cubicBezTo>
                  <a:pt x="606" y="1420"/>
                  <a:pt x="603" y="1387"/>
                  <a:pt x="582" y="1365"/>
                </a:cubicBezTo>
                <a:lnTo>
                  <a:pt x="430" y="1212"/>
                </a:lnTo>
                <a:cubicBezTo>
                  <a:pt x="408" y="1190"/>
                  <a:pt x="408" y="1154"/>
                  <a:pt x="430" y="1132"/>
                </a:cubicBezTo>
                <a:lnTo>
                  <a:pt x="646" y="915"/>
                </a:lnTo>
                <a:cubicBezTo>
                  <a:pt x="668" y="894"/>
                  <a:pt x="706" y="894"/>
                  <a:pt x="727" y="915"/>
                </a:cubicBezTo>
                <a:lnTo>
                  <a:pt x="886" y="1075"/>
                </a:lnTo>
                <a:cubicBezTo>
                  <a:pt x="913" y="1101"/>
                  <a:pt x="955" y="1101"/>
                  <a:pt x="982" y="1075"/>
                </a:cubicBezTo>
                <a:cubicBezTo>
                  <a:pt x="985" y="1071"/>
                  <a:pt x="988" y="1067"/>
                  <a:pt x="990" y="1064"/>
                </a:cubicBezTo>
                <a:cubicBezTo>
                  <a:pt x="1072" y="1018"/>
                  <a:pt x="1160" y="984"/>
                  <a:pt x="1250" y="962"/>
                </a:cubicBezTo>
                <a:cubicBezTo>
                  <a:pt x="1260" y="959"/>
                  <a:pt x="1270" y="954"/>
                  <a:pt x="1278" y="948"/>
                </a:cubicBezTo>
                <a:cubicBezTo>
                  <a:pt x="1294" y="935"/>
                  <a:pt x="1303" y="911"/>
                  <a:pt x="1303" y="891"/>
                </a:cubicBezTo>
                <a:lnTo>
                  <a:pt x="1303" y="677"/>
                </a:lnTo>
                <a:cubicBezTo>
                  <a:pt x="1303" y="645"/>
                  <a:pt x="1329" y="620"/>
                  <a:pt x="1360" y="620"/>
                </a:cubicBezTo>
                <a:lnTo>
                  <a:pt x="1666" y="620"/>
                </a:lnTo>
                <a:cubicBezTo>
                  <a:pt x="1697" y="620"/>
                  <a:pt x="1723" y="645"/>
                  <a:pt x="1723" y="677"/>
                </a:cubicBezTo>
                <a:lnTo>
                  <a:pt x="1723" y="894"/>
                </a:lnTo>
                <a:cubicBezTo>
                  <a:pt x="1723" y="897"/>
                  <a:pt x="1723" y="903"/>
                  <a:pt x="1724" y="906"/>
                </a:cubicBezTo>
                <a:cubicBezTo>
                  <a:pt x="1728" y="933"/>
                  <a:pt x="1748" y="956"/>
                  <a:pt x="1774" y="962"/>
                </a:cubicBezTo>
                <a:cubicBezTo>
                  <a:pt x="1875" y="988"/>
                  <a:pt x="1972" y="1027"/>
                  <a:pt x="2062" y="1081"/>
                </a:cubicBezTo>
                <a:cubicBezTo>
                  <a:pt x="2077" y="1090"/>
                  <a:pt x="2096" y="1092"/>
                  <a:pt x="2113" y="1088"/>
                </a:cubicBezTo>
                <a:cubicBezTo>
                  <a:pt x="2126" y="1085"/>
                  <a:pt x="2137" y="1078"/>
                  <a:pt x="2146" y="1069"/>
                </a:cubicBezTo>
                <a:lnTo>
                  <a:pt x="2299" y="915"/>
                </a:lnTo>
                <a:cubicBezTo>
                  <a:pt x="2320" y="894"/>
                  <a:pt x="2358" y="894"/>
                  <a:pt x="2379" y="915"/>
                </a:cubicBezTo>
                <a:lnTo>
                  <a:pt x="2596" y="1132"/>
                </a:lnTo>
                <a:cubicBezTo>
                  <a:pt x="2618" y="1154"/>
                  <a:pt x="2618" y="1190"/>
                  <a:pt x="2596" y="1212"/>
                </a:cubicBezTo>
                <a:lnTo>
                  <a:pt x="2442" y="1364"/>
                </a:lnTo>
                <a:cubicBezTo>
                  <a:pt x="2420" y="1386"/>
                  <a:pt x="2416" y="1420"/>
                  <a:pt x="2432" y="1447"/>
                </a:cubicBezTo>
                <a:cubicBezTo>
                  <a:pt x="2487" y="1536"/>
                  <a:pt x="2528" y="1633"/>
                  <a:pt x="2554" y="1733"/>
                </a:cubicBezTo>
                <a:cubicBezTo>
                  <a:pt x="2559" y="1759"/>
                  <a:pt x="2581" y="1781"/>
                  <a:pt x="2608" y="1787"/>
                </a:cubicBezTo>
                <a:cubicBezTo>
                  <a:pt x="2612" y="1788"/>
                  <a:pt x="2617" y="1788"/>
                  <a:pt x="2622" y="1788"/>
                </a:cubicBezTo>
                <a:lnTo>
                  <a:pt x="2834" y="1788"/>
                </a:lnTo>
                <a:cubicBezTo>
                  <a:pt x="2866" y="1788"/>
                  <a:pt x="2891" y="1814"/>
                  <a:pt x="2891" y="1845"/>
                </a:cubicBezTo>
                <a:lnTo>
                  <a:pt x="2891" y="2151"/>
                </a:lnTo>
                <a:cubicBezTo>
                  <a:pt x="2891" y="2182"/>
                  <a:pt x="2866" y="2208"/>
                  <a:pt x="2834" y="2208"/>
                </a:cubicBezTo>
                <a:lnTo>
                  <a:pt x="2626" y="2208"/>
                </a:lnTo>
                <a:cubicBezTo>
                  <a:pt x="2595" y="2208"/>
                  <a:pt x="2568" y="2229"/>
                  <a:pt x="2560" y="2260"/>
                </a:cubicBezTo>
                <a:cubicBezTo>
                  <a:pt x="2535" y="2365"/>
                  <a:pt x="2495" y="2465"/>
                  <a:pt x="2440" y="2557"/>
                </a:cubicBezTo>
                <a:cubicBezTo>
                  <a:pt x="2424" y="2584"/>
                  <a:pt x="2428" y="2618"/>
                  <a:pt x="2450" y="2640"/>
                </a:cubicBezTo>
                <a:lnTo>
                  <a:pt x="2596" y="2784"/>
                </a:lnTo>
                <a:cubicBezTo>
                  <a:pt x="2618" y="2806"/>
                  <a:pt x="2618" y="2842"/>
                  <a:pt x="2596" y="2865"/>
                </a:cubicBezTo>
                <a:lnTo>
                  <a:pt x="2596" y="2865"/>
                </a:lnTo>
                <a:close/>
                <a:moveTo>
                  <a:pt x="2582" y="2580"/>
                </a:moveTo>
                <a:lnTo>
                  <a:pt x="2582" y="2580"/>
                </a:lnTo>
                <a:cubicBezTo>
                  <a:pt x="2622" y="2505"/>
                  <a:pt x="2655" y="2425"/>
                  <a:pt x="2678" y="2343"/>
                </a:cubicBezTo>
                <a:lnTo>
                  <a:pt x="2834" y="2343"/>
                </a:lnTo>
                <a:cubicBezTo>
                  <a:pt x="2940" y="2343"/>
                  <a:pt x="3026" y="2257"/>
                  <a:pt x="3026" y="2151"/>
                </a:cubicBezTo>
                <a:lnTo>
                  <a:pt x="3026" y="1845"/>
                </a:lnTo>
                <a:cubicBezTo>
                  <a:pt x="3026" y="1739"/>
                  <a:pt x="2940" y="1653"/>
                  <a:pt x="2834" y="1653"/>
                </a:cubicBezTo>
                <a:lnTo>
                  <a:pt x="2672" y="1653"/>
                </a:lnTo>
                <a:cubicBezTo>
                  <a:pt x="2647" y="1573"/>
                  <a:pt x="2615" y="1496"/>
                  <a:pt x="2574" y="1423"/>
                </a:cubicBezTo>
                <a:lnTo>
                  <a:pt x="2691" y="1308"/>
                </a:lnTo>
                <a:cubicBezTo>
                  <a:pt x="2766" y="1233"/>
                  <a:pt x="2766" y="1111"/>
                  <a:pt x="2691" y="1036"/>
                </a:cubicBezTo>
                <a:lnTo>
                  <a:pt x="2475" y="820"/>
                </a:lnTo>
                <a:cubicBezTo>
                  <a:pt x="2403" y="747"/>
                  <a:pt x="2276" y="747"/>
                  <a:pt x="2203" y="820"/>
                </a:cubicBezTo>
                <a:lnTo>
                  <a:pt x="2084" y="939"/>
                </a:lnTo>
                <a:cubicBezTo>
                  <a:pt x="2012" y="900"/>
                  <a:pt x="1936" y="869"/>
                  <a:pt x="1858" y="845"/>
                </a:cubicBezTo>
                <a:lnTo>
                  <a:pt x="1858" y="677"/>
                </a:lnTo>
                <a:cubicBezTo>
                  <a:pt x="1858" y="571"/>
                  <a:pt x="1772" y="485"/>
                  <a:pt x="1666" y="485"/>
                </a:cubicBezTo>
                <a:lnTo>
                  <a:pt x="1360" y="485"/>
                </a:lnTo>
                <a:cubicBezTo>
                  <a:pt x="1254" y="485"/>
                  <a:pt x="1168" y="571"/>
                  <a:pt x="1168" y="677"/>
                </a:cubicBezTo>
                <a:lnTo>
                  <a:pt x="1168" y="844"/>
                </a:lnTo>
                <a:cubicBezTo>
                  <a:pt x="1089" y="867"/>
                  <a:pt x="1013" y="899"/>
                  <a:pt x="940" y="937"/>
                </a:cubicBezTo>
                <a:lnTo>
                  <a:pt x="822" y="820"/>
                </a:lnTo>
                <a:cubicBezTo>
                  <a:pt x="750" y="747"/>
                  <a:pt x="623" y="748"/>
                  <a:pt x="551" y="820"/>
                </a:cubicBezTo>
                <a:lnTo>
                  <a:pt x="335" y="1036"/>
                </a:lnTo>
                <a:cubicBezTo>
                  <a:pt x="260" y="1111"/>
                  <a:pt x="260" y="1233"/>
                  <a:pt x="335" y="1308"/>
                </a:cubicBezTo>
                <a:lnTo>
                  <a:pt x="449" y="1422"/>
                </a:lnTo>
                <a:cubicBezTo>
                  <a:pt x="408" y="1495"/>
                  <a:pt x="375" y="1573"/>
                  <a:pt x="350" y="1653"/>
                </a:cubicBezTo>
                <a:lnTo>
                  <a:pt x="191" y="1653"/>
                </a:lnTo>
                <a:cubicBezTo>
                  <a:pt x="86" y="1653"/>
                  <a:pt x="0" y="1739"/>
                  <a:pt x="0" y="1845"/>
                </a:cubicBezTo>
                <a:lnTo>
                  <a:pt x="0" y="2151"/>
                </a:lnTo>
                <a:cubicBezTo>
                  <a:pt x="0" y="2257"/>
                  <a:pt x="86" y="2343"/>
                  <a:pt x="191" y="2343"/>
                </a:cubicBezTo>
                <a:lnTo>
                  <a:pt x="344" y="2343"/>
                </a:lnTo>
                <a:cubicBezTo>
                  <a:pt x="368" y="2426"/>
                  <a:pt x="400" y="2506"/>
                  <a:pt x="441" y="2582"/>
                </a:cubicBezTo>
                <a:lnTo>
                  <a:pt x="335" y="2689"/>
                </a:lnTo>
                <a:cubicBezTo>
                  <a:pt x="260" y="2763"/>
                  <a:pt x="260" y="2885"/>
                  <a:pt x="335" y="2960"/>
                </a:cubicBezTo>
                <a:lnTo>
                  <a:pt x="551" y="3176"/>
                </a:lnTo>
                <a:cubicBezTo>
                  <a:pt x="626" y="3251"/>
                  <a:pt x="748" y="3251"/>
                  <a:pt x="822" y="3176"/>
                </a:cubicBezTo>
                <a:lnTo>
                  <a:pt x="926" y="3073"/>
                </a:lnTo>
                <a:cubicBezTo>
                  <a:pt x="1003" y="3115"/>
                  <a:pt x="1084" y="3148"/>
                  <a:pt x="1168" y="3173"/>
                </a:cubicBezTo>
                <a:lnTo>
                  <a:pt x="1168" y="3320"/>
                </a:lnTo>
                <a:cubicBezTo>
                  <a:pt x="1168" y="3425"/>
                  <a:pt x="1254" y="3511"/>
                  <a:pt x="1360" y="3511"/>
                </a:cubicBezTo>
                <a:lnTo>
                  <a:pt x="1666" y="3511"/>
                </a:lnTo>
                <a:cubicBezTo>
                  <a:pt x="1772" y="3511"/>
                  <a:pt x="1858" y="3425"/>
                  <a:pt x="1858" y="3320"/>
                </a:cubicBezTo>
                <a:lnTo>
                  <a:pt x="1858" y="3172"/>
                </a:lnTo>
                <a:cubicBezTo>
                  <a:pt x="1941" y="3147"/>
                  <a:pt x="2022" y="3113"/>
                  <a:pt x="2098" y="3071"/>
                </a:cubicBezTo>
                <a:lnTo>
                  <a:pt x="2203" y="3176"/>
                </a:lnTo>
                <a:cubicBezTo>
                  <a:pt x="2278" y="3251"/>
                  <a:pt x="2400" y="3251"/>
                  <a:pt x="2475" y="3176"/>
                </a:cubicBezTo>
                <a:lnTo>
                  <a:pt x="2691" y="2960"/>
                </a:lnTo>
                <a:cubicBezTo>
                  <a:pt x="2766" y="2885"/>
                  <a:pt x="2766" y="2763"/>
                  <a:pt x="2691" y="2688"/>
                </a:cubicBezTo>
                <a:lnTo>
                  <a:pt x="2582" y="2580"/>
                </a:lnTo>
                <a:lnTo>
                  <a:pt x="2582" y="2580"/>
                </a:lnTo>
                <a:close/>
                <a:moveTo>
                  <a:pt x="1513" y="2642"/>
                </a:moveTo>
                <a:lnTo>
                  <a:pt x="1513" y="2642"/>
                </a:lnTo>
                <a:cubicBezTo>
                  <a:pt x="1167" y="2642"/>
                  <a:pt x="886" y="2361"/>
                  <a:pt x="886" y="2015"/>
                </a:cubicBezTo>
                <a:cubicBezTo>
                  <a:pt x="886" y="1670"/>
                  <a:pt x="1167" y="1389"/>
                  <a:pt x="1513" y="1389"/>
                </a:cubicBezTo>
                <a:cubicBezTo>
                  <a:pt x="1859" y="1389"/>
                  <a:pt x="2140" y="1670"/>
                  <a:pt x="2140" y="2015"/>
                </a:cubicBezTo>
                <a:cubicBezTo>
                  <a:pt x="2140" y="2361"/>
                  <a:pt x="1859" y="2642"/>
                  <a:pt x="1513" y="2642"/>
                </a:cubicBezTo>
                <a:lnTo>
                  <a:pt x="1513" y="2642"/>
                </a:lnTo>
                <a:close/>
                <a:moveTo>
                  <a:pt x="1513" y="1254"/>
                </a:moveTo>
                <a:lnTo>
                  <a:pt x="1513" y="1254"/>
                </a:lnTo>
                <a:cubicBezTo>
                  <a:pt x="1093" y="1254"/>
                  <a:pt x="751" y="1595"/>
                  <a:pt x="751" y="2015"/>
                </a:cubicBezTo>
                <a:cubicBezTo>
                  <a:pt x="751" y="2435"/>
                  <a:pt x="1093" y="2777"/>
                  <a:pt x="1513" y="2777"/>
                </a:cubicBezTo>
                <a:cubicBezTo>
                  <a:pt x="1933" y="2777"/>
                  <a:pt x="2275" y="2435"/>
                  <a:pt x="2275" y="2015"/>
                </a:cubicBezTo>
                <a:cubicBezTo>
                  <a:pt x="2275" y="1595"/>
                  <a:pt x="1933" y="1254"/>
                  <a:pt x="1513" y="1254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8CD94B-AD97-4241-B8D5-FD125D4199CF}"/>
              </a:ext>
            </a:extLst>
          </p:cNvPr>
          <p:cNvSpPr txBox="1"/>
          <p:nvPr/>
        </p:nvSpPr>
        <p:spPr>
          <a:xfrm>
            <a:off x="964642" y="3797259"/>
            <a:ext cx="213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99"/>
                </a:solidFill>
                <a:latin typeface="+mj-lt"/>
              </a:rPr>
              <a:t>Неструктурированные текстовые данные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2AEB07-2B3B-4ED9-A1F8-6D5CD51DA66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81423" y="3962745"/>
            <a:ext cx="975964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AE8494-F2F0-4333-AA67-EF0EA278066C}"/>
              </a:ext>
            </a:extLst>
          </p:cNvPr>
          <p:cNvGrpSpPr/>
          <p:nvPr/>
        </p:nvGrpSpPr>
        <p:grpSpPr>
          <a:xfrm>
            <a:off x="3857387" y="3744797"/>
            <a:ext cx="294369" cy="435937"/>
            <a:chOff x="2881423" y="3192937"/>
            <a:chExt cx="294369" cy="4359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51815B5-94FE-4D5E-8BAE-D90EDBEF98C4}"/>
                </a:ext>
              </a:extLst>
            </p:cNvPr>
            <p:cNvSpPr/>
            <p:nvPr/>
          </p:nvSpPr>
          <p:spPr>
            <a:xfrm>
              <a:off x="2881423" y="3192937"/>
              <a:ext cx="294369" cy="435896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A8357F-312B-41F1-B348-6C9EEDC5BA4D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2861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E2C16C-A488-4F11-A775-2131E60C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3546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47CDAF-D46A-4CEE-A848-C82A5FBCBEAA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232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9BFCF-24CF-46BD-8FC7-5A1156694265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917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BF9AA3-0AF1-4991-A75C-74884E4C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5603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2ED263-F45B-423E-A0D7-7897E2ACB4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628874"/>
              <a:ext cx="218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D331FA0-E6A2-4A36-BB03-70A77936DD7E}"/>
              </a:ext>
            </a:extLst>
          </p:cNvPr>
          <p:cNvGrpSpPr/>
          <p:nvPr/>
        </p:nvGrpSpPr>
        <p:grpSpPr>
          <a:xfrm>
            <a:off x="4028298" y="3107082"/>
            <a:ext cx="294369" cy="435937"/>
            <a:chOff x="2881423" y="3192937"/>
            <a:chExt cx="294369" cy="43593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FB7C5B-E07C-4A31-994E-E313104BFF70}"/>
                </a:ext>
              </a:extLst>
            </p:cNvPr>
            <p:cNvSpPr/>
            <p:nvPr/>
          </p:nvSpPr>
          <p:spPr>
            <a:xfrm>
              <a:off x="2881423" y="3192937"/>
              <a:ext cx="294369" cy="435896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3D8AED-502C-4313-803D-9D69F0E2FD2B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2861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E08BF3-5786-4FB9-A3AB-116A9B8BD52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3546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3FCB60-100D-4A87-840E-F8CC0606A8B5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232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23AA55-0538-476E-8029-16A91AA8098B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917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2C7FB20-428B-4DBA-A2E1-FB0A3650FCA5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5603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F1A41-6A43-4EA4-AE5F-A3D3936F94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628874"/>
              <a:ext cx="218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BF28275-9F3E-4F5B-8671-3E4C8E3AD0B9}"/>
              </a:ext>
            </a:extLst>
          </p:cNvPr>
          <p:cNvGrpSpPr/>
          <p:nvPr/>
        </p:nvGrpSpPr>
        <p:grpSpPr>
          <a:xfrm>
            <a:off x="4428653" y="4198968"/>
            <a:ext cx="294369" cy="435937"/>
            <a:chOff x="2881423" y="3192937"/>
            <a:chExt cx="294369" cy="435937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8FF0715-66FA-4779-AF92-6DA403BA6F86}"/>
                </a:ext>
              </a:extLst>
            </p:cNvPr>
            <p:cNvSpPr/>
            <p:nvPr/>
          </p:nvSpPr>
          <p:spPr>
            <a:xfrm>
              <a:off x="2881423" y="3192937"/>
              <a:ext cx="294369" cy="435896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84E8B1-3FEA-443B-A69B-030D7ABEC718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2861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4BD69A-D813-4579-A1F0-8C9BDCF2D8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3546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33D0EDF-2595-48C2-B644-8CAB6FA8B9F4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232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FEDEEF3-5545-4F42-A38E-E81BFF162908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917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EC074D6-2BE4-4E52-B82D-95FC708F8C68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5603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3910C46-386D-4BFE-9EAD-6E18E06AA0D2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628874"/>
              <a:ext cx="218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0A27DE-DCE9-423A-8155-837BF288D427}"/>
              </a:ext>
            </a:extLst>
          </p:cNvPr>
          <p:cNvGrpSpPr/>
          <p:nvPr/>
        </p:nvGrpSpPr>
        <p:grpSpPr>
          <a:xfrm>
            <a:off x="5261546" y="4198968"/>
            <a:ext cx="294369" cy="435937"/>
            <a:chOff x="2881423" y="3192937"/>
            <a:chExt cx="294369" cy="435937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23B90D-DFB4-4AEA-A3B5-C2CF3F4D7559}"/>
                </a:ext>
              </a:extLst>
            </p:cNvPr>
            <p:cNvSpPr/>
            <p:nvPr/>
          </p:nvSpPr>
          <p:spPr>
            <a:xfrm>
              <a:off x="2881423" y="3192937"/>
              <a:ext cx="294369" cy="435896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B20D76-11D9-4EA3-87A1-9183344B1442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2861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F4EC6D-5EC3-4229-9BCF-8A1BE88C107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3546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2ABE10B-AAEB-4595-B203-6B4CA55B950B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232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F6F168D-E6BA-4547-A4F6-3540743D9B08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917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93775C-B6FC-421A-BE5E-00CA72197A0B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5603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EE1AE32-63CF-4F4A-80A9-17C9811ADCED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628874"/>
              <a:ext cx="218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DFAABE2-0F29-4960-88A9-88FE35AC6AA0}"/>
              </a:ext>
            </a:extLst>
          </p:cNvPr>
          <p:cNvGrpSpPr/>
          <p:nvPr/>
        </p:nvGrpSpPr>
        <p:grpSpPr>
          <a:xfrm>
            <a:off x="6717666" y="4198968"/>
            <a:ext cx="294369" cy="435937"/>
            <a:chOff x="2881423" y="3192937"/>
            <a:chExt cx="294369" cy="43593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73453FD9-9D19-4830-982C-09A78DC98823}"/>
                </a:ext>
              </a:extLst>
            </p:cNvPr>
            <p:cNvSpPr/>
            <p:nvPr/>
          </p:nvSpPr>
          <p:spPr>
            <a:xfrm>
              <a:off x="2881423" y="3192937"/>
              <a:ext cx="294369" cy="435896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8F82DE-38EA-4A44-8B0E-9B2DB0AC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2861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A367B39-C704-4CD3-922F-E2133E4EF4A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3546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C82220-8BFB-4EB7-ACBF-DE6DE670CA2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232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344AAD-2F59-4B9B-853D-8DF1A1C84822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917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ADA6654-244F-4455-9CD5-7D76294DF80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5603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101A551-2914-424D-9615-B1D622CBC709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628874"/>
              <a:ext cx="218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6626AB-4996-450C-A923-132E96CDCCB9}"/>
              </a:ext>
            </a:extLst>
          </p:cNvPr>
          <p:cNvGrpSpPr/>
          <p:nvPr/>
        </p:nvGrpSpPr>
        <p:grpSpPr>
          <a:xfrm>
            <a:off x="7012035" y="3416692"/>
            <a:ext cx="294369" cy="435937"/>
            <a:chOff x="2881423" y="3192937"/>
            <a:chExt cx="294369" cy="435937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934C90A1-24BC-4588-BF14-7C4FC4B30E24}"/>
                </a:ext>
              </a:extLst>
            </p:cNvPr>
            <p:cNvSpPr/>
            <p:nvPr/>
          </p:nvSpPr>
          <p:spPr>
            <a:xfrm>
              <a:off x="2881423" y="3192937"/>
              <a:ext cx="294369" cy="435896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27DF0FA-B21F-418B-BB88-D73CDC11136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2861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454F8B2-852A-4405-AC4C-F31E856F10D9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3546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88AD61-29E1-472A-A359-800098C4FD6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232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D144286-66E0-4EC4-AE12-D4ED18DB4365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917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570EDE2-9D61-4774-9988-65B3A637BE79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5603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FAA7F0-6103-4C32-AD3C-4E70B56BFBF4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628874"/>
              <a:ext cx="218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D4341F6-BA77-4CC1-9DBE-8ED6088DDCC4}"/>
              </a:ext>
            </a:extLst>
          </p:cNvPr>
          <p:cNvGrpSpPr/>
          <p:nvPr/>
        </p:nvGrpSpPr>
        <p:grpSpPr>
          <a:xfrm>
            <a:off x="6154323" y="2913216"/>
            <a:ext cx="294369" cy="435937"/>
            <a:chOff x="2881423" y="3192937"/>
            <a:chExt cx="294369" cy="435937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F7E59504-4F23-423A-8175-331FB1BED3E8}"/>
                </a:ext>
              </a:extLst>
            </p:cNvPr>
            <p:cNvSpPr/>
            <p:nvPr/>
          </p:nvSpPr>
          <p:spPr>
            <a:xfrm>
              <a:off x="2881423" y="3192937"/>
              <a:ext cx="294369" cy="435896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30FBCE1-6DEF-4151-A0A9-1712D60F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2861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0578FC-0350-460A-88E8-412E3E45E6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3546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6945ACE-1B3C-4CD4-9C89-92942B9E338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232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F79E99C-412E-4243-8D70-3084420AF9E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49177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3629B17-88B6-490B-864A-4AEA1D42199E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560325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E4199E-1E35-479B-9988-394E84A9C674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25" y="3628874"/>
              <a:ext cx="218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71A2-93FE-C945-9AE8-F96E46D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302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AAA9F8-7870-4C41-A982-EF06C658985B}"/>
              </a:ext>
            </a:extLst>
          </p:cNvPr>
          <p:cNvSpPr txBox="1">
            <a:spLocks/>
          </p:cNvSpPr>
          <p:nvPr/>
        </p:nvSpPr>
        <p:spPr>
          <a:xfrm>
            <a:off x="325581" y="255588"/>
            <a:ext cx="8575531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</a:rPr>
              <a:t>Методика: справочник элементов процедур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E6103-7F57-4C18-890B-E1CC7FA7025F}"/>
              </a:ext>
            </a:extLst>
          </p:cNvPr>
          <p:cNvGrpSpPr/>
          <p:nvPr/>
        </p:nvGrpSpPr>
        <p:grpSpPr>
          <a:xfrm>
            <a:off x="0" y="560388"/>
            <a:ext cx="253392" cy="56561"/>
            <a:chOff x="0" y="560388"/>
            <a:chExt cx="253392" cy="56561"/>
          </a:xfrm>
        </p:grpSpPr>
        <p:cxnSp>
          <p:nvCxnSpPr>
            <p:cNvPr id="10" name="Прямая со стрелкой 45">
              <a:extLst>
                <a:ext uri="{FF2B5EF4-FFF2-40B4-BE49-F238E27FC236}">
                  <a16:creationId xmlns:a16="http://schemas.microsoft.com/office/drawing/2014/main" id="{5D0D4542-CE19-456F-8ED1-8A8434125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83589"/>
              <a:ext cx="198419" cy="0"/>
            </a:xfrm>
            <a:prstGeom prst="straightConnector1">
              <a:avLst/>
            </a:prstGeom>
            <a:ln w="9525">
              <a:solidFill>
                <a:srgbClr val="61BAE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46">
              <a:extLst>
                <a:ext uri="{FF2B5EF4-FFF2-40B4-BE49-F238E27FC236}">
                  <a16:creationId xmlns:a16="http://schemas.microsoft.com/office/drawing/2014/main" id="{DDE865F9-9270-43DE-965B-44129DEC5862}"/>
                </a:ext>
              </a:extLst>
            </p:cNvPr>
            <p:cNvSpPr/>
            <p:nvPr/>
          </p:nvSpPr>
          <p:spPr>
            <a:xfrm>
              <a:off x="196831" y="560388"/>
              <a:ext cx="56561" cy="56561"/>
            </a:xfrm>
            <a:prstGeom prst="ellipse">
              <a:avLst/>
            </a:prstGeom>
            <a:noFill/>
            <a:ln>
              <a:solidFill>
                <a:srgbClr val="61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7AD13D-66D2-469F-B3D5-09F58597E624}"/>
              </a:ext>
            </a:extLst>
          </p:cNvPr>
          <p:cNvSpPr txBox="1"/>
          <p:nvPr/>
        </p:nvSpPr>
        <p:spPr>
          <a:xfrm>
            <a:off x="501983" y="1427558"/>
            <a:ext cx="326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п. 8. а) оценка эндокринного и овуляторного статуса (определение уровня пролактина…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B2DD-78F7-427B-86B2-9464B55CA023}"/>
              </a:ext>
            </a:extLst>
          </p:cNvPr>
          <p:cNvSpPr txBox="1"/>
          <p:nvPr/>
        </p:nvSpPr>
        <p:spPr>
          <a:xfrm>
            <a:off x="6151303" y="1491234"/>
            <a:ext cx="12803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j-lt"/>
              </a:rPr>
              <a:t>ПРОЛАКТИН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FC85C-79F9-43A0-BE93-224F8108C0C8}"/>
              </a:ext>
            </a:extLst>
          </p:cNvPr>
          <p:cNvSpPr txBox="1"/>
          <p:nvPr/>
        </p:nvSpPr>
        <p:spPr>
          <a:xfrm rot="21343251">
            <a:off x="5032998" y="1238507"/>
            <a:ext cx="20613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ЛАКТОТРОПНЫЙ ГОРМОН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8962A-625B-49F0-B88D-16DDA54091ED}"/>
              </a:ext>
            </a:extLst>
          </p:cNvPr>
          <p:cNvSpPr txBox="1"/>
          <p:nvPr/>
        </p:nvSpPr>
        <p:spPr>
          <a:xfrm rot="202502">
            <a:off x="4972952" y="1766579"/>
            <a:ext cx="20613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ЛАКТОГЕННЫЙ ГОРМОН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73DB3-74F8-4C0D-B375-0D7D9244E223}"/>
              </a:ext>
            </a:extLst>
          </p:cNvPr>
          <p:cNvSpPr txBox="1"/>
          <p:nvPr/>
        </p:nvSpPr>
        <p:spPr>
          <a:xfrm rot="21347931">
            <a:off x="6819003" y="1739298"/>
            <a:ext cx="13949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МАММОТРОПИН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57341-C8DE-4E95-881E-0CA45B944932}"/>
              </a:ext>
            </a:extLst>
          </p:cNvPr>
          <p:cNvSpPr txBox="1"/>
          <p:nvPr/>
        </p:nvSpPr>
        <p:spPr>
          <a:xfrm>
            <a:off x="5395873" y="2017977"/>
            <a:ext cx="279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МАММОТРОПНЫЙ 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PROLACTINUM</a:t>
            </a:r>
            <a:endParaRPr lang="ru-RU" sz="1400" b="1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67B8A-C058-47B6-BD0A-A25F39D5B204}"/>
              </a:ext>
            </a:extLst>
          </p:cNvPr>
          <p:cNvSpPr txBox="1"/>
          <p:nvPr/>
        </p:nvSpPr>
        <p:spPr>
          <a:xfrm rot="704258">
            <a:off x="7341863" y="1396665"/>
            <a:ext cx="12963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PROLACTIN (PRL)</a:t>
            </a:r>
            <a:endParaRPr lang="ru-RU" sz="14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8BB1E-5D7A-4178-8DB9-D8F4B2393EA4}"/>
              </a:ext>
            </a:extLst>
          </p:cNvPr>
          <p:cNvSpPr txBox="1"/>
          <p:nvPr/>
        </p:nvSpPr>
        <p:spPr>
          <a:xfrm>
            <a:off x="5667121" y="2273084"/>
            <a:ext cx="2322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LUTEOTROPIC HORMONE (LTH)</a:t>
            </a:r>
            <a:endParaRPr lang="ru-RU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008A0-6ABC-4B36-8020-412573D18070}"/>
              </a:ext>
            </a:extLst>
          </p:cNvPr>
          <p:cNvSpPr txBox="1"/>
          <p:nvPr/>
        </p:nvSpPr>
        <p:spPr>
          <a:xfrm>
            <a:off x="115408" y="1239557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«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61E99F-0EA3-43B1-B95F-3B70114A5A3B}"/>
              </a:ext>
            </a:extLst>
          </p:cNvPr>
          <p:cNvSpPr txBox="1"/>
          <p:nvPr/>
        </p:nvSpPr>
        <p:spPr>
          <a:xfrm>
            <a:off x="3292296" y="1712983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F5382-0953-4230-A0A5-4C2EDC8AC568}"/>
              </a:ext>
            </a:extLst>
          </p:cNvPr>
          <p:cNvSpPr txBox="1"/>
          <p:nvPr/>
        </p:nvSpPr>
        <p:spPr>
          <a:xfrm>
            <a:off x="501983" y="3595172"/>
            <a:ext cx="296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п. 12. а) общий (клинический) анализ крови…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79CEBC-822E-42CD-96DD-A99803798248}"/>
              </a:ext>
            </a:extLst>
          </p:cNvPr>
          <p:cNvSpPr txBox="1"/>
          <p:nvPr/>
        </p:nvSpPr>
        <p:spPr>
          <a:xfrm>
            <a:off x="115408" y="3413629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«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D1CC48-576D-4E27-A490-62A68F998662}"/>
              </a:ext>
            </a:extLst>
          </p:cNvPr>
          <p:cNvSpPr txBox="1"/>
          <p:nvPr/>
        </p:nvSpPr>
        <p:spPr>
          <a:xfrm>
            <a:off x="3292296" y="3667435"/>
            <a:ext cx="39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9D40E-6AD3-47B0-9583-9156D210A50D}"/>
              </a:ext>
            </a:extLst>
          </p:cNvPr>
          <p:cNvSpPr txBox="1"/>
          <p:nvPr/>
        </p:nvSpPr>
        <p:spPr>
          <a:xfrm>
            <a:off x="4806756" y="3004219"/>
            <a:ext cx="158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latin typeface="+mj-lt"/>
              </a:rPr>
              <a:t>Основное обозначение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F2044-CD97-435D-B192-4093FFD18291}"/>
              </a:ext>
            </a:extLst>
          </p:cNvPr>
          <p:cNvSpPr txBox="1"/>
          <p:nvPr/>
        </p:nvSpPr>
        <p:spPr>
          <a:xfrm>
            <a:off x="6483920" y="2967709"/>
            <a:ext cx="206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+mj-lt"/>
              </a:rPr>
              <a:t>ОАК / СВС / </a:t>
            </a:r>
          </a:p>
          <a:p>
            <a:r>
              <a:rPr lang="ru-RU" sz="1200" b="1" dirty="0">
                <a:solidFill>
                  <a:schemeClr val="bg1"/>
                </a:solidFill>
                <a:latin typeface="+mj-lt"/>
              </a:rPr>
              <a:t>Общий анализ крови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391C76-2B78-421D-989C-43B4C62B0CC4}"/>
              </a:ext>
            </a:extLst>
          </p:cNvPr>
          <p:cNvSpPr/>
          <p:nvPr/>
        </p:nvSpPr>
        <p:spPr>
          <a:xfrm rot="10800000">
            <a:off x="7432121" y="4063551"/>
            <a:ext cx="95441" cy="400467"/>
          </a:xfrm>
          <a:prstGeom prst="rightBrace">
            <a:avLst>
              <a:gd name="adj1" fmla="val 42751"/>
              <a:gd name="adj2" fmla="val 49777"/>
            </a:avLst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Arrow: Striped Right 35">
            <a:extLst>
              <a:ext uri="{FF2B5EF4-FFF2-40B4-BE49-F238E27FC236}">
                <a16:creationId xmlns:a16="http://schemas.microsoft.com/office/drawing/2014/main" id="{6298B251-2E06-4E63-B8BD-8E6436341B1A}"/>
              </a:ext>
            </a:extLst>
          </p:cNvPr>
          <p:cNvSpPr/>
          <p:nvPr/>
        </p:nvSpPr>
        <p:spPr>
          <a:xfrm>
            <a:off x="4123086" y="1591047"/>
            <a:ext cx="415147" cy="414502"/>
          </a:xfrm>
          <a:prstGeom prst="stripedRightArrow">
            <a:avLst>
              <a:gd name="adj1" fmla="val 43566"/>
              <a:gd name="adj2" fmla="val 50000"/>
            </a:avLst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41215288-08EC-4626-BAB5-05364B0D3B04}"/>
              </a:ext>
            </a:extLst>
          </p:cNvPr>
          <p:cNvSpPr/>
          <p:nvPr/>
        </p:nvSpPr>
        <p:spPr>
          <a:xfrm>
            <a:off x="4123086" y="3595172"/>
            <a:ext cx="415147" cy="414502"/>
          </a:xfrm>
          <a:prstGeom prst="stripedRightArrow">
            <a:avLst>
              <a:gd name="adj1" fmla="val 43566"/>
              <a:gd name="adj2" fmla="val 50000"/>
            </a:avLst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99DB7-07E2-4DF5-BFE3-F13D1776D0DA}"/>
              </a:ext>
            </a:extLst>
          </p:cNvPr>
          <p:cNvSpPr txBox="1"/>
          <p:nvPr/>
        </p:nvSpPr>
        <p:spPr>
          <a:xfrm>
            <a:off x="6518964" y="3587188"/>
            <a:ext cx="10259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bg2"/>
                </a:solidFill>
                <a:latin typeface="+mj-lt"/>
              </a:rPr>
              <a:t>Базофилы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bg2"/>
                </a:solidFill>
                <a:latin typeface="+mj-lt"/>
              </a:rPr>
              <a:t>Гематокрит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bg2"/>
                </a:solidFill>
                <a:latin typeface="+mj-lt"/>
              </a:rPr>
              <a:t>Гемоглобин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bg2"/>
                </a:solidFill>
                <a:latin typeface="+mj-lt"/>
              </a:rPr>
              <a:t>Лейкоциты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46390-7661-475A-965C-0C056F7C54FD}"/>
              </a:ext>
            </a:extLst>
          </p:cNvPr>
          <p:cNvSpPr txBox="1"/>
          <p:nvPr/>
        </p:nvSpPr>
        <p:spPr>
          <a:xfrm>
            <a:off x="7491549" y="4042840"/>
            <a:ext cx="105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Гемоглобин </a:t>
            </a:r>
          </a:p>
          <a:p>
            <a:r>
              <a:rPr 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HGB …</a:t>
            </a:r>
            <a:endParaRPr lang="ru-RU" sz="1200" b="1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AF34B7F-A9A1-4D2D-9AD2-A4A586EFDC4C}"/>
              </a:ext>
            </a:extLst>
          </p:cNvPr>
          <p:cNvSpPr/>
          <p:nvPr/>
        </p:nvSpPr>
        <p:spPr>
          <a:xfrm rot="10800000">
            <a:off x="6436198" y="3004219"/>
            <a:ext cx="73821" cy="409409"/>
          </a:xfrm>
          <a:prstGeom prst="rightBrace">
            <a:avLst>
              <a:gd name="adj1" fmla="val 42751"/>
              <a:gd name="adj2" fmla="val 49777"/>
            </a:avLst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4FC1C-00E1-48B7-913F-7A3AAE4BB355}"/>
              </a:ext>
            </a:extLst>
          </p:cNvPr>
          <p:cNvSpPr txBox="1"/>
          <p:nvPr/>
        </p:nvSpPr>
        <p:spPr>
          <a:xfrm>
            <a:off x="4572000" y="3891655"/>
            <a:ext cx="179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latin typeface="+mj-lt"/>
              </a:rPr>
              <a:t>3 и более </a:t>
            </a:r>
            <a:br>
              <a:rPr lang="ru-RU" sz="1200" dirty="0">
                <a:solidFill>
                  <a:schemeClr val="bg1"/>
                </a:solidFill>
                <a:latin typeface="+mj-lt"/>
              </a:rPr>
            </a:br>
            <a:r>
              <a:rPr lang="ru-RU" sz="1200" dirty="0">
                <a:solidFill>
                  <a:schemeClr val="bg1"/>
                </a:solidFill>
                <a:latin typeface="+mj-lt"/>
              </a:rPr>
              <a:t>составляющих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A4D15325-434F-48DD-8BF7-27E98293C514}"/>
              </a:ext>
            </a:extLst>
          </p:cNvPr>
          <p:cNvSpPr/>
          <p:nvPr/>
        </p:nvSpPr>
        <p:spPr>
          <a:xfrm rot="10800000">
            <a:off x="6440984" y="3642372"/>
            <a:ext cx="95441" cy="1006644"/>
          </a:xfrm>
          <a:prstGeom prst="rightBrace">
            <a:avLst>
              <a:gd name="adj1" fmla="val 42751"/>
              <a:gd name="adj2" fmla="val 49777"/>
            </a:avLst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CC8954-B75E-4BBA-8C0E-AA47256F2209}"/>
              </a:ext>
            </a:extLst>
          </p:cNvPr>
          <p:cNvSpPr txBox="1"/>
          <p:nvPr/>
        </p:nvSpPr>
        <p:spPr>
          <a:xfrm>
            <a:off x="5523653" y="3561617"/>
            <a:ext cx="73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ИЛИ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E35C9-681B-A842-A577-37F19E51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623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forum-16x9.potx" id="{69D4F646-8F9D-4EF0-9DBC-6E66B747B0EF}" vid="{7BC57F70-26DB-4E2F-B1A6-5FDE9122325C}"/>
    </a:ext>
  </a:extLst>
</a:theme>
</file>

<file path=ppt/theme/theme2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sas-forum-16x9</Template>
  <TotalTime>0</TotalTime>
  <Words>1677</Words>
  <Application>Microsoft Office PowerPoint</Application>
  <PresentationFormat>On-screen Show (16:9)</PresentationFormat>
  <Paragraphs>288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Segoe UI</vt:lpstr>
      <vt:lpstr>SAS</vt:lpstr>
      <vt:lpstr>Аудит электронных медицинских карт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Аудит электронных медицинских карт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2019-01-16T07:27:04Z</dcterms:created>
  <dcterms:modified xsi:type="dcterms:W3CDTF">2019-05-30T11:39:22Z</dcterms:modified>
</cp:coreProperties>
</file>