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704" r:id="rId2"/>
  </p:sldMasterIdLst>
  <p:notesMasterIdLst>
    <p:notesMasterId r:id="rId41"/>
  </p:notesMasterIdLst>
  <p:handoutMasterIdLst>
    <p:handoutMasterId r:id="rId42"/>
  </p:handoutMasterIdLst>
  <p:sldIdLst>
    <p:sldId id="473" r:id="rId3"/>
    <p:sldId id="280" r:id="rId4"/>
    <p:sldId id="529" r:id="rId5"/>
    <p:sldId id="555" r:id="rId6"/>
    <p:sldId id="528" r:id="rId7"/>
    <p:sldId id="527" r:id="rId8"/>
    <p:sldId id="382" r:id="rId9"/>
    <p:sldId id="542" r:id="rId10"/>
    <p:sldId id="530" r:id="rId11"/>
    <p:sldId id="531" r:id="rId12"/>
    <p:sldId id="532" r:id="rId13"/>
    <p:sldId id="543" r:id="rId14"/>
    <p:sldId id="556" r:id="rId15"/>
    <p:sldId id="557" r:id="rId16"/>
    <p:sldId id="505" r:id="rId17"/>
    <p:sldId id="544" r:id="rId18"/>
    <p:sldId id="507" r:id="rId19"/>
    <p:sldId id="545" r:id="rId20"/>
    <p:sldId id="536" r:id="rId21"/>
    <p:sldId id="533" r:id="rId22"/>
    <p:sldId id="518" r:id="rId23"/>
    <p:sldId id="534" r:id="rId24"/>
    <p:sldId id="535" r:id="rId25"/>
    <p:sldId id="546" r:id="rId26"/>
    <p:sldId id="537" r:id="rId27"/>
    <p:sldId id="548" r:id="rId28"/>
    <p:sldId id="549" r:id="rId29"/>
    <p:sldId id="550" r:id="rId30"/>
    <p:sldId id="551" r:id="rId31"/>
    <p:sldId id="552" r:id="rId32"/>
    <p:sldId id="517" r:id="rId33"/>
    <p:sldId id="553" r:id="rId34"/>
    <p:sldId id="506" r:id="rId35"/>
    <p:sldId id="522" r:id="rId36"/>
    <p:sldId id="554" r:id="rId37"/>
    <p:sldId id="558" r:id="rId38"/>
    <p:sldId id="526" r:id="rId39"/>
    <p:sldId id="376" r:id="rId40"/>
  </p:sldIdLst>
  <p:sldSz cx="12192000" cy="6858000"/>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C375E7-4672-4653-85B2-0A4583879AA6}">
          <p14:sldIdLst>
            <p14:sldId id="473"/>
            <p14:sldId id="280"/>
            <p14:sldId id="529"/>
            <p14:sldId id="555"/>
            <p14:sldId id="528"/>
            <p14:sldId id="527"/>
            <p14:sldId id="382"/>
            <p14:sldId id="542"/>
            <p14:sldId id="530"/>
            <p14:sldId id="531"/>
            <p14:sldId id="532"/>
            <p14:sldId id="543"/>
            <p14:sldId id="556"/>
            <p14:sldId id="557"/>
            <p14:sldId id="505"/>
            <p14:sldId id="544"/>
            <p14:sldId id="507"/>
            <p14:sldId id="545"/>
            <p14:sldId id="536"/>
            <p14:sldId id="533"/>
            <p14:sldId id="518"/>
            <p14:sldId id="534"/>
            <p14:sldId id="535"/>
            <p14:sldId id="546"/>
            <p14:sldId id="537"/>
            <p14:sldId id="548"/>
            <p14:sldId id="549"/>
            <p14:sldId id="550"/>
            <p14:sldId id="551"/>
            <p14:sldId id="552"/>
            <p14:sldId id="517"/>
            <p14:sldId id="553"/>
            <p14:sldId id="506"/>
            <p14:sldId id="522"/>
            <p14:sldId id="554"/>
            <p14:sldId id="558"/>
            <p14:sldId id="526"/>
          </p14:sldIdLst>
        </p14:section>
        <p14:section name="Untitled Section" id="{1296B996-0434-4117-96AB-43A84F9BF36B}">
          <p14:sldIdLst>
            <p14:sldId id="37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568"/>
    <a:srgbClr val="006DA4"/>
    <a:srgbClr val="00699E"/>
    <a:srgbClr val="6EAA2E"/>
    <a:srgbClr val="644C00"/>
    <a:srgbClr val="29006A"/>
    <a:srgbClr val="FF6600"/>
    <a:srgbClr val="FCCDB6"/>
    <a:srgbClr val="D9D9D9"/>
    <a:srgbClr val="0074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90" autoAdjust="0"/>
    <p:restoredTop sz="94803" autoAdjust="0"/>
  </p:normalViewPr>
  <p:slideViewPr>
    <p:cSldViewPr snapToGrid="0">
      <p:cViewPr varScale="1">
        <p:scale>
          <a:sx n="91" d="100"/>
          <a:sy n="91" d="100"/>
        </p:scale>
        <p:origin x="840" y="184"/>
      </p:cViewPr>
      <p:guideLst>
        <p:guide orient="horz" pos="2160"/>
        <p:guide pos="3840"/>
      </p:guideLst>
    </p:cSldViewPr>
  </p:slideViewPr>
  <p:notesTextViewPr>
    <p:cViewPr>
      <p:scale>
        <a:sx n="1" d="1"/>
        <a:sy n="1" d="1"/>
      </p:scale>
      <p:origin x="0" y="0"/>
    </p:cViewPr>
  </p:notesTextViewPr>
  <p:sorterViewPr>
    <p:cViewPr>
      <p:scale>
        <a:sx n="82" d="100"/>
        <a:sy n="82" d="100"/>
      </p:scale>
      <p:origin x="0" y="3228"/>
    </p:cViewPr>
  </p:sorterViewPr>
  <p:notesViewPr>
    <p:cSldViewPr snapToGrid="0">
      <p:cViewPr varScale="1">
        <p:scale>
          <a:sx n="73" d="100"/>
          <a:sy n="73" d="100"/>
        </p:scale>
        <p:origin x="583"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fld id="{7CCA049B-3A46-4BDA-A8F5-2925B00FE570}" type="datetimeFigureOut">
              <a:rPr lang="en-US" smtClean="0"/>
              <a:pPr/>
              <a:t>1/25/23</a:t>
            </a:fld>
            <a:endParaRPr lang="en-US"/>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DBAA5490-FD59-4087-AC7E-016E8A4124C4}" type="slidenum">
              <a:rPr lang="en-US" smtClean="0"/>
              <a:pPr/>
              <a:t>‹N°›</a:t>
            </a:fld>
            <a:endParaRPr lang="en-US"/>
          </a:p>
        </p:txBody>
      </p:sp>
    </p:spTree>
    <p:extLst>
      <p:ext uri="{BB962C8B-B14F-4D97-AF65-F5344CB8AC3E}">
        <p14:creationId xmlns:p14="http://schemas.microsoft.com/office/powerpoint/2010/main" val="791092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pPr/>
              <a:t>1/25/23</a:t>
            </a:fld>
            <a:endParaRPr lang="en-US"/>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pPr/>
              <a:t>‹N°›</a:t>
            </a:fld>
            <a:endParaRPr lang="en-US"/>
          </a:p>
        </p:txBody>
      </p:sp>
    </p:spTree>
    <p:extLst>
      <p:ext uri="{BB962C8B-B14F-4D97-AF65-F5344CB8AC3E}">
        <p14:creationId xmlns:p14="http://schemas.microsoft.com/office/powerpoint/2010/main" val="140202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pPr/>
              <a:t>2</a:t>
            </a:fld>
            <a:endParaRPr lang="en-US" dirty="0"/>
          </a:p>
        </p:txBody>
      </p:sp>
    </p:spTree>
    <p:extLst>
      <p:ext uri="{BB962C8B-B14F-4D97-AF65-F5344CB8AC3E}">
        <p14:creationId xmlns:p14="http://schemas.microsoft.com/office/powerpoint/2010/main" val="3523429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pPr/>
              <a:t>13</a:t>
            </a:fld>
            <a:endParaRPr lang="en-US" dirty="0"/>
          </a:p>
        </p:txBody>
      </p:sp>
    </p:spTree>
    <p:extLst>
      <p:ext uri="{BB962C8B-B14F-4D97-AF65-F5344CB8AC3E}">
        <p14:creationId xmlns:p14="http://schemas.microsoft.com/office/powerpoint/2010/main" val="904865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pPr/>
              <a:t>14</a:t>
            </a:fld>
            <a:endParaRPr lang="en-US" dirty="0"/>
          </a:p>
        </p:txBody>
      </p:sp>
    </p:spTree>
    <p:extLst>
      <p:ext uri="{BB962C8B-B14F-4D97-AF65-F5344CB8AC3E}">
        <p14:creationId xmlns:p14="http://schemas.microsoft.com/office/powerpoint/2010/main" val="1708221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pPr/>
              <a:t>15</a:t>
            </a:fld>
            <a:endParaRPr lang="en-US" dirty="0"/>
          </a:p>
        </p:txBody>
      </p:sp>
    </p:spTree>
    <p:extLst>
      <p:ext uri="{BB962C8B-B14F-4D97-AF65-F5344CB8AC3E}">
        <p14:creationId xmlns:p14="http://schemas.microsoft.com/office/powerpoint/2010/main" val="766864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pPr/>
              <a:t>17</a:t>
            </a:fld>
            <a:endParaRPr lang="en-US" dirty="0"/>
          </a:p>
        </p:txBody>
      </p:sp>
    </p:spTree>
    <p:extLst>
      <p:ext uri="{BB962C8B-B14F-4D97-AF65-F5344CB8AC3E}">
        <p14:creationId xmlns:p14="http://schemas.microsoft.com/office/powerpoint/2010/main" val="3692683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pPr/>
              <a:t>19</a:t>
            </a:fld>
            <a:endParaRPr lang="en-US" dirty="0"/>
          </a:p>
        </p:txBody>
      </p:sp>
    </p:spTree>
    <p:extLst>
      <p:ext uri="{BB962C8B-B14F-4D97-AF65-F5344CB8AC3E}">
        <p14:creationId xmlns:p14="http://schemas.microsoft.com/office/powerpoint/2010/main" val="3508236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pPr/>
              <a:t>20</a:t>
            </a:fld>
            <a:endParaRPr lang="en-US" dirty="0"/>
          </a:p>
        </p:txBody>
      </p:sp>
    </p:spTree>
    <p:extLst>
      <p:ext uri="{BB962C8B-B14F-4D97-AF65-F5344CB8AC3E}">
        <p14:creationId xmlns:p14="http://schemas.microsoft.com/office/powerpoint/2010/main" val="36000151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pPr/>
              <a:t>21</a:t>
            </a:fld>
            <a:endParaRPr lang="en-US" dirty="0"/>
          </a:p>
        </p:txBody>
      </p:sp>
    </p:spTree>
    <p:extLst>
      <p:ext uri="{BB962C8B-B14F-4D97-AF65-F5344CB8AC3E}">
        <p14:creationId xmlns:p14="http://schemas.microsoft.com/office/powerpoint/2010/main" val="30970771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pPr/>
              <a:t>22</a:t>
            </a:fld>
            <a:endParaRPr lang="en-US" dirty="0"/>
          </a:p>
        </p:txBody>
      </p:sp>
    </p:spTree>
    <p:extLst>
      <p:ext uri="{BB962C8B-B14F-4D97-AF65-F5344CB8AC3E}">
        <p14:creationId xmlns:p14="http://schemas.microsoft.com/office/powerpoint/2010/main" val="76483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pPr/>
              <a:t>23</a:t>
            </a:fld>
            <a:endParaRPr lang="en-US" dirty="0"/>
          </a:p>
        </p:txBody>
      </p:sp>
    </p:spTree>
    <p:extLst>
      <p:ext uri="{BB962C8B-B14F-4D97-AF65-F5344CB8AC3E}">
        <p14:creationId xmlns:p14="http://schemas.microsoft.com/office/powerpoint/2010/main" val="684655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pPr/>
              <a:t>25</a:t>
            </a:fld>
            <a:endParaRPr lang="en-US" dirty="0"/>
          </a:p>
        </p:txBody>
      </p:sp>
    </p:spTree>
    <p:extLst>
      <p:ext uri="{BB962C8B-B14F-4D97-AF65-F5344CB8AC3E}">
        <p14:creationId xmlns:p14="http://schemas.microsoft.com/office/powerpoint/2010/main" val="1156555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pPr/>
              <a:t>3</a:t>
            </a:fld>
            <a:endParaRPr lang="en-US" dirty="0"/>
          </a:p>
        </p:txBody>
      </p:sp>
    </p:spTree>
    <p:extLst>
      <p:ext uri="{BB962C8B-B14F-4D97-AF65-F5344CB8AC3E}">
        <p14:creationId xmlns:p14="http://schemas.microsoft.com/office/powerpoint/2010/main" val="1521316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pPr/>
              <a:t>26</a:t>
            </a:fld>
            <a:endParaRPr lang="en-US" dirty="0"/>
          </a:p>
        </p:txBody>
      </p:sp>
    </p:spTree>
    <p:extLst>
      <p:ext uri="{BB962C8B-B14F-4D97-AF65-F5344CB8AC3E}">
        <p14:creationId xmlns:p14="http://schemas.microsoft.com/office/powerpoint/2010/main" val="36896265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pPr/>
              <a:t>27</a:t>
            </a:fld>
            <a:endParaRPr lang="en-US" dirty="0"/>
          </a:p>
        </p:txBody>
      </p:sp>
    </p:spTree>
    <p:extLst>
      <p:ext uri="{BB962C8B-B14F-4D97-AF65-F5344CB8AC3E}">
        <p14:creationId xmlns:p14="http://schemas.microsoft.com/office/powerpoint/2010/main" val="711149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pPr/>
              <a:t>28</a:t>
            </a:fld>
            <a:endParaRPr lang="en-US" dirty="0"/>
          </a:p>
        </p:txBody>
      </p:sp>
    </p:spTree>
    <p:extLst>
      <p:ext uri="{BB962C8B-B14F-4D97-AF65-F5344CB8AC3E}">
        <p14:creationId xmlns:p14="http://schemas.microsoft.com/office/powerpoint/2010/main" val="1744052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pPr/>
              <a:t>29</a:t>
            </a:fld>
            <a:endParaRPr lang="en-US" dirty="0"/>
          </a:p>
        </p:txBody>
      </p:sp>
    </p:spTree>
    <p:extLst>
      <p:ext uri="{BB962C8B-B14F-4D97-AF65-F5344CB8AC3E}">
        <p14:creationId xmlns:p14="http://schemas.microsoft.com/office/powerpoint/2010/main" val="15989648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pPr/>
              <a:t>31</a:t>
            </a:fld>
            <a:endParaRPr lang="en-US" dirty="0"/>
          </a:p>
        </p:txBody>
      </p:sp>
    </p:spTree>
    <p:extLst>
      <p:ext uri="{BB962C8B-B14F-4D97-AF65-F5344CB8AC3E}">
        <p14:creationId xmlns:p14="http://schemas.microsoft.com/office/powerpoint/2010/main" val="34710918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pPr/>
              <a:t>33</a:t>
            </a:fld>
            <a:endParaRPr lang="en-US" dirty="0"/>
          </a:p>
        </p:txBody>
      </p:sp>
    </p:spTree>
    <p:extLst>
      <p:ext uri="{BB962C8B-B14F-4D97-AF65-F5344CB8AC3E}">
        <p14:creationId xmlns:p14="http://schemas.microsoft.com/office/powerpoint/2010/main" val="11845945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pPr/>
              <a:t>34</a:t>
            </a:fld>
            <a:endParaRPr lang="en-US" dirty="0"/>
          </a:p>
        </p:txBody>
      </p:sp>
    </p:spTree>
    <p:extLst>
      <p:ext uri="{BB962C8B-B14F-4D97-AF65-F5344CB8AC3E}">
        <p14:creationId xmlns:p14="http://schemas.microsoft.com/office/powerpoint/2010/main" val="10212433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pPr/>
              <a:t>35</a:t>
            </a:fld>
            <a:endParaRPr lang="en-US" dirty="0"/>
          </a:p>
        </p:txBody>
      </p:sp>
    </p:spTree>
    <p:extLst>
      <p:ext uri="{BB962C8B-B14F-4D97-AF65-F5344CB8AC3E}">
        <p14:creationId xmlns:p14="http://schemas.microsoft.com/office/powerpoint/2010/main" val="14609821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pPr/>
              <a:t>36</a:t>
            </a:fld>
            <a:endParaRPr lang="en-US" dirty="0"/>
          </a:p>
        </p:txBody>
      </p:sp>
    </p:spTree>
    <p:extLst>
      <p:ext uri="{BB962C8B-B14F-4D97-AF65-F5344CB8AC3E}">
        <p14:creationId xmlns:p14="http://schemas.microsoft.com/office/powerpoint/2010/main" val="24026813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pPr/>
              <a:t>37</a:t>
            </a:fld>
            <a:endParaRPr lang="en-US" dirty="0"/>
          </a:p>
        </p:txBody>
      </p:sp>
    </p:spTree>
    <p:extLst>
      <p:ext uri="{BB962C8B-B14F-4D97-AF65-F5344CB8AC3E}">
        <p14:creationId xmlns:p14="http://schemas.microsoft.com/office/powerpoint/2010/main" val="46294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pPr/>
              <a:t>4</a:t>
            </a:fld>
            <a:endParaRPr lang="en-US" dirty="0"/>
          </a:p>
        </p:txBody>
      </p:sp>
    </p:spTree>
    <p:extLst>
      <p:ext uri="{BB962C8B-B14F-4D97-AF65-F5344CB8AC3E}">
        <p14:creationId xmlns:p14="http://schemas.microsoft.com/office/powerpoint/2010/main" val="633794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pPr/>
              <a:t>5</a:t>
            </a:fld>
            <a:endParaRPr lang="en-US" dirty="0"/>
          </a:p>
        </p:txBody>
      </p:sp>
    </p:spTree>
    <p:extLst>
      <p:ext uri="{BB962C8B-B14F-4D97-AF65-F5344CB8AC3E}">
        <p14:creationId xmlns:p14="http://schemas.microsoft.com/office/powerpoint/2010/main" val="1637050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pPr/>
              <a:t>6</a:t>
            </a:fld>
            <a:endParaRPr lang="en-US" dirty="0"/>
          </a:p>
        </p:txBody>
      </p:sp>
    </p:spTree>
    <p:extLst>
      <p:ext uri="{BB962C8B-B14F-4D97-AF65-F5344CB8AC3E}">
        <p14:creationId xmlns:p14="http://schemas.microsoft.com/office/powerpoint/2010/main" val="1792824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pPr/>
              <a:t>7</a:t>
            </a:fld>
            <a:endParaRPr lang="en-US" dirty="0"/>
          </a:p>
        </p:txBody>
      </p:sp>
    </p:spTree>
    <p:extLst>
      <p:ext uri="{BB962C8B-B14F-4D97-AF65-F5344CB8AC3E}">
        <p14:creationId xmlns:p14="http://schemas.microsoft.com/office/powerpoint/2010/main" val="3523429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pPr/>
              <a:t>9</a:t>
            </a:fld>
            <a:endParaRPr lang="en-US" dirty="0"/>
          </a:p>
        </p:txBody>
      </p:sp>
    </p:spTree>
    <p:extLst>
      <p:ext uri="{BB962C8B-B14F-4D97-AF65-F5344CB8AC3E}">
        <p14:creationId xmlns:p14="http://schemas.microsoft.com/office/powerpoint/2010/main" val="2319061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pPr/>
              <a:t>10</a:t>
            </a:fld>
            <a:endParaRPr lang="en-US" dirty="0"/>
          </a:p>
        </p:txBody>
      </p:sp>
    </p:spTree>
    <p:extLst>
      <p:ext uri="{BB962C8B-B14F-4D97-AF65-F5344CB8AC3E}">
        <p14:creationId xmlns:p14="http://schemas.microsoft.com/office/powerpoint/2010/main" val="3918344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pPr/>
              <a:t>11</a:t>
            </a:fld>
            <a:endParaRPr lang="en-US" dirty="0"/>
          </a:p>
        </p:txBody>
      </p:sp>
    </p:spTree>
    <p:extLst>
      <p:ext uri="{BB962C8B-B14F-4D97-AF65-F5344CB8AC3E}">
        <p14:creationId xmlns:p14="http://schemas.microsoft.com/office/powerpoint/2010/main" val="3197893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nealanalytics.com/templates/"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BLANK - no top bar">
    <p:bg>
      <p:bgRef idx="1001">
        <a:schemeClr val="bg2"/>
      </p:bgRef>
    </p:bg>
    <p:spTree>
      <p:nvGrpSpPr>
        <p:cNvPr id="1" name=""/>
        <p:cNvGrpSpPr/>
        <p:nvPr/>
      </p:nvGrpSpPr>
      <p:grpSpPr>
        <a:xfrm>
          <a:off x="0" y="0"/>
          <a:ext cx="0" cy="0"/>
          <a:chOff x="0" y="0"/>
          <a:chExt cx="0" cy="0"/>
        </a:xfrm>
      </p:grpSpPr>
      <p:sp>
        <p:nvSpPr>
          <p:cNvPr id="3" name="Rectangle 2"/>
          <p:cNvSpPr/>
          <p:nvPr userDrawn="1"/>
        </p:nvSpPr>
        <p:spPr>
          <a:xfrm>
            <a:off x="0" y="0"/>
            <a:ext cx="12192000" cy="1225485"/>
          </a:xfrm>
          <a:prstGeom prst="rect">
            <a:avLst/>
          </a:prstGeom>
          <a:solidFill>
            <a:srgbClr val="0074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80636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5625"/>
            <a:ext cx="4954588" cy="41879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825625"/>
            <a:ext cx="4951414" cy="41879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6"/>
          <p:cNvSpPr>
            <a:spLocks noGrp="1"/>
          </p:cNvSpPr>
          <p:nvPr>
            <p:ph type="sldNum" sz="quarter" idx="12"/>
          </p:nvPr>
        </p:nvSpPr>
        <p:spPr/>
        <p:txBody>
          <a:bodyPr/>
          <a:lstStyle/>
          <a:p>
            <a:fld id="{022B156B-59AE-415F-B24B-8756D48BB977}" type="slidenum">
              <a:rPr/>
              <a:pPr/>
              <a:t>‹N°›</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4CF99945-0A15-4715-AB6C-F5E56CF20F70}" type="datetimeFigureOut">
              <a:rPr lang="en-US"/>
              <a:pPr/>
              <a:t>1/25/23</a:t>
            </a:fld>
            <a:endParaRPr/>
          </a:p>
        </p:txBody>
      </p:sp>
    </p:spTree>
    <p:extLst>
      <p:ext uri="{BB962C8B-B14F-4D97-AF65-F5344CB8AC3E}">
        <p14:creationId xmlns:p14="http://schemas.microsoft.com/office/powerpoint/2010/main" val="297275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9848" y="1681163"/>
            <a:ext cx="4956048"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505075"/>
            <a:ext cx="4956048" cy="3476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72200" y="1681163"/>
            <a:ext cx="4956048"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4956048" cy="3476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8"/>
          <p:cNvSpPr>
            <a:spLocks noGrp="1"/>
          </p:cNvSpPr>
          <p:nvPr>
            <p:ph type="sldNum" sz="quarter" idx="12"/>
          </p:nvPr>
        </p:nvSpPr>
        <p:spPr/>
        <p:txBody>
          <a:bodyPr/>
          <a:lstStyle/>
          <a:p>
            <a:fld id="{022B156B-59AE-415F-B24B-8756D48BB977}" type="slidenum">
              <a:rPr/>
              <a:pPr/>
              <a:t>‹N°›</a:t>
            </a:fld>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4CF99945-0A15-4715-AB6C-F5E56CF20F70}" type="datetimeFigureOut">
              <a:rPr lang="en-US"/>
              <a:pPr/>
              <a:t>1/25/23</a:t>
            </a:fld>
            <a:endParaRPr/>
          </a:p>
        </p:txBody>
      </p:sp>
    </p:spTree>
    <p:extLst>
      <p:ext uri="{BB962C8B-B14F-4D97-AF65-F5344CB8AC3E}">
        <p14:creationId xmlns:p14="http://schemas.microsoft.com/office/powerpoint/2010/main" val="231857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4"/>
          <p:cNvSpPr>
            <a:spLocks noGrp="1"/>
          </p:cNvSpPr>
          <p:nvPr>
            <p:ph type="sldNum" sz="quarter" idx="12"/>
          </p:nvPr>
        </p:nvSpPr>
        <p:spPr/>
        <p:txBody>
          <a:bodyPr/>
          <a:lstStyle/>
          <a:p>
            <a:fld id="{022B156B-59AE-415F-B24B-8756D48BB977}" type="slidenum">
              <a:rPr/>
              <a:pPr/>
              <a:t>‹N°›</a:t>
            </a:fld>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4CF99945-0A15-4715-AB6C-F5E56CF20F70}" type="datetimeFigureOut">
              <a:rPr lang="en-US"/>
              <a:pPr/>
              <a:t>1/25/23</a:t>
            </a:fld>
            <a:endParaRPr/>
          </a:p>
        </p:txBody>
      </p:sp>
    </p:spTree>
    <p:extLst>
      <p:ext uri="{BB962C8B-B14F-4D97-AF65-F5344CB8AC3E}">
        <p14:creationId xmlns:p14="http://schemas.microsoft.com/office/powerpoint/2010/main" val="351281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22B156B-59AE-415F-B24B-8756D48BB977}" type="slidenum">
              <a:rPr/>
              <a:pPr/>
              <a:t>‹N°›</a:t>
            </a:fld>
            <a:endParaRPr/>
          </a:p>
        </p:txBody>
      </p:sp>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4CF99945-0A15-4715-AB6C-F5E56CF20F70}" type="datetimeFigureOut">
              <a:rPr lang="en-US"/>
              <a:pPr/>
              <a:t>1/25/23</a:t>
            </a:fld>
            <a:endParaRPr/>
          </a:p>
        </p:txBody>
      </p:sp>
    </p:spTree>
    <p:extLst>
      <p:ext uri="{BB962C8B-B14F-4D97-AF65-F5344CB8AC3E}">
        <p14:creationId xmlns:p14="http://schemas.microsoft.com/office/powerpoint/2010/main" val="84787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1065212" y="304799"/>
            <a:ext cx="10058402" cy="1216152"/>
          </a:xfrm>
        </p:spPr>
        <p:txBody>
          <a:bodyPr/>
          <a:lstStyle>
            <a:lvl1pPr>
              <a:defRPr/>
            </a:lvl1pPr>
          </a:lstStyle>
          <a:p>
            <a:r>
              <a:rPr lang="en-US"/>
              <a:t>Click to edit Master title style</a:t>
            </a:r>
            <a:endParaRPr lang="en-US" dirty="0"/>
          </a:p>
        </p:txBody>
      </p:sp>
      <p:grpSp>
        <p:nvGrpSpPr>
          <p:cNvPr id="3" name="Group 8"/>
          <p:cNvGrpSpPr/>
          <p:nvPr/>
        </p:nvGrpSpPr>
        <p:grpSpPr>
          <a:xfrm>
            <a:off x="1052422" y="1733550"/>
            <a:ext cx="4360503" cy="3050038"/>
            <a:chOff x="895350" y="3313113"/>
            <a:chExt cx="3613151" cy="2790825"/>
          </a:xfrm>
          <a:solidFill>
            <a:schemeClr val="tx1">
              <a:lumMod val="50000"/>
            </a:schemeClr>
          </a:solidFill>
        </p:grpSpPr>
        <p:sp>
          <p:nvSpPr>
            <p:cNvPr id="10"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3"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4"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5"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6"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7"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8"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9"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0"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1"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36" name="Picture Placeholder 33" descr="An empty placeholder to add an image. Click on the placeholder and select the image that you wish to add."/>
          <p:cNvSpPr>
            <a:spLocks noGrp="1" noChangeAspect="1"/>
          </p:cNvSpPr>
          <p:nvPr>
            <p:ph type="pic" sz="quarter" idx="17"/>
          </p:nvPr>
        </p:nvSpPr>
        <p:spPr>
          <a:xfrm>
            <a:off x="1265028" y="1900210"/>
            <a:ext cx="3935536" cy="2571736"/>
          </a:xfrm>
          <a:solidFill>
            <a:schemeClr val="bg2"/>
          </a:solidFill>
          <a:ln w="38100">
            <a:solidFill>
              <a:schemeClr val="bg1"/>
            </a:solidFill>
          </a:ln>
        </p:spPr>
        <p:txBody>
          <a:bodyPr/>
          <a:lstStyle>
            <a:lvl1pPr marL="0" indent="0" algn="ctr">
              <a:buNone/>
              <a:defRPr/>
            </a:lvl1pPr>
          </a:lstStyle>
          <a:p>
            <a:r>
              <a:rPr lang="en-US"/>
              <a:t>Click icon to add picture</a:t>
            </a:r>
            <a:endParaRPr dirty="0"/>
          </a:p>
        </p:txBody>
      </p:sp>
      <p:sp>
        <p:nvSpPr>
          <p:cNvPr id="39" name="Text Placeholder 3"/>
          <p:cNvSpPr>
            <a:spLocks noGrp="1"/>
          </p:cNvSpPr>
          <p:nvPr>
            <p:ph type="body" sz="half" idx="2"/>
          </p:nvPr>
        </p:nvSpPr>
        <p:spPr>
          <a:xfrm>
            <a:off x="1052423" y="4935990"/>
            <a:ext cx="4368980" cy="100761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4" name="Group 21"/>
          <p:cNvGrpSpPr/>
          <p:nvPr/>
        </p:nvGrpSpPr>
        <p:grpSpPr>
          <a:xfrm>
            <a:off x="6763111" y="1733550"/>
            <a:ext cx="4360503" cy="3050038"/>
            <a:chOff x="895350" y="3313113"/>
            <a:chExt cx="3613151" cy="2790825"/>
          </a:xfrm>
          <a:solidFill>
            <a:schemeClr val="tx1">
              <a:lumMod val="50000"/>
            </a:schemeClr>
          </a:solidFill>
        </p:grpSpPr>
        <p:sp>
          <p:nvSpPr>
            <p:cNvPr id="2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37" name="Picture Placeholder 33" descr="An empty placeholder to add an image. Click on the placeholder and select the image that you wish to add."/>
          <p:cNvSpPr>
            <a:spLocks noGrp="1" noChangeAspect="1"/>
          </p:cNvSpPr>
          <p:nvPr>
            <p:ph type="pic" sz="quarter" idx="18"/>
          </p:nvPr>
        </p:nvSpPr>
        <p:spPr>
          <a:xfrm>
            <a:off x="6975717" y="1900210"/>
            <a:ext cx="3935536" cy="2571736"/>
          </a:xfrm>
          <a:solidFill>
            <a:schemeClr val="bg2"/>
          </a:solidFill>
          <a:ln w="38100">
            <a:solidFill>
              <a:schemeClr val="bg1"/>
            </a:solidFill>
          </a:ln>
        </p:spPr>
        <p:txBody>
          <a:bodyPr/>
          <a:lstStyle>
            <a:lvl1pPr marL="0" indent="0" algn="ctr">
              <a:buNone/>
              <a:defRPr/>
            </a:lvl1pPr>
          </a:lstStyle>
          <a:p>
            <a:r>
              <a:rPr lang="en-US"/>
              <a:t>Click icon to add picture</a:t>
            </a:r>
            <a:endParaRPr dirty="0"/>
          </a:p>
        </p:txBody>
      </p:sp>
      <p:sp>
        <p:nvSpPr>
          <p:cNvPr id="40" name="Text Placeholder 3"/>
          <p:cNvSpPr>
            <a:spLocks noGrp="1"/>
          </p:cNvSpPr>
          <p:nvPr>
            <p:ph type="body" sz="half" idx="19"/>
          </p:nvPr>
        </p:nvSpPr>
        <p:spPr>
          <a:xfrm>
            <a:off x="6742908" y="4935990"/>
            <a:ext cx="4368980" cy="100761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‹N°›</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1/25/23</a:t>
            </a:fld>
            <a:endParaRPr/>
          </a:p>
        </p:txBody>
      </p:sp>
    </p:spTree>
    <p:extLst>
      <p:ext uri="{BB962C8B-B14F-4D97-AF65-F5344CB8AC3E}">
        <p14:creationId xmlns:p14="http://schemas.microsoft.com/office/powerpoint/2010/main" val="116827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Pictures with Cap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grpSp>
        <p:nvGrpSpPr>
          <p:cNvPr id="3" name="Group 51"/>
          <p:cNvGrpSpPr>
            <a:grpSpLocks noChangeAspect="1"/>
          </p:cNvGrpSpPr>
          <p:nvPr/>
        </p:nvGrpSpPr>
        <p:grpSpPr>
          <a:xfrm rot="5400000">
            <a:off x="1045139" y="1678105"/>
            <a:ext cx="3123347" cy="3089730"/>
            <a:chOff x="895350" y="3313113"/>
            <a:chExt cx="3613151" cy="2790825"/>
          </a:xfrm>
          <a:solidFill>
            <a:schemeClr val="tx1">
              <a:lumMod val="50000"/>
            </a:schemeClr>
          </a:solidFill>
        </p:grpSpPr>
        <p:sp>
          <p:nvSpPr>
            <p:cNvPr id="5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79" name="Picture Placeholder 33" descr="An empty placeholder to add an image. Click on the placeholder and select the image that you wish to add."/>
          <p:cNvSpPr>
            <a:spLocks noGrp="1"/>
          </p:cNvSpPr>
          <p:nvPr>
            <p:ph type="pic" sz="quarter" idx="19"/>
          </p:nvPr>
        </p:nvSpPr>
        <p:spPr>
          <a:xfrm>
            <a:off x="1249168" y="1824285"/>
            <a:ext cx="2715289" cy="2776308"/>
          </a:xfrm>
          <a:solidFill>
            <a:schemeClr val="bg2"/>
          </a:solidFill>
          <a:ln w="38100">
            <a:solidFill>
              <a:schemeClr val="bg1"/>
            </a:solidFill>
          </a:ln>
        </p:spPr>
        <p:txBody>
          <a:bodyPr/>
          <a:lstStyle>
            <a:lvl1pPr marL="0" indent="0" algn="ctr">
              <a:buNone/>
              <a:defRPr/>
            </a:lvl1pPr>
          </a:lstStyle>
          <a:p>
            <a:r>
              <a:rPr lang="en-US"/>
              <a:t>Click icon to add picture</a:t>
            </a:r>
            <a:endParaRPr dirty="0"/>
          </a:p>
        </p:txBody>
      </p:sp>
      <p:sp>
        <p:nvSpPr>
          <p:cNvPr id="81" name="Text Placeholder 3"/>
          <p:cNvSpPr>
            <a:spLocks noGrp="1"/>
          </p:cNvSpPr>
          <p:nvPr>
            <p:ph type="body" sz="half" idx="2"/>
          </p:nvPr>
        </p:nvSpPr>
        <p:spPr>
          <a:xfrm>
            <a:off x="1235212"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4" name="Group 83"/>
          <p:cNvGrpSpPr>
            <a:grpSpLocks noChangeAspect="1"/>
          </p:cNvGrpSpPr>
          <p:nvPr userDrawn="1"/>
        </p:nvGrpSpPr>
        <p:grpSpPr>
          <a:xfrm rot="5400000">
            <a:off x="4517135" y="1678105"/>
            <a:ext cx="3123347" cy="3089730"/>
            <a:chOff x="895350" y="3313113"/>
            <a:chExt cx="3613151" cy="2790825"/>
          </a:xfrm>
          <a:solidFill>
            <a:schemeClr val="tx1">
              <a:lumMod val="50000"/>
            </a:schemeClr>
          </a:solidFill>
        </p:grpSpPr>
        <p:sp>
          <p:nvSpPr>
            <p:cNvPr id="85"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6"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7"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8"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9"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0"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1"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2"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3"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4"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5"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6"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78" name="Picture Placeholder 33" descr="An empty placeholder to add an image. Click on the placeholder and select the image that you wish to add."/>
          <p:cNvSpPr>
            <a:spLocks noGrp="1"/>
          </p:cNvSpPr>
          <p:nvPr>
            <p:ph type="pic" sz="quarter" idx="18"/>
          </p:nvPr>
        </p:nvSpPr>
        <p:spPr>
          <a:xfrm>
            <a:off x="4720924" y="1824285"/>
            <a:ext cx="2715768" cy="2776308"/>
          </a:xfrm>
          <a:solidFill>
            <a:schemeClr val="bg2"/>
          </a:solidFill>
          <a:ln w="38100">
            <a:solidFill>
              <a:schemeClr val="bg1"/>
            </a:solidFill>
          </a:ln>
        </p:spPr>
        <p:txBody>
          <a:bodyPr/>
          <a:lstStyle>
            <a:lvl1pPr marL="0" indent="0" algn="ctr">
              <a:buNone/>
              <a:defRPr/>
            </a:lvl1pPr>
          </a:lstStyle>
          <a:p>
            <a:r>
              <a:rPr lang="en-US"/>
              <a:t>Click icon to add picture</a:t>
            </a:r>
            <a:endParaRPr dirty="0"/>
          </a:p>
        </p:txBody>
      </p:sp>
      <p:sp>
        <p:nvSpPr>
          <p:cNvPr id="82" name="Text Placeholder 3"/>
          <p:cNvSpPr>
            <a:spLocks noGrp="1"/>
          </p:cNvSpPr>
          <p:nvPr>
            <p:ph type="body" sz="half" idx="21"/>
          </p:nvPr>
        </p:nvSpPr>
        <p:spPr>
          <a:xfrm>
            <a:off x="4707208"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5" name="Group 96"/>
          <p:cNvGrpSpPr>
            <a:grpSpLocks noChangeAspect="1"/>
          </p:cNvGrpSpPr>
          <p:nvPr userDrawn="1"/>
        </p:nvGrpSpPr>
        <p:grpSpPr>
          <a:xfrm rot="5400000">
            <a:off x="8019009" y="1678105"/>
            <a:ext cx="3123347" cy="3089730"/>
            <a:chOff x="895350" y="3313113"/>
            <a:chExt cx="3613151" cy="2790825"/>
          </a:xfrm>
          <a:solidFill>
            <a:schemeClr val="tx1">
              <a:lumMod val="50000"/>
            </a:schemeClr>
          </a:solidFill>
        </p:grpSpPr>
        <p:sp>
          <p:nvSpPr>
            <p:cNvPr id="98"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9"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0"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1"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2"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3"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4"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5"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6"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7"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8"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9"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80" name="Picture Placeholder 33" descr="An empty placeholder to add an image. Click on the placeholder and select the image that you wish to add."/>
          <p:cNvSpPr>
            <a:spLocks noGrp="1"/>
          </p:cNvSpPr>
          <p:nvPr>
            <p:ph type="pic" sz="quarter" idx="20"/>
          </p:nvPr>
        </p:nvSpPr>
        <p:spPr>
          <a:xfrm>
            <a:off x="8222798" y="1824285"/>
            <a:ext cx="2715768" cy="2776308"/>
          </a:xfrm>
          <a:solidFill>
            <a:schemeClr val="bg2"/>
          </a:solidFill>
          <a:ln w="38100">
            <a:solidFill>
              <a:schemeClr val="bg1"/>
            </a:solidFill>
          </a:ln>
        </p:spPr>
        <p:txBody>
          <a:bodyPr/>
          <a:lstStyle>
            <a:lvl1pPr marL="0" indent="0" algn="ctr">
              <a:buNone/>
              <a:defRPr/>
            </a:lvl1pPr>
          </a:lstStyle>
          <a:p>
            <a:r>
              <a:rPr lang="en-US"/>
              <a:t>Click icon to add picture</a:t>
            </a:r>
            <a:endParaRPr dirty="0"/>
          </a:p>
        </p:txBody>
      </p:sp>
      <p:sp>
        <p:nvSpPr>
          <p:cNvPr id="83" name="Text Placeholder 3"/>
          <p:cNvSpPr>
            <a:spLocks noGrp="1"/>
          </p:cNvSpPr>
          <p:nvPr>
            <p:ph type="body" sz="half" idx="22"/>
          </p:nvPr>
        </p:nvSpPr>
        <p:spPr>
          <a:xfrm>
            <a:off x="8209082"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‹N°›</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1/25/23</a:t>
            </a:fld>
            <a:endParaRPr/>
          </a:p>
        </p:txBody>
      </p:sp>
    </p:spTree>
    <p:extLst>
      <p:ext uri="{BB962C8B-B14F-4D97-AF65-F5344CB8AC3E}">
        <p14:creationId xmlns:p14="http://schemas.microsoft.com/office/powerpoint/2010/main" val="16819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Pictures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66214" y="421594"/>
            <a:ext cx="2286000" cy="1885508"/>
          </a:xfrm>
        </p:spPr>
        <p:txBody>
          <a:bodyPr>
            <a:normAutofit/>
          </a:bodyPr>
          <a:lstStyle>
            <a:lvl1pPr>
              <a:defRPr sz="2400"/>
            </a:lvl1pPr>
          </a:lstStyle>
          <a:p>
            <a:r>
              <a:rPr lang="en-US"/>
              <a:t>Click to edit Master title style</a:t>
            </a:r>
          </a:p>
        </p:txBody>
      </p:sp>
      <p:grpSp>
        <p:nvGrpSpPr>
          <p:cNvPr id="3" name="Group 83"/>
          <p:cNvGrpSpPr>
            <a:grpSpLocks noChangeAspect="1"/>
          </p:cNvGrpSpPr>
          <p:nvPr/>
        </p:nvGrpSpPr>
        <p:grpSpPr>
          <a:xfrm rot="16200000" flipV="1">
            <a:off x="274315" y="1102304"/>
            <a:ext cx="5053664" cy="4411852"/>
            <a:chOff x="895350" y="3313113"/>
            <a:chExt cx="3613151" cy="2790825"/>
          </a:xfrm>
          <a:solidFill>
            <a:schemeClr val="tx1">
              <a:lumMod val="50000"/>
            </a:schemeClr>
          </a:solidFill>
        </p:grpSpPr>
        <p:sp>
          <p:nvSpPr>
            <p:cNvPr id="85"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6"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7"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8"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9"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0"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1"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2"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3"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4"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5"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6"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97" name="Picture Placeholder 33" descr="An empty placeholder to add an image. Click on the placeholder and select the image that you wish to add."/>
          <p:cNvSpPr>
            <a:spLocks noGrp="1"/>
          </p:cNvSpPr>
          <p:nvPr>
            <p:ph type="pic" sz="quarter" idx="17"/>
          </p:nvPr>
        </p:nvSpPr>
        <p:spPr>
          <a:xfrm>
            <a:off x="840795" y="1020193"/>
            <a:ext cx="3886200" cy="4572000"/>
          </a:xfrm>
          <a:solidFill>
            <a:schemeClr val="bg2"/>
          </a:solidFill>
          <a:ln w="38100">
            <a:solidFill>
              <a:schemeClr val="bg1"/>
            </a:solidFill>
          </a:ln>
        </p:spPr>
        <p:txBody>
          <a:bodyPr/>
          <a:lstStyle>
            <a:lvl1pPr marL="0" indent="0" algn="ctr">
              <a:buNone/>
              <a:defRPr/>
            </a:lvl1pPr>
          </a:lstStyle>
          <a:p>
            <a:r>
              <a:rPr lang="en-US"/>
              <a:t>Click icon to add picture</a:t>
            </a:r>
            <a:endParaRPr dirty="0"/>
          </a:p>
        </p:txBody>
      </p:sp>
      <p:grpSp>
        <p:nvGrpSpPr>
          <p:cNvPr id="4" name="Group 97"/>
          <p:cNvGrpSpPr/>
          <p:nvPr/>
        </p:nvGrpSpPr>
        <p:grpSpPr>
          <a:xfrm>
            <a:off x="5322489" y="319177"/>
            <a:ext cx="3389607" cy="2710838"/>
            <a:chOff x="895350" y="3313113"/>
            <a:chExt cx="3613151" cy="2790825"/>
          </a:xfrm>
          <a:solidFill>
            <a:schemeClr val="tx1">
              <a:lumMod val="50000"/>
            </a:schemeClr>
          </a:solidFill>
        </p:grpSpPr>
        <p:sp>
          <p:nvSpPr>
            <p:cNvPr id="99"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0"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1"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2"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3"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4"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5"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6"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7"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8"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9"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0"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111" name="Picture Placeholder 33" descr="An empty placeholder to add an image. Click on the placeholder and select the image that you wish to add."/>
          <p:cNvSpPr>
            <a:spLocks noGrp="1" noChangeAspect="1"/>
          </p:cNvSpPr>
          <p:nvPr>
            <p:ph type="pic" sz="quarter" idx="18"/>
          </p:nvPr>
        </p:nvSpPr>
        <p:spPr>
          <a:xfrm>
            <a:off x="5546780" y="529603"/>
            <a:ext cx="2993366" cy="2305338"/>
          </a:xfrm>
          <a:solidFill>
            <a:schemeClr val="bg2"/>
          </a:solidFill>
          <a:ln w="38100">
            <a:solidFill>
              <a:schemeClr val="bg1"/>
            </a:solidFill>
          </a:ln>
        </p:spPr>
        <p:txBody>
          <a:bodyPr/>
          <a:lstStyle>
            <a:lvl1pPr marL="0" indent="0" algn="ctr">
              <a:buNone/>
              <a:defRPr/>
            </a:lvl1pPr>
          </a:lstStyle>
          <a:p>
            <a:r>
              <a:rPr lang="en-US"/>
              <a:t>Click icon to add picture</a:t>
            </a:r>
            <a:endParaRPr dirty="0"/>
          </a:p>
        </p:txBody>
      </p:sp>
      <p:grpSp>
        <p:nvGrpSpPr>
          <p:cNvPr id="5" name="Group 111"/>
          <p:cNvGrpSpPr/>
          <p:nvPr/>
        </p:nvGrpSpPr>
        <p:grpSpPr>
          <a:xfrm>
            <a:off x="5322489" y="3245640"/>
            <a:ext cx="3389607" cy="2710838"/>
            <a:chOff x="895350" y="3313113"/>
            <a:chExt cx="3613151" cy="2790825"/>
          </a:xfrm>
          <a:solidFill>
            <a:schemeClr val="tx1">
              <a:lumMod val="50000"/>
            </a:schemeClr>
          </a:solidFill>
        </p:grpSpPr>
        <p:sp>
          <p:nvSpPr>
            <p:cNvPr id="11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125" name="Picture Placeholder 33" descr="An empty placeholder to add an image. Click on the placeholder and select the image that you wish to add."/>
          <p:cNvSpPr>
            <a:spLocks noGrp="1" noChangeAspect="1"/>
          </p:cNvSpPr>
          <p:nvPr>
            <p:ph type="pic" sz="quarter" idx="19"/>
          </p:nvPr>
        </p:nvSpPr>
        <p:spPr>
          <a:xfrm>
            <a:off x="5546780" y="3456066"/>
            <a:ext cx="2993366" cy="2305338"/>
          </a:xfrm>
          <a:solidFill>
            <a:schemeClr val="bg2"/>
          </a:solidFill>
          <a:ln w="38100">
            <a:solidFill>
              <a:schemeClr val="bg1"/>
            </a:solidFill>
          </a:ln>
        </p:spPr>
        <p:txBody>
          <a:bodyPr/>
          <a:lstStyle>
            <a:lvl1pPr marL="0" indent="0" algn="ctr">
              <a:buNone/>
              <a:defRPr/>
            </a:lvl1pPr>
          </a:lstStyle>
          <a:p>
            <a:r>
              <a:rPr lang="en-US"/>
              <a:t>Click icon to add picture</a:t>
            </a:r>
            <a:endParaRPr dirty="0"/>
          </a:p>
        </p:txBody>
      </p:sp>
      <p:sp>
        <p:nvSpPr>
          <p:cNvPr id="126" name="Text Placeholder 3"/>
          <p:cNvSpPr>
            <a:spLocks noGrp="1"/>
          </p:cNvSpPr>
          <p:nvPr>
            <p:ph type="body" sz="half" idx="21"/>
          </p:nvPr>
        </p:nvSpPr>
        <p:spPr>
          <a:xfrm>
            <a:off x="9066214" y="2484992"/>
            <a:ext cx="2286000" cy="3248729"/>
          </a:xfrm>
        </p:spPr>
        <p:txBody>
          <a:bodyPr anchor="t" anchorCtr="0">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‹N°›</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1/25/23</a:t>
            </a:fld>
            <a:endParaRPr/>
          </a:p>
        </p:txBody>
      </p:sp>
    </p:spTree>
    <p:extLst>
      <p:ext uri="{BB962C8B-B14F-4D97-AF65-F5344CB8AC3E}">
        <p14:creationId xmlns:p14="http://schemas.microsoft.com/office/powerpoint/2010/main" val="78742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11732" y="1330347"/>
            <a:ext cx="3840480" cy="2103120"/>
          </a:xfrm>
        </p:spPr>
        <p:txBody>
          <a:bodyPr anchor="b">
            <a:normAutofit/>
          </a:bodyPr>
          <a:lstStyle>
            <a:lvl1pPr>
              <a:defRPr sz="3600"/>
            </a:lvl1pPr>
          </a:lstStyle>
          <a:p>
            <a:r>
              <a:rPr lang="en-US"/>
              <a:t>Click to edit Master title style</a:t>
            </a:r>
            <a:endParaRPr dirty="0"/>
          </a:p>
        </p:txBody>
      </p:sp>
      <p:sp>
        <p:nvSpPr>
          <p:cNvPr id="3" name="Content Placeholder 2"/>
          <p:cNvSpPr>
            <a:spLocks noGrp="1"/>
          </p:cNvSpPr>
          <p:nvPr>
            <p:ph idx="1"/>
          </p:nvPr>
        </p:nvSpPr>
        <p:spPr>
          <a:xfrm>
            <a:off x="836613" y="914400"/>
            <a:ext cx="6172201" cy="50292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7511732" y="3555523"/>
            <a:ext cx="3840480" cy="2388077"/>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a:xfrm>
            <a:off x="1065213" y="6019801"/>
            <a:ext cx="762000" cy="228600"/>
          </a:xfrm>
        </p:spPr>
        <p:txBody>
          <a:bodyPr/>
          <a:lstStyle>
            <a:lvl1pPr algn="l">
              <a:defRPr/>
            </a:lvl1pPr>
          </a:lstStyle>
          <a:p>
            <a:fld id="{022B156B-59AE-415F-B24B-8756D48BB977}" type="slidenum">
              <a:rPr/>
              <a:pPr/>
              <a:t>‹N°›</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a:xfrm>
            <a:off x="8075611" y="6019801"/>
            <a:ext cx="1396260" cy="228600"/>
          </a:xfrm>
        </p:spPr>
        <p:txBody>
          <a:bodyPr/>
          <a:lstStyle/>
          <a:p>
            <a:fld id="{4CF99945-0A15-4715-AB6C-F5E56CF20F70}" type="datetimeFigureOut">
              <a:rPr lang="en-US"/>
              <a:pPr/>
              <a:t>1/25/23</a:t>
            </a:fld>
            <a:endParaRPr/>
          </a:p>
        </p:txBody>
      </p:sp>
    </p:spTree>
    <p:extLst>
      <p:ext uri="{BB962C8B-B14F-4D97-AF65-F5344CB8AC3E}">
        <p14:creationId xmlns:p14="http://schemas.microsoft.com/office/powerpoint/2010/main" val="123976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92891" y="1330347"/>
            <a:ext cx="3840480" cy="2103120"/>
          </a:xfrm>
        </p:spPr>
        <p:txBody>
          <a:bodyPr anchor="b">
            <a:normAutofit/>
          </a:bodyPr>
          <a:lstStyle>
            <a:lvl1pPr>
              <a:defRPr sz="3600"/>
            </a:lvl1pPr>
          </a:lstStyle>
          <a:p>
            <a:r>
              <a:rPr lang="en-US"/>
              <a:t>Click to edit Master title style</a:t>
            </a:r>
            <a:endParaRPr dirty="0"/>
          </a:p>
        </p:txBody>
      </p:sp>
      <p:grpSp>
        <p:nvGrpSpPr>
          <p:cNvPr id="8" name="Group 7"/>
          <p:cNvGrpSpPr/>
          <p:nvPr/>
        </p:nvGrpSpPr>
        <p:grpSpPr>
          <a:xfrm>
            <a:off x="595546" y="781398"/>
            <a:ext cx="6433398" cy="5053665"/>
            <a:chOff x="5162444" y="781398"/>
            <a:chExt cx="6433398" cy="5053665"/>
          </a:xfrm>
        </p:grpSpPr>
        <p:sp>
          <p:nvSpPr>
            <p:cNvPr id="9" name="Freeform 42"/>
            <p:cNvSpPr>
              <a:spLocks/>
            </p:cNvSpPr>
            <p:nvPr/>
          </p:nvSpPr>
          <p:spPr bwMode="auto">
            <a:xfrm rot="16200000" flipV="1">
              <a:off x="3342557" y="3275021"/>
              <a:ext cx="3827994" cy="17568"/>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0" name="Freeform 43"/>
            <p:cNvSpPr>
              <a:spLocks/>
            </p:cNvSpPr>
            <p:nvPr/>
          </p:nvSpPr>
          <p:spPr bwMode="auto">
            <a:xfrm rot="16200000" flipV="1">
              <a:off x="9565728" y="3299447"/>
              <a:ext cx="3836876" cy="17568"/>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nvGrpSpPr>
            <p:cNvPr id="11" name="Group 10"/>
            <p:cNvGrpSpPr/>
            <p:nvPr/>
          </p:nvGrpSpPr>
          <p:grpSpPr>
            <a:xfrm>
              <a:off x="5814205" y="859113"/>
              <a:ext cx="5129146" cy="4880471"/>
              <a:chOff x="7856559" y="859113"/>
              <a:chExt cx="3086791" cy="4880471"/>
            </a:xfrm>
          </p:grpSpPr>
          <p:sp>
            <p:nvSpPr>
              <p:cNvPr id="20" name="Freeform 41"/>
              <p:cNvSpPr>
                <a:spLocks/>
              </p:cNvSpPr>
              <p:nvPr/>
            </p:nvSpPr>
            <p:spPr bwMode="auto">
              <a:xfrm rot="16200000" flipV="1">
                <a:off x="9392183" y="4188416"/>
                <a:ext cx="15544" cy="3086791"/>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1" name="Freeform 44"/>
              <p:cNvSpPr>
                <a:spLocks/>
              </p:cNvSpPr>
              <p:nvPr/>
            </p:nvSpPr>
            <p:spPr bwMode="auto">
              <a:xfrm rot="16200000" flipV="1">
                <a:off x="9366943" y="-651271"/>
                <a:ext cx="13322" cy="3034090"/>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sp>
          <p:nvSpPr>
            <p:cNvPr id="12" name="Freeform 45"/>
            <p:cNvSpPr>
              <a:spLocks noEditPoints="1"/>
            </p:cNvSpPr>
            <p:nvPr/>
          </p:nvSpPr>
          <p:spPr bwMode="auto">
            <a:xfrm rot="16200000" flipV="1">
              <a:off x="5186001" y="5323012"/>
              <a:ext cx="477390" cy="524504"/>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3" name="Freeform 46"/>
            <p:cNvSpPr>
              <a:spLocks noEditPoints="1"/>
            </p:cNvSpPr>
            <p:nvPr/>
          </p:nvSpPr>
          <p:spPr bwMode="auto">
            <a:xfrm rot="16200000" flipV="1">
              <a:off x="5197295" y="5324846"/>
              <a:ext cx="477390" cy="511956"/>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4" name="Freeform 47"/>
            <p:cNvSpPr>
              <a:spLocks noEditPoints="1"/>
            </p:cNvSpPr>
            <p:nvPr/>
          </p:nvSpPr>
          <p:spPr bwMode="auto">
            <a:xfrm rot="16200000" flipV="1">
              <a:off x="11076843" y="5321082"/>
              <a:ext cx="508476" cy="519485"/>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5" name="Freeform 48"/>
            <p:cNvSpPr>
              <a:spLocks noEditPoints="1"/>
            </p:cNvSpPr>
            <p:nvPr/>
          </p:nvSpPr>
          <p:spPr bwMode="auto">
            <a:xfrm rot="16200000" flipV="1">
              <a:off x="11093207" y="5321324"/>
              <a:ext cx="470728" cy="534543"/>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6" name="Freeform 49"/>
            <p:cNvSpPr>
              <a:spLocks noEditPoints="1"/>
            </p:cNvSpPr>
            <p:nvPr/>
          </p:nvSpPr>
          <p:spPr bwMode="auto">
            <a:xfrm rot="16200000" flipV="1">
              <a:off x="11051654" y="771453"/>
              <a:ext cx="468508" cy="519485"/>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7" name="Freeform 50"/>
            <p:cNvSpPr>
              <a:spLocks noEditPoints="1"/>
            </p:cNvSpPr>
            <p:nvPr/>
          </p:nvSpPr>
          <p:spPr bwMode="auto">
            <a:xfrm rot="16200000" flipV="1">
              <a:off x="11044126" y="786511"/>
              <a:ext cx="468508" cy="489370"/>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8" name="Freeform 51"/>
            <p:cNvSpPr>
              <a:spLocks noEditPoints="1"/>
            </p:cNvSpPr>
            <p:nvPr/>
          </p:nvSpPr>
          <p:spPr bwMode="auto">
            <a:xfrm rot="16200000" flipV="1">
              <a:off x="5232723" y="721157"/>
              <a:ext cx="424100" cy="544581"/>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9" name="Freeform 52"/>
            <p:cNvSpPr>
              <a:spLocks noEditPoints="1"/>
            </p:cNvSpPr>
            <p:nvPr/>
          </p:nvSpPr>
          <p:spPr bwMode="auto">
            <a:xfrm rot="16200000" flipV="1">
              <a:off x="5241796" y="749729"/>
              <a:ext cx="428541" cy="491879"/>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sp>
        <p:nvSpPr>
          <p:cNvPr id="3" name="Picture Placeholder 2" descr="An empty placeholder to add an image. Click on the placeholder and select the image that you wish to add."/>
          <p:cNvSpPr>
            <a:spLocks noGrp="1"/>
          </p:cNvSpPr>
          <p:nvPr>
            <p:ph type="pic" idx="1"/>
          </p:nvPr>
        </p:nvSpPr>
        <p:spPr>
          <a:xfrm>
            <a:off x="836613" y="1031195"/>
            <a:ext cx="5943600" cy="4572000"/>
          </a:xfrm>
          <a:solidFill>
            <a:schemeClr val="accent2">
              <a:lumMod val="40000"/>
              <a:lumOff val="60000"/>
            </a:schemeClr>
          </a:solidFill>
          <a:ln w="38100">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492891" y="3555521"/>
            <a:ext cx="3840480" cy="2168517"/>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022B156B-59AE-415F-B24B-8756D48BB977}" type="slidenum">
              <a:rPr/>
              <a:pPr/>
              <a:t>‹N°›</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4CF99945-0A15-4715-AB6C-F5E56CF20F70}" type="datetimeFigureOut">
              <a:rPr lang="en-US"/>
              <a:pPr/>
              <a:t>1/25/23</a:t>
            </a:fld>
            <a:endParaRPr/>
          </a:p>
        </p:txBody>
      </p:sp>
    </p:spTree>
    <p:extLst>
      <p:ext uri="{BB962C8B-B14F-4D97-AF65-F5344CB8AC3E}">
        <p14:creationId xmlns:p14="http://schemas.microsoft.com/office/powerpoint/2010/main" val="265957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pPr/>
              <a:t>‹N°›</a:t>
            </a:fld>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pPr/>
              <a:t>1/25/23</a:t>
            </a:fld>
            <a:endParaRPr/>
          </a:p>
        </p:txBody>
      </p:sp>
    </p:spTree>
    <p:extLst>
      <p:ext uri="{BB962C8B-B14F-4D97-AF65-F5344CB8AC3E}">
        <p14:creationId xmlns:p14="http://schemas.microsoft.com/office/powerpoint/2010/main" val="244793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 Tit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73233B-0705-4E94-AE39-0FCF7FAB80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Slide Number Placeholder 5"/>
          <p:cNvSpPr>
            <a:spLocks noGrp="1"/>
          </p:cNvSpPr>
          <p:nvPr>
            <p:ph type="sldNum" sz="quarter" idx="12"/>
          </p:nvPr>
        </p:nvSpPr>
        <p:spPr/>
        <p:txBody>
          <a:bodyPr/>
          <a:lstStyle/>
          <a:p>
            <a:fld id="{5AE1514C-5E56-4738-A1FF-4B1CFD2A3E36}" type="slidenum">
              <a:rPr lang="en-US" smtClean="0"/>
              <a:pPr/>
              <a:t>‹N°›</a:t>
            </a:fld>
            <a:endParaRPr lang="en-US"/>
          </a:p>
        </p:txBody>
      </p:sp>
      <p:sp>
        <p:nvSpPr>
          <p:cNvPr id="9" name="TextBox 8">
            <a:hlinkClick r:id="rId3"/>
            <a:extLst>
              <a:ext uri="{FF2B5EF4-FFF2-40B4-BE49-F238E27FC236}">
                <a16:creationId xmlns:a16="http://schemas.microsoft.com/office/drawing/2014/main" id="{011B0CED-3A92-43B0-A3DE-C37B6408D9DB}"/>
              </a:ext>
            </a:extLst>
          </p:cNvPr>
          <p:cNvSpPr txBox="1"/>
          <p:nvPr userDrawn="1"/>
        </p:nvSpPr>
        <p:spPr>
          <a:xfrm>
            <a:off x="329642" y="4267687"/>
            <a:ext cx="2664879" cy="329343"/>
          </a:xfrm>
          <a:prstGeom prst="roundRect">
            <a:avLst>
              <a:gd name="adj" fmla="val 50000"/>
            </a:avLst>
          </a:prstGeom>
          <a:solidFill>
            <a:srgbClr val="00B0F0"/>
          </a:solidFill>
          <a:ln w="19050">
            <a:solidFill>
              <a:schemeClr val="tx1"/>
            </a:solidFill>
          </a:ln>
        </p:spPr>
        <p:txBody>
          <a:bodyPr wrap="square" lIns="0" r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Neal Creative  | click &amp; </a:t>
            </a:r>
            <a:r>
              <a:rPr kumimoji="0" lang="en-US" sz="1200" b="1" i="0" u="none" strike="noStrike" kern="0" cap="none" spc="0" normalizeH="0" baseline="0" noProof="0" dirty="0">
                <a:ln>
                  <a:noFill/>
                </a:ln>
                <a:effectLst/>
                <a:uLnTx/>
                <a:uFillTx/>
              </a:rPr>
              <a:t>Learn more</a:t>
            </a:r>
          </a:p>
        </p:txBody>
      </p:sp>
      <p:sp>
        <p:nvSpPr>
          <p:cNvPr id="10" name="TextBox 9">
            <a:extLst>
              <a:ext uri="{FF2B5EF4-FFF2-40B4-BE49-F238E27FC236}">
                <a16:creationId xmlns:a16="http://schemas.microsoft.com/office/drawing/2014/main" id="{0BEF3013-858C-4FFF-B19A-1F10A879C4E8}"/>
              </a:ext>
            </a:extLst>
          </p:cNvPr>
          <p:cNvSpPr txBox="1"/>
          <p:nvPr userDrawn="1"/>
        </p:nvSpPr>
        <p:spPr>
          <a:xfrm>
            <a:off x="177800" y="6435060"/>
            <a:ext cx="1050288" cy="246221"/>
          </a:xfrm>
          <a:prstGeom prst="rect">
            <a:avLst/>
          </a:prstGeom>
          <a:noFill/>
        </p:spPr>
        <p:txBody>
          <a:bodyPr wrap="none" rtlCol="0">
            <a:spAutoFit/>
          </a:bodyPr>
          <a:lstStyle/>
          <a:p>
            <a:r>
              <a:rPr lang="en-US" sz="1000" dirty="0">
                <a:solidFill>
                  <a:schemeClr val="bg1">
                    <a:lumMod val="75000"/>
                  </a:schemeClr>
                </a:solidFill>
              </a:rPr>
              <a:t>Neal Creative </a:t>
            </a:r>
            <a:r>
              <a:rPr lang="en-US" sz="1000" baseline="30000" dirty="0">
                <a:solidFill>
                  <a:schemeClr val="bg1">
                    <a:lumMod val="75000"/>
                  </a:schemeClr>
                </a:solidFill>
              </a:rPr>
              <a:t>©</a:t>
            </a:r>
          </a:p>
        </p:txBody>
      </p:sp>
    </p:spTree>
    <p:extLst>
      <p:ext uri="{BB962C8B-B14F-4D97-AF65-F5344CB8AC3E}">
        <p14:creationId xmlns:p14="http://schemas.microsoft.com/office/powerpoint/2010/main" val="22215384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24268" y="304800"/>
            <a:ext cx="1729531" cy="56769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199" y="304800"/>
            <a:ext cx="8633671" cy="5676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pPr/>
              <a:t>‹N°›</a:t>
            </a:fld>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pPr/>
              <a:t>1/25/23</a:t>
            </a:fld>
            <a:endParaRPr/>
          </a:p>
        </p:txBody>
      </p:sp>
    </p:spTree>
    <p:extLst>
      <p:ext uri="{BB962C8B-B14F-4D97-AF65-F5344CB8AC3E}">
        <p14:creationId xmlns:p14="http://schemas.microsoft.com/office/powerpoint/2010/main" val="4205803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E1514C-5E56-4738-A1FF-4B1CFD2A3E36}" type="slidenum">
              <a:rPr lang="en-US" smtClean="0"/>
              <a:pPr/>
              <a:t>‹N°›</a:t>
            </a:fld>
            <a:endParaRPr lang="en-US"/>
          </a:p>
        </p:txBody>
      </p:sp>
      <p:sp>
        <p:nvSpPr>
          <p:cNvPr id="5" name="Rectangle 4"/>
          <p:cNvSpPr/>
          <p:nvPr userDrawn="1"/>
        </p:nvSpPr>
        <p:spPr>
          <a:xfrm>
            <a:off x="0" y="0"/>
            <a:ext cx="12192000" cy="11480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747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EEE197-7B3D-420C-8D35-83CAE6B36171}"/>
              </a:ext>
            </a:extLst>
          </p:cNvPr>
          <p:cNvSpPr>
            <a:spLocks noGrp="1"/>
          </p:cNvSpPr>
          <p:nvPr>
            <p:ph type="title" hasCustomPrompt="1"/>
          </p:nvPr>
        </p:nvSpPr>
        <p:spPr>
          <a:solidFill>
            <a:schemeClr val="bg1">
              <a:lumMod val="95000"/>
            </a:schemeClr>
          </a:solidFill>
        </p:spPr>
        <p:txBody>
          <a:bodyPr vert="horz" lIns="457200" tIns="45720" rIns="457200" bIns="45720" rtlCol="0" anchor="ctr">
            <a:noAutofit/>
          </a:bodyPr>
          <a:lstStyle>
            <a:lvl1pPr>
              <a:defRPr lang="en-US" sz="3400" spc="160" baseline="0" dirty="0"/>
            </a:lvl1pPr>
          </a:lstStyle>
          <a:p>
            <a:pPr lvl="0"/>
            <a:r>
              <a:rPr lang="en-US" dirty="0"/>
              <a:t>CLICK TO EDIT MASTER TITLE STYLE</a:t>
            </a:r>
          </a:p>
        </p:txBody>
      </p:sp>
    </p:spTree>
    <p:extLst>
      <p:ext uri="{BB962C8B-B14F-4D97-AF65-F5344CB8AC3E}">
        <p14:creationId xmlns:p14="http://schemas.microsoft.com/office/powerpoint/2010/main" val="206254376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 no top bar">
    <p:spTree>
      <p:nvGrpSpPr>
        <p:cNvPr id="1" name=""/>
        <p:cNvGrpSpPr/>
        <p:nvPr/>
      </p:nvGrpSpPr>
      <p:grpSpPr>
        <a:xfrm>
          <a:off x="0" y="0"/>
          <a:ext cx="0" cy="0"/>
          <a:chOff x="0" y="0"/>
          <a:chExt cx="0" cy="0"/>
        </a:xfrm>
      </p:grpSpPr>
      <p:sp>
        <p:nvSpPr>
          <p:cNvPr id="3" name="Rectangle 2"/>
          <p:cNvSpPr/>
          <p:nvPr userDrawn="1"/>
        </p:nvSpPr>
        <p:spPr>
          <a:xfrm>
            <a:off x="0" y="0"/>
            <a:ext cx="12192000" cy="122548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hlinkClick r:id="rId2"/>
          </p:cNvPr>
          <p:cNvSpPr txBox="1"/>
          <p:nvPr userDrawn="1"/>
        </p:nvSpPr>
        <p:spPr>
          <a:xfrm>
            <a:off x="9524236" y="6316156"/>
            <a:ext cx="2426464" cy="367873"/>
          </a:xfrm>
          <a:prstGeom prst="roundRect">
            <a:avLst>
              <a:gd name="adj" fmla="val 50000"/>
            </a:avLst>
          </a:prstGeom>
          <a:solidFill>
            <a:schemeClr val="tx2"/>
          </a:solidFill>
        </p:spPr>
        <p:txBody>
          <a:bodyPr wrap="square" rtlCol="0">
            <a:spAutoFit/>
          </a:bodyPr>
          <a:lstStyle/>
          <a:p>
            <a:pPr algn="ctr"/>
            <a:r>
              <a:rPr lang="en-US" sz="1100" dirty="0">
                <a:solidFill>
                  <a:schemeClr val="bg1"/>
                </a:solidFill>
              </a:rPr>
              <a:t>Neal Creative</a:t>
            </a:r>
            <a:r>
              <a:rPr lang="en-US" sz="1100" baseline="0" dirty="0">
                <a:solidFill>
                  <a:schemeClr val="bg1"/>
                </a:solidFill>
              </a:rPr>
              <a:t>  | </a:t>
            </a:r>
            <a:r>
              <a:rPr lang="en-US" sz="1100" b="1" baseline="0" dirty="0">
                <a:solidFill>
                  <a:schemeClr val="bg1"/>
                </a:solidFill>
              </a:rPr>
              <a:t>Learn more</a:t>
            </a:r>
            <a:endParaRPr lang="en-US" sz="1100" b="1" dirty="0">
              <a:solidFill>
                <a:schemeClr val="bg1"/>
              </a:solidFill>
            </a:endParaRPr>
          </a:p>
        </p:txBody>
      </p:sp>
      <p:sp>
        <p:nvSpPr>
          <p:cNvPr id="5" name="TextBox 4">
            <a:extLst>
              <a:ext uri="{FF2B5EF4-FFF2-40B4-BE49-F238E27FC236}">
                <a16:creationId xmlns:a16="http://schemas.microsoft.com/office/drawing/2014/main" id="{FB34A05A-4AD6-4BC6-B6EA-314331190DB2}"/>
              </a:ext>
            </a:extLst>
          </p:cNvPr>
          <p:cNvSpPr txBox="1"/>
          <p:nvPr userDrawn="1"/>
        </p:nvSpPr>
        <p:spPr>
          <a:xfrm>
            <a:off x="177800" y="6435060"/>
            <a:ext cx="1050288" cy="246221"/>
          </a:xfrm>
          <a:prstGeom prst="rect">
            <a:avLst/>
          </a:prstGeom>
          <a:noFill/>
        </p:spPr>
        <p:txBody>
          <a:bodyPr wrap="none" rtlCol="0">
            <a:spAutoFit/>
          </a:bodyPr>
          <a:lstStyle/>
          <a:p>
            <a:r>
              <a:rPr lang="en-US" sz="1000" dirty="0">
                <a:solidFill>
                  <a:schemeClr val="bg1">
                    <a:lumMod val="75000"/>
                  </a:schemeClr>
                </a:solidFill>
              </a:rPr>
              <a:t>Neal Creative </a:t>
            </a:r>
            <a:r>
              <a:rPr lang="en-US" sz="1000" baseline="30000" dirty="0">
                <a:solidFill>
                  <a:schemeClr val="bg1">
                    <a:lumMod val="75000"/>
                  </a:schemeClr>
                </a:solidFill>
              </a:rPr>
              <a:t>©</a:t>
            </a:r>
          </a:p>
        </p:txBody>
      </p:sp>
    </p:spTree>
    <p:extLst>
      <p:ext uri="{BB962C8B-B14F-4D97-AF65-F5344CB8AC3E}">
        <p14:creationId xmlns:p14="http://schemas.microsoft.com/office/powerpoint/2010/main" val="322627904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January 25,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‹N°›</a:t>
            </a:fld>
            <a:endParaRPr lang="en-US"/>
          </a:p>
        </p:txBody>
      </p:sp>
    </p:spTree>
    <p:extLst>
      <p:ext uri="{BB962C8B-B14F-4D97-AF65-F5344CB8AC3E}">
        <p14:creationId xmlns:p14="http://schemas.microsoft.com/office/powerpoint/2010/main" val="874949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65611" y="1752600"/>
            <a:ext cx="6858002" cy="1828800"/>
          </a:xfrm>
        </p:spPr>
        <p:txBody>
          <a:bodyPr anchor="b">
            <a:normAutofit/>
          </a:bodyPr>
          <a:lstStyle>
            <a:lvl1pPr algn="l">
              <a:defRPr sz="5400"/>
            </a:lvl1pPr>
          </a:lstStyle>
          <a:p>
            <a:r>
              <a:rPr lang="en-US"/>
              <a:t>Click to edit Master title style</a:t>
            </a:r>
            <a:endParaRPr/>
          </a:p>
        </p:txBody>
      </p:sp>
      <p:sp>
        <p:nvSpPr>
          <p:cNvPr id="3" name="Subtitle 2"/>
          <p:cNvSpPr>
            <a:spLocks noGrp="1"/>
          </p:cNvSpPr>
          <p:nvPr>
            <p:ph type="subTitle" idx="1"/>
          </p:nvPr>
        </p:nvSpPr>
        <p:spPr>
          <a:xfrm>
            <a:off x="4265610" y="3733800"/>
            <a:ext cx="6858002" cy="914400"/>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Tree>
    <p:extLst>
      <p:ext uri="{BB962C8B-B14F-4D97-AF65-F5344CB8AC3E}">
        <p14:creationId xmlns:p14="http://schemas.microsoft.com/office/powerpoint/2010/main" val="298120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pPr/>
              <a:t>‹N°›</a:t>
            </a:fld>
            <a:endParaRPr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pPr/>
              <a:t>1/25/23</a:t>
            </a:fld>
            <a:endParaRPr/>
          </a:p>
        </p:txBody>
      </p:sp>
    </p:spTree>
    <p:extLst>
      <p:ext uri="{BB962C8B-B14F-4D97-AF65-F5344CB8AC3E}">
        <p14:creationId xmlns:p14="http://schemas.microsoft.com/office/powerpoint/2010/main" val="339630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65613" y="1828800"/>
            <a:ext cx="6858002" cy="1828800"/>
          </a:xfrm>
        </p:spPr>
        <p:txBody>
          <a:bodyPr anchor="b">
            <a:normAutofit/>
          </a:bodyPr>
          <a:lstStyle>
            <a:lvl1pPr>
              <a:defRPr sz="4400"/>
            </a:lvl1pPr>
          </a:lstStyle>
          <a:p>
            <a:r>
              <a:rPr lang="en-US"/>
              <a:t>Click to edit Master title style</a:t>
            </a:r>
            <a:endParaRPr/>
          </a:p>
        </p:txBody>
      </p:sp>
      <p:sp>
        <p:nvSpPr>
          <p:cNvPr id="3" name="Text Placeholder 2"/>
          <p:cNvSpPr>
            <a:spLocks noGrp="1"/>
          </p:cNvSpPr>
          <p:nvPr>
            <p:ph type="body" idx="1"/>
          </p:nvPr>
        </p:nvSpPr>
        <p:spPr>
          <a:xfrm>
            <a:off x="4265610" y="3733800"/>
            <a:ext cx="6858002" cy="914400"/>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22925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6"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theme" Target="../theme/theme2.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0"/>
            <a:ext cx="12192000" cy="1050758"/>
          </a:xfrm>
          <a:prstGeom prst="rect">
            <a:avLst/>
          </a:prstGeom>
        </p:spPr>
        <p:txBody>
          <a:bodyPr vert="horz" lIns="457200" tIns="45720" rIns="457200" bIns="45720" rtlCol="0" anchor="ctr">
            <a:noAutofit/>
          </a:bodyPr>
          <a:lstStyle/>
          <a:p>
            <a:pPr lvl="0" algn="ctr">
              <a:lnSpc>
                <a:spcPct val="90000"/>
              </a:lnSpc>
              <a:spcBef>
                <a:spcPct val="0"/>
              </a:spcBef>
              <a:buNone/>
              <a:tabLst>
                <a:tab pos="10579100" algn="l"/>
              </a:tabLst>
            </a:pPr>
            <a:endParaRPr lang="en-US" sz="3400" b="0" i="0" spc="160" baseline="0">
              <a:gradFill>
                <a:gsLst>
                  <a:gs pos="0">
                    <a:schemeClr val="tx2"/>
                  </a:gs>
                  <a:gs pos="100000">
                    <a:schemeClr val="tx2"/>
                  </a:gs>
                </a:gsLst>
                <a:lin ang="5400000" scaled="1"/>
              </a:gradFill>
              <a:latin typeface="Segoe UI Semibold" panose="020B0702040204020203" pitchFamily="34" charset="0"/>
              <a:ea typeface="+mj-ea"/>
              <a:cs typeface="Segoe UI Semibold" panose="020B0702040204020203" pitchFamily="34" charset="0"/>
            </a:endParaRPr>
          </a:p>
        </p:txBody>
      </p:sp>
      <p:sp>
        <p:nvSpPr>
          <p:cNvPr id="2" name="Title Placeholder 1"/>
          <p:cNvSpPr>
            <a:spLocks noGrp="1"/>
          </p:cNvSpPr>
          <p:nvPr>
            <p:ph type="title"/>
          </p:nvPr>
        </p:nvSpPr>
        <p:spPr>
          <a:xfrm>
            <a:off x="0" y="0"/>
            <a:ext cx="12192000" cy="1050758"/>
          </a:xfrm>
          <a:prstGeom prst="rect">
            <a:avLst/>
          </a:prstGeom>
        </p:spPr>
        <p:txBody>
          <a:bodyPr vert="horz" lIns="457200" tIns="45720" rIns="457200" bIns="45720" rtlCol="0" anchor="ctr">
            <a:noAutofit/>
          </a:bodyPr>
          <a:lstStyle/>
          <a:p>
            <a:pPr lvl="0" algn="ctr" defTabSz="914400" rtl="0" eaLnBrk="1" latinLnBrk="0" hangingPunct="1">
              <a:lnSpc>
                <a:spcPct val="90000"/>
              </a:lnSpc>
              <a:spcBef>
                <a:spcPct val="0"/>
              </a:spcBef>
              <a:buNone/>
              <a:tabLst>
                <a:tab pos="10579100" algn="l"/>
              </a:tabLst>
            </a:pPr>
            <a:r>
              <a:rPr lang="en-US"/>
              <a:t>Click to edit Master title style</a:t>
            </a:r>
            <a:endParaRPr lang="en-US" dirty="0"/>
          </a:p>
        </p:txBody>
      </p:sp>
      <p:sp>
        <p:nvSpPr>
          <p:cNvPr id="3" name="Text Placeholder 2"/>
          <p:cNvSpPr>
            <a:spLocks noGrp="1"/>
          </p:cNvSpPr>
          <p:nvPr>
            <p:ph type="body" idx="1"/>
          </p:nvPr>
        </p:nvSpPr>
        <p:spPr>
          <a:xfrm>
            <a:off x="0" y="1275347"/>
            <a:ext cx="12192000" cy="1949765"/>
          </a:xfrm>
          <a:prstGeom prst="rect">
            <a:avLst/>
          </a:prstGeom>
        </p:spPr>
        <p:txBody>
          <a:bodyPr vert="horz" lIns="457200" tIns="45720" rIns="457200" bIns="4572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9188115" y="6316156"/>
            <a:ext cx="27432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pPr/>
              <a:t>‹N°›</a:t>
            </a:fld>
            <a:endParaRPr lang="en-US"/>
          </a:p>
        </p:txBody>
      </p:sp>
    </p:spTree>
    <p:extLst>
      <p:ext uri="{BB962C8B-B14F-4D97-AF65-F5344CB8AC3E}">
        <p14:creationId xmlns:p14="http://schemas.microsoft.com/office/powerpoint/2010/main" val="107179932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6" r:id="rId3"/>
    <p:sldLayoutId id="2147483677" r:id="rId4"/>
    <p:sldLayoutId id="2147483679" r:id="rId5"/>
    <p:sldLayoutId id="2147483719" r:id="rId6"/>
  </p:sldLayoutIdLst>
  <p:hf hdr="0" dt="0"/>
  <p:txStyles>
    <p:titleStyle>
      <a:lvl1pPr algn="ctr" defTabSz="914400" rtl="0" eaLnBrk="1" latinLnBrk="0" hangingPunct="1">
        <a:lnSpc>
          <a:spcPct val="90000"/>
        </a:lnSpc>
        <a:spcBef>
          <a:spcPct val="0"/>
        </a:spcBef>
        <a:buNone/>
        <a:tabLst>
          <a:tab pos="10579100" algn="l"/>
        </a:tabLst>
        <a:defRPr lang="en-US" sz="3400" b="0" i="0" kern="1200" spc="160" baseline="0" dirty="0">
          <a:gradFill>
            <a:gsLst>
              <a:gs pos="0">
                <a:schemeClr val="tx2"/>
              </a:gs>
              <a:gs pos="100000">
                <a:schemeClr val="tx2"/>
              </a:gs>
            </a:gsLst>
            <a:lin ang="5400000" scaled="1"/>
          </a:gradFill>
          <a:latin typeface="Segoe UI Semibold" panose="020B0702040204020203" pitchFamily="34" charset="0"/>
          <a:ea typeface="+mj-ea"/>
          <a:cs typeface="Segoe UI Semibold" panose="020B0702040204020203" pitchFamily="34" charset="0"/>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lumMod val="85000"/>
              <a:lumOff val="15000"/>
            </a:schemeClr>
          </a:solidFill>
          <a:latin typeface="+mj-lt"/>
          <a:ea typeface="+mn-ea"/>
          <a:cs typeface="+mn-cs"/>
        </a:defRPr>
      </a:lvl1pPr>
      <a:lvl2pPr marL="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j-lt"/>
          <a:ea typeface="+mn-ea"/>
          <a:cs typeface="+mn-cs"/>
        </a:defRPr>
      </a:lvl2pPr>
      <a:lvl3pPr marL="0" indent="0" algn="ctr"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ctr" defTabSz="914400" rtl="0" eaLnBrk="1" latinLnBrk="0" hangingPunct="1">
        <a:lnSpc>
          <a:spcPct val="90000"/>
        </a:lnSpc>
        <a:spcBef>
          <a:spcPts val="500"/>
        </a:spcBef>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ctr" defTabSz="914400" rtl="0" eaLnBrk="1" latinLnBrk="0" hangingPunct="1">
        <a:lnSpc>
          <a:spcPct val="90000"/>
        </a:lnSpc>
        <a:spcBef>
          <a:spcPts val="500"/>
        </a:spcBef>
        <a:spcAft>
          <a:spcPts val="1200"/>
        </a:spcAft>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304800"/>
            <a:ext cx="10058402" cy="12192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065214" y="1752600"/>
            <a:ext cx="10058400" cy="42291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4"/>
          </p:nvPr>
        </p:nvSpPr>
        <p:spPr>
          <a:xfrm>
            <a:off x="1065213" y="6019801"/>
            <a:ext cx="762000" cy="228600"/>
          </a:xfrm>
          <a:prstGeom prst="rect">
            <a:avLst/>
          </a:prstGeom>
        </p:spPr>
        <p:txBody>
          <a:bodyPr vert="horz" lIns="91440" tIns="45720" rIns="91440" bIns="45720" rtlCol="0" anchor="ctr"/>
          <a:lstStyle>
            <a:lvl1pPr algn="l">
              <a:defRPr sz="1100">
                <a:solidFill>
                  <a:schemeClr val="tx1"/>
                </a:solidFill>
              </a:defRPr>
            </a:lvl1pPr>
          </a:lstStyle>
          <a:p>
            <a:fld id="{022B156B-59AE-415F-B24B-8756D48BB977}" type="slidenum">
              <a:rPr lang="en-US" smtClean="0"/>
              <a:pPr/>
              <a:t>‹N°›</a:t>
            </a:fld>
            <a:endParaRPr lang="en-US"/>
          </a:p>
        </p:txBody>
      </p:sp>
      <p:sp>
        <p:nvSpPr>
          <p:cNvPr id="5" name="Footer Placeholder 4"/>
          <p:cNvSpPr>
            <a:spLocks noGrp="1"/>
          </p:cNvSpPr>
          <p:nvPr>
            <p:ph type="ftr" sz="quarter" idx="3"/>
          </p:nvPr>
        </p:nvSpPr>
        <p:spPr>
          <a:xfrm>
            <a:off x="1979613" y="6019801"/>
            <a:ext cx="5943600" cy="228600"/>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4" name="Date Placeholder 3"/>
          <p:cNvSpPr>
            <a:spLocks noGrp="1"/>
          </p:cNvSpPr>
          <p:nvPr>
            <p:ph type="dt" sz="half" idx="2"/>
          </p:nvPr>
        </p:nvSpPr>
        <p:spPr>
          <a:xfrm>
            <a:off x="8075611" y="6019801"/>
            <a:ext cx="1396260" cy="228600"/>
          </a:xfrm>
          <a:prstGeom prst="rect">
            <a:avLst/>
          </a:prstGeom>
        </p:spPr>
        <p:txBody>
          <a:bodyPr vert="horz" lIns="91440" tIns="45720" rIns="91440" bIns="45720" rtlCol="0" anchor="ctr"/>
          <a:lstStyle>
            <a:lvl1pPr algn="l">
              <a:defRPr sz="1100">
                <a:solidFill>
                  <a:schemeClr val="tx1"/>
                </a:solidFill>
              </a:defRPr>
            </a:lvl1pPr>
          </a:lstStyle>
          <a:p>
            <a:fld id="{4CF99945-0A15-4715-AB6C-F5E56CF20F70}" type="datetimeFigureOut">
              <a:rPr lang="en-US" smtClean="0"/>
              <a:pPr/>
              <a:t>1/25/23</a:t>
            </a:fld>
            <a:endParaRPr lang="en-US"/>
          </a:p>
        </p:txBody>
      </p:sp>
    </p:spTree>
    <p:extLst>
      <p:ext uri="{BB962C8B-B14F-4D97-AF65-F5344CB8AC3E}">
        <p14:creationId xmlns:p14="http://schemas.microsoft.com/office/powerpoint/2010/main" val="1300630424"/>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Lst>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xStyles>
    <p:titleStyle>
      <a:lvl1pPr algn="l" defTabSz="914400" rtl="0" eaLnBrk="1" latinLnBrk="0" hangingPunct="1">
        <a:lnSpc>
          <a:spcPct val="90000"/>
        </a:lnSpc>
        <a:spcBef>
          <a:spcPct val="0"/>
        </a:spcBef>
        <a:buNone/>
        <a:defRPr sz="3600" kern="1200">
          <a:solidFill>
            <a:schemeClr val="tx1">
              <a:lumMod val="50000"/>
            </a:schemeClr>
          </a:solidFill>
          <a:latin typeface="+mj-lt"/>
          <a:ea typeface="+mj-ea"/>
          <a:cs typeface="+mj-cs"/>
        </a:defRPr>
      </a:lvl1pPr>
    </p:titleStyle>
    <p:bodyStyle>
      <a:lvl1pPr marL="347472" indent="-347472" algn="l" defTabSz="914400" rtl="0" eaLnBrk="1" latinLnBrk="0" hangingPunct="1">
        <a:lnSpc>
          <a:spcPct val="100000"/>
        </a:lnSpc>
        <a:spcBef>
          <a:spcPts val="1800"/>
        </a:spcBef>
        <a:buFont typeface="Arial" panose="020B0604020202020204" pitchFamily="34" charset="0"/>
        <a:buChar char="•"/>
        <a:defRPr sz="2400" kern="1200">
          <a:solidFill>
            <a:schemeClr val="tx1"/>
          </a:solidFill>
          <a:latin typeface="+mn-lt"/>
          <a:ea typeface="+mn-ea"/>
          <a:cs typeface="+mn-cs"/>
        </a:defRPr>
      </a:lvl1pPr>
      <a:lvl2pPr marL="740664" indent="-283464" algn="l" defTabSz="914400" rtl="0" eaLnBrk="1" latinLnBrk="0" hangingPunct="1">
        <a:lnSpc>
          <a:spcPct val="100000"/>
        </a:lnSpc>
        <a:spcBef>
          <a:spcPts val="12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8pPr>
      <a:lvl9pPr marL="38862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1.jp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21.jp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26.jp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26.jp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4.xml"/><Relationship Id="rId5" Type="http://schemas.openxmlformats.org/officeDocument/2006/relationships/image" Target="../media/image47.png"/><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EDF5-B7A0-4A28-830E-7544C192E4CD}"/>
              </a:ext>
            </a:extLst>
          </p:cNvPr>
          <p:cNvSpPr>
            <a:spLocks noGrp="1"/>
          </p:cNvSpPr>
          <p:nvPr>
            <p:ph type="title"/>
          </p:nvPr>
        </p:nvSpPr>
        <p:spPr>
          <a:xfrm>
            <a:off x="0" y="975551"/>
            <a:ext cx="12192000" cy="1523998"/>
          </a:xfrm>
        </p:spPr>
        <p:txBody>
          <a:bodyPr/>
          <a:lstStyle/>
          <a:p>
            <a:r>
              <a:rPr lang="en-US" sz="3600" b="1" dirty="0">
                <a:effectLst/>
                <a:latin typeface="Arial" panose="020B0604020202020204" pitchFamily="34" charset="0"/>
                <a:ea typeface="Calibri" panose="020F0502020204030204" pitchFamily="34" charset="0"/>
              </a:rPr>
              <a:t>Choreography-based saga </a:t>
            </a:r>
            <a:br>
              <a:rPr lang="en-US" sz="3600" b="1" dirty="0">
                <a:effectLst/>
                <a:latin typeface="Arial" panose="020B0604020202020204" pitchFamily="34" charset="0"/>
                <a:ea typeface="Calibri" panose="020F0502020204030204" pitchFamily="34" charset="0"/>
              </a:rPr>
            </a:br>
            <a:r>
              <a:rPr lang="en-US" sz="3600" b="1" dirty="0">
                <a:effectLst/>
                <a:latin typeface="Arial" panose="020B0604020202020204" pitchFamily="34" charset="0"/>
                <a:ea typeface="Calibri" panose="020F0502020204030204" pitchFamily="34" charset="0"/>
              </a:rPr>
              <a:t>using spring boot</a:t>
            </a:r>
            <a:endParaRPr lang="fr-FR" sz="3600" b="1" dirty="0"/>
          </a:p>
        </p:txBody>
      </p:sp>
      <p:sp>
        <p:nvSpPr>
          <p:cNvPr id="8" name="TextBox 7">
            <a:extLst>
              <a:ext uri="{FF2B5EF4-FFF2-40B4-BE49-F238E27FC236}">
                <a16:creationId xmlns:a16="http://schemas.microsoft.com/office/drawing/2014/main" id="{0B880B12-B446-488F-845B-4B0ACCA671BF}"/>
              </a:ext>
            </a:extLst>
          </p:cNvPr>
          <p:cNvSpPr txBox="1"/>
          <p:nvPr/>
        </p:nvSpPr>
        <p:spPr>
          <a:xfrm>
            <a:off x="0" y="6039167"/>
            <a:ext cx="12192000" cy="646331"/>
          </a:xfrm>
          <a:prstGeom prst="rect">
            <a:avLst/>
          </a:prstGeom>
          <a:noFill/>
        </p:spPr>
        <p:txBody>
          <a:bodyPr wrap="square">
            <a:spAutoFit/>
          </a:bodyPr>
          <a:lstStyle/>
          <a:p>
            <a:pPr algn="ctr"/>
            <a:r>
              <a:rPr lang="en-US"/>
              <a:t>By</a:t>
            </a:r>
            <a:endParaRPr lang="en-US" sz="1800" dirty="0"/>
          </a:p>
          <a:p>
            <a:pPr algn="ctr"/>
            <a:r>
              <a:rPr lang="en-US" b="1" dirty="0"/>
              <a:t>Hassan FARSI </a:t>
            </a:r>
            <a:r>
              <a:rPr lang="en-US" dirty="0"/>
              <a:t>&amp;</a:t>
            </a:r>
            <a:r>
              <a:rPr lang="en-US" b="1" dirty="0"/>
              <a:t> Driss ALLAKI</a:t>
            </a:r>
          </a:p>
        </p:txBody>
      </p:sp>
      <p:pic>
        <p:nvPicPr>
          <p:cNvPr id="9" name="Picture 8">
            <a:extLst>
              <a:ext uri="{FF2B5EF4-FFF2-40B4-BE49-F238E27FC236}">
                <a16:creationId xmlns:a16="http://schemas.microsoft.com/office/drawing/2014/main" id="{F59B5A77-9400-4597-ACA6-6779AFAAD2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3229593"/>
            <a:ext cx="2286000" cy="2000250"/>
          </a:xfrm>
          <a:prstGeom prst="rect">
            <a:avLst/>
          </a:prstGeom>
        </p:spPr>
      </p:pic>
      <p:sp>
        <p:nvSpPr>
          <p:cNvPr id="12" name="TextBox 11">
            <a:extLst>
              <a:ext uri="{FF2B5EF4-FFF2-40B4-BE49-F238E27FC236}">
                <a16:creationId xmlns:a16="http://schemas.microsoft.com/office/drawing/2014/main" id="{421AC3E3-5442-4CBB-B523-F05775968749}"/>
              </a:ext>
            </a:extLst>
          </p:cNvPr>
          <p:cNvSpPr txBox="1"/>
          <p:nvPr/>
        </p:nvSpPr>
        <p:spPr>
          <a:xfrm>
            <a:off x="1251690" y="3580268"/>
            <a:ext cx="3955153" cy="1077218"/>
          </a:xfrm>
          <a:prstGeom prst="rect">
            <a:avLst/>
          </a:prstGeom>
          <a:noFill/>
        </p:spPr>
        <p:txBody>
          <a:bodyPr wrap="square">
            <a:spAutoFit/>
          </a:bodyPr>
          <a:lstStyle/>
          <a:p>
            <a:pPr algn="ctr"/>
            <a:r>
              <a:rPr lang="fr-FR" sz="3200" b="1" dirty="0">
                <a:solidFill>
                  <a:schemeClr val="accent3">
                    <a:lumMod val="75000"/>
                  </a:schemeClr>
                </a:solidFill>
                <a:latin typeface="Arial" panose="020B0604020202020204" pitchFamily="34" charset="0"/>
              </a:rPr>
              <a:t>SAGA pattern Choreography </a:t>
            </a:r>
            <a:endParaRPr lang="en-US" sz="3200" dirty="0">
              <a:solidFill>
                <a:schemeClr val="accent3">
                  <a:lumMod val="75000"/>
                </a:schemeClr>
              </a:solidFill>
            </a:endParaRPr>
          </a:p>
        </p:txBody>
      </p:sp>
      <p:pic>
        <p:nvPicPr>
          <p:cNvPr id="14" name="Picture 13">
            <a:extLst>
              <a:ext uri="{FF2B5EF4-FFF2-40B4-BE49-F238E27FC236}">
                <a16:creationId xmlns:a16="http://schemas.microsoft.com/office/drawing/2014/main" id="{F45DCF45-CE14-4C81-AEAA-E149F60CA0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1875" y="3591089"/>
            <a:ext cx="2683735" cy="1249547"/>
          </a:xfrm>
          <a:prstGeom prst="rect">
            <a:avLst/>
          </a:prstGeom>
        </p:spPr>
      </p:pic>
    </p:spTree>
    <p:extLst>
      <p:ext uri="{BB962C8B-B14F-4D97-AF65-F5344CB8AC3E}">
        <p14:creationId xmlns:p14="http://schemas.microsoft.com/office/powerpoint/2010/main" val="409279820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EAC5-D261-4D05-8ED3-A4DE32A744AC}"/>
              </a:ext>
            </a:extLst>
          </p:cNvPr>
          <p:cNvSpPr>
            <a:spLocks noGrp="1"/>
          </p:cNvSpPr>
          <p:nvPr>
            <p:ph type="title"/>
          </p:nvPr>
        </p:nvSpPr>
        <p:spPr>
          <a:xfrm>
            <a:off x="0" y="0"/>
            <a:ext cx="12192000" cy="1050758"/>
          </a:xfrm>
        </p:spPr>
        <p:txBody>
          <a:bodyPr/>
          <a:lstStyle/>
          <a:p>
            <a:r>
              <a:rPr lang="en-US" sz="4000" dirty="0">
                <a:solidFill>
                  <a:schemeClr val="accent3"/>
                </a:solidFill>
              </a:rPr>
              <a:t> </a:t>
            </a:r>
            <a:r>
              <a:rPr lang="en-US" sz="4000" dirty="0">
                <a:solidFill>
                  <a:srgbClr val="FF0000"/>
                </a:solidFill>
              </a:rPr>
              <a:t>Step 1 </a:t>
            </a:r>
            <a:r>
              <a:rPr lang="en-US" sz="4000" dirty="0">
                <a:solidFill>
                  <a:schemeClr val="accent3"/>
                </a:solidFill>
              </a:rPr>
              <a:t>: Update the services</a:t>
            </a:r>
            <a:endParaRPr lang="en-US" sz="4000" dirty="0"/>
          </a:p>
        </p:txBody>
      </p:sp>
      <p:sp>
        <p:nvSpPr>
          <p:cNvPr id="4" name="Rectangle 2">
            <a:extLst>
              <a:ext uri="{FF2B5EF4-FFF2-40B4-BE49-F238E27FC236}">
                <a16:creationId xmlns:a16="http://schemas.microsoft.com/office/drawing/2014/main" id="{46C2FFEB-CD19-4F9E-8075-07478355766D}"/>
              </a:ext>
            </a:extLst>
          </p:cNvPr>
          <p:cNvSpPr>
            <a:spLocks noChangeArrowheads="1"/>
          </p:cNvSpPr>
          <p:nvPr/>
        </p:nvSpPr>
        <p:spPr bwMode="auto">
          <a:xfrm>
            <a:off x="323799" y="1241458"/>
            <a:ext cx="11517897" cy="526297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08000"/>
                </a:solidFill>
                <a:effectLst/>
                <a:latin typeface="Consolas" panose="020B0609020204030204" pitchFamily="49" charset="0"/>
              </a:rPr>
              <a:t>@Component</a:t>
            </a:r>
            <a:br>
              <a:rPr kumimoji="0" lang="en-US" altLang="en-US" sz="1600" b="0" i="0" u="none" strike="noStrike" cap="none" normalizeH="0" baseline="0" dirty="0">
                <a:ln>
                  <a:noFill/>
                </a:ln>
                <a:solidFill>
                  <a:srgbClr val="808000"/>
                </a:solidFill>
                <a:effectLst/>
                <a:latin typeface="Consolas" panose="020B0609020204030204" pitchFamily="49" charset="0"/>
              </a:rPr>
            </a:br>
            <a:r>
              <a:rPr kumimoji="0" lang="en-US" altLang="en-US" sz="1600" b="1" i="0" u="none" strike="noStrike" cap="none" normalizeH="0" baseline="0" dirty="0">
                <a:ln>
                  <a:noFill/>
                </a:ln>
                <a:solidFill>
                  <a:srgbClr val="000080"/>
                </a:solidFill>
                <a:effectLst/>
                <a:latin typeface="Consolas" panose="020B0609020204030204" pitchFamily="49" charset="0"/>
              </a:rPr>
              <a:t>public class </a:t>
            </a:r>
            <a:r>
              <a:rPr kumimoji="0" lang="en-US" altLang="en-US" sz="1600" b="0" i="0" u="none" strike="noStrike" cap="none" normalizeH="0" baseline="0" dirty="0" err="1">
                <a:ln>
                  <a:noFill/>
                </a:ln>
                <a:solidFill>
                  <a:srgbClr val="000000"/>
                </a:solidFill>
                <a:effectLst/>
                <a:latin typeface="Consolas" panose="020B0609020204030204" pitchFamily="49" charset="0"/>
              </a:rPr>
              <a:t>DataInitiator</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implements</a:t>
            </a:r>
            <a:br>
              <a:rPr kumimoji="0" lang="en-US" altLang="en-US" sz="1600" b="1" i="0" u="none" strike="noStrike" cap="none" normalizeH="0" baseline="0" dirty="0">
                <a:ln>
                  <a:noFill/>
                </a:ln>
                <a:solidFill>
                  <a:srgbClr val="000080"/>
                </a:solidFill>
                <a:effectLst/>
                <a:latin typeface="Consolas" panose="020B0609020204030204" pitchFamily="49" charset="0"/>
              </a:rPr>
            </a:br>
            <a:r>
              <a:rPr kumimoji="0" lang="en-US" altLang="en-US" sz="1600" b="1" i="0" u="none" strike="noStrike" cap="none" normalizeH="0" baseline="0" dirty="0">
                <a:ln>
                  <a:noFill/>
                </a:ln>
                <a:solidFill>
                  <a:srgbClr val="00008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ApplicationListener</a:t>
            </a:r>
            <a:r>
              <a:rPr kumimoji="0" lang="en-US" altLang="en-US" sz="1600" b="0" i="0" u="none" strike="noStrike" cap="none" normalizeH="0" baseline="0" dirty="0">
                <a:ln>
                  <a:noFill/>
                </a:ln>
                <a:solidFill>
                  <a:srgbClr val="000000"/>
                </a:solidFill>
                <a:effectLst/>
                <a:latin typeface="Consolas" panose="020B0609020204030204" pitchFamily="49" charset="0"/>
              </a:rPr>
              <a:t>&lt;</a:t>
            </a:r>
            <a:r>
              <a:rPr kumimoji="0" lang="en-US" altLang="en-US" sz="1600" b="0" i="0" u="none" strike="noStrike" cap="none" normalizeH="0" baseline="0" dirty="0" err="1">
                <a:ln>
                  <a:noFill/>
                </a:ln>
                <a:solidFill>
                  <a:srgbClr val="000000"/>
                </a:solidFill>
                <a:effectLst/>
                <a:latin typeface="Consolas" panose="020B0609020204030204" pitchFamily="49" charset="0"/>
              </a:rPr>
              <a:t>ContextRefreshedEvent</a:t>
            </a:r>
            <a:r>
              <a:rPr kumimoji="0" lang="en-US" altLang="en-US" sz="1600" b="0" i="0" u="none" strike="noStrike" cap="none" normalizeH="0" baseline="0" dirty="0">
                <a:ln>
                  <a:noFill/>
                </a:ln>
                <a:solidFill>
                  <a:srgbClr val="000000"/>
                </a:solidFill>
                <a:effectLst/>
                <a:latin typeface="Consolas" panose="020B0609020204030204" pitchFamily="49" charset="0"/>
              </a:rPr>
              <a:t>&gt; {</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808000"/>
                </a:solidFill>
                <a:effectLst/>
                <a:latin typeface="Consolas" panose="020B0609020204030204" pitchFamily="49" charset="0"/>
              </a:rPr>
              <a:t>@Autowired</a:t>
            </a:r>
            <a:br>
              <a:rPr kumimoji="0" lang="en-US" altLang="en-US" sz="1600" b="0" i="0" u="none" strike="noStrike" cap="none" normalizeH="0" baseline="0" dirty="0">
                <a:ln>
                  <a:noFill/>
                </a:ln>
                <a:solidFill>
                  <a:srgbClr val="808000"/>
                </a:solidFill>
                <a:effectLst/>
                <a:latin typeface="Consolas" panose="020B0609020204030204" pitchFamily="49" charset="0"/>
              </a:rPr>
            </a:br>
            <a:r>
              <a:rPr kumimoji="0" lang="en-US" altLang="en-US" sz="1600" b="0" i="0" u="none" strike="noStrike" cap="none" normalizeH="0" baseline="0" dirty="0">
                <a:ln>
                  <a:noFill/>
                </a:ln>
                <a:solidFill>
                  <a:srgbClr val="808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private </a:t>
            </a:r>
            <a:r>
              <a:rPr kumimoji="0" lang="en-US" altLang="en-US" sz="1600" b="0" i="0" u="none" strike="noStrike" cap="none" normalizeH="0" baseline="0" dirty="0" err="1">
                <a:ln>
                  <a:noFill/>
                </a:ln>
                <a:solidFill>
                  <a:srgbClr val="000000"/>
                </a:solidFill>
                <a:effectLst/>
                <a:latin typeface="Consolas" panose="020B0609020204030204" pitchFamily="49" charset="0"/>
              </a:rPr>
              <a:t>ProductRepository</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err="1">
                <a:ln>
                  <a:noFill/>
                </a:ln>
                <a:solidFill>
                  <a:srgbClr val="660E7A"/>
                </a:solidFill>
                <a:effectLst/>
                <a:latin typeface="Consolas" panose="020B0609020204030204" pitchFamily="49" charset="0"/>
              </a:rPr>
              <a:t>productRepository</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808000"/>
                </a:solidFill>
                <a:effectLst/>
                <a:latin typeface="Consolas" panose="020B0609020204030204" pitchFamily="49" charset="0"/>
              </a:rPr>
              <a:t>@Override</a:t>
            </a:r>
            <a:br>
              <a:rPr kumimoji="0" lang="en-US" altLang="en-US" sz="1600" b="0" i="0" u="none" strike="noStrike" cap="none" normalizeH="0" baseline="0" dirty="0">
                <a:ln>
                  <a:noFill/>
                </a:ln>
                <a:solidFill>
                  <a:srgbClr val="808000"/>
                </a:solidFill>
                <a:effectLst/>
                <a:latin typeface="Consolas" panose="020B0609020204030204" pitchFamily="49" charset="0"/>
              </a:rPr>
            </a:br>
            <a:r>
              <a:rPr kumimoji="0" lang="en-US" altLang="en-US" sz="1600" b="0" i="0" u="none" strike="noStrike" cap="none" normalizeH="0" baseline="0" dirty="0">
                <a:ln>
                  <a:noFill/>
                </a:ln>
                <a:solidFill>
                  <a:srgbClr val="808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public void </a:t>
            </a:r>
            <a:r>
              <a:rPr kumimoji="0" lang="en-US" altLang="en-US" sz="1600" b="0" i="0" u="none" strike="noStrike" cap="none" normalizeH="0" baseline="0" dirty="0" err="1">
                <a:ln>
                  <a:noFill/>
                </a:ln>
                <a:solidFill>
                  <a:srgbClr val="000000"/>
                </a:solidFill>
                <a:effectLst/>
                <a:latin typeface="Consolas" panose="020B0609020204030204" pitchFamily="49" charset="0"/>
              </a:rPr>
              <a:t>onApplicationEvent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ContextRefreshedEvent</a:t>
            </a:r>
            <a:r>
              <a:rPr kumimoji="0" lang="en-US" altLang="en-US" sz="1600" b="0" i="0" u="none" strike="noStrike" cap="none" normalizeH="0" baseline="0" dirty="0">
                <a:ln>
                  <a:noFill/>
                </a:ln>
                <a:solidFill>
                  <a:srgbClr val="000000"/>
                </a:solidFill>
                <a:effectLst/>
                <a:latin typeface="Consolas" panose="020B0609020204030204" pitchFamily="49" charset="0"/>
              </a:rPr>
              <a:t> event) {</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if</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event.getApplicationContext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getParent</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1" i="0" u="none" strike="noStrike" cap="none" normalizeH="0" baseline="0" dirty="0">
                <a:ln>
                  <a:noFill/>
                </a:ln>
                <a:solidFill>
                  <a:srgbClr val="000080"/>
                </a:solidFill>
                <a:effectLst/>
                <a:latin typeface="Consolas" panose="020B0609020204030204" pitchFamily="49" charset="0"/>
              </a:rPr>
              <a:t>null</a:t>
            </a: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err="1">
                <a:ln>
                  <a:noFill/>
                </a:ln>
                <a:solidFill>
                  <a:srgbClr val="660E7A"/>
                </a:solidFill>
                <a:effectLst/>
                <a:latin typeface="Consolas" panose="020B0609020204030204" pitchFamily="49" charset="0"/>
              </a:rPr>
              <a:t>productRepository</a:t>
            </a:r>
            <a:r>
              <a:rPr kumimoji="0" lang="en-US" altLang="en-US" sz="1600" b="0" i="0" u="none" strike="noStrike" cap="none" normalizeH="0" baseline="0" dirty="0" err="1">
                <a:ln>
                  <a:noFill/>
                </a:ln>
                <a:solidFill>
                  <a:srgbClr val="000000"/>
                </a:solidFill>
                <a:effectLst/>
                <a:latin typeface="Consolas" panose="020B0609020204030204" pitchFamily="49" charset="0"/>
              </a:rPr>
              <a:t>.save</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000080"/>
                </a:solidFill>
                <a:effectLst/>
                <a:latin typeface="Consolas" panose="020B0609020204030204" pitchFamily="49" charset="0"/>
              </a:rPr>
              <a:t>new </a:t>
            </a:r>
            <a:r>
              <a:rPr kumimoji="0" lang="en-US" altLang="en-US" sz="1600" b="0" i="0" u="none" strike="noStrike" cap="none" normalizeH="0" baseline="0" dirty="0">
                <a:ln>
                  <a:noFill/>
                </a:ln>
                <a:solidFill>
                  <a:srgbClr val="000000"/>
                </a:solidFill>
                <a:effectLst/>
                <a:latin typeface="Consolas" panose="020B0609020204030204" pitchFamily="49" charset="0"/>
              </a:rPr>
              <a:t>Product(</a:t>
            </a:r>
            <a:r>
              <a:rPr kumimoji="0" lang="en-US" altLang="en-US" sz="1600" b="1" i="0" u="none" strike="noStrike" cap="none" normalizeH="0" baseline="0" dirty="0">
                <a:ln>
                  <a:noFill/>
                </a:ln>
                <a:solidFill>
                  <a:srgbClr val="008000"/>
                </a:solidFill>
                <a:effectLst/>
                <a:latin typeface="Consolas" panose="020B0609020204030204" pitchFamily="49" charset="0"/>
              </a:rPr>
              <a:t>"HTC Electric Shaver"</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80</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10</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8000"/>
                </a:solidFill>
                <a:effectLst/>
                <a:latin typeface="Consolas" panose="020B0609020204030204" pitchFamily="49" charset="0"/>
              </a:rPr>
              <a:t>"An electric shaver"</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err="1">
                <a:ln>
                  <a:noFill/>
                </a:ln>
                <a:solidFill>
                  <a:srgbClr val="660E7A"/>
                </a:solidFill>
                <a:effectLst/>
                <a:latin typeface="Consolas" panose="020B0609020204030204" pitchFamily="49" charset="0"/>
              </a:rPr>
              <a:t>productRepository</a:t>
            </a:r>
            <a:r>
              <a:rPr kumimoji="0" lang="en-US" altLang="en-US" sz="1600" b="0" i="0" u="none" strike="noStrike" cap="none" normalizeH="0" baseline="0" dirty="0" err="1">
                <a:ln>
                  <a:noFill/>
                </a:ln>
                <a:solidFill>
                  <a:srgbClr val="000000"/>
                </a:solidFill>
                <a:effectLst/>
                <a:latin typeface="Consolas" panose="020B0609020204030204" pitchFamily="49" charset="0"/>
              </a:rPr>
              <a:t>.save</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000080"/>
                </a:solidFill>
                <a:effectLst/>
                <a:latin typeface="Consolas" panose="020B0609020204030204" pitchFamily="49" charset="0"/>
              </a:rPr>
              <a:t>new </a:t>
            </a:r>
            <a:r>
              <a:rPr kumimoji="0" lang="en-US" altLang="en-US" sz="1600" b="0" i="0" u="none" strike="noStrike" cap="none" normalizeH="0" baseline="0" dirty="0">
                <a:ln>
                  <a:noFill/>
                </a:ln>
                <a:solidFill>
                  <a:srgbClr val="000000"/>
                </a:solidFill>
                <a:effectLst/>
                <a:latin typeface="Consolas" panose="020B0609020204030204" pitchFamily="49" charset="0"/>
              </a:rPr>
              <a:t>Product(</a:t>
            </a:r>
            <a:r>
              <a:rPr kumimoji="0" lang="en-US" altLang="en-US" sz="1600" b="1" i="0" u="none" strike="noStrike" cap="none" normalizeH="0" baseline="0" dirty="0">
                <a:ln>
                  <a:noFill/>
                </a:ln>
                <a:solidFill>
                  <a:srgbClr val="008000"/>
                </a:solidFill>
                <a:effectLst/>
                <a:latin typeface="Consolas" panose="020B0609020204030204" pitchFamily="49" charset="0"/>
              </a:rPr>
              <a:t>"Arduino Uno"</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150</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20</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008000"/>
                </a:solidFill>
                <a:effectLst/>
                <a:latin typeface="Consolas" panose="020B0609020204030204" pitchFamily="49" charset="0"/>
              </a:rPr>
              <a:t>"A microcontroller board"</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err="1">
                <a:ln>
                  <a:noFill/>
                </a:ln>
                <a:solidFill>
                  <a:srgbClr val="660E7A"/>
                </a:solidFill>
                <a:effectLst/>
                <a:latin typeface="Consolas" panose="020B0609020204030204" pitchFamily="49" charset="0"/>
              </a:rPr>
              <a:t>productRepository</a:t>
            </a:r>
            <a:r>
              <a:rPr kumimoji="0" lang="en-US" altLang="en-US" sz="1600" b="0" i="0" u="none" strike="noStrike" cap="none" normalizeH="0" baseline="0" dirty="0" err="1">
                <a:ln>
                  <a:noFill/>
                </a:ln>
                <a:solidFill>
                  <a:srgbClr val="000000"/>
                </a:solidFill>
                <a:effectLst/>
                <a:latin typeface="Consolas" panose="020B0609020204030204" pitchFamily="49" charset="0"/>
              </a:rPr>
              <a:t>.save</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000080"/>
                </a:solidFill>
                <a:effectLst/>
                <a:latin typeface="Consolas" panose="020B0609020204030204" pitchFamily="49" charset="0"/>
              </a:rPr>
              <a:t>new </a:t>
            </a:r>
            <a:r>
              <a:rPr kumimoji="0" lang="en-US" altLang="en-US" sz="1600" b="0" i="0" u="none" strike="noStrike" cap="none" normalizeH="0" baseline="0" dirty="0">
                <a:ln>
                  <a:noFill/>
                </a:ln>
                <a:solidFill>
                  <a:srgbClr val="000000"/>
                </a:solidFill>
                <a:effectLst/>
                <a:latin typeface="Consolas" panose="020B0609020204030204" pitchFamily="49" charset="0"/>
              </a:rPr>
              <a:t>Product(</a:t>
            </a:r>
            <a:r>
              <a:rPr kumimoji="0" lang="en-US" altLang="en-US" sz="1600" b="1" i="0" u="none" strike="noStrike" cap="none" normalizeH="0" baseline="0" dirty="0">
                <a:ln>
                  <a:noFill/>
                </a:ln>
                <a:solidFill>
                  <a:srgbClr val="008000"/>
                </a:solidFill>
                <a:effectLst/>
                <a:latin typeface="Consolas" panose="020B0609020204030204" pitchFamily="49" charset="0"/>
              </a:rPr>
              <a:t>"Canon EOS M100"</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5500</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3</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008000"/>
                </a:solidFill>
                <a:effectLst/>
                <a:latin typeface="Consolas" panose="020B0609020204030204" pitchFamily="49" charset="0"/>
              </a:rPr>
              <a:t>"Canon camera"</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20" name="TextBox 19">
            <a:extLst>
              <a:ext uri="{FF2B5EF4-FFF2-40B4-BE49-F238E27FC236}">
                <a16:creationId xmlns:a16="http://schemas.microsoft.com/office/drawing/2014/main" id="{4ACF9DD7-56DA-4248-902D-1C5CAC88C35A}"/>
              </a:ext>
            </a:extLst>
          </p:cNvPr>
          <p:cNvSpPr txBox="1"/>
          <p:nvPr/>
        </p:nvSpPr>
        <p:spPr>
          <a:xfrm>
            <a:off x="9410800" y="1241458"/>
            <a:ext cx="2430896" cy="707886"/>
          </a:xfrm>
          <a:prstGeom prst="rect">
            <a:avLst/>
          </a:prstGeom>
          <a:noFill/>
          <a:ln>
            <a:solidFill>
              <a:schemeClr val="tx1"/>
            </a:solidFill>
          </a:ln>
        </p:spPr>
        <p:txBody>
          <a:bodyPr wrap="square">
            <a:spAutoFit/>
          </a:bodyPr>
          <a:lstStyle/>
          <a:p>
            <a:pPr algn="ctr"/>
            <a:r>
              <a:rPr lang="en-US" sz="2000" b="1" dirty="0" err="1">
                <a:solidFill>
                  <a:srgbClr val="000000"/>
                </a:solidFill>
                <a:latin typeface="Raleway" pitchFamily="2" charset="0"/>
              </a:rPr>
              <a:t>product_service</a:t>
            </a:r>
            <a:endParaRPr lang="en-US" sz="2000" b="1" dirty="0">
              <a:solidFill>
                <a:srgbClr val="000000"/>
              </a:solidFill>
              <a:latin typeface="Raleway" pitchFamily="2" charset="0"/>
            </a:endParaRPr>
          </a:p>
          <a:p>
            <a:pPr algn="ctr"/>
            <a:r>
              <a:rPr lang="en-US" sz="2000" b="1" dirty="0">
                <a:solidFill>
                  <a:srgbClr val="000000"/>
                </a:solidFill>
                <a:latin typeface="Raleway" pitchFamily="2" charset="0"/>
              </a:rPr>
              <a:t>(</a:t>
            </a:r>
            <a:r>
              <a:rPr lang="en-US" sz="2000" b="1" dirty="0" err="1">
                <a:solidFill>
                  <a:srgbClr val="000000"/>
                </a:solidFill>
                <a:latin typeface="Raleway" pitchFamily="2" charset="0"/>
              </a:rPr>
              <a:t>DataInitiator</a:t>
            </a:r>
            <a:r>
              <a:rPr lang="en-US" sz="2000" b="1" dirty="0">
                <a:solidFill>
                  <a:srgbClr val="000000"/>
                </a:solidFill>
                <a:latin typeface="Raleway" pitchFamily="2" charset="0"/>
              </a:rPr>
              <a:t>) </a:t>
            </a:r>
          </a:p>
        </p:txBody>
      </p:sp>
      <p:sp>
        <p:nvSpPr>
          <p:cNvPr id="3" name="TextBox 2">
            <a:extLst>
              <a:ext uri="{FF2B5EF4-FFF2-40B4-BE49-F238E27FC236}">
                <a16:creationId xmlns:a16="http://schemas.microsoft.com/office/drawing/2014/main" id="{EFDE98CC-1435-4CA7-8691-798AB4A04B02}"/>
              </a:ext>
            </a:extLst>
          </p:cNvPr>
          <p:cNvSpPr txBox="1"/>
          <p:nvPr/>
        </p:nvSpPr>
        <p:spPr>
          <a:xfrm>
            <a:off x="8049491" y="1949344"/>
            <a:ext cx="3792205" cy="1200329"/>
          </a:xfrm>
          <a:prstGeom prst="rect">
            <a:avLst/>
          </a:prstGeom>
          <a:noFill/>
          <a:ln>
            <a:solidFill>
              <a:schemeClr val="tx1"/>
            </a:solidFill>
          </a:ln>
        </p:spPr>
        <p:txBody>
          <a:bodyPr wrap="square">
            <a:spAutoFit/>
          </a:bodyPr>
          <a:lstStyle/>
          <a:p>
            <a:pPr algn="ctr"/>
            <a:r>
              <a:rPr lang="en-US" dirty="0">
                <a:latin typeface="Raleway" pitchFamily="2" charset="0"/>
              </a:rPr>
              <a:t>Don’t forget to create the </a:t>
            </a:r>
            <a:r>
              <a:rPr lang="en-US" dirty="0" err="1">
                <a:solidFill>
                  <a:srgbClr val="FF0000"/>
                </a:solidFill>
                <a:latin typeface="Raleway" pitchFamily="2" charset="0"/>
              </a:rPr>
              <a:t>ProductRepository</a:t>
            </a:r>
            <a:r>
              <a:rPr lang="en-US" dirty="0">
                <a:latin typeface="Raleway" pitchFamily="2" charset="0"/>
              </a:rPr>
              <a:t> and add the necessary </a:t>
            </a:r>
            <a:r>
              <a:rPr lang="en-US" dirty="0">
                <a:solidFill>
                  <a:srgbClr val="FF0000"/>
                </a:solidFill>
                <a:latin typeface="Raleway" pitchFamily="2" charset="0"/>
              </a:rPr>
              <a:t>JPA annotations </a:t>
            </a:r>
            <a:r>
              <a:rPr lang="en-US" dirty="0">
                <a:latin typeface="Raleway" pitchFamily="2" charset="0"/>
              </a:rPr>
              <a:t>to the Product class</a:t>
            </a:r>
          </a:p>
        </p:txBody>
      </p:sp>
    </p:spTree>
    <p:extLst>
      <p:ext uri="{BB962C8B-B14F-4D97-AF65-F5344CB8AC3E}">
        <p14:creationId xmlns:p14="http://schemas.microsoft.com/office/powerpoint/2010/main" val="241235389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EAC5-D261-4D05-8ED3-A4DE32A744AC}"/>
              </a:ext>
            </a:extLst>
          </p:cNvPr>
          <p:cNvSpPr>
            <a:spLocks noGrp="1"/>
          </p:cNvSpPr>
          <p:nvPr>
            <p:ph type="title"/>
          </p:nvPr>
        </p:nvSpPr>
        <p:spPr>
          <a:xfrm>
            <a:off x="0" y="0"/>
            <a:ext cx="12192000" cy="1050758"/>
          </a:xfrm>
        </p:spPr>
        <p:txBody>
          <a:bodyPr/>
          <a:lstStyle/>
          <a:p>
            <a:r>
              <a:rPr lang="en-US" sz="4000" dirty="0">
                <a:solidFill>
                  <a:schemeClr val="accent3"/>
                </a:solidFill>
              </a:rPr>
              <a:t> </a:t>
            </a:r>
            <a:r>
              <a:rPr lang="en-US" sz="4000" dirty="0">
                <a:solidFill>
                  <a:srgbClr val="FF0000"/>
                </a:solidFill>
              </a:rPr>
              <a:t>Step 1 </a:t>
            </a:r>
            <a:r>
              <a:rPr lang="en-US" sz="4000" dirty="0">
                <a:solidFill>
                  <a:schemeClr val="accent3"/>
                </a:solidFill>
              </a:rPr>
              <a:t>: Update the services</a:t>
            </a:r>
            <a:endParaRPr lang="en-US" sz="4000" dirty="0"/>
          </a:p>
        </p:txBody>
      </p:sp>
      <p:sp>
        <p:nvSpPr>
          <p:cNvPr id="3" name="Rectangle 1">
            <a:extLst>
              <a:ext uri="{FF2B5EF4-FFF2-40B4-BE49-F238E27FC236}">
                <a16:creationId xmlns:a16="http://schemas.microsoft.com/office/drawing/2014/main" id="{681B83C0-B5C4-474C-833D-8793633BBF61}"/>
              </a:ext>
            </a:extLst>
          </p:cNvPr>
          <p:cNvSpPr>
            <a:spLocks noChangeArrowheads="1"/>
          </p:cNvSpPr>
          <p:nvPr/>
        </p:nvSpPr>
        <p:spPr bwMode="auto">
          <a:xfrm>
            <a:off x="864549" y="1132925"/>
            <a:ext cx="10977148" cy="563231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08000"/>
                </a:solidFill>
                <a:effectLst/>
                <a:latin typeface="Consolas" panose="020B0609020204030204" pitchFamily="49" charset="0"/>
              </a:rPr>
              <a:t>@Component</a:t>
            </a:r>
            <a:br>
              <a:rPr kumimoji="0" lang="en-US" altLang="en-US" b="0" i="0" u="none" strike="noStrike" cap="none" normalizeH="0" baseline="0" dirty="0">
                <a:ln>
                  <a:noFill/>
                </a:ln>
                <a:solidFill>
                  <a:srgbClr val="808000"/>
                </a:solidFill>
                <a:effectLst/>
                <a:latin typeface="Consolas" panose="020B0609020204030204" pitchFamily="49" charset="0"/>
              </a:rPr>
            </a:b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DataInitiator</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implements</a:t>
            </a:r>
            <a:br>
              <a:rPr kumimoji="0" lang="en-US" altLang="en-US" b="1" i="0" u="none" strike="noStrike" cap="none" normalizeH="0" baseline="0" dirty="0">
                <a:ln>
                  <a:noFill/>
                </a:ln>
                <a:solidFill>
                  <a:srgbClr val="000080"/>
                </a:solidFill>
                <a:effectLst/>
                <a:latin typeface="Consolas" panose="020B0609020204030204" pitchFamily="49" charset="0"/>
              </a:rPr>
            </a:br>
            <a:r>
              <a:rPr kumimoji="0" lang="en-US" altLang="en-US" b="1" i="0" u="none" strike="noStrike" cap="none" normalizeH="0" baseline="0" dirty="0">
                <a:ln>
                  <a:noFill/>
                </a:ln>
                <a:solidFill>
                  <a:srgbClr val="00008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ApplicationListener</a:t>
            </a:r>
            <a:r>
              <a:rPr kumimoji="0" lang="en-US" altLang="en-US" b="0" i="0" u="none" strike="noStrike" cap="none" normalizeH="0" baseline="0" dirty="0">
                <a:ln>
                  <a:noFill/>
                </a:ln>
                <a:solidFill>
                  <a:srgbClr val="000000"/>
                </a:solidFill>
                <a:effectLst/>
                <a:latin typeface="Consolas" panose="020B0609020204030204" pitchFamily="49" charset="0"/>
              </a:rPr>
              <a:t>&lt;</a:t>
            </a:r>
            <a:r>
              <a:rPr kumimoji="0" lang="en-US" altLang="en-US" b="0" i="0" u="none" strike="noStrike" cap="none" normalizeH="0" baseline="0" dirty="0" err="1">
                <a:ln>
                  <a:noFill/>
                </a:ln>
                <a:solidFill>
                  <a:srgbClr val="000000"/>
                </a:solidFill>
                <a:effectLst/>
                <a:latin typeface="Consolas" panose="020B0609020204030204" pitchFamily="49" charset="0"/>
              </a:rPr>
              <a:t>ContextRefreshedEvent</a:t>
            </a:r>
            <a:r>
              <a:rPr kumimoji="0" lang="en-US" altLang="en-US" b="0" i="0" u="none" strike="noStrike" cap="none" normalizeH="0" baseline="0" dirty="0">
                <a:ln>
                  <a:noFill/>
                </a:ln>
                <a:solidFill>
                  <a:srgbClr val="000000"/>
                </a:solidFill>
                <a:effectLst/>
                <a:latin typeface="Consolas" panose="020B0609020204030204" pitchFamily="49" charset="0"/>
              </a:rPr>
              <a:t>&gt; {</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808000"/>
                </a:solidFill>
                <a:effectLst/>
                <a:latin typeface="Consolas" panose="020B0609020204030204" pitchFamily="49" charset="0"/>
              </a:rPr>
              <a:t>@Autowired</a:t>
            </a:r>
            <a:br>
              <a:rPr kumimoji="0" lang="en-US" altLang="en-US" b="0" i="0" u="none" strike="noStrike" cap="none" normalizeH="0" baseline="0" dirty="0">
                <a:ln>
                  <a:noFill/>
                </a:ln>
                <a:solidFill>
                  <a:srgbClr val="808000"/>
                </a:solidFill>
                <a:effectLst/>
                <a:latin typeface="Consolas" panose="020B0609020204030204" pitchFamily="49" charset="0"/>
              </a:rPr>
            </a:br>
            <a:r>
              <a:rPr kumimoji="0" lang="en-US" altLang="en-US" b="0" i="0" u="none" strike="noStrike" cap="none" normalizeH="0" baseline="0" dirty="0">
                <a:ln>
                  <a:noFill/>
                </a:ln>
                <a:solidFill>
                  <a:srgbClr val="808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private </a:t>
            </a:r>
            <a:r>
              <a:rPr kumimoji="0" lang="en-US" altLang="en-US" b="0" i="0" u="none" strike="noStrike" cap="none" normalizeH="0" baseline="0" dirty="0" err="1">
                <a:ln>
                  <a:noFill/>
                </a:ln>
                <a:solidFill>
                  <a:srgbClr val="000000"/>
                </a:solidFill>
                <a:effectLst/>
                <a:latin typeface="Consolas" panose="020B0609020204030204" pitchFamily="49" charset="0"/>
              </a:rPr>
              <a:t>OrderRepository</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err="1">
                <a:ln>
                  <a:noFill/>
                </a:ln>
                <a:solidFill>
                  <a:srgbClr val="660E7A"/>
                </a:solidFill>
                <a:effectLst/>
                <a:latin typeface="Consolas" panose="020B0609020204030204" pitchFamily="49" charset="0"/>
              </a:rPr>
              <a:t>orderRepository</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808000"/>
                </a:solidFill>
                <a:effectLst/>
                <a:latin typeface="Consolas" panose="020B0609020204030204" pitchFamily="49" charset="0"/>
              </a:rPr>
              <a:t>@Override</a:t>
            </a:r>
            <a:br>
              <a:rPr kumimoji="0" lang="en-US" altLang="en-US" b="0" i="0" u="none" strike="noStrike" cap="none" normalizeH="0" baseline="0" dirty="0">
                <a:ln>
                  <a:noFill/>
                </a:ln>
                <a:solidFill>
                  <a:srgbClr val="808000"/>
                </a:solidFill>
                <a:effectLst/>
                <a:latin typeface="Consolas" panose="020B0609020204030204" pitchFamily="49" charset="0"/>
              </a:rPr>
            </a:br>
            <a:r>
              <a:rPr kumimoji="0" lang="en-US" altLang="en-US" b="0" i="0" u="none" strike="noStrike" cap="none" normalizeH="0" baseline="0" dirty="0">
                <a:ln>
                  <a:noFill/>
                </a:ln>
                <a:solidFill>
                  <a:srgbClr val="808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void </a:t>
            </a:r>
            <a:r>
              <a:rPr kumimoji="0" lang="en-US" altLang="en-US" b="0" i="0" u="none" strike="noStrike" cap="none" normalizeH="0" baseline="0" dirty="0" err="1">
                <a:ln>
                  <a:noFill/>
                </a:ln>
                <a:solidFill>
                  <a:srgbClr val="000000"/>
                </a:solidFill>
                <a:effectLst/>
                <a:latin typeface="Consolas" panose="020B0609020204030204" pitchFamily="49" charset="0"/>
              </a:rPr>
              <a:t>onApplicationEvent</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ContextRefreshedEvent</a:t>
            </a:r>
            <a:r>
              <a:rPr kumimoji="0" lang="en-US" altLang="en-US" b="0" i="0" u="none" strike="noStrike" cap="none" normalizeH="0" baseline="0" dirty="0">
                <a:ln>
                  <a:noFill/>
                </a:ln>
                <a:solidFill>
                  <a:srgbClr val="000000"/>
                </a:solidFill>
                <a:effectLst/>
                <a:latin typeface="Consolas" panose="020B0609020204030204" pitchFamily="49" charset="0"/>
              </a:rPr>
              <a:t> event) {</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if</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event.getApplicationContext</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getParent</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null</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err="1">
                <a:ln>
                  <a:noFill/>
                </a:ln>
                <a:solidFill>
                  <a:srgbClr val="660E7A"/>
                </a:solidFill>
                <a:effectLst/>
                <a:latin typeface="Consolas" panose="020B0609020204030204" pitchFamily="49" charset="0"/>
              </a:rPr>
              <a:t>orderRepository</a:t>
            </a:r>
            <a:r>
              <a:rPr kumimoji="0" lang="en-US" altLang="en-US" b="0" i="0" u="none" strike="noStrike" cap="none" normalizeH="0" baseline="0" dirty="0" err="1">
                <a:ln>
                  <a:noFill/>
                </a:ln>
                <a:solidFill>
                  <a:srgbClr val="000000"/>
                </a:solidFill>
                <a:effectLst/>
                <a:latin typeface="Consolas" panose="020B0609020204030204" pitchFamily="49" charset="0"/>
              </a:rPr>
              <a:t>.save</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a:ln>
                  <a:noFill/>
                </a:ln>
                <a:solidFill>
                  <a:srgbClr val="000000"/>
                </a:solidFill>
                <a:effectLst/>
                <a:latin typeface="Consolas" panose="020B0609020204030204" pitchFamily="49" charset="0"/>
              </a:rPr>
              <a:t>Order(</a:t>
            </a:r>
            <a:r>
              <a:rPr kumimoji="0" lang="en-US" altLang="en-US" b="0" i="0" u="none" strike="noStrike" cap="none" normalizeH="0" baseline="0" dirty="0">
                <a:ln>
                  <a:noFill/>
                </a:ln>
                <a:solidFill>
                  <a:srgbClr val="0000FF"/>
                </a:solidFill>
                <a:effectLst/>
                <a:latin typeface="Consolas" panose="020B0609020204030204" pitchFamily="49" charset="0"/>
              </a:rPr>
              <a:t>160</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a:ln>
                  <a:noFill/>
                </a:ln>
                <a:solidFill>
                  <a:srgbClr val="000000"/>
                </a:solidFill>
                <a:effectLst/>
                <a:latin typeface="Consolas" panose="020B0609020204030204" pitchFamily="49" charset="0"/>
              </a:rPr>
              <a:t>Date(), </a:t>
            </a:r>
            <a:r>
              <a:rPr kumimoji="0" lang="en-US" altLang="en-US" b="0" i="0" u="none" strike="noStrike" cap="none" normalizeH="0" baseline="0" dirty="0" err="1">
                <a:ln>
                  <a:noFill/>
                </a:ln>
                <a:solidFill>
                  <a:srgbClr val="000000"/>
                </a:solidFill>
                <a:effectLst/>
                <a:latin typeface="Consolas" panose="020B0609020204030204" pitchFamily="49" charset="0"/>
              </a:rPr>
              <a:t>OrderState.</a:t>
            </a:r>
            <a:r>
              <a:rPr kumimoji="0" lang="en-US" altLang="en-US" b="1" i="1" u="none" strike="noStrike" cap="none" normalizeH="0" baseline="0" dirty="0" err="1">
                <a:ln>
                  <a:noFill/>
                </a:ln>
                <a:solidFill>
                  <a:srgbClr val="660E7A"/>
                </a:solidFill>
                <a:effectLst/>
                <a:latin typeface="Consolas" panose="020B0609020204030204" pitchFamily="49" charset="0"/>
              </a:rPr>
              <a:t>CREATED</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err="1">
                <a:ln>
                  <a:noFill/>
                </a:ln>
                <a:solidFill>
                  <a:srgbClr val="660E7A"/>
                </a:solidFill>
                <a:effectLst/>
                <a:latin typeface="Consolas" panose="020B0609020204030204" pitchFamily="49" charset="0"/>
              </a:rPr>
              <a:t>orderRepository</a:t>
            </a:r>
            <a:r>
              <a:rPr kumimoji="0" lang="en-US" altLang="en-US" b="0" i="0" u="none" strike="noStrike" cap="none" normalizeH="0" baseline="0" dirty="0" err="1">
                <a:ln>
                  <a:noFill/>
                </a:ln>
                <a:solidFill>
                  <a:srgbClr val="000000"/>
                </a:solidFill>
                <a:effectLst/>
                <a:latin typeface="Consolas" panose="020B0609020204030204" pitchFamily="49" charset="0"/>
              </a:rPr>
              <a:t>.save</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a:ln>
                  <a:noFill/>
                </a:ln>
                <a:solidFill>
                  <a:srgbClr val="000000"/>
                </a:solidFill>
                <a:effectLst/>
                <a:latin typeface="Consolas" panose="020B0609020204030204" pitchFamily="49" charset="0"/>
              </a:rPr>
              <a:t>Order(</a:t>
            </a:r>
            <a:r>
              <a:rPr kumimoji="0" lang="en-US" altLang="en-US" b="0" i="0" u="none" strike="noStrike" cap="none" normalizeH="0" baseline="0" dirty="0">
                <a:ln>
                  <a:noFill/>
                </a:ln>
                <a:solidFill>
                  <a:srgbClr val="0000FF"/>
                </a:solidFill>
                <a:effectLst/>
                <a:latin typeface="Consolas" panose="020B0609020204030204" pitchFamily="49" charset="0"/>
              </a:rPr>
              <a:t>360</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a:ln>
                  <a:noFill/>
                </a:ln>
                <a:solidFill>
                  <a:srgbClr val="000000"/>
                </a:solidFill>
                <a:effectLst/>
                <a:latin typeface="Consolas" panose="020B0609020204030204" pitchFamily="49" charset="0"/>
              </a:rPr>
              <a:t>Date(), </a:t>
            </a:r>
            <a:r>
              <a:rPr kumimoji="0" lang="en-US" altLang="en-US" b="0" i="0" u="none" strike="noStrike" cap="none" normalizeH="0" baseline="0" dirty="0" err="1">
                <a:ln>
                  <a:noFill/>
                </a:ln>
                <a:solidFill>
                  <a:srgbClr val="000000"/>
                </a:solidFill>
                <a:effectLst/>
                <a:latin typeface="Consolas" panose="020B0609020204030204" pitchFamily="49" charset="0"/>
              </a:rPr>
              <a:t>OrderState.</a:t>
            </a:r>
            <a:r>
              <a:rPr kumimoji="0" lang="en-US" altLang="en-US" b="1" i="1" u="none" strike="noStrike" cap="none" normalizeH="0" baseline="0" dirty="0" err="1">
                <a:ln>
                  <a:noFill/>
                </a:ln>
                <a:solidFill>
                  <a:srgbClr val="660E7A"/>
                </a:solidFill>
                <a:effectLst/>
                <a:latin typeface="Consolas" panose="020B0609020204030204" pitchFamily="49" charset="0"/>
              </a:rPr>
              <a:t>CREATED</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err="1">
                <a:ln>
                  <a:noFill/>
                </a:ln>
                <a:solidFill>
                  <a:srgbClr val="660E7A"/>
                </a:solidFill>
                <a:effectLst/>
                <a:latin typeface="Consolas" panose="020B0609020204030204" pitchFamily="49" charset="0"/>
              </a:rPr>
              <a:t>orderRepository</a:t>
            </a:r>
            <a:r>
              <a:rPr kumimoji="0" lang="en-US" altLang="en-US" b="0" i="0" u="none" strike="noStrike" cap="none" normalizeH="0" baseline="0" dirty="0" err="1">
                <a:ln>
                  <a:noFill/>
                </a:ln>
                <a:solidFill>
                  <a:srgbClr val="000000"/>
                </a:solidFill>
                <a:effectLst/>
                <a:latin typeface="Consolas" panose="020B0609020204030204" pitchFamily="49" charset="0"/>
              </a:rPr>
              <a:t>.save</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a:ln>
                  <a:noFill/>
                </a:ln>
                <a:solidFill>
                  <a:srgbClr val="000000"/>
                </a:solidFill>
                <a:effectLst/>
                <a:latin typeface="Consolas" panose="020B0609020204030204" pitchFamily="49" charset="0"/>
              </a:rPr>
              <a:t>Order(</a:t>
            </a:r>
            <a:r>
              <a:rPr kumimoji="0" lang="en-US" altLang="en-US" b="0" i="0" u="none" strike="noStrike" cap="none" normalizeH="0" baseline="0" dirty="0">
                <a:ln>
                  <a:noFill/>
                </a:ln>
                <a:solidFill>
                  <a:srgbClr val="0000FF"/>
                </a:solidFill>
                <a:effectLst/>
                <a:latin typeface="Consolas" panose="020B0609020204030204" pitchFamily="49" charset="0"/>
              </a:rPr>
              <a:t>5500</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a:ln>
                  <a:noFill/>
                </a:ln>
                <a:solidFill>
                  <a:srgbClr val="000000"/>
                </a:solidFill>
                <a:effectLst/>
                <a:latin typeface="Consolas" panose="020B0609020204030204" pitchFamily="49" charset="0"/>
              </a:rPr>
              <a:t>Date(), </a:t>
            </a:r>
            <a:r>
              <a:rPr kumimoji="0" lang="en-US" altLang="en-US" b="0" i="0" u="none" strike="noStrike" cap="none" normalizeH="0" baseline="0" dirty="0" err="1">
                <a:ln>
                  <a:noFill/>
                </a:ln>
                <a:solidFill>
                  <a:srgbClr val="000000"/>
                </a:solidFill>
                <a:effectLst/>
                <a:latin typeface="Consolas" panose="020B0609020204030204" pitchFamily="49" charset="0"/>
              </a:rPr>
              <a:t>OrderState.</a:t>
            </a:r>
            <a:r>
              <a:rPr kumimoji="0" lang="en-US" altLang="en-US" b="1" i="1" u="none" strike="noStrike" cap="none" normalizeH="0" baseline="0" dirty="0" err="1">
                <a:ln>
                  <a:noFill/>
                </a:ln>
                <a:solidFill>
                  <a:srgbClr val="660E7A"/>
                </a:solidFill>
                <a:effectLst/>
                <a:latin typeface="Consolas" panose="020B0609020204030204" pitchFamily="49" charset="0"/>
              </a:rPr>
              <a:t>CREATED</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63C6C6E-B330-4C77-A2F0-AC46C1C1F041}"/>
              </a:ext>
            </a:extLst>
          </p:cNvPr>
          <p:cNvSpPr txBox="1"/>
          <p:nvPr/>
        </p:nvSpPr>
        <p:spPr>
          <a:xfrm>
            <a:off x="9950629" y="1132925"/>
            <a:ext cx="1891067" cy="707886"/>
          </a:xfrm>
          <a:prstGeom prst="rect">
            <a:avLst/>
          </a:prstGeom>
          <a:noFill/>
          <a:ln>
            <a:solidFill>
              <a:schemeClr val="tx1"/>
            </a:solidFill>
          </a:ln>
        </p:spPr>
        <p:txBody>
          <a:bodyPr wrap="square">
            <a:spAutoFit/>
          </a:bodyPr>
          <a:lstStyle/>
          <a:p>
            <a:pPr algn="ctr"/>
            <a:r>
              <a:rPr lang="en-US" sz="2000" b="1" dirty="0" err="1">
                <a:solidFill>
                  <a:srgbClr val="000000"/>
                </a:solidFill>
                <a:latin typeface="Raleway" pitchFamily="2" charset="0"/>
              </a:rPr>
              <a:t>order_service</a:t>
            </a:r>
            <a:endParaRPr lang="en-US" sz="2000" b="1" dirty="0">
              <a:solidFill>
                <a:srgbClr val="000000"/>
              </a:solidFill>
              <a:latin typeface="Raleway" pitchFamily="2" charset="0"/>
            </a:endParaRPr>
          </a:p>
          <a:p>
            <a:pPr algn="ctr"/>
            <a:r>
              <a:rPr lang="en-US" sz="2000" b="1" dirty="0">
                <a:solidFill>
                  <a:srgbClr val="000000"/>
                </a:solidFill>
                <a:latin typeface="Raleway" pitchFamily="2" charset="0"/>
              </a:rPr>
              <a:t>(</a:t>
            </a:r>
            <a:r>
              <a:rPr lang="en-US" sz="2000" b="1" dirty="0" err="1">
                <a:solidFill>
                  <a:srgbClr val="000000"/>
                </a:solidFill>
                <a:latin typeface="Raleway" pitchFamily="2" charset="0"/>
              </a:rPr>
              <a:t>DataInitiator</a:t>
            </a:r>
            <a:r>
              <a:rPr lang="en-US" sz="2000" b="1" dirty="0">
                <a:solidFill>
                  <a:srgbClr val="000000"/>
                </a:solidFill>
                <a:latin typeface="Raleway" pitchFamily="2" charset="0"/>
              </a:rPr>
              <a:t>)  </a:t>
            </a:r>
          </a:p>
        </p:txBody>
      </p:sp>
      <p:sp>
        <p:nvSpPr>
          <p:cNvPr id="4" name="TextBox 3">
            <a:extLst>
              <a:ext uri="{FF2B5EF4-FFF2-40B4-BE49-F238E27FC236}">
                <a16:creationId xmlns:a16="http://schemas.microsoft.com/office/drawing/2014/main" id="{B6787C98-08F5-43CC-88F9-DA9143F8CBD1}"/>
              </a:ext>
            </a:extLst>
          </p:cNvPr>
          <p:cNvSpPr txBox="1"/>
          <p:nvPr/>
        </p:nvSpPr>
        <p:spPr>
          <a:xfrm>
            <a:off x="8049491" y="1840811"/>
            <a:ext cx="3792205" cy="1200329"/>
          </a:xfrm>
          <a:prstGeom prst="rect">
            <a:avLst/>
          </a:prstGeom>
          <a:noFill/>
          <a:ln>
            <a:solidFill>
              <a:schemeClr val="tx1"/>
            </a:solidFill>
          </a:ln>
        </p:spPr>
        <p:txBody>
          <a:bodyPr wrap="square">
            <a:spAutoFit/>
          </a:bodyPr>
          <a:lstStyle/>
          <a:p>
            <a:pPr algn="ctr"/>
            <a:r>
              <a:rPr lang="en-US" dirty="0">
                <a:latin typeface="Raleway" pitchFamily="2" charset="0"/>
              </a:rPr>
              <a:t>Don’t forget to create the </a:t>
            </a:r>
            <a:r>
              <a:rPr lang="en-US" dirty="0" err="1">
                <a:solidFill>
                  <a:srgbClr val="FF0000"/>
                </a:solidFill>
                <a:latin typeface="Raleway" pitchFamily="2" charset="0"/>
              </a:rPr>
              <a:t>OrderRepository</a:t>
            </a:r>
            <a:r>
              <a:rPr lang="en-US" dirty="0">
                <a:solidFill>
                  <a:srgbClr val="FF0000"/>
                </a:solidFill>
                <a:latin typeface="Raleway" pitchFamily="2" charset="0"/>
              </a:rPr>
              <a:t> </a:t>
            </a:r>
            <a:r>
              <a:rPr lang="en-US" dirty="0">
                <a:latin typeface="Raleway" pitchFamily="2" charset="0"/>
              </a:rPr>
              <a:t>and add the necessary </a:t>
            </a:r>
            <a:r>
              <a:rPr lang="en-US" dirty="0" err="1">
                <a:solidFill>
                  <a:srgbClr val="FF0000"/>
                </a:solidFill>
                <a:latin typeface="Raleway" pitchFamily="2" charset="0"/>
              </a:rPr>
              <a:t>jpa</a:t>
            </a:r>
            <a:r>
              <a:rPr lang="en-US" dirty="0">
                <a:solidFill>
                  <a:srgbClr val="FF0000"/>
                </a:solidFill>
                <a:latin typeface="Raleway" pitchFamily="2" charset="0"/>
              </a:rPr>
              <a:t> annotations </a:t>
            </a:r>
            <a:r>
              <a:rPr lang="en-US" dirty="0">
                <a:latin typeface="Raleway" pitchFamily="2" charset="0"/>
              </a:rPr>
              <a:t>to the Order class</a:t>
            </a:r>
          </a:p>
        </p:txBody>
      </p:sp>
    </p:spTree>
    <p:extLst>
      <p:ext uri="{BB962C8B-B14F-4D97-AF65-F5344CB8AC3E}">
        <p14:creationId xmlns:p14="http://schemas.microsoft.com/office/powerpoint/2010/main" val="155696798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0" y="1815152"/>
            <a:ext cx="12192000" cy="3234520"/>
          </a:xfrm>
        </p:spPr>
        <p:txBody>
          <a:bodyPr anchor="ctr">
            <a:normAutofit/>
          </a:bodyPr>
          <a:lstStyle/>
          <a:p>
            <a:pPr algn="ctr"/>
            <a:r>
              <a:rPr lang="en-US" sz="8000" b="0" spc="160" dirty="0">
                <a:solidFill>
                  <a:srgbClr val="92D050"/>
                </a:solidFill>
                <a:latin typeface="Segoe UI Semibold" panose="020B0702040204020203" pitchFamily="34" charset="0"/>
                <a:ea typeface="+mj-ea"/>
                <a:cs typeface="Segoe UI Semibold" panose="020B0702040204020203" pitchFamily="34" charset="0"/>
              </a:rPr>
              <a:t>STEP 2 </a:t>
            </a:r>
            <a:endParaRPr lang="en-US" sz="8000" dirty="0"/>
          </a:p>
        </p:txBody>
      </p:sp>
      <p:pic>
        <p:nvPicPr>
          <p:cNvPr id="6" name="Picture 2" descr="C:\Users\Triple H\Desktop\expo ULML - Copie\zzzzzzzzzzzzzzzzz.PNG"/>
          <p:cNvPicPr>
            <a:picLocks noChangeAspect="1" noChangeArrowheads="1"/>
          </p:cNvPicPr>
          <p:nvPr/>
        </p:nvPicPr>
        <p:blipFill>
          <a:blip r:embed="rId2"/>
          <a:srcRect/>
          <a:stretch>
            <a:fillRect/>
          </a:stretch>
        </p:blipFill>
        <p:spPr bwMode="auto">
          <a:xfrm>
            <a:off x="0" y="0"/>
            <a:ext cx="12192000" cy="1820246"/>
          </a:xfrm>
          <a:prstGeom prst="rect">
            <a:avLst/>
          </a:prstGeom>
          <a:noFill/>
        </p:spPr>
      </p:pic>
      <p:pic>
        <p:nvPicPr>
          <p:cNvPr id="4" name="Picture 2" descr="C:\Users\Triple H\Desktop\expo ULML - Copie\zzzzzzzzzzzzzzzzz.PNG">
            <a:extLst>
              <a:ext uri="{FF2B5EF4-FFF2-40B4-BE49-F238E27FC236}">
                <a16:creationId xmlns:a16="http://schemas.microsoft.com/office/drawing/2014/main" id="{FC20B5CD-28F7-4546-A77F-E467D8BC3D07}"/>
              </a:ext>
            </a:extLst>
          </p:cNvPr>
          <p:cNvPicPr>
            <a:picLocks noChangeAspect="1" noChangeArrowheads="1"/>
          </p:cNvPicPr>
          <p:nvPr/>
        </p:nvPicPr>
        <p:blipFill>
          <a:blip r:embed="rId2"/>
          <a:srcRect/>
          <a:stretch>
            <a:fillRect/>
          </a:stretch>
        </p:blipFill>
        <p:spPr bwMode="auto">
          <a:xfrm rot="10800000">
            <a:off x="0" y="5049672"/>
            <a:ext cx="12192000" cy="1820246"/>
          </a:xfrm>
          <a:prstGeom prst="rect">
            <a:avLst/>
          </a:prstGeom>
          <a:noFill/>
        </p:spPr>
      </p:pic>
    </p:spTree>
    <p:extLst>
      <p:ext uri="{BB962C8B-B14F-4D97-AF65-F5344CB8AC3E}">
        <p14:creationId xmlns:p14="http://schemas.microsoft.com/office/powerpoint/2010/main" val="1158737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EAC5-D261-4D05-8ED3-A4DE32A744AC}"/>
              </a:ext>
            </a:extLst>
          </p:cNvPr>
          <p:cNvSpPr>
            <a:spLocks noGrp="1"/>
          </p:cNvSpPr>
          <p:nvPr>
            <p:ph type="title"/>
          </p:nvPr>
        </p:nvSpPr>
        <p:spPr>
          <a:xfrm>
            <a:off x="0" y="0"/>
            <a:ext cx="12192000" cy="1050758"/>
          </a:xfrm>
        </p:spPr>
        <p:txBody>
          <a:bodyPr/>
          <a:lstStyle/>
          <a:p>
            <a:r>
              <a:rPr lang="en-US" sz="4000" dirty="0">
                <a:solidFill>
                  <a:srgbClr val="FF0000"/>
                </a:solidFill>
              </a:rPr>
              <a:t>Step 2</a:t>
            </a:r>
            <a:r>
              <a:rPr lang="en-US" sz="4000" dirty="0">
                <a:solidFill>
                  <a:schemeClr val="accent3"/>
                </a:solidFill>
              </a:rPr>
              <a:t>: Data Transfer Objects (DTOs)</a:t>
            </a:r>
            <a:endParaRPr lang="en-US" sz="4000" dirty="0"/>
          </a:p>
        </p:txBody>
      </p:sp>
      <p:sp>
        <p:nvSpPr>
          <p:cNvPr id="12" name="TextBox 11">
            <a:extLst>
              <a:ext uri="{FF2B5EF4-FFF2-40B4-BE49-F238E27FC236}">
                <a16:creationId xmlns:a16="http://schemas.microsoft.com/office/drawing/2014/main" id="{3020E58C-A4D7-4C1E-9C21-3CF6AFDCF663}"/>
              </a:ext>
            </a:extLst>
          </p:cNvPr>
          <p:cNvSpPr txBox="1"/>
          <p:nvPr/>
        </p:nvSpPr>
        <p:spPr>
          <a:xfrm>
            <a:off x="2470554" y="5346278"/>
            <a:ext cx="1755386" cy="369332"/>
          </a:xfrm>
          <a:prstGeom prst="rect">
            <a:avLst/>
          </a:prstGeom>
          <a:noFill/>
        </p:spPr>
        <p:txBody>
          <a:bodyPr wrap="square">
            <a:spAutoFit/>
          </a:bodyPr>
          <a:lstStyle/>
          <a:p>
            <a:pPr algn="ctr"/>
            <a:r>
              <a:rPr lang="en-US" b="1" dirty="0" err="1">
                <a:solidFill>
                  <a:srgbClr val="000000"/>
                </a:solidFill>
                <a:latin typeface="Raleway" pitchFamily="2" charset="0"/>
              </a:rPr>
              <a:t>Intellij</a:t>
            </a:r>
            <a:endParaRPr lang="en-US" b="1" dirty="0">
              <a:solidFill>
                <a:srgbClr val="000000"/>
              </a:solidFill>
              <a:latin typeface="Raleway" pitchFamily="2" charset="0"/>
            </a:endParaRPr>
          </a:p>
        </p:txBody>
      </p:sp>
      <p:pic>
        <p:nvPicPr>
          <p:cNvPr id="3" name="Picture 2">
            <a:extLst>
              <a:ext uri="{FF2B5EF4-FFF2-40B4-BE49-F238E27FC236}">
                <a16:creationId xmlns:a16="http://schemas.microsoft.com/office/drawing/2014/main" id="{B02597EA-7892-4A1E-88C6-04596A585B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0110" y="2367113"/>
            <a:ext cx="4439738" cy="27726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A28CFF2D-0D10-4454-84E8-40436E11E7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4603" y="2349907"/>
            <a:ext cx="4467289" cy="27898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83B4254B-0912-4D2E-975D-8DEACF8B38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13831" y="1511722"/>
            <a:ext cx="3564337" cy="10507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A6586CC7-A16F-4611-B878-68BAC0DC9DF6}"/>
              </a:ext>
            </a:extLst>
          </p:cNvPr>
          <p:cNvSpPr txBox="1"/>
          <p:nvPr/>
        </p:nvSpPr>
        <p:spPr>
          <a:xfrm>
            <a:off x="7427389" y="5346278"/>
            <a:ext cx="2805179" cy="369332"/>
          </a:xfrm>
          <a:prstGeom prst="rect">
            <a:avLst/>
          </a:prstGeom>
          <a:noFill/>
        </p:spPr>
        <p:txBody>
          <a:bodyPr wrap="square">
            <a:spAutoFit/>
          </a:bodyPr>
          <a:lstStyle/>
          <a:p>
            <a:pPr algn="ctr"/>
            <a:r>
              <a:rPr lang="en-US" b="1" dirty="0">
                <a:solidFill>
                  <a:srgbClr val="000000"/>
                </a:solidFill>
                <a:latin typeface="Raleway" pitchFamily="2" charset="0"/>
              </a:rPr>
              <a:t>Eclipse</a:t>
            </a:r>
          </a:p>
        </p:txBody>
      </p:sp>
      <p:sp>
        <p:nvSpPr>
          <p:cNvPr id="8" name="TextBox 7">
            <a:extLst>
              <a:ext uri="{FF2B5EF4-FFF2-40B4-BE49-F238E27FC236}">
                <a16:creationId xmlns:a16="http://schemas.microsoft.com/office/drawing/2014/main" id="{19041FAC-83CC-4874-ADE8-40BD36542E14}"/>
              </a:ext>
            </a:extLst>
          </p:cNvPr>
          <p:cNvSpPr txBox="1"/>
          <p:nvPr/>
        </p:nvSpPr>
        <p:spPr>
          <a:xfrm>
            <a:off x="3320314" y="6086806"/>
            <a:ext cx="5509664" cy="369332"/>
          </a:xfrm>
          <a:prstGeom prst="rect">
            <a:avLst/>
          </a:prstGeom>
          <a:noFill/>
        </p:spPr>
        <p:txBody>
          <a:bodyPr wrap="square">
            <a:spAutoFit/>
          </a:bodyPr>
          <a:lstStyle/>
          <a:p>
            <a:pPr algn="ctr"/>
            <a:r>
              <a:rPr lang="en-US" b="1" dirty="0">
                <a:solidFill>
                  <a:srgbClr val="000000"/>
                </a:solidFill>
                <a:latin typeface="Raleway" pitchFamily="2" charset="0"/>
              </a:rPr>
              <a:t>Create a new project “</a:t>
            </a:r>
            <a:r>
              <a:rPr lang="en-US" b="1" dirty="0" err="1">
                <a:solidFill>
                  <a:srgbClr val="000000"/>
                </a:solidFill>
                <a:latin typeface="Raleway" pitchFamily="2" charset="0"/>
              </a:rPr>
              <a:t>DataTransferObject</a:t>
            </a:r>
            <a:r>
              <a:rPr lang="en-US" b="1" dirty="0">
                <a:solidFill>
                  <a:srgbClr val="000000"/>
                </a:solidFill>
                <a:latin typeface="Raleway" pitchFamily="2" charset="0"/>
              </a:rPr>
              <a:t>”</a:t>
            </a:r>
          </a:p>
        </p:txBody>
      </p:sp>
    </p:spTree>
    <p:extLst>
      <p:ext uri="{BB962C8B-B14F-4D97-AF65-F5344CB8AC3E}">
        <p14:creationId xmlns:p14="http://schemas.microsoft.com/office/powerpoint/2010/main" val="327162956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EAC5-D261-4D05-8ED3-A4DE32A744AC}"/>
              </a:ext>
            </a:extLst>
          </p:cNvPr>
          <p:cNvSpPr>
            <a:spLocks noGrp="1"/>
          </p:cNvSpPr>
          <p:nvPr>
            <p:ph type="title"/>
          </p:nvPr>
        </p:nvSpPr>
        <p:spPr>
          <a:xfrm>
            <a:off x="0" y="0"/>
            <a:ext cx="12192000" cy="1050758"/>
          </a:xfrm>
        </p:spPr>
        <p:txBody>
          <a:bodyPr/>
          <a:lstStyle/>
          <a:p>
            <a:r>
              <a:rPr lang="en-US" sz="4000" dirty="0">
                <a:solidFill>
                  <a:srgbClr val="FF0000"/>
                </a:solidFill>
              </a:rPr>
              <a:t>Step 2</a:t>
            </a:r>
            <a:r>
              <a:rPr lang="en-US" sz="4000" dirty="0">
                <a:solidFill>
                  <a:schemeClr val="accent3"/>
                </a:solidFill>
              </a:rPr>
              <a:t>: Data Transfer Objects (DTOs)</a:t>
            </a:r>
            <a:endParaRPr lang="en-US" sz="4000" dirty="0"/>
          </a:p>
        </p:txBody>
      </p:sp>
      <p:pic>
        <p:nvPicPr>
          <p:cNvPr id="6" name="Picture 5">
            <a:extLst>
              <a:ext uri="{FF2B5EF4-FFF2-40B4-BE49-F238E27FC236}">
                <a16:creationId xmlns:a16="http://schemas.microsoft.com/office/drawing/2014/main" id="{57918559-3710-40C1-910F-5A218C07D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602" y="1156379"/>
            <a:ext cx="3455494" cy="5142520"/>
          </a:xfrm>
          <a:prstGeom prst="rect">
            <a:avLst/>
          </a:prstGeom>
          <a:ln w="38100">
            <a:solidFill>
              <a:schemeClr val="tx1"/>
            </a:solidFill>
          </a:ln>
        </p:spPr>
      </p:pic>
      <p:sp>
        <p:nvSpPr>
          <p:cNvPr id="12" name="TextBox 11">
            <a:extLst>
              <a:ext uri="{FF2B5EF4-FFF2-40B4-BE49-F238E27FC236}">
                <a16:creationId xmlns:a16="http://schemas.microsoft.com/office/drawing/2014/main" id="{3020E58C-A4D7-4C1E-9C21-3CF6AFDCF663}"/>
              </a:ext>
            </a:extLst>
          </p:cNvPr>
          <p:cNvSpPr txBox="1"/>
          <p:nvPr/>
        </p:nvSpPr>
        <p:spPr>
          <a:xfrm>
            <a:off x="1025656" y="6404520"/>
            <a:ext cx="1755386" cy="369332"/>
          </a:xfrm>
          <a:prstGeom prst="rect">
            <a:avLst/>
          </a:prstGeom>
          <a:noFill/>
        </p:spPr>
        <p:txBody>
          <a:bodyPr wrap="square">
            <a:spAutoFit/>
          </a:bodyPr>
          <a:lstStyle/>
          <a:p>
            <a:pPr algn="ctr"/>
            <a:r>
              <a:rPr lang="en-US" b="1" dirty="0">
                <a:solidFill>
                  <a:srgbClr val="000000"/>
                </a:solidFill>
                <a:latin typeface="Raleway" pitchFamily="2" charset="0"/>
              </a:rPr>
              <a:t>DTOs Project</a:t>
            </a:r>
          </a:p>
        </p:txBody>
      </p:sp>
      <p:sp>
        <p:nvSpPr>
          <p:cNvPr id="9" name="Rectangle 1">
            <a:extLst>
              <a:ext uri="{FF2B5EF4-FFF2-40B4-BE49-F238E27FC236}">
                <a16:creationId xmlns:a16="http://schemas.microsoft.com/office/drawing/2014/main" id="{99B1BD1D-C3D3-4DB5-BBEE-2A3EDDFD13DF}"/>
              </a:ext>
            </a:extLst>
          </p:cNvPr>
          <p:cNvSpPr>
            <a:spLocks noChangeArrowheads="1"/>
          </p:cNvSpPr>
          <p:nvPr/>
        </p:nvSpPr>
        <p:spPr bwMode="auto">
          <a:xfrm>
            <a:off x="4049141" y="1408523"/>
            <a:ext cx="3195908" cy="2308324"/>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nsolas" panose="020B0609020204030204" pitchFamily="49" charset="0"/>
              </a:rPr>
              <a:t>public class </a:t>
            </a:r>
            <a:r>
              <a:rPr kumimoji="0" lang="en-US" altLang="en-US" sz="1600" b="0" i="0" u="none" strike="noStrike" cap="none" normalizeH="0" baseline="0" dirty="0" err="1">
                <a:ln>
                  <a:noFill/>
                </a:ln>
                <a:solidFill>
                  <a:srgbClr val="000000"/>
                </a:solidFill>
                <a:effectLst/>
                <a:latin typeface="Consolas" panose="020B0609020204030204" pitchFamily="49" charset="0"/>
              </a:rPr>
              <a:t>OrderEvent</a:t>
            </a: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private </a:t>
            </a:r>
            <a:r>
              <a:rPr kumimoji="0" lang="en-US" altLang="en-US" sz="1600" b="0" i="0" u="none" strike="noStrike" cap="none" normalizeH="0" baseline="0" dirty="0">
                <a:ln>
                  <a:noFill/>
                </a:ln>
                <a:solidFill>
                  <a:srgbClr val="000000"/>
                </a:solidFill>
                <a:effectLst/>
                <a:latin typeface="Consolas" panose="020B0609020204030204" pitchFamily="49" charset="0"/>
              </a:rPr>
              <a:t>Long </a:t>
            </a:r>
            <a:r>
              <a:rPr kumimoji="0" lang="en-US" altLang="en-US" sz="1600" b="1" i="0" u="none" strike="noStrike" cap="none" normalizeH="0" baseline="0" dirty="0" err="1">
                <a:ln>
                  <a:noFill/>
                </a:ln>
                <a:solidFill>
                  <a:srgbClr val="660E7A"/>
                </a:solidFill>
                <a:effectLst/>
                <a:latin typeface="Consolas" panose="020B0609020204030204" pitchFamily="49" charset="0"/>
              </a:rPr>
              <a:t>orderId</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private </a:t>
            </a:r>
            <a:r>
              <a:rPr kumimoji="0" lang="en-US" altLang="en-US" sz="1600" b="0" i="0" u="none" strike="noStrike" cap="none" normalizeH="0" baseline="0" dirty="0">
                <a:ln>
                  <a:noFill/>
                </a:ln>
                <a:solidFill>
                  <a:srgbClr val="000000"/>
                </a:solidFill>
                <a:effectLst/>
                <a:latin typeface="Consolas" panose="020B0609020204030204" pitchFamily="49" charset="0"/>
              </a:rPr>
              <a:t>Long </a:t>
            </a:r>
            <a:r>
              <a:rPr kumimoji="0" lang="en-US" altLang="en-US" sz="1600" b="1" i="0" u="none" strike="noStrike" cap="none" normalizeH="0" baseline="0" dirty="0" err="1">
                <a:ln>
                  <a:noFill/>
                </a:ln>
                <a:solidFill>
                  <a:srgbClr val="660E7A"/>
                </a:solidFill>
                <a:effectLst/>
                <a:latin typeface="Consolas" panose="020B0609020204030204" pitchFamily="49" charset="0"/>
              </a:rPr>
              <a:t>prodId</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private int </a:t>
            </a:r>
            <a:r>
              <a:rPr kumimoji="0" lang="en-US" altLang="en-US" sz="1600" b="1" i="0" u="none" strike="noStrike" cap="none" normalizeH="0" baseline="0" dirty="0" err="1">
                <a:ln>
                  <a:noFill/>
                </a:ln>
                <a:solidFill>
                  <a:srgbClr val="660E7A"/>
                </a:solidFill>
                <a:effectLst/>
                <a:latin typeface="Consolas" panose="020B0609020204030204" pitchFamily="49" charset="0"/>
              </a:rPr>
              <a:t>prodqnt</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rgbClr val="000000"/>
                </a:solidFill>
                <a:effectLst/>
                <a:latin typeface="Consolas" panose="020B0609020204030204" pitchFamily="49" charset="0"/>
              </a:rPr>
            </a:br>
            <a:endParaRPr kumimoji="0" lang="en-US"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C9BABE90-6E9C-43C6-A254-A8A3E506B201}"/>
              </a:ext>
            </a:extLst>
          </p:cNvPr>
          <p:cNvSpPr>
            <a:spLocks noChangeArrowheads="1"/>
          </p:cNvSpPr>
          <p:nvPr/>
        </p:nvSpPr>
        <p:spPr bwMode="auto">
          <a:xfrm>
            <a:off x="7359354" y="1401991"/>
            <a:ext cx="4657044" cy="116955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nsolas" panose="020B0609020204030204" pitchFamily="49" charset="0"/>
              </a:rPr>
              <a:t>public </a:t>
            </a:r>
            <a:r>
              <a:rPr kumimoji="0" lang="en-US" altLang="en-US" sz="1400" b="1" i="0" u="none" strike="noStrike" cap="none" normalizeH="0" baseline="0" dirty="0" err="1">
                <a:ln>
                  <a:noFill/>
                </a:ln>
                <a:solidFill>
                  <a:srgbClr val="000080"/>
                </a:solidFill>
                <a:effectLst/>
                <a:latin typeface="Consolas" panose="020B0609020204030204" pitchFamily="49" charset="0"/>
              </a:rPr>
              <a:t>enum</a:t>
            </a:r>
            <a:r>
              <a:rPr kumimoji="0" lang="en-US" altLang="en-US" sz="1400" b="1" i="0" u="none" strike="noStrike" cap="none" normalizeH="0" baseline="0" dirty="0">
                <a:ln>
                  <a:noFill/>
                </a:ln>
                <a:solidFill>
                  <a:srgbClr val="00008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OrderState</a:t>
            </a: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1" u="none" strike="noStrike" cap="none" normalizeH="0" baseline="0" dirty="0">
                <a:ln>
                  <a:noFill/>
                </a:ln>
                <a:solidFill>
                  <a:srgbClr val="660E7A"/>
                </a:solidFill>
                <a:effectLst/>
                <a:latin typeface="Consolas" panose="020B0609020204030204" pitchFamily="49" charset="0"/>
              </a:rPr>
              <a:t>CREATED</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1" u="none" strike="noStrike" cap="none" normalizeH="0" baseline="0" dirty="0">
                <a:ln>
                  <a:noFill/>
                </a:ln>
                <a:solidFill>
                  <a:srgbClr val="660E7A"/>
                </a:solidFill>
                <a:effectLst/>
                <a:latin typeface="Consolas" panose="020B0609020204030204" pitchFamily="49" charset="0"/>
              </a:rPr>
              <a:t>PROCESSING</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1" u="none" strike="noStrike" cap="none" normalizeH="0" baseline="0" dirty="0">
                <a:ln>
                  <a:noFill/>
                </a:ln>
                <a:solidFill>
                  <a:srgbClr val="660E7A"/>
                </a:solidFill>
                <a:effectLst/>
                <a:latin typeface="Consolas" panose="020B0609020204030204" pitchFamily="49" charset="0"/>
              </a:rPr>
              <a:t>PICKEDUP</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1" u="none" strike="noStrike" cap="none" normalizeH="0" baseline="0" dirty="0">
                <a:ln>
                  <a:noFill/>
                </a:ln>
                <a:solidFill>
                  <a:srgbClr val="660E7A"/>
                </a:solidFill>
                <a:effectLst/>
                <a:latin typeface="Consolas" panose="020B0609020204030204" pitchFamily="49" charset="0"/>
              </a:rPr>
              <a:t>DELIVERED,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i="1" dirty="0">
                <a:solidFill>
                  <a:srgbClr val="660E7A"/>
                </a:solidFill>
                <a:latin typeface="Consolas" panose="020B0609020204030204" pitchFamily="49" charset="0"/>
              </a:rPr>
              <a:t>    </a:t>
            </a:r>
            <a:r>
              <a:rPr kumimoji="0" lang="en-US" altLang="en-US" sz="1400" b="1" i="1" u="none" strike="noStrike" cap="none" normalizeH="0" baseline="0" dirty="0">
                <a:ln>
                  <a:noFill/>
                </a:ln>
                <a:solidFill>
                  <a:srgbClr val="660E7A"/>
                </a:solidFill>
                <a:effectLst/>
                <a:latin typeface="Consolas" panose="020B0609020204030204" pitchFamily="49" charset="0"/>
              </a:rPr>
              <a:t>FAILED</a:t>
            </a:r>
            <a:br>
              <a:rPr kumimoji="0" lang="en-US" altLang="en-US" sz="1400" b="1" i="1" u="none" strike="noStrike" cap="none" normalizeH="0" baseline="0" dirty="0">
                <a:ln>
                  <a:noFill/>
                </a:ln>
                <a:solidFill>
                  <a:srgbClr val="660E7A"/>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5" name="Rectangle 3">
            <a:extLst>
              <a:ext uri="{FF2B5EF4-FFF2-40B4-BE49-F238E27FC236}">
                <a16:creationId xmlns:a16="http://schemas.microsoft.com/office/drawing/2014/main" id="{D86BE561-C063-435F-9B58-20C33FB9742A}"/>
              </a:ext>
            </a:extLst>
          </p:cNvPr>
          <p:cNvSpPr>
            <a:spLocks noChangeArrowheads="1"/>
          </p:cNvSpPr>
          <p:nvPr/>
        </p:nvSpPr>
        <p:spPr bwMode="auto">
          <a:xfrm>
            <a:off x="4049140" y="4476782"/>
            <a:ext cx="4955203" cy="160043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nsolas" panose="020B0609020204030204" pitchFamily="49" charset="0"/>
              </a:rPr>
              <a:t>public class </a:t>
            </a:r>
            <a:r>
              <a:rPr kumimoji="0" lang="en-US" altLang="en-US" sz="1400" b="0" i="0" u="none" strike="noStrike" cap="none" normalizeH="0" baseline="0" dirty="0" err="1">
                <a:ln>
                  <a:noFill/>
                </a:ln>
                <a:solidFill>
                  <a:srgbClr val="000000"/>
                </a:solidFill>
                <a:effectLst/>
                <a:latin typeface="Consolas" panose="020B0609020204030204" pitchFamily="49" charset="0"/>
              </a:rPr>
              <a:t>ProductEvent</a:t>
            </a: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private </a:t>
            </a:r>
            <a:r>
              <a:rPr kumimoji="0" lang="en-US" altLang="en-US" sz="1400" b="0" i="0" u="none" strike="noStrike" cap="none" normalizeH="0" baseline="0" dirty="0">
                <a:ln>
                  <a:noFill/>
                </a:ln>
                <a:solidFill>
                  <a:srgbClr val="000000"/>
                </a:solidFill>
                <a:effectLst/>
                <a:latin typeface="Consolas" panose="020B0609020204030204" pitchFamily="49" charset="0"/>
              </a:rPr>
              <a:t>Long </a:t>
            </a:r>
            <a:r>
              <a:rPr kumimoji="0" lang="en-US" altLang="en-US" sz="1400" b="1" i="0" u="none" strike="noStrike" cap="none" normalizeH="0" baseline="0" dirty="0" err="1">
                <a:ln>
                  <a:noFill/>
                </a:ln>
                <a:solidFill>
                  <a:srgbClr val="660E7A"/>
                </a:solidFill>
                <a:effectLst/>
                <a:latin typeface="Consolas" panose="020B0609020204030204" pitchFamily="49" charset="0"/>
              </a:rPr>
              <a:t>orderId</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private </a:t>
            </a:r>
            <a:r>
              <a:rPr kumimoji="0" lang="en-US" altLang="en-US" sz="1400" b="0" i="0" u="none" strike="noStrike" cap="none" normalizeH="0" baseline="0" dirty="0">
                <a:ln>
                  <a:noFill/>
                </a:ln>
                <a:solidFill>
                  <a:srgbClr val="000000"/>
                </a:solidFill>
                <a:effectLst/>
                <a:latin typeface="Consolas" panose="020B0609020204030204" pitchFamily="49" charset="0"/>
              </a:rPr>
              <a:t>Long </a:t>
            </a:r>
            <a:r>
              <a:rPr kumimoji="0" lang="en-US" altLang="en-US" sz="1400" b="1" i="0" u="none" strike="noStrike" cap="none" normalizeH="0" baseline="0" dirty="0" err="1">
                <a:ln>
                  <a:noFill/>
                </a:ln>
                <a:solidFill>
                  <a:srgbClr val="660E7A"/>
                </a:solidFill>
                <a:effectLst/>
                <a:latin typeface="Consolas" panose="020B0609020204030204" pitchFamily="49" charset="0"/>
              </a:rPr>
              <a:t>prodId</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private int </a:t>
            </a:r>
            <a:r>
              <a:rPr kumimoji="0" lang="en-US" altLang="en-US" sz="1400" b="1" i="0" u="none" strike="noStrike" cap="none" normalizeH="0" baseline="0" dirty="0" err="1">
                <a:ln>
                  <a:noFill/>
                </a:ln>
                <a:solidFill>
                  <a:srgbClr val="660E7A"/>
                </a:solidFill>
                <a:effectLst/>
                <a:latin typeface="Consolas" panose="020B0609020204030204" pitchFamily="49" charset="0"/>
              </a:rPr>
              <a:t>prodqnt</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private </a:t>
            </a:r>
            <a:r>
              <a:rPr kumimoji="0" lang="en-US" altLang="en-US" sz="1400" b="0" i="0" u="none" strike="noStrike" cap="none" normalizeH="0" baseline="0" dirty="0" err="1">
                <a:ln>
                  <a:noFill/>
                </a:ln>
                <a:solidFill>
                  <a:srgbClr val="000000"/>
                </a:solidFill>
                <a:effectLst/>
                <a:latin typeface="Consolas" panose="020B0609020204030204" pitchFamily="49" charset="0"/>
              </a:rPr>
              <a:t>ProductStockState</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err="1">
                <a:ln>
                  <a:noFill/>
                </a:ln>
                <a:solidFill>
                  <a:srgbClr val="660E7A"/>
                </a:solidFill>
                <a:effectLst/>
                <a:latin typeface="Consolas" panose="020B0609020204030204" pitchFamily="49" charset="0"/>
              </a:rPr>
              <a:t>stockAvailability</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6" name="Rectangle 4">
            <a:extLst>
              <a:ext uri="{FF2B5EF4-FFF2-40B4-BE49-F238E27FC236}">
                <a16:creationId xmlns:a16="http://schemas.microsoft.com/office/drawing/2014/main" id="{8218315B-964C-450D-868A-0B0B73ED348D}"/>
              </a:ext>
            </a:extLst>
          </p:cNvPr>
          <p:cNvSpPr>
            <a:spLocks noChangeArrowheads="1"/>
          </p:cNvSpPr>
          <p:nvPr/>
        </p:nvSpPr>
        <p:spPr bwMode="auto">
          <a:xfrm>
            <a:off x="8129884" y="3073506"/>
            <a:ext cx="3265638" cy="954107"/>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nsolas" panose="020B0609020204030204" pitchFamily="49" charset="0"/>
              </a:rPr>
              <a:t>public </a:t>
            </a:r>
            <a:r>
              <a:rPr kumimoji="0" lang="en-US" altLang="en-US" sz="1400" b="1" i="0" u="none" strike="noStrike" cap="none" normalizeH="0" baseline="0" dirty="0" err="1">
                <a:ln>
                  <a:noFill/>
                </a:ln>
                <a:solidFill>
                  <a:srgbClr val="000080"/>
                </a:solidFill>
                <a:effectLst/>
                <a:latin typeface="Consolas" panose="020B0609020204030204" pitchFamily="49" charset="0"/>
              </a:rPr>
              <a:t>enum</a:t>
            </a:r>
            <a:r>
              <a:rPr kumimoji="0" lang="en-US" altLang="en-US" sz="1400" b="1" i="0" u="none" strike="noStrike" cap="none" normalizeH="0" baseline="0" dirty="0">
                <a:ln>
                  <a:noFill/>
                </a:ln>
                <a:solidFill>
                  <a:srgbClr val="00008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ProductStockState</a:t>
            </a: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1" u="none" strike="noStrike" cap="none" normalizeH="0" baseline="0" dirty="0">
                <a:ln>
                  <a:noFill/>
                </a:ln>
                <a:solidFill>
                  <a:srgbClr val="660E7A"/>
                </a:solidFill>
                <a:effectLst/>
                <a:latin typeface="Consolas" panose="020B0609020204030204" pitchFamily="49" charset="0"/>
              </a:rPr>
              <a:t>AVAILABLE</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1" u="none" strike="noStrike" cap="none" normalizeH="0" baseline="0" dirty="0">
                <a:ln>
                  <a:noFill/>
                </a:ln>
                <a:solidFill>
                  <a:srgbClr val="660E7A"/>
                </a:solidFill>
                <a:effectLst/>
                <a:latin typeface="Consolas" panose="020B0609020204030204" pitchFamily="49" charset="0"/>
              </a:rPr>
              <a:t>OUT_OF_STOCK</a:t>
            </a:r>
            <a:br>
              <a:rPr kumimoji="0" lang="en-US" altLang="en-US" sz="1400" b="1" i="1" u="none" strike="noStrike" cap="none" normalizeH="0" baseline="0" dirty="0">
                <a:ln>
                  <a:noFill/>
                </a:ln>
                <a:solidFill>
                  <a:srgbClr val="660E7A"/>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7" name="Rectangle 5">
            <a:extLst>
              <a:ext uri="{FF2B5EF4-FFF2-40B4-BE49-F238E27FC236}">
                <a16:creationId xmlns:a16="http://schemas.microsoft.com/office/drawing/2014/main" id="{9C036C6C-4D85-4E00-B9C8-21ADD943CE02}"/>
              </a:ext>
            </a:extLst>
          </p:cNvPr>
          <p:cNvSpPr>
            <a:spLocks noChangeArrowheads="1"/>
          </p:cNvSpPr>
          <p:nvPr/>
        </p:nvSpPr>
        <p:spPr bwMode="auto">
          <a:xfrm>
            <a:off x="4476342" y="2813894"/>
            <a:ext cx="2768707"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solidFill>
                  <a:srgbClr val="808080"/>
                </a:solidFill>
                <a:effectLst/>
                <a:latin typeface="Consolas" panose="020B0609020204030204" pitchFamily="49" charset="0"/>
              </a:rPr>
              <a:t>// An </a:t>
            </a:r>
            <a:r>
              <a:rPr kumimoji="0" lang="en-US" altLang="en-US" sz="1400" b="0" i="1" u="none" strike="noStrike" cap="none" normalizeH="0" baseline="0" dirty="0" err="1">
                <a:ln>
                  <a:noFill/>
                </a:ln>
                <a:solidFill>
                  <a:srgbClr val="808080"/>
                </a:solidFill>
                <a:effectLst/>
                <a:latin typeface="Consolas" panose="020B0609020204030204" pitchFamily="49" charset="0"/>
              </a:rPr>
              <a:t>OrderState</a:t>
            </a:r>
            <a:r>
              <a:rPr kumimoji="0" lang="en-US" altLang="en-US" sz="1400" b="0" i="1" u="none" strike="noStrike" cap="none" normalizeH="0" baseline="0" dirty="0">
                <a:ln>
                  <a:noFill/>
                </a:ln>
                <a:solidFill>
                  <a:srgbClr val="808080"/>
                </a:solidFill>
                <a:effectLst/>
                <a:latin typeface="Consolas" panose="020B0609020204030204" pitchFamily="49" charset="0"/>
              </a:rPr>
              <a:t> optional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solidFill>
                  <a:srgbClr val="808080"/>
                </a:solidFill>
                <a:effectLst/>
                <a:latin typeface="Consolas" panose="020B0609020204030204" pitchFamily="49" charset="0"/>
              </a:rPr>
              <a:t>field could be added here</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29" name="Picture 28">
            <a:extLst>
              <a:ext uri="{FF2B5EF4-FFF2-40B4-BE49-F238E27FC236}">
                <a16:creationId xmlns:a16="http://schemas.microsoft.com/office/drawing/2014/main" id="{9033B759-BE1A-4181-B595-7BF96B1423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0748" y="4371373"/>
            <a:ext cx="2033147" cy="2033147"/>
          </a:xfrm>
          <a:prstGeom prst="rect">
            <a:avLst/>
          </a:prstGeom>
        </p:spPr>
      </p:pic>
      <p:sp>
        <p:nvSpPr>
          <p:cNvPr id="20" name="Rectangle 19">
            <a:extLst>
              <a:ext uri="{FF2B5EF4-FFF2-40B4-BE49-F238E27FC236}">
                <a16:creationId xmlns:a16="http://schemas.microsoft.com/office/drawing/2014/main" id="{5CECB4CE-3126-471B-A689-61D4EE5E98F8}"/>
              </a:ext>
            </a:extLst>
          </p:cNvPr>
          <p:cNvSpPr/>
          <p:nvPr/>
        </p:nvSpPr>
        <p:spPr>
          <a:xfrm>
            <a:off x="1118542" y="2114200"/>
            <a:ext cx="2092990" cy="115320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B7063846-C860-42CC-898F-BC4ED80DF865}"/>
              </a:ext>
            </a:extLst>
          </p:cNvPr>
          <p:cNvSpPr txBox="1"/>
          <p:nvPr/>
        </p:nvSpPr>
        <p:spPr>
          <a:xfrm>
            <a:off x="4049140" y="1687686"/>
            <a:ext cx="642129" cy="461665"/>
          </a:xfrm>
          <a:prstGeom prst="rect">
            <a:avLst/>
          </a:prstGeom>
          <a:noFill/>
        </p:spPr>
        <p:txBody>
          <a:bodyPr wrap="square">
            <a:spAutoFit/>
          </a:bodyPr>
          <a:lstStyle/>
          <a:p>
            <a:r>
              <a:rPr lang="en-US" sz="2400" b="1" dirty="0">
                <a:solidFill>
                  <a:srgbClr val="FF0000"/>
                </a:solidFill>
              </a:rPr>
              <a:t>(1) </a:t>
            </a:r>
            <a:endParaRPr lang="en-US" sz="2400" dirty="0">
              <a:solidFill>
                <a:srgbClr val="FF0000"/>
              </a:solidFill>
            </a:endParaRPr>
          </a:p>
        </p:txBody>
      </p:sp>
      <p:sp>
        <p:nvSpPr>
          <p:cNvPr id="24" name="TextBox 23">
            <a:extLst>
              <a:ext uri="{FF2B5EF4-FFF2-40B4-BE49-F238E27FC236}">
                <a16:creationId xmlns:a16="http://schemas.microsoft.com/office/drawing/2014/main" id="{6E6E449A-1699-4DE5-ADA3-49BCF61657B5}"/>
              </a:ext>
            </a:extLst>
          </p:cNvPr>
          <p:cNvSpPr txBox="1"/>
          <p:nvPr/>
        </p:nvSpPr>
        <p:spPr>
          <a:xfrm>
            <a:off x="7495755" y="2117667"/>
            <a:ext cx="642129" cy="461665"/>
          </a:xfrm>
          <a:prstGeom prst="rect">
            <a:avLst/>
          </a:prstGeom>
          <a:noFill/>
        </p:spPr>
        <p:txBody>
          <a:bodyPr wrap="square">
            <a:spAutoFit/>
          </a:bodyPr>
          <a:lstStyle/>
          <a:p>
            <a:r>
              <a:rPr lang="en-US" sz="2400" b="1" dirty="0">
                <a:solidFill>
                  <a:srgbClr val="FF0000"/>
                </a:solidFill>
              </a:rPr>
              <a:t>(2) </a:t>
            </a:r>
            <a:endParaRPr lang="en-US" sz="2400" dirty="0">
              <a:solidFill>
                <a:srgbClr val="FF0000"/>
              </a:solidFill>
            </a:endParaRPr>
          </a:p>
        </p:txBody>
      </p:sp>
      <p:sp>
        <p:nvSpPr>
          <p:cNvPr id="25" name="TextBox 24">
            <a:extLst>
              <a:ext uri="{FF2B5EF4-FFF2-40B4-BE49-F238E27FC236}">
                <a16:creationId xmlns:a16="http://schemas.microsoft.com/office/drawing/2014/main" id="{D23F882A-AC31-495B-AC8D-F8CA2AB0EA8E}"/>
              </a:ext>
            </a:extLst>
          </p:cNvPr>
          <p:cNvSpPr txBox="1"/>
          <p:nvPr/>
        </p:nvSpPr>
        <p:spPr>
          <a:xfrm>
            <a:off x="8272643" y="3513152"/>
            <a:ext cx="642129" cy="461665"/>
          </a:xfrm>
          <a:prstGeom prst="rect">
            <a:avLst/>
          </a:prstGeom>
          <a:noFill/>
        </p:spPr>
        <p:txBody>
          <a:bodyPr wrap="square">
            <a:spAutoFit/>
          </a:bodyPr>
          <a:lstStyle/>
          <a:p>
            <a:r>
              <a:rPr lang="en-US" sz="2400" b="1" dirty="0">
                <a:solidFill>
                  <a:srgbClr val="FF0000"/>
                </a:solidFill>
              </a:rPr>
              <a:t>(3) </a:t>
            </a:r>
            <a:endParaRPr lang="en-US" sz="2400" dirty="0">
              <a:solidFill>
                <a:srgbClr val="FF0000"/>
              </a:solidFill>
            </a:endParaRPr>
          </a:p>
        </p:txBody>
      </p:sp>
      <p:sp>
        <p:nvSpPr>
          <p:cNvPr id="27" name="TextBox 26">
            <a:extLst>
              <a:ext uri="{FF2B5EF4-FFF2-40B4-BE49-F238E27FC236}">
                <a16:creationId xmlns:a16="http://schemas.microsoft.com/office/drawing/2014/main" id="{BA53E0B5-0830-4C14-982B-015135CC11DA}"/>
              </a:ext>
            </a:extLst>
          </p:cNvPr>
          <p:cNvSpPr txBox="1"/>
          <p:nvPr/>
        </p:nvSpPr>
        <p:spPr>
          <a:xfrm>
            <a:off x="8362214" y="4529577"/>
            <a:ext cx="642129" cy="461665"/>
          </a:xfrm>
          <a:prstGeom prst="rect">
            <a:avLst/>
          </a:prstGeom>
          <a:noFill/>
        </p:spPr>
        <p:txBody>
          <a:bodyPr wrap="square">
            <a:spAutoFit/>
          </a:bodyPr>
          <a:lstStyle/>
          <a:p>
            <a:r>
              <a:rPr lang="en-US" sz="2400" b="1" dirty="0">
                <a:solidFill>
                  <a:srgbClr val="FF0000"/>
                </a:solidFill>
              </a:rPr>
              <a:t>(4) </a:t>
            </a:r>
            <a:endParaRPr lang="en-US" sz="2400" dirty="0">
              <a:solidFill>
                <a:srgbClr val="FF0000"/>
              </a:solidFill>
            </a:endParaRPr>
          </a:p>
        </p:txBody>
      </p:sp>
    </p:spTree>
    <p:extLst>
      <p:ext uri="{BB962C8B-B14F-4D97-AF65-F5344CB8AC3E}">
        <p14:creationId xmlns:p14="http://schemas.microsoft.com/office/powerpoint/2010/main" val="144280334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CADAD014-0767-48AA-B8A8-18E4312EFC8C}"/>
              </a:ext>
            </a:extLst>
          </p:cNvPr>
          <p:cNvSpPr txBox="1"/>
          <p:nvPr/>
        </p:nvSpPr>
        <p:spPr>
          <a:xfrm>
            <a:off x="4018396" y="5442977"/>
            <a:ext cx="2172348" cy="369332"/>
          </a:xfrm>
          <a:prstGeom prst="rect">
            <a:avLst/>
          </a:prstGeom>
          <a:noFill/>
        </p:spPr>
        <p:txBody>
          <a:bodyPr wrap="square">
            <a:spAutoFit/>
          </a:bodyPr>
          <a:lstStyle/>
          <a:p>
            <a:pPr algn="ctr"/>
            <a:r>
              <a:rPr lang="en-US" dirty="0">
                <a:solidFill>
                  <a:srgbClr val="000000"/>
                </a:solidFill>
                <a:latin typeface="Raleway" pitchFamily="2" charset="0"/>
              </a:rPr>
              <a:t>Typical import Jar</a:t>
            </a:r>
          </a:p>
        </p:txBody>
      </p:sp>
      <p:sp>
        <p:nvSpPr>
          <p:cNvPr id="2" name="Title 1">
            <a:extLst>
              <a:ext uri="{FF2B5EF4-FFF2-40B4-BE49-F238E27FC236}">
                <a16:creationId xmlns:a16="http://schemas.microsoft.com/office/drawing/2014/main" id="{0F58EAC5-D261-4D05-8ED3-A4DE32A744AC}"/>
              </a:ext>
            </a:extLst>
          </p:cNvPr>
          <p:cNvSpPr>
            <a:spLocks noGrp="1"/>
          </p:cNvSpPr>
          <p:nvPr>
            <p:ph type="title"/>
          </p:nvPr>
        </p:nvSpPr>
        <p:spPr>
          <a:xfrm>
            <a:off x="0" y="0"/>
            <a:ext cx="12192000" cy="1050758"/>
          </a:xfrm>
        </p:spPr>
        <p:txBody>
          <a:bodyPr/>
          <a:lstStyle/>
          <a:p>
            <a:r>
              <a:rPr lang="en-US" sz="4000" dirty="0">
                <a:solidFill>
                  <a:srgbClr val="FF0000"/>
                </a:solidFill>
              </a:rPr>
              <a:t>Step 2</a:t>
            </a:r>
            <a:r>
              <a:rPr lang="en-US" sz="4000" dirty="0">
                <a:solidFill>
                  <a:schemeClr val="accent3"/>
                </a:solidFill>
              </a:rPr>
              <a:t>: Data Transfer Objects (DTOs)</a:t>
            </a:r>
            <a:endParaRPr lang="en-US" sz="4000" dirty="0"/>
          </a:p>
        </p:txBody>
      </p:sp>
      <p:pic>
        <p:nvPicPr>
          <p:cNvPr id="6" name="Picture 5">
            <a:extLst>
              <a:ext uri="{FF2B5EF4-FFF2-40B4-BE49-F238E27FC236}">
                <a16:creationId xmlns:a16="http://schemas.microsoft.com/office/drawing/2014/main" id="{57918559-3710-40C1-910F-5A218C07D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16" y="1156379"/>
            <a:ext cx="3455494" cy="5142520"/>
          </a:xfrm>
          <a:prstGeom prst="rect">
            <a:avLst/>
          </a:prstGeom>
          <a:ln w="38100">
            <a:solidFill>
              <a:schemeClr val="tx1"/>
            </a:solidFill>
          </a:ln>
        </p:spPr>
      </p:pic>
      <p:sp>
        <p:nvSpPr>
          <p:cNvPr id="12" name="TextBox 11">
            <a:extLst>
              <a:ext uri="{FF2B5EF4-FFF2-40B4-BE49-F238E27FC236}">
                <a16:creationId xmlns:a16="http://schemas.microsoft.com/office/drawing/2014/main" id="{3020E58C-A4D7-4C1E-9C21-3CF6AFDCF663}"/>
              </a:ext>
            </a:extLst>
          </p:cNvPr>
          <p:cNvSpPr txBox="1"/>
          <p:nvPr/>
        </p:nvSpPr>
        <p:spPr>
          <a:xfrm>
            <a:off x="956370" y="6404520"/>
            <a:ext cx="1755386" cy="369332"/>
          </a:xfrm>
          <a:prstGeom prst="rect">
            <a:avLst/>
          </a:prstGeom>
          <a:noFill/>
        </p:spPr>
        <p:txBody>
          <a:bodyPr wrap="square">
            <a:spAutoFit/>
          </a:bodyPr>
          <a:lstStyle/>
          <a:p>
            <a:pPr algn="ctr"/>
            <a:r>
              <a:rPr lang="en-US" b="1" dirty="0">
                <a:solidFill>
                  <a:srgbClr val="000000"/>
                </a:solidFill>
                <a:latin typeface="Raleway" pitchFamily="2" charset="0"/>
              </a:rPr>
              <a:t>DTOs Project</a:t>
            </a:r>
          </a:p>
        </p:txBody>
      </p:sp>
      <p:sp>
        <p:nvSpPr>
          <p:cNvPr id="18" name="TextBox 17">
            <a:extLst>
              <a:ext uri="{FF2B5EF4-FFF2-40B4-BE49-F238E27FC236}">
                <a16:creationId xmlns:a16="http://schemas.microsoft.com/office/drawing/2014/main" id="{F4220A60-D262-484B-8CEB-1D406875C1CA}"/>
              </a:ext>
            </a:extLst>
          </p:cNvPr>
          <p:cNvSpPr txBox="1"/>
          <p:nvPr/>
        </p:nvSpPr>
        <p:spPr>
          <a:xfrm>
            <a:off x="4032251" y="6267390"/>
            <a:ext cx="1960312" cy="369332"/>
          </a:xfrm>
          <a:prstGeom prst="rect">
            <a:avLst/>
          </a:prstGeom>
          <a:noFill/>
        </p:spPr>
        <p:txBody>
          <a:bodyPr wrap="square">
            <a:spAutoFit/>
          </a:bodyPr>
          <a:lstStyle/>
          <a:p>
            <a:pPr algn="ctr"/>
            <a:r>
              <a:rPr lang="en-US" dirty="0">
                <a:solidFill>
                  <a:srgbClr val="000000"/>
                </a:solidFill>
                <a:latin typeface="Raleway" pitchFamily="2" charset="0"/>
              </a:rPr>
              <a:t>Execution Jar</a:t>
            </a:r>
          </a:p>
        </p:txBody>
      </p:sp>
      <p:cxnSp>
        <p:nvCxnSpPr>
          <p:cNvPr id="21" name="Connector: Elbow 20">
            <a:extLst>
              <a:ext uri="{FF2B5EF4-FFF2-40B4-BE49-F238E27FC236}">
                <a16:creationId xmlns:a16="http://schemas.microsoft.com/office/drawing/2014/main" id="{FAD24660-5BA5-484F-9EDC-34DEA04EA224}"/>
              </a:ext>
            </a:extLst>
          </p:cNvPr>
          <p:cNvCxnSpPr>
            <a:cxnSpLocks/>
          </p:cNvCxnSpPr>
          <p:nvPr/>
        </p:nvCxnSpPr>
        <p:spPr>
          <a:xfrm flipV="1">
            <a:off x="2549236" y="5655353"/>
            <a:ext cx="1469160" cy="290287"/>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7D554D9-9EED-4160-BA18-D5282E6B68D0}"/>
              </a:ext>
            </a:extLst>
          </p:cNvPr>
          <p:cNvCxnSpPr>
            <a:cxnSpLocks/>
            <a:endCxn id="18" idx="1"/>
          </p:cNvCxnSpPr>
          <p:nvPr/>
        </p:nvCxnSpPr>
        <p:spPr>
          <a:xfrm>
            <a:off x="2856127" y="6218192"/>
            <a:ext cx="1176124" cy="233864"/>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CECB4CE-3126-471B-A689-61D4EE5E98F8}"/>
              </a:ext>
            </a:extLst>
          </p:cNvPr>
          <p:cNvSpPr/>
          <p:nvPr/>
        </p:nvSpPr>
        <p:spPr>
          <a:xfrm>
            <a:off x="1049256" y="2114200"/>
            <a:ext cx="2092990" cy="115320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1">
            <a:extLst>
              <a:ext uri="{FF2B5EF4-FFF2-40B4-BE49-F238E27FC236}">
                <a16:creationId xmlns:a16="http://schemas.microsoft.com/office/drawing/2014/main" id="{D22BF3C6-20C5-45EF-BABB-52D3A15C7285}"/>
              </a:ext>
            </a:extLst>
          </p:cNvPr>
          <p:cNvSpPr>
            <a:spLocks noChangeArrowheads="1"/>
          </p:cNvSpPr>
          <p:nvPr/>
        </p:nvSpPr>
        <p:spPr bwMode="auto">
          <a:xfrm>
            <a:off x="4465531" y="1163784"/>
            <a:ext cx="6896440" cy="203132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&lt;</a:t>
            </a:r>
            <a:r>
              <a:rPr kumimoji="0" lang="en-US" altLang="en-US" b="1" i="0" u="none" strike="noStrike" cap="none" normalizeH="0" baseline="0" dirty="0">
                <a:ln>
                  <a:noFill/>
                </a:ln>
                <a:solidFill>
                  <a:srgbClr val="000080"/>
                </a:solidFill>
                <a:effectLst/>
                <a:latin typeface="Consolas" panose="020B0609020204030204" pitchFamily="49" charset="0"/>
              </a:rPr>
              <a:t>plugin</a:t>
            </a:r>
            <a:r>
              <a:rPr kumimoji="0" lang="en-US" altLang="en-US" b="0" i="0" u="none" strike="noStrike" cap="none" normalizeH="0" baseline="0" dirty="0">
                <a:ln>
                  <a:noFill/>
                </a:ln>
                <a:solidFill>
                  <a:srgbClr val="000000"/>
                </a:solidFill>
                <a:effectLst/>
                <a:latin typeface="Consolas" panose="020B0609020204030204" pitchFamily="49" charset="0"/>
              </a:rPr>
              <a:t>&gt;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&lt;</a:t>
            </a:r>
            <a:r>
              <a:rPr kumimoji="0" lang="en-US" altLang="en-US" b="1" i="0" u="none" strike="noStrike" cap="none" normalizeH="0" baseline="0" dirty="0" err="1">
                <a:ln>
                  <a:noFill/>
                </a:ln>
                <a:solidFill>
                  <a:srgbClr val="000080"/>
                </a:solidFill>
                <a:effectLst/>
                <a:latin typeface="Consolas" panose="020B0609020204030204" pitchFamily="49" charset="0"/>
              </a:rPr>
              <a:t>groupId</a:t>
            </a:r>
            <a:r>
              <a:rPr kumimoji="0" lang="en-US" altLang="en-US" b="0" i="0" u="none" strike="noStrike" cap="none" normalizeH="0" baseline="0" dirty="0">
                <a:ln>
                  <a:noFill/>
                </a:ln>
                <a:solidFill>
                  <a:srgbClr val="000000"/>
                </a:solidFill>
                <a:effectLst/>
                <a:latin typeface="Consolas" panose="020B0609020204030204" pitchFamily="49" charset="0"/>
              </a:rPr>
              <a:t>&gt;</a:t>
            </a:r>
            <a:r>
              <a:rPr kumimoji="0" lang="en-US" altLang="en-US" b="0" i="0" u="none" strike="noStrike" cap="none" normalizeH="0" baseline="0" dirty="0" err="1">
                <a:ln>
                  <a:noFill/>
                </a:ln>
                <a:solidFill>
                  <a:srgbClr val="000000"/>
                </a:solidFill>
                <a:effectLst/>
                <a:latin typeface="Consolas" panose="020B0609020204030204" pitchFamily="49" charset="0"/>
              </a:rPr>
              <a:t>org.springframework.boot</a:t>
            </a:r>
            <a:r>
              <a:rPr kumimoji="0" lang="en-US" altLang="en-US" b="0" i="0" u="none" strike="noStrike" cap="none" normalizeH="0" baseline="0" dirty="0">
                <a:ln>
                  <a:noFill/>
                </a:ln>
                <a:solidFill>
                  <a:srgbClr val="000000"/>
                </a:solidFill>
                <a:effectLst/>
                <a:latin typeface="Consolas" panose="020B0609020204030204" pitchFamily="49" charset="0"/>
              </a:rPr>
              <a:t>&lt;/</a:t>
            </a:r>
            <a:r>
              <a:rPr kumimoji="0" lang="en-US" altLang="en-US" b="1" i="0" u="none" strike="noStrike" cap="none" normalizeH="0" baseline="0" dirty="0" err="1">
                <a:ln>
                  <a:noFill/>
                </a:ln>
                <a:solidFill>
                  <a:srgbClr val="000080"/>
                </a:solidFill>
                <a:effectLst/>
                <a:latin typeface="Consolas" panose="020B0609020204030204" pitchFamily="49" charset="0"/>
              </a:rPr>
              <a:t>groupId</a:t>
            </a:r>
            <a:r>
              <a:rPr kumimoji="0" lang="en-US" altLang="en-US" b="0" i="0" u="none" strike="noStrike" cap="none" normalizeH="0" baseline="0" dirty="0">
                <a:ln>
                  <a:noFill/>
                </a:ln>
                <a:solidFill>
                  <a:srgbClr val="000000"/>
                </a:solidFill>
                <a:effectLst/>
                <a:latin typeface="Consolas" panose="020B0609020204030204" pitchFamily="49" charset="0"/>
              </a:rPr>
              <a:t>&gt;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&lt;</a:t>
            </a:r>
            <a:r>
              <a:rPr kumimoji="0" lang="en-US" altLang="en-US" b="1" i="0" u="none" strike="noStrike" cap="none" normalizeH="0" baseline="0" dirty="0" err="1">
                <a:ln>
                  <a:noFill/>
                </a:ln>
                <a:solidFill>
                  <a:srgbClr val="000080"/>
                </a:solidFill>
                <a:effectLst/>
                <a:latin typeface="Consolas" panose="020B0609020204030204" pitchFamily="49" charset="0"/>
              </a:rPr>
              <a:t>artifactId</a:t>
            </a:r>
            <a:r>
              <a:rPr kumimoji="0" lang="en-US" altLang="en-US" b="0" i="0" u="none" strike="noStrike" cap="none" normalizeH="0" baseline="0" dirty="0">
                <a:ln>
                  <a:noFill/>
                </a:ln>
                <a:solidFill>
                  <a:srgbClr val="000000"/>
                </a:solidFill>
                <a:effectLst/>
                <a:latin typeface="Consolas" panose="020B0609020204030204" pitchFamily="49" charset="0"/>
              </a:rPr>
              <a:t>&gt;spring-boot-maven-plugin&lt;/</a:t>
            </a:r>
            <a:r>
              <a:rPr kumimoji="0" lang="en-US" altLang="en-US" b="1" i="0" u="none" strike="noStrike" cap="none" normalizeH="0" baseline="0" dirty="0" err="1">
                <a:ln>
                  <a:noFill/>
                </a:ln>
                <a:solidFill>
                  <a:srgbClr val="000080"/>
                </a:solidFill>
                <a:effectLst/>
                <a:latin typeface="Consolas" panose="020B0609020204030204" pitchFamily="49" charset="0"/>
              </a:rPr>
              <a:t>artifactId</a:t>
            </a:r>
            <a:r>
              <a:rPr kumimoji="0" lang="en-US" altLang="en-US" b="0" i="0" u="none" strike="noStrike" cap="none" normalizeH="0" baseline="0" dirty="0">
                <a:ln>
                  <a:noFill/>
                </a:ln>
                <a:solidFill>
                  <a:srgbClr val="000000"/>
                </a:solidFill>
                <a:effectLst/>
                <a:latin typeface="Consolas" panose="020B0609020204030204" pitchFamily="49" charset="0"/>
              </a:rPr>
              <a:t>&gt;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&lt;</a:t>
            </a:r>
            <a:r>
              <a:rPr kumimoji="0" lang="en-US" altLang="en-US" b="1" i="0" u="none" strike="noStrike" cap="none" normalizeH="0" baseline="0" dirty="0">
                <a:ln>
                  <a:noFill/>
                </a:ln>
                <a:solidFill>
                  <a:srgbClr val="000080"/>
                </a:solidFill>
                <a:effectLst/>
                <a:latin typeface="Consolas" panose="020B0609020204030204" pitchFamily="49" charset="0"/>
              </a:rPr>
              <a:t>configuration</a:t>
            </a:r>
            <a:r>
              <a:rPr kumimoji="0" lang="en-US" altLang="en-US" b="0" i="0" u="none" strike="noStrike" cap="none" normalizeH="0" baseline="0" dirty="0">
                <a:ln>
                  <a:noFill/>
                </a:ln>
                <a:solidFill>
                  <a:srgbClr val="000000"/>
                </a:solidFill>
                <a:effectLst/>
                <a:latin typeface="Consolas" panose="020B0609020204030204" pitchFamily="49" charset="0"/>
              </a:rPr>
              <a:t>&gt;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&lt;</a:t>
            </a:r>
            <a:r>
              <a:rPr kumimoji="0" lang="en-US" altLang="en-US" b="1" i="0" u="none" strike="noStrike" cap="none" normalizeH="0" baseline="0" dirty="0">
                <a:ln>
                  <a:noFill/>
                </a:ln>
                <a:solidFill>
                  <a:srgbClr val="000080"/>
                </a:solidFill>
                <a:effectLst/>
                <a:latin typeface="Consolas" panose="020B0609020204030204" pitchFamily="49" charset="0"/>
              </a:rPr>
              <a:t>classifier</a:t>
            </a:r>
            <a:r>
              <a:rPr kumimoji="0" lang="en-US" altLang="en-US" b="0" i="0" u="none" strike="noStrike" cap="none" normalizeH="0" baseline="0" dirty="0">
                <a:ln>
                  <a:noFill/>
                </a:ln>
                <a:solidFill>
                  <a:srgbClr val="000000"/>
                </a:solidFill>
                <a:effectLst/>
                <a:latin typeface="Consolas" panose="020B0609020204030204" pitchFamily="49" charset="0"/>
              </a:rPr>
              <a:t>&gt;exec&lt;/</a:t>
            </a:r>
            <a:r>
              <a:rPr kumimoji="0" lang="en-US" altLang="en-US" b="1" i="0" u="none" strike="noStrike" cap="none" normalizeH="0" baseline="0" dirty="0">
                <a:ln>
                  <a:noFill/>
                </a:ln>
                <a:solidFill>
                  <a:srgbClr val="000080"/>
                </a:solidFill>
                <a:effectLst/>
                <a:latin typeface="Consolas" panose="020B0609020204030204" pitchFamily="49" charset="0"/>
              </a:rPr>
              <a:t>classifier</a:t>
            </a:r>
            <a:r>
              <a:rPr kumimoji="0" lang="en-US" altLang="en-US" b="0" i="0" u="none" strike="noStrike" cap="none" normalizeH="0" baseline="0" dirty="0">
                <a:ln>
                  <a:noFill/>
                </a:ln>
                <a:solidFill>
                  <a:srgbClr val="000000"/>
                </a:solidFill>
                <a:effectLst/>
                <a:latin typeface="Consolas" panose="020B0609020204030204" pitchFamily="49" charset="0"/>
              </a:rPr>
              <a:t>&gt;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&lt;/</a:t>
            </a:r>
            <a:r>
              <a:rPr kumimoji="0" lang="en-US" altLang="en-US" b="1" i="0" u="none" strike="noStrike" cap="none" normalizeH="0" baseline="0" dirty="0">
                <a:ln>
                  <a:noFill/>
                </a:ln>
                <a:solidFill>
                  <a:srgbClr val="000080"/>
                </a:solidFill>
                <a:effectLst/>
                <a:latin typeface="Consolas" panose="020B0609020204030204" pitchFamily="49" charset="0"/>
              </a:rPr>
              <a:t>configuration</a:t>
            </a:r>
            <a:r>
              <a:rPr kumimoji="0" lang="en-US" altLang="en-US" b="0" i="0" u="none" strike="noStrike" cap="none" normalizeH="0" baseline="0" dirty="0">
                <a:ln>
                  <a:noFill/>
                </a:ln>
                <a:solidFill>
                  <a:srgbClr val="000000"/>
                </a:solidFill>
                <a:effectLst/>
                <a:latin typeface="Consolas" panose="020B0609020204030204" pitchFamily="49" charset="0"/>
              </a:rPr>
              <a:t>&gt;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&lt;/</a:t>
            </a:r>
            <a:r>
              <a:rPr kumimoji="0" lang="en-US" altLang="en-US" b="1" i="0" u="none" strike="noStrike" cap="none" normalizeH="0" baseline="0" dirty="0">
                <a:ln>
                  <a:noFill/>
                </a:ln>
                <a:solidFill>
                  <a:srgbClr val="000080"/>
                </a:solidFill>
                <a:effectLst/>
                <a:latin typeface="Consolas" panose="020B0609020204030204" pitchFamily="49" charset="0"/>
              </a:rPr>
              <a:t>plugin</a:t>
            </a:r>
            <a:r>
              <a:rPr kumimoji="0" lang="en-US" altLang="en-US" b="0" i="0" u="none" strike="noStrike" cap="none" normalizeH="0" baseline="0" dirty="0">
                <a:ln>
                  <a:noFill/>
                </a:ln>
                <a:solidFill>
                  <a:srgbClr val="000000"/>
                </a:solidFill>
                <a:effectLst/>
                <a:latin typeface="Consolas" panose="020B0609020204030204" pitchFamily="49" charset="0"/>
              </a:rPr>
              <a:t>&gt;</a:t>
            </a:r>
          </a:p>
        </p:txBody>
      </p:sp>
      <p:sp>
        <p:nvSpPr>
          <p:cNvPr id="42" name="TextBox 41">
            <a:extLst>
              <a:ext uri="{FF2B5EF4-FFF2-40B4-BE49-F238E27FC236}">
                <a16:creationId xmlns:a16="http://schemas.microsoft.com/office/drawing/2014/main" id="{C4DAAF8D-AB2A-44A6-BB5C-27F53DC753DE}"/>
              </a:ext>
            </a:extLst>
          </p:cNvPr>
          <p:cNvSpPr txBox="1"/>
          <p:nvPr/>
        </p:nvSpPr>
        <p:spPr>
          <a:xfrm>
            <a:off x="4320349" y="3329705"/>
            <a:ext cx="7186803" cy="584775"/>
          </a:xfrm>
          <a:prstGeom prst="rect">
            <a:avLst/>
          </a:prstGeom>
          <a:noFill/>
        </p:spPr>
        <p:txBody>
          <a:bodyPr wrap="square">
            <a:spAutoFit/>
          </a:bodyPr>
          <a:lstStyle/>
          <a:p>
            <a:pPr algn="ctr"/>
            <a:r>
              <a:rPr lang="en-US" sz="1600" b="1" dirty="0">
                <a:solidFill>
                  <a:srgbClr val="FF0000"/>
                </a:solidFill>
                <a:latin typeface="Raleway" pitchFamily="2" charset="0"/>
              </a:rPr>
              <a:t>In </a:t>
            </a:r>
            <a:r>
              <a:rPr lang="en-US" sz="1600" b="1" dirty="0">
                <a:latin typeface="Raleway" pitchFamily="2" charset="0"/>
              </a:rPr>
              <a:t>pom.xml </a:t>
            </a:r>
            <a:r>
              <a:rPr lang="en-US" sz="1600" b="1" dirty="0">
                <a:solidFill>
                  <a:srgbClr val="FF0000"/>
                </a:solidFill>
                <a:latin typeface="Raleway" pitchFamily="2" charset="0"/>
              </a:rPr>
              <a:t>add the above plugin. Then execute the “</a:t>
            </a:r>
            <a:r>
              <a:rPr lang="en-US" sz="1600" b="1" dirty="0" err="1">
                <a:latin typeface="Raleway" pitchFamily="2" charset="0"/>
              </a:rPr>
              <a:t>mvn</a:t>
            </a:r>
            <a:r>
              <a:rPr lang="en-US" sz="1600" b="1" dirty="0">
                <a:latin typeface="Raleway" pitchFamily="2" charset="0"/>
              </a:rPr>
              <a:t> clean install</a:t>
            </a:r>
            <a:r>
              <a:rPr lang="en-US" sz="1600" b="1" dirty="0">
                <a:solidFill>
                  <a:srgbClr val="FF0000"/>
                </a:solidFill>
                <a:latin typeface="Raleway" pitchFamily="2" charset="0"/>
              </a:rPr>
              <a:t>” command to create the jar files</a:t>
            </a:r>
          </a:p>
        </p:txBody>
      </p:sp>
      <p:sp>
        <p:nvSpPr>
          <p:cNvPr id="4" name="Rectangle 1">
            <a:extLst>
              <a:ext uri="{FF2B5EF4-FFF2-40B4-BE49-F238E27FC236}">
                <a16:creationId xmlns:a16="http://schemas.microsoft.com/office/drawing/2014/main" id="{13AF9761-B1EE-46F0-9D25-76A4783B1AB8}"/>
              </a:ext>
            </a:extLst>
          </p:cNvPr>
          <p:cNvSpPr>
            <a:spLocks noChangeArrowheads="1"/>
          </p:cNvSpPr>
          <p:nvPr/>
        </p:nvSpPr>
        <p:spPr bwMode="auto">
          <a:xfrm>
            <a:off x="6378903" y="4920681"/>
            <a:ext cx="5622052" cy="138499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&lt;</a:t>
            </a:r>
            <a:r>
              <a:rPr kumimoji="0" lang="en-US" altLang="en-US" sz="1200" b="1" i="0" u="none" strike="noStrike" cap="none" normalizeH="0" baseline="0" dirty="0">
                <a:ln>
                  <a:noFill/>
                </a:ln>
                <a:solidFill>
                  <a:srgbClr val="000080"/>
                </a:solidFill>
                <a:effectLst/>
                <a:latin typeface="Consolas" panose="020B0609020204030204" pitchFamily="49" charset="0"/>
              </a:rPr>
              <a:t>dependency</a:t>
            </a:r>
            <a:r>
              <a:rPr kumimoji="0" lang="en-US" altLang="en-US" sz="1200" b="0" i="0" u="none" strike="noStrike" cap="none" normalizeH="0" baseline="0" dirty="0">
                <a:ln>
                  <a:noFill/>
                </a:ln>
                <a:solidFill>
                  <a:srgbClr val="000000"/>
                </a:solidFill>
                <a:effectLst/>
                <a:latin typeface="Consolas" panose="020B0609020204030204" pitchFamily="49" charset="0"/>
              </a:rPr>
              <a:t>&gt;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&lt;</a:t>
            </a:r>
            <a:r>
              <a:rPr kumimoji="0" lang="en-US" altLang="en-US" sz="1200" b="1" i="0" u="none" strike="noStrike" cap="none" normalizeH="0" baseline="0" dirty="0" err="1">
                <a:ln>
                  <a:noFill/>
                </a:ln>
                <a:solidFill>
                  <a:srgbClr val="000080"/>
                </a:solidFill>
                <a:effectLst/>
                <a:latin typeface="Consolas" panose="020B0609020204030204" pitchFamily="49" charset="0"/>
              </a:rPr>
              <a:t>groupId</a:t>
            </a:r>
            <a:r>
              <a:rPr kumimoji="0" lang="en-US" altLang="en-US" sz="1200" b="0" i="0" u="none" strike="noStrike" cap="none" normalizeH="0" baseline="0" dirty="0">
                <a:ln>
                  <a:noFill/>
                </a:ln>
                <a:solidFill>
                  <a:srgbClr val="000000"/>
                </a:solidFill>
                <a:effectLst/>
                <a:latin typeface="Consolas" panose="020B0609020204030204" pitchFamily="49" charset="0"/>
              </a:rPr>
              <a:t>&gt; .. &lt;/</a:t>
            </a:r>
            <a:r>
              <a:rPr kumimoji="0" lang="en-US" altLang="en-US" sz="1200" b="1" i="0" u="none" strike="noStrike" cap="none" normalizeH="0" baseline="0" dirty="0" err="1">
                <a:ln>
                  <a:noFill/>
                </a:ln>
                <a:solidFill>
                  <a:srgbClr val="000080"/>
                </a:solidFill>
                <a:effectLst/>
                <a:latin typeface="Consolas" panose="020B0609020204030204" pitchFamily="49" charset="0"/>
              </a:rPr>
              <a:t>groupId</a:t>
            </a:r>
            <a:r>
              <a:rPr kumimoji="0" lang="en-US" altLang="en-US" sz="1200" b="0" i="0" u="none" strike="noStrike" cap="none" normalizeH="0" baseline="0" dirty="0">
                <a:ln>
                  <a:noFill/>
                </a:ln>
                <a:solidFill>
                  <a:srgbClr val="000000"/>
                </a:solidFill>
                <a:effectLst/>
                <a:latin typeface="Consolas" panose="020B0609020204030204" pitchFamily="49" charset="0"/>
              </a:rPr>
              <a:t>&gt;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&lt;</a:t>
            </a:r>
            <a:r>
              <a:rPr kumimoji="0" lang="en-US" altLang="en-US" sz="1200" b="1" i="0" u="none" strike="noStrike" cap="none" normalizeH="0" baseline="0" dirty="0" err="1">
                <a:ln>
                  <a:noFill/>
                </a:ln>
                <a:solidFill>
                  <a:srgbClr val="000080"/>
                </a:solidFill>
                <a:effectLst/>
                <a:latin typeface="Consolas" panose="020B0609020204030204" pitchFamily="49" charset="0"/>
              </a:rPr>
              <a:t>artifactId</a:t>
            </a:r>
            <a:r>
              <a:rPr kumimoji="0" lang="en-US" altLang="en-US" sz="1200" b="0" i="0" u="none" strike="noStrike" cap="none" normalizeH="0" baseline="0" dirty="0">
                <a:ln>
                  <a:noFill/>
                </a:ln>
                <a:solidFill>
                  <a:srgbClr val="000000"/>
                </a:solidFill>
                <a:effectLst/>
                <a:latin typeface="Consolas" panose="020B0609020204030204" pitchFamily="49" charset="0"/>
              </a:rPr>
              <a:t>&gt; .. &lt;/</a:t>
            </a:r>
            <a:r>
              <a:rPr kumimoji="0" lang="en-US" altLang="en-US" sz="1200" b="1" i="0" u="none" strike="noStrike" cap="none" normalizeH="0" baseline="0" dirty="0" err="1">
                <a:ln>
                  <a:noFill/>
                </a:ln>
                <a:solidFill>
                  <a:srgbClr val="000080"/>
                </a:solidFill>
                <a:effectLst/>
                <a:latin typeface="Consolas" panose="020B0609020204030204" pitchFamily="49" charset="0"/>
              </a:rPr>
              <a:t>artifactId</a:t>
            </a:r>
            <a:r>
              <a:rPr kumimoji="0" lang="en-US" altLang="en-US" sz="1200" b="0" i="0" u="none" strike="noStrike" cap="none" normalizeH="0" baseline="0" dirty="0">
                <a:ln>
                  <a:noFill/>
                </a:ln>
                <a:solidFill>
                  <a:srgbClr val="000000"/>
                </a:solidFill>
                <a:effectLst/>
                <a:latin typeface="Consolas" panose="020B0609020204030204" pitchFamily="49" charset="0"/>
              </a:rPr>
              <a:t>&gt;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&lt;</a:t>
            </a:r>
            <a:r>
              <a:rPr kumimoji="0" lang="en-US" altLang="en-US" sz="1200" b="1" i="0" u="none" strike="noStrike" cap="none" normalizeH="0" baseline="0" dirty="0">
                <a:ln>
                  <a:noFill/>
                </a:ln>
                <a:solidFill>
                  <a:srgbClr val="000080"/>
                </a:solidFill>
                <a:effectLst/>
                <a:latin typeface="Consolas" panose="020B0609020204030204" pitchFamily="49" charset="0"/>
              </a:rPr>
              <a:t>version</a:t>
            </a:r>
            <a:r>
              <a:rPr kumimoji="0" lang="en-US" altLang="en-US" sz="1200" b="0" i="0" u="none" strike="noStrike" cap="none" normalizeH="0" baseline="0" dirty="0">
                <a:ln>
                  <a:noFill/>
                </a:ln>
                <a:solidFill>
                  <a:srgbClr val="000000"/>
                </a:solidFill>
                <a:effectLst/>
                <a:latin typeface="Consolas" panose="020B0609020204030204" pitchFamily="49" charset="0"/>
              </a:rPr>
              <a:t>&gt; .. &lt;/</a:t>
            </a:r>
            <a:r>
              <a:rPr kumimoji="0" lang="en-US" altLang="en-US" sz="1200" b="1" i="0" u="none" strike="noStrike" cap="none" normalizeH="0" baseline="0" dirty="0">
                <a:ln>
                  <a:noFill/>
                </a:ln>
                <a:solidFill>
                  <a:srgbClr val="000080"/>
                </a:solidFill>
                <a:effectLst/>
                <a:latin typeface="Consolas" panose="020B0609020204030204" pitchFamily="49" charset="0"/>
              </a:rPr>
              <a:t>version</a:t>
            </a:r>
            <a:r>
              <a:rPr kumimoji="0" lang="en-US" altLang="en-US" sz="1200" b="0" i="0" u="none" strike="noStrike" cap="none" normalizeH="0" baseline="0" dirty="0">
                <a:ln>
                  <a:noFill/>
                </a:ln>
                <a:solidFill>
                  <a:srgbClr val="000000"/>
                </a:solidFill>
                <a:effectLst/>
                <a:latin typeface="Consolas" panose="020B0609020204030204" pitchFamily="49" charset="0"/>
              </a:rPr>
              <a:t>&gt;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&lt;</a:t>
            </a:r>
            <a:r>
              <a:rPr kumimoji="0" lang="en-US" altLang="en-US" sz="1200" b="1" i="0" u="none" strike="noStrike" cap="none" normalizeH="0" baseline="0" dirty="0">
                <a:ln>
                  <a:noFill/>
                </a:ln>
                <a:solidFill>
                  <a:srgbClr val="000080"/>
                </a:solidFill>
                <a:effectLst/>
                <a:latin typeface="Consolas" panose="020B0609020204030204" pitchFamily="49" charset="0"/>
              </a:rPr>
              <a:t>scope</a:t>
            </a:r>
            <a:r>
              <a:rPr kumimoji="0" lang="en-US" altLang="en-US" sz="1200" b="0" i="0" u="none" strike="noStrike" cap="none" normalizeH="0" baseline="0" dirty="0">
                <a:ln>
                  <a:noFill/>
                </a:ln>
                <a:solidFill>
                  <a:srgbClr val="000000"/>
                </a:solidFill>
                <a:effectLst/>
                <a:latin typeface="Consolas" panose="020B0609020204030204" pitchFamily="49" charset="0"/>
              </a:rPr>
              <a:t>&gt;system&lt;/</a:t>
            </a:r>
            <a:r>
              <a:rPr kumimoji="0" lang="en-US" altLang="en-US" sz="1200" b="1" i="0" u="none" strike="noStrike" cap="none" normalizeH="0" baseline="0" dirty="0">
                <a:ln>
                  <a:noFill/>
                </a:ln>
                <a:solidFill>
                  <a:srgbClr val="000080"/>
                </a:solidFill>
                <a:effectLst/>
                <a:latin typeface="Consolas" panose="020B0609020204030204" pitchFamily="49" charset="0"/>
              </a:rPr>
              <a:t>scope</a:t>
            </a:r>
            <a:r>
              <a:rPr kumimoji="0" lang="en-US" altLang="en-US" sz="1200" b="0" i="0" u="none" strike="noStrike" cap="none" normalizeH="0" baseline="0" dirty="0">
                <a:ln>
                  <a:noFill/>
                </a:ln>
                <a:solidFill>
                  <a:srgbClr val="000000"/>
                </a:solidFill>
                <a:effectLst/>
                <a:latin typeface="Consolas" panose="020B0609020204030204" pitchFamily="49" charset="0"/>
              </a:rPr>
              <a:t>&gt;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&lt;</a:t>
            </a:r>
            <a:r>
              <a:rPr kumimoji="0" lang="en-US" altLang="en-US" sz="1200" b="1" i="0" u="none" strike="noStrike" cap="none" normalizeH="0" baseline="0" dirty="0" err="1">
                <a:ln>
                  <a:noFill/>
                </a:ln>
                <a:solidFill>
                  <a:srgbClr val="000080"/>
                </a:solidFill>
                <a:effectLst/>
                <a:latin typeface="Consolas" panose="020B0609020204030204" pitchFamily="49" charset="0"/>
              </a:rPr>
              <a:t>systemPath</a:t>
            </a:r>
            <a:r>
              <a:rPr kumimoji="0" lang="en-US" altLang="en-US" sz="1200" b="0" i="0" u="none" strike="noStrike" cap="none" normalizeH="0" baseline="0" dirty="0">
                <a:ln>
                  <a:noFill/>
                </a:ln>
                <a:solidFill>
                  <a:srgbClr val="000000"/>
                </a:solidFill>
                <a:effectLst/>
                <a:latin typeface="Consolas" panose="020B0609020204030204" pitchFamily="49" charset="0"/>
              </a:rPr>
              <a:t>&gt; .. The generated jar file path .. &lt;/</a:t>
            </a:r>
            <a:r>
              <a:rPr kumimoji="0" lang="en-US" altLang="en-US" sz="1200" b="1" i="0" u="none" strike="noStrike" cap="none" normalizeH="0" baseline="0" dirty="0" err="1">
                <a:ln>
                  <a:noFill/>
                </a:ln>
                <a:solidFill>
                  <a:srgbClr val="000080"/>
                </a:solidFill>
                <a:effectLst/>
                <a:latin typeface="Consolas" panose="020B0609020204030204" pitchFamily="49" charset="0"/>
              </a:rPr>
              <a:t>systemPath</a:t>
            </a:r>
            <a:r>
              <a:rPr kumimoji="0" lang="en-US" altLang="en-US" sz="1200" b="0" i="0" u="none" strike="noStrike" cap="none" normalizeH="0" baseline="0" dirty="0">
                <a:ln>
                  <a:noFill/>
                </a:ln>
                <a:solidFill>
                  <a:srgbClr val="000000"/>
                </a:solidFill>
                <a:effectLst/>
                <a:latin typeface="Consolas" panose="020B0609020204030204" pitchFamily="49" charset="0"/>
              </a:rPr>
              <a:t>&gt;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&lt;/</a:t>
            </a:r>
            <a:r>
              <a:rPr kumimoji="0" lang="en-US" altLang="en-US" sz="1200" b="1" i="0" u="none" strike="noStrike" cap="none" normalizeH="0" baseline="0" dirty="0">
                <a:ln>
                  <a:noFill/>
                </a:ln>
                <a:solidFill>
                  <a:srgbClr val="000080"/>
                </a:solidFill>
                <a:effectLst/>
                <a:latin typeface="Consolas" panose="020B0609020204030204" pitchFamily="49" charset="0"/>
              </a:rPr>
              <a:t>dependency</a:t>
            </a:r>
            <a:r>
              <a:rPr kumimoji="0" lang="en-US" altLang="en-US" sz="1200" b="0" i="0" u="none" strike="noStrike" cap="none" normalizeH="0" baseline="0" dirty="0">
                <a:ln>
                  <a:noFill/>
                </a:ln>
                <a:solidFill>
                  <a:srgbClr val="000000"/>
                </a:solidFill>
                <a:effectLst/>
                <a:latin typeface="Consolas" panose="020B0609020204030204" pitchFamily="49" charset="0"/>
              </a:rPr>
              <a:t>&gt;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090BC710-34D5-4010-94BC-4752EC15C25D}"/>
              </a:ext>
            </a:extLst>
          </p:cNvPr>
          <p:cNvSpPr txBox="1"/>
          <p:nvPr/>
        </p:nvSpPr>
        <p:spPr>
          <a:xfrm>
            <a:off x="6378902" y="4145466"/>
            <a:ext cx="5810211" cy="738664"/>
          </a:xfrm>
          <a:prstGeom prst="rect">
            <a:avLst/>
          </a:prstGeom>
          <a:noFill/>
        </p:spPr>
        <p:txBody>
          <a:bodyPr wrap="square">
            <a:spAutoFit/>
          </a:bodyPr>
          <a:lstStyle/>
          <a:p>
            <a:r>
              <a:rPr lang="en-US" sz="1400" b="1" dirty="0">
                <a:solidFill>
                  <a:srgbClr val="000000"/>
                </a:solidFill>
                <a:latin typeface="Raleway" pitchFamily="2" charset="0"/>
              </a:rPr>
              <a:t>To inject the </a:t>
            </a:r>
            <a:r>
              <a:rPr lang="en-US" sz="1400" b="1" dirty="0">
                <a:solidFill>
                  <a:srgbClr val="FF0000"/>
                </a:solidFill>
                <a:latin typeface="Raleway" pitchFamily="2" charset="0"/>
              </a:rPr>
              <a:t>classes</a:t>
            </a:r>
            <a:r>
              <a:rPr lang="en-US" sz="1400" b="1" dirty="0">
                <a:solidFill>
                  <a:srgbClr val="000000"/>
                </a:solidFill>
                <a:latin typeface="Raleway" pitchFamily="2" charset="0"/>
              </a:rPr>
              <a:t> of the </a:t>
            </a:r>
            <a:r>
              <a:rPr lang="en-US" sz="1400" b="1" dirty="0">
                <a:solidFill>
                  <a:srgbClr val="FF0000"/>
                </a:solidFill>
                <a:latin typeface="Raleway" pitchFamily="2" charset="0"/>
              </a:rPr>
              <a:t>DTO project </a:t>
            </a:r>
            <a:r>
              <a:rPr lang="en-US" sz="1400" b="1" dirty="0">
                <a:solidFill>
                  <a:srgbClr val="000000"/>
                </a:solidFill>
                <a:latin typeface="Raleway" pitchFamily="2" charset="0"/>
              </a:rPr>
              <a:t>in other projects use the following </a:t>
            </a:r>
            <a:r>
              <a:rPr lang="en-US" sz="1400" b="1" dirty="0">
                <a:solidFill>
                  <a:srgbClr val="FF0000"/>
                </a:solidFill>
                <a:latin typeface="Raleway" pitchFamily="2" charset="0"/>
              </a:rPr>
              <a:t>dependency</a:t>
            </a:r>
            <a:r>
              <a:rPr lang="en-US" sz="1400" b="1" dirty="0">
                <a:solidFill>
                  <a:srgbClr val="000000"/>
                </a:solidFill>
                <a:latin typeface="Raleway" pitchFamily="2" charset="0"/>
              </a:rPr>
              <a:t> syntax with the appropriate </a:t>
            </a:r>
            <a:r>
              <a:rPr lang="en-US" sz="1400" b="1" dirty="0">
                <a:solidFill>
                  <a:srgbClr val="FF0000"/>
                </a:solidFill>
                <a:latin typeface="Raleway" pitchFamily="2" charset="0"/>
              </a:rPr>
              <a:t>data</a:t>
            </a:r>
            <a:r>
              <a:rPr lang="en-US" sz="1400" b="1" dirty="0">
                <a:solidFill>
                  <a:srgbClr val="000000"/>
                </a:solidFill>
                <a:latin typeface="Raleway" pitchFamily="2" charset="0"/>
              </a:rPr>
              <a:t>, from the </a:t>
            </a:r>
            <a:r>
              <a:rPr lang="en-US" sz="1400" b="1" dirty="0">
                <a:solidFill>
                  <a:srgbClr val="FF0000"/>
                </a:solidFill>
                <a:latin typeface="Raleway" pitchFamily="2" charset="0"/>
              </a:rPr>
              <a:t>pom.xml </a:t>
            </a:r>
            <a:r>
              <a:rPr lang="en-US" sz="1400" b="1" dirty="0">
                <a:solidFill>
                  <a:srgbClr val="000000"/>
                </a:solidFill>
                <a:latin typeface="Raleway" pitchFamily="2" charset="0"/>
              </a:rPr>
              <a:t>file. (All the other projects must have this dependency)</a:t>
            </a:r>
          </a:p>
        </p:txBody>
      </p:sp>
      <p:cxnSp>
        <p:nvCxnSpPr>
          <p:cNvPr id="24" name="Connector: Elbow 23">
            <a:extLst>
              <a:ext uri="{FF2B5EF4-FFF2-40B4-BE49-F238E27FC236}">
                <a16:creationId xmlns:a16="http://schemas.microsoft.com/office/drawing/2014/main" id="{51D263FA-E3A0-4244-843B-46A036D6C0BD}"/>
              </a:ext>
            </a:extLst>
          </p:cNvPr>
          <p:cNvCxnSpPr>
            <a:cxnSpLocks/>
            <a:endCxn id="19" idx="3"/>
          </p:cNvCxnSpPr>
          <p:nvPr/>
        </p:nvCxnSpPr>
        <p:spPr>
          <a:xfrm rot="10800000">
            <a:off x="6190744" y="5627644"/>
            <a:ext cx="591320" cy="337343"/>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535517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0" y="1815152"/>
            <a:ext cx="12192000" cy="3234520"/>
          </a:xfrm>
        </p:spPr>
        <p:txBody>
          <a:bodyPr anchor="ctr">
            <a:normAutofit/>
          </a:bodyPr>
          <a:lstStyle/>
          <a:p>
            <a:pPr algn="ctr"/>
            <a:r>
              <a:rPr lang="en-US" sz="8000" b="0" spc="160" dirty="0">
                <a:solidFill>
                  <a:srgbClr val="92D050"/>
                </a:solidFill>
                <a:latin typeface="Segoe UI Semibold" panose="020B0702040204020203" pitchFamily="34" charset="0"/>
                <a:ea typeface="+mj-ea"/>
                <a:cs typeface="Segoe UI Semibold" panose="020B0702040204020203" pitchFamily="34" charset="0"/>
              </a:rPr>
              <a:t>STEP 3 </a:t>
            </a:r>
            <a:endParaRPr lang="en-US" sz="8000" dirty="0"/>
          </a:p>
        </p:txBody>
      </p:sp>
      <p:pic>
        <p:nvPicPr>
          <p:cNvPr id="6" name="Picture 2" descr="C:\Users\Triple H\Desktop\expo ULML - Copie\zzzzzzzzzzzzzzzzz.PNG"/>
          <p:cNvPicPr>
            <a:picLocks noChangeAspect="1" noChangeArrowheads="1"/>
          </p:cNvPicPr>
          <p:nvPr/>
        </p:nvPicPr>
        <p:blipFill>
          <a:blip r:embed="rId2"/>
          <a:srcRect/>
          <a:stretch>
            <a:fillRect/>
          </a:stretch>
        </p:blipFill>
        <p:spPr bwMode="auto">
          <a:xfrm>
            <a:off x="0" y="0"/>
            <a:ext cx="12192000" cy="1820246"/>
          </a:xfrm>
          <a:prstGeom prst="rect">
            <a:avLst/>
          </a:prstGeom>
          <a:noFill/>
        </p:spPr>
      </p:pic>
      <p:pic>
        <p:nvPicPr>
          <p:cNvPr id="4" name="Picture 2" descr="C:\Users\Triple H\Desktop\expo ULML - Copie\zzzzzzzzzzzzzzzzz.PNG">
            <a:extLst>
              <a:ext uri="{FF2B5EF4-FFF2-40B4-BE49-F238E27FC236}">
                <a16:creationId xmlns:a16="http://schemas.microsoft.com/office/drawing/2014/main" id="{FC20B5CD-28F7-4546-A77F-E467D8BC3D07}"/>
              </a:ext>
            </a:extLst>
          </p:cNvPr>
          <p:cNvPicPr>
            <a:picLocks noChangeAspect="1" noChangeArrowheads="1"/>
          </p:cNvPicPr>
          <p:nvPr/>
        </p:nvPicPr>
        <p:blipFill>
          <a:blip r:embed="rId2"/>
          <a:srcRect/>
          <a:stretch>
            <a:fillRect/>
          </a:stretch>
        </p:blipFill>
        <p:spPr bwMode="auto">
          <a:xfrm rot="10800000">
            <a:off x="0" y="5049672"/>
            <a:ext cx="12192000" cy="1820246"/>
          </a:xfrm>
          <a:prstGeom prst="rect">
            <a:avLst/>
          </a:prstGeom>
          <a:noFill/>
        </p:spPr>
      </p:pic>
    </p:spTree>
    <p:extLst>
      <p:ext uri="{BB962C8B-B14F-4D97-AF65-F5344CB8AC3E}">
        <p14:creationId xmlns:p14="http://schemas.microsoft.com/office/powerpoint/2010/main" val="1702514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EAC5-D261-4D05-8ED3-A4DE32A744AC}"/>
              </a:ext>
            </a:extLst>
          </p:cNvPr>
          <p:cNvSpPr>
            <a:spLocks noGrp="1"/>
          </p:cNvSpPr>
          <p:nvPr>
            <p:ph type="title"/>
          </p:nvPr>
        </p:nvSpPr>
        <p:spPr>
          <a:xfrm>
            <a:off x="0" y="0"/>
            <a:ext cx="12192000" cy="1050758"/>
          </a:xfrm>
        </p:spPr>
        <p:txBody>
          <a:bodyPr/>
          <a:lstStyle/>
          <a:p>
            <a:r>
              <a:rPr lang="en-US" sz="4000" dirty="0">
                <a:solidFill>
                  <a:srgbClr val="FF0000"/>
                </a:solidFill>
              </a:rPr>
              <a:t>Step 3</a:t>
            </a:r>
            <a:r>
              <a:rPr lang="en-US" sz="4000" dirty="0">
                <a:solidFill>
                  <a:schemeClr val="accent3"/>
                </a:solidFill>
              </a:rPr>
              <a:t>: Maven dependency</a:t>
            </a:r>
            <a:endParaRPr lang="en-US" sz="4000" dirty="0"/>
          </a:p>
        </p:txBody>
      </p:sp>
      <p:pic>
        <p:nvPicPr>
          <p:cNvPr id="5" name="Picture 4">
            <a:extLst>
              <a:ext uri="{FF2B5EF4-FFF2-40B4-BE49-F238E27FC236}">
                <a16:creationId xmlns:a16="http://schemas.microsoft.com/office/drawing/2014/main" id="{9B339439-DB33-416F-B6F4-B1536D7653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2169" y="1335027"/>
            <a:ext cx="8296637" cy="2971929"/>
          </a:xfrm>
          <a:prstGeom prst="rect">
            <a:avLst/>
          </a:prstGeom>
          <a:ln>
            <a:solidFill>
              <a:schemeClr val="tx1"/>
            </a:solidFill>
          </a:ln>
        </p:spPr>
      </p:pic>
      <p:pic>
        <p:nvPicPr>
          <p:cNvPr id="12" name="Picture 11">
            <a:extLst>
              <a:ext uri="{FF2B5EF4-FFF2-40B4-BE49-F238E27FC236}">
                <a16:creationId xmlns:a16="http://schemas.microsoft.com/office/drawing/2014/main" id="{4D81534C-0375-428D-8C02-DE5CB6092F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893" y="4502333"/>
            <a:ext cx="2041280" cy="2041280"/>
          </a:xfrm>
          <a:prstGeom prst="rect">
            <a:avLst/>
          </a:prstGeom>
        </p:spPr>
      </p:pic>
      <p:pic>
        <p:nvPicPr>
          <p:cNvPr id="18" name="Picture 17">
            <a:extLst>
              <a:ext uri="{FF2B5EF4-FFF2-40B4-BE49-F238E27FC236}">
                <a16:creationId xmlns:a16="http://schemas.microsoft.com/office/drawing/2014/main" id="{5B944F74-C18A-41E7-9CE7-DD5884151B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194" y="1343545"/>
            <a:ext cx="2496678" cy="736015"/>
          </a:xfrm>
          <a:prstGeom prst="rect">
            <a:avLst/>
          </a:prstGeom>
        </p:spPr>
      </p:pic>
      <p:sp>
        <p:nvSpPr>
          <p:cNvPr id="4" name="TextBox 3">
            <a:extLst>
              <a:ext uri="{FF2B5EF4-FFF2-40B4-BE49-F238E27FC236}">
                <a16:creationId xmlns:a16="http://schemas.microsoft.com/office/drawing/2014/main" id="{27BBC717-EB7F-4343-9614-7CBA80E7E209}"/>
              </a:ext>
            </a:extLst>
          </p:cNvPr>
          <p:cNvSpPr txBox="1"/>
          <p:nvPr/>
        </p:nvSpPr>
        <p:spPr>
          <a:xfrm>
            <a:off x="5794193" y="6261962"/>
            <a:ext cx="3492588" cy="369332"/>
          </a:xfrm>
          <a:prstGeom prst="rect">
            <a:avLst/>
          </a:prstGeom>
          <a:noFill/>
        </p:spPr>
        <p:txBody>
          <a:bodyPr wrap="square">
            <a:spAutoFit/>
          </a:bodyPr>
          <a:lstStyle/>
          <a:p>
            <a:pPr algn="ctr"/>
            <a:r>
              <a:rPr lang="en-US" b="1" dirty="0">
                <a:solidFill>
                  <a:srgbClr val="000000"/>
                </a:solidFill>
                <a:latin typeface="Raleway" pitchFamily="2" charset="0"/>
              </a:rPr>
              <a:t>DTOs Project dependency</a:t>
            </a:r>
          </a:p>
        </p:txBody>
      </p:sp>
      <p:sp>
        <p:nvSpPr>
          <p:cNvPr id="6" name="Rectangle 1">
            <a:extLst>
              <a:ext uri="{FF2B5EF4-FFF2-40B4-BE49-F238E27FC236}">
                <a16:creationId xmlns:a16="http://schemas.microsoft.com/office/drawing/2014/main" id="{C8191E7E-7E14-4211-8D16-53EE8A452892}"/>
              </a:ext>
            </a:extLst>
          </p:cNvPr>
          <p:cNvSpPr>
            <a:spLocks noChangeArrowheads="1"/>
          </p:cNvSpPr>
          <p:nvPr/>
        </p:nvSpPr>
        <p:spPr bwMode="auto">
          <a:xfrm>
            <a:off x="4278514" y="4573843"/>
            <a:ext cx="6545382" cy="160043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&lt;</a:t>
            </a:r>
            <a:r>
              <a:rPr kumimoji="0" lang="en-US" altLang="en-US" sz="1400" b="1" i="0" u="none" strike="noStrike" cap="none" normalizeH="0" baseline="0" dirty="0">
                <a:ln>
                  <a:noFill/>
                </a:ln>
                <a:solidFill>
                  <a:srgbClr val="000080"/>
                </a:solidFill>
                <a:effectLst/>
                <a:latin typeface="Consolas" panose="020B0609020204030204" pitchFamily="49" charset="0"/>
              </a:rPr>
              <a:t>dependency</a:t>
            </a:r>
            <a:r>
              <a:rPr kumimoji="0" lang="en-US" altLang="en-US" sz="1400" b="0" i="0" u="none" strike="noStrike" cap="none" normalizeH="0" baseline="0" dirty="0">
                <a:ln>
                  <a:noFill/>
                </a:ln>
                <a:solidFill>
                  <a:srgbClr val="000000"/>
                </a:solidFill>
                <a:effectLst/>
                <a:latin typeface="Consolas" panose="020B0609020204030204" pitchFamily="49" charset="0"/>
              </a:rPr>
              <a:t>&gt;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&lt;</a:t>
            </a:r>
            <a:r>
              <a:rPr kumimoji="0" lang="en-US" altLang="en-US" sz="1400" b="1" i="0" u="none" strike="noStrike" cap="none" normalizeH="0" baseline="0" dirty="0" err="1">
                <a:ln>
                  <a:noFill/>
                </a:ln>
                <a:solidFill>
                  <a:srgbClr val="000080"/>
                </a:solidFill>
                <a:effectLst/>
                <a:latin typeface="Consolas" panose="020B0609020204030204" pitchFamily="49" charset="0"/>
              </a:rPr>
              <a:t>groupId</a:t>
            </a:r>
            <a:r>
              <a:rPr kumimoji="0" lang="en-US" altLang="en-US" sz="1400" b="0" i="0" u="none" strike="noStrike" cap="none" normalizeH="0" baseline="0" dirty="0">
                <a:ln>
                  <a:noFill/>
                </a:ln>
                <a:solidFill>
                  <a:srgbClr val="000000"/>
                </a:solidFill>
                <a:effectLst/>
                <a:latin typeface="Consolas" panose="020B0609020204030204" pitchFamily="49" charset="0"/>
              </a:rPr>
              <a:t>&gt; .. &lt;/</a:t>
            </a:r>
            <a:r>
              <a:rPr kumimoji="0" lang="en-US" altLang="en-US" sz="1400" b="1" i="0" u="none" strike="noStrike" cap="none" normalizeH="0" baseline="0" dirty="0" err="1">
                <a:ln>
                  <a:noFill/>
                </a:ln>
                <a:solidFill>
                  <a:srgbClr val="000080"/>
                </a:solidFill>
                <a:effectLst/>
                <a:latin typeface="Consolas" panose="020B0609020204030204" pitchFamily="49" charset="0"/>
              </a:rPr>
              <a:t>groupId</a:t>
            </a:r>
            <a:r>
              <a:rPr kumimoji="0" lang="en-US" altLang="en-US" sz="1400" b="0" i="0" u="none" strike="noStrike" cap="none" normalizeH="0" baseline="0" dirty="0">
                <a:ln>
                  <a:noFill/>
                </a:ln>
                <a:solidFill>
                  <a:srgbClr val="000000"/>
                </a:solidFill>
                <a:effectLst/>
                <a:latin typeface="Consolas" panose="020B0609020204030204" pitchFamily="49" charset="0"/>
              </a:rPr>
              <a:t>&gt;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&lt;</a:t>
            </a:r>
            <a:r>
              <a:rPr kumimoji="0" lang="en-US" altLang="en-US" sz="1400" b="1" i="0" u="none" strike="noStrike" cap="none" normalizeH="0" baseline="0" dirty="0" err="1">
                <a:ln>
                  <a:noFill/>
                </a:ln>
                <a:solidFill>
                  <a:srgbClr val="000080"/>
                </a:solidFill>
                <a:effectLst/>
                <a:latin typeface="Consolas" panose="020B0609020204030204" pitchFamily="49" charset="0"/>
              </a:rPr>
              <a:t>artifactId</a:t>
            </a:r>
            <a:r>
              <a:rPr kumimoji="0" lang="en-US" altLang="en-US" sz="1400" b="0" i="0" u="none" strike="noStrike" cap="none" normalizeH="0" baseline="0" dirty="0">
                <a:ln>
                  <a:noFill/>
                </a:ln>
                <a:solidFill>
                  <a:srgbClr val="000000"/>
                </a:solidFill>
                <a:effectLst/>
                <a:latin typeface="Consolas" panose="020B0609020204030204" pitchFamily="49" charset="0"/>
              </a:rPr>
              <a:t>&gt; .. &lt;/</a:t>
            </a:r>
            <a:r>
              <a:rPr kumimoji="0" lang="en-US" altLang="en-US" sz="1400" b="1" i="0" u="none" strike="noStrike" cap="none" normalizeH="0" baseline="0" dirty="0" err="1">
                <a:ln>
                  <a:noFill/>
                </a:ln>
                <a:solidFill>
                  <a:srgbClr val="000080"/>
                </a:solidFill>
                <a:effectLst/>
                <a:latin typeface="Consolas" panose="020B0609020204030204" pitchFamily="49" charset="0"/>
              </a:rPr>
              <a:t>artifactId</a:t>
            </a:r>
            <a:r>
              <a:rPr kumimoji="0" lang="en-US" altLang="en-US" sz="1400" b="0" i="0" u="none" strike="noStrike" cap="none" normalizeH="0" baseline="0" dirty="0">
                <a:ln>
                  <a:noFill/>
                </a:ln>
                <a:solidFill>
                  <a:srgbClr val="000000"/>
                </a:solidFill>
                <a:effectLst/>
                <a:latin typeface="Consolas" panose="020B0609020204030204" pitchFamily="49" charset="0"/>
              </a:rPr>
              <a:t>&gt;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&lt;</a:t>
            </a:r>
            <a:r>
              <a:rPr kumimoji="0" lang="en-US" altLang="en-US" sz="1400" b="1" i="0" u="none" strike="noStrike" cap="none" normalizeH="0" baseline="0" dirty="0">
                <a:ln>
                  <a:noFill/>
                </a:ln>
                <a:solidFill>
                  <a:srgbClr val="000080"/>
                </a:solidFill>
                <a:effectLst/>
                <a:latin typeface="Consolas" panose="020B0609020204030204" pitchFamily="49" charset="0"/>
              </a:rPr>
              <a:t>version</a:t>
            </a:r>
            <a:r>
              <a:rPr kumimoji="0" lang="en-US" altLang="en-US" sz="1400" b="0" i="0" u="none" strike="noStrike" cap="none" normalizeH="0" baseline="0" dirty="0">
                <a:ln>
                  <a:noFill/>
                </a:ln>
                <a:solidFill>
                  <a:srgbClr val="000000"/>
                </a:solidFill>
                <a:effectLst/>
                <a:latin typeface="Consolas" panose="020B0609020204030204" pitchFamily="49" charset="0"/>
              </a:rPr>
              <a:t>&gt; .. &lt;/</a:t>
            </a:r>
            <a:r>
              <a:rPr kumimoji="0" lang="en-US" altLang="en-US" sz="1400" b="1" i="0" u="none" strike="noStrike" cap="none" normalizeH="0" baseline="0" dirty="0">
                <a:ln>
                  <a:noFill/>
                </a:ln>
                <a:solidFill>
                  <a:srgbClr val="000080"/>
                </a:solidFill>
                <a:effectLst/>
                <a:latin typeface="Consolas" panose="020B0609020204030204" pitchFamily="49" charset="0"/>
              </a:rPr>
              <a:t>version</a:t>
            </a:r>
            <a:r>
              <a:rPr kumimoji="0" lang="en-US" altLang="en-US" sz="1400" b="0" i="0" u="none" strike="noStrike" cap="none" normalizeH="0" baseline="0" dirty="0">
                <a:ln>
                  <a:noFill/>
                </a:ln>
                <a:solidFill>
                  <a:srgbClr val="000000"/>
                </a:solidFill>
                <a:effectLst/>
                <a:latin typeface="Consolas" panose="020B0609020204030204" pitchFamily="49" charset="0"/>
              </a:rPr>
              <a:t>&gt;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&lt;</a:t>
            </a:r>
            <a:r>
              <a:rPr kumimoji="0" lang="en-US" altLang="en-US" sz="1400" b="1" i="0" u="none" strike="noStrike" cap="none" normalizeH="0" baseline="0" dirty="0">
                <a:ln>
                  <a:noFill/>
                </a:ln>
                <a:solidFill>
                  <a:srgbClr val="000080"/>
                </a:solidFill>
                <a:effectLst/>
                <a:latin typeface="Consolas" panose="020B0609020204030204" pitchFamily="49" charset="0"/>
              </a:rPr>
              <a:t>scope</a:t>
            </a:r>
            <a:r>
              <a:rPr kumimoji="0" lang="en-US" altLang="en-US" sz="1400" b="0" i="0" u="none" strike="noStrike" cap="none" normalizeH="0" baseline="0" dirty="0">
                <a:ln>
                  <a:noFill/>
                </a:ln>
                <a:solidFill>
                  <a:srgbClr val="000000"/>
                </a:solidFill>
                <a:effectLst/>
                <a:latin typeface="Consolas" panose="020B0609020204030204" pitchFamily="49" charset="0"/>
              </a:rPr>
              <a:t>&gt;system&lt;/</a:t>
            </a:r>
            <a:r>
              <a:rPr kumimoji="0" lang="en-US" altLang="en-US" sz="1400" b="1" i="0" u="none" strike="noStrike" cap="none" normalizeH="0" baseline="0" dirty="0">
                <a:ln>
                  <a:noFill/>
                </a:ln>
                <a:solidFill>
                  <a:srgbClr val="000080"/>
                </a:solidFill>
                <a:effectLst/>
                <a:latin typeface="Consolas" panose="020B0609020204030204" pitchFamily="49" charset="0"/>
              </a:rPr>
              <a:t>scope</a:t>
            </a:r>
            <a:r>
              <a:rPr kumimoji="0" lang="en-US" altLang="en-US" sz="1400" b="0" i="0" u="none" strike="noStrike" cap="none" normalizeH="0" baseline="0" dirty="0">
                <a:ln>
                  <a:noFill/>
                </a:ln>
                <a:solidFill>
                  <a:srgbClr val="000000"/>
                </a:solidFill>
                <a:effectLst/>
                <a:latin typeface="Consolas" panose="020B0609020204030204" pitchFamily="49" charset="0"/>
              </a:rPr>
              <a:t>&gt;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&lt;</a:t>
            </a:r>
            <a:r>
              <a:rPr kumimoji="0" lang="en-US" altLang="en-US" sz="1400" b="1" i="0" u="none" strike="noStrike" cap="none" normalizeH="0" baseline="0" dirty="0" err="1">
                <a:ln>
                  <a:noFill/>
                </a:ln>
                <a:solidFill>
                  <a:srgbClr val="000080"/>
                </a:solidFill>
                <a:effectLst/>
                <a:latin typeface="Consolas" panose="020B0609020204030204" pitchFamily="49" charset="0"/>
              </a:rPr>
              <a:t>systemPath</a:t>
            </a:r>
            <a:r>
              <a:rPr kumimoji="0" lang="en-US" altLang="en-US" sz="1400" b="0" i="0" u="none" strike="noStrike" cap="none" normalizeH="0" baseline="0" dirty="0">
                <a:ln>
                  <a:noFill/>
                </a:ln>
                <a:solidFill>
                  <a:srgbClr val="000000"/>
                </a:solidFill>
                <a:effectLst/>
                <a:latin typeface="Consolas" panose="020B0609020204030204" pitchFamily="49" charset="0"/>
              </a:rPr>
              <a:t>&gt; .. The generated jar file path .. &lt;/</a:t>
            </a:r>
            <a:r>
              <a:rPr kumimoji="0" lang="en-US" altLang="en-US" sz="1400" b="1" i="0" u="none" strike="noStrike" cap="none" normalizeH="0" baseline="0" dirty="0" err="1">
                <a:ln>
                  <a:noFill/>
                </a:ln>
                <a:solidFill>
                  <a:srgbClr val="000080"/>
                </a:solidFill>
                <a:effectLst/>
                <a:latin typeface="Consolas" panose="020B0609020204030204" pitchFamily="49" charset="0"/>
              </a:rPr>
              <a:t>systemPath</a:t>
            </a:r>
            <a:r>
              <a:rPr kumimoji="0" lang="en-US" altLang="en-US" sz="1400" b="0" i="0" u="none" strike="noStrike" cap="none" normalizeH="0" baseline="0" dirty="0">
                <a:ln>
                  <a:noFill/>
                </a:ln>
                <a:solidFill>
                  <a:srgbClr val="000000"/>
                </a:solidFill>
                <a:effectLst/>
                <a:latin typeface="Consolas" panose="020B0609020204030204" pitchFamily="49" charset="0"/>
              </a:rPr>
              <a:t>&gt;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&lt;/</a:t>
            </a:r>
            <a:r>
              <a:rPr kumimoji="0" lang="en-US" altLang="en-US" sz="1400" b="1" i="0" u="none" strike="noStrike" cap="none" normalizeH="0" baseline="0" dirty="0">
                <a:ln>
                  <a:noFill/>
                </a:ln>
                <a:solidFill>
                  <a:srgbClr val="000080"/>
                </a:solidFill>
                <a:effectLst/>
                <a:latin typeface="Consolas" panose="020B0609020204030204" pitchFamily="49" charset="0"/>
              </a:rPr>
              <a:t>dependency</a:t>
            </a:r>
            <a:r>
              <a:rPr kumimoji="0" lang="en-US" altLang="en-US" sz="1400" b="0" i="0" u="none" strike="noStrike" cap="none" normalizeH="0" baseline="0" dirty="0">
                <a:ln>
                  <a:noFill/>
                </a:ln>
                <a:solidFill>
                  <a:srgbClr val="000000"/>
                </a:solidFill>
                <a:effectLst/>
                <a:latin typeface="Consolas" panose="020B0609020204030204" pitchFamily="49" charset="0"/>
              </a:rPr>
              <a:t>&gt;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3FDBFEF0-78C1-4CC4-8771-356FCDC05094}"/>
              </a:ext>
            </a:extLst>
          </p:cNvPr>
          <p:cNvSpPr txBox="1"/>
          <p:nvPr/>
        </p:nvSpPr>
        <p:spPr>
          <a:xfrm>
            <a:off x="181661" y="2261384"/>
            <a:ext cx="3139743" cy="1754326"/>
          </a:xfrm>
          <a:prstGeom prst="rect">
            <a:avLst/>
          </a:prstGeom>
          <a:noFill/>
        </p:spPr>
        <p:txBody>
          <a:bodyPr wrap="square">
            <a:spAutoFit/>
          </a:bodyPr>
          <a:lstStyle/>
          <a:p>
            <a:r>
              <a:rPr lang="en-US" b="1" dirty="0">
                <a:solidFill>
                  <a:srgbClr val="000000"/>
                </a:solidFill>
                <a:latin typeface="Raleway" pitchFamily="2" charset="0"/>
              </a:rPr>
              <a:t>Add to the Order and the product services the Cloud Stream and Apache Kafka dependencies. Do not forget the DTO project dependency.</a:t>
            </a:r>
          </a:p>
        </p:txBody>
      </p:sp>
    </p:spTree>
    <p:extLst>
      <p:ext uri="{BB962C8B-B14F-4D97-AF65-F5344CB8AC3E}">
        <p14:creationId xmlns:p14="http://schemas.microsoft.com/office/powerpoint/2010/main" val="90039689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0" y="1815152"/>
            <a:ext cx="12192000" cy="3234520"/>
          </a:xfrm>
        </p:spPr>
        <p:txBody>
          <a:bodyPr anchor="ctr">
            <a:normAutofit/>
          </a:bodyPr>
          <a:lstStyle/>
          <a:p>
            <a:pPr algn="ctr"/>
            <a:r>
              <a:rPr lang="en-US" sz="8000" b="0" spc="160" dirty="0">
                <a:solidFill>
                  <a:srgbClr val="92D050"/>
                </a:solidFill>
                <a:latin typeface="Segoe UI Semibold" panose="020B0702040204020203" pitchFamily="34" charset="0"/>
                <a:ea typeface="+mj-ea"/>
                <a:cs typeface="Segoe UI Semibold" panose="020B0702040204020203" pitchFamily="34" charset="0"/>
              </a:rPr>
              <a:t>STEP 4 </a:t>
            </a:r>
            <a:endParaRPr lang="en-US" sz="8000" dirty="0"/>
          </a:p>
        </p:txBody>
      </p:sp>
      <p:pic>
        <p:nvPicPr>
          <p:cNvPr id="6" name="Picture 2" descr="C:\Users\Triple H\Desktop\expo ULML - Copie\zzzzzzzzzzzzzzzzz.PNG"/>
          <p:cNvPicPr>
            <a:picLocks noChangeAspect="1" noChangeArrowheads="1"/>
          </p:cNvPicPr>
          <p:nvPr/>
        </p:nvPicPr>
        <p:blipFill>
          <a:blip r:embed="rId2"/>
          <a:srcRect/>
          <a:stretch>
            <a:fillRect/>
          </a:stretch>
        </p:blipFill>
        <p:spPr bwMode="auto">
          <a:xfrm>
            <a:off x="0" y="0"/>
            <a:ext cx="12192000" cy="1820246"/>
          </a:xfrm>
          <a:prstGeom prst="rect">
            <a:avLst/>
          </a:prstGeom>
          <a:noFill/>
        </p:spPr>
      </p:pic>
      <p:pic>
        <p:nvPicPr>
          <p:cNvPr id="4" name="Picture 2" descr="C:\Users\Triple H\Desktop\expo ULML - Copie\zzzzzzzzzzzzzzzzz.PNG">
            <a:extLst>
              <a:ext uri="{FF2B5EF4-FFF2-40B4-BE49-F238E27FC236}">
                <a16:creationId xmlns:a16="http://schemas.microsoft.com/office/drawing/2014/main" id="{FC20B5CD-28F7-4546-A77F-E467D8BC3D07}"/>
              </a:ext>
            </a:extLst>
          </p:cNvPr>
          <p:cNvPicPr>
            <a:picLocks noChangeAspect="1" noChangeArrowheads="1"/>
          </p:cNvPicPr>
          <p:nvPr/>
        </p:nvPicPr>
        <p:blipFill>
          <a:blip r:embed="rId2"/>
          <a:srcRect/>
          <a:stretch>
            <a:fillRect/>
          </a:stretch>
        </p:blipFill>
        <p:spPr bwMode="auto">
          <a:xfrm rot="10800000">
            <a:off x="0" y="5049672"/>
            <a:ext cx="12192000" cy="1820246"/>
          </a:xfrm>
          <a:prstGeom prst="rect">
            <a:avLst/>
          </a:prstGeom>
          <a:noFill/>
        </p:spPr>
      </p:pic>
    </p:spTree>
    <p:extLst>
      <p:ext uri="{BB962C8B-B14F-4D97-AF65-F5344CB8AC3E}">
        <p14:creationId xmlns:p14="http://schemas.microsoft.com/office/powerpoint/2010/main" val="2637581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5CB9836-8907-4D60-9F12-C99851D7C93D}"/>
              </a:ext>
            </a:extLst>
          </p:cNvPr>
          <p:cNvSpPr/>
          <p:nvPr/>
        </p:nvSpPr>
        <p:spPr>
          <a:xfrm>
            <a:off x="583239" y="4998393"/>
            <a:ext cx="1732093" cy="1261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800" b="1">
                <a:latin typeface="Arial" panose="020B0604020202020204" pitchFamily="34" charset="0"/>
              </a:rPr>
              <a:t>Controller endpoint</a:t>
            </a:r>
            <a:endParaRPr lang="en-US" sz="1800" b="1" dirty="0">
              <a:latin typeface="Arial" panose="020B0604020202020204" pitchFamily="34" charset="0"/>
            </a:endParaRPr>
          </a:p>
        </p:txBody>
      </p:sp>
      <p:sp>
        <p:nvSpPr>
          <p:cNvPr id="56" name="Rectangle: Rounded Corners 55">
            <a:extLst>
              <a:ext uri="{FF2B5EF4-FFF2-40B4-BE49-F238E27FC236}">
                <a16:creationId xmlns:a16="http://schemas.microsoft.com/office/drawing/2014/main" id="{661B471D-CE6C-446F-AD5B-66F1B5A5E5D8}"/>
              </a:ext>
            </a:extLst>
          </p:cNvPr>
          <p:cNvSpPr/>
          <p:nvPr/>
        </p:nvSpPr>
        <p:spPr>
          <a:xfrm>
            <a:off x="8856224" y="1932129"/>
            <a:ext cx="3067961" cy="1267465"/>
          </a:xfrm>
          <a:prstGeom prst="roundRect">
            <a:avLst/>
          </a:prstGeom>
          <a:solidFill>
            <a:schemeClr val="tx1">
              <a:lumMod val="65000"/>
              <a:lumOff val="35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7" name="Picture 56">
            <a:extLst>
              <a:ext uri="{FF2B5EF4-FFF2-40B4-BE49-F238E27FC236}">
                <a16:creationId xmlns:a16="http://schemas.microsoft.com/office/drawing/2014/main" id="{C1527409-1F33-4A7C-A257-5746838ED32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001380" y="1951347"/>
            <a:ext cx="925883" cy="486089"/>
          </a:xfrm>
          <a:prstGeom prst="rect">
            <a:avLst/>
          </a:prstGeom>
        </p:spPr>
      </p:pic>
      <p:sp>
        <p:nvSpPr>
          <p:cNvPr id="15" name="Rectangle: Rounded Corners 14">
            <a:extLst>
              <a:ext uri="{FF2B5EF4-FFF2-40B4-BE49-F238E27FC236}">
                <a16:creationId xmlns:a16="http://schemas.microsoft.com/office/drawing/2014/main" id="{F2B88816-8A66-48DD-90F5-4048946D5985}"/>
              </a:ext>
            </a:extLst>
          </p:cNvPr>
          <p:cNvSpPr/>
          <p:nvPr/>
        </p:nvSpPr>
        <p:spPr>
          <a:xfrm>
            <a:off x="267814" y="1848557"/>
            <a:ext cx="2787780" cy="2836045"/>
          </a:xfrm>
          <a:prstGeom prst="roundRect">
            <a:avLst/>
          </a:prstGeom>
          <a:solidFill>
            <a:schemeClr val="accent1">
              <a:lumMod val="20000"/>
              <a:lumOff val="8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78C24083-D717-4445-B723-D5488F2E1300}"/>
              </a:ext>
            </a:extLst>
          </p:cNvPr>
          <p:cNvSpPr txBox="1"/>
          <p:nvPr/>
        </p:nvSpPr>
        <p:spPr>
          <a:xfrm>
            <a:off x="1183406" y="2672792"/>
            <a:ext cx="985624" cy="646331"/>
          </a:xfrm>
          <a:prstGeom prst="rect">
            <a:avLst/>
          </a:prstGeom>
          <a:noFill/>
        </p:spPr>
        <p:txBody>
          <a:bodyPr wrap="square">
            <a:spAutoFit/>
          </a:bodyPr>
          <a:lstStyle/>
          <a:p>
            <a:pPr algn="ctr"/>
            <a:r>
              <a:rPr lang="en-US" sz="1800" b="1" dirty="0"/>
              <a:t>Order Service</a:t>
            </a:r>
            <a:endParaRPr lang="en-US" b="1" dirty="0"/>
          </a:p>
        </p:txBody>
      </p:sp>
      <p:sp>
        <p:nvSpPr>
          <p:cNvPr id="20" name="TextBox 19">
            <a:extLst>
              <a:ext uri="{FF2B5EF4-FFF2-40B4-BE49-F238E27FC236}">
                <a16:creationId xmlns:a16="http://schemas.microsoft.com/office/drawing/2014/main" id="{09929123-F8EB-42D8-A3D8-5320CA3AAD3E}"/>
              </a:ext>
            </a:extLst>
          </p:cNvPr>
          <p:cNvSpPr txBox="1"/>
          <p:nvPr/>
        </p:nvSpPr>
        <p:spPr>
          <a:xfrm>
            <a:off x="9756533" y="2398643"/>
            <a:ext cx="1161804" cy="646331"/>
          </a:xfrm>
          <a:prstGeom prst="rect">
            <a:avLst/>
          </a:prstGeom>
          <a:noFill/>
        </p:spPr>
        <p:txBody>
          <a:bodyPr wrap="square">
            <a:spAutoFit/>
          </a:bodyPr>
          <a:lstStyle/>
          <a:p>
            <a:pPr algn="ctr"/>
            <a:r>
              <a:rPr lang="fr-FR" sz="1800" b="1" dirty="0">
                <a:solidFill>
                  <a:schemeClr val="bg1"/>
                </a:solidFill>
              </a:rPr>
              <a:t>Product </a:t>
            </a:r>
          </a:p>
          <a:p>
            <a:pPr algn="ctr"/>
            <a:r>
              <a:rPr lang="fr-FR" sz="1800" b="1" dirty="0">
                <a:solidFill>
                  <a:schemeClr val="bg1"/>
                </a:solidFill>
              </a:rPr>
              <a:t>Service</a:t>
            </a:r>
            <a:endParaRPr lang="en-US" b="1" dirty="0">
              <a:solidFill>
                <a:schemeClr val="bg1"/>
              </a:solidFill>
            </a:endParaRPr>
          </a:p>
        </p:txBody>
      </p:sp>
      <p:pic>
        <p:nvPicPr>
          <p:cNvPr id="28" name="Picture 27">
            <a:extLst>
              <a:ext uri="{FF2B5EF4-FFF2-40B4-BE49-F238E27FC236}">
                <a16:creationId xmlns:a16="http://schemas.microsoft.com/office/drawing/2014/main" id="{05CC9119-D02B-429F-9757-CB05C0E5B8E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20724" y="1957812"/>
            <a:ext cx="925883" cy="486089"/>
          </a:xfrm>
          <a:prstGeom prst="rect">
            <a:avLst/>
          </a:prstGeom>
        </p:spPr>
      </p:pic>
      <p:cxnSp>
        <p:nvCxnSpPr>
          <p:cNvPr id="34" name="Straight Arrow Connector 33">
            <a:extLst>
              <a:ext uri="{FF2B5EF4-FFF2-40B4-BE49-F238E27FC236}">
                <a16:creationId xmlns:a16="http://schemas.microsoft.com/office/drawing/2014/main" id="{0C4995F8-99AC-473A-AA5E-70C22B025167}"/>
              </a:ext>
            </a:extLst>
          </p:cNvPr>
          <p:cNvCxnSpPr>
            <a:cxnSpLocks/>
          </p:cNvCxnSpPr>
          <p:nvPr/>
        </p:nvCxnSpPr>
        <p:spPr>
          <a:xfrm>
            <a:off x="3570828" y="2123470"/>
            <a:ext cx="528539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72549B7-5A9D-4BBC-B080-4B897F932FAB}"/>
              </a:ext>
            </a:extLst>
          </p:cNvPr>
          <p:cNvSpPr txBox="1"/>
          <p:nvPr/>
        </p:nvSpPr>
        <p:spPr>
          <a:xfrm>
            <a:off x="5097435" y="2134004"/>
            <a:ext cx="2277578" cy="307777"/>
          </a:xfrm>
          <a:prstGeom prst="rect">
            <a:avLst/>
          </a:prstGeom>
          <a:noFill/>
        </p:spPr>
        <p:txBody>
          <a:bodyPr wrap="square">
            <a:spAutoFit/>
          </a:bodyPr>
          <a:lstStyle/>
          <a:p>
            <a:pPr algn="ctr"/>
            <a:r>
              <a:rPr lang="en-US" sz="1400" b="1" dirty="0"/>
              <a:t>(2) </a:t>
            </a:r>
            <a:r>
              <a:rPr lang="en-US" sz="1400" b="1" dirty="0" err="1">
                <a:solidFill>
                  <a:srgbClr val="FF0000"/>
                </a:solidFill>
              </a:rPr>
              <a:t>getProductByid</a:t>
            </a:r>
            <a:r>
              <a:rPr lang="en-US" sz="1400" b="1" dirty="0">
                <a:solidFill>
                  <a:srgbClr val="FF0000"/>
                </a:solidFill>
              </a:rPr>
              <a:t> ()</a:t>
            </a:r>
          </a:p>
        </p:txBody>
      </p:sp>
      <p:sp>
        <p:nvSpPr>
          <p:cNvPr id="4" name="Rectangle: Rounded Corners 3">
            <a:extLst>
              <a:ext uri="{FF2B5EF4-FFF2-40B4-BE49-F238E27FC236}">
                <a16:creationId xmlns:a16="http://schemas.microsoft.com/office/drawing/2014/main" id="{64709FA0-7EEF-49CD-867C-2F09B00EC898}"/>
              </a:ext>
            </a:extLst>
          </p:cNvPr>
          <p:cNvSpPr/>
          <p:nvPr/>
        </p:nvSpPr>
        <p:spPr>
          <a:xfrm>
            <a:off x="2481410" y="2011661"/>
            <a:ext cx="1089418" cy="56075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solidFill>
                <a:schemeClr val="bg1"/>
              </a:solidFill>
            </a:endParaRPr>
          </a:p>
        </p:txBody>
      </p:sp>
      <p:sp>
        <p:nvSpPr>
          <p:cNvPr id="5" name="Cylinder 4">
            <a:extLst>
              <a:ext uri="{FF2B5EF4-FFF2-40B4-BE49-F238E27FC236}">
                <a16:creationId xmlns:a16="http://schemas.microsoft.com/office/drawing/2014/main" id="{8C12A66B-B5B8-466B-AB01-BC03943535C3}"/>
              </a:ext>
            </a:extLst>
          </p:cNvPr>
          <p:cNvSpPr/>
          <p:nvPr/>
        </p:nvSpPr>
        <p:spPr>
          <a:xfrm rot="16200000">
            <a:off x="5818890" y="1459073"/>
            <a:ext cx="554221" cy="3027378"/>
          </a:xfrm>
          <a:prstGeom prst="can">
            <a:avLst/>
          </a:prstGeom>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7F775A55-041A-4AC5-A90E-523510E32473}"/>
              </a:ext>
            </a:extLst>
          </p:cNvPr>
          <p:cNvSpPr txBox="1"/>
          <p:nvPr/>
        </p:nvSpPr>
        <p:spPr>
          <a:xfrm>
            <a:off x="2485090" y="2115354"/>
            <a:ext cx="1229817" cy="307777"/>
          </a:xfrm>
          <a:prstGeom prst="rect">
            <a:avLst/>
          </a:prstGeom>
          <a:noFill/>
        </p:spPr>
        <p:txBody>
          <a:bodyPr wrap="square">
            <a:spAutoFit/>
          </a:bodyPr>
          <a:lstStyle/>
          <a:p>
            <a:r>
              <a:rPr lang="fr-FR" sz="1400" b="1" dirty="0">
                <a:solidFill>
                  <a:schemeClr val="bg1"/>
                </a:solidFill>
                <a:latin typeface="Arial" panose="020B0604020202020204" pitchFamily="34" charset="0"/>
              </a:rPr>
              <a:t>O</a:t>
            </a:r>
            <a:r>
              <a:rPr lang="en-US" sz="1400" b="1" dirty="0" err="1">
                <a:solidFill>
                  <a:schemeClr val="bg1"/>
                </a:solidFill>
                <a:latin typeface="Arial" panose="020B0604020202020204" pitchFamily="34" charset="0"/>
              </a:rPr>
              <a:t>penFeign</a:t>
            </a:r>
            <a:endParaRPr lang="en-US" sz="1400" dirty="0">
              <a:solidFill>
                <a:schemeClr val="bg1"/>
              </a:solidFill>
            </a:endParaRPr>
          </a:p>
        </p:txBody>
      </p:sp>
      <p:sp>
        <p:nvSpPr>
          <p:cNvPr id="52" name="TextBox 51">
            <a:extLst>
              <a:ext uri="{FF2B5EF4-FFF2-40B4-BE49-F238E27FC236}">
                <a16:creationId xmlns:a16="http://schemas.microsoft.com/office/drawing/2014/main" id="{2F8A30AC-E4A3-4900-8C0D-2C0A1D0C0644}"/>
              </a:ext>
            </a:extLst>
          </p:cNvPr>
          <p:cNvSpPr txBox="1"/>
          <p:nvPr/>
        </p:nvSpPr>
        <p:spPr>
          <a:xfrm>
            <a:off x="5511116" y="2812305"/>
            <a:ext cx="1450217" cy="3077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r>
              <a:rPr lang="fr-FR" sz="1400" b="1" dirty="0">
                <a:latin typeface="Arial" panose="020B0604020202020204" pitchFamily="34" charset="0"/>
              </a:rPr>
              <a:t>order-event</a:t>
            </a:r>
            <a:endParaRPr lang="en-US" sz="1400" dirty="0"/>
          </a:p>
        </p:txBody>
      </p:sp>
      <p:pic>
        <p:nvPicPr>
          <p:cNvPr id="12" name="Picture 11">
            <a:extLst>
              <a:ext uri="{FF2B5EF4-FFF2-40B4-BE49-F238E27FC236}">
                <a16:creationId xmlns:a16="http://schemas.microsoft.com/office/drawing/2014/main" id="{568DC541-86E4-48D0-AA4E-D40227B5659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174932" y="2772838"/>
            <a:ext cx="246314" cy="399847"/>
          </a:xfrm>
          <a:prstGeom prst="rect">
            <a:avLst/>
          </a:prstGeom>
        </p:spPr>
      </p:pic>
      <p:sp>
        <p:nvSpPr>
          <p:cNvPr id="62" name="TextBox 61">
            <a:extLst>
              <a:ext uri="{FF2B5EF4-FFF2-40B4-BE49-F238E27FC236}">
                <a16:creationId xmlns:a16="http://schemas.microsoft.com/office/drawing/2014/main" id="{5AC86A87-CAA3-4772-B0B9-66AC8765821F}"/>
              </a:ext>
            </a:extLst>
          </p:cNvPr>
          <p:cNvSpPr txBox="1"/>
          <p:nvPr/>
        </p:nvSpPr>
        <p:spPr>
          <a:xfrm>
            <a:off x="2455518" y="2979757"/>
            <a:ext cx="1229817"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en-US" sz="1400" b="1" dirty="0">
                <a:latin typeface="Arial" panose="020B0604020202020204" pitchFamily="34" charset="0"/>
              </a:rPr>
              <a:t>Order event producer</a:t>
            </a:r>
            <a:endParaRPr lang="en-US" sz="1400" dirty="0"/>
          </a:p>
        </p:txBody>
      </p:sp>
      <p:cxnSp>
        <p:nvCxnSpPr>
          <p:cNvPr id="67" name="Connector: Curved 66">
            <a:extLst>
              <a:ext uri="{FF2B5EF4-FFF2-40B4-BE49-F238E27FC236}">
                <a16:creationId xmlns:a16="http://schemas.microsoft.com/office/drawing/2014/main" id="{0F5599EC-9F1D-4F81-B06C-5CF5DD078D42}"/>
              </a:ext>
            </a:extLst>
          </p:cNvPr>
          <p:cNvCxnSpPr>
            <a:stCxn id="62" idx="3"/>
            <a:endCxn id="5" idx="1"/>
          </p:cNvCxnSpPr>
          <p:nvPr/>
        </p:nvCxnSpPr>
        <p:spPr>
          <a:xfrm flipV="1">
            <a:off x="3685335" y="2972762"/>
            <a:ext cx="896977" cy="268605"/>
          </a:xfrm>
          <a:prstGeom prst="curvedConnector3">
            <a:avLst/>
          </a:prstGeom>
          <a:ln w="38100">
            <a:solidFill>
              <a:schemeClr val="accent3">
                <a:lumMod val="75000"/>
              </a:schemeClr>
            </a:solidFill>
            <a:tailEnd type="triangle"/>
          </a:ln>
        </p:spPr>
        <p:style>
          <a:lnRef idx="3">
            <a:schemeClr val="accent4"/>
          </a:lnRef>
          <a:fillRef idx="0">
            <a:schemeClr val="accent4"/>
          </a:fillRef>
          <a:effectRef idx="2">
            <a:schemeClr val="accent4"/>
          </a:effectRef>
          <a:fontRef idx="minor">
            <a:schemeClr val="tx1"/>
          </a:fontRef>
        </p:style>
      </p:cxnSp>
      <p:sp>
        <p:nvSpPr>
          <p:cNvPr id="77" name="TextBox 76">
            <a:extLst>
              <a:ext uri="{FF2B5EF4-FFF2-40B4-BE49-F238E27FC236}">
                <a16:creationId xmlns:a16="http://schemas.microsoft.com/office/drawing/2014/main" id="{9CA89E9A-E8FC-4BCB-8B00-7A9FE1D5C56E}"/>
              </a:ext>
            </a:extLst>
          </p:cNvPr>
          <p:cNvSpPr txBox="1"/>
          <p:nvPr/>
        </p:nvSpPr>
        <p:spPr>
          <a:xfrm rot="20081938">
            <a:off x="3726658" y="2814381"/>
            <a:ext cx="838281" cy="246221"/>
          </a:xfrm>
          <a:prstGeom prst="rect">
            <a:avLst/>
          </a:prstGeom>
          <a:noFill/>
        </p:spPr>
        <p:txBody>
          <a:bodyPr wrap="square">
            <a:spAutoFit/>
          </a:bodyPr>
          <a:lstStyle/>
          <a:p>
            <a:r>
              <a:rPr lang="en-US" sz="1000" b="1" dirty="0">
                <a:solidFill>
                  <a:schemeClr val="tx1">
                    <a:lumMod val="75000"/>
                    <a:lumOff val="25000"/>
                  </a:schemeClr>
                </a:solidFill>
              </a:rPr>
              <a:t>Produce</a:t>
            </a:r>
          </a:p>
        </p:txBody>
      </p:sp>
      <p:sp>
        <p:nvSpPr>
          <p:cNvPr id="59" name="Cylinder 58">
            <a:extLst>
              <a:ext uri="{FF2B5EF4-FFF2-40B4-BE49-F238E27FC236}">
                <a16:creationId xmlns:a16="http://schemas.microsoft.com/office/drawing/2014/main" id="{FDE0EA22-1B5E-4EAA-B4BE-A5C4BCA1B98A}"/>
              </a:ext>
            </a:extLst>
          </p:cNvPr>
          <p:cNvSpPr/>
          <p:nvPr/>
        </p:nvSpPr>
        <p:spPr>
          <a:xfrm>
            <a:off x="465659" y="3840097"/>
            <a:ext cx="762682" cy="646331"/>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400" b="1" dirty="0"/>
              <a:t>H2 DB</a:t>
            </a:r>
            <a:endParaRPr lang="en-US" sz="1400" b="1" dirty="0"/>
          </a:p>
        </p:txBody>
      </p:sp>
      <p:sp>
        <p:nvSpPr>
          <p:cNvPr id="60" name="Cylinder 59">
            <a:extLst>
              <a:ext uri="{FF2B5EF4-FFF2-40B4-BE49-F238E27FC236}">
                <a16:creationId xmlns:a16="http://schemas.microsoft.com/office/drawing/2014/main" id="{05F5E7B9-AAFB-42D1-A49F-6CE25801BC82}"/>
              </a:ext>
            </a:extLst>
          </p:cNvPr>
          <p:cNvSpPr/>
          <p:nvPr/>
        </p:nvSpPr>
        <p:spPr>
          <a:xfrm>
            <a:off x="10967840" y="2475624"/>
            <a:ext cx="808490" cy="523220"/>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400" b="1" dirty="0"/>
              <a:t>H2 DB</a:t>
            </a:r>
            <a:endParaRPr lang="en-US" sz="1400" b="1" dirty="0"/>
          </a:p>
        </p:txBody>
      </p:sp>
      <p:cxnSp>
        <p:nvCxnSpPr>
          <p:cNvPr id="10" name="Straight Arrow Connector 9">
            <a:extLst>
              <a:ext uri="{FF2B5EF4-FFF2-40B4-BE49-F238E27FC236}">
                <a16:creationId xmlns:a16="http://schemas.microsoft.com/office/drawing/2014/main" id="{F581985A-9EBF-4E9D-B1ED-506AAFCDAE35}"/>
              </a:ext>
            </a:extLst>
          </p:cNvPr>
          <p:cNvCxnSpPr>
            <a:cxnSpLocks/>
          </p:cNvCxnSpPr>
          <p:nvPr/>
        </p:nvCxnSpPr>
        <p:spPr>
          <a:xfrm flipH="1" flipV="1">
            <a:off x="3570830" y="2475624"/>
            <a:ext cx="5285394" cy="10726"/>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DA968972-B480-4FBF-8F6F-CF3B36882EFB}"/>
              </a:ext>
            </a:extLst>
          </p:cNvPr>
          <p:cNvCxnSpPr>
            <a:cxnSpLocks/>
            <a:stCxn id="19" idx="1"/>
            <a:endCxn id="59" idx="1"/>
          </p:cNvCxnSpPr>
          <p:nvPr/>
        </p:nvCxnSpPr>
        <p:spPr>
          <a:xfrm rot="10800000" flipV="1">
            <a:off x="847000" y="2995957"/>
            <a:ext cx="336406" cy="8441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99CEEED6-ADD1-4C04-9227-B634CBE062B1}"/>
              </a:ext>
            </a:extLst>
          </p:cNvPr>
          <p:cNvSpPr txBox="1"/>
          <p:nvPr/>
        </p:nvSpPr>
        <p:spPr>
          <a:xfrm>
            <a:off x="837070" y="3320146"/>
            <a:ext cx="1103214" cy="738664"/>
          </a:xfrm>
          <a:prstGeom prst="rect">
            <a:avLst/>
          </a:prstGeom>
          <a:noFill/>
        </p:spPr>
        <p:txBody>
          <a:bodyPr wrap="square">
            <a:spAutoFit/>
          </a:bodyPr>
          <a:lstStyle/>
          <a:p>
            <a:pPr algn="ctr"/>
            <a:r>
              <a:rPr lang="en-US" sz="1400" b="1" dirty="0"/>
              <a:t>(3) </a:t>
            </a:r>
            <a:r>
              <a:rPr lang="en-US" sz="1400" b="1" dirty="0">
                <a:solidFill>
                  <a:schemeClr val="tx1">
                    <a:lumMod val="75000"/>
                    <a:lumOff val="25000"/>
                  </a:schemeClr>
                </a:solidFill>
              </a:rPr>
              <a:t>Save [CREATED]</a:t>
            </a:r>
          </a:p>
          <a:p>
            <a:pPr algn="ctr"/>
            <a:endParaRPr lang="en-US" sz="1400" b="1" dirty="0">
              <a:solidFill>
                <a:schemeClr val="tx1">
                  <a:lumMod val="75000"/>
                  <a:lumOff val="25000"/>
                </a:schemeClr>
              </a:solidFill>
            </a:endParaRPr>
          </a:p>
        </p:txBody>
      </p:sp>
      <p:sp>
        <p:nvSpPr>
          <p:cNvPr id="86" name="Title 1">
            <a:extLst>
              <a:ext uri="{FF2B5EF4-FFF2-40B4-BE49-F238E27FC236}">
                <a16:creationId xmlns:a16="http://schemas.microsoft.com/office/drawing/2014/main" id="{B0E98208-2F06-49A8-B1BB-23320D6A0890}"/>
              </a:ext>
            </a:extLst>
          </p:cNvPr>
          <p:cNvSpPr>
            <a:spLocks noGrp="1"/>
          </p:cNvSpPr>
          <p:nvPr>
            <p:ph type="title"/>
          </p:nvPr>
        </p:nvSpPr>
        <p:spPr>
          <a:xfrm>
            <a:off x="0" y="0"/>
            <a:ext cx="12192000" cy="1050758"/>
          </a:xfrm>
        </p:spPr>
        <p:txBody>
          <a:bodyPr/>
          <a:lstStyle/>
          <a:p>
            <a:r>
              <a:rPr lang="en-US" sz="4000" dirty="0">
                <a:solidFill>
                  <a:srgbClr val="FF0000"/>
                </a:solidFill>
              </a:rPr>
              <a:t>Step 4</a:t>
            </a:r>
            <a:r>
              <a:rPr lang="en-US" sz="4000" dirty="0">
                <a:solidFill>
                  <a:schemeClr val="accent3"/>
                </a:solidFill>
              </a:rPr>
              <a:t>: New </a:t>
            </a:r>
            <a:r>
              <a:rPr lang="en-US" sz="4000" i="1" dirty="0" err="1">
                <a:solidFill>
                  <a:schemeClr val="accent3"/>
                </a:solidFill>
              </a:rPr>
              <a:t>order_service</a:t>
            </a:r>
            <a:endParaRPr lang="en-US" sz="4000" dirty="0"/>
          </a:p>
        </p:txBody>
      </p:sp>
      <p:sp>
        <p:nvSpPr>
          <p:cNvPr id="92" name="Rectangle 91">
            <a:extLst>
              <a:ext uri="{FF2B5EF4-FFF2-40B4-BE49-F238E27FC236}">
                <a16:creationId xmlns:a16="http://schemas.microsoft.com/office/drawing/2014/main" id="{42578D32-0F8A-408B-8374-FF0F0D598D1F}"/>
              </a:ext>
            </a:extLst>
          </p:cNvPr>
          <p:cNvSpPr/>
          <p:nvPr/>
        </p:nvSpPr>
        <p:spPr>
          <a:xfrm>
            <a:off x="5221761" y="4998395"/>
            <a:ext cx="1732093" cy="1261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800" b="1" dirty="0">
                <a:latin typeface="Arial" panose="020B0604020202020204" pitchFamily="34" charset="0"/>
              </a:rPr>
              <a:t>Save the order</a:t>
            </a:r>
            <a:endParaRPr lang="en-US" sz="1800" dirty="0"/>
          </a:p>
        </p:txBody>
      </p:sp>
      <p:sp>
        <p:nvSpPr>
          <p:cNvPr id="93" name="Rectangle 92">
            <a:extLst>
              <a:ext uri="{FF2B5EF4-FFF2-40B4-BE49-F238E27FC236}">
                <a16:creationId xmlns:a16="http://schemas.microsoft.com/office/drawing/2014/main" id="{7F674111-24B9-476F-B39B-04A4EB4B1193}"/>
              </a:ext>
            </a:extLst>
          </p:cNvPr>
          <p:cNvSpPr/>
          <p:nvPr/>
        </p:nvSpPr>
        <p:spPr>
          <a:xfrm>
            <a:off x="7534756" y="5008445"/>
            <a:ext cx="1732093" cy="1261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800" b="1" dirty="0">
                <a:latin typeface="Arial" panose="020B0604020202020204" pitchFamily="34" charset="0"/>
              </a:rPr>
              <a:t>Configure the </a:t>
            </a:r>
            <a:r>
              <a:rPr lang="en-US" sz="1800" b="1" dirty="0" err="1">
                <a:latin typeface="Arial" panose="020B0604020202020204" pitchFamily="34" charset="0"/>
              </a:rPr>
              <a:t>kafka</a:t>
            </a:r>
            <a:r>
              <a:rPr lang="en-US" sz="1800" b="1" dirty="0">
                <a:latin typeface="Arial" panose="020B0604020202020204" pitchFamily="34" charset="0"/>
              </a:rPr>
              <a:t> topic</a:t>
            </a:r>
            <a:endParaRPr lang="en-US" sz="1800" dirty="0"/>
          </a:p>
        </p:txBody>
      </p:sp>
      <p:sp>
        <p:nvSpPr>
          <p:cNvPr id="94" name="Rectangle 93">
            <a:extLst>
              <a:ext uri="{FF2B5EF4-FFF2-40B4-BE49-F238E27FC236}">
                <a16:creationId xmlns:a16="http://schemas.microsoft.com/office/drawing/2014/main" id="{573071BD-B444-4086-BEA9-5AF538E8F661}"/>
              </a:ext>
            </a:extLst>
          </p:cNvPr>
          <p:cNvSpPr/>
          <p:nvPr/>
        </p:nvSpPr>
        <p:spPr>
          <a:xfrm>
            <a:off x="9847751" y="4998395"/>
            <a:ext cx="1732093" cy="1261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800" b="1" dirty="0">
                <a:latin typeface="Arial" panose="020B0604020202020204" pitchFamily="34" charset="0"/>
              </a:rPr>
              <a:t>Create and send an order event</a:t>
            </a:r>
            <a:endParaRPr lang="en-US" sz="1800" dirty="0"/>
          </a:p>
        </p:txBody>
      </p:sp>
      <p:cxnSp>
        <p:nvCxnSpPr>
          <p:cNvPr id="23" name="Straight Arrow Connector 22">
            <a:extLst>
              <a:ext uri="{FF2B5EF4-FFF2-40B4-BE49-F238E27FC236}">
                <a16:creationId xmlns:a16="http://schemas.microsoft.com/office/drawing/2014/main" id="{85BF18D0-E881-46E8-92A0-505909F95C20}"/>
              </a:ext>
            </a:extLst>
          </p:cNvPr>
          <p:cNvCxnSpPr>
            <a:cxnSpLocks/>
            <a:stCxn id="18" idx="3"/>
            <a:endCxn id="45" idx="1"/>
          </p:cNvCxnSpPr>
          <p:nvPr/>
        </p:nvCxnSpPr>
        <p:spPr>
          <a:xfrm>
            <a:off x="2315332" y="5629122"/>
            <a:ext cx="587168" cy="1"/>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4D853EF7-177B-496F-87A9-83A44CDCB409}"/>
              </a:ext>
            </a:extLst>
          </p:cNvPr>
          <p:cNvCxnSpPr>
            <a:cxnSpLocks/>
            <a:stCxn id="45" idx="3"/>
            <a:endCxn id="92" idx="1"/>
          </p:cNvCxnSpPr>
          <p:nvPr/>
        </p:nvCxnSpPr>
        <p:spPr>
          <a:xfrm>
            <a:off x="4634593" y="5629123"/>
            <a:ext cx="587168" cy="1"/>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C29D5A47-C770-4FDE-9548-C8D7BA3A12FD}"/>
              </a:ext>
            </a:extLst>
          </p:cNvPr>
          <p:cNvCxnSpPr>
            <a:cxnSpLocks/>
            <a:stCxn id="92" idx="3"/>
            <a:endCxn id="93" idx="1"/>
          </p:cNvCxnSpPr>
          <p:nvPr/>
        </p:nvCxnSpPr>
        <p:spPr>
          <a:xfrm>
            <a:off x="6953854" y="5629124"/>
            <a:ext cx="580902" cy="1005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A2243F3E-75F3-4CD9-AECE-D218714D459C}"/>
              </a:ext>
            </a:extLst>
          </p:cNvPr>
          <p:cNvSpPr txBox="1"/>
          <p:nvPr/>
        </p:nvSpPr>
        <p:spPr>
          <a:xfrm>
            <a:off x="5335833" y="6403300"/>
            <a:ext cx="1755386" cy="369332"/>
          </a:xfrm>
          <a:prstGeom prst="rect">
            <a:avLst/>
          </a:prstGeom>
          <a:noFill/>
        </p:spPr>
        <p:txBody>
          <a:bodyPr wrap="square">
            <a:spAutoFit/>
          </a:bodyPr>
          <a:lstStyle/>
          <a:p>
            <a:pPr algn="ctr"/>
            <a:r>
              <a:rPr lang="en-US" b="1" dirty="0" err="1">
                <a:solidFill>
                  <a:srgbClr val="000000"/>
                </a:solidFill>
                <a:latin typeface="Raleway" pitchFamily="2" charset="0"/>
              </a:rPr>
              <a:t>order_service</a:t>
            </a:r>
            <a:r>
              <a:rPr lang="en-US" b="1" dirty="0">
                <a:solidFill>
                  <a:srgbClr val="000000"/>
                </a:solidFill>
                <a:latin typeface="Raleway" pitchFamily="2" charset="0"/>
              </a:rPr>
              <a:t> </a:t>
            </a:r>
          </a:p>
        </p:txBody>
      </p:sp>
      <p:sp>
        <p:nvSpPr>
          <p:cNvPr id="35" name="TextBox 34">
            <a:extLst>
              <a:ext uri="{FF2B5EF4-FFF2-40B4-BE49-F238E27FC236}">
                <a16:creationId xmlns:a16="http://schemas.microsoft.com/office/drawing/2014/main" id="{EB50B477-6CCB-4FAF-BFC7-1C6ADD86AB56}"/>
              </a:ext>
            </a:extLst>
          </p:cNvPr>
          <p:cNvSpPr txBox="1"/>
          <p:nvPr/>
        </p:nvSpPr>
        <p:spPr>
          <a:xfrm>
            <a:off x="3566394" y="2659353"/>
            <a:ext cx="522828" cy="369332"/>
          </a:xfrm>
          <a:prstGeom prst="rect">
            <a:avLst/>
          </a:prstGeom>
          <a:noFill/>
        </p:spPr>
        <p:txBody>
          <a:bodyPr wrap="square">
            <a:spAutoFit/>
          </a:bodyPr>
          <a:lstStyle/>
          <a:p>
            <a:r>
              <a:rPr lang="en-US" sz="1800" b="1" dirty="0"/>
              <a:t>(5) </a:t>
            </a:r>
            <a:endParaRPr lang="en-US" dirty="0"/>
          </a:p>
        </p:txBody>
      </p:sp>
      <p:cxnSp>
        <p:nvCxnSpPr>
          <p:cNvPr id="36" name="Straight Arrow Connector 35">
            <a:extLst>
              <a:ext uri="{FF2B5EF4-FFF2-40B4-BE49-F238E27FC236}">
                <a16:creationId xmlns:a16="http://schemas.microsoft.com/office/drawing/2014/main" id="{512C0B78-DAF5-4606-B74A-43DD683BDF11}"/>
              </a:ext>
            </a:extLst>
          </p:cNvPr>
          <p:cNvCxnSpPr>
            <a:cxnSpLocks/>
            <a:endCxn id="15" idx="0"/>
          </p:cNvCxnSpPr>
          <p:nvPr/>
        </p:nvCxnSpPr>
        <p:spPr>
          <a:xfrm>
            <a:off x="1661704" y="1179445"/>
            <a:ext cx="0" cy="66911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01A0D18D-5D0D-4685-94F9-DAAB8959A96E}"/>
              </a:ext>
            </a:extLst>
          </p:cNvPr>
          <p:cNvSpPr txBox="1"/>
          <p:nvPr/>
        </p:nvSpPr>
        <p:spPr>
          <a:xfrm>
            <a:off x="1736821" y="1242713"/>
            <a:ext cx="2211723" cy="369332"/>
          </a:xfrm>
          <a:prstGeom prst="rect">
            <a:avLst/>
          </a:prstGeom>
          <a:noFill/>
        </p:spPr>
        <p:txBody>
          <a:bodyPr wrap="square">
            <a:spAutoFit/>
          </a:bodyPr>
          <a:lstStyle/>
          <a:p>
            <a:r>
              <a:rPr lang="en-US" sz="1800" b="1" dirty="0"/>
              <a:t>(</a:t>
            </a:r>
            <a:r>
              <a:rPr lang="en-US" b="1" dirty="0"/>
              <a:t>1</a:t>
            </a:r>
            <a:r>
              <a:rPr lang="en-US" sz="1800" b="1" dirty="0"/>
              <a:t>)</a:t>
            </a:r>
            <a:r>
              <a:rPr lang="en-US" b="1" dirty="0"/>
              <a:t>    </a:t>
            </a:r>
            <a:r>
              <a:rPr lang="en-US" sz="1800" b="1" dirty="0"/>
              <a:t>/</a:t>
            </a:r>
            <a:r>
              <a:rPr lang="en-US" sz="1800" b="1" dirty="0" err="1"/>
              <a:t>prodId</a:t>
            </a:r>
            <a:r>
              <a:rPr lang="en-US" sz="1800" b="1" dirty="0"/>
              <a:t>/</a:t>
            </a:r>
            <a:r>
              <a:rPr lang="en-US" sz="1800" b="1" dirty="0" err="1"/>
              <a:t>qnt</a:t>
            </a:r>
            <a:endParaRPr lang="en-US" b="1" dirty="0"/>
          </a:p>
        </p:txBody>
      </p:sp>
      <p:sp>
        <p:nvSpPr>
          <p:cNvPr id="45" name="Rectangle 44">
            <a:extLst>
              <a:ext uri="{FF2B5EF4-FFF2-40B4-BE49-F238E27FC236}">
                <a16:creationId xmlns:a16="http://schemas.microsoft.com/office/drawing/2014/main" id="{6F7AFBE3-825D-48F0-BF42-0A54459236E8}"/>
              </a:ext>
            </a:extLst>
          </p:cNvPr>
          <p:cNvSpPr/>
          <p:nvPr/>
        </p:nvSpPr>
        <p:spPr>
          <a:xfrm>
            <a:off x="2902500" y="4998394"/>
            <a:ext cx="1732093" cy="1261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Arial" panose="020B0604020202020204" pitchFamily="34" charset="0"/>
              </a:rPr>
              <a:t>G</a:t>
            </a:r>
            <a:r>
              <a:rPr lang="en-US" b="1" dirty="0">
                <a:latin typeface="Arial" panose="020B0604020202020204" pitchFamily="34" charset="0"/>
              </a:rPr>
              <a:t>et product data</a:t>
            </a:r>
            <a:endParaRPr lang="en-US" sz="1800" dirty="0"/>
          </a:p>
        </p:txBody>
      </p:sp>
      <p:pic>
        <p:nvPicPr>
          <p:cNvPr id="47" name="Picture 46">
            <a:extLst>
              <a:ext uri="{FF2B5EF4-FFF2-40B4-BE49-F238E27FC236}">
                <a16:creationId xmlns:a16="http://schemas.microsoft.com/office/drawing/2014/main" id="{1525C694-327B-4690-A101-BB3EDAD220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92677" y="4113275"/>
            <a:ext cx="1509823" cy="227041"/>
          </a:xfrm>
          <a:prstGeom prst="rect">
            <a:avLst/>
          </a:prstGeom>
          <a:ln>
            <a:solidFill>
              <a:schemeClr val="tx1"/>
            </a:solidFill>
          </a:ln>
        </p:spPr>
      </p:pic>
      <p:sp>
        <p:nvSpPr>
          <p:cNvPr id="66" name="TextBox 65">
            <a:extLst>
              <a:ext uri="{FF2B5EF4-FFF2-40B4-BE49-F238E27FC236}">
                <a16:creationId xmlns:a16="http://schemas.microsoft.com/office/drawing/2014/main" id="{2CE37789-D968-433B-AF98-1D551A017A55}"/>
              </a:ext>
            </a:extLst>
          </p:cNvPr>
          <p:cNvSpPr txBox="1"/>
          <p:nvPr/>
        </p:nvSpPr>
        <p:spPr>
          <a:xfrm>
            <a:off x="2284220" y="3690271"/>
            <a:ext cx="522828" cy="369332"/>
          </a:xfrm>
          <a:prstGeom prst="rect">
            <a:avLst/>
          </a:prstGeom>
          <a:noFill/>
        </p:spPr>
        <p:txBody>
          <a:bodyPr wrap="square">
            <a:spAutoFit/>
          </a:bodyPr>
          <a:lstStyle/>
          <a:p>
            <a:r>
              <a:rPr lang="en-US" sz="1800" b="1" dirty="0"/>
              <a:t>(4) </a:t>
            </a:r>
            <a:endParaRPr lang="en-US" dirty="0"/>
          </a:p>
        </p:txBody>
      </p:sp>
      <p:cxnSp>
        <p:nvCxnSpPr>
          <p:cNvPr id="68" name="Straight Arrow Connector 67">
            <a:extLst>
              <a:ext uri="{FF2B5EF4-FFF2-40B4-BE49-F238E27FC236}">
                <a16:creationId xmlns:a16="http://schemas.microsoft.com/office/drawing/2014/main" id="{3332DE4B-F991-4690-AAFD-E633C64C744D}"/>
              </a:ext>
            </a:extLst>
          </p:cNvPr>
          <p:cNvCxnSpPr>
            <a:cxnSpLocks/>
            <a:stCxn id="93" idx="3"/>
            <a:endCxn id="94" idx="1"/>
          </p:cNvCxnSpPr>
          <p:nvPr/>
        </p:nvCxnSpPr>
        <p:spPr>
          <a:xfrm flipV="1">
            <a:off x="9266849" y="5629124"/>
            <a:ext cx="580902" cy="1005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442857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EAC5-D261-4D05-8ED3-A4DE32A744AC}"/>
              </a:ext>
            </a:extLst>
          </p:cNvPr>
          <p:cNvSpPr>
            <a:spLocks noGrp="1"/>
          </p:cNvSpPr>
          <p:nvPr>
            <p:ph type="title"/>
          </p:nvPr>
        </p:nvSpPr>
        <p:spPr>
          <a:xfrm>
            <a:off x="0" y="0"/>
            <a:ext cx="12192000" cy="1050758"/>
          </a:xfrm>
        </p:spPr>
        <p:txBody>
          <a:bodyPr/>
          <a:lstStyle/>
          <a:p>
            <a:r>
              <a:rPr lang="en-US" sz="4000" dirty="0">
                <a:solidFill>
                  <a:schemeClr val="accent3"/>
                </a:solidFill>
              </a:rPr>
              <a:t>Objectives</a:t>
            </a:r>
            <a:r>
              <a:rPr sz="4000" dirty="0">
                <a:solidFill>
                  <a:schemeClr val="accent3"/>
                </a:solidFill>
              </a:rPr>
              <a:t> </a:t>
            </a:r>
            <a:endParaRPr lang="en-US" sz="4000" dirty="0"/>
          </a:p>
        </p:txBody>
      </p:sp>
      <p:sp>
        <p:nvSpPr>
          <p:cNvPr id="5" name="Rectangle 4"/>
          <p:cNvSpPr/>
          <p:nvPr/>
        </p:nvSpPr>
        <p:spPr>
          <a:xfrm>
            <a:off x="516836" y="1416968"/>
            <a:ext cx="11159810" cy="2646878"/>
          </a:xfrm>
          <a:prstGeom prst="rect">
            <a:avLst/>
          </a:prstGeom>
        </p:spPr>
        <p:txBody>
          <a:bodyPr wrap="square">
            <a:spAutoFit/>
          </a:bodyPr>
          <a:lstStyle/>
          <a:p>
            <a:r>
              <a:rPr lang="en-US" sz="2200" b="1" dirty="0">
                <a:solidFill>
                  <a:schemeClr val="accent3">
                    <a:lumMod val="75000"/>
                  </a:schemeClr>
                </a:solidFill>
              </a:rPr>
              <a:t>The objective of this demo is to </a:t>
            </a:r>
            <a:r>
              <a:rPr lang="fr-FR" sz="2200" b="1" dirty="0">
                <a:solidFill>
                  <a:schemeClr val="accent3">
                    <a:lumMod val="75000"/>
                  </a:schemeClr>
                </a:solidFill>
              </a:rPr>
              <a:t>:</a:t>
            </a:r>
          </a:p>
          <a:p>
            <a:endParaRPr lang="en-US" sz="2400" dirty="0"/>
          </a:p>
          <a:p>
            <a:pPr>
              <a:buFont typeface="Wingdings" pitchFamily="2" charset="2"/>
              <a:buChar char="§"/>
            </a:pPr>
            <a:r>
              <a:rPr lang="en-US" sz="2400" dirty="0"/>
              <a:t>     Be able to implement </a:t>
            </a:r>
            <a:r>
              <a:rPr lang="en-US" sz="2400" dirty="0">
                <a:solidFill>
                  <a:srgbClr val="FF0000"/>
                </a:solidFill>
              </a:rPr>
              <a:t>transactions</a:t>
            </a:r>
            <a:r>
              <a:rPr lang="en-US" sz="2400" dirty="0"/>
              <a:t> that span </a:t>
            </a:r>
            <a:r>
              <a:rPr lang="en-US" sz="2400" dirty="0">
                <a:solidFill>
                  <a:srgbClr val="FF0000"/>
                </a:solidFill>
              </a:rPr>
              <a:t>multiple services</a:t>
            </a:r>
            <a:r>
              <a:rPr lang="en-US" sz="2400" dirty="0"/>
              <a:t>.</a:t>
            </a:r>
          </a:p>
          <a:p>
            <a:pPr>
              <a:buFont typeface="Wingdings" pitchFamily="2" charset="2"/>
              <a:buChar char="§"/>
            </a:pPr>
            <a:endParaRPr lang="en-US" sz="2400" dirty="0"/>
          </a:p>
          <a:p>
            <a:pPr>
              <a:buFont typeface="Wingdings" pitchFamily="2" charset="2"/>
              <a:buChar char="§"/>
            </a:pPr>
            <a:r>
              <a:rPr lang="en-US" sz="2400" dirty="0"/>
              <a:t>     Understand the </a:t>
            </a:r>
            <a:r>
              <a:rPr lang="en-US" sz="2400" dirty="0">
                <a:solidFill>
                  <a:srgbClr val="FF0000"/>
                </a:solidFill>
              </a:rPr>
              <a:t>great benefits </a:t>
            </a:r>
            <a:r>
              <a:rPr lang="en-US" sz="2400" dirty="0"/>
              <a:t>of this </a:t>
            </a:r>
            <a:r>
              <a:rPr lang="en-US" sz="2400" dirty="0">
                <a:solidFill>
                  <a:srgbClr val="FF0000"/>
                </a:solidFill>
              </a:rPr>
              <a:t>pattern</a:t>
            </a:r>
            <a:r>
              <a:rPr lang="en-US" sz="2400" dirty="0"/>
              <a:t> by implementing spring boot.</a:t>
            </a:r>
          </a:p>
          <a:p>
            <a:pPr>
              <a:buFont typeface="Wingdings" pitchFamily="2" charset="2"/>
              <a:buChar char="§"/>
            </a:pPr>
            <a:endParaRPr lang="fr-FR" sz="2400" dirty="0"/>
          </a:p>
          <a:p>
            <a:pPr>
              <a:buFont typeface="Wingdings" pitchFamily="2" charset="2"/>
              <a:buChar char="§"/>
            </a:pPr>
            <a:r>
              <a:rPr lang="fr-FR" sz="2400" dirty="0"/>
              <a:t>     </a:t>
            </a:r>
            <a:r>
              <a:rPr lang="en-US" sz="2400" dirty="0"/>
              <a:t>Get familiar with </a:t>
            </a:r>
            <a:r>
              <a:rPr lang="en-US" sz="2400" dirty="0">
                <a:solidFill>
                  <a:srgbClr val="FF0000"/>
                </a:solidFill>
              </a:rPr>
              <a:t>Apache Kafka </a:t>
            </a:r>
            <a:r>
              <a:rPr lang="en-US" sz="2400" dirty="0"/>
              <a:t>and the </a:t>
            </a:r>
            <a:r>
              <a:rPr lang="en-US" sz="2400" dirty="0">
                <a:solidFill>
                  <a:srgbClr val="FF0000"/>
                </a:solidFill>
              </a:rPr>
              <a:t>Event-Driven architecture</a:t>
            </a:r>
            <a:r>
              <a:rPr lang="en-US" sz="2400" dirty="0"/>
              <a:t>.</a:t>
            </a:r>
          </a:p>
        </p:txBody>
      </p:sp>
      <p:pic>
        <p:nvPicPr>
          <p:cNvPr id="4" name="Picture 3">
            <a:extLst>
              <a:ext uri="{FF2B5EF4-FFF2-40B4-BE49-F238E27FC236}">
                <a16:creationId xmlns:a16="http://schemas.microsoft.com/office/drawing/2014/main" id="{C4155729-B551-4529-A641-79B50908A7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963" y="4799388"/>
            <a:ext cx="1820074" cy="1820074"/>
          </a:xfrm>
          <a:prstGeom prst="rect">
            <a:avLst/>
          </a:prstGeom>
        </p:spPr>
      </p:pic>
    </p:spTree>
    <p:extLst>
      <p:ext uri="{BB962C8B-B14F-4D97-AF65-F5344CB8AC3E}">
        <p14:creationId xmlns:p14="http://schemas.microsoft.com/office/powerpoint/2010/main" val="3849589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4FABD8-AD58-4252-B5EB-A00B62D493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6701" y="1182167"/>
            <a:ext cx="3777017" cy="5205381"/>
          </a:xfrm>
          <a:prstGeom prst="rect">
            <a:avLst/>
          </a:prstGeom>
          <a:ln>
            <a:solidFill>
              <a:schemeClr val="tx1"/>
            </a:solidFill>
          </a:ln>
        </p:spPr>
      </p:pic>
      <p:sp>
        <p:nvSpPr>
          <p:cNvPr id="2" name="Title 1">
            <a:extLst>
              <a:ext uri="{FF2B5EF4-FFF2-40B4-BE49-F238E27FC236}">
                <a16:creationId xmlns:a16="http://schemas.microsoft.com/office/drawing/2014/main" id="{0F58EAC5-D261-4D05-8ED3-A4DE32A744AC}"/>
              </a:ext>
            </a:extLst>
          </p:cNvPr>
          <p:cNvSpPr>
            <a:spLocks noGrp="1"/>
          </p:cNvSpPr>
          <p:nvPr>
            <p:ph type="title"/>
          </p:nvPr>
        </p:nvSpPr>
        <p:spPr>
          <a:xfrm>
            <a:off x="0" y="0"/>
            <a:ext cx="12192000" cy="1050758"/>
          </a:xfrm>
        </p:spPr>
        <p:txBody>
          <a:bodyPr/>
          <a:lstStyle/>
          <a:p>
            <a:r>
              <a:rPr lang="en-US" sz="4000" dirty="0">
                <a:solidFill>
                  <a:srgbClr val="FF0000"/>
                </a:solidFill>
              </a:rPr>
              <a:t>Step 4</a:t>
            </a:r>
            <a:r>
              <a:rPr lang="en-US" sz="4000" dirty="0">
                <a:solidFill>
                  <a:schemeClr val="accent3"/>
                </a:solidFill>
              </a:rPr>
              <a:t>: New </a:t>
            </a:r>
            <a:r>
              <a:rPr lang="en-US" sz="4000" i="1" dirty="0" err="1">
                <a:solidFill>
                  <a:schemeClr val="accent3"/>
                </a:solidFill>
              </a:rPr>
              <a:t>order_service</a:t>
            </a:r>
            <a:endParaRPr lang="en-US" sz="4000" dirty="0"/>
          </a:p>
        </p:txBody>
      </p:sp>
      <p:sp>
        <p:nvSpPr>
          <p:cNvPr id="16" name="TextBox 15">
            <a:extLst>
              <a:ext uri="{FF2B5EF4-FFF2-40B4-BE49-F238E27FC236}">
                <a16:creationId xmlns:a16="http://schemas.microsoft.com/office/drawing/2014/main" id="{BD756810-361A-4AF9-A73B-D66A0B460DAA}"/>
              </a:ext>
            </a:extLst>
          </p:cNvPr>
          <p:cNvSpPr txBox="1"/>
          <p:nvPr/>
        </p:nvSpPr>
        <p:spPr>
          <a:xfrm>
            <a:off x="5337516" y="6387548"/>
            <a:ext cx="1755386" cy="369332"/>
          </a:xfrm>
          <a:prstGeom prst="rect">
            <a:avLst/>
          </a:prstGeom>
          <a:noFill/>
        </p:spPr>
        <p:txBody>
          <a:bodyPr wrap="square">
            <a:spAutoFit/>
          </a:bodyPr>
          <a:lstStyle/>
          <a:p>
            <a:pPr algn="ctr"/>
            <a:r>
              <a:rPr lang="en-US" b="1" dirty="0" err="1">
                <a:solidFill>
                  <a:srgbClr val="000000"/>
                </a:solidFill>
                <a:latin typeface="Raleway" pitchFamily="2" charset="0"/>
              </a:rPr>
              <a:t>order_service</a:t>
            </a:r>
            <a:r>
              <a:rPr lang="en-US" b="1" dirty="0">
                <a:solidFill>
                  <a:srgbClr val="000000"/>
                </a:solidFill>
                <a:latin typeface="Raleway" pitchFamily="2" charset="0"/>
              </a:rPr>
              <a:t> </a:t>
            </a:r>
          </a:p>
        </p:txBody>
      </p:sp>
      <p:sp>
        <p:nvSpPr>
          <p:cNvPr id="20" name="Rectangle 19">
            <a:extLst>
              <a:ext uri="{FF2B5EF4-FFF2-40B4-BE49-F238E27FC236}">
                <a16:creationId xmlns:a16="http://schemas.microsoft.com/office/drawing/2014/main" id="{AE523988-4067-4C26-824E-75501C59A331}"/>
              </a:ext>
            </a:extLst>
          </p:cNvPr>
          <p:cNvSpPr/>
          <p:nvPr/>
        </p:nvSpPr>
        <p:spPr>
          <a:xfrm>
            <a:off x="5452003" y="2093210"/>
            <a:ext cx="1962450" cy="2391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2DF13344-ED67-47DB-9532-B8E2B5FFDB58}"/>
              </a:ext>
            </a:extLst>
          </p:cNvPr>
          <p:cNvSpPr txBox="1"/>
          <p:nvPr/>
        </p:nvSpPr>
        <p:spPr>
          <a:xfrm>
            <a:off x="8674613" y="1916135"/>
            <a:ext cx="1939588" cy="584775"/>
          </a:xfrm>
          <a:prstGeom prst="rect">
            <a:avLst/>
          </a:prstGeom>
          <a:noFill/>
        </p:spPr>
        <p:txBody>
          <a:bodyPr wrap="square">
            <a:spAutoFit/>
          </a:bodyPr>
          <a:lstStyle/>
          <a:p>
            <a:pPr algn="ctr"/>
            <a:r>
              <a:rPr lang="en-US" sz="1600" dirty="0">
                <a:solidFill>
                  <a:srgbClr val="000000"/>
                </a:solidFill>
                <a:latin typeface="Raleway" pitchFamily="2" charset="0"/>
              </a:rPr>
              <a:t>Kafka order-event configuration</a:t>
            </a:r>
          </a:p>
        </p:txBody>
      </p:sp>
      <p:cxnSp>
        <p:nvCxnSpPr>
          <p:cNvPr id="24" name="Straight Arrow Connector 23">
            <a:extLst>
              <a:ext uri="{FF2B5EF4-FFF2-40B4-BE49-F238E27FC236}">
                <a16:creationId xmlns:a16="http://schemas.microsoft.com/office/drawing/2014/main" id="{56FBEBD3-BE7C-49D2-9641-C7334DDD70F8}"/>
              </a:ext>
            </a:extLst>
          </p:cNvPr>
          <p:cNvCxnSpPr>
            <a:cxnSpLocks/>
            <a:stCxn id="20" idx="3"/>
            <a:endCxn id="22" idx="1"/>
          </p:cNvCxnSpPr>
          <p:nvPr/>
        </p:nvCxnSpPr>
        <p:spPr>
          <a:xfrm flipV="1">
            <a:off x="7414453" y="2208523"/>
            <a:ext cx="1260160" cy="42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2FEC3C5-DDAB-4802-9F7B-C4EDB1DC0CC3}"/>
              </a:ext>
            </a:extLst>
          </p:cNvPr>
          <p:cNvSpPr/>
          <p:nvPr/>
        </p:nvSpPr>
        <p:spPr>
          <a:xfrm>
            <a:off x="5452003" y="4812710"/>
            <a:ext cx="1319858" cy="23917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4A19EA11-B67E-4637-B40D-976CA1012274}"/>
              </a:ext>
            </a:extLst>
          </p:cNvPr>
          <p:cNvSpPr txBox="1"/>
          <p:nvPr/>
        </p:nvSpPr>
        <p:spPr>
          <a:xfrm>
            <a:off x="8715316" y="4639910"/>
            <a:ext cx="1925269" cy="584775"/>
          </a:xfrm>
          <a:prstGeom prst="rect">
            <a:avLst/>
          </a:prstGeom>
          <a:noFill/>
        </p:spPr>
        <p:txBody>
          <a:bodyPr wrap="square">
            <a:spAutoFit/>
          </a:bodyPr>
          <a:lstStyle/>
          <a:p>
            <a:pPr algn="ctr"/>
            <a:r>
              <a:rPr lang="en-US" sz="1600" dirty="0">
                <a:solidFill>
                  <a:srgbClr val="000000"/>
                </a:solidFill>
                <a:latin typeface="Raleway" pitchFamily="2" charset="0"/>
              </a:rPr>
              <a:t>Order event producer</a:t>
            </a:r>
          </a:p>
        </p:txBody>
      </p:sp>
      <p:cxnSp>
        <p:nvCxnSpPr>
          <p:cNvPr id="27" name="Straight Arrow Connector 26">
            <a:extLst>
              <a:ext uri="{FF2B5EF4-FFF2-40B4-BE49-F238E27FC236}">
                <a16:creationId xmlns:a16="http://schemas.microsoft.com/office/drawing/2014/main" id="{3FF19A16-2A24-4FDF-8D56-9288325C2DAC}"/>
              </a:ext>
            </a:extLst>
          </p:cNvPr>
          <p:cNvCxnSpPr>
            <a:cxnSpLocks/>
            <a:stCxn id="25" idx="3"/>
            <a:endCxn id="26" idx="1"/>
          </p:cNvCxnSpPr>
          <p:nvPr/>
        </p:nvCxnSpPr>
        <p:spPr>
          <a:xfrm>
            <a:off x="6771861" y="4932297"/>
            <a:ext cx="1943455"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AB33D7C2-98DE-4BFB-9539-514B01610DCB}"/>
              </a:ext>
            </a:extLst>
          </p:cNvPr>
          <p:cNvSpPr/>
          <p:nvPr/>
        </p:nvSpPr>
        <p:spPr>
          <a:xfrm>
            <a:off x="5452001" y="2338374"/>
            <a:ext cx="1962451" cy="2391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9B3C1ED2-8044-4A49-B58D-365D41D26CFE}"/>
              </a:ext>
            </a:extLst>
          </p:cNvPr>
          <p:cNvSpPr txBox="1"/>
          <p:nvPr/>
        </p:nvSpPr>
        <p:spPr>
          <a:xfrm>
            <a:off x="8660293" y="2728944"/>
            <a:ext cx="1939589" cy="1323439"/>
          </a:xfrm>
          <a:prstGeom prst="rect">
            <a:avLst/>
          </a:prstGeom>
          <a:noFill/>
        </p:spPr>
        <p:txBody>
          <a:bodyPr wrap="square">
            <a:spAutoFit/>
          </a:bodyPr>
          <a:lstStyle/>
          <a:p>
            <a:pPr algn="ctr"/>
            <a:r>
              <a:rPr lang="en-US" sz="1600" dirty="0">
                <a:solidFill>
                  <a:srgbClr val="000000"/>
                </a:solidFill>
                <a:latin typeface="Raleway" pitchFamily="2" charset="0"/>
              </a:rPr>
              <a:t>Product event consumer</a:t>
            </a:r>
          </a:p>
          <a:p>
            <a:pPr algn="ctr"/>
            <a:r>
              <a:rPr lang="en-US" sz="1600" dirty="0">
                <a:solidFill>
                  <a:srgbClr val="000000"/>
                </a:solidFill>
                <a:latin typeface="Raleway" pitchFamily="2" charset="0"/>
              </a:rPr>
              <a:t>(To handle after the product producer is ready)</a:t>
            </a:r>
          </a:p>
        </p:txBody>
      </p:sp>
      <p:cxnSp>
        <p:nvCxnSpPr>
          <p:cNvPr id="30" name="Straight Arrow Connector 29">
            <a:extLst>
              <a:ext uri="{FF2B5EF4-FFF2-40B4-BE49-F238E27FC236}">
                <a16:creationId xmlns:a16="http://schemas.microsoft.com/office/drawing/2014/main" id="{0526A069-F3B6-4E01-9C9A-7D1A2CCABBCB}"/>
              </a:ext>
            </a:extLst>
          </p:cNvPr>
          <p:cNvCxnSpPr>
            <a:cxnSpLocks/>
            <a:stCxn id="28" idx="3"/>
            <a:endCxn id="29" idx="1"/>
          </p:cNvCxnSpPr>
          <p:nvPr/>
        </p:nvCxnSpPr>
        <p:spPr>
          <a:xfrm>
            <a:off x="7414452" y="2457958"/>
            <a:ext cx="1245841" cy="9327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323997D-CEE9-423F-A913-51EEE89FA06A}"/>
              </a:ext>
            </a:extLst>
          </p:cNvPr>
          <p:cNvSpPr/>
          <p:nvPr/>
        </p:nvSpPr>
        <p:spPr>
          <a:xfrm>
            <a:off x="5452001" y="5049508"/>
            <a:ext cx="1319858" cy="175177"/>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32A963BC-C8E0-4C36-A7D8-0599268332A7}"/>
              </a:ext>
            </a:extLst>
          </p:cNvPr>
          <p:cNvSpPr/>
          <p:nvPr/>
        </p:nvSpPr>
        <p:spPr>
          <a:xfrm>
            <a:off x="5113368" y="6151703"/>
            <a:ext cx="1319858" cy="23917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a:extLst>
              <a:ext uri="{FF2B5EF4-FFF2-40B4-BE49-F238E27FC236}">
                <a16:creationId xmlns:a16="http://schemas.microsoft.com/office/drawing/2014/main" id="{68624B46-5A6A-40A8-A193-51E0865B4662}"/>
              </a:ext>
            </a:extLst>
          </p:cNvPr>
          <p:cNvSpPr txBox="1"/>
          <p:nvPr/>
        </p:nvSpPr>
        <p:spPr>
          <a:xfrm>
            <a:off x="1386708" y="6102013"/>
            <a:ext cx="1939588" cy="338554"/>
          </a:xfrm>
          <a:prstGeom prst="rect">
            <a:avLst/>
          </a:prstGeom>
          <a:noFill/>
        </p:spPr>
        <p:txBody>
          <a:bodyPr wrap="square">
            <a:spAutoFit/>
          </a:bodyPr>
          <a:lstStyle/>
          <a:p>
            <a:pPr algn="ctr"/>
            <a:r>
              <a:rPr lang="en-US" sz="1600" dirty="0">
                <a:solidFill>
                  <a:srgbClr val="000000"/>
                </a:solidFill>
                <a:latin typeface="Raleway" pitchFamily="2" charset="0"/>
              </a:rPr>
              <a:t>Kafka properties</a:t>
            </a:r>
          </a:p>
        </p:txBody>
      </p:sp>
      <p:cxnSp>
        <p:nvCxnSpPr>
          <p:cNvPr id="51" name="Straight Arrow Connector 50">
            <a:extLst>
              <a:ext uri="{FF2B5EF4-FFF2-40B4-BE49-F238E27FC236}">
                <a16:creationId xmlns:a16="http://schemas.microsoft.com/office/drawing/2014/main" id="{418A4F9B-C04C-43A8-9DC2-CB8477375790}"/>
              </a:ext>
            </a:extLst>
          </p:cNvPr>
          <p:cNvCxnSpPr>
            <a:cxnSpLocks/>
            <a:stCxn id="49" idx="1"/>
            <a:endCxn id="50" idx="3"/>
          </p:cNvCxnSpPr>
          <p:nvPr/>
        </p:nvCxnSpPr>
        <p:spPr>
          <a:xfrm flipH="1">
            <a:off x="3326296" y="6271290"/>
            <a:ext cx="178707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8772B74E-B930-4170-B97A-85577FE62BAD}"/>
              </a:ext>
            </a:extLst>
          </p:cNvPr>
          <p:cNvSpPr txBox="1"/>
          <p:nvPr/>
        </p:nvSpPr>
        <p:spPr>
          <a:xfrm>
            <a:off x="1177631" y="4844708"/>
            <a:ext cx="2148665" cy="338554"/>
          </a:xfrm>
          <a:prstGeom prst="rect">
            <a:avLst/>
          </a:prstGeom>
          <a:noFill/>
        </p:spPr>
        <p:txBody>
          <a:bodyPr wrap="square">
            <a:spAutoFit/>
          </a:bodyPr>
          <a:lstStyle/>
          <a:p>
            <a:pPr algn="ctr"/>
            <a:r>
              <a:rPr lang="en-US" sz="1600" dirty="0" err="1">
                <a:solidFill>
                  <a:srgbClr val="000000"/>
                </a:solidFill>
                <a:latin typeface="Raleway" pitchFamily="2" charset="0"/>
              </a:rPr>
              <a:t>OrderService</a:t>
            </a:r>
            <a:r>
              <a:rPr lang="en-US" sz="1600" dirty="0">
                <a:solidFill>
                  <a:srgbClr val="000000"/>
                </a:solidFill>
                <a:latin typeface="Raleway" pitchFamily="2" charset="0"/>
              </a:rPr>
              <a:t> class</a:t>
            </a:r>
          </a:p>
        </p:txBody>
      </p:sp>
      <p:cxnSp>
        <p:nvCxnSpPr>
          <p:cNvPr id="56" name="Straight Arrow Connector 55">
            <a:extLst>
              <a:ext uri="{FF2B5EF4-FFF2-40B4-BE49-F238E27FC236}">
                <a16:creationId xmlns:a16="http://schemas.microsoft.com/office/drawing/2014/main" id="{C952A82B-4C4B-43C2-98C7-1AA12789B9F0}"/>
              </a:ext>
            </a:extLst>
          </p:cNvPr>
          <p:cNvCxnSpPr>
            <a:cxnSpLocks/>
            <a:stCxn id="47" idx="1"/>
            <a:endCxn id="55" idx="3"/>
          </p:cNvCxnSpPr>
          <p:nvPr/>
        </p:nvCxnSpPr>
        <p:spPr>
          <a:xfrm flipH="1" flipV="1">
            <a:off x="3326296" y="5013985"/>
            <a:ext cx="2125705" cy="123112"/>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65" name="Picture 64">
            <a:extLst>
              <a:ext uri="{FF2B5EF4-FFF2-40B4-BE49-F238E27FC236}">
                <a16:creationId xmlns:a16="http://schemas.microsoft.com/office/drawing/2014/main" id="{C39A3F6D-0CA9-47A6-BF60-19158D8607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164" y="1576157"/>
            <a:ext cx="2305573" cy="2305573"/>
          </a:xfrm>
          <a:prstGeom prst="rect">
            <a:avLst/>
          </a:prstGeom>
        </p:spPr>
      </p:pic>
    </p:spTree>
    <p:extLst>
      <p:ext uri="{BB962C8B-B14F-4D97-AF65-F5344CB8AC3E}">
        <p14:creationId xmlns:p14="http://schemas.microsoft.com/office/powerpoint/2010/main" val="11578683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EAC5-D261-4D05-8ED3-A4DE32A744AC}"/>
              </a:ext>
            </a:extLst>
          </p:cNvPr>
          <p:cNvSpPr>
            <a:spLocks noGrp="1"/>
          </p:cNvSpPr>
          <p:nvPr>
            <p:ph type="title"/>
          </p:nvPr>
        </p:nvSpPr>
        <p:spPr>
          <a:xfrm>
            <a:off x="0" y="0"/>
            <a:ext cx="12192000" cy="1050758"/>
          </a:xfrm>
        </p:spPr>
        <p:txBody>
          <a:bodyPr/>
          <a:lstStyle/>
          <a:p>
            <a:r>
              <a:rPr lang="en-US" sz="4000" dirty="0">
                <a:solidFill>
                  <a:srgbClr val="FF0000"/>
                </a:solidFill>
              </a:rPr>
              <a:t>Step 4</a:t>
            </a:r>
            <a:r>
              <a:rPr lang="en-US" sz="4000" dirty="0">
                <a:solidFill>
                  <a:schemeClr val="accent3"/>
                </a:solidFill>
              </a:rPr>
              <a:t>: New </a:t>
            </a:r>
            <a:r>
              <a:rPr lang="en-US" sz="4000" i="1" dirty="0" err="1">
                <a:solidFill>
                  <a:schemeClr val="accent3"/>
                </a:solidFill>
              </a:rPr>
              <a:t>order_servie</a:t>
            </a:r>
            <a:endParaRPr lang="en-US" sz="4000" dirty="0"/>
          </a:p>
        </p:txBody>
      </p:sp>
      <p:sp>
        <p:nvSpPr>
          <p:cNvPr id="4" name="Rectangle 1">
            <a:extLst>
              <a:ext uri="{FF2B5EF4-FFF2-40B4-BE49-F238E27FC236}">
                <a16:creationId xmlns:a16="http://schemas.microsoft.com/office/drawing/2014/main" id="{D22EBA94-A131-4A4E-BFF5-4A4BC2FF98B7}"/>
              </a:ext>
            </a:extLst>
          </p:cNvPr>
          <p:cNvSpPr>
            <a:spLocks noChangeArrowheads="1"/>
          </p:cNvSpPr>
          <p:nvPr/>
        </p:nvSpPr>
        <p:spPr bwMode="auto">
          <a:xfrm>
            <a:off x="599514" y="1133682"/>
            <a:ext cx="11017759" cy="138499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8000"/>
                </a:solidFill>
                <a:effectLst/>
                <a:latin typeface="Consolas" panose="020B0609020204030204" pitchFamily="49" charset="0"/>
              </a:rPr>
              <a:t>@GetMapping</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008000"/>
                </a:solidFill>
                <a:effectLst/>
                <a:latin typeface="Consolas" panose="020B0609020204030204" pitchFamily="49" charset="0"/>
              </a:rPr>
              <a:t>"/new/{prodId}/{qnt}"</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1" i="0" u="none" strike="noStrike" cap="none" normalizeH="0" baseline="0" dirty="0">
                <a:ln>
                  <a:noFill/>
                </a:ln>
                <a:solidFill>
                  <a:srgbClr val="000080"/>
                </a:solidFill>
                <a:effectLst/>
                <a:latin typeface="Consolas" panose="020B0609020204030204" pitchFamily="49" charset="0"/>
              </a:rPr>
              <a:t>public </a:t>
            </a:r>
            <a:r>
              <a:rPr kumimoji="0" lang="en-US" altLang="en-US" sz="1400" b="0" i="0" u="none" strike="noStrike" cap="none" normalizeH="0" baseline="0" dirty="0">
                <a:ln>
                  <a:noFill/>
                </a:ln>
                <a:solidFill>
                  <a:srgbClr val="000000"/>
                </a:solidFill>
                <a:effectLst/>
                <a:latin typeface="Consolas" panose="020B0609020204030204" pitchFamily="49" charset="0"/>
              </a:rPr>
              <a:t>Order </a:t>
            </a:r>
            <a:r>
              <a:rPr kumimoji="0" lang="en-US" altLang="en-US" sz="1400" b="0" i="0" u="none" strike="noStrike" cap="none" normalizeH="0" baseline="0" dirty="0" err="1">
                <a:ln>
                  <a:noFill/>
                </a:ln>
                <a:solidFill>
                  <a:srgbClr val="000000"/>
                </a:solidFill>
                <a:effectLst/>
                <a:latin typeface="Consolas" panose="020B0609020204030204" pitchFamily="49" charset="0"/>
              </a:rPr>
              <a:t>createOrder</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808000"/>
                </a:solidFill>
                <a:effectLst/>
                <a:latin typeface="Consolas" panose="020B0609020204030204" pitchFamily="49" charset="0"/>
              </a:rPr>
              <a:t>@PathVariable </a:t>
            </a:r>
            <a:r>
              <a:rPr kumimoji="0" lang="en-US" altLang="en-US" sz="1400" b="1" i="0" u="none" strike="noStrike" cap="none" normalizeH="0" baseline="0" dirty="0">
                <a:ln>
                  <a:noFill/>
                </a:ln>
                <a:solidFill>
                  <a:srgbClr val="000080"/>
                </a:solidFill>
                <a:effectLst/>
                <a:latin typeface="Consolas" panose="020B0609020204030204" pitchFamily="49" charset="0"/>
              </a:rPr>
              <a:t>long </a:t>
            </a:r>
            <a:r>
              <a:rPr kumimoji="0" lang="en-US" altLang="en-US" sz="1400" b="0" i="0" u="none" strike="noStrike" cap="none" normalizeH="0" baseline="0" dirty="0" err="1">
                <a:ln>
                  <a:noFill/>
                </a:ln>
                <a:solidFill>
                  <a:srgbClr val="000000"/>
                </a:solidFill>
                <a:effectLst/>
                <a:latin typeface="Consolas" panose="020B0609020204030204" pitchFamily="49" charset="0"/>
              </a:rPr>
              <a:t>prodId</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808000"/>
                </a:solidFill>
                <a:effectLst/>
                <a:latin typeface="Consolas" panose="020B0609020204030204" pitchFamily="49" charset="0"/>
              </a:rPr>
              <a:t>@PathVariable </a:t>
            </a:r>
            <a:r>
              <a:rPr kumimoji="0" lang="en-US" altLang="en-US" sz="1400" b="1" i="0" u="none" strike="noStrike" cap="none" normalizeH="0" baseline="0" dirty="0">
                <a:ln>
                  <a:noFill/>
                </a:ln>
                <a:solidFill>
                  <a:srgbClr val="000080"/>
                </a:solidFill>
                <a:effectLst/>
                <a:latin typeface="Consolas" panose="020B0609020204030204" pitchFamily="49" charset="0"/>
              </a:rPr>
              <a:t>int </a:t>
            </a:r>
            <a:r>
              <a:rPr kumimoji="0" lang="en-US" altLang="en-US" sz="1400" b="0" i="0" u="none" strike="noStrike" cap="none" normalizeH="0" baseline="0" dirty="0" err="1">
                <a:ln>
                  <a:noFill/>
                </a:ln>
                <a:solidFill>
                  <a:srgbClr val="000000"/>
                </a:solidFill>
                <a:effectLst/>
                <a:latin typeface="Consolas" panose="020B0609020204030204" pitchFamily="49" charset="0"/>
              </a:rPr>
              <a:t>qnt</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1" u="none" strike="noStrike" cap="none" normalizeH="0" baseline="0" dirty="0" err="1">
                <a:ln>
                  <a:noFill/>
                </a:ln>
                <a:solidFill>
                  <a:srgbClr val="808080"/>
                </a:solidFill>
                <a:effectLst/>
                <a:latin typeface="Consolas" panose="020B0609020204030204" pitchFamily="49" charset="0"/>
              </a:rPr>
              <a:t>saveOrder</a:t>
            </a:r>
            <a:r>
              <a:rPr kumimoji="0" lang="en-US" altLang="en-US" sz="1400" b="0" i="1" u="none" strike="noStrike" cap="none" normalizeH="0" baseline="0" dirty="0">
                <a:ln>
                  <a:noFill/>
                </a:ln>
                <a:solidFill>
                  <a:srgbClr val="808080"/>
                </a:solidFill>
                <a:effectLst/>
                <a:latin typeface="Consolas" panose="020B0609020204030204" pitchFamily="49" charset="0"/>
              </a:rPr>
              <a:t> of the order service</a:t>
            </a:r>
            <a:br>
              <a:rPr kumimoji="0" lang="en-US" altLang="en-US" sz="1400" b="0" i="1" u="none" strike="noStrike" cap="none" normalizeH="0" baseline="0" dirty="0">
                <a:ln>
                  <a:noFill/>
                </a:ln>
                <a:solidFill>
                  <a:srgbClr val="808080"/>
                </a:solidFill>
                <a:effectLst/>
                <a:latin typeface="Consolas" panose="020B0609020204030204" pitchFamily="49" charset="0"/>
              </a:rPr>
            </a:b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return </a:t>
            </a:r>
            <a:r>
              <a:rPr kumimoji="0" lang="en-US" altLang="en-US" sz="1400" b="1" i="0" u="none" strike="noStrike" cap="none" normalizeH="0" baseline="0" dirty="0" err="1">
                <a:ln>
                  <a:noFill/>
                </a:ln>
                <a:solidFill>
                  <a:srgbClr val="660E7A"/>
                </a:solidFill>
                <a:effectLst/>
                <a:latin typeface="Consolas" panose="020B0609020204030204" pitchFamily="49" charset="0"/>
              </a:rPr>
              <a:t>orderService</a:t>
            </a:r>
            <a:r>
              <a:rPr kumimoji="0" lang="en-US" altLang="en-US" sz="1400" b="0" i="0" u="none" strike="noStrike" cap="none" normalizeH="0" baseline="0" dirty="0" err="1">
                <a:ln>
                  <a:noFill/>
                </a:ln>
                <a:solidFill>
                  <a:srgbClr val="000000"/>
                </a:solidFill>
                <a:effectLst/>
                <a:latin typeface="Consolas" panose="020B0609020204030204" pitchFamily="49" charset="0"/>
              </a:rPr>
              <a:t>.saveOrderInDB</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prodId</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qnt</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1894C306-775F-477B-AFBB-2E9D6E08E749}"/>
              </a:ext>
            </a:extLst>
          </p:cNvPr>
          <p:cNvSpPr>
            <a:spLocks noChangeArrowheads="1"/>
          </p:cNvSpPr>
          <p:nvPr/>
        </p:nvSpPr>
        <p:spPr bwMode="auto">
          <a:xfrm>
            <a:off x="599515" y="2599895"/>
            <a:ext cx="11315918" cy="224676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nsolas" panose="020B0609020204030204" pitchFamily="49" charset="0"/>
              </a:rPr>
              <a:t>public </a:t>
            </a:r>
            <a:r>
              <a:rPr kumimoji="0" lang="en-US" altLang="en-US" sz="1400" b="0" i="0" u="none" strike="noStrike" cap="none" normalizeH="0" baseline="0" dirty="0">
                <a:ln>
                  <a:noFill/>
                </a:ln>
                <a:solidFill>
                  <a:srgbClr val="000000"/>
                </a:solidFill>
                <a:effectLst/>
                <a:latin typeface="Consolas" panose="020B0609020204030204" pitchFamily="49" charset="0"/>
              </a:rPr>
              <a:t>Order </a:t>
            </a:r>
            <a:r>
              <a:rPr kumimoji="0" lang="en-US" altLang="en-US" sz="1400" b="0" i="0" u="none" strike="noStrike" cap="none" normalizeH="0" baseline="0" dirty="0" err="1">
                <a:ln>
                  <a:noFill/>
                </a:ln>
                <a:solidFill>
                  <a:srgbClr val="000000"/>
                </a:solidFill>
                <a:effectLst/>
                <a:latin typeface="Consolas" panose="020B0609020204030204" pitchFamily="49" charset="0"/>
              </a:rPr>
              <a:t>saveOrderInDB</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000080"/>
                </a:solidFill>
                <a:effectLst/>
                <a:latin typeface="Consolas" panose="020B0609020204030204" pitchFamily="49" charset="0"/>
              </a:rPr>
              <a:t>long </a:t>
            </a:r>
            <a:r>
              <a:rPr kumimoji="0" lang="en-US" altLang="en-US" sz="1400" b="0" i="0" u="none" strike="noStrike" cap="none" normalizeH="0" baseline="0" dirty="0" err="1">
                <a:ln>
                  <a:noFill/>
                </a:ln>
                <a:solidFill>
                  <a:srgbClr val="000000"/>
                </a:solidFill>
                <a:effectLst/>
                <a:latin typeface="Consolas" panose="020B0609020204030204" pitchFamily="49" charset="0"/>
              </a:rPr>
              <a:t>prodId</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int </a:t>
            </a:r>
            <a:r>
              <a:rPr kumimoji="0" lang="en-US" altLang="en-US" sz="1400" b="0" i="0" u="none" strike="noStrike" cap="none" normalizeH="0" baseline="0" dirty="0" err="1">
                <a:ln>
                  <a:noFill/>
                </a:ln>
                <a:solidFill>
                  <a:srgbClr val="000000"/>
                </a:solidFill>
                <a:effectLst/>
                <a:latin typeface="Consolas" panose="020B0609020204030204" pitchFamily="49" charset="0"/>
              </a:rPr>
              <a:t>qnt</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endParaRPr lang="en-US" altLang="en-US" sz="14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1" i="1" u="none" strike="noStrike" cap="none" normalizeH="0" baseline="0" dirty="0">
                <a:ln>
                  <a:noFill/>
                </a:ln>
                <a:solidFill>
                  <a:srgbClr val="808080"/>
                </a:solidFill>
                <a:effectLst/>
                <a:latin typeface="Consolas" panose="020B0609020204030204" pitchFamily="49" charset="0"/>
              </a:rPr>
              <a:t>(To do)</a:t>
            </a:r>
            <a:r>
              <a:rPr kumimoji="0" lang="en-US" altLang="en-US" sz="1400" b="0" i="1" u="none" strike="noStrike" cap="none" normalizeH="0" baseline="0" dirty="0">
                <a:ln>
                  <a:noFill/>
                </a:ln>
                <a:solidFill>
                  <a:srgbClr val="808080"/>
                </a:solidFill>
                <a:effectLst/>
                <a:latin typeface="Consolas" panose="020B0609020204030204" pitchFamily="49" charset="0"/>
              </a:rPr>
              <a:t> Get the concerned product from the </a:t>
            </a:r>
            <a:r>
              <a:rPr kumimoji="0" lang="en-US" altLang="en-US" sz="1400" b="0" i="1" u="none" strike="noStrike" cap="none" normalizeH="0" baseline="0" dirty="0" err="1">
                <a:ln>
                  <a:noFill/>
                </a:ln>
                <a:solidFill>
                  <a:srgbClr val="808080"/>
                </a:solidFill>
                <a:effectLst/>
                <a:latin typeface="Consolas" panose="020B0609020204030204" pitchFamily="49" charset="0"/>
              </a:rPr>
              <a:t>product_service</a:t>
            </a:r>
            <a:r>
              <a:rPr kumimoji="0" lang="en-US" altLang="en-US" sz="1400" b="0" i="1" u="none" strike="noStrike" cap="none" normalizeH="0" baseline="0" dirty="0">
                <a:ln>
                  <a:noFill/>
                </a:ln>
                <a:solidFill>
                  <a:srgbClr val="808080"/>
                </a:solidFill>
                <a:effectLst/>
                <a:latin typeface="Consolas" panose="020B0609020204030204" pitchFamily="49" charset="0"/>
              </a:rPr>
              <a:t> using </a:t>
            </a:r>
            <a:r>
              <a:rPr kumimoji="0" lang="en-US" altLang="en-US" sz="1400" b="0" i="1" u="none" strike="noStrike" cap="none" normalizeH="0" baseline="0" dirty="0" err="1">
                <a:ln>
                  <a:noFill/>
                </a:ln>
                <a:solidFill>
                  <a:srgbClr val="808080"/>
                </a:solidFill>
                <a:effectLst/>
                <a:latin typeface="Consolas" panose="020B0609020204030204" pitchFamily="49" charset="0"/>
              </a:rPr>
              <a:t>OpenFeign</a:t>
            </a:r>
            <a:r>
              <a:rPr kumimoji="0" lang="en-US" altLang="en-US" sz="1400" b="0" i="1" u="none" strike="noStrike" cap="none" normalizeH="0" baseline="0" dirty="0">
                <a:ln>
                  <a:noFill/>
                </a:ln>
                <a:solidFill>
                  <a:srgbClr val="808080"/>
                </a:solidFill>
                <a:effectLst/>
                <a:latin typeface="Consolas" panose="020B0609020204030204" pitchFamily="49" charset="0"/>
              </a:rPr>
              <a:t> (In order to get the product price)</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1" i="1" u="none" strike="noStrike" cap="none" normalizeH="0" baseline="0" dirty="0">
                <a:ln>
                  <a:noFill/>
                </a:ln>
                <a:solidFill>
                  <a:srgbClr val="808080"/>
                </a:solidFill>
                <a:effectLst/>
                <a:latin typeface="Consolas" panose="020B0609020204030204" pitchFamily="49" charset="0"/>
              </a:rPr>
              <a:t>(To do)</a:t>
            </a:r>
            <a:r>
              <a:rPr kumimoji="0" lang="en-US" altLang="en-US" sz="1400" b="0" i="1" u="none" strike="noStrike" cap="none" normalizeH="0" baseline="0" dirty="0">
                <a:ln>
                  <a:noFill/>
                </a:ln>
                <a:solidFill>
                  <a:srgbClr val="808080"/>
                </a:solidFill>
                <a:effectLst/>
                <a:latin typeface="Consolas" panose="020B0609020204030204" pitchFamily="49" charset="0"/>
              </a:rPr>
              <a:t> Create and save the new order in the database</a:t>
            </a:r>
            <a:r>
              <a:rPr lang="en-US" altLang="en-US" sz="1400" dirty="0">
                <a:solidFill>
                  <a:srgbClr val="000000"/>
                </a:solidFill>
                <a:latin typeface="Consolas" panose="020B0609020204030204" pitchFamily="49" charset="0"/>
              </a:rPr>
              <a:t>.</a:t>
            </a:r>
            <a:endParaRPr kumimoji="0" lang="en-US" altLang="en-US"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rgbClr val="000000"/>
                </a:solidFill>
                <a:effectLst/>
                <a:latin typeface="Consolas" panose="020B0609020204030204" pitchFamily="49" charset="0"/>
              </a:rPr>
            </a:br>
            <a:r>
              <a:rPr lang="en-US" altLang="en-US" sz="1400" dirty="0">
                <a:solidFill>
                  <a:srgbClr val="000000"/>
                </a:solidFill>
                <a:latin typeface="Consolas" panose="020B0609020204030204" pitchFamily="49" charset="0"/>
              </a:rPr>
              <a:t>    </a:t>
            </a:r>
            <a:r>
              <a:rPr kumimoji="0" lang="en-US" altLang="en-US" sz="1400" b="0" i="1" u="none" strike="noStrike" cap="none" normalizeH="0" baseline="0" dirty="0">
                <a:ln>
                  <a:noFill/>
                </a:ln>
                <a:solidFill>
                  <a:srgbClr val="808080"/>
                </a:solidFill>
                <a:effectLst/>
                <a:latin typeface="Consolas" panose="020B0609020204030204" pitchFamily="49" charset="0"/>
              </a:rPr>
              <a:t>// Publish the </a:t>
            </a:r>
            <a:r>
              <a:rPr kumimoji="0" lang="en-US" altLang="en-US" sz="1400" b="0" i="1" u="none" strike="noStrike" cap="none" normalizeH="0" baseline="0" dirty="0" err="1">
                <a:ln>
                  <a:noFill/>
                </a:ln>
                <a:solidFill>
                  <a:srgbClr val="808080"/>
                </a:solidFill>
                <a:effectLst/>
                <a:latin typeface="Consolas" panose="020B0609020204030204" pitchFamily="49" charset="0"/>
              </a:rPr>
              <a:t>orderEvent</a:t>
            </a:r>
            <a:r>
              <a:rPr kumimoji="0" lang="en-US" altLang="en-US" sz="1400" b="0" i="1" u="none" strike="noStrike" cap="none" normalizeH="0" baseline="0" dirty="0">
                <a:ln>
                  <a:noFill/>
                </a:ln>
                <a:solidFill>
                  <a:srgbClr val="808080"/>
                </a:solidFill>
                <a:effectLst/>
                <a:latin typeface="Consolas" panose="020B0609020204030204" pitchFamily="49" charset="0"/>
              </a:rPr>
              <a:t> to the product service</a:t>
            </a:r>
            <a:br>
              <a:rPr kumimoji="0" lang="en-US" altLang="en-US" sz="1400" b="0" i="1" u="none" strike="noStrike" cap="none" normalizeH="0" baseline="0" dirty="0">
                <a:ln>
                  <a:noFill/>
                </a:ln>
                <a:solidFill>
                  <a:srgbClr val="808080"/>
                </a:solidFill>
                <a:effectLst/>
                <a:latin typeface="Consolas" panose="020B0609020204030204" pitchFamily="49" charset="0"/>
              </a:rPr>
            </a:b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1" i="0" u="none" strike="noStrike" cap="none" normalizeH="0" baseline="0" dirty="0" err="1">
                <a:ln>
                  <a:noFill/>
                </a:ln>
                <a:solidFill>
                  <a:srgbClr val="660E7A"/>
                </a:solidFill>
                <a:effectLst/>
                <a:latin typeface="Consolas" panose="020B0609020204030204" pitchFamily="49" charset="0"/>
              </a:rPr>
              <a:t>orderPublisher</a:t>
            </a:r>
            <a:r>
              <a:rPr kumimoji="0" lang="en-US" altLang="en-US" sz="1400" b="0" i="0" u="none" strike="noStrike" cap="none" normalizeH="0" baseline="0" dirty="0" err="1">
                <a:ln>
                  <a:noFill/>
                </a:ln>
                <a:solidFill>
                  <a:srgbClr val="000000"/>
                </a:solidFill>
                <a:effectLst/>
                <a:latin typeface="Consolas" panose="020B0609020204030204" pitchFamily="49" charset="0"/>
              </a:rPr>
              <a:t>.publishOrderEvent</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newOrder</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prodId</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qnt</a:t>
            </a:r>
            <a:r>
              <a:rPr kumimoji="0" lang="en-US" altLang="en-US" sz="14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return </a:t>
            </a:r>
            <a:r>
              <a:rPr kumimoji="0" lang="en-US" altLang="en-US" sz="1400" b="0" i="0" u="none" strike="noStrike" cap="none" normalizeH="0" baseline="0" dirty="0" err="1">
                <a:ln>
                  <a:noFill/>
                </a:ln>
                <a:solidFill>
                  <a:srgbClr val="000000"/>
                </a:solidFill>
                <a:effectLst/>
                <a:latin typeface="Consolas" panose="020B0609020204030204" pitchFamily="49" charset="0"/>
              </a:rPr>
              <a:t>newOrder</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374627BD-9B1D-4381-BD6E-0D26CFA27AAC}"/>
              </a:ext>
            </a:extLst>
          </p:cNvPr>
          <p:cNvSpPr>
            <a:spLocks noChangeArrowheads="1"/>
          </p:cNvSpPr>
          <p:nvPr/>
        </p:nvSpPr>
        <p:spPr bwMode="auto">
          <a:xfrm>
            <a:off x="599515" y="4948897"/>
            <a:ext cx="11017760" cy="181588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8000"/>
                </a:solidFill>
                <a:effectLst/>
                <a:latin typeface="Consolas" panose="020B0609020204030204" pitchFamily="49" charset="0"/>
              </a:rPr>
              <a:t>@Autowired</a:t>
            </a:r>
            <a:br>
              <a:rPr kumimoji="0" lang="en-US" altLang="en-US" sz="1400" b="0" i="0" u="none" strike="noStrike" cap="none" normalizeH="0" baseline="0" dirty="0">
                <a:ln>
                  <a:noFill/>
                </a:ln>
                <a:solidFill>
                  <a:srgbClr val="808000"/>
                </a:solidFill>
                <a:effectLst/>
                <a:latin typeface="Consolas" panose="020B0609020204030204" pitchFamily="49" charset="0"/>
              </a:rPr>
            </a:br>
            <a:r>
              <a:rPr kumimoji="0" lang="en-US" altLang="en-US" sz="1400" b="1" i="0" u="none" strike="noStrike" cap="none" normalizeH="0" baseline="0" dirty="0">
                <a:ln>
                  <a:noFill/>
                </a:ln>
                <a:solidFill>
                  <a:srgbClr val="000080"/>
                </a:solidFill>
                <a:effectLst/>
                <a:latin typeface="Consolas" panose="020B0609020204030204" pitchFamily="49" charset="0"/>
              </a:rPr>
              <a:t>private </a:t>
            </a:r>
            <a:r>
              <a:rPr kumimoji="0" lang="en-US" altLang="en-US" sz="1400" b="0" i="0" u="none" strike="noStrike" cap="none" normalizeH="0" baseline="0" dirty="0" err="1">
                <a:ln>
                  <a:noFill/>
                </a:ln>
                <a:solidFill>
                  <a:srgbClr val="000000"/>
                </a:solidFill>
                <a:effectLst/>
                <a:latin typeface="Consolas" panose="020B0609020204030204" pitchFamily="49" charset="0"/>
              </a:rPr>
              <a:t>Sinks.Many</a:t>
            </a:r>
            <a:r>
              <a:rPr kumimoji="0" lang="en-US" altLang="en-US" sz="1400" b="0" i="0" u="none" strike="noStrike" cap="none" normalizeH="0" baseline="0" dirty="0">
                <a:ln>
                  <a:noFill/>
                </a:ln>
                <a:solidFill>
                  <a:srgbClr val="000000"/>
                </a:solidFill>
                <a:effectLst/>
                <a:latin typeface="Consolas" panose="020B0609020204030204" pitchFamily="49" charset="0"/>
              </a:rPr>
              <a:t>&lt;</a:t>
            </a:r>
            <a:r>
              <a:rPr kumimoji="0" lang="en-US" altLang="en-US" sz="1400" b="0" i="0" u="none" strike="noStrike" cap="none" normalizeH="0" baseline="0" dirty="0" err="1">
                <a:ln>
                  <a:noFill/>
                </a:ln>
                <a:solidFill>
                  <a:srgbClr val="000000"/>
                </a:solidFill>
                <a:effectLst/>
                <a:latin typeface="Consolas" panose="020B0609020204030204" pitchFamily="49" charset="0"/>
              </a:rPr>
              <a:t>OrderEvent</a:t>
            </a:r>
            <a:r>
              <a:rPr kumimoji="0" lang="en-US" altLang="en-US" sz="1400" b="0" i="0" u="none" strike="noStrike" cap="none" normalizeH="0" baseline="0" dirty="0">
                <a:ln>
                  <a:noFill/>
                </a:ln>
                <a:solidFill>
                  <a:srgbClr val="000000"/>
                </a:solidFill>
                <a:effectLst/>
                <a:latin typeface="Consolas" panose="020B0609020204030204" pitchFamily="49" charset="0"/>
              </a:rPr>
              <a:t>&gt; </a:t>
            </a:r>
            <a:r>
              <a:rPr kumimoji="0" lang="en-US" altLang="en-US" sz="1400" b="1" i="0" u="none" strike="noStrike" cap="none" normalizeH="0" baseline="0" dirty="0" err="1">
                <a:ln>
                  <a:noFill/>
                </a:ln>
                <a:solidFill>
                  <a:srgbClr val="660E7A"/>
                </a:solidFill>
                <a:effectLst/>
                <a:latin typeface="Consolas" panose="020B0609020204030204" pitchFamily="49" charset="0"/>
              </a:rPr>
              <a:t>orderSinks</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endParaRPr kumimoji="0" lang="en-US" altLang="en-US"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nsolas" panose="020B0609020204030204" pitchFamily="49" charset="0"/>
              </a:rPr>
              <a:t>public void </a:t>
            </a:r>
            <a:r>
              <a:rPr kumimoji="0" lang="en-US" altLang="en-US" sz="1400" b="0" i="0" u="none" strike="noStrike" cap="none" normalizeH="0" baseline="0" dirty="0" err="1">
                <a:ln>
                  <a:noFill/>
                </a:ln>
                <a:solidFill>
                  <a:srgbClr val="000000"/>
                </a:solidFill>
                <a:effectLst/>
                <a:latin typeface="Consolas" panose="020B0609020204030204" pitchFamily="49" charset="0"/>
              </a:rPr>
              <a:t>publishOrderEvent</a:t>
            </a:r>
            <a:r>
              <a:rPr kumimoji="0" lang="en-US" altLang="en-US" sz="1400" b="0" i="0" u="none" strike="noStrike" cap="none" normalizeH="0" baseline="0" dirty="0">
                <a:ln>
                  <a:noFill/>
                </a:ln>
                <a:solidFill>
                  <a:srgbClr val="000000"/>
                </a:solidFill>
                <a:effectLst/>
                <a:latin typeface="Consolas" panose="020B0609020204030204" pitchFamily="49" charset="0"/>
              </a:rPr>
              <a:t>(Order </a:t>
            </a:r>
            <a:r>
              <a:rPr kumimoji="0" lang="en-US" altLang="en-US" sz="1400" b="0" i="0" u="none" strike="noStrike" cap="none" normalizeH="0" baseline="0" dirty="0" err="1">
                <a:ln>
                  <a:noFill/>
                </a:ln>
                <a:solidFill>
                  <a:srgbClr val="000000"/>
                </a:solidFill>
                <a:effectLst/>
                <a:latin typeface="Consolas" panose="020B0609020204030204" pitchFamily="49" charset="0"/>
              </a:rPr>
              <a:t>newOrder</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long </a:t>
            </a:r>
            <a:r>
              <a:rPr kumimoji="0" lang="en-US" altLang="en-US" sz="1400" b="0" i="0" u="none" strike="noStrike" cap="none" normalizeH="0" baseline="0" dirty="0" err="1">
                <a:ln>
                  <a:noFill/>
                </a:ln>
                <a:solidFill>
                  <a:srgbClr val="000000"/>
                </a:solidFill>
                <a:effectLst/>
                <a:latin typeface="Consolas" panose="020B0609020204030204" pitchFamily="49" charset="0"/>
              </a:rPr>
              <a:t>prodId</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int </a:t>
            </a:r>
            <a:r>
              <a:rPr kumimoji="0" lang="en-US" altLang="en-US" sz="1400" b="0" i="0" u="none" strike="noStrike" cap="none" normalizeH="0" baseline="0" dirty="0" err="1">
                <a:ln>
                  <a:noFill/>
                </a:ln>
                <a:solidFill>
                  <a:srgbClr val="000000"/>
                </a:solidFill>
                <a:effectLst/>
                <a:latin typeface="Consolas" panose="020B0609020204030204" pitchFamily="49" charset="0"/>
              </a:rPr>
              <a:t>qnt</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1" u="none" strike="noStrike" cap="none" normalizeH="0" baseline="0" dirty="0">
                <a:ln>
                  <a:noFill/>
                </a:ln>
                <a:solidFill>
                  <a:srgbClr val="808080"/>
                </a:solidFill>
                <a:effectLst/>
                <a:latin typeface="Consolas" panose="020B0609020204030204" pitchFamily="49" charset="0"/>
              </a:rPr>
              <a:t>// Create an order event with the necessary data and send it.</a:t>
            </a:r>
            <a:br>
              <a:rPr kumimoji="0" lang="en-US" altLang="en-US" sz="1400" b="0" i="1" u="none" strike="noStrike" cap="none" normalizeH="0" baseline="0" dirty="0">
                <a:ln>
                  <a:noFill/>
                </a:ln>
                <a:solidFill>
                  <a:srgbClr val="808080"/>
                </a:solidFill>
                <a:effectLst/>
                <a:latin typeface="Consolas" panose="020B0609020204030204" pitchFamily="49" charset="0"/>
              </a:rPr>
            </a:b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OrderEvent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orderEvent</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1" i="0" u="none" strike="noStrike" cap="none" normalizeH="0" baseline="0" dirty="0">
                <a:ln>
                  <a:noFill/>
                </a:ln>
                <a:solidFill>
                  <a:srgbClr val="000080"/>
                </a:solidFill>
                <a:effectLst/>
                <a:latin typeface="Consolas" panose="020B0609020204030204" pitchFamily="49" charset="0"/>
              </a:rPr>
              <a:t>new </a:t>
            </a:r>
            <a:r>
              <a:rPr kumimoji="0" lang="en-US" altLang="en-US" sz="1400" b="0" i="0" u="none" strike="noStrike" cap="none" normalizeH="0" baseline="0" dirty="0" err="1">
                <a:ln>
                  <a:noFill/>
                </a:ln>
                <a:solidFill>
                  <a:srgbClr val="000000"/>
                </a:solidFill>
                <a:effectLst/>
                <a:latin typeface="Consolas" panose="020B0609020204030204" pitchFamily="49" charset="0"/>
              </a:rPr>
              <a:t>OrderEvent</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newOrder.getId</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prodId</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qnt</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err="1">
                <a:ln>
                  <a:noFill/>
                </a:ln>
                <a:solidFill>
                  <a:srgbClr val="660E7A"/>
                </a:solidFill>
                <a:effectLst/>
                <a:latin typeface="Consolas" panose="020B0609020204030204" pitchFamily="49" charset="0"/>
              </a:rPr>
              <a:t>orderSinks</a:t>
            </a:r>
            <a:r>
              <a:rPr kumimoji="0" lang="en-US" altLang="en-US" sz="1400" b="0" i="0" u="none" strike="noStrike" cap="none" normalizeH="0" baseline="0" dirty="0" err="1">
                <a:ln>
                  <a:noFill/>
                </a:ln>
                <a:solidFill>
                  <a:srgbClr val="000000"/>
                </a:solidFill>
                <a:effectLst/>
                <a:latin typeface="Consolas" panose="020B0609020204030204" pitchFamily="49" charset="0"/>
              </a:rPr>
              <a:t>.tryEmitNext</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orderEvent</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909DB8F3-A3A4-469A-9823-198FADC3DBD9}"/>
              </a:ext>
            </a:extLst>
          </p:cNvPr>
          <p:cNvSpPr txBox="1"/>
          <p:nvPr/>
        </p:nvSpPr>
        <p:spPr>
          <a:xfrm>
            <a:off x="9170503" y="1592770"/>
            <a:ext cx="2446770" cy="923330"/>
          </a:xfrm>
          <a:prstGeom prst="rect">
            <a:avLst/>
          </a:prstGeom>
          <a:noFill/>
          <a:ln>
            <a:solidFill>
              <a:schemeClr val="tx1"/>
            </a:solidFill>
          </a:ln>
        </p:spPr>
        <p:txBody>
          <a:bodyPr wrap="square">
            <a:spAutoFit/>
          </a:bodyPr>
          <a:lstStyle/>
          <a:p>
            <a:pPr algn="ctr"/>
            <a:r>
              <a:rPr lang="en-US" b="1" u="sng" dirty="0">
                <a:solidFill>
                  <a:srgbClr val="000000"/>
                </a:solidFill>
                <a:latin typeface="Raleway" pitchFamily="2" charset="0"/>
              </a:rPr>
              <a:t>Controller</a:t>
            </a:r>
            <a:r>
              <a:rPr lang="en-US" b="1" dirty="0">
                <a:solidFill>
                  <a:srgbClr val="000000"/>
                </a:solidFill>
                <a:latin typeface="Raleway" pitchFamily="2" charset="0"/>
              </a:rPr>
              <a:t> package : </a:t>
            </a:r>
            <a:r>
              <a:rPr lang="en-US" dirty="0" err="1">
                <a:solidFill>
                  <a:srgbClr val="FF0000"/>
                </a:solidFill>
                <a:latin typeface="Raleway" pitchFamily="2" charset="0"/>
              </a:rPr>
              <a:t>OrderController</a:t>
            </a:r>
            <a:r>
              <a:rPr lang="en-US" dirty="0">
                <a:solidFill>
                  <a:srgbClr val="000000"/>
                </a:solidFill>
                <a:latin typeface="Raleway" pitchFamily="2" charset="0"/>
              </a:rPr>
              <a:t> </a:t>
            </a:r>
          </a:p>
          <a:p>
            <a:pPr algn="ctr"/>
            <a:r>
              <a:rPr lang="en-US" dirty="0">
                <a:solidFill>
                  <a:srgbClr val="000000"/>
                </a:solidFill>
                <a:latin typeface="Raleway" pitchFamily="2" charset="0"/>
              </a:rPr>
              <a:t>class</a:t>
            </a:r>
          </a:p>
        </p:txBody>
      </p:sp>
      <p:sp>
        <p:nvSpPr>
          <p:cNvPr id="9" name="TextBox 8">
            <a:extLst>
              <a:ext uri="{FF2B5EF4-FFF2-40B4-BE49-F238E27FC236}">
                <a16:creationId xmlns:a16="http://schemas.microsoft.com/office/drawing/2014/main" id="{F5A939DE-188B-4B6A-A3EE-0031A5582657}"/>
              </a:ext>
            </a:extLst>
          </p:cNvPr>
          <p:cNvSpPr txBox="1"/>
          <p:nvPr/>
        </p:nvSpPr>
        <p:spPr>
          <a:xfrm>
            <a:off x="9576657" y="3923334"/>
            <a:ext cx="2335609" cy="923330"/>
          </a:xfrm>
          <a:prstGeom prst="rect">
            <a:avLst/>
          </a:prstGeom>
          <a:noFill/>
          <a:ln>
            <a:solidFill>
              <a:schemeClr val="tx1"/>
            </a:solidFill>
          </a:ln>
        </p:spPr>
        <p:txBody>
          <a:bodyPr wrap="square">
            <a:spAutoFit/>
          </a:bodyPr>
          <a:lstStyle/>
          <a:p>
            <a:pPr algn="ctr"/>
            <a:r>
              <a:rPr lang="en-US" b="1" u="sng" dirty="0">
                <a:solidFill>
                  <a:srgbClr val="000000"/>
                </a:solidFill>
                <a:latin typeface="Raleway" pitchFamily="2" charset="0"/>
              </a:rPr>
              <a:t>Services</a:t>
            </a:r>
            <a:r>
              <a:rPr lang="en-US" b="1" dirty="0">
                <a:solidFill>
                  <a:srgbClr val="000000"/>
                </a:solidFill>
                <a:latin typeface="Raleway" pitchFamily="2" charset="0"/>
              </a:rPr>
              <a:t> package : </a:t>
            </a:r>
            <a:r>
              <a:rPr lang="en-US" b="1" dirty="0" err="1">
                <a:solidFill>
                  <a:srgbClr val="FF0000"/>
                </a:solidFill>
                <a:latin typeface="Raleway" pitchFamily="2" charset="0"/>
              </a:rPr>
              <a:t>OrderService</a:t>
            </a:r>
            <a:r>
              <a:rPr lang="en-US" dirty="0">
                <a:solidFill>
                  <a:srgbClr val="000000"/>
                </a:solidFill>
                <a:latin typeface="Raleway" pitchFamily="2" charset="0"/>
              </a:rPr>
              <a:t> </a:t>
            </a:r>
          </a:p>
          <a:p>
            <a:pPr algn="ctr"/>
            <a:r>
              <a:rPr lang="en-US" dirty="0">
                <a:solidFill>
                  <a:srgbClr val="000000"/>
                </a:solidFill>
                <a:latin typeface="Raleway" pitchFamily="2" charset="0"/>
              </a:rPr>
              <a:t>class</a:t>
            </a:r>
          </a:p>
        </p:txBody>
      </p:sp>
      <p:sp>
        <p:nvSpPr>
          <p:cNvPr id="10" name="TextBox 9">
            <a:extLst>
              <a:ext uri="{FF2B5EF4-FFF2-40B4-BE49-F238E27FC236}">
                <a16:creationId xmlns:a16="http://schemas.microsoft.com/office/drawing/2014/main" id="{DFC47DCB-F4C0-4B01-8901-3693CD5A7223}"/>
              </a:ext>
            </a:extLst>
          </p:cNvPr>
          <p:cNvSpPr txBox="1"/>
          <p:nvPr/>
        </p:nvSpPr>
        <p:spPr>
          <a:xfrm>
            <a:off x="9281666" y="5841449"/>
            <a:ext cx="2335607" cy="923330"/>
          </a:xfrm>
          <a:prstGeom prst="rect">
            <a:avLst/>
          </a:prstGeom>
          <a:noFill/>
          <a:ln>
            <a:solidFill>
              <a:schemeClr val="tx1"/>
            </a:solidFill>
          </a:ln>
        </p:spPr>
        <p:txBody>
          <a:bodyPr wrap="square">
            <a:spAutoFit/>
          </a:bodyPr>
          <a:lstStyle/>
          <a:p>
            <a:pPr algn="ctr"/>
            <a:r>
              <a:rPr lang="en-US" b="1" u="sng" dirty="0">
                <a:solidFill>
                  <a:srgbClr val="000000"/>
                </a:solidFill>
                <a:latin typeface="Raleway" pitchFamily="2" charset="0"/>
              </a:rPr>
              <a:t>Services</a:t>
            </a:r>
            <a:r>
              <a:rPr lang="en-US" b="1" dirty="0">
                <a:solidFill>
                  <a:srgbClr val="000000"/>
                </a:solidFill>
                <a:latin typeface="Raleway" pitchFamily="2" charset="0"/>
              </a:rPr>
              <a:t> package : </a:t>
            </a:r>
            <a:r>
              <a:rPr lang="en-US" b="1" dirty="0" err="1">
                <a:solidFill>
                  <a:srgbClr val="FF0000"/>
                </a:solidFill>
                <a:latin typeface="Raleway" pitchFamily="2" charset="0"/>
              </a:rPr>
              <a:t>OrderPublisher</a:t>
            </a:r>
            <a:r>
              <a:rPr lang="en-US" dirty="0">
                <a:solidFill>
                  <a:srgbClr val="000000"/>
                </a:solidFill>
                <a:latin typeface="Raleway" pitchFamily="2" charset="0"/>
              </a:rPr>
              <a:t> class</a:t>
            </a:r>
          </a:p>
        </p:txBody>
      </p:sp>
      <p:cxnSp>
        <p:nvCxnSpPr>
          <p:cNvPr id="20" name="Connector: Elbow 19">
            <a:extLst>
              <a:ext uri="{FF2B5EF4-FFF2-40B4-BE49-F238E27FC236}">
                <a16:creationId xmlns:a16="http://schemas.microsoft.com/office/drawing/2014/main" id="{1CD9C324-402C-445B-820C-6BB4D2D69B18}"/>
              </a:ext>
            </a:extLst>
          </p:cNvPr>
          <p:cNvCxnSpPr/>
          <p:nvPr/>
        </p:nvCxnSpPr>
        <p:spPr>
          <a:xfrm rot="10800000" flipH="1" flipV="1">
            <a:off x="596348" y="4067814"/>
            <a:ext cx="1" cy="1897100"/>
          </a:xfrm>
          <a:prstGeom prst="bentConnector3">
            <a:avLst>
              <a:gd name="adj1" fmla="val -2286000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2F62F0A-4A66-43C9-A6DD-A878AEEF36C0}"/>
              </a:ext>
            </a:extLst>
          </p:cNvPr>
          <p:cNvCxnSpPr/>
          <p:nvPr/>
        </p:nvCxnSpPr>
        <p:spPr>
          <a:xfrm flipH="1">
            <a:off x="2729345" y="2054435"/>
            <a:ext cx="803564" cy="54546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E929944-4188-4852-AFCB-198AD497A2A5}"/>
              </a:ext>
            </a:extLst>
          </p:cNvPr>
          <p:cNvCxnSpPr>
            <a:cxnSpLocks/>
          </p:cNvCxnSpPr>
          <p:nvPr/>
        </p:nvCxnSpPr>
        <p:spPr>
          <a:xfrm flipH="1">
            <a:off x="2729346" y="4172187"/>
            <a:ext cx="831270" cy="143890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23AEF405-FAFC-4F6C-85D6-039906E05A1A}"/>
              </a:ext>
            </a:extLst>
          </p:cNvPr>
          <p:cNvSpPr/>
          <p:nvPr/>
        </p:nvSpPr>
        <p:spPr>
          <a:xfrm>
            <a:off x="3030643" y="1826180"/>
            <a:ext cx="2717014" cy="2282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ED40698E-3242-4D1F-A182-B91B080B3C76}"/>
              </a:ext>
            </a:extLst>
          </p:cNvPr>
          <p:cNvSpPr/>
          <p:nvPr/>
        </p:nvSpPr>
        <p:spPr>
          <a:xfrm>
            <a:off x="2543356" y="3940130"/>
            <a:ext cx="4069031" cy="2320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C618DC16-3A1F-43AB-9D6E-EFE0CEE9C79B}"/>
              </a:ext>
            </a:extLst>
          </p:cNvPr>
          <p:cNvSpPr/>
          <p:nvPr/>
        </p:nvSpPr>
        <p:spPr>
          <a:xfrm>
            <a:off x="1928604" y="2649786"/>
            <a:ext cx="3718569" cy="2680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528E2E7-4DB1-4D95-8FD7-FE02CEB4643B}"/>
              </a:ext>
            </a:extLst>
          </p:cNvPr>
          <p:cNvSpPr/>
          <p:nvPr/>
        </p:nvSpPr>
        <p:spPr>
          <a:xfrm>
            <a:off x="1839844" y="5626661"/>
            <a:ext cx="5595936" cy="2680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4776483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EAC5-D261-4D05-8ED3-A4DE32A744AC}"/>
              </a:ext>
            </a:extLst>
          </p:cNvPr>
          <p:cNvSpPr>
            <a:spLocks noGrp="1"/>
          </p:cNvSpPr>
          <p:nvPr>
            <p:ph type="title"/>
          </p:nvPr>
        </p:nvSpPr>
        <p:spPr>
          <a:xfrm>
            <a:off x="0" y="0"/>
            <a:ext cx="12192000" cy="1050758"/>
          </a:xfrm>
        </p:spPr>
        <p:txBody>
          <a:bodyPr/>
          <a:lstStyle/>
          <a:p>
            <a:r>
              <a:rPr lang="en-US" sz="4000" dirty="0">
                <a:solidFill>
                  <a:srgbClr val="FF0000"/>
                </a:solidFill>
              </a:rPr>
              <a:t>Step 4</a:t>
            </a:r>
            <a:r>
              <a:rPr lang="en-US" sz="4000" dirty="0">
                <a:solidFill>
                  <a:schemeClr val="accent3"/>
                </a:solidFill>
              </a:rPr>
              <a:t>: New </a:t>
            </a:r>
            <a:r>
              <a:rPr lang="en-US" sz="4000" i="1" dirty="0" err="1">
                <a:solidFill>
                  <a:schemeClr val="accent3"/>
                </a:solidFill>
              </a:rPr>
              <a:t>order_servie</a:t>
            </a:r>
            <a:endParaRPr lang="en-US" sz="4000" dirty="0"/>
          </a:p>
        </p:txBody>
      </p:sp>
      <p:sp>
        <p:nvSpPr>
          <p:cNvPr id="3" name="Rectangle 1">
            <a:extLst>
              <a:ext uri="{FF2B5EF4-FFF2-40B4-BE49-F238E27FC236}">
                <a16:creationId xmlns:a16="http://schemas.microsoft.com/office/drawing/2014/main" id="{3735F9C7-6E38-44AA-B6AD-7DF1EE38A82F}"/>
              </a:ext>
            </a:extLst>
          </p:cNvPr>
          <p:cNvSpPr>
            <a:spLocks noChangeArrowheads="1"/>
          </p:cNvSpPr>
          <p:nvPr/>
        </p:nvSpPr>
        <p:spPr bwMode="auto">
          <a:xfrm>
            <a:off x="811538" y="1459901"/>
            <a:ext cx="10568919" cy="4801314"/>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08000"/>
                </a:solidFill>
                <a:effectLst/>
                <a:latin typeface="Consolas" panose="020B0609020204030204" pitchFamily="49" charset="0"/>
              </a:rPr>
              <a:t>@Configuration</a:t>
            </a:r>
            <a:br>
              <a:rPr kumimoji="0" lang="en-US" altLang="en-US" b="0" i="0" u="none" strike="noStrike" cap="none" normalizeH="0" baseline="0" dirty="0">
                <a:ln>
                  <a:noFill/>
                </a:ln>
                <a:solidFill>
                  <a:srgbClr val="808000"/>
                </a:solidFill>
                <a:effectLst/>
                <a:latin typeface="Consolas" panose="020B0609020204030204" pitchFamily="49" charset="0"/>
              </a:rPr>
            </a:b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OrderPublisherKafkaConfig</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endParaRPr kumimoji="0" lang="en-US" altLang="en-US"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i="1" dirty="0">
                <a:solidFill>
                  <a:srgbClr val="808080"/>
                </a:solidFill>
                <a:latin typeface="Consolas" panose="020B0609020204030204" pitchFamily="49" charset="0"/>
              </a:rPr>
              <a:t>    // </a:t>
            </a:r>
            <a:r>
              <a:rPr kumimoji="0" lang="en-US" altLang="en-US" b="0" i="1" u="none" strike="noStrike" cap="none" normalizeH="0" baseline="0" dirty="0">
                <a:ln>
                  <a:noFill/>
                </a:ln>
                <a:solidFill>
                  <a:srgbClr val="808080"/>
                </a:solidFill>
                <a:effectLst/>
                <a:latin typeface="Consolas" panose="020B0609020204030204" pitchFamily="49" charset="0"/>
              </a:rPr>
              <a:t>Order events will be sent to all the subscribers</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808000"/>
                </a:solidFill>
                <a:effectLst/>
                <a:latin typeface="Consolas" panose="020B0609020204030204" pitchFamily="49" charset="0"/>
              </a:rPr>
              <a:t>@Bean</a:t>
            </a:r>
            <a:br>
              <a:rPr kumimoji="0" lang="en-US" altLang="en-US" b="0" i="0" u="none" strike="noStrike" cap="none" normalizeH="0" baseline="0" dirty="0">
                <a:ln>
                  <a:noFill/>
                </a:ln>
                <a:solidFill>
                  <a:srgbClr val="808000"/>
                </a:solidFill>
                <a:effectLst/>
                <a:latin typeface="Consolas" panose="020B0609020204030204" pitchFamily="49" charset="0"/>
              </a:rPr>
            </a:br>
            <a:r>
              <a:rPr kumimoji="0" lang="en-US" altLang="en-US" b="0" i="0" u="none" strike="noStrike" cap="none" normalizeH="0" baseline="0" dirty="0">
                <a:ln>
                  <a:noFill/>
                </a:ln>
                <a:solidFill>
                  <a:srgbClr val="808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a:t>
            </a:r>
            <a:r>
              <a:rPr kumimoji="0" lang="en-US" altLang="en-US" b="0" i="0" u="none" strike="noStrike" cap="none" normalizeH="0" baseline="0" dirty="0" err="1">
                <a:ln>
                  <a:noFill/>
                </a:ln>
                <a:solidFill>
                  <a:srgbClr val="000000"/>
                </a:solidFill>
                <a:effectLst/>
                <a:latin typeface="Consolas" panose="020B0609020204030204" pitchFamily="49" charset="0"/>
              </a:rPr>
              <a:t>Sinks.Many</a:t>
            </a:r>
            <a:r>
              <a:rPr kumimoji="0" lang="en-US" altLang="en-US" b="0" i="0" u="none" strike="noStrike" cap="none" normalizeH="0" baseline="0" dirty="0">
                <a:ln>
                  <a:noFill/>
                </a:ln>
                <a:solidFill>
                  <a:srgbClr val="000000"/>
                </a:solidFill>
                <a:effectLst/>
                <a:latin typeface="Consolas" panose="020B0609020204030204" pitchFamily="49" charset="0"/>
              </a:rPr>
              <a:t>&lt;</a:t>
            </a:r>
            <a:r>
              <a:rPr kumimoji="0" lang="en-US" altLang="en-US" b="0" i="0" u="none" strike="noStrike" cap="none" normalizeH="0" baseline="0" dirty="0" err="1">
                <a:ln>
                  <a:noFill/>
                </a:ln>
                <a:solidFill>
                  <a:srgbClr val="000000"/>
                </a:solidFill>
                <a:effectLst/>
                <a:latin typeface="Consolas" panose="020B0609020204030204" pitchFamily="49" charset="0"/>
              </a:rPr>
              <a:t>OrderEvent</a:t>
            </a:r>
            <a:r>
              <a:rPr kumimoji="0" lang="en-US" altLang="en-US" b="0" i="0" u="none" strike="noStrike" cap="none" normalizeH="0" baseline="0" dirty="0">
                <a:ln>
                  <a:noFill/>
                </a:ln>
                <a:solidFill>
                  <a:srgbClr val="000000"/>
                </a:solidFill>
                <a:effectLst/>
                <a:latin typeface="Consolas" panose="020B0609020204030204" pitchFamily="49" charset="0"/>
              </a:rPr>
              <a:t>&gt; </a:t>
            </a:r>
            <a:r>
              <a:rPr kumimoji="0" lang="en-US" altLang="en-US" b="0" i="0" u="none" strike="noStrike" cap="none" normalizeH="0" baseline="0" dirty="0" err="1">
                <a:ln>
                  <a:noFill/>
                </a:ln>
                <a:solidFill>
                  <a:srgbClr val="000000"/>
                </a:solidFill>
                <a:effectLst/>
                <a:latin typeface="Consolas" panose="020B0609020204030204" pitchFamily="49" charset="0"/>
              </a:rPr>
              <a:t>orderSinks</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return </a:t>
            </a:r>
            <a:r>
              <a:rPr kumimoji="0" lang="en-US" altLang="en-US" b="0" i="0" u="none" strike="noStrike" cap="none" normalizeH="0" baseline="0" dirty="0" err="1">
                <a:ln>
                  <a:noFill/>
                </a:ln>
                <a:solidFill>
                  <a:srgbClr val="000000"/>
                </a:solidFill>
                <a:effectLst/>
                <a:latin typeface="Consolas" panose="020B0609020204030204" pitchFamily="49" charset="0"/>
              </a:rPr>
              <a:t>Sinks.</a:t>
            </a:r>
            <a:r>
              <a:rPr kumimoji="0" lang="en-US" altLang="en-US" b="0" i="1" u="none" strike="noStrike" cap="none" normalizeH="0" baseline="0" dirty="0" err="1">
                <a:ln>
                  <a:noFill/>
                </a:ln>
                <a:solidFill>
                  <a:srgbClr val="000000"/>
                </a:solidFill>
                <a:effectLst/>
                <a:latin typeface="Consolas" panose="020B0609020204030204" pitchFamily="49" charset="0"/>
              </a:rPr>
              <a:t>many</a:t>
            </a:r>
            <a:r>
              <a:rPr kumimoji="0" lang="en-US" altLang="en-US" b="0" i="0" u="none" strike="noStrike" cap="none" normalizeH="0" baseline="0" dirty="0">
                <a:ln>
                  <a:noFill/>
                </a:ln>
                <a:solidFill>
                  <a:srgbClr val="000000"/>
                </a:solidFill>
                <a:effectLst/>
                <a:latin typeface="Consolas" panose="020B0609020204030204" pitchFamily="49" charset="0"/>
              </a:rPr>
              <a:t>().multicast().</a:t>
            </a:r>
            <a:r>
              <a:rPr kumimoji="0" lang="en-US" altLang="en-US" b="0" i="0" u="none" strike="noStrike" cap="none" normalizeH="0" baseline="0" dirty="0" err="1">
                <a:ln>
                  <a:noFill/>
                </a:ln>
                <a:solidFill>
                  <a:srgbClr val="000000"/>
                </a:solidFill>
                <a:effectLst/>
                <a:latin typeface="Consolas" panose="020B0609020204030204" pitchFamily="49" charset="0"/>
              </a:rPr>
              <a:t>onBackpressureBuffer</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endParaRPr kumimoji="0" lang="en-US" altLang="en-US" b="0" i="0" u="none" strike="noStrike" cap="none" normalizeH="0" baseline="0" dirty="0">
              <a:ln>
                <a:noFill/>
              </a:ln>
              <a:solidFill>
                <a:srgbClr val="000000"/>
              </a:solidFill>
              <a:effectLst/>
              <a:latin typeface="Consolas" panose="020B0609020204030204" pitchFamily="49" charset="0"/>
            </a:endParaRPr>
          </a:p>
          <a:p>
            <a:pPr eaLnBrk="0" fontAlgn="base" hangingPunct="0">
              <a:spcBef>
                <a:spcPct val="0"/>
              </a:spcBef>
              <a:spcAft>
                <a:spcPct val="0"/>
              </a:spcAft>
            </a:pPr>
            <a:r>
              <a:rPr kumimoji="0" lang="en-US" altLang="en-US" b="0" i="1" u="none" strike="noStrike" cap="none" normalizeH="0" baseline="0" dirty="0">
                <a:ln>
                  <a:noFill/>
                </a:ln>
                <a:solidFill>
                  <a:srgbClr val="808080"/>
                </a:solidFill>
                <a:effectLst/>
                <a:latin typeface="Consolas" panose="020B0609020204030204" pitchFamily="49" charset="0"/>
              </a:rPr>
              <a:t>    // Order event supplier (We will supply multiple order events)</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808000"/>
                </a:solidFill>
                <a:effectLst/>
                <a:latin typeface="Consolas" panose="020B0609020204030204" pitchFamily="49" charset="0"/>
              </a:rPr>
              <a:t>@Bean</a:t>
            </a:r>
            <a:br>
              <a:rPr kumimoji="0" lang="en-US" altLang="en-US" b="0" i="0" u="none" strike="noStrike" cap="none" normalizeH="0" baseline="0" dirty="0">
                <a:ln>
                  <a:noFill/>
                </a:ln>
                <a:solidFill>
                  <a:srgbClr val="808000"/>
                </a:solidFill>
                <a:effectLst/>
                <a:latin typeface="Consolas" panose="020B0609020204030204" pitchFamily="49" charset="0"/>
              </a:rPr>
            </a:br>
            <a:r>
              <a:rPr kumimoji="0" lang="en-US" altLang="en-US" b="0" i="0" u="none" strike="noStrike" cap="none" normalizeH="0" baseline="0" dirty="0">
                <a:ln>
                  <a:noFill/>
                </a:ln>
                <a:solidFill>
                  <a:srgbClr val="808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a:t>
            </a:r>
            <a:r>
              <a:rPr kumimoji="0" lang="en-US" altLang="en-US" b="0" i="0" u="none" strike="noStrike" cap="none" normalizeH="0" baseline="0" dirty="0">
                <a:ln>
                  <a:noFill/>
                </a:ln>
                <a:solidFill>
                  <a:srgbClr val="000000"/>
                </a:solidFill>
                <a:effectLst/>
                <a:latin typeface="Consolas" panose="020B0609020204030204" pitchFamily="49" charset="0"/>
              </a:rPr>
              <a:t>Supplier&lt;Flux&lt;</a:t>
            </a:r>
            <a:r>
              <a:rPr kumimoji="0" lang="en-US" altLang="en-US" b="0" i="0" u="none" strike="noStrike" cap="none" normalizeH="0" baseline="0" dirty="0" err="1">
                <a:ln>
                  <a:noFill/>
                </a:ln>
                <a:solidFill>
                  <a:srgbClr val="000000"/>
                </a:solidFill>
                <a:effectLst/>
                <a:latin typeface="Consolas" panose="020B0609020204030204" pitchFamily="49" charset="0"/>
              </a:rPr>
              <a:t>OrderEvent</a:t>
            </a:r>
            <a:r>
              <a:rPr kumimoji="0" lang="en-US" altLang="en-US" b="0" i="0" u="none" strike="noStrike" cap="none" normalizeH="0" baseline="0" dirty="0">
                <a:ln>
                  <a:noFill/>
                </a:ln>
                <a:solidFill>
                  <a:srgbClr val="000000"/>
                </a:solidFill>
                <a:effectLst/>
                <a:latin typeface="Consolas" panose="020B0609020204030204" pitchFamily="49" charset="0"/>
              </a:rPr>
              <a:t>&gt;&gt; </a:t>
            </a:r>
            <a:r>
              <a:rPr kumimoji="0" lang="en-US" altLang="en-US" b="0" i="0" u="none" strike="noStrike" cap="none" normalizeH="0" baseline="0" dirty="0" err="1">
                <a:ln>
                  <a:noFill/>
                </a:ln>
                <a:solidFill>
                  <a:srgbClr val="000000"/>
                </a:solidFill>
                <a:effectLst/>
                <a:latin typeface="Consolas" panose="020B0609020204030204" pitchFamily="49" charset="0"/>
              </a:rPr>
              <a:t>orderSupplier</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Sinks.Many</a:t>
            </a:r>
            <a:r>
              <a:rPr kumimoji="0" lang="en-US" altLang="en-US" b="0" i="0" u="none" strike="noStrike" cap="none" normalizeH="0" baseline="0" dirty="0">
                <a:ln>
                  <a:noFill/>
                </a:ln>
                <a:solidFill>
                  <a:srgbClr val="000000"/>
                </a:solidFill>
                <a:effectLst/>
                <a:latin typeface="Consolas" panose="020B0609020204030204" pitchFamily="49" charset="0"/>
              </a:rPr>
              <a:t>&lt;</a:t>
            </a:r>
            <a:r>
              <a:rPr kumimoji="0" lang="en-US" altLang="en-US" b="0" i="0" u="none" strike="noStrike" cap="none" normalizeH="0" baseline="0" dirty="0" err="1">
                <a:ln>
                  <a:noFill/>
                </a:ln>
                <a:solidFill>
                  <a:srgbClr val="000000"/>
                </a:solidFill>
                <a:effectLst/>
                <a:latin typeface="Consolas" panose="020B0609020204030204" pitchFamily="49" charset="0"/>
              </a:rPr>
              <a:t>OrderEvent</a:t>
            </a:r>
            <a:r>
              <a:rPr kumimoji="0" lang="en-US" altLang="en-US" b="0" i="0" u="none" strike="noStrike" cap="none" normalizeH="0" baseline="0" dirty="0">
                <a:ln>
                  <a:noFill/>
                </a:ln>
                <a:solidFill>
                  <a:srgbClr val="000000"/>
                </a:solidFill>
                <a:effectLst/>
                <a:latin typeface="Consolas" panose="020B0609020204030204" pitchFamily="49" charset="0"/>
              </a:rPr>
              <a:t>&gt; sinks){</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return </a:t>
            </a:r>
            <a:r>
              <a:rPr kumimoji="0" lang="en-US" altLang="en-US" b="0" i="0" u="none" strike="noStrike" cap="none" normalizeH="0" baseline="0" dirty="0">
                <a:ln>
                  <a:noFill/>
                </a:ln>
                <a:solidFill>
                  <a:srgbClr val="000000"/>
                </a:solidFill>
                <a:effectLst/>
                <a:latin typeface="Consolas" panose="020B0609020204030204" pitchFamily="49" charset="0"/>
              </a:rPr>
              <a:t>sinks::</a:t>
            </a:r>
            <a:r>
              <a:rPr kumimoji="0" lang="en-US" altLang="en-US" b="0" i="0" u="none" strike="noStrike" cap="none" normalizeH="0" baseline="0" dirty="0" err="1">
                <a:ln>
                  <a:noFill/>
                </a:ln>
                <a:solidFill>
                  <a:srgbClr val="000000"/>
                </a:solidFill>
                <a:effectLst/>
                <a:latin typeface="Consolas" panose="020B0609020204030204" pitchFamily="49" charset="0"/>
              </a:rPr>
              <a:t>asFlux</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21DE20B8-8B02-45D3-A291-2025462EB140}"/>
              </a:ext>
            </a:extLst>
          </p:cNvPr>
          <p:cNvSpPr txBox="1"/>
          <p:nvPr/>
        </p:nvSpPr>
        <p:spPr>
          <a:xfrm>
            <a:off x="8073992" y="5337885"/>
            <a:ext cx="3306465" cy="923330"/>
          </a:xfrm>
          <a:prstGeom prst="rect">
            <a:avLst/>
          </a:prstGeom>
          <a:noFill/>
          <a:ln>
            <a:solidFill>
              <a:schemeClr val="tx1"/>
            </a:solidFill>
          </a:ln>
        </p:spPr>
        <p:txBody>
          <a:bodyPr wrap="square">
            <a:spAutoFit/>
          </a:bodyPr>
          <a:lstStyle/>
          <a:p>
            <a:pPr algn="ctr"/>
            <a:r>
              <a:rPr lang="en-US" sz="1800" b="1" dirty="0">
                <a:solidFill>
                  <a:srgbClr val="000000"/>
                </a:solidFill>
                <a:latin typeface="Raleway" pitchFamily="2" charset="0"/>
              </a:rPr>
              <a:t>Config package : </a:t>
            </a:r>
            <a:r>
              <a:rPr lang="en-US" sz="1800" b="1" dirty="0" err="1">
                <a:solidFill>
                  <a:srgbClr val="FF0000"/>
                </a:solidFill>
                <a:latin typeface="Raleway" pitchFamily="2" charset="0"/>
              </a:rPr>
              <a:t>OrderPublisherKafkaConfig</a:t>
            </a:r>
            <a:r>
              <a:rPr lang="en-US" sz="1800" dirty="0">
                <a:solidFill>
                  <a:srgbClr val="000000"/>
                </a:solidFill>
                <a:latin typeface="Raleway" pitchFamily="2" charset="0"/>
              </a:rPr>
              <a:t> </a:t>
            </a:r>
          </a:p>
          <a:p>
            <a:pPr algn="ctr"/>
            <a:r>
              <a:rPr lang="en-US" sz="1800" dirty="0">
                <a:solidFill>
                  <a:srgbClr val="000000"/>
                </a:solidFill>
                <a:latin typeface="Raleway" pitchFamily="2" charset="0"/>
              </a:rPr>
              <a:t>class</a:t>
            </a:r>
          </a:p>
        </p:txBody>
      </p:sp>
    </p:spTree>
    <p:extLst>
      <p:ext uri="{BB962C8B-B14F-4D97-AF65-F5344CB8AC3E}">
        <p14:creationId xmlns:p14="http://schemas.microsoft.com/office/powerpoint/2010/main" val="28173877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EAC5-D261-4D05-8ED3-A4DE32A744AC}"/>
              </a:ext>
            </a:extLst>
          </p:cNvPr>
          <p:cNvSpPr>
            <a:spLocks noGrp="1"/>
          </p:cNvSpPr>
          <p:nvPr>
            <p:ph type="title"/>
          </p:nvPr>
        </p:nvSpPr>
        <p:spPr>
          <a:xfrm>
            <a:off x="0" y="0"/>
            <a:ext cx="12192000" cy="1050758"/>
          </a:xfrm>
        </p:spPr>
        <p:txBody>
          <a:bodyPr/>
          <a:lstStyle/>
          <a:p>
            <a:r>
              <a:rPr lang="en-US" sz="4000" dirty="0">
                <a:solidFill>
                  <a:srgbClr val="FF0000"/>
                </a:solidFill>
              </a:rPr>
              <a:t>Step 4</a:t>
            </a:r>
            <a:r>
              <a:rPr lang="en-US" sz="4000" dirty="0">
                <a:solidFill>
                  <a:schemeClr val="accent3"/>
                </a:solidFill>
              </a:rPr>
              <a:t>: </a:t>
            </a:r>
            <a:r>
              <a:rPr lang="en-US" sz="4000" i="1" dirty="0" err="1">
                <a:solidFill>
                  <a:schemeClr val="accent3"/>
                </a:solidFill>
              </a:rPr>
              <a:t>order_service</a:t>
            </a:r>
            <a:r>
              <a:rPr lang="en-US" sz="4000" i="1" dirty="0">
                <a:solidFill>
                  <a:schemeClr val="accent3"/>
                </a:solidFill>
              </a:rPr>
              <a:t> </a:t>
            </a:r>
            <a:r>
              <a:rPr lang="en-US" sz="4000" dirty="0">
                <a:solidFill>
                  <a:schemeClr val="accent3"/>
                </a:solidFill>
              </a:rPr>
              <a:t>.</a:t>
            </a:r>
            <a:r>
              <a:rPr lang="en-US" sz="4000" dirty="0" err="1">
                <a:solidFill>
                  <a:schemeClr val="accent3"/>
                </a:solidFill>
              </a:rPr>
              <a:t>yaml</a:t>
            </a:r>
            <a:endParaRPr lang="en-US" sz="4000" dirty="0"/>
          </a:p>
        </p:txBody>
      </p:sp>
      <p:sp>
        <p:nvSpPr>
          <p:cNvPr id="34" name="Rectangle 1">
            <a:extLst>
              <a:ext uri="{FF2B5EF4-FFF2-40B4-BE49-F238E27FC236}">
                <a16:creationId xmlns:a16="http://schemas.microsoft.com/office/drawing/2014/main" id="{2DF3C5D3-404A-480C-9693-0047CC25E296}"/>
              </a:ext>
            </a:extLst>
          </p:cNvPr>
          <p:cNvSpPr>
            <a:spLocks noChangeArrowheads="1"/>
          </p:cNvSpPr>
          <p:nvPr/>
        </p:nvSpPr>
        <p:spPr bwMode="auto">
          <a:xfrm>
            <a:off x="6045976" y="1342306"/>
            <a:ext cx="5977919" cy="483209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nsolas" panose="020B0609020204030204" pitchFamily="49" charset="0"/>
              </a:rPr>
              <a:t>spring</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cloud</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stream</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function</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1" u="none" strike="noStrike" cap="none" normalizeH="0" baseline="0" dirty="0">
                <a:ln>
                  <a:noFill/>
                </a:ln>
                <a:solidFill>
                  <a:srgbClr val="808080"/>
                </a:solidFill>
                <a:effectLst/>
                <a:latin typeface="Consolas" panose="020B0609020204030204" pitchFamily="49" charset="0"/>
              </a:rPr>
              <a:t># Define the supplier and the consumer to</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i="1" dirty="0">
                <a:solidFill>
                  <a:srgbClr val="808080"/>
                </a:solidFill>
                <a:latin typeface="Consolas" panose="020B0609020204030204" pitchFamily="49" charset="0"/>
              </a:rPr>
              <a:t>	</a:t>
            </a:r>
            <a:r>
              <a:rPr kumimoji="0" lang="en-US" altLang="en-US" sz="1400" b="0" i="1" u="none" strike="noStrike" cap="none" normalizeH="0" baseline="0" dirty="0">
                <a:ln>
                  <a:noFill/>
                </a:ln>
                <a:solidFill>
                  <a:srgbClr val="808080"/>
                </a:solidFill>
                <a:effectLst/>
                <a:latin typeface="Consolas" panose="020B0609020204030204" pitchFamily="49" charset="0"/>
              </a:rPr>
              <a:t> use by the order service</a:t>
            </a:r>
            <a:br>
              <a:rPr kumimoji="0" lang="en-US" altLang="en-US" sz="1400" b="0" i="1" u="none" strike="noStrike" cap="none" normalizeH="0" baseline="0" dirty="0">
                <a:ln>
                  <a:noFill/>
                </a:ln>
                <a:solidFill>
                  <a:srgbClr val="808080"/>
                </a:solidFill>
                <a:effectLst/>
                <a:latin typeface="Consolas" panose="020B0609020204030204" pitchFamily="49" charset="0"/>
              </a:rPr>
            </a:b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definition</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orderSupplier;productEventConsumer</a:t>
            </a:r>
            <a:br>
              <a:rPr kumimoji="0" lang="en-US" altLang="en-US" sz="1400" b="0" i="0" u="none" strike="noStrike" cap="none" normalizeH="0" baseline="0" dirty="0">
                <a:ln>
                  <a:noFill/>
                </a:ln>
                <a:solidFill>
                  <a:srgbClr val="000000"/>
                </a:solidFill>
                <a:effectLst/>
                <a:latin typeface="Consolas" panose="020B0609020204030204" pitchFamily="49" charset="0"/>
              </a:rPr>
            </a:b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bindings</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1" u="none" strike="noStrike" cap="none" normalizeH="0" baseline="0" dirty="0">
                <a:ln>
                  <a:noFill/>
                </a:ln>
                <a:solidFill>
                  <a:srgbClr val="808080"/>
                </a:solidFill>
                <a:effectLst/>
                <a:latin typeface="Consolas" panose="020B0609020204030204" pitchFamily="49" charset="0"/>
              </a:rPr>
              <a:t># Define the supplier as an output of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i="1" dirty="0">
                <a:solidFill>
                  <a:srgbClr val="808080"/>
                </a:solidFill>
                <a:latin typeface="Consolas" panose="020B0609020204030204" pitchFamily="49" charset="0"/>
              </a:rPr>
              <a:t>	</a:t>
            </a:r>
            <a:r>
              <a:rPr kumimoji="0" lang="en-US" altLang="en-US" sz="1400" b="0" i="1" u="none" strike="noStrike" cap="none" normalizeH="0" baseline="0" dirty="0">
                <a:ln>
                  <a:noFill/>
                </a:ln>
                <a:solidFill>
                  <a:srgbClr val="808080"/>
                </a:solidFill>
                <a:effectLst/>
                <a:latin typeface="Consolas" panose="020B0609020204030204" pitchFamily="49" charset="0"/>
              </a:rPr>
              <a:t>the event</a:t>
            </a:r>
            <a:br>
              <a:rPr kumimoji="0" lang="en-US" altLang="en-US" sz="1400" b="0" i="1" u="none" strike="noStrike" cap="none" normalizeH="0" baseline="0" dirty="0">
                <a:ln>
                  <a:noFill/>
                </a:ln>
                <a:solidFill>
                  <a:srgbClr val="808080"/>
                </a:solidFill>
                <a:effectLst/>
                <a:latin typeface="Consolas" panose="020B0609020204030204" pitchFamily="49" charset="0"/>
              </a:rPr>
            </a:b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orderSupplier-out-0</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1" u="none" strike="noStrike" cap="none" normalizeH="0" baseline="0" dirty="0">
                <a:ln>
                  <a:noFill/>
                </a:ln>
                <a:solidFill>
                  <a:srgbClr val="808080"/>
                </a:solidFill>
                <a:effectLst/>
                <a:latin typeface="Consolas" panose="020B0609020204030204" pitchFamily="49" charset="0"/>
              </a:rPr>
              <a:t># Kafka topic or the channel destination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i="1" dirty="0">
                <a:solidFill>
                  <a:srgbClr val="808080"/>
                </a:solidFill>
                <a:latin typeface="Consolas" panose="020B0609020204030204" pitchFamily="49" charset="0"/>
              </a:rPr>
              <a:t>	</a:t>
            </a:r>
            <a:r>
              <a:rPr kumimoji="0" lang="en-US" altLang="en-US" sz="1400" b="0" i="1" u="none" strike="noStrike" cap="none" normalizeH="0" baseline="0" dirty="0">
                <a:ln>
                  <a:noFill/>
                </a:ln>
                <a:solidFill>
                  <a:srgbClr val="808080"/>
                </a:solidFill>
                <a:effectLst/>
                <a:latin typeface="Consolas" panose="020B0609020204030204" pitchFamily="49" charset="0"/>
              </a:rPr>
              <a:t> name (Any name you want, needs to be meaningful)</a:t>
            </a:r>
            <a:br>
              <a:rPr kumimoji="0" lang="en-US" altLang="en-US" sz="1400" b="0" i="1" u="none" strike="noStrike" cap="none" normalizeH="0" baseline="0" dirty="0">
                <a:ln>
                  <a:noFill/>
                </a:ln>
                <a:solidFill>
                  <a:srgbClr val="808080"/>
                </a:solidFill>
                <a:effectLst/>
                <a:latin typeface="Consolas" panose="020B0609020204030204" pitchFamily="49" charset="0"/>
              </a:rPr>
            </a:b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destination</a:t>
            </a:r>
            <a:r>
              <a:rPr kumimoji="0" lang="en-US" altLang="en-US" sz="1400" b="0" i="0" u="none" strike="noStrike" cap="none" normalizeH="0" baseline="0" dirty="0">
                <a:ln>
                  <a:noFill/>
                </a:ln>
                <a:solidFill>
                  <a:srgbClr val="000000"/>
                </a:solidFill>
                <a:effectLst/>
                <a:latin typeface="Consolas" panose="020B0609020204030204" pitchFamily="49" charset="0"/>
              </a:rPr>
              <a:t>: order-event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1" u="none" strike="noStrike" cap="none" normalizeH="0" baseline="0" dirty="0">
                <a:ln>
                  <a:noFill/>
                </a:ln>
                <a:solidFill>
                  <a:srgbClr val="808080"/>
                </a:solidFill>
                <a:effectLst/>
                <a:latin typeface="Consolas" panose="020B0609020204030204" pitchFamily="49" charset="0"/>
              </a:rPr>
              <a:t># Define the consumer as an input 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i="1" dirty="0">
                <a:solidFill>
                  <a:srgbClr val="808080"/>
                </a:solidFill>
                <a:latin typeface="Consolas" panose="020B0609020204030204" pitchFamily="49" charset="0"/>
              </a:rPr>
              <a:t>	</a:t>
            </a:r>
            <a:r>
              <a:rPr kumimoji="0" lang="en-US" altLang="en-US" sz="1400" b="0" i="1" u="none" strike="noStrike" cap="none" normalizeH="0" baseline="0" dirty="0">
                <a:ln>
                  <a:noFill/>
                </a:ln>
                <a:solidFill>
                  <a:srgbClr val="808080"/>
                </a:solidFill>
                <a:effectLst/>
                <a:latin typeface="Consolas" panose="020B0609020204030204" pitchFamily="49" charset="0"/>
              </a:rPr>
              <a:t>the event</a:t>
            </a:r>
            <a:br>
              <a:rPr kumimoji="0" lang="en-US" altLang="en-US" sz="1400" b="0" i="1" u="none" strike="noStrike" cap="none" normalizeH="0" baseline="0" dirty="0">
                <a:ln>
                  <a:noFill/>
                </a:ln>
                <a:solidFill>
                  <a:srgbClr val="808080"/>
                </a:solidFill>
                <a:effectLst/>
                <a:latin typeface="Consolas" panose="020B0609020204030204" pitchFamily="49" charset="0"/>
              </a:rPr>
            </a:b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productEventConsumer-in-0</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1" u="none" strike="noStrike" cap="none" normalizeH="0" baseline="0" dirty="0">
                <a:ln>
                  <a:noFill/>
                </a:ln>
                <a:solidFill>
                  <a:srgbClr val="808080"/>
                </a:solidFill>
                <a:effectLst/>
                <a:latin typeface="Consolas" panose="020B0609020204030204" pitchFamily="49" charset="0"/>
              </a:rPr>
              <a:t># Kafka topic or the channel name to</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i="1" dirty="0">
                <a:solidFill>
                  <a:srgbClr val="808080"/>
                </a:solidFill>
                <a:latin typeface="Consolas" panose="020B0609020204030204" pitchFamily="49" charset="0"/>
              </a:rPr>
              <a:t>	</a:t>
            </a:r>
            <a:r>
              <a:rPr kumimoji="0" lang="en-US" altLang="en-US" sz="1400" b="0" i="1" u="none" strike="noStrike" cap="none" normalizeH="0" baseline="0" dirty="0">
                <a:ln>
                  <a:noFill/>
                </a:ln>
                <a:solidFill>
                  <a:srgbClr val="808080"/>
                </a:solidFill>
                <a:effectLst/>
                <a:latin typeface="Consolas" panose="020B0609020204030204" pitchFamily="49" charset="0"/>
              </a:rPr>
              <a:t> receive the event from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i="1" dirty="0">
                <a:solidFill>
                  <a:srgbClr val="808080"/>
                </a:solidFill>
                <a:latin typeface="Consolas" panose="020B0609020204030204" pitchFamily="49" charset="0"/>
              </a:rPr>
              <a:t>	 </a:t>
            </a:r>
            <a:r>
              <a:rPr kumimoji="0" lang="en-US" altLang="en-US" sz="1400" b="0" i="1" u="none" strike="noStrike" cap="none" normalizeH="0" baseline="0" dirty="0">
                <a:ln>
                  <a:noFill/>
                </a:ln>
                <a:solidFill>
                  <a:srgbClr val="808080"/>
                </a:solidFill>
                <a:effectLst/>
                <a:latin typeface="Consolas" panose="020B0609020204030204" pitchFamily="49" charset="0"/>
              </a:rPr>
              <a:t>(Any name you want, needs to be meaningful)</a:t>
            </a:r>
            <a:br>
              <a:rPr kumimoji="0" lang="en-US" altLang="en-US" sz="1400" b="0" i="1" u="none" strike="noStrike" cap="none" normalizeH="0" baseline="0" dirty="0">
                <a:ln>
                  <a:noFill/>
                </a:ln>
                <a:solidFill>
                  <a:srgbClr val="808080"/>
                </a:solidFill>
                <a:effectLst/>
                <a:latin typeface="Consolas" panose="020B0609020204030204" pitchFamily="49" charset="0"/>
              </a:rPr>
            </a:b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destination</a:t>
            </a:r>
            <a:r>
              <a:rPr kumimoji="0" lang="en-US" altLang="en-US" sz="1400" b="0" i="0" u="none" strike="noStrike" cap="none" normalizeH="0" baseline="0" dirty="0">
                <a:ln>
                  <a:noFill/>
                </a:ln>
                <a:solidFill>
                  <a:srgbClr val="000000"/>
                </a:solidFill>
                <a:effectLst/>
                <a:latin typeface="Consolas" panose="020B0609020204030204" pitchFamily="49" charset="0"/>
              </a:rPr>
              <a:t>: product-event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38" name="TextBox 37">
            <a:extLst>
              <a:ext uri="{FF2B5EF4-FFF2-40B4-BE49-F238E27FC236}">
                <a16:creationId xmlns:a16="http://schemas.microsoft.com/office/drawing/2014/main" id="{F9DF457B-BCF8-42B7-8A6B-A92BB46A41FA}"/>
              </a:ext>
            </a:extLst>
          </p:cNvPr>
          <p:cNvSpPr txBox="1"/>
          <p:nvPr/>
        </p:nvSpPr>
        <p:spPr>
          <a:xfrm>
            <a:off x="7017556" y="6361043"/>
            <a:ext cx="4034758" cy="369332"/>
          </a:xfrm>
          <a:prstGeom prst="rect">
            <a:avLst/>
          </a:prstGeom>
          <a:noFill/>
        </p:spPr>
        <p:txBody>
          <a:bodyPr wrap="square">
            <a:spAutoFit/>
          </a:bodyPr>
          <a:lstStyle/>
          <a:p>
            <a:pPr algn="ctr"/>
            <a:r>
              <a:rPr lang="en-US" b="1" dirty="0" err="1">
                <a:solidFill>
                  <a:srgbClr val="000000"/>
                </a:solidFill>
                <a:latin typeface="Raleway" pitchFamily="2" charset="0"/>
              </a:rPr>
              <a:t>order_service</a:t>
            </a:r>
            <a:r>
              <a:rPr lang="en-US" b="1" dirty="0">
                <a:solidFill>
                  <a:srgbClr val="000000"/>
                </a:solidFill>
                <a:latin typeface="Raleway" pitchFamily="2" charset="0"/>
              </a:rPr>
              <a:t> : </a:t>
            </a:r>
            <a:r>
              <a:rPr lang="en-US" b="1" dirty="0" err="1">
                <a:solidFill>
                  <a:srgbClr val="000000"/>
                </a:solidFill>
                <a:latin typeface="Raleway" pitchFamily="2" charset="0"/>
              </a:rPr>
              <a:t>application.yaml</a:t>
            </a:r>
            <a:r>
              <a:rPr lang="en-US" b="1" dirty="0">
                <a:solidFill>
                  <a:srgbClr val="000000"/>
                </a:solidFill>
                <a:latin typeface="Raleway" pitchFamily="2" charset="0"/>
              </a:rPr>
              <a:t> </a:t>
            </a:r>
          </a:p>
        </p:txBody>
      </p:sp>
      <p:sp>
        <p:nvSpPr>
          <p:cNvPr id="17" name="Rectangle 16">
            <a:extLst>
              <a:ext uri="{FF2B5EF4-FFF2-40B4-BE49-F238E27FC236}">
                <a16:creationId xmlns:a16="http://schemas.microsoft.com/office/drawing/2014/main" id="{BC8B1D28-B5ED-47AD-9936-2DAA1F3715F9}"/>
              </a:ext>
            </a:extLst>
          </p:cNvPr>
          <p:cNvSpPr/>
          <p:nvPr/>
        </p:nvSpPr>
        <p:spPr>
          <a:xfrm>
            <a:off x="403581" y="1496194"/>
            <a:ext cx="5427376" cy="4524315"/>
          </a:xfrm>
          <a:prstGeom prst="rect">
            <a:avLst/>
          </a:prstGeom>
        </p:spPr>
        <p:txBody>
          <a:bodyPr wrap="square">
            <a:spAutoFit/>
          </a:bodyPr>
          <a:lstStyle/>
          <a:p>
            <a:endParaRPr lang="fr-FR" sz="2400" dirty="0"/>
          </a:p>
          <a:p>
            <a:pPr>
              <a:buFont typeface="Wingdings" pitchFamily="2" charset="2"/>
              <a:buChar char="§"/>
            </a:pPr>
            <a:r>
              <a:rPr lang="en-US" sz="2400" dirty="0"/>
              <a:t>   </a:t>
            </a:r>
            <a:r>
              <a:rPr lang="en-US" sz="2400" i="1" dirty="0" err="1">
                <a:solidFill>
                  <a:srgbClr val="FF0000"/>
                </a:solidFill>
              </a:rPr>
              <a:t>application.properties</a:t>
            </a:r>
            <a:r>
              <a:rPr lang="en-US" sz="2400" i="1" dirty="0">
                <a:solidFill>
                  <a:srgbClr val="FF0000"/>
                </a:solidFill>
              </a:rPr>
              <a:t> </a:t>
            </a:r>
            <a:r>
              <a:rPr lang="en-US" sz="2400" dirty="0"/>
              <a:t>contains the application </a:t>
            </a:r>
            <a:r>
              <a:rPr lang="en-US" sz="2400" dirty="0">
                <a:solidFill>
                  <a:srgbClr val="FF0000"/>
                </a:solidFill>
              </a:rPr>
              <a:t>general properties </a:t>
            </a:r>
            <a:r>
              <a:rPr lang="en-US" sz="2400" dirty="0"/>
              <a:t>(name, database, eureka location, etc.)</a:t>
            </a:r>
          </a:p>
          <a:p>
            <a:pPr>
              <a:buFont typeface="Wingdings" pitchFamily="2" charset="2"/>
              <a:buChar char="§"/>
            </a:pPr>
            <a:endParaRPr lang="en-US" sz="2400" dirty="0"/>
          </a:p>
          <a:p>
            <a:pPr>
              <a:buFont typeface="Wingdings" pitchFamily="2" charset="2"/>
              <a:buChar char="§"/>
            </a:pPr>
            <a:r>
              <a:rPr lang="en-US" sz="2400" dirty="0"/>
              <a:t>   </a:t>
            </a:r>
            <a:r>
              <a:rPr lang="en-US" sz="2400" i="1" dirty="0" err="1">
                <a:solidFill>
                  <a:srgbClr val="FF0000"/>
                </a:solidFill>
              </a:rPr>
              <a:t>application.yaml</a:t>
            </a:r>
            <a:r>
              <a:rPr lang="en-US" sz="2400" i="1" dirty="0">
                <a:solidFill>
                  <a:srgbClr val="FF0000"/>
                </a:solidFill>
              </a:rPr>
              <a:t> </a:t>
            </a:r>
            <a:r>
              <a:rPr lang="en-US" sz="2400" dirty="0"/>
              <a:t>will contain the </a:t>
            </a:r>
            <a:r>
              <a:rPr lang="en-US" sz="2400" i="1" dirty="0" err="1">
                <a:solidFill>
                  <a:srgbClr val="FF0000"/>
                </a:solidFill>
              </a:rPr>
              <a:t>kafka</a:t>
            </a:r>
            <a:r>
              <a:rPr lang="en-US" sz="2400" dirty="0">
                <a:solidFill>
                  <a:srgbClr val="FF0000"/>
                </a:solidFill>
              </a:rPr>
              <a:t> properties</a:t>
            </a:r>
            <a:r>
              <a:rPr lang="en-US" sz="2400" dirty="0"/>
              <a:t>.</a:t>
            </a:r>
          </a:p>
          <a:p>
            <a:pPr>
              <a:buFont typeface="Wingdings" pitchFamily="2" charset="2"/>
              <a:buChar char="§"/>
            </a:pPr>
            <a:endParaRPr lang="en-US" sz="2400" dirty="0"/>
          </a:p>
          <a:p>
            <a:pPr>
              <a:buFont typeface="Wingdings" pitchFamily="2" charset="2"/>
              <a:buChar char="§"/>
            </a:pPr>
            <a:r>
              <a:rPr lang="en-US" sz="2400" dirty="0"/>
              <a:t>   The figure beside shows the final version of the </a:t>
            </a:r>
            <a:r>
              <a:rPr lang="en-US" sz="2400" dirty="0" err="1"/>
              <a:t>order_service</a:t>
            </a:r>
            <a:r>
              <a:rPr lang="en-US" sz="2400" dirty="0"/>
              <a:t> </a:t>
            </a:r>
            <a:r>
              <a:rPr lang="en-US" sz="2400" dirty="0" err="1"/>
              <a:t>application.yaml</a:t>
            </a:r>
            <a:r>
              <a:rPr lang="en-US" sz="2400" dirty="0"/>
              <a:t> file </a:t>
            </a:r>
          </a:p>
          <a:p>
            <a:pPr>
              <a:buFont typeface="Wingdings" pitchFamily="2" charset="2"/>
              <a:buChar char="§"/>
            </a:pPr>
            <a:endParaRPr lang="en-US" sz="2400" dirty="0"/>
          </a:p>
        </p:txBody>
      </p:sp>
      <p:sp>
        <p:nvSpPr>
          <p:cNvPr id="6" name="Rectangle 5">
            <a:extLst>
              <a:ext uri="{FF2B5EF4-FFF2-40B4-BE49-F238E27FC236}">
                <a16:creationId xmlns:a16="http://schemas.microsoft.com/office/drawing/2014/main" id="{D5794CE2-A57E-4359-8A1F-9918969EA85D}"/>
              </a:ext>
            </a:extLst>
          </p:cNvPr>
          <p:cNvSpPr/>
          <p:nvPr/>
        </p:nvSpPr>
        <p:spPr>
          <a:xfrm>
            <a:off x="8269357" y="3758350"/>
            <a:ext cx="324538" cy="23055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BACFAC1-A205-428E-B8DB-649E51CA13E8}"/>
              </a:ext>
            </a:extLst>
          </p:cNvPr>
          <p:cNvSpPr/>
          <p:nvPr/>
        </p:nvSpPr>
        <p:spPr>
          <a:xfrm>
            <a:off x="8984973" y="4996070"/>
            <a:ext cx="225702" cy="27829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3561920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0" y="1815152"/>
            <a:ext cx="12192000" cy="3234520"/>
          </a:xfrm>
        </p:spPr>
        <p:txBody>
          <a:bodyPr anchor="ctr">
            <a:normAutofit/>
          </a:bodyPr>
          <a:lstStyle/>
          <a:p>
            <a:pPr algn="ctr"/>
            <a:r>
              <a:rPr lang="en-US" sz="8000" b="0" spc="160" dirty="0">
                <a:solidFill>
                  <a:srgbClr val="92D050"/>
                </a:solidFill>
                <a:latin typeface="Segoe UI Semibold" panose="020B0702040204020203" pitchFamily="34" charset="0"/>
                <a:ea typeface="+mj-ea"/>
                <a:cs typeface="Segoe UI Semibold" panose="020B0702040204020203" pitchFamily="34" charset="0"/>
              </a:rPr>
              <a:t>STEP 5 </a:t>
            </a:r>
            <a:endParaRPr lang="en-US" sz="8000" dirty="0"/>
          </a:p>
        </p:txBody>
      </p:sp>
      <p:pic>
        <p:nvPicPr>
          <p:cNvPr id="6" name="Picture 2" descr="C:\Users\Triple H\Desktop\expo ULML - Copie\zzzzzzzzzzzzzzzzz.PNG"/>
          <p:cNvPicPr>
            <a:picLocks noChangeAspect="1" noChangeArrowheads="1"/>
          </p:cNvPicPr>
          <p:nvPr/>
        </p:nvPicPr>
        <p:blipFill>
          <a:blip r:embed="rId2"/>
          <a:srcRect/>
          <a:stretch>
            <a:fillRect/>
          </a:stretch>
        </p:blipFill>
        <p:spPr bwMode="auto">
          <a:xfrm>
            <a:off x="0" y="0"/>
            <a:ext cx="12192000" cy="1820246"/>
          </a:xfrm>
          <a:prstGeom prst="rect">
            <a:avLst/>
          </a:prstGeom>
          <a:noFill/>
        </p:spPr>
      </p:pic>
      <p:pic>
        <p:nvPicPr>
          <p:cNvPr id="4" name="Picture 2" descr="C:\Users\Triple H\Desktop\expo ULML - Copie\zzzzzzzzzzzzzzzzz.PNG">
            <a:extLst>
              <a:ext uri="{FF2B5EF4-FFF2-40B4-BE49-F238E27FC236}">
                <a16:creationId xmlns:a16="http://schemas.microsoft.com/office/drawing/2014/main" id="{FC20B5CD-28F7-4546-A77F-E467D8BC3D07}"/>
              </a:ext>
            </a:extLst>
          </p:cNvPr>
          <p:cNvPicPr>
            <a:picLocks noChangeAspect="1" noChangeArrowheads="1"/>
          </p:cNvPicPr>
          <p:nvPr/>
        </p:nvPicPr>
        <p:blipFill>
          <a:blip r:embed="rId2"/>
          <a:srcRect/>
          <a:stretch>
            <a:fillRect/>
          </a:stretch>
        </p:blipFill>
        <p:spPr bwMode="auto">
          <a:xfrm rot="10800000">
            <a:off x="0" y="5049672"/>
            <a:ext cx="12192000" cy="1820246"/>
          </a:xfrm>
          <a:prstGeom prst="rect">
            <a:avLst/>
          </a:prstGeom>
          <a:noFill/>
        </p:spPr>
      </p:pic>
    </p:spTree>
    <p:extLst>
      <p:ext uri="{BB962C8B-B14F-4D97-AF65-F5344CB8AC3E}">
        <p14:creationId xmlns:p14="http://schemas.microsoft.com/office/powerpoint/2010/main" val="3006609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Rounded Corners 55">
            <a:extLst>
              <a:ext uri="{FF2B5EF4-FFF2-40B4-BE49-F238E27FC236}">
                <a16:creationId xmlns:a16="http://schemas.microsoft.com/office/drawing/2014/main" id="{661B471D-CE6C-446F-AD5B-66F1B5A5E5D8}"/>
              </a:ext>
            </a:extLst>
          </p:cNvPr>
          <p:cNvSpPr/>
          <p:nvPr/>
        </p:nvSpPr>
        <p:spPr>
          <a:xfrm>
            <a:off x="9089633" y="1411235"/>
            <a:ext cx="2787780" cy="2854018"/>
          </a:xfrm>
          <a:prstGeom prst="roundRect">
            <a:avLst/>
          </a:prstGeom>
          <a:solidFill>
            <a:schemeClr val="accent1">
              <a:lumMod val="20000"/>
              <a:lumOff val="8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7" name="Picture 56">
            <a:extLst>
              <a:ext uri="{FF2B5EF4-FFF2-40B4-BE49-F238E27FC236}">
                <a16:creationId xmlns:a16="http://schemas.microsoft.com/office/drawing/2014/main" id="{C1527409-1F33-4A7C-A257-5746838ED32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56976" y="1521842"/>
            <a:ext cx="925883" cy="486089"/>
          </a:xfrm>
          <a:prstGeom prst="rect">
            <a:avLst/>
          </a:prstGeom>
        </p:spPr>
      </p:pic>
      <p:sp>
        <p:nvSpPr>
          <p:cNvPr id="20" name="TextBox 19">
            <a:extLst>
              <a:ext uri="{FF2B5EF4-FFF2-40B4-BE49-F238E27FC236}">
                <a16:creationId xmlns:a16="http://schemas.microsoft.com/office/drawing/2014/main" id="{09929123-F8EB-42D8-A3D8-5320CA3AAD3E}"/>
              </a:ext>
            </a:extLst>
          </p:cNvPr>
          <p:cNvSpPr txBox="1"/>
          <p:nvPr/>
        </p:nvSpPr>
        <p:spPr>
          <a:xfrm>
            <a:off x="9883292" y="2235469"/>
            <a:ext cx="1161804" cy="646331"/>
          </a:xfrm>
          <a:prstGeom prst="rect">
            <a:avLst/>
          </a:prstGeom>
          <a:noFill/>
        </p:spPr>
        <p:txBody>
          <a:bodyPr wrap="square">
            <a:spAutoFit/>
          </a:bodyPr>
          <a:lstStyle/>
          <a:p>
            <a:pPr algn="ctr"/>
            <a:r>
              <a:rPr lang="fr-FR" sz="1800" b="1" dirty="0"/>
              <a:t>Product </a:t>
            </a:r>
          </a:p>
          <a:p>
            <a:pPr algn="ctr"/>
            <a:r>
              <a:rPr lang="fr-FR" sz="1800" b="1" dirty="0"/>
              <a:t>Service</a:t>
            </a:r>
            <a:endParaRPr lang="en-US" b="1" dirty="0"/>
          </a:p>
        </p:txBody>
      </p:sp>
      <p:sp>
        <p:nvSpPr>
          <p:cNvPr id="5" name="Cylinder 4">
            <a:extLst>
              <a:ext uri="{FF2B5EF4-FFF2-40B4-BE49-F238E27FC236}">
                <a16:creationId xmlns:a16="http://schemas.microsoft.com/office/drawing/2014/main" id="{8C12A66B-B5B8-466B-AB01-BC03943535C3}"/>
              </a:ext>
            </a:extLst>
          </p:cNvPr>
          <p:cNvSpPr/>
          <p:nvPr/>
        </p:nvSpPr>
        <p:spPr>
          <a:xfrm rot="16200000">
            <a:off x="5752630" y="1021750"/>
            <a:ext cx="554221" cy="3027378"/>
          </a:xfrm>
          <a:prstGeom prst="can">
            <a:avLst/>
          </a:prstGeom>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2F8A30AC-E4A3-4900-8C0D-2C0A1D0C0644}"/>
              </a:ext>
            </a:extLst>
          </p:cNvPr>
          <p:cNvSpPr txBox="1"/>
          <p:nvPr/>
        </p:nvSpPr>
        <p:spPr>
          <a:xfrm>
            <a:off x="5444856" y="2374982"/>
            <a:ext cx="1450217" cy="3077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r>
              <a:rPr lang="fr-FR" sz="1400" b="1" dirty="0">
                <a:latin typeface="Arial" panose="020B0604020202020204" pitchFamily="34" charset="0"/>
              </a:rPr>
              <a:t>order-event</a:t>
            </a:r>
            <a:endParaRPr lang="en-US" sz="1400" dirty="0"/>
          </a:p>
        </p:txBody>
      </p:sp>
      <p:pic>
        <p:nvPicPr>
          <p:cNvPr id="12" name="Picture 11">
            <a:extLst>
              <a:ext uri="{FF2B5EF4-FFF2-40B4-BE49-F238E27FC236}">
                <a16:creationId xmlns:a16="http://schemas.microsoft.com/office/drawing/2014/main" id="{568DC541-86E4-48D0-AA4E-D40227B5659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108672" y="2335515"/>
            <a:ext cx="246314" cy="399847"/>
          </a:xfrm>
          <a:prstGeom prst="rect">
            <a:avLst/>
          </a:prstGeom>
        </p:spPr>
      </p:pic>
      <p:sp>
        <p:nvSpPr>
          <p:cNvPr id="53" name="Cylinder 52">
            <a:extLst>
              <a:ext uri="{FF2B5EF4-FFF2-40B4-BE49-F238E27FC236}">
                <a16:creationId xmlns:a16="http://schemas.microsoft.com/office/drawing/2014/main" id="{3DD11168-2221-4C62-8CB5-061124738A21}"/>
              </a:ext>
            </a:extLst>
          </p:cNvPr>
          <p:cNvSpPr/>
          <p:nvPr/>
        </p:nvSpPr>
        <p:spPr>
          <a:xfrm rot="16200000">
            <a:off x="5752631" y="2166196"/>
            <a:ext cx="554221" cy="3027378"/>
          </a:xfrm>
          <a:prstGeom prst="can">
            <a:avLst/>
          </a:prstGeom>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a:extLst>
              <a:ext uri="{FF2B5EF4-FFF2-40B4-BE49-F238E27FC236}">
                <a16:creationId xmlns:a16="http://schemas.microsoft.com/office/drawing/2014/main" id="{821E6EE8-2BB9-4989-8EEF-6AD7CB7F879B}"/>
              </a:ext>
            </a:extLst>
          </p:cNvPr>
          <p:cNvSpPr txBox="1"/>
          <p:nvPr/>
        </p:nvSpPr>
        <p:spPr>
          <a:xfrm>
            <a:off x="5444857" y="3519428"/>
            <a:ext cx="1450217" cy="30777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ctr"/>
            <a:r>
              <a:rPr lang="en-US" sz="1400" b="1" dirty="0">
                <a:latin typeface="Arial" panose="020B0604020202020204" pitchFamily="34" charset="0"/>
              </a:rPr>
              <a:t>product-event</a:t>
            </a:r>
            <a:endParaRPr lang="en-US" sz="1400" dirty="0"/>
          </a:p>
        </p:txBody>
      </p:sp>
      <p:pic>
        <p:nvPicPr>
          <p:cNvPr id="55" name="Picture 54">
            <a:extLst>
              <a:ext uri="{FF2B5EF4-FFF2-40B4-BE49-F238E27FC236}">
                <a16:creationId xmlns:a16="http://schemas.microsoft.com/office/drawing/2014/main" id="{341E3597-5D42-49D7-A408-4DDB7C679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108673" y="3479961"/>
            <a:ext cx="246314" cy="399847"/>
          </a:xfrm>
          <a:prstGeom prst="rect">
            <a:avLst/>
          </a:prstGeom>
        </p:spPr>
      </p:pic>
      <p:cxnSp>
        <p:nvCxnSpPr>
          <p:cNvPr id="67" name="Connector: Curved 66">
            <a:extLst>
              <a:ext uri="{FF2B5EF4-FFF2-40B4-BE49-F238E27FC236}">
                <a16:creationId xmlns:a16="http://schemas.microsoft.com/office/drawing/2014/main" id="{0F5599EC-9F1D-4F81-B06C-5CF5DD078D42}"/>
              </a:ext>
            </a:extLst>
          </p:cNvPr>
          <p:cNvCxnSpPr>
            <a:cxnSpLocks/>
            <a:stCxn id="58" idx="3"/>
            <a:endCxn id="5" idx="1"/>
          </p:cNvCxnSpPr>
          <p:nvPr/>
        </p:nvCxnSpPr>
        <p:spPr>
          <a:xfrm flipV="1">
            <a:off x="3589688" y="2535439"/>
            <a:ext cx="926364" cy="291145"/>
          </a:xfrm>
          <a:prstGeom prst="curvedConnector3">
            <a:avLst/>
          </a:prstGeom>
          <a:ln w="38100">
            <a:solidFill>
              <a:schemeClr val="accent3">
                <a:lumMod val="75000"/>
              </a:schemeClr>
            </a:solidFill>
            <a:tailEnd type="triangle"/>
          </a:ln>
        </p:spPr>
        <p:style>
          <a:lnRef idx="3">
            <a:schemeClr val="accent4"/>
          </a:lnRef>
          <a:fillRef idx="0">
            <a:schemeClr val="accent4"/>
          </a:fillRef>
          <a:effectRef idx="2">
            <a:schemeClr val="accent4"/>
          </a:effectRef>
          <a:fontRef idx="minor">
            <a:schemeClr val="tx1"/>
          </a:fontRef>
        </p:style>
      </p:cxnSp>
      <p:cxnSp>
        <p:nvCxnSpPr>
          <p:cNvPr id="68" name="Connector: Curved 67">
            <a:extLst>
              <a:ext uri="{FF2B5EF4-FFF2-40B4-BE49-F238E27FC236}">
                <a16:creationId xmlns:a16="http://schemas.microsoft.com/office/drawing/2014/main" id="{EF7EE1AF-8972-40D8-8D2C-0E157AF249D7}"/>
              </a:ext>
            </a:extLst>
          </p:cNvPr>
          <p:cNvCxnSpPr>
            <a:cxnSpLocks/>
            <a:endCxn id="5" idx="3"/>
          </p:cNvCxnSpPr>
          <p:nvPr/>
        </p:nvCxnSpPr>
        <p:spPr>
          <a:xfrm rot="10800000">
            <a:off x="7543430" y="2535440"/>
            <a:ext cx="981902" cy="409525"/>
          </a:xfrm>
          <a:prstGeom prst="curvedConnector3">
            <a:avLst/>
          </a:prstGeom>
          <a:ln w="38100">
            <a:solidFill>
              <a:schemeClr val="accent3">
                <a:lumMod val="75000"/>
              </a:schemeClr>
            </a:solidFill>
            <a:tailEnd type="triangle"/>
          </a:ln>
        </p:spPr>
        <p:style>
          <a:lnRef idx="3">
            <a:schemeClr val="accent4"/>
          </a:lnRef>
          <a:fillRef idx="0">
            <a:schemeClr val="accent4"/>
          </a:fillRef>
          <a:effectRef idx="2">
            <a:schemeClr val="accent4"/>
          </a:effectRef>
          <a:fontRef idx="minor">
            <a:schemeClr val="tx1"/>
          </a:fontRef>
        </p:style>
      </p:cxnSp>
      <p:cxnSp>
        <p:nvCxnSpPr>
          <p:cNvPr id="74" name="Connector: Curved 73">
            <a:extLst>
              <a:ext uri="{FF2B5EF4-FFF2-40B4-BE49-F238E27FC236}">
                <a16:creationId xmlns:a16="http://schemas.microsoft.com/office/drawing/2014/main" id="{EA0C5CAD-9FBF-4561-B67D-65D80FB13728}"/>
              </a:ext>
            </a:extLst>
          </p:cNvPr>
          <p:cNvCxnSpPr>
            <a:cxnSpLocks/>
            <a:endCxn id="53" idx="3"/>
          </p:cNvCxnSpPr>
          <p:nvPr/>
        </p:nvCxnSpPr>
        <p:spPr>
          <a:xfrm rot="10800000" flipV="1">
            <a:off x="7543432" y="3273343"/>
            <a:ext cx="981901" cy="406541"/>
          </a:xfrm>
          <a:prstGeom prst="curvedConnector3">
            <a:avLst>
              <a:gd name="adj1" fmla="val 50000"/>
            </a:avLst>
          </a:prstGeom>
          <a:ln w="38100">
            <a:solidFill>
              <a:schemeClr val="accent4"/>
            </a:solidFill>
            <a:tailEnd type="triangle"/>
          </a:ln>
        </p:spPr>
        <p:style>
          <a:lnRef idx="3">
            <a:schemeClr val="accent4"/>
          </a:lnRef>
          <a:fillRef idx="0">
            <a:schemeClr val="accent4"/>
          </a:fillRef>
          <a:effectRef idx="2">
            <a:schemeClr val="accent4"/>
          </a:effectRef>
          <a:fontRef idx="minor">
            <a:schemeClr val="tx1"/>
          </a:fontRef>
        </p:style>
      </p:cxnSp>
      <p:sp>
        <p:nvSpPr>
          <p:cNvPr id="77" name="TextBox 76">
            <a:extLst>
              <a:ext uri="{FF2B5EF4-FFF2-40B4-BE49-F238E27FC236}">
                <a16:creationId xmlns:a16="http://schemas.microsoft.com/office/drawing/2014/main" id="{9CA89E9A-E8FC-4BCB-8B00-7A9FE1D5C56E}"/>
              </a:ext>
            </a:extLst>
          </p:cNvPr>
          <p:cNvSpPr txBox="1"/>
          <p:nvPr/>
        </p:nvSpPr>
        <p:spPr>
          <a:xfrm rot="20081938">
            <a:off x="3660398" y="2377058"/>
            <a:ext cx="838281" cy="246221"/>
          </a:xfrm>
          <a:prstGeom prst="rect">
            <a:avLst/>
          </a:prstGeom>
          <a:noFill/>
        </p:spPr>
        <p:txBody>
          <a:bodyPr wrap="square">
            <a:spAutoFit/>
          </a:bodyPr>
          <a:lstStyle/>
          <a:p>
            <a:r>
              <a:rPr lang="en-US" sz="1000" b="1" dirty="0">
                <a:solidFill>
                  <a:schemeClr val="tx1">
                    <a:lumMod val="75000"/>
                    <a:lumOff val="25000"/>
                  </a:schemeClr>
                </a:solidFill>
              </a:rPr>
              <a:t>Produce</a:t>
            </a:r>
          </a:p>
        </p:txBody>
      </p:sp>
      <p:sp>
        <p:nvSpPr>
          <p:cNvPr id="78" name="TextBox 77">
            <a:extLst>
              <a:ext uri="{FF2B5EF4-FFF2-40B4-BE49-F238E27FC236}">
                <a16:creationId xmlns:a16="http://schemas.microsoft.com/office/drawing/2014/main" id="{2666FAB9-0A5E-4297-BAD3-FFA8F03C1795}"/>
              </a:ext>
            </a:extLst>
          </p:cNvPr>
          <p:cNvSpPr txBox="1"/>
          <p:nvPr/>
        </p:nvSpPr>
        <p:spPr>
          <a:xfrm rot="20081938">
            <a:off x="7733647" y="3498988"/>
            <a:ext cx="838281" cy="246221"/>
          </a:xfrm>
          <a:prstGeom prst="rect">
            <a:avLst/>
          </a:prstGeom>
          <a:noFill/>
        </p:spPr>
        <p:txBody>
          <a:bodyPr wrap="square">
            <a:spAutoFit/>
          </a:bodyPr>
          <a:lstStyle/>
          <a:p>
            <a:r>
              <a:rPr lang="en-US" sz="1000" b="1" dirty="0">
                <a:solidFill>
                  <a:schemeClr val="tx1">
                    <a:lumMod val="75000"/>
                    <a:lumOff val="25000"/>
                  </a:schemeClr>
                </a:solidFill>
              </a:rPr>
              <a:t>Produce</a:t>
            </a:r>
          </a:p>
        </p:txBody>
      </p:sp>
      <p:sp>
        <p:nvSpPr>
          <p:cNvPr id="79" name="TextBox 78">
            <a:extLst>
              <a:ext uri="{FF2B5EF4-FFF2-40B4-BE49-F238E27FC236}">
                <a16:creationId xmlns:a16="http://schemas.microsoft.com/office/drawing/2014/main" id="{54384B93-5179-4188-A8E1-BFC8785D8FBB}"/>
              </a:ext>
            </a:extLst>
          </p:cNvPr>
          <p:cNvSpPr txBox="1"/>
          <p:nvPr/>
        </p:nvSpPr>
        <p:spPr>
          <a:xfrm rot="1327798">
            <a:off x="7744201" y="2420240"/>
            <a:ext cx="838281" cy="246221"/>
          </a:xfrm>
          <a:prstGeom prst="rect">
            <a:avLst/>
          </a:prstGeom>
          <a:noFill/>
        </p:spPr>
        <p:txBody>
          <a:bodyPr wrap="square">
            <a:spAutoFit/>
          </a:bodyPr>
          <a:lstStyle/>
          <a:p>
            <a:r>
              <a:rPr lang="en-US" sz="1000" b="1" dirty="0">
                <a:solidFill>
                  <a:schemeClr val="tx1">
                    <a:lumMod val="75000"/>
                    <a:lumOff val="25000"/>
                  </a:schemeClr>
                </a:solidFill>
              </a:rPr>
              <a:t>Consume</a:t>
            </a:r>
          </a:p>
        </p:txBody>
      </p:sp>
      <p:sp>
        <p:nvSpPr>
          <p:cNvPr id="60" name="Cylinder 59">
            <a:extLst>
              <a:ext uri="{FF2B5EF4-FFF2-40B4-BE49-F238E27FC236}">
                <a16:creationId xmlns:a16="http://schemas.microsoft.com/office/drawing/2014/main" id="{05F5E7B9-AAFB-42D1-A49F-6CE25801BC82}"/>
              </a:ext>
            </a:extLst>
          </p:cNvPr>
          <p:cNvSpPr/>
          <p:nvPr/>
        </p:nvSpPr>
        <p:spPr>
          <a:xfrm>
            <a:off x="10886087" y="3399869"/>
            <a:ext cx="762682" cy="646331"/>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400" b="1" dirty="0"/>
              <a:t>H2 DB</a:t>
            </a:r>
            <a:endParaRPr lang="en-US" sz="1400" b="1" dirty="0"/>
          </a:p>
        </p:txBody>
      </p:sp>
      <p:sp>
        <p:nvSpPr>
          <p:cNvPr id="70" name="TextBox 69">
            <a:extLst>
              <a:ext uri="{FF2B5EF4-FFF2-40B4-BE49-F238E27FC236}">
                <a16:creationId xmlns:a16="http://schemas.microsoft.com/office/drawing/2014/main" id="{2E0D2D96-116B-4A50-A3D8-189CBFE36A9C}"/>
              </a:ext>
            </a:extLst>
          </p:cNvPr>
          <p:cNvSpPr txBox="1"/>
          <p:nvPr/>
        </p:nvSpPr>
        <p:spPr>
          <a:xfrm>
            <a:off x="8062408" y="2159538"/>
            <a:ext cx="558306" cy="369332"/>
          </a:xfrm>
          <a:prstGeom prst="rect">
            <a:avLst/>
          </a:prstGeom>
          <a:noFill/>
        </p:spPr>
        <p:txBody>
          <a:bodyPr wrap="square">
            <a:spAutoFit/>
          </a:bodyPr>
          <a:lstStyle/>
          <a:p>
            <a:r>
              <a:rPr lang="en-US" sz="1800" b="1" dirty="0"/>
              <a:t>(1) </a:t>
            </a:r>
            <a:endParaRPr lang="en-US" dirty="0"/>
          </a:p>
        </p:txBody>
      </p:sp>
      <p:sp>
        <p:nvSpPr>
          <p:cNvPr id="73" name="TextBox 72">
            <a:extLst>
              <a:ext uri="{FF2B5EF4-FFF2-40B4-BE49-F238E27FC236}">
                <a16:creationId xmlns:a16="http://schemas.microsoft.com/office/drawing/2014/main" id="{3D644286-ABAF-49B4-BE2E-525AE3349834}"/>
              </a:ext>
            </a:extLst>
          </p:cNvPr>
          <p:cNvSpPr txBox="1"/>
          <p:nvPr/>
        </p:nvSpPr>
        <p:spPr>
          <a:xfrm>
            <a:off x="7646504" y="3127758"/>
            <a:ext cx="558306" cy="369332"/>
          </a:xfrm>
          <a:prstGeom prst="rect">
            <a:avLst/>
          </a:prstGeom>
          <a:noFill/>
        </p:spPr>
        <p:txBody>
          <a:bodyPr wrap="square">
            <a:spAutoFit/>
          </a:bodyPr>
          <a:lstStyle/>
          <a:p>
            <a:r>
              <a:rPr lang="en-US" sz="1800" b="1" dirty="0"/>
              <a:t>(4) </a:t>
            </a:r>
            <a:endParaRPr lang="en-US" dirty="0"/>
          </a:p>
        </p:txBody>
      </p:sp>
      <p:sp>
        <p:nvSpPr>
          <p:cNvPr id="81" name="TextBox 80">
            <a:extLst>
              <a:ext uri="{FF2B5EF4-FFF2-40B4-BE49-F238E27FC236}">
                <a16:creationId xmlns:a16="http://schemas.microsoft.com/office/drawing/2014/main" id="{EFB78041-221A-4E2E-82E9-64E745CAC50A}"/>
              </a:ext>
            </a:extLst>
          </p:cNvPr>
          <p:cNvSpPr txBox="1"/>
          <p:nvPr/>
        </p:nvSpPr>
        <p:spPr>
          <a:xfrm>
            <a:off x="9790528" y="3050306"/>
            <a:ext cx="1420613" cy="523220"/>
          </a:xfrm>
          <a:prstGeom prst="rect">
            <a:avLst/>
          </a:prstGeom>
          <a:noFill/>
        </p:spPr>
        <p:txBody>
          <a:bodyPr wrap="square">
            <a:spAutoFit/>
          </a:bodyPr>
          <a:lstStyle/>
          <a:p>
            <a:pPr algn="ctr"/>
            <a:r>
              <a:rPr lang="en-US" sz="1400" b="1" dirty="0"/>
              <a:t>(3) </a:t>
            </a:r>
            <a:r>
              <a:rPr lang="en-US" sz="1400" b="1" dirty="0">
                <a:solidFill>
                  <a:schemeClr val="tx1">
                    <a:lumMod val="75000"/>
                    <a:lumOff val="25000"/>
                  </a:schemeClr>
                </a:solidFill>
              </a:rPr>
              <a:t>Update (</a:t>
            </a:r>
            <a:r>
              <a:rPr lang="fr-FR" sz="1400" b="1" dirty="0" err="1">
                <a:solidFill>
                  <a:schemeClr val="tx1">
                    <a:lumMod val="75000"/>
                    <a:lumOff val="25000"/>
                  </a:schemeClr>
                </a:solidFill>
              </a:rPr>
              <a:t>extend</a:t>
            </a:r>
            <a:r>
              <a:rPr lang="en-US" sz="1400" b="1" dirty="0">
                <a:solidFill>
                  <a:schemeClr val="tx1">
                    <a:lumMod val="75000"/>
                    <a:lumOff val="25000"/>
                  </a:schemeClr>
                </a:solidFill>
              </a:rPr>
              <a:t>)</a:t>
            </a:r>
          </a:p>
        </p:txBody>
      </p:sp>
      <p:cxnSp>
        <p:nvCxnSpPr>
          <p:cNvPr id="83" name="Connector: Elbow 82">
            <a:extLst>
              <a:ext uri="{FF2B5EF4-FFF2-40B4-BE49-F238E27FC236}">
                <a16:creationId xmlns:a16="http://schemas.microsoft.com/office/drawing/2014/main" id="{D72236DC-CC4F-48AC-9FC4-B96FB4024FD2}"/>
              </a:ext>
            </a:extLst>
          </p:cNvPr>
          <p:cNvCxnSpPr>
            <a:cxnSpLocks/>
            <a:stCxn id="20" idx="3"/>
            <a:endCxn id="60" idx="1"/>
          </p:cNvCxnSpPr>
          <p:nvPr/>
        </p:nvCxnSpPr>
        <p:spPr>
          <a:xfrm>
            <a:off x="11045096" y="2558635"/>
            <a:ext cx="222332" cy="84123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Title 1">
            <a:extLst>
              <a:ext uri="{FF2B5EF4-FFF2-40B4-BE49-F238E27FC236}">
                <a16:creationId xmlns:a16="http://schemas.microsoft.com/office/drawing/2014/main" id="{B0E98208-2F06-49A8-B1BB-23320D6A0890}"/>
              </a:ext>
            </a:extLst>
          </p:cNvPr>
          <p:cNvSpPr>
            <a:spLocks noGrp="1"/>
          </p:cNvSpPr>
          <p:nvPr>
            <p:ph type="title"/>
          </p:nvPr>
        </p:nvSpPr>
        <p:spPr>
          <a:xfrm>
            <a:off x="0" y="0"/>
            <a:ext cx="12192000" cy="1050758"/>
          </a:xfrm>
        </p:spPr>
        <p:txBody>
          <a:bodyPr/>
          <a:lstStyle/>
          <a:p>
            <a:r>
              <a:rPr lang="en-US" sz="4000" dirty="0">
                <a:solidFill>
                  <a:srgbClr val="FF0000"/>
                </a:solidFill>
              </a:rPr>
              <a:t>Step 5</a:t>
            </a:r>
            <a:r>
              <a:rPr lang="en-US" sz="4000" dirty="0">
                <a:solidFill>
                  <a:schemeClr val="accent3"/>
                </a:solidFill>
              </a:rPr>
              <a:t>: </a:t>
            </a:r>
            <a:r>
              <a:rPr lang="en-US" sz="4000" dirty="0" err="1">
                <a:solidFill>
                  <a:schemeClr val="accent3"/>
                </a:solidFill>
              </a:rPr>
              <a:t>product_service</a:t>
            </a:r>
            <a:r>
              <a:rPr lang="en-US" sz="4000" dirty="0">
                <a:solidFill>
                  <a:schemeClr val="accent3"/>
                </a:solidFill>
              </a:rPr>
              <a:t> consumer </a:t>
            </a:r>
            <a:endParaRPr lang="en-US" sz="4000" dirty="0"/>
          </a:p>
        </p:txBody>
      </p:sp>
      <p:sp>
        <p:nvSpPr>
          <p:cNvPr id="43" name="Rectangle 42">
            <a:extLst>
              <a:ext uri="{FF2B5EF4-FFF2-40B4-BE49-F238E27FC236}">
                <a16:creationId xmlns:a16="http://schemas.microsoft.com/office/drawing/2014/main" id="{476CB8F8-A3CE-4DE5-9013-F4838CD9F09E}"/>
              </a:ext>
            </a:extLst>
          </p:cNvPr>
          <p:cNvSpPr/>
          <p:nvPr/>
        </p:nvSpPr>
        <p:spPr>
          <a:xfrm>
            <a:off x="930816" y="4946486"/>
            <a:ext cx="1732093" cy="1261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800" b="1" dirty="0">
                <a:latin typeface="Arial" panose="020B0604020202020204" pitchFamily="34" charset="0"/>
              </a:rPr>
              <a:t>Create the order event responder</a:t>
            </a:r>
            <a:endParaRPr lang="en-US" sz="1800" dirty="0"/>
          </a:p>
        </p:txBody>
      </p:sp>
      <p:sp>
        <p:nvSpPr>
          <p:cNvPr id="44" name="Rectangle 43">
            <a:extLst>
              <a:ext uri="{FF2B5EF4-FFF2-40B4-BE49-F238E27FC236}">
                <a16:creationId xmlns:a16="http://schemas.microsoft.com/office/drawing/2014/main" id="{FDAF32D3-CE52-4DD3-BA05-6E5C2DB68FD0}"/>
              </a:ext>
            </a:extLst>
          </p:cNvPr>
          <p:cNvSpPr/>
          <p:nvPr/>
        </p:nvSpPr>
        <p:spPr>
          <a:xfrm>
            <a:off x="3797600" y="4946487"/>
            <a:ext cx="1732093" cy="1261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Arial" panose="020B0604020202020204" pitchFamily="34" charset="0"/>
              </a:rPr>
              <a:t>D</a:t>
            </a:r>
            <a:r>
              <a:rPr lang="en-US" b="1" dirty="0">
                <a:latin typeface="Arial" panose="020B0604020202020204" pitchFamily="34" charset="0"/>
              </a:rPr>
              <a:t>B update if needed</a:t>
            </a:r>
            <a:endParaRPr lang="en-US" sz="1800" dirty="0"/>
          </a:p>
        </p:txBody>
      </p:sp>
      <p:sp>
        <p:nvSpPr>
          <p:cNvPr id="45" name="Rectangle 44">
            <a:extLst>
              <a:ext uri="{FF2B5EF4-FFF2-40B4-BE49-F238E27FC236}">
                <a16:creationId xmlns:a16="http://schemas.microsoft.com/office/drawing/2014/main" id="{72905E0B-45F4-4281-8644-F370E71F8DE8}"/>
              </a:ext>
            </a:extLst>
          </p:cNvPr>
          <p:cNvSpPr/>
          <p:nvPr/>
        </p:nvSpPr>
        <p:spPr>
          <a:xfrm>
            <a:off x="6662903" y="4956534"/>
            <a:ext cx="1732093" cy="1261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800" b="1" dirty="0">
                <a:latin typeface="Arial" panose="020B0604020202020204" pitchFamily="34" charset="0"/>
              </a:rPr>
              <a:t>Configure the </a:t>
            </a:r>
            <a:r>
              <a:rPr lang="en-US" sz="1800" b="1" dirty="0" err="1">
                <a:latin typeface="Arial" panose="020B0604020202020204" pitchFamily="34" charset="0"/>
              </a:rPr>
              <a:t>kafka</a:t>
            </a:r>
            <a:r>
              <a:rPr lang="en-US" sz="1800" b="1" dirty="0">
                <a:latin typeface="Arial" panose="020B0604020202020204" pitchFamily="34" charset="0"/>
              </a:rPr>
              <a:t> topic</a:t>
            </a:r>
            <a:endParaRPr lang="en-US" sz="1800" dirty="0"/>
          </a:p>
        </p:txBody>
      </p:sp>
      <p:sp>
        <p:nvSpPr>
          <p:cNvPr id="46" name="Rectangle 45">
            <a:extLst>
              <a:ext uri="{FF2B5EF4-FFF2-40B4-BE49-F238E27FC236}">
                <a16:creationId xmlns:a16="http://schemas.microsoft.com/office/drawing/2014/main" id="{96228336-DC8F-4CDD-A7A1-A4C44BF5194B}"/>
              </a:ext>
            </a:extLst>
          </p:cNvPr>
          <p:cNvSpPr/>
          <p:nvPr/>
        </p:nvSpPr>
        <p:spPr>
          <a:xfrm>
            <a:off x="9528206" y="4946485"/>
            <a:ext cx="1732093" cy="1261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panose="020B0604020202020204" pitchFamily="34" charset="0"/>
              </a:rPr>
              <a:t>Produce and send a product event</a:t>
            </a:r>
            <a:endParaRPr lang="en-US" sz="1800" dirty="0"/>
          </a:p>
        </p:txBody>
      </p:sp>
      <p:cxnSp>
        <p:nvCxnSpPr>
          <p:cNvPr id="47" name="Straight Arrow Connector 46">
            <a:extLst>
              <a:ext uri="{FF2B5EF4-FFF2-40B4-BE49-F238E27FC236}">
                <a16:creationId xmlns:a16="http://schemas.microsoft.com/office/drawing/2014/main" id="{036C9AB2-1874-4F41-9685-E5CC8FF03E68}"/>
              </a:ext>
            </a:extLst>
          </p:cNvPr>
          <p:cNvCxnSpPr>
            <a:stCxn id="43" idx="3"/>
            <a:endCxn id="44" idx="1"/>
          </p:cNvCxnSpPr>
          <p:nvPr/>
        </p:nvCxnSpPr>
        <p:spPr>
          <a:xfrm>
            <a:off x="2662909" y="5577215"/>
            <a:ext cx="1134691" cy="1"/>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2AB2865-3CA3-4EE4-BB33-8B55C7567A18}"/>
              </a:ext>
            </a:extLst>
          </p:cNvPr>
          <p:cNvCxnSpPr>
            <a:cxnSpLocks/>
            <a:stCxn id="44" idx="3"/>
            <a:endCxn id="45" idx="1"/>
          </p:cNvCxnSpPr>
          <p:nvPr/>
        </p:nvCxnSpPr>
        <p:spPr>
          <a:xfrm>
            <a:off x="5529693" y="5577216"/>
            <a:ext cx="1133210" cy="10047"/>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49F2399-5961-48B3-90BE-39B804F7DF35}"/>
              </a:ext>
            </a:extLst>
          </p:cNvPr>
          <p:cNvCxnSpPr>
            <a:cxnSpLocks/>
            <a:stCxn id="45" idx="3"/>
            <a:endCxn id="46" idx="1"/>
          </p:cNvCxnSpPr>
          <p:nvPr/>
        </p:nvCxnSpPr>
        <p:spPr>
          <a:xfrm flipV="1">
            <a:off x="8394996" y="5577214"/>
            <a:ext cx="1133210" cy="10049"/>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E6BB37B0-9D92-4EF3-9CE7-87D075920D31}"/>
              </a:ext>
            </a:extLst>
          </p:cNvPr>
          <p:cNvSpPr txBox="1"/>
          <p:nvPr/>
        </p:nvSpPr>
        <p:spPr>
          <a:xfrm>
            <a:off x="4866436" y="6347421"/>
            <a:ext cx="2459128" cy="369332"/>
          </a:xfrm>
          <a:prstGeom prst="rect">
            <a:avLst/>
          </a:prstGeom>
          <a:noFill/>
        </p:spPr>
        <p:txBody>
          <a:bodyPr wrap="square">
            <a:spAutoFit/>
          </a:bodyPr>
          <a:lstStyle/>
          <a:p>
            <a:pPr algn="ctr"/>
            <a:r>
              <a:rPr lang="en-US" b="1" dirty="0" err="1">
                <a:solidFill>
                  <a:srgbClr val="000000"/>
                </a:solidFill>
                <a:latin typeface="Raleway" pitchFamily="2" charset="0"/>
              </a:rPr>
              <a:t>product_service</a:t>
            </a:r>
            <a:r>
              <a:rPr lang="en-US" b="1" dirty="0">
                <a:solidFill>
                  <a:srgbClr val="000000"/>
                </a:solidFill>
                <a:latin typeface="Raleway" pitchFamily="2" charset="0"/>
              </a:rPr>
              <a:t> </a:t>
            </a:r>
          </a:p>
        </p:txBody>
      </p:sp>
      <p:sp>
        <p:nvSpPr>
          <p:cNvPr id="58" name="Rectangle: Rounded Corners 57">
            <a:extLst>
              <a:ext uri="{FF2B5EF4-FFF2-40B4-BE49-F238E27FC236}">
                <a16:creationId xmlns:a16="http://schemas.microsoft.com/office/drawing/2014/main" id="{D56D40BF-8C62-43AC-8101-FC3ECF69F871}"/>
              </a:ext>
            </a:extLst>
          </p:cNvPr>
          <p:cNvSpPr/>
          <p:nvPr/>
        </p:nvSpPr>
        <p:spPr>
          <a:xfrm>
            <a:off x="521727" y="2192851"/>
            <a:ext cx="3067961" cy="1267465"/>
          </a:xfrm>
          <a:prstGeom prst="roundRect">
            <a:avLst/>
          </a:prstGeom>
          <a:solidFill>
            <a:schemeClr val="tx1">
              <a:lumMod val="65000"/>
              <a:lumOff val="35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 name="Picture 60">
            <a:extLst>
              <a:ext uri="{FF2B5EF4-FFF2-40B4-BE49-F238E27FC236}">
                <a16:creationId xmlns:a16="http://schemas.microsoft.com/office/drawing/2014/main" id="{092A219C-B37F-4E21-929C-52A782E8CB5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66883" y="2291581"/>
            <a:ext cx="925883" cy="486089"/>
          </a:xfrm>
          <a:prstGeom prst="rect">
            <a:avLst/>
          </a:prstGeom>
        </p:spPr>
      </p:pic>
      <p:sp>
        <p:nvSpPr>
          <p:cNvPr id="63" name="TextBox 62">
            <a:extLst>
              <a:ext uri="{FF2B5EF4-FFF2-40B4-BE49-F238E27FC236}">
                <a16:creationId xmlns:a16="http://schemas.microsoft.com/office/drawing/2014/main" id="{60AE30B0-E876-4EB1-8E26-F1759E11B99E}"/>
              </a:ext>
            </a:extLst>
          </p:cNvPr>
          <p:cNvSpPr txBox="1"/>
          <p:nvPr/>
        </p:nvSpPr>
        <p:spPr>
          <a:xfrm>
            <a:off x="1422036" y="2738877"/>
            <a:ext cx="1161804" cy="646331"/>
          </a:xfrm>
          <a:prstGeom prst="rect">
            <a:avLst/>
          </a:prstGeom>
          <a:noFill/>
        </p:spPr>
        <p:txBody>
          <a:bodyPr wrap="square">
            <a:spAutoFit/>
          </a:bodyPr>
          <a:lstStyle/>
          <a:p>
            <a:pPr algn="ctr"/>
            <a:r>
              <a:rPr lang="fr-FR" sz="1800" b="1" dirty="0" err="1">
                <a:solidFill>
                  <a:schemeClr val="bg1"/>
                </a:solidFill>
              </a:rPr>
              <a:t>Order</a:t>
            </a:r>
            <a:r>
              <a:rPr lang="fr-FR" sz="1800" b="1" dirty="0">
                <a:solidFill>
                  <a:schemeClr val="bg1"/>
                </a:solidFill>
              </a:rPr>
              <a:t> </a:t>
            </a:r>
          </a:p>
          <a:p>
            <a:pPr algn="ctr"/>
            <a:r>
              <a:rPr lang="fr-FR" sz="1800" b="1" dirty="0">
                <a:solidFill>
                  <a:schemeClr val="bg1"/>
                </a:solidFill>
              </a:rPr>
              <a:t>Service</a:t>
            </a:r>
            <a:endParaRPr lang="en-US" b="1" dirty="0">
              <a:solidFill>
                <a:schemeClr val="bg1"/>
              </a:solidFill>
            </a:endParaRPr>
          </a:p>
        </p:txBody>
      </p:sp>
      <p:sp>
        <p:nvSpPr>
          <p:cNvPr id="82" name="Cylinder 81">
            <a:extLst>
              <a:ext uri="{FF2B5EF4-FFF2-40B4-BE49-F238E27FC236}">
                <a16:creationId xmlns:a16="http://schemas.microsoft.com/office/drawing/2014/main" id="{39C6D285-7597-480D-B191-18D2FBF19BEE}"/>
              </a:ext>
            </a:extLst>
          </p:cNvPr>
          <p:cNvSpPr/>
          <p:nvPr/>
        </p:nvSpPr>
        <p:spPr>
          <a:xfrm>
            <a:off x="2633343" y="2815858"/>
            <a:ext cx="808490" cy="523220"/>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400" b="1" dirty="0"/>
              <a:t>H2 DB</a:t>
            </a:r>
            <a:endParaRPr lang="en-US" sz="1400" b="1" dirty="0"/>
          </a:p>
        </p:txBody>
      </p:sp>
      <p:sp>
        <p:nvSpPr>
          <p:cNvPr id="84" name="TextBox 83">
            <a:extLst>
              <a:ext uri="{FF2B5EF4-FFF2-40B4-BE49-F238E27FC236}">
                <a16:creationId xmlns:a16="http://schemas.microsoft.com/office/drawing/2014/main" id="{97243D2A-457B-4B58-B0DF-4C9D8EF5CF3D}"/>
              </a:ext>
            </a:extLst>
          </p:cNvPr>
          <p:cNvSpPr txBox="1"/>
          <p:nvPr/>
        </p:nvSpPr>
        <p:spPr>
          <a:xfrm>
            <a:off x="8531345" y="2837992"/>
            <a:ext cx="1229817"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en-US" sz="1400" b="1" dirty="0">
                <a:latin typeface="Arial" panose="020B0604020202020204" pitchFamily="34" charset="0"/>
              </a:rPr>
              <a:t>Order event responder</a:t>
            </a:r>
            <a:endParaRPr lang="en-US" sz="1400" dirty="0"/>
          </a:p>
        </p:txBody>
      </p:sp>
      <p:pic>
        <p:nvPicPr>
          <p:cNvPr id="85" name="Picture 84">
            <a:extLst>
              <a:ext uri="{FF2B5EF4-FFF2-40B4-BE49-F238E27FC236}">
                <a16:creationId xmlns:a16="http://schemas.microsoft.com/office/drawing/2014/main" id="{AE914E39-5040-424D-BE73-6108E1C533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83146" y="3692348"/>
            <a:ext cx="1509823" cy="227041"/>
          </a:xfrm>
          <a:prstGeom prst="rect">
            <a:avLst/>
          </a:prstGeom>
          <a:ln>
            <a:solidFill>
              <a:schemeClr val="tx1"/>
            </a:solidFill>
          </a:ln>
        </p:spPr>
      </p:pic>
    </p:spTree>
    <p:extLst>
      <p:ext uri="{BB962C8B-B14F-4D97-AF65-F5344CB8AC3E}">
        <p14:creationId xmlns:p14="http://schemas.microsoft.com/office/powerpoint/2010/main" val="417841486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B44B0D3-01DD-42E2-9B68-F8816BA329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8172" y="1167027"/>
            <a:ext cx="5134212" cy="5185684"/>
          </a:xfrm>
          <a:prstGeom prst="rect">
            <a:avLst/>
          </a:prstGeom>
          <a:ln>
            <a:solidFill>
              <a:schemeClr val="tx1"/>
            </a:solidFill>
          </a:ln>
        </p:spPr>
      </p:pic>
      <p:sp>
        <p:nvSpPr>
          <p:cNvPr id="2" name="Title 1">
            <a:extLst>
              <a:ext uri="{FF2B5EF4-FFF2-40B4-BE49-F238E27FC236}">
                <a16:creationId xmlns:a16="http://schemas.microsoft.com/office/drawing/2014/main" id="{0F58EAC5-D261-4D05-8ED3-A4DE32A744AC}"/>
              </a:ext>
            </a:extLst>
          </p:cNvPr>
          <p:cNvSpPr>
            <a:spLocks noGrp="1"/>
          </p:cNvSpPr>
          <p:nvPr>
            <p:ph type="title"/>
          </p:nvPr>
        </p:nvSpPr>
        <p:spPr>
          <a:xfrm>
            <a:off x="0" y="0"/>
            <a:ext cx="12192000" cy="1050758"/>
          </a:xfrm>
        </p:spPr>
        <p:txBody>
          <a:bodyPr/>
          <a:lstStyle/>
          <a:p>
            <a:r>
              <a:rPr lang="en-US" sz="4000" dirty="0">
                <a:solidFill>
                  <a:srgbClr val="FF0000"/>
                </a:solidFill>
              </a:rPr>
              <a:t>Step 5</a:t>
            </a:r>
            <a:r>
              <a:rPr lang="en-US" sz="4000" dirty="0">
                <a:solidFill>
                  <a:schemeClr val="accent3"/>
                </a:solidFill>
              </a:rPr>
              <a:t>: </a:t>
            </a:r>
            <a:r>
              <a:rPr lang="en-US" sz="4000" dirty="0" err="1">
                <a:solidFill>
                  <a:schemeClr val="accent3"/>
                </a:solidFill>
              </a:rPr>
              <a:t>product_service</a:t>
            </a:r>
            <a:r>
              <a:rPr lang="en-US" sz="4000" dirty="0">
                <a:solidFill>
                  <a:schemeClr val="accent3"/>
                </a:solidFill>
              </a:rPr>
              <a:t> consumer </a:t>
            </a:r>
            <a:endParaRPr lang="en-US" sz="4000" dirty="0"/>
          </a:p>
        </p:txBody>
      </p:sp>
      <p:sp>
        <p:nvSpPr>
          <p:cNvPr id="16" name="TextBox 15">
            <a:extLst>
              <a:ext uri="{FF2B5EF4-FFF2-40B4-BE49-F238E27FC236}">
                <a16:creationId xmlns:a16="http://schemas.microsoft.com/office/drawing/2014/main" id="{BD756810-361A-4AF9-A73B-D66A0B460DAA}"/>
              </a:ext>
            </a:extLst>
          </p:cNvPr>
          <p:cNvSpPr txBox="1"/>
          <p:nvPr/>
        </p:nvSpPr>
        <p:spPr>
          <a:xfrm>
            <a:off x="5298610" y="6390359"/>
            <a:ext cx="2269232" cy="369332"/>
          </a:xfrm>
          <a:prstGeom prst="rect">
            <a:avLst/>
          </a:prstGeom>
          <a:noFill/>
        </p:spPr>
        <p:txBody>
          <a:bodyPr wrap="square">
            <a:spAutoFit/>
          </a:bodyPr>
          <a:lstStyle/>
          <a:p>
            <a:pPr algn="ctr"/>
            <a:r>
              <a:rPr lang="en-US" b="1" dirty="0" err="1">
                <a:solidFill>
                  <a:srgbClr val="000000"/>
                </a:solidFill>
                <a:latin typeface="Raleway" pitchFamily="2" charset="0"/>
              </a:rPr>
              <a:t>product_service</a:t>
            </a:r>
            <a:r>
              <a:rPr lang="en-US" b="1" dirty="0">
                <a:solidFill>
                  <a:srgbClr val="000000"/>
                </a:solidFill>
                <a:latin typeface="Raleway" pitchFamily="2" charset="0"/>
              </a:rPr>
              <a:t> </a:t>
            </a:r>
          </a:p>
        </p:txBody>
      </p:sp>
      <p:sp>
        <p:nvSpPr>
          <p:cNvPr id="20" name="Rectangle 19">
            <a:extLst>
              <a:ext uri="{FF2B5EF4-FFF2-40B4-BE49-F238E27FC236}">
                <a16:creationId xmlns:a16="http://schemas.microsoft.com/office/drawing/2014/main" id="{AE523988-4067-4C26-824E-75501C59A331}"/>
              </a:ext>
            </a:extLst>
          </p:cNvPr>
          <p:cNvSpPr/>
          <p:nvPr/>
        </p:nvSpPr>
        <p:spPr>
          <a:xfrm>
            <a:off x="5178808" y="2457959"/>
            <a:ext cx="2389034" cy="2540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2DF13344-ED67-47DB-9532-B8E2B5FFDB58}"/>
              </a:ext>
            </a:extLst>
          </p:cNvPr>
          <p:cNvSpPr txBox="1"/>
          <p:nvPr/>
        </p:nvSpPr>
        <p:spPr>
          <a:xfrm>
            <a:off x="8674612" y="1916135"/>
            <a:ext cx="2576483" cy="830997"/>
          </a:xfrm>
          <a:prstGeom prst="rect">
            <a:avLst/>
          </a:prstGeom>
          <a:noFill/>
        </p:spPr>
        <p:txBody>
          <a:bodyPr wrap="square">
            <a:spAutoFit/>
          </a:bodyPr>
          <a:lstStyle/>
          <a:p>
            <a:pPr algn="ctr"/>
            <a:r>
              <a:rPr lang="fr-FR" sz="1600" dirty="0">
                <a:solidFill>
                  <a:srgbClr val="000000"/>
                </a:solidFill>
                <a:latin typeface="Raleway" pitchFamily="2" charset="0"/>
              </a:rPr>
              <a:t>O</a:t>
            </a:r>
            <a:r>
              <a:rPr lang="en-US" sz="1600" dirty="0" err="1">
                <a:solidFill>
                  <a:srgbClr val="000000"/>
                </a:solidFill>
                <a:latin typeface="Raleway" pitchFamily="2" charset="0"/>
              </a:rPr>
              <a:t>rder</a:t>
            </a:r>
            <a:r>
              <a:rPr lang="en-US" sz="1600" dirty="0">
                <a:solidFill>
                  <a:srgbClr val="000000"/>
                </a:solidFill>
                <a:latin typeface="Raleway" pitchFamily="2" charset="0"/>
              </a:rPr>
              <a:t> event responder (</a:t>
            </a:r>
            <a:r>
              <a:rPr lang="en-US" sz="1600" b="1" dirty="0">
                <a:solidFill>
                  <a:srgbClr val="000000"/>
                </a:solidFill>
                <a:latin typeface="Raleway" pitchFamily="2" charset="0"/>
              </a:rPr>
              <a:t>Input</a:t>
            </a:r>
            <a:r>
              <a:rPr lang="en-US" sz="1600" dirty="0">
                <a:solidFill>
                  <a:srgbClr val="000000"/>
                </a:solidFill>
                <a:latin typeface="Raleway" pitchFamily="2" charset="0"/>
              </a:rPr>
              <a:t> : </a:t>
            </a:r>
            <a:r>
              <a:rPr lang="en-US" sz="1600" dirty="0" err="1">
                <a:solidFill>
                  <a:srgbClr val="000000"/>
                </a:solidFill>
                <a:latin typeface="Raleway" pitchFamily="2" charset="0"/>
              </a:rPr>
              <a:t>OrderEvent</a:t>
            </a:r>
            <a:r>
              <a:rPr lang="en-US" sz="1600" dirty="0">
                <a:solidFill>
                  <a:srgbClr val="000000"/>
                </a:solidFill>
                <a:latin typeface="Raleway" pitchFamily="2" charset="0"/>
              </a:rPr>
              <a:t>, </a:t>
            </a:r>
            <a:r>
              <a:rPr lang="en-US" sz="1600" b="1" dirty="0">
                <a:solidFill>
                  <a:srgbClr val="000000"/>
                </a:solidFill>
                <a:latin typeface="Raleway" pitchFamily="2" charset="0"/>
              </a:rPr>
              <a:t>Output</a:t>
            </a:r>
            <a:r>
              <a:rPr lang="en-US" sz="1600" dirty="0">
                <a:solidFill>
                  <a:srgbClr val="000000"/>
                </a:solidFill>
                <a:latin typeface="Raleway" pitchFamily="2" charset="0"/>
              </a:rPr>
              <a:t> : </a:t>
            </a:r>
            <a:r>
              <a:rPr lang="en-US" sz="1600" dirty="0" err="1">
                <a:solidFill>
                  <a:srgbClr val="000000"/>
                </a:solidFill>
                <a:latin typeface="Raleway" pitchFamily="2" charset="0"/>
              </a:rPr>
              <a:t>ProductEvent</a:t>
            </a:r>
            <a:r>
              <a:rPr lang="en-US" sz="1600" dirty="0">
                <a:solidFill>
                  <a:srgbClr val="000000"/>
                </a:solidFill>
                <a:latin typeface="Raleway" pitchFamily="2" charset="0"/>
              </a:rPr>
              <a:t>)</a:t>
            </a:r>
          </a:p>
        </p:txBody>
      </p:sp>
      <p:cxnSp>
        <p:nvCxnSpPr>
          <p:cNvPr id="24" name="Straight Arrow Connector 23">
            <a:extLst>
              <a:ext uri="{FF2B5EF4-FFF2-40B4-BE49-F238E27FC236}">
                <a16:creationId xmlns:a16="http://schemas.microsoft.com/office/drawing/2014/main" id="{56FBEBD3-BE7C-49D2-9641-C7334DDD70F8}"/>
              </a:ext>
            </a:extLst>
          </p:cNvPr>
          <p:cNvCxnSpPr>
            <a:cxnSpLocks/>
            <a:stCxn id="20" idx="3"/>
            <a:endCxn id="22" idx="1"/>
          </p:cNvCxnSpPr>
          <p:nvPr/>
        </p:nvCxnSpPr>
        <p:spPr>
          <a:xfrm flipV="1">
            <a:off x="7567842" y="2331634"/>
            <a:ext cx="1106770" cy="2533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32A963BC-C8E0-4C36-A7D8-0599268332A7}"/>
              </a:ext>
            </a:extLst>
          </p:cNvPr>
          <p:cNvSpPr/>
          <p:nvPr/>
        </p:nvSpPr>
        <p:spPr>
          <a:xfrm>
            <a:off x="4664765" y="6098695"/>
            <a:ext cx="1569679" cy="25401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a:extLst>
              <a:ext uri="{FF2B5EF4-FFF2-40B4-BE49-F238E27FC236}">
                <a16:creationId xmlns:a16="http://schemas.microsoft.com/office/drawing/2014/main" id="{68624B46-5A6A-40A8-A193-51E0865B4662}"/>
              </a:ext>
            </a:extLst>
          </p:cNvPr>
          <p:cNvSpPr txBox="1"/>
          <p:nvPr/>
        </p:nvSpPr>
        <p:spPr>
          <a:xfrm>
            <a:off x="1187926" y="6049005"/>
            <a:ext cx="1939588" cy="338554"/>
          </a:xfrm>
          <a:prstGeom prst="rect">
            <a:avLst/>
          </a:prstGeom>
          <a:noFill/>
        </p:spPr>
        <p:txBody>
          <a:bodyPr wrap="square">
            <a:spAutoFit/>
          </a:bodyPr>
          <a:lstStyle/>
          <a:p>
            <a:pPr algn="ctr"/>
            <a:r>
              <a:rPr lang="en-US" sz="1600" dirty="0">
                <a:solidFill>
                  <a:srgbClr val="000000"/>
                </a:solidFill>
                <a:latin typeface="Raleway" pitchFamily="2" charset="0"/>
              </a:rPr>
              <a:t>Kafka properties</a:t>
            </a:r>
          </a:p>
        </p:txBody>
      </p:sp>
      <p:cxnSp>
        <p:nvCxnSpPr>
          <p:cNvPr id="51" name="Straight Arrow Connector 50">
            <a:extLst>
              <a:ext uri="{FF2B5EF4-FFF2-40B4-BE49-F238E27FC236}">
                <a16:creationId xmlns:a16="http://schemas.microsoft.com/office/drawing/2014/main" id="{418A4F9B-C04C-43A8-9DC2-CB8477375790}"/>
              </a:ext>
            </a:extLst>
          </p:cNvPr>
          <p:cNvCxnSpPr>
            <a:cxnSpLocks/>
            <a:stCxn id="49" idx="1"/>
            <a:endCxn id="50" idx="3"/>
          </p:cNvCxnSpPr>
          <p:nvPr/>
        </p:nvCxnSpPr>
        <p:spPr>
          <a:xfrm flipH="1" flipV="1">
            <a:off x="3127514" y="6218282"/>
            <a:ext cx="1537251" cy="742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5" name="Picture 64">
            <a:extLst>
              <a:ext uri="{FF2B5EF4-FFF2-40B4-BE49-F238E27FC236}">
                <a16:creationId xmlns:a16="http://schemas.microsoft.com/office/drawing/2014/main" id="{C39A3F6D-0CA9-47A6-BF60-19158D8607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164" y="1576157"/>
            <a:ext cx="2305573" cy="2305573"/>
          </a:xfrm>
          <a:prstGeom prst="rect">
            <a:avLst/>
          </a:prstGeom>
        </p:spPr>
      </p:pic>
    </p:spTree>
    <p:extLst>
      <p:ext uri="{BB962C8B-B14F-4D97-AF65-F5344CB8AC3E}">
        <p14:creationId xmlns:p14="http://schemas.microsoft.com/office/powerpoint/2010/main" val="234348798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EAC5-D261-4D05-8ED3-A4DE32A744AC}"/>
              </a:ext>
            </a:extLst>
          </p:cNvPr>
          <p:cNvSpPr>
            <a:spLocks noGrp="1"/>
          </p:cNvSpPr>
          <p:nvPr>
            <p:ph type="title"/>
          </p:nvPr>
        </p:nvSpPr>
        <p:spPr>
          <a:xfrm>
            <a:off x="0" y="0"/>
            <a:ext cx="12192000" cy="1050758"/>
          </a:xfrm>
        </p:spPr>
        <p:txBody>
          <a:bodyPr/>
          <a:lstStyle/>
          <a:p>
            <a:r>
              <a:rPr lang="en-US" sz="4000" dirty="0">
                <a:solidFill>
                  <a:srgbClr val="FF0000"/>
                </a:solidFill>
              </a:rPr>
              <a:t>Step 5</a:t>
            </a:r>
            <a:r>
              <a:rPr lang="en-US" sz="4000" dirty="0">
                <a:solidFill>
                  <a:schemeClr val="accent3"/>
                </a:solidFill>
              </a:rPr>
              <a:t>: </a:t>
            </a:r>
            <a:r>
              <a:rPr lang="en-US" sz="4000" dirty="0" err="1">
                <a:solidFill>
                  <a:schemeClr val="accent3"/>
                </a:solidFill>
              </a:rPr>
              <a:t>product_service</a:t>
            </a:r>
            <a:r>
              <a:rPr lang="en-US" sz="4000" dirty="0">
                <a:solidFill>
                  <a:schemeClr val="accent3"/>
                </a:solidFill>
              </a:rPr>
              <a:t> consumer </a:t>
            </a:r>
            <a:endParaRPr lang="en-US" sz="4000" dirty="0"/>
          </a:p>
        </p:txBody>
      </p:sp>
      <p:sp>
        <p:nvSpPr>
          <p:cNvPr id="3" name="Rectangle 1">
            <a:extLst>
              <a:ext uri="{FF2B5EF4-FFF2-40B4-BE49-F238E27FC236}">
                <a16:creationId xmlns:a16="http://schemas.microsoft.com/office/drawing/2014/main" id="{910B51ED-B82A-4ED5-8D90-2C0FF56F0E61}"/>
              </a:ext>
            </a:extLst>
          </p:cNvPr>
          <p:cNvSpPr>
            <a:spLocks noChangeArrowheads="1"/>
          </p:cNvSpPr>
          <p:nvPr/>
        </p:nvSpPr>
        <p:spPr bwMode="auto">
          <a:xfrm>
            <a:off x="821634" y="1594946"/>
            <a:ext cx="10442282" cy="4801314"/>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08000"/>
                </a:solidFill>
                <a:effectLst/>
                <a:latin typeface="Consolas" panose="020B0609020204030204" pitchFamily="49" charset="0"/>
              </a:rPr>
              <a:t>@Configuration</a:t>
            </a:r>
            <a:br>
              <a:rPr kumimoji="0" lang="en-US" altLang="en-US" b="0" i="0" u="none" strike="noStrike" cap="none" normalizeH="0" baseline="0" dirty="0">
                <a:ln>
                  <a:noFill/>
                </a:ln>
                <a:solidFill>
                  <a:srgbClr val="808000"/>
                </a:solidFill>
                <a:effectLst/>
                <a:latin typeface="Consolas" panose="020B0609020204030204" pitchFamily="49" charset="0"/>
              </a:rPr>
            </a:b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OrderEventResponderConfig</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808000"/>
                </a:solidFill>
                <a:effectLst/>
                <a:latin typeface="Consolas" panose="020B0609020204030204" pitchFamily="49" charset="0"/>
              </a:rPr>
              <a:t>@Autowired</a:t>
            </a:r>
            <a:br>
              <a:rPr kumimoji="0" lang="en-US" altLang="en-US" b="0" i="0" u="none" strike="noStrike" cap="none" normalizeH="0" baseline="0" dirty="0">
                <a:ln>
                  <a:noFill/>
                </a:ln>
                <a:solidFill>
                  <a:srgbClr val="808000"/>
                </a:solidFill>
                <a:effectLst/>
                <a:latin typeface="Consolas" panose="020B0609020204030204" pitchFamily="49" charset="0"/>
              </a:rPr>
            </a:br>
            <a:r>
              <a:rPr kumimoji="0" lang="en-US" altLang="en-US" b="0" i="0" u="none" strike="noStrike" cap="none" normalizeH="0" baseline="0" dirty="0">
                <a:ln>
                  <a:noFill/>
                </a:ln>
                <a:solidFill>
                  <a:srgbClr val="808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private </a:t>
            </a:r>
            <a:r>
              <a:rPr kumimoji="0" lang="en-US" altLang="en-US" b="0" i="0" u="none" strike="noStrike" cap="none" normalizeH="0" baseline="0" dirty="0" err="1">
                <a:ln>
                  <a:noFill/>
                </a:ln>
                <a:solidFill>
                  <a:srgbClr val="000000"/>
                </a:solidFill>
                <a:effectLst/>
                <a:latin typeface="Consolas" panose="020B0609020204030204" pitchFamily="49" charset="0"/>
              </a:rPr>
              <a:t>ProductRepository</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err="1">
                <a:ln>
                  <a:noFill/>
                </a:ln>
                <a:solidFill>
                  <a:srgbClr val="660E7A"/>
                </a:solidFill>
                <a:effectLst/>
                <a:latin typeface="Consolas" panose="020B0609020204030204" pitchFamily="49" charset="0"/>
              </a:rPr>
              <a:t>productRepository</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808000"/>
                </a:solidFill>
                <a:effectLst/>
                <a:latin typeface="Consolas" panose="020B0609020204030204" pitchFamily="49" charset="0"/>
              </a:rPr>
              <a:t>@Bean</a:t>
            </a:r>
            <a:br>
              <a:rPr kumimoji="0" lang="en-US" altLang="en-US" b="0" i="0" u="none" strike="noStrike" cap="none" normalizeH="0" baseline="0" dirty="0">
                <a:ln>
                  <a:noFill/>
                </a:ln>
                <a:solidFill>
                  <a:srgbClr val="808000"/>
                </a:solidFill>
                <a:effectLst/>
                <a:latin typeface="Consolas" panose="020B0609020204030204" pitchFamily="49" charset="0"/>
              </a:rPr>
            </a:br>
            <a:r>
              <a:rPr kumimoji="0" lang="en-US" altLang="en-US" b="0" i="0" u="none" strike="noStrike" cap="none" normalizeH="0" baseline="0" dirty="0">
                <a:ln>
                  <a:noFill/>
                </a:ln>
                <a:solidFill>
                  <a:srgbClr val="808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a:t>
            </a:r>
            <a:r>
              <a:rPr kumimoji="0" lang="en-US" altLang="en-US" b="0" i="0" u="none" strike="noStrike" cap="none" normalizeH="0" baseline="0" dirty="0">
                <a:ln>
                  <a:noFill/>
                </a:ln>
                <a:solidFill>
                  <a:srgbClr val="000000"/>
                </a:solidFill>
                <a:effectLst/>
                <a:latin typeface="Consolas" panose="020B0609020204030204" pitchFamily="49" charset="0"/>
              </a:rPr>
              <a:t>Function&lt;Flux&lt;</a:t>
            </a:r>
            <a:r>
              <a:rPr kumimoji="0" lang="en-US" altLang="en-US" b="0" i="0" u="none" strike="noStrike" cap="none" normalizeH="0" baseline="0" dirty="0" err="1">
                <a:ln>
                  <a:noFill/>
                </a:ln>
                <a:solidFill>
                  <a:srgbClr val="000000"/>
                </a:solidFill>
                <a:effectLst/>
                <a:latin typeface="Consolas" panose="020B0609020204030204" pitchFamily="49" charset="0"/>
              </a:rPr>
              <a:t>OrderEvent</a:t>
            </a:r>
            <a:r>
              <a:rPr kumimoji="0" lang="en-US" altLang="en-US" b="0" i="0" u="none" strike="noStrike" cap="none" normalizeH="0" baseline="0" dirty="0">
                <a:ln>
                  <a:noFill/>
                </a:ln>
                <a:solidFill>
                  <a:srgbClr val="000000"/>
                </a:solidFill>
                <a:effectLst/>
                <a:latin typeface="Consolas" panose="020B0609020204030204" pitchFamily="49" charset="0"/>
              </a:rPr>
              <a:t>&gt;, Flux&lt;</a:t>
            </a:r>
            <a:r>
              <a:rPr kumimoji="0" lang="en-US" altLang="en-US" b="0" i="0" u="none" strike="noStrike" cap="none" normalizeH="0" baseline="0" dirty="0" err="1">
                <a:ln>
                  <a:noFill/>
                </a:ln>
                <a:solidFill>
                  <a:srgbClr val="000000"/>
                </a:solidFill>
                <a:effectLst/>
                <a:latin typeface="Consolas" panose="020B0609020204030204" pitchFamily="49" charset="0"/>
              </a:rPr>
              <a:t>ProductEvent</a:t>
            </a:r>
            <a:r>
              <a:rPr kumimoji="0" lang="en-US" altLang="en-US" b="0" i="0" u="none" strike="noStrike" cap="none" normalizeH="0" baseline="0" dirty="0">
                <a:ln>
                  <a:noFill/>
                </a:ln>
                <a:solidFill>
                  <a:srgbClr val="000000"/>
                </a:solidFill>
                <a:effectLst/>
                <a:latin typeface="Consolas" panose="020B0609020204030204" pitchFamily="49" charset="0"/>
              </a:rPr>
              <a:t>&gt;&gt; </a:t>
            </a:r>
            <a:r>
              <a:rPr kumimoji="0" lang="en-US" altLang="en-US" b="0" i="0" u="none" strike="noStrike" cap="none" normalizeH="0" baseline="0" dirty="0" err="1">
                <a:ln>
                  <a:noFill/>
                </a:ln>
                <a:solidFill>
                  <a:srgbClr val="000000"/>
                </a:solidFill>
                <a:effectLst/>
                <a:latin typeface="Consolas" panose="020B0609020204030204" pitchFamily="49" charset="0"/>
              </a:rPr>
              <a:t>orderEventProcessor</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return </a:t>
            </a:r>
            <a:r>
              <a:rPr kumimoji="0" lang="en-US" altLang="en-US" b="0" i="0" u="none" strike="noStrike" cap="none" normalizeH="0" baseline="0" dirty="0" err="1">
                <a:ln>
                  <a:noFill/>
                </a:ln>
                <a:solidFill>
                  <a:srgbClr val="000000"/>
                </a:solidFill>
                <a:effectLst/>
                <a:latin typeface="Consolas" panose="020B0609020204030204" pitchFamily="49" charset="0"/>
              </a:rPr>
              <a:t>orderEventFlux</a:t>
            </a:r>
            <a:r>
              <a:rPr kumimoji="0" lang="en-US" altLang="en-US" b="0" i="0" u="none" strike="noStrike" cap="none" normalizeH="0" baseline="0" dirty="0">
                <a:ln>
                  <a:noFill/>
                </a:ln>
                <a:solidFill>
                  <a:srgbClr val="000000"/>
                </a:solidFill>
                <a:effectLst/>
                <a:latin typeface="Consolas" panose="020B0609020204030204" pitchFamily="49" charset="0"/>
              </a:rPr>
              <a:t> -&gt; </a:t>
            </a:r>
            <a:r>
              <a:rPr kumimoji="0" lang="en-US" altLang="en-US" b="0" i="0" u="none" strike="noStrike" cap="none" normalizeH="0" baseline="0" dirty="0" err="1">
                <a:ln>
                  <a:noFill/>
                </a:ln>
                <a:solidFill>
                  <a:srgbClr val="000000"/>
                </a:solidFill>
                <a:effectLst/>
                <a:latin typeface="Consolas" panose="020B0609020204030204" pitchFamily="49" charset="0"/>
              </a:rPr>
              <a:t>orderEventFlux.flatMap</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0080"/>
                </a:solidFill>
                <a:effectLst/>
                <a:latin typeface="Consolas" panose="020B0609020204030204" pitchFamily="49" charset="0"/>
              </a:rPr>
              <a:t>this</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productStockCheck</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FF0000"/>
                </a:solidFill>
                <a:effectLst/>
                <a:latin typeface="Consolas" panose="020B0609020204030204" pitchFamily="49" charset="0"/>
              </a:rPr>
              <a:t>	.  .  .  .  .  .  .  .  .  .  .  .  .  .</a:t>
            </a:r>
          </a:p>
          <a:p>
            <a:pPr eaLnBrk="0" fontAlgn="base" hangingPunct="0">
              <a:spcBef>
                <a:spcPct val="0"/>
              </a:spcBef>
              <a:spcAft>
                <a:spcPct val="0"/>
              </a:spcAft>
            </a:pPr>
            <a:r>
              <a:rPr lang="en-US" altLang="en-US" sz="2400" b="1" dirty="0">
                <a:solidFill>
                  <a:srgbClr val="FF0000"/>
                </a:solidFill>
                <a:latin typeface="Consolas" panose="020B0609020204030204" pitchFamily="49" charset="0"/>
              </a:rPr>
              <a:t>	.</a:t>
            </a:r>
            <a:r>
              <a:rPr kumimoji="0" lang="en-US" altLang="en-US" sz="2400" b="1" i="0" u="none" strike="noStrike" cap="none" normalizeH="0" baseline="0" dirty="0">
                <a:ln>
                  <a:noFill/>
                </a:ln>
                <a:solidFill>
                  <a:srgbClr val="FF0000"/>
                </a:solidFill>
                <a:effectLst/>
                <a:latin typeface="Consolas" panose="020B0609020204030204" pitchFamily="49" charset="0"/>
              </a:rPr>
              <a:t>  .  . (Code in the next slide) .  .  .</a:t>
            </a:r>
            <a:endParaRPr lang="en-US" altLang="en-US" sz="2400" b="1" dirty="0">
              <a:solidFill>
                <a:srgbClr val="FF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FF0000"/>
                </a:solidFill>
                <a:effectLst/>
                <a:latin typeface="Consolas" panose="020B0609020204030204" pitchFamily="49" charset="0"/>
              </a:rPr>
              <a:t>	.  .  .  .  .  .  .  .  .  .  .  .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909DB8F3-A3A4-469A-9823-198FADC3DBD9}"/>
              </a:ext>
            </a:extLst>
          </p:cNvPr>
          <p:cNvSpPr txBox="1"/>
          <p:nvPr/>
        </p:nvSpPr>
        <p:spPr>
          <a:xfrm>
            <a:off x="7699080" y="1588035"/>
            <a:ext cx="3564836" cy="1200329"/>
          </a:xfrm>
          <a:prstGeom prst="rect">
            <a:avLst/>
          </a:prstGeom>
          <a:noFill/>
          <a:ln>
            <a:solidFill>
              <a:schemeClr val="tx1"/>
            </a:solidFill>
          </a:ln>
        </p:spPr>
        <p:txBody>
          <a:bodyPr wrap="square">
            <a:spAutoFit/>
          </a:bodyPr>
          <a:lstStyle/>
          <a:p>
            <a:pPr algn="ctr"/>
            <a:r>
              <a:rPr lang="en-US" b="1" u="sng" dirty="0">
                <a:solidFill>
                  <a:srgbClr val="000000"/>
                </a:solidFill>
                <a:latin typeface="Raleway" pitchFamily="2" charset="0"/>
              </a:rPr>
              <a:t>Config</a:t>
            </a:r>
            <a:r>
              <a:rPr lang="en-US" b="1" dirty="0">
                <a:solidFill>
                  <a:srgbClr val="000000"/>
                </a:solidFill>
                <a:latin typeface="Raleway" pitchFamily="2" charset="0"/>
              </a:rPr>
              <a:t> package : </a:t>
            </a:r>
            <a:r>
              <a:rPr kumimoji="0" lang="en-US" altLang="en-US" b="1" i="0" u="none" strike="noStrike" cap="none" normalizeH="0" baseline="0" dirty="0" err="1">
                <a:ln>
                  <a:noFill/>
                </a:ln>
                <a:solidFill>
                  <a:srgbClr val="FF0000"/>
                </a:solidFill>
                <a:effectLst/>
                <a:latin typeface="Consolas" panose="020B0609020204030204" pitchFamily="49" charset="0"/>
              </a:rPr>
              <a:t>OrderEventResponderConfig</a:t>
            </a:r>
            <a:r>
              <a:rPr lang="en-US" dirty="0">
                <a:solidFill>
                  <a:srgbClr val="000000"/>
                </a:solidFill>
                <a:latin typeface="Raleway" pitchFamily="2" charset="0"/>
              </a:rPr>
              <a:t> </a:t>
            </a:r>
          </a:p>
          <a:p>
            <a:pPr algn="ctr"/>
            <a:r>
              <a:rPr lang="en-US" dirty="0">
                <a:solidFill>
                  <a:srgbClr val="000000"/>
                </a:solidFill>
                <a:latin typeface="Raleway" pitchFamily="2" charset="0"/>
              </a:rPr>
              <a:t>Class/</a:t>
            </a:r>
          </a:p>
          <a:p>
            <a:pPr algn="ctr"/>
            <a:r>
              <a:rPr lang="en-US" dirty="0" err="1">
                <a:solidFill>
                  <a:srgbClr val="000000"/>
                </a:solidFill>
                <a:latin typeface="Raleway" pitchFamily="2" charset="0"/>
              </a:rPr>
              <a:t>orderEventProcessor</a:t>
            </a:r>
            <a:r>
              <a:rPr lang="en-US" dirty="0">
                <a:solidFill>
                  <a:srgbClr val="000000"/>
                </a:solidFill>
                <a:latin typeface="Raleway" pitchFamily="2" charset="0"/>
              </a:rPr>
              <a:t>()</a:t>
            </a:r>
          </a:p>
        </p:txBody>
      </p:sp>
    </p:spTree>
    <p:extLst>
      <p:ext uri="{BB962C8B-B14F-4D97-AF65-F5344CB8AC3E}">
        <p14:creationId xmlns:p14="http://schemas.microsoft.com/office/powerpoint/2010/main" val="95207792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EAC5-D261-4D05-8ED3-A4DE32A744AC}"/>
              </a:ext>
            </a:extLst>
          </p:cNvPr>
          <p:cNvSpPr>
            <a:spLocks noGrp="1"/>
          </p:cNvSpPr>
          <p:nvPr>
            <p:ph type="title"/>
          </p:nvPr>
        </p:nvSpPr>
        <p:spPr>
          <a:xfrm>
            <a:off x="0" y="0"/>
            <a:ext cx="12192000" cy="1050758"/>
          </a:xfrm>
        </p:spPr>
        <p:txBody>
          <a:bodyPr/>
          <a:lstStyle/>
          <a:p>
            <a:r>
              <a:rPr lang="en-US" sz="4000" dirty="0">
                <a:solidFill>
                  <a:srgbClr val="FF0000"/>
                </a:solidFill>
              </a:rPr>
              <a:t>Step 5</a:t>
            </a:r>
            <a:r>
              <a:rPr lang="en-US" sz="4000" dirty="0">
                <a:solidFill>
                  <a:schemeClr val="accent3"/>
                </a:solidFill>
              </a:rPr>
              <a:t>: </a:t>
            </a:r>
            <a:r>
              <a:rPr lang="en-US" sz="4000" dirty="0" err="1">
                <a:solidFill>
                  <a:schemeClr val="accent3"/>
                </a:solidFill>
              </a:rPr>
              <a:t>product_service</a:t>
            </a:r>
            <a:r>
              <a:rPr lang="en-US" sz="4000" dirty="0">
                <a:solidFill>
                  <a:schemeClr val="accent3"/>
                </a:solidFill>
              </a:rPr>
              <a:t> consumer </a:t>
            </a:r>
            <a:endParaRPr lang="en-US" sz="4000" dirty="0"/>
          </a:p>
        </p:txBody>
      </p:sp>
      <p:sp>
        <p:nvSpPr>
          <p:cNvPr id="8" name="TextBox 7">
            <a:extLst>
              <a:ext uri="{FF2B5EF4-FFF2-40B4-BE49-F238E27FC236}">
                <a16:creationId xmlns:a16="http://schemas.microsoft.com/office/drawing/2014/main" id="{909DB8F3-A3A4-469A-9823-198FADC3DBD9}"/>
              </a:ext>
            </a:extLst>
          </p:cNvPr>
          <p:cNvSpPr txBox="1"/>
          <p:nvPr/>
        </p:nvSpPr>
        <p:spPr>
          <a:xfrm>
            <a:off x="7699080" y="1588035"/>
            <a:ext cx="3564836" cy="923330"/>
          </a:xfrm>
          <a:prstGeom prst="rect">
            <a:avLst/>
          </a:prstGeom>
          <a:noFill/>
          <a:ln>
            <a:solidFill>
              <a:schemeClr val="tx1"/>
            </a:solidFill>
          </a:ln>
        </p:spPr>
        <p:txBody>
          <a:bodyPr wrap="square">
            <a:spAutoFit/>
          </a:bodyPr>
          <a:lstStyle/>
          <a:p>
            <a:pPr algn="ctr"/>
            <a:r>
              <a:rPr lang="en-US" b="1" u="sng" dirty="0">
                <a:solidFill>
                  <a:srgbClr val="000000"/>
                </a:solidFill>
                <a:latin typeface="Raleway" pitchFamily="2" charset="0"/>
              </a:rPr>
              <a:t>Config</a:t>
            </a:r>
            <a:r>
              <a:rPr lang="en-US" b="1" dirty="0">
                <a:solidFill>
                  <a:srgbClr val="000000"/>
                </a:solidFill>
                <a:latin typeface="Raleway" pitchFamily="2" charset="0"/>
              </a:rPr>
              <a:t> package : </a:t>
            </a:r>
            <a:r>
              <a:rPr kumimoji="0" lang="en-US" altLang="en-US" b="0" i="0" u="none" strike="noStrike" cap="none" normalizeH="0" baseline="0" dirty="0" err="1">
                <a:ln>
                  <a:noFill/>
                </a:ln>
                <a:solidFill>
                  <a:srgbClr val="000000"/>
                </a:solidFill>
                <a:effectLst/>
                <a:latin typeface="Consolas" panose="020B0609020204030204" pitchFamily="49" charset="0"/>
              </a:rPr>
              <a:t>OrderderConfig</a:t>
            </a:r>
            <a:r>
              <a:rPr lang="en-US" dirty="0">
                <a:solidFill>
                  <a:srgbClr val="000000"/>
                </a:solidFill>
                <a:latin typeface="Raleway" pitchFamily="2" charset="0"/>
              </a:rPr>
              <a:t> </a:t>
            </a:r>
          </a:p>
          <a:p>
            <a:pPr algn="ctr"/>
            <a:r>
              <a:rPr lang="en-US" dirty="0">
                <a:solidFill>
                  <a:srgbClr val="000000"/>
                </a:solidFill>
                <a:latin typeface="Raleway" pitchFamily="2" charset="0"/>
              </a:rPr>
              <a:t>Class</a:t>
            </a:r>
          </a:p>
        </p:txBody>
      </p:sp>
      <p:sp>
        <p:nvSpPr>
          <p:cNvPr id="4" name="Rectangle 1">
            <a:extLst>
              <a:ext uri="{FF2B5EF4-FFF2-40B4-BE49-F238E27FC236}">
                <a16:creationId xmlns:a16="http://schemas.microsoft.com/office/drawing/2014/main" id="{E8F70708-3054-4DFB-86BE-1781982053A7}"/>
              </a:ext>
            </a:extLst>
          </p:cNvPr>
          <p:cNvSpPr>
            <a:spLocks noChangeArrowheads="1"/>
          </p:cNvSpPr>
          <p:nvPr/>
        </p:nvSpPr>
        <p:spPr bwMode="auto">
          <a:xfrm>
            <a:off x="224841" y="1373892"/>
            <a:ext cx="11517897" cy="501675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nsolas" panose="020B0609020204030204" pitchFamily="49" charset="0"/>
              </a:rPr>
              <a:t>private </a:t>
            </a:r>
            <a:r>
              <a:rPr kumimoji="0" lang="en-US" altLang="en-US" sz="1600" b="0" i="0" u="none" strike="noStrike" cap="none" normalizeH="0" baseline="0" dirty="0">
                <a:ln>
                  <a:noFill/>
                </a:ln>
                <a:solidFill>
                  <a:srgbClr val="000000"/>
                </a:solidFill>
                <a:effectLst/>
                <a:latin typeface="Consolas" panose="020B0609020204030204" pitchFamily="49" charset="0"/>
              </a:rPr>
              <a:t>Mono&lt;</a:t>
            </a:r>
            <a:r>
              <a:rPr kumimoji="0" lang="en-US" altLang="en-US" sz="1600" b="0" i="0" u="none" strike="noStrike" cap="none" normalizeH="0" baseline="0" dirty="0" err="1">
                <a:ln>
                  <a:noFill/>
                </a:ln>
                <a:solidFill>
                  <a:srgbClr val="000000"/>
                </a:solidFill>
                <a:effectLst/>
                <a:latin typeface="Consolas" panose="020B0609020204030204" pitchFamily="49" charset="0"/>
              </a:rPr>
              <a:t>ProductEvent</a:t>
            </a:r>
            <a:r>
              <a:rPr kumimoji="0" lang="en-US" altLang="en-US" sz="1600" b="0" i="0" u="none" strike="noStrike" cap="none" normalizeH="0" baseline="0" dirty="0">
                <a:ln>
                  <a:noFill/>
                </a:ln>
                <a:solidFill>
                  <a:srgbClr val="000000"/>
                </a:solidFill>
                <a:effectLst/>
                <a:latin typeface="Consolas" panose="020B0609020204030204" pitchFamily="49" charset="0"/>
              </a:rPr>
              <a:t>&gt; </a:t>
            </a:r>
            <a:r>
              <a:rPr kumimoji="0" lang="en-US" altLang="en-US" sz="1600" b="0" i="0" u="none" strike="noStrike" cap="none" normalizeH="0" baseline="0" dirty="0" err="1">
                <a:ln>
                  <a:noFill/>
                </a:ln>
                <a:solidFill>
                  <a:srgbClr val="000000"/>
                </a:solidFill>
                <a:effectLst/>
                <a:latin typeface="Consolas" panose="020B0609020204030204" pitchFamily="49" charset="0"/>
              </a:rPr>
              <a:t>productStockCheck</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OrderEvent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orderEvent</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Consolas" panose="020B0609020204030204" pitchFamily="49" charset="0"/>
            </a:endParaRPr>
          </a:p>
          <a:p>
            <a:pPr eaLnBrk="0" fontAlgn="base" hangingPunct="0">
              <a:spcBef>
                <a:spcPct val="0"/>
              </a:spcBef>
              <a:spcAft>
                <a:spcPct val="0"/>
              </a:spcAf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1" u="none" strike="noStrike" cap="none" normalizeH="0" baseline="0" dirty="0">
                <a:ln>
                  <a:noFill/>
                </a:ln>
                <a:solidFill>
                  <a:srgbClr val="808080"/>
                </a:solidFill>
                <a:effectLst/>
                <a:latin typeface="Consolas" panose="020B0609020204030204" pitchFamily="49" charset="0"/>
              </a:rPr>
              <a:t>// </a:t>
            </a:r>
            <a:r>
              <a:rPr kumimoji="0" lang="en-US" altLang="en-US" sz="1600" b="1" i="1" u="none" strike="noStrike" cap="none" normalizeH="0" baseline="0" dirty="0">
                <a:ln>
                  <a:noFill/>
                </a:ln>
                <a:solidFill>
                  <a:srgbClr val="808080"/>
                </a:solidFill>
                <a:effectLst/>
                <a:latin typeface="Consolas" panose="020B0609020204030204" pitchFamily="49" charset="0"/>
              </a:rPr>
              <a:t>(To do) </a:t>
            </a:r>
            <a:r>
              <a:rPr kumimoji="0" lang="en-US" altLang="en-US" sz="1600" b="0" i="1" u="none" strike="noStrike" cap="none" normalizeH="0" baseline="0" dirty="0">
                <a:ln>
                  <a:noFill/>
                </a:ln>
                <a:solidFill>
                  <a:srgbClr val="808080"/>
                </a:solidFill>
                <a:effectLst/>
                <a:latin typeface="Consolas" panose="020B0609020204030204" pitchFamily="49" charset="0"/>
              </a:rPr>
              <a:t>Get the product from the DB using the </a:t>
            </a:r>
            <a:r>
              <a:rPr kumimoji="0" lang="en-US" altLang="en-US" sz="1600" b="0" i="1" u="none" strike="noStrike" cap="none" normalizeH="0" baseline="0" dirty="0" err="1">
                <a:ln>
                  <a:noFill/>
                </a:ln>
                <a:solidFill>
                  <a:srgbClr val="808080"/>
                </a:solidFill>
                <a:effectLst/>
                <a:latin typeface="Consolas" panose="020B0609020204030204" pitchFamily="49" charset="0"/>
              </a:rPr>
              <a:t>orderEvent</a:t>
            </a:r>
            <a:r>
              <a:rPr kumimoji="0" lang="en-US" altLang="en-US" sz="1600" b="0" i="1" u="none" strike="noStrike" cap="none" normalizeH="0" baseline="0" dirty="0">
                <a:ln>
                  <a:noFill/>
                </a:ln>
                <a:solidFill>
                  <a:srgbClr val="808080"/>
                </a:solidFill>
                <a:effectLst/>
                <a:latin typeface="Consolas" panose="020B0609020204030204" pitchFamily="49" charset="0"/>
              </a:rPr>
              <a:t> </a:t>
            </a:r>
            <a:r>
              <a:rPr kumimoji="0" lang="en-US" altLang="en-US" sz="1600" b="0" i="1" u="none" strike="noStrike" cap="none" normalizeH="0" baseline="0" dirty="0" err="1">
                <a:ln>
                  <a:noFill/>
                </a:ln>
                <a:solidFill>
                  <a:srgbClr val="808080"/>
                </a:solidFill>
                <a:effectLst/>
                <a:latin typeface="Consolas" panose="020B0609020204030204" pitchFamily="49" charset="0"/>
              </a:rPr>
              <a:t>prodId</a:t>
            </a:r>
            <a:r>
              <a:rPr kumimoji="0" lang="en-US" altLang="en-US" sz="1600" b="0" i="1" u="none" strike="noStrike" cap="none" normalizeH="0" baseline="0" dirty="0">
                <a:ln>
                  <a:noFill/>
                </a:ln>
                <a:solidFill>
                  <a:srgbClr val="808080"/>
                </a:solidFill>
                <a:effectLst/>
                <a:latin typeface="Consolas" panose="020B0609020204030204" pitchFamily="49" charset="0"/>
              </a:rPr>
              <a:t>.</a:t>
            </a:r>
          </a:p>
          <a:p>
            <a:pPr eaLnBrk="0" fontAlgn="base" hangingPunct="0">
              <a:spcBef>
                <a:spcPct val="0"/>
              </a:spcBef>
              <a:spcAft>
                <a:spcPct val="0"/>
              </a:spcAft>
            </a:pPr>
            <a:endParaRPr kumimoji="0" lang="en-US" altLang="en-US" sz="1600" b="0" i="1" u="none" strike="noStrike" cap="none" normalizeH="0" baseline="0" dirty="0">
              <a:ln>
                <a:noFill/>
              </a:ln>
              <a:solidFill>
                <a:srgbClr val="808080"/>
              </a:solidFill>
              <a:effectLst/>
              <a:latin typeface="Consolas" panose="020B0609020204030204" pitchFamily="49" charset="0"/>
            </a:endParaRPr>
          </a:p>
          <a:p>
            <a:pPr eaLnBrk="0" fontAlgn="base" hangingPunct="0">
              <a:spcBef>
                <a:spcPct val="0"/>
              </a:spcBef>
              <a:spcAft>
                <a:spcPct val="0"/>
              </a:spcAf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1" u="none" strike="noStrike" cap="none" normalizeH="0" baseline="0" dirty="0">
                <a:ln>
                  <a:noFill/>
                </a:ln>
                <a:solidFill>
                  <a:srgbClr val="808080"/>
                </a:solidFill>
                <a:effectLst/>
                <a:latin typeface="Consolas" panose="020B0609020204030204" pitchFamily="49" charset="0"/>
              </a:rPr>
              <a:t>// </a:t>
            </a:r>
            <a:r>
              <a:rPr kumimoji="0" lang="en-US" altLang="en-US" sz="1600" b="1" i="1" u="none" strike="noStrike" cap="none" normalizeH="0" baseline="0" dirty="0">
                <a:ln>
                  <a:noFill/>
                </a:ln>
                <a:solidFill>
                  <a:srgbClr val="808080"/>
                </a:solidFill>
                <a:effectLst/>
                <a:latin typeface="Consolas" panose="020B0609020204030204" pitchFamily="49" charset="0"/>
              </a:rPr>
              <a:t>(To do)</a:t>
            </a:r>
            <a:r>
              <a:rPr kumimoji="0" lang="en-US" altLang="en-US" sz="1600" b="0" i="1" u="none" strike="noStrike" cap="none" normalizeH="0" baseline="0" dirty="0">
                <a:ln>
                  <a:noFill/>
                </a:ln>
                <a:solidFill>
                  <a:srgbClr val="808080"/>
                </a:solidFill>
                <a:effectLst/>
                <a:latin typeface="Consolas" panose="020B0609020204030204" pitchFamily="49" charset="0"/>
              </a:rPr>
              <a:t> Creat</a:t>
            </a:r>
            <a:r>
              <a:rPr lang="en-US" altLang="en-US" sz="1600" i="1" dirty="0">
                <a:solidFill>
                  <a:srgbClr val="808080"/>
                </a:solidFill>
                <a:latin typeface="Consolas" panose="020B0609020204030204" pitchFamily="49" charset="0"/>
              </a:rPr>
              <a:t>e a </a:t>
            </a:r>
            <a:r>
              <a:rPr lang="en-US" altLang="en-US" sz="1600" i="1" dirty="0" err="1">
                <a:solidFill>
                  <a:srgbClr val="808080"/>
                </a:solidFill>
                <a:latin typeface="Consolas" panose="020B0609020204030204" pitchFamily="49" charset="0"/>
              </a:rPr>
              <a:t>ProductStockState</a:t>
            </a:r>
            <a:r>
              <a:rPr lang="en-US" altLang="en-US" sz="1600" i="1" dirty="0">
                <a:solidFill>
                  <a:srgbClr val="808080"/>
                </a:solidFill>
                <a:latin typeface="Consolas" panose="020B0609020204030204" pitchFamily="49" charset="0"/>
              </a:rPr>
              <a:t> variable with an </a:t>
            </a:r>
            <a:r>
              <a:rPr lang="en-US" altLang="en-US" sz="1600" i="1" dirty="0" err="1">
                <a:solidFill>
                  <a:srgbClr val="808080"/>
                </a:solidFill>
                <a:latin typeface="Consolas" panose="020B0609020204030204" pitchFamily="49" charset="0"/>
              </a:rPr>
              <a:t>AVAILABLEvalue</a:t>
            </a:r>
            <a:r>
              <a:rPr lang="en-US" altLang="en-US" sz="1600" i="1" dirty="0">
                <a:solidFill>
                  <a:srgbClr val="808080"/>
                </a:solidFill>
                <a:latin typeface="Consolas" panose="020B0609020204030204" pitchFamily="49" charset="0"/>
              </a:rPr>
              <a:t> if the product item number </a:t>
            </a:r>
          </a:p>
          <a:p>
            <a:pPr eaLnBrk="0" fontAlgn="base" hangingPunct="0">
              <a:spcBef>
                <a:spcPct val="0"/>
              </a:spcBef>
              <a:spcAft>
                <a:spcPct val="0"/>
              </a:spcAft>
            </a:pPr>
            <a:r>
              <a:rPr lang="en-US" altLang="en-US" sz="1600" i="1" dirty="0">
                <a:solidFill>
                  <a:srgbClr val="808080"/>
                </a:solidFill>
                <a:latin typeface="Consolas" panose="020B0609020204030204" pitchFamily="49" charset="0"/>
              </a:rPr>
              <a:t>       is higher than the </a:t>
            </a:r>
            <a:r>
              <a:rPr lang="en-US" altLang="en-US" sz="1600" i="1" dirty="0" err="1">
                <a:solidFill>
                  <a:srgbClr val="808080"/>
                </a:solidFill>
                <a:latin typeface="Consolas" panose="020B0609020204030204" pitchFamily="49" charset="0"/>
              </a:rPr>
              <a:t>orderEvent</a:t>
            </a:r>
            <a:r>
              <a:rPr lang="en-US" altLang="en-US" sz="1600" i="1" dirty="0">
                <a:solidFill>
                  <a:srgbClr val="808080"/>
                </a:solidFill>
                <a:latin typeface="Consolas" panose="020B0609020204030204" pitchFamily="49" charset="0"/>
              </a:rPr>
              <a:t> </a:t>
            </a:r>
            <a:r>
              <a:rPr lang="en-US" altLang="en-US" sz="1600" i="1" dirty="0" err="1">
                <a:solidFill>
                  <a:srgbClr val="808080"/>
                </a:solidFill>
                <a:latin typeface="Consolas" panose="020B0609020204030204" pitchFamily="49" charset="0"/>
              </a:rPr>
              <a:t>qnt</a:t>
            </a:r>
            <a:r>
              <a:rPr lang="en-US" altLang="en-US" sz="1600" i="1" dirty="0">
                <a:solidFill>
                  <a:srgbClr val="808080"/>
                </a:solidFill>
                <a:latin typeface="Consolas" panose="020B0609020204030204" pitchFamily="49" charset="0"/>
              </a:rPr>
              <a:t>, else an OUT_OF_STOCK should be assigned.</a:t>
            </a:r>
          </a:p>
          <a:p>
            <a:pPr eaLnBrk="0" fontAlgn="base" hangingPunct="0">
              <a:spcBef>
                <a:spcPct val="0"/>
              </a:spcBef>
              <a:spcAft>
                <a:spcPct val="0"/>
              </a:spcAft>
            </a:pPr>
            <a:endParaRPr lang="en-US" altLang="en-US" sz="1600" i="1" dirty="0">
              <a:solidFill>
                <a:srgbClr val="808080"/>
              </a:solidFill>
              <a:latin typeface="Consolas" panose="020B0609020204030204" pitchFamily="49" charset="0"/>
            </a:endParaRPr>
          </a:p>
          <a:p>
            <a:pPr eaLnBrk="0" fontAlgn="base" hangingPunct="0">
              <a:spcBef>
                <a:spcPct val="0"/>
              </a:spcBef>
              <a:spcAft>
                <a:spcPct val="0"/>
              </a:spcAft>
            </a:pPr>
            <a:r>
              <a:rPr lang="en-US" altLang="en-US" sz="1600" i="1" dirty="0">
                <a:solidFill>
                  <a:srgbClr val="808080"/>
                </a:solidFill>
                <a:latin typeface="Consolas" panose="020B0609020204030204" pitchFamily="49" charset="0"/>
              </a:rPr>
              <a:t>    //</a:t>
            </a:r>
            <a:r>
              <a:rPr kumimoji="0" lang="en-US" altLang="en-US" sz="1600" b="0" i="1" u="none" strike="noStrike" cap="none" normalizeH="0" baseline="0" dirty="0">
                <a:ln>
                  <a:noFill/>
                </a:ln>
                <a:solidFill>
                  <a:srgbClr val="808080"/>
                </a:solidFill>
                <a:effectLst/>
                <a:latin typeface="Consolas" panose="020B0609020204030204" pitchFamily="49" charset="0"/>
              </a:rPr>
              <a:t> </a:t>
            </a:r>
            <a:r>
              <a:rPr kumimoji="0" lang="en-US" altLang="en-US" sz="1600" b="1" i="1" u="none" strike="noStrike" cap="none" normalizeH="0" baseline="0" dirty="0">
                <a:ln>
                  <a:noFill/>
                </a:ln>
                <a:solidFill>
                  <a:srgbClr val="808080"/>
                </a:solidFill>
                <a:effectLst/>
                <a:latin typeface="Consolas" panose="020B0609020204030204" pitchFamily="49" charset="0"/>
              </a:rPr>
              <a:t>(To do) </a:t>
            </a:r>
            <a:r>
              <a:rPr lang="en-US" altLang="en-US" sz="1600" i="1" dirty="0">
                <a:solidFill>
                  <a:srgbClr val="808080"/>
                </a:solidFill>
                <a:latin typeface="Consolas" panose="020B0609020204030204" pitchFamily="49" charset="0"/>
              </a:rPr>
              <a:t>Subtract the number of items requested from the product available item number. </a:t>
            </a:r>
          </a:p>
          <a:p>
            <a:pPr eaLnBrk="0" fontAlgn="base" hangingPunct="0">
              <a:spcBef>
                <a:spcPct val="0"/>
              </a:spcBef>
              <a:spcAft>
                <a:spcPct val="0"/>
              </a:spcAft>
            </a:pPr>
            <a:r>
              <a:rPr lang="en-US" altLang="en-US" sz="1600" i="1" dirty="0">
                <a:solidFill>
                  <a:srgbClr val="808080"/>
                </a:solidFill>
                <a:latin typeface="Consolas" panose="020B0609020204030204" pitchFamily="49" charset="0"/>
              </a:rPr>
              <a:t>      Then update the product values in the database</a:t>
            </a:r>
            <a:br>
              <a:rPr kumimoji="0" lang="en-US" altLang="en-US" sz="1600" b="0" i="0" u="none" strike="noStrike" cap="none" normalizeH="0" baseline="0" dirty="0">
                <a:ln>
                  <a:noFill/>
                </a:ln>
                <a:solidFill>
                  <a:srgbClr val="000000"/>
                </a:solidFill>
                <a:effectLst/>
                <a:latin typeface="Consolas" panose="020B0609020204030204" pitchFamily="49" charset="0"/>
              </a:rPr>
            </a:br>
            <a:endParaRPr kumimoji="0" lang="en-US" altLang="en-US" sz="1600" b="0" i="0" u="none" strike="noStrike" cap="none" normalizeH="0" baseline="0" dirty="0">
              <a:ln>
                <a:noFill/>
              </a:ln>
              <a:solidFill>
                <a:srgbClr val="000000"/>
              </a:solidFill>
              <a:effectLst/>
              <a:latin typeface="Consolas" panose="020B0609020204030204" pitchFamily="49" charset="0"/>
            </a:endParaRPr>
          </a:p>
          <a:p>
            <a:pPr eaLnBrk="0" fontAlgn="base" hangingPunct="0">
              <a:spcBef>
                <a:spcPct val="0"/>
              </a:spcBef>
              <a:spcAft>
                <a:spcPct val="0"/>
              </a:spcAft>
            </a:pPr>
            <a:r>
              <a:rPr lang="en-US" altLang="en-US" sz="1600" i="1" dirty="0">
                <a:solidFill>
                  <a:srgbClr val="808080"/>
                </a:solidFill>
                <a:latin typeface="Consolas" panose="020B0609020204030204" pitchFamily="49" charset="0"/>
              </a:rPr>
              <a:t>    // Initiate a </a:t>
            </a:r>
            <a:r>
              <a:rPr lang="en-US" altLang="en-US" sz="1600" i="1" dirty="0" err="1">
                <a:solidFill>
                  <a:srgbClr val="808080"/>
                </a:solidFill>
                <a:latin typeface="Consolas" panose="020B0609020204030204" pitchFamily="49" charset="0"/>
              </a:rPr>
              <a:t>productEvent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ProductEvent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productEvent</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1" i="0" u="none" strike="noStrike" cap="none" normalizeH="0" baseline="0" dirty="0">
                <a:ln>
                  <a:noFill/>
                </a:ln>
                <a:solidFill>
                  <a:srgbClr val="000080"/>
                </a:solidFill>
                <a:effectLst/>
                <a:latin typeface="Consolas" panose="020B0609020204030204" pitchFamily="49" charset="0"/>
              </a:rPr>
              <a:t>new </a:t>
            </a:r>
            <a:r>
              <a:rPr kumimoji="0" lang="en-US" altLang="en-US" sz="1600" b="0" i="0" u="none" strike="noStrike" cap="none" normalizeH="0" baseline="0" dirty="0" err="1">
                <a:ln>
                  <a:noFill/>
                </a:ln>
                <a:solidFill>
                  <a:srgbClr val="000000"/>
                </a:solidFill>
                <a:effectLst/>
                <a:latin typeface="Consolas" panose="020B0609020204030204" pitchFamily="49" charset="0"/>
              </a:rPr>
              <a:t>ProductEvent</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orderEvent.getOrderId</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orderEvent.getProdId</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orderEvent.getProdqnt</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stockAvailability</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eaLnBrk="0" fontAlgn="base" hangingPunct="0">
              <a:spcBef>
                <a:spcPct val="0"/>
              </a:spcBef>
              <a:spcAft>
                <a:spcPct val="0"/>
              </a:spcAft>
            </a:pPr>
            <a:endParaRPr kumimoji="0" lang="en-US" altLang="en-US" sz="1600" b="0" i="0" u="none" strike="noStrike" cap="none" normalizeH="0" baseline="0" dirty="0">
              <a:ln>
                <a:noFill/>
              </a:ln>
              <a:solidFill>
                <a:srgbClr val="000000"/>
              </a:solidFill>
              <a:effectLst/>
              <a:latin typeface="Consolas" panose="020B0609020204030204" pitchFamily="49" charset="0"/>
            </a:endParaRPr>
          </a:p>
          <a:p>
            <a:pPr eaLnBrk="0" fontAlgn="base" hangingPunct="0">
              <a:spcBef>
                <a:spcPct val="0"/>
              </a:spcBef>
              <a:spcAft>
                <a:spcPct val="0"/>
              </a:spcAft>
            </a:pPr>
            <a:r>
              <a:rPr lang="en-US" altLang="en-US" sz="1600" i="1" dirty="0">
                <a:solidFill>
                  <a:srgbClr val="808080"/>
                </a:solidFill>
                <a:latin typeface="Consolas" panose="020B0609020204030204" pitchFamily="49" charset="0"/>
              </a:rPr>
              <a:t>    // Return the </a:t>
            </a:r>
            <a:r>
              <a:rPr lang="en-US" altLang="en-US" sz="1600" i="1" dirty="0" err="1">
                <a:solidFill>
                  <a:srgbClr val="808080"/>
                </a:solidFill>
                <a:latin typeface="Consolas" panose="020B0609020204030204" pitchFamily="49" charset="0"/>
              </a:rPr>
              <a:t>productEvent</a:t>
            </a:r>
            <a:r>
              <a:rPr lang="en-US" altLang="en-US" sz="1600" i="1" dirty="0">
                <a:solidFill>
                  <a:srgbClr val="808080"/>
                </a:solidFill>
                <a:latin typeface="Consolas" panose="020B0609020204030204" pitchFamily="49" charset="0"/>
              </a:rPr>
              <a:t> to the order service.</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return </a:t>
            </a:r>
            <a:r>
              <a:rPr kumimoji="0" lang="en-US" altLang="en-US" sz="1600" b="0" i="0" u="none" strike="noStrike" cap="none" normalizeH="0" baseline="0" dirty="0" err="1">
                <a:ln>
                  <a:noFill/>
                </a:ln>
                <a:solidFill>
                  <a:srgbClr val="000000"/>
                </a:solidFill>
                <a:effectLst/>
                <a:latin typeface="Consolas" panose="020B0609020204030204" pitchFamily="49" charset="0"/>
              </a:rPr>
              <a:t>Mono.</a:t>
            </a:r>
            <a:r>
              <a:rPr kumimoji="0" lang="en-US" altLang="en-US" sz="1600" b="0" i="1" u="none" strike="noStrike" cap="none" normalizeH="0" baseline="0" dirty="0" err="1">
                <a:ln>
                  <a:noFill/>
                </a:ln>
                <a:solidFill>
                  <a:srgbClr val="000000"/>
                </a:solidFill>
                <a:effectLst/>
                <a:latin typeface="Consolas" panose="020B0609020204030204" pitchFamily="49" charset="0"/>
              </a:rPr>
              <a:t>fromSupplier</a:t>
            </a:r>
            <a:r>
              <a:rPr kumimoji="0" lang="en-US" altLang="en-US" sz="1600" b="0" i="0" u="none" strike="noStrike" cap="none" normalizeH="0" baseline="0" dirty="0">
                <a:ln>
                  <a:noFill/>
                </a:ln>
                <a:solidFill>
                  <a:srgbClr val="000000"/>
                </a:solidFill>
                <a:effectLst/>
                <a:latin typeface="Consolas" panose="020B0609020204030204" pitchFamily="49" charset="0"/>
              </a:rPr>
              <a:t>(() -&gt; </a:t>
            </a:r>
            <a:r>
              <a:rPr kumimoji="0" lang="en-US" altLang="en-US" sz="1600" b="0" i="0" u="none" strike="noStrike" cap="none" normalizeH="0" baseline="0" dirty="0" err="1">
                <a:ln>
                  <a:noFill/>
                </a:ln>
                <a:solidFill>
                  <a:srgbClr val="660E7A"/>
                </a:solidFill>
                <a:effectLst/>
                <a:latin typeface="Consolas" panose="020B0609020204030204" pitchFamily="49" charset="0"/>
              </a:rPr>
              <a:t>productEvent</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CE6A2165-A189-4E26-A947-C6FC43052FE2}"/>
              </a:ext>
            </a:extLst>
          </p:cNvPr>
          <p:cNvSpPr txBox="1"/>
          <p:nvPr/>
        </p:nvSpPr>
        <p:spPr>
          <a:xfrm>
            <a:off x="8177902" y="4913322"/>
            <a:ext cx="3564836" cy="1477328"/>
          </a:xfrm>
          <a:prstGeom prst="rect">
            <a:avLst/>
          </a:prstGeom>
          <a:noFill/>
          <a:ln>
            <a:solidFill>
              <a:schemeClr val="tx1"/>
            </a:solidFill>
          </a:ln>
        </p:spPr>
        <p:txBody>
          <a:bodyPr wrap="square">
            <a:spAutoFit/>
          </a:bodyPr>
          <a:lstStyle/>
          <a:p>
            <a:pPr algn="ctr"/>
            <a:r>
              <a:rPr lang="en-US" b="1" u="sng" dirty="0">
                <a:solidFill>
                  <a:srgbClr val="000000"/>
                </a:solidFill>
                <a:latin typeface="Raleway" pitchFamily="2" charset="0"/>
              </a:rPr>
              <a:t>Config</a:t>
            </a:r>
            <a:r>
              <a:rPr lang="en-US" b="1" dirty="0">
                <a:solidFill>
                  <a:srgbClr val="000000"/>
                </a:solidFill>
                <a:latin typeface="Raleway" pitchFamily="2" charset="0"/>
              </a:rPr>
              <a:t> package : </a:t>
            </a:r>
            <a:r>
              <a:rPr kumimoji="0" lang="en-US" altLang="en-US" b="1" i="0" u="none" strike="noStrike" cap="none" normalizeH="0" baseline="0" dirty="0" err="1">
                <a:ln>
                  <a:noFill/>
                </a:ln>
                <a:solidFill>
                  <a:srgbClr val="FF0000"/>
                </a:solidFill>
                <a:effectLst/>
                <a:latin typeface="Consolas" panose="020B0609020204030204" pitchFamily="49" charset="0"/>
              </a:rPr>
              <a:t>OrderEventResponderConfig</a:t>
            </a:r>
            <a:r>
              <a:rPr lang="en-US" dirty="0">
                <a:solidFill>
                  <a:srgbClr val="000000"/>
                </a:solidFill>
                <a:latin typeface="Raleway" pitchFamily="2" charset="0"/>
              </a:rPr>
              <a:t> </a:t>
            </a:r>
          </a:p>
          <a:p>
            <a:pPr algn="ctr"/>
            <a:r>
              <a:rPr lang="en-US" dirty="0">
                <a:solidFill>
                  <a:srgbClr val="000000"/>
                </a:solidFill>
                <a:latin typeface="Raleway" pitchFamily="2" charset="0"/>
              </a:rPr>
              <a:t>Class/</a:t>
            </a:r>
          </a:p>
          <a:p>
            <a:pPr algn="ctr"/>
            <a:r>
              <a:rPr lang="en-US" dirty="0" err="1">
                <a:solidFill>
                  <a:srgbClr val="000000"/>
                </a:solidFill>
                <a:latin typeface="Raleway" pitchFamily="2" charset="0"/>
              </a:rPr>
              <a:t>productStockCheck</a:t>
            </a:r>
            <a:r>
              <a:rPr lang="en-US" dirty="0">
                <a:solidFill>
                  <a:srgbClr val="000000"/>
                </a:solidFill>
                <a:latin typeface="Raleway" pitchFamily="2" charset="0"/>
              </a:rPr>
              <a:t>()</a:t>
            </a:r>
          </a:p>
          <a:p>
            <a:pPr algn="ctr"/>
            <a:endParaRPr lang="en-US" dirty="0">
              <a:solidFill>
                <a:srgbClr val="000000"/>
              </a:solidFill>
              <a:latin typeface="Raleway" pitchFamily="2" charset="0"/>
            </a:endParaRPr>
          </a:p>
        </p:txBody>
      </p:sp>
    </p:spTree>
    <p:extLst>
      <p:ext uri="{BB962C8B-B14F-4D97-AF65-F5344CB8AC3E}">
        <p14:creationId xmlns:p14="http://schemas.microsoft.com/office/powerpoint/2010/main" val="270000787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EAC5-D261-4D05-8ED3-A4DE32A744AC}"/>
              </a:ext>
            </a:extLst>
          </p:cNvPr>
          <p:cNvSpPr>
            <a:spLocks noGrp="1"/>
          </p:cNvSpPr>
          <p:nvPr>
            <p:ph type="title"/>
          </p:nvPr>
        </p:nvSpPr>
        <p:spPr>
          <a:xfrm>
            <a:off x="0" y="0"/>
            <a:ext cx="12192000" cy="1050758"/>
          </a:xfrm>
        </p:spPr>
        <p:txBody>
          <a:bodyPr/>
          <a:lstStyle/>
          <a:p>
            <a:r>
              <a:rPr lang="en-US" sz="4000" dirty="0">
                <a:solidFill>
                  <a:srgbClr val="FF0000"/>
                </a:solidFill>
              </a:rPr>
              <a:t>Step 5</a:t>
            </a:r>
            <a:r>
              <a:rPr lang="en-US" sz="4000" dirty="0">
                <a:solidFill>
                  <a:schemeClr val="accent3"/>
                </a:solidFill>
              </a:rPr>
              <a:t>: </a:t>
            </a:r>
            <a:r>
              <a:rPr lang="en-US" sz="4000" dirty="0" err="1">
                <a:solidFill>
                  <a:schemeClr val="accent3"/>
                </a:solidFill>
              </a:rPr>
              <a:t>product_service</a:t>
            </a:r>
            <a:r>
              <a:rPr lang="en-US" sz="4000" dirty="0">
                <a:solidFill>
                  <a:schemeClr val="accent3"/>
                </a:solidFill>
              </a:rPr>
              <a:t> .</a:t>
            </a:r>
            <a:r>
              <a:rPr lang="en-US" sz="4000" dirty="0" err="1">
                <a:solidFill>
                  <a:schemeClr val="accent3"/>
                </a:solidFill>
              </a:rPr>
              <a:t>yaml</a:t>
            </a:r>
            <a:r>
              <a:rPr lang="en-US" sz="4000" dirty="0">
                <a:solidFill>
                  <a:schemeClr val="accent3"/>
                </a:solidFill>
              </a:rPr>
              <a:t> </a:t>
            </a:r>
            <a:endParaRPr lang="en-US" sz="4000" dirty="0"/>
          </a:p>
        </p:txBody>
      </p:sp>
      <p:sp>
        <p:nvSpPr>
          <p:cNvPr id="38" name="TextBox 37">
            <a:extLst>
              <a:ext uri="{FF2B5EF4-FFF2-40B4-BE49-F238E27FC236}">
                <a16:creationId xmlns:a16="http://schemas.microsoft.com/office/drawing/2014/main" id="{F9DF457B-BCF8-42B7-8A6B-A92BB46A41FA}"/>
              </a:ext>
            </a:extLst>
          </p:cNvPr>
          <p:cNvSpPr txBox="1"/>
          <p:nvPr/>
        </p:nvSpPr>
        <p:spPr>
          <a:xfrm>
            <a:off x="4078620" y="6319918"/>
            <a:ext cx="4034758" cy="369332"/>
          </a:xfrm>
          <a:prstGeom prst="rect">
            <a:avLst/>
          </a:prstGeom>
          <a:noFill/>
        </p:spPr>
        <p:txBody>
          <a:bodyPr wrap="square">
            <a:spAutoFit/>
          </a:bodyPr>
          <a:lstStyle/>
          <a:p>
            <a:pPr algn="ctr"/>
            <a:r>
              <a:rPr lang="en-US" b="1" dirty="0" err="1">
                <a:solidFill>
                  <a:srgbClr val="000000"/>
                </a:solidFill>
                <a:latin typeface="Raleway" pitchFamily="2" charset="0"/>
              </a:rPr>
              <a:t>product_service</a:t>
            </a:r>
            <a:r>
              <a:rPr lang="en-US" b="1" dirty="0">
                <a:solidFill>
                  <a:srgbClr val="000000"/>
                </a:solidFill>
                <a:latin typeface="Raleway" pitchFamily="2" charset="0"/>
              </a:rPr>
              <a:t> : </a:t>
            </a:r>
            <a:r>
              <a:rPr lang="en-US" b="1" dirty="0" err="1">
                <a:solidFill>
                  <a:srgbClr val="000000"/>
                </a:solidFill>
                <a:latin typeface="Raleway" pitchFamily="2" charset="0"/>
              </a:rPr>
              <a:t>application.yaml</a:t>
            </a:r>
            <a:r>
              <a:rPr lang="en-US" b="1" dirty="0">
                <a:solidFill>
                  <a:srgbClr val="000000"/>
                </a:solidFill>
                <a:latin typeface="Raleway" pitchFamily="2" charset="0"/>
              </a:rPr>
              <a:t> </a:t>
            </a:r>
          </a:p>
        </p:txBody>
      </p:sp>
      <p:sp>
        <p:nvSpPr>
          <p:cNvPr id="3" name="Rectangle 1">
            <a:extLst>
              <a:ext uri="{FF2B5EF4-FFF2-40B4-BE49-F238E27FC236}">
                <a16:creationId xmlns:a16="http://schemas.microsoft.com/office/drawing/2014/main" id="{E572D7ED-A526-4CE9-B6D1-925DA5ED77A8}"/>
              </a:ext>
            </a:extLst>
          </p:cNvPr>
          <p:cNvSpPr>
            <a:spLocks noChangeArrowheads="1"/>
          </p:cNvSpPr>
          <p:nvPr/>
        </p:nvSpPr>
        <p:spPr bwMode="auto">
          <a:xfrm>
            <a:off x="727775" y="2257557"/>
            <a:ext cx="5686172" cy="347787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80"/>
                </a:solidFill>
                <a:effectLst/>
                <a:latin typeface="Consolas" panose="020B0609020204030204" pitchFamily="49" charset="0"/>
              </a:rPr>
              <a:t>spring</a:t>
            </a:r>
            <a:r>
              <a:rPr kumimoji="0" lang="en-US" altLang="en-US" sz="2000" b="0" i="0" u="none" strike="noStrike" cap="none" normalizeH="0" baseline="0" dirty="0">
                <a:ln>
                  <a:noFill/>
                </a:ln>
                <a:solidFill>
                  <a:srgbClr val="000000"/>
                </a:solidFill>
                <a:effectLst/>
                <a:latin typeface="Consolas" panose="020B0609020204030204" pitchFamily="49" charset="0"/>
              </a:rPr>
              <a:t>:</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000080"/>
                </a:solidFill>
                <a:effectLst/>
                <a:latin typeface="Consolas" panose="020B0609020204030204" pitchFamily="49" charset="0"/>
              </a:rPr>
              <a:t>cloud</a:t>
            </a:r>
            <a:r>
              <a:rPr kumimoji="0" lang="en-US" altLang="en-US" sz="2000" b="0" i="0" u="none" strike="noStrike" cap="none" normalizeH="0" baseline="0" dirty="0">
                <a:ln>
                  <a:noFill/>
                </a:ln>
                <a:solidFill>
                  <a:srgbClr val="000000"/>
                </a:solidFill>
                <a:effectLst/>
                <a:latin typeface="Consolas" panose="020B0609020204030204" pitchFamily="49" charset="0"/>
              </a:rPr>
              <a:t>:</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000080"/>
                </a:solidFill>
                <a:effectLst/>
                <a:latin typeface="Consolas" panose="020B0609020204030204" pitchFamily="49" charset="0"/>
              </a:rPr>
              <a:t>stream</a:t>
            </a:r>
            <a:r>
              <a:rPr kumimoji="0" lang="en-US" altLang="en-US" sz="2000" b="0" i="0" u="none" strike="noStrike" cap="none" normalizeH="0" baseline="0" dirty="0">
                <a:ln>
                  <a:noFill/>
                </a:ln>
                <a:solidFill>
                  <a:srgbClr val="000000"/>
                </a:solidFill>
                <a:effectLst/>
                <a:latin typeface="Consolas" panose="020B0609020204030204" pitchFamily="49" charset="0"/>
              </a:rPr>
              <a:t>:</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000080"/>
                </a:solidFill>
                <a:effectLst/>
                <a:latin typeface="Consolas" panose="020B0609020204030204" pitchFamily="49" charset="0"/>
              </a:rPr>
              <a:t>function</a:t>
            </a:r>
            <a:r>
              <a:rPr kumimoji="0" lang="en-US" altLang="en-US" sz="2000" b="0" i="0" u="none" strike="noStrike" cap="none" normalizeH="0" baseline="0" dirty="0">
                <a:ln>
                  <a:noFill/>
                </a:ln>
                <a:solidFill>
                  <a:srgbClr val="000000"/>
                </a:solidFill>
                <a:effectLst/>
                <a:latin typeface="Consolas" panose="020B0609020204030204" pitchFamily="49" charset="0"/>
              </a:rPr>
              <a:t>:</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000080"/>
                </a:solidFill>
                <a:effectLst/>
                <a:latin typeface="Consolas" panose="020B0609020204030204" pitchFamily="49" charset="0"/>
              </a:rPr>
              <a:t>definition</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orderEventProcessor</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000080"/>
                </a:solidFill>
                <a:effectLst/>
                <a:latin typeface="Consolas" panose="020B0609020204030204" pitchFamily="49" charset="0"/>
              </a:rPr>
              <a:t>bindings</a:t>
            </a:r>
            <a:r>
              <a:rPr kumimoji="0" lang="en-US" altLang="en-US" sz="2000" b="0" i="0" u="none" strike="noStrike" cap="none" normalizeH="0" baseline="0" dirty="0">
                <a:ln>
                  <a:noFill/>
                </a:ln>
                <a:solidFill>
                  <a:srgbClr val="000000"/>
                </a:solidFill>
                <a:effectLst/>
                <a:latin typeface="Consolas" panose="020B0609020204030204" pitchFamily="49" charset="0"/>
              </a:rPr>
              <a:t>:</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000080"/>
                </a:solidFill>
                <a:effectLst/>
                <a:latin typeface="Consolas" panose="020B0609020204030204" pitchFamily="49" charset="0"/>
              </a:rPr>
              <a:t>orderEventProcessor-in-0</a:t>
            </a:r>
            <a:r>
              <a:rPr kumimoji="0" lang="en-US" altLang="en-US" sz="2000" b="0" i="0" u="none" strike="noStrike" cap="none" normalizeH="0" baseline="0" dirty="0">
                <a:ln>
                  <a:noFill/>
                </a:ln>
                <a:solidFill>
                  <a:srgbClr val="000000"/>
                </a:solidFill>
                <a:effectLst/>
                <a:latin typeface="Consolas" panose="020B0609020204030204" pitchFamily="49" charset="0"/>
              </a:rPr>
              <a:t>:</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000080"/>
                </a:solidFill>
                <a:effectLst/>
                <a:latin typeface="Consolas" panose="020B0609020204030204" pitchFamily="49" charset="0"/>
              </a:rPr>
              <a:t>destination</a:t>
            </a:r>
            <a:r>
              <a:rPr kumimoji="0" lang="en-US" altLang="en-US" sz="2000" b="0" i="0" u="none" strike="noStrike" cap="none" normalizeH="0" baseline="0" dirty="0">
                <a:ln>
                  <a:noFill/>
                </a:ln>
                <a:solidFill>
                  <a:srgbClr val="000000"/>
                </a:solidFill>
                <a:effectLst/>
                <a:latin typeface="Consolas" panose="020B0609020204030204" pitchFamily="49" charset="0"/>
              </a:rPr>
              <a:t>: order-event</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000080"/>
                </a:solidFill>
                <a:effectLst/>
                <a:latin typeface="Consolas" panose="020B0609020204030204" pitchFamily="49" charset="0"/>
              </a:rPr>
              <a:t>orderEventProcessor-out-0</a:t>
            </a:r>
            <a:r>
              <a:rPr kumimoji="0" lang="en-US" altLang="en-US" sz="2000" b="0" i="0" u="none" strike="noStrike" cap="none" normalizeH="0" baseline="0" dirty="0">
                <a:ln>
                  <a:noFill/>
                </a:ln>
                <a:solidFill>
                  <a:srgbClr val="000000"/>
                </a:solidFill>
                <a:effectLst/>
                <a:latin typeface="Consolas" panose="020B0609020204030204" pitchFamily="49" charset="0"/>
              </a:rPr>
              <a:t>:</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000080"/>
                </a:solidFill>
                <a:effectLst/>
                <a:latin typeface="Consolas" panose="020B0609020204030204" pitchFamily="49" charset="0"/>
              </a:rPr>
              <a:t>destination</a:t>
            </a:r>
            <a:r>
              <a:rPr kumimoji="0" lang="en-US" altLang="en-US" sz="2000" b="0" i="0" u="none" strike="noStrike" cap="none" normalizeH="0" baseline="0" dirty="0">
                <a:ln>
                  <a:noFill/>
                </a:ln>
                <a:solidFill>
                  <a:srgbClr val="000000"/>
                </a:solidFill>
                <a:effectLst/>
                <a:latin typeface="Consolas" panose="020B0609020204030204" pitchFamily="49" charset="0"/>
              </a:rPr>
              <a:t>: product-event</a:t>
            </a:r>
            <a:br>
              <a:rPr kumimoji="0" lang="en-US" altLang="en-US" sz="2000" b="0" i="0" u="none" strike="noStrike" cap="none" normalizeH="0" baseline="0" dirty="0">
                <a:ln>
                  <a:noFill/>
                </a:ln>
                <a:solidFill>
                  <a:srgbClr val="000000"/>
                </a:solidFill>
                <a:effectLst/>
                <a:latin typeface="Consolas" panose="020B0609020204030204" pitchFamily="49" charset="0"/>
              </a:rPr>
            </a:b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3801EC33-9E11-43A6-A66D-D3E7BAE8DA2E}"/>
              </a:ext>
            </a:extLst>
          </p:cNvPr>
          <p:cNvSpPr/>
          <p:nvPr/>
        </p:nvSpPr>
        <p:spPr>
          <a:xfrm>
            <a:off x="4709795" y="4148609"/>
            <a:ext cx="341630" cy="3249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1166847-E9CD-45E6-B646-40185EEFE971}"/>
              </a:ext>
            </a:extLst>
          </p:cNvPr>
          <p:cNvSpPr/>
          <p:nvPr/>
        </p:nvSpPr>
        <p:spPr>
          <a:xfrm>
            <a:off x="4688478" y="4786144"/>
            <a:ext cx="499472" cy="2719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D6C34B09-1486-4E58-A019-B83F69D036DA}"/>
              </a:ext>
            </a:extLst>
          </p:cNvPr>
          <p:cNvSpPr txBox="1"/>
          <p:nvPr/>
        </p:nvSpPr>
        <p:spPr>
          <a:xfrm>
            <a:off x="8340783" y="2357842"/>
            <a:ext cx="2576483" cy="923330"/>
          </a:xfrm>
          <a:prstGeom prst="rect">
            <a:avLst/>
          </a:prstGeom>
          <a:noFill/>
        </p:spPr>
        <p:txBody>
          <a:bodyPr wrap="square">
            <a:spAutoFit/>
          </a:bodyPr>
          <a:lstStyle/>
          <a:p>
            <a:pPr algn="ctr"/>
            <a:r>
              <a:rPr lang="en-US" dirty="0" err="1">
                <a:solidFill>
                  <a:srgbClr val="000000"/>
                </a:solidFill>
                <a:latin typeface="Raleway" pitchFamily="2" charset="0"/>
              </a:rPr>
              <a:t>orderEventProcessor</a:t>
            </a:r>
            <a:r>
              <a:rPr lang="en-US" dirty="0">
                <a:solidFill>
                  <a:srgbClr val="000000"/>
                </a:solidFill>
                <a:latin typeface="Raleway" pitchFamily="2" charset="0"/>
              </a:rPr>
              <a:t> handle the </a:t>
            </a:r>
            <a:r>
              <a:rPr lang="en-US" b="1" dirty="0">
                <a:solidFill>
                  <a:srgbClr val="000000"/>
                </a:solidFill>
                <a:latin typeface="Raleway" pitchFamily="2" charset="0"/>
              </a:rPr>
              <a:t>input</a:t>
            </a:r>
            <a:r>
              <a:rPr lang="en-US" dirty="0">
                <a:solidFill>
                  <a:srgbClr val="000000"/>
                </a:solidFill>
                <a:latin typeface="Raleway" pitchFamily="2" charset="0"/>
              </a:rPr>
              <a:t> of the </a:t>
            </a:r>
            <a:r>
              <a:rPr lang="en-US" b="1" dirty="0">
                <a:solidFill>
                  <a:srgbClr val="000000"/>
                </a:solidFill>
                <a:latin typeface="Raleway" pitchFamily="2" charset="0"/>
              </a:rPr>
              <a:t>order-event </a:t>
            </a:r>
            <a:r>
              <a:rPr lang="en-US" dirty="0">
                <a:solidFill>
                  <a:srgbClr val="000000"/>
                </a:solidFill>
                <a:latin typeface="Raleway" pitchFamily="2" charset="0"/>
              </a:rPr>
              <a:t>topic </a:t>
            </a:r>
          </a:p>
        </p:txBody>
      </p:sp>
      <p:cxnSp>
        <p:nvCxnSpPr>
          <p:cNvPr id="10" name="Straight Arrow Connector 9">
            <a:extLst>
              <a:ext uri="{FF2B5EF4-FFF2-40B4-BE49-F238E27FC236}">
                <a16:creationId xmlns:a16="http://schemas.microsoft.com/office/drawing/2014/main" id="{DAD89CE9-042F-44BB-94D4-2AC87530039E}"/>
              </a:ext>
            </a:extLst>
          </p:cNvPr>
          <p:cNvCxnSpPr>
            <a:cxnSpLocks/>
            <a:stCxn id="7" idx="3"/>
            <a:endCxn id="9" idx="1"/>
          </p:cNvCxnSpPr>
          <p:nvPr/>
        </p:nvCxnSpPr>
        <p:spPr>
          <a:xfrm flipV="1">
            <a:off x="5051425" y="2819507"/>
            <a:ext cx="3289358" cy="149158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DDCDCBF-74F1-480C-B798-8E57A62436B8}"/>
              </a:ext>
            </a:extLst>
          </p:cNvPr>
          <p:cNvSpPr txBox="1"/>
          <p:nvPr/>
        </p:nvSpPr>
        <p:spPr>
          <a:xfrm>
            <a:off x="8092298" y="4761401"/>
            <a:ext cx="3073452" cy="1200329"/>
          </a:xfrm>
          <a:prstGeom prst="rect">
            <a:avLst/>
          </a:prstGeom>
          <a:noFill/>
        </p:spPr>
        <p:txBody>
          <a:bodyPr wrap="square">
            <a:spAutoFit/>
          </a:bodyPr>
          <a:lstStyle/>
          <a:p>
            <a:pPr algn="ctr"/>
            <a:r>
              <a:rPr lang="en-US" dirty="0" err="1">
                <a:solidFill>
                  <a:srgbClr val="000000"/>
                </a:solidFill>
                <a:latin typeface="Raleway" pitchFamily="2" charset="0"/>
              </a:rPr>
              <a:t>orderEventProcessor</a:t>
            </a:r>
            <a:r>
              <a:rPr lang="en-US" dirty="0">
                <a:solidFill>
                  <a:srgbClr val="000000"/>
                </a:solidFill>
                <a:latin typeface="Raleway" pitchFamily="2" charset="0"/>
              </a:rPr>
              <a:t> produce an output and send it via the </a:t>
            </a:r>
            <a:r>
              <a:rPr lang="en-US" b="1" dirty="0">
                <a:solidFill>
                  <a:srgbClr val="000000"/>
                </a:solidFill>
                <a:latin typeface="Raleway" pitchFamily="2" charset="0"/>
              </a:rPr>
              <a:t>product-event </a:t>
            </a:r>
            <a:r>
              <a:rPr lang="en-US" dirty="0">
                <a:solidFill>
                  <a:srgbClr val="000000"/>
                </a:solidFill>
                <a:latin typeface="Raleway" pitchFamily="2" charset="0"/>
              </a:rPr>
              <a:t>topic </a:t>
            </a:r>
          </a:p>
        </p:txBody>
      </p:sp>
      <p:cxnSp>
        <p:nvCxnSpPr>
          <p:cNvPr id="12" name="Straight Arrow Connector 11">
            <a:extLst>
              <a:ext uri="{FF2B5EF4-FFF2-40B4-BE49-F238E27FC236}">
                <a16:creationId xmlns:a16="http://schemas.microsoft.com/office/drawing/2014/main" id="{8DBB1D2A-256C-4ED0-8129-1D0DC801C60F}"/>
              </a:ext>
            </a:extLst>
          </p:cNvPr>
          <p:cNvCxnSpPr>
            <a:cxnSpLocks/>
            <a:stCxn id="8" idx="3"/>
            <a:endCxn id="11" idx="1"/>
          </p:cNvCxnSpPr>
          <p:nvPr/>
        </p:nvCxnSpPr>
        <p:spPr>
          <a:xfrm>
            <a:off x="5187950" y="4922138"/>
            <a:ext cx="2904348" cy="4394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21999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EAC5-D261-4D05-8ED3-A4DE32A744AC}"/>
              </a:ext>
            </a:extLst>
          </p:cNvPr>
          <p:cNvSpPr>
            <a:spLocks noGrp="1"/>
          </p:cNvSpPr>
          <p:nvPr>
            <p:ph type="title"/>
          </p:nvPr>
        </p:nvSpPr>
        <p:spPr>
          <a:xfrm>
            <a:off x="0" y="0"/>
            <a:ext cx="12192000" cy="1050758"/>
          </a:xfrm>
        </p:spPr>
        <p:txBody>
          <a:bodyPr/>
          <a:lstStyle/>
          <a:p>
            <a:r>
              <a:rPr lang="en-US" sz="4000" dirty="0">
                <a:solidFill>
                  <a:schemeClr val="accent3"/>
                </a:solidFill>
              </a:rPr>
              <a:t>Prerequisites 1</a:t>
            </a:r>
            <a:endParaRPr lang="en-US" sz="4000" dirty="0"/>
          </a:p>
        </p:txBody>
      </p:sp>
      <p:sp>
        <p:nvSpPr>
          <p:cNvPr id="21" name="TextBox 20">
            <a:extLst>
              <a:ext uri="{FF2B5EF4-FFF2-40B4-BE49-F238E27FC236}">
                <a16:creationId xmlns:a16="http://schemas.microsoft.com/office/drawing/2014/main" id="{4C3809C4-9A63-406D-9B16-2FCD20506DCA}"/>
              </a:ext>
            </a:extLst>
          </p:cNvPr>
          <p:cNvSpPr txBox="1"/>
          <p:nvPr/>
        </p:nvSpPr>
        <p:spPr>
          <a:xfrm>
            <a:off x="5733305" y="5240719"/>
            <a:ext cx="5072097" cy="646331"/>
          </a:xfrm>
          <a:prstGeom prst="rect">
            <a:avLst/>
          </a:prstGeom>
          <a:noFill/>
        </p:spPr>
        <p:txBody>
          <a:bodyPr wrap="square">
            <a:spAutoFit/>
          </a:bodyPr>
          <a:lstStyle/>
          <a:p>
            <a:pPr algn="ctr"/>
            <a:r>
              <a:rPr lang="en-US" sz="1800" b="1" dirty="0"/>
              <a:t>This demo is based on the last project (Eureka / API Gateway / </a:t>
            </a:r>
            <a:r>
              <a:rPr lang="en-US" sz="1800" b="1" dirty="0" err="1"/>
              <a:t>OpenFeign</a:t>
            </a:r>
            <a:r>
              <a:rPr lang="en-US" sz="1800" b="1" dirty="0"/>
              <a:t>  project)</a:t>
            </a:r>
            <a:endParaRPr lang="en-US" b="1" dirty="0"/>
          </a:p>
        </p:txBody>
      </p:sp>
      <p:pic>
        <p:nvPicPr>
          <p:cNvPr id="4" name="Picture 3">
            <a:extLst>
              <a:ext uri="{FF2B5EF4-FFF2-40B4-BE49-F238E27FC236}">
                <a16:creationId xmlns:a16="http://schemas.microsoft.com/office/drawing/2014/main" id="{29D889C2-2336-410D-92DB-7219C4D9A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2054" y="1887661"/>
            <a:ext cx="5434601" cy="3082677"/>
          </a:xfrm>
          <a:prstGeom prst="rect">
            <a:avLst/>
          </a:prstGeom>
          <a:ln>
            <a:solidFill>
              <a:schemeClr val="tx1"/>
            </a:solidFill>
          </a:ln>
        </p:spPr>
      </p:pic>
      <p:pic>
        <p:nvPicPr>
          <p:cNvPr id="6" name="Picture 5">
            <a:extLst>
              <a:ext uri="{FF2B5EF4-FFF2-40B4-BE49-F238E27FC236}">
                <a16:creationId xmlns:a16="http://schemas.microsoft.com/office/drawing/2014/main" id="{CDD87CB4-B55F-40D3-9156-29436A5F53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5345" y="2055546"/>
            <a:ext cx="2964568" cy="2964568"/>
          </a:xfrm>
          <a:prstGeom prst="rect">
            <a:avLst/>
          </a:prstGeom>
        </p:spPr>
      </p:pic>
    </p:spTree>
    <p:extLst>
      <p:ext uri="{BB962C8B-B14F-4D97-AF65-F5344CB8AC3E}">
        <p14:creationId xmlns:p14="http://schemas.microsoft.com/office/powerpoint/2010/main" val="256105147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0" y="1815152"/>
            <a:ext cx="12192000" cy="3234520"/>
          </a:xfrm>
        </p:spPr>
        <p:txBody>
          <a:bodyPr anchor="ctr">
            <a:normAutofit/>
          </a:bodyPr>
          <a:lstStyle/>
          <a:p>
            <a:pPr algn="ctr"/>
            <a:r>
              <a:rPr lang="en-US" sz="8000" b="0" spc="160" dirty="0">
                <a:solidFill>
                  <a:srgbClr val="92D050"/>
                </a:solidFill>
                <a:latin typeface="Segoe UI Semibold" panose="020B0702040204020203" pitchFamily="34" charset="0"/>
                <a:ea typeface="+mj-ea"/>
                <a:cs typeface="Segoe UI Semibold" panose="020B0702040204020203" pitchFamily="34" charset="0"/>
              </a:rPr>
              <a:t>STEP 6 </a:t>
            </a:r>
            <a:endParaRPr lang="en-US" sz="8000" dirty="0"/>
          </a:p>
        </p:txBody>
      </p:sp>
      <p:pic>
        <p:nvPicPr>
          <p:cNvPr id="6" name="Picture 2" descr="C:\Users\Triple H\Desktop\expo ULML - Copie\zzzzzzzzzzzzzzzzz.PNG"/>
          <p:cNvPicPr>
            <a:picLocks noChangeAspect="1" noChangeArrowheads="1"/>
          </p:cNvPicPr>
          <p:nvPr/>
        </p:nvPicPr>
        <p:blipFill>
          <a:blip r:embed="rId2"/>
          <a:srcRect/>
          <a:stretch>
            <a:fillRect/>
          </a:stretch>
        </p:blipFill>
        <p:spPr bwMode="auto">
          <a:xfrm>
            <a:off x="0" y="0"/>
            <a:ext cx="12192000" cy="1820246"/>
          </a:xfrm>
          <a:prstGeom prst="rect">
            <a:avLst/>
          </a:prstGeom>
          <a:noFill/>
        </p:spPr>
      </p:pic>
      <p:pic>
        <p:nvPicPr>
          <p:cNvPr id="4" name="Picture 2" descr="C:\Users\Triple H\Desktop\expo ULML - Copie\zzzzzzzzzzzzzzzzz.PNG">
            <a:extLst>
              <a:ext uri="{FF2B5EF4-FFF2-40B4-BE49-F238E27FC236}">
                <a16:creationId xmlns:a16="http://schemas.microsoft.com/office/drawing/2014/main" id="{FC20B5CD-28F7-4546-A77F-E467D8BC3D07}"/>
              </a:ext>
            </a:extLst>
          </p:cNvPr>
          <p:cNvPicPr>
            <a:picLocks noChangeAspect="1" noChangeArrowheads="1"/>
          </p:cNvPicPr>
          <p:nvPr/>
        </p:nvPicPr>
        <p:blipFill>
          <a:blip r:embed="rId2"/>
          <a:srcRect/>
          <a:stretch>
            <a:fillRect/>
          </a:stretch>
        </p:blipFill>
        <p:spPr bwMode="auto">
          <a:xfrm rot="10800000">
            <a:off x="0" y="5049672"/>
            <a:ext cx="12192000" cy="1820246"/>
          </a:xfrm>
          <a:prstGeom prst="rect">
            <a:avLst/>
          </a:prstGeom>
          <a:noFill/>
        </p:spPr>
      </p:pic>
    </p:spTree>
    <p:extLst>
      <p:ext uri="{BB962C8B-B14F-4D97-AF65-F5344CB8AC3E}">
        <p14:creationId xmlns:p14="http://schemas.microsoft.com/office/powerpoint/2010/main" val="2080781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EAC5-D261-4D05-8ED3-A4DE32A744AC}"/>
              </a:ext>
            </a:extLst>
          </p:cNvPr>
          <p:cNvSpPr>
            <a:spLocks noGrp="1"/>
          </p:cNvSpPr>
          <p:nvPr>
            <p:ph type="title"/>
          </p:nvPr>
        </p:nvSpPr>
        <p:spPr>
          <a:xfrm>
            <a:off x="0" y="0"/>
            <a:ext cx="12192000" cy="1050758"/>
          </a:xfrm>
        </p:spPr>
        <p:txBody>
          <a:bodyPr/>
          <a:lstStyle/>
          <a:p>
            <a:r>
              <a:rPr lang="en-US" sz="4000" dirty="0">
                <a:solidFill>
                  <a:srgbClr val="FF0000"/>
                </a:solidFill>
              </a:rPr>
              <a:t>Step 6</a:t>
            </a:r>
            <a:r>
              <a:rPr lang="en-US" sz="4000" dirty="0">
                <a:solidFill>
                  <a:schemeClr val="accent3"/>
                </a:solidFill>
              </a:rPr>
              <a:t>: </a:t>
            </a:r>
            <a:r>
              <a:rPr lang="en-US" sz="4000" i="1" dirty="0" err="1">
                <a:solidFill>
                  <a:schemeClr val="accent3"/>
                </a:solidFill>
              </a:rPr>
              <a:t>order_service</a:t>
            </a:r>
            <a:r>
              <a:rPr lang="en-US" sz="4000" i="1" dirty="0">
                <a:solidFill>
                  <a:schemeClr val="accent3"/>
                </a:solidFill>
              </a:rPr>
              <a:t> </a:t>
            </a:r>
            <a:r>
              <a:rPr lang="en-US" sz="4000" dirty="0">
                <a:solidFill>
                  <a:schemeClr val="accent3"/>
                </a:solidFill>
              </a:rPr>
              <a:t>consumer</a:t>
            </a:r>
            <a:endParaRPr lang="en-US" sz="4000" dirty="0"/>
          </a:p>
        </p:txBody>
      </p:sp>
      <p:sp>
        <p:nvSpPr>
          <p:cNvPr id="3" name="Rectangle 1">
            <a:extLst>
              <a:ext uri="{FF2B5EF4-FFF2-40B4-BE49-F238E27FC236}">
                <a16:creationId xmlns:a16="http://schemas.microsoft.com/office/drawing/2014/main" id="{9AE9919A-8E7C-4F07-90BD-BE04F20911FA}"/>
              </a:ext>
            </a:extLst>
          </p:cNvPr>
          <p:cNvSpPr>
            <a:spLocks noChangeArrowheads="1"/>
          </p:cNvSpPr>
          <p:nvPr/>
        </p:nvSpPr>
        <p:spPr bwMode="auto">
          <a:xfrm>
            <a:off x="587120" y="1330137"/>
            <a:ext cx="6843540" cy="310854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8000"/>
                </a:solidFill>
                <a:effectLst/>
                <a:latin typeface="Consolas" panose="020B0609020204030204" pitchFamily="49" charset="0"/>
              </a:rPr>
              <a:t>@Configuration</a:t>
            </a:r>
            <a:br>
              <a:rPr kumimoji="0" lang="en-US" altLang="en-US" sz="1400" b="0" i="0" u="none" strike="noStrike" cap="none" normalizeH="0" baseline="0" dirty="0">
                <a:ln>
                  <a:noFill/>
                </a:ln>
                <a:solidFill>
                  <a:srgbClr val="808000"/>
                </a:solidFill>
                <a:effectLst/>
                <a:latin typeface="Consolas" panose="020B0609020204030204" pitchFamily="49" charset="0"/>
              </a:rPr>
            </a:br>
            <a:r>
              <a:rPr kumimoji="0" lang="en-US" altLang="en-US" sz="1400" b="1" i="0" u="none" strike="noStrike" cap="none" normalizeH="0" baseline="0" dirty="0">
                <a:ln>
                  <a:noFill/>
                </a:ln>
                <a:solidFill>
                  <a:srgbClr val="000080"/>
                </a:solidFill>
                <a:effectLst/>
                <a:latin typeface="Consolas" panose="020B0609020204030204" pitchFamily="49" charset="0"/>
              </a:rPr>
              <a:t>public class </a:t>
            </a:r>
            <a:r>
              <a:rPr kumimoji="0" lang="en-US" altLang="en-US" sz="1400" b="0" i="0" u="none" strike="noStrike" cap="none" normalizeH="0" baseline="0" dirty="0" err="1">
                <a:ln>
                  <a:noFill/>
                </a:ln>
                <a:solidFill>
                  <a:srgbClr val="000000"/>
                </a:solidFill>
                <a:effectLst/>
                <a:latin typeface="Consolas" panose="020B0609020204030204" pitchFamily="49" charset="0"/>
              </a:rPr>
              <a:t>ProductEventConsumerConfig</a:t>
            </a: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br>
              <a:rPr kumimoji="0" lang="en-US" altLang="en-US" sz="1400" b="0" i="0" u="none" strike="noStrike" cap="none" normalizeH="0" baseline="0" dirty="0">
                <a:ln>
                  <a:noFill/>
                </a:ln>
                <a:solidFill>
                  <a:srgbClr val="000000"/>
                </a:solidFill>
                <a:effectLst/>
                <a:latin typeface="Consolas" panose="020B0609020204030204" pitchFamily="49" charset="0"/>
              </a:rPr>
            </a:b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808000"/>
                </a:solidFill>
                <a:effectLst/>
                <a:latin typeface="Consolas" panose="020B0609020204030204" pitchFamily="49" charset="0"/>
              </a:rPr>
              <a:t>@Autowired</a:t>
            </a:r>
            <a:br>
              <a:rPr kumimoji="0" lang="en-US" altLang="en-US" sz="1400" b="0" i="0" u="none" strike="noStrike" cap="none" normalizeH="0" baseline="0" dirty="0">
                <a:ln>
                  <a:noFill/>
                </a:ln>
                <a:solidFill>
                  <a:srgbClr val="808000"/>
                </a:solidFill>
                <a:effectLst/>
                <a:latin typeface="Consolas" panose="020B0609020204030204" pitchFamily="49" charset="0"/>
              </a:rPr>
            </a:br>
            <a:r>
              <a:rPr kumimoji="0" lang="en-US" altLang="en-US" sz="1400" b="0" i="0" u="none" strike="noStrike" cap="none" normalizeH="0" baseline="0" dirty="0">
                <a:ln>
                  <a:noFill/>
                </a:ln>
                <a:solidFill>
                  <a:srgbClr val="808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private </a:t>
            </a:r>
            <a:r>
              <a:rPr kumimoji="0" lang="en-US" altLang="en-US" sz="1400" b="0" i="0" u="none" strike="noStrike" cap="none" normalizeH="0" baseline="0" dirty="0" err="1">
                <a:ln>
                  <a:noFill/>
                </a:ln>
                <a:solidFill>
                  <a:srgbClr val="000000"/>
                </a:solidFill>
                <a:effectLst/>
                <a:latin typeface="Consolas" panose="020B0609020204030204" pitchFamily="49" charset="0"/>
              </a:rPr>
              <a:t>OrderService</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err="1">
                <a:ln>
                  <a:noFill/>
                </a:ln>
                <a:solidFill>
                  <a:srgbClr val="660E7A"/>
                </a:solidFill>
                <a:effectLst/>
                <a:latin typeface="Consolas" panose="020B0609020204030204" pitchFamily="49" charset="0"/>
              </a:rPr>
              <a:t>orderService</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808000"/>
                </a:solidFill>
                <a:effectLst/>
                <a:latin typeface="Consolas" panose="020B0609020204030204" pitchFamily="49" charset="0"/>
              </a:rPr>
              <a:t>@Bean</a:t>
            </a:r>
            <a:br>
              <a:rPr kumimoji="0" lang="en-US" altLang="en-US" sz="1400" b="0" i="0" u="none" strike="noStrike" cap="none" normalizeH="0" baseline="0" dirty="0">
                <a:ln>
                  <a:noFill/>
                </a:ln>
                <a:solidFill>
                  <a:srgbClr val="808000"/>
                </a:solidFill>
                <a:effectLst/>
                <a:latin typeface="Consolas" panose="020B0609020204030204" pitchFamily="49" charset="0"/>
              </a:rPr>
            </a:br>
            <a:r>
              <a:rPr kumimoji="0" lang="en-US" altLang="en-US" sz="1400" b="0" i="0" u="none" strike="noStrike" cap="none" normalizeH="0" baseline="0" dirty="0">
                <a:ln>
                  <a:noFill/>
                </a:ln>
                <a:solidFill>
                  <a:srgbClr val="808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public </a:t>
            </a:r>
            <a:r>
              <a:rPr kumimoji="0" lang="en-US" altLang="en-US" sz="1400" b="0" i="0" u="none" strike="noStrike" cap="none" normalizeH="0" baseline="0" dirty="0">
                <a:ln>
                  <a:noFill/>
                </a:ln>
                <a:solidFill>
                  <a:srgbClr val="000000"/>
                </a:solidFill>
                <a:effectLst/>
                <a:latin typeface="Consolas" panose="020B0609020204030204" pitchFamily="49" charset="0"/>
              </a:rPr>
              <a:t>Consumer&lt;</a:t>
            </a:r>
            <a:r>
              <a:rPr kumimoji="0" lang="en-US" altLang="en-US" sz="1400" b="0" i="0" u="none" strike="noStrike" cap="none" normalizeH="0" baseline="0" dirty="0" err="1">
                <a:ln>
                  <a:noFill/>
                </a:ln>
                <a:solidFill>
                  <a:srgbClr val="000000"/>
                </a:solidFill>
                <a:effectLst/>
                <a:latin typeface="Consolas" panose="020B0609020204030204" pitchFamily="49" charset="0"/>
              </a:rPr>
              <a:t>ProductEvent</a:t>
            </a:r>
            <a:r>
              <a:rPr kumimoji="0" lang="en-US" altLang="en-US" sz="1400" b="0" i="0" u="none" strike="noStrike" cap="none" normalizeH="0" baseline="0" dirty="0">
                <a:ln>
                  <a:noFill/>
                </a:ln>
                <a:solidFill>
                  <a:srgbClr val="000000"/>
                </a:solidFill>
                <a:effectLst/>
                <a:latin typeface="Consolas" panose="020B0609020204030204" pitchFamily="49" charset="0"/>
              </a:rPr>
              <a:t>&gt; </a:t>
            </a:r>
            <a:r>
              <a:rPr kumimoji="0" lang="en-US" altLang="en-US" sz="1400" b="0" i="0" u="none" strike="noStrike" cap="none" normalizeH="0" baseline="0" dirty="0" err="1">
                <a:ln>
                  <a:noFill/>
                </a:ln>
                <a:solidFill>
                  <a:srgbClr val="000000"/>
                </a:solidFill>
                <a:effectLst/>
                <a:latin typeface="Consolas" panose="020B0609020204030204" pitchFamily="49" charset="0"/>
              </a:rPr>
              <a:t>productEventConsumer</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return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productEvn</a:t>
            </a:r>
            <a:r>
              <a:rPr kumimoji="0" lang="en-US" altLang="en-US" sz="1400" b="0" i="0" u="none" strike="noStrike" cap="none" normalizeH="0" baseline="0" dirty="0">
                <a:ln>
                  <a:noFill/>
                </a:ln>
                <a:solidFill>
                  <a:srgbClr val="000000"/>
                </a:solidFill>
                <a:effectLst/>
                <a:latin typeface="Consolas" panose="020B0609020204030204" pitchFamily="49" charset="0"/>
              </a:rPr>
              <a:t>) -&gt; </a:t>
            </a:r>
            <a:r>
              <a:rPr kumimoji="0" lang="en-US" altLang="en-US" sz="1400" b="1" i="0" u="none" strike="noStrike" cap="none" normalizeH="0" baseline="0" dirty="0" err="1">
                <a:ln>
                  <a:noFill/>
                </a:ln>
                <a:solidFill>
                  <a:srgbClr val="660E7A"/>
                </a:solidFill>
                <a:effectLst/>
                <a:latin typeface="Consolas" panose="020B0609020204030204" pitchFamily="49" charset="0"/>
              </a:rPr>
              <a:t>orderService</a:t>
            </a:r>
            <a:r>
              <a:rPr kumimoji="0" lang="en-US" altLang="en-US" sz="1400" b="0" i="0" u="none" strike="noStrike" cap="none" normalizeH="0" baseline="0" dirty="0" err="1">
                <a:ln>
                  <a:noFill/>
                </a:ln>
                <a:solidFill>
                  <a:srgbClr val="000000"/>
                </a:solidFill>
                <a:effectLst/>
                <a:latin typeface="Consolas" panose="020B0609020204030204" pitchFamily="49" charset="0"/>
              </a:rPr>
              <a:t>.updateOrde</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productEvn</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A02524CD-213B-44A5-8A30-4E84FB985FA6}"/>
              </a:ext>
            </a:extLst>
          </p:cNvPr>
          <p:cNvSpPr>
            <a:spLocks noChangeArrowheads="1"/>
          </p:cNvSpPr>
          <p:nvPr/>
        </p:nvSpPr>
        <p:spPr bwMode="auto">
          <a:xfrm>
            <a:off x="587120" y="4718060"/>
            <a:ext cx="11017760" cy="181588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nsolas" panose="020B0609020204030204" pitchFamily="49" charset="0"/>
              </a:rPr>
              <a:t>public void </a:t>
            </a:r>
            <a:r>
              <a:rPr kumimoji="0" lang="en-US" altLang="en-US" sz="1400" b="0" i="0" u="none" strike="noStrike" cap="none" normalizeH="0" baseline="0" dirty="0" err="1">
                <a:ln>
                  <a:noFill/>
                </a:ln>
                <a:solidFill>
                  <a:srgbClr val="000000"/>
                </a:solidFill>
                <a:effectLst/>
                <a:latin typeface="Consolas" panose="020B0609020204030204" pitchFamily="49" charset="0"/>
              </a:rPr>
              <a:t>updateOrde</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ProductEvent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prdct</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endParaRPr kumimoji="0" lang="en-US" altLang="en-US"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1" i="1" u="none" strike="noStrike" cap="none" normalizeH="0" baseline="0" dirty="0">
                <a:ln>
                  <a:noFill/>
                </a:ln>
                <a:solidFill>
                  <a:srgbClr val="808080"/>
                </a:solidFill>
                <a:effectLst/>
                <a:latin typeface="Consolas" panose="020B0609020204030204" pitchFamily="49" charset="0"/>
              </a:rPr>
              <a:t>(To do) </a:t>
            </a:r>
            <a:r>
              <a:rPr kumimoji="0" lang="en-US" altLang="en-US" sz="1400" b="0" i="1" u="none" strike="noStrike" cap="none" normalizeH="0" baseline="0" dirty="0">
                <a:ln>
                  <a:noFill/>
                </a:ln>
                <a:solidFill>
                  <a:srgbClr val="808080"/>
                </a:solidFill>
                <a:effectLst/>
                <a:latin typeface="Consolas" panose="020B0609020204030204" pitchFamily="49" charset="0"/>
              </a:rPr>
              <a:t>Get the concerned order from the database using the </a:t>
            </a:r>
            <a:r>
              <a:rPr kumimoji="0" lang="en-US" altLang="en-US" sz="1400" b="0" i="1" u="none" strike="noStrike" cap="none" normalizeH="0" baseline="0" dirty="0" err="1">
                <a:ln>
                  <a:noFill/>
                </a:ln>
                <a:solidFill>
                  <a:srgbClr val="808080"/>
                </a:solidFill>
                <a:effectLst/>
                <a:latin typeface="Consolas" panose="020B0609020204030204" pitchFamily="49" charset="0"/>
              </a:rPr>
              <a:t>ProductEvent’s</a:t>
            </a: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1" u="none" strike="noStrike" cap="none" normalizeH="0" baseline="0" dirty="0" err="1">
                <a:ln>
                  <a:noFill/>
                </a:ln>
                <a:solidFill>
                  <a:srgbClr val="808080"/>
                </a:solidFill>
                <a:effectLst/>
                <a:latin typeface="Consolas" panose="020B0609020204030204" pitchFamily="49" charset="0"/>
              </a:rPr>
              <a:t>orderId</a:t>
            </a:r>
            <a:endParaRPr kumimoji="0" lang="en-US" altLang="en-US" sz="1400" b="0" i="1" u="none" strike="noStrike" cap="none" normalizeH="0" baseline="0" dirty="0">
              <a:ln>
                <a:noFill/>
              </a:ln>
              <a:solidFill>
                <a:srgbClr val="80808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1" i="1" u="none" strike="noStrike" cap="none" normalizeH="0" baseline="0" dirty="0">
                <a:ln>
                  <a:noFill/>
                </a:ln>
                <a:solidFill>
                  <a:srgbClr val="808080"/>
                </a:solidFill>
                <a:effectLst/>
                <a:latin typeface="Consolas" panose="020B0609020204030204" pitchFamily="49" charset="0"/>
              </a:rPr>
              <a:t>(To do) </a:t>
            </a:r>
            <a:r>
              <a:rPr kumimoji="0" lang="en-US" altLang="en-US" sz="1400" i="1" u="none" strike="noStrike" cap="none" normalizeH="0" baseline="0" dirty="0">
                <a:ln>
                  <a:noFill/>
                </a:ln>
                <a:solidFill>
                  <a:srgbClr val="808080"/>
                </a:solidFill>
                <a:effectLst/>
                <a:latin typeface="Consolas" panose="020B0609020204030204" pitchFamily="49" charset="0"/>
              </a:rPr>
              <a:t>Depending on the received product event, </a:t>
            </a:r>
            <a:r>
              <a:rPr lang="en-US" altLang="en-US" sz="1400" i="1" dirty="0">
                <a:solidFill>
                  <a:srgbClr val="808080"/>
                </a:solidFill>
                <a:latin typeface="Consolas" panose="020B0609020204030204" pitchFamily="49" charset="0"/>
              </a:rPr>
              <a:t>c</a:t>
            </a:r>
            <a:r>
              <a:rPr kumimoji="0" lang="en-US" altLang="en-US" sz="1400" b="0" i="1" u="none" strike="noStrike" cap="none" normalizeH="0" baseline="0" dirty="0">
                <a:ln>
                  <a:noFill/>
                </a:ln>
                <a:solidFill>
                  <a:srgbClr val="808080"/>
                </a:solidFill>
                <a:effectLst/>
                <a:latin typeface="Consolas" panose="020B0609020204030204" pitchFamily="49" charset="0"/>
              </a:rPr>
              <a:t>hange the </a:t>
            </a:r>
            <a:r>
              <a:rPr lang="en-US" altLang="en-US" sz="1400" i="1" dirty="0">
                <a:solidFill>
                  <a:srgbClr val="808080"/>
                </a:solidFill>
                <a:latin typeface="Consolas" panose="020B0609020204030204" pitchFamily="49" charset="0"/>
              </a:rPr>
              <a:t>order state to PROCESSING or FAILED   </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400" b="1" i="0" u="none" strike="noStrike" cap="none" normalizeH="0" baseline="0" dirty="0">
              <a:ln>
                <a:noFill/>
              </a:ln>
              <a:solidFill>
                <a:srgbClr val="00008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1" i="1" u="none" strike="noStrike" cap="none" normalizeH="0" baseline="0" dirty="0">
                <a:ln>
                  <a:noFill/>
                </a:ln>
                <a:solidFill>
                  <a:srgbClr val="808080"/>
                </a:solidFill>
                <a:effectLst/>
                <a:latin typeface="Consolas" panose="020B0609020204030204" pitchFamily="49" charset="0"/>
              </a:rPr>
              <a:t>(To do) </a:t>
            </a:r>
            <a:r>
              <a:rPr kumimoji="0" lang="en-US" altLang="en-US" sz="1400" i="1" u="none" strike="noStrike" cap="none" normalizeH="0" baseline="0" dirty="0">
                <a:ln>
                  <a:noFill/>
                </a:ln>
                <a:solidFill>
                  <a:srgbClr val="808080"/>
                </a:solidFill>
                <a:effectLst/>
                <a:latin typeface="Consolas" panose="020B0609020204030204" pitchFamily="49" charset="0"/>
              </a:rPr>
              <a:t>Update the DB order data.</a:t>
            </a:r>
            <a:br>
              <a:rPr kumimoji="0" lang="en-US" altLang="en-US" sz="1400" b="0" i="0" u="none" strike="noStrike" cap="none" normalizeH="0" baseline="0" dirty="0">
                <a:ln>
                  <a:noFill/>
                </a:ln>
                <a:solidFill>
                  <a:srgbClr val="000000"/>
                </a:solidFill>
                <a:effectLst/>
                <a:latin typeface="Consolas" panose="020B0609020204030204" pitchFamily="49" charset="0"/>
              </a:rPr>
            </a:b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FF6FCA6C-4AA5-459B-A41F-04A2A403678C}"/>
              </a:ext>
            </a:extLst>
          </p:cNvPr>
          <p:cNvSpPr txBox="1"/>
          <p:nvPr/>
        </p:nvSpPr>
        <p:spPr>
          <a:xfrm>
            <a:off x="7430660" y="1330137"/>
            <a:ext cx="3564836" cy="923330"/>
          </a:xfrm>
          <a:prstGeom prst="rect">
            <a:avLst/>
          </a:prstGeom>
          <a:noFill/>
          <a:ln>
            <a:solidFill>
              <a:schemeClr val="tx1"/>
            </a:solidFill>
          </a:ln>
        </p:spPr>
        <p:txBody>
          <a:bodyPr wrap="square">
            <a:spAutoFit/>
          </a:bodyPr>
          <a:lstStyle/>
          <a:p>
            <a:pPr algn="ctr"/>
            <a:r>
              <a:rPr lang="en-US" b="1" u="sng" dirty="0">
                <a:solidFill>
                  <a:srgbClr val="000000"/>
                </a:solidFill>
                <a:latin typeface="Raleway" pitchFamily="2" charset="0"/>
              </a:rPr>
              <a:t>Config</a:t>
            </a:r>
            <a:r>
              <a:rPr lang="en-US" b="1" dirty="0">
                <a:solidFill>
                  <a:srgbClr val="000000"/>
                </a:solidFill>
                <a:latin typeface="Raleway" pitchFamily="2" charset="0"/>
              </a:rPr>
              <a:t> package :</a:t>
            </a:r>
            <a:endParaRPr lang="en-US" dirty="0">
              <a:solidFill>
                <a:srgbClr val="000000"/>
              </a:solidFill>
              <a:latin typeface="Raleway" pitchFamily="2" charset="0"/>
            </a:endParaRPr>
          </a:p>
          <a:p>
            <a:pPr algn="ctr"/>
            <a:r>
              <a:rPr lang="en-US" b="1" dirty="0" err="1">
                <a:solidFill>
                  <a:srgbClr val="FF0000"/>
                </a:solidFill>
                <a:latin typeface="Raleway" pitchFamily="2" charset="0"/>
              </a:rPr>
              <a:t>ProductEventConsumerConfig</a:t>
            </a:r>
            <a:endParaRPr lang="en-US" b="1" dirty="0">
              <a:solidFill>
                <a:srgbClr val="FF0000"/>
              </a:solidFill>
              <a:latin typeface="Raleway" pitchFamily="2" charset="0"/>
            </a:endParaRPr>
          </a:p>
          <a:p>
            <a:pPr algn="ctr"/>
            <a:r>
              <a:rPr lang="en-US" dirty="0">
                <a:solidFill>
                  <a:srgbClr val="000000"/>
                </a:solidFill>
                <a:latin typeface="Raleway" pitchFamily="2" charset="0"/>
              </a:rPr>
              <a:t>Class</a:t>
            </a:r>
          </a:p>
        </p:txBody>
      </p:sp>
      <p:sp>
        <p:nvSpPr>
          <p:cNvPr id="9" name="TextBox 8">
            <a:extLst>
              <a:ext uri="{FF2B5EF4-FFF2-40B4-BE49-F238E27FC236}">
                <a16:creationId xmlns:a16="http://schemas.microsoft.com/office/drawing/2014/main" id="{86C02803-26F6-4736-8876-139C1E62B60F}"/>
              </a:ext>
            </a:extLst>
          </p:cNvPr>
          <p:cNvSpPr txBox="1"/>
          <p:nvPr/>
        </p:nvSpPr>
        <p:spPr>
          <a:xfrm>
            <a:off x="8040044" y="3794730"/>
            <a:ext cx="3564836" cy="923330"/>
          </a:xfrm>
          <a:prstGeom prst="rect">
            <a:avLst/>
          </a:prstGeom>
          <a:noFill/>
          <a:ln>
            <a:solidFill>
              <a:schemeClr val="tx1"/>
            </a:solidFill>
          </a:ln>
        </p:spPr>
        <p:txBody>
          <a:bodyPr wrap="square">
            <a:spAutoFit/>
          </a:bodyPr>
          <a:lstStyle/>
          <a:p>
            <a:pPr algn="ctr"/>
            <a:r>
              <a:rPr lang="en-US" b="1" u="sng" dirty="0">
                <a:solidFill>
                  <a:srgbClr val="000000"/>
                </a:solidFill>
                <a:latin typeface="Raleway" pitchFamily="2" charset="0"/>
              </a:rPr>
              <a:t>Services</a:t>
            </a:r>
            <a:r>
              <a:rPr lang="en-US" b="1" dirty="0">
                <a:solidFill>
                  <a:srgbClr val="000000"/>
                </a:solidFill>
                <a:latin typeface="Raleway" pitchFamily="2" charset="0"/>
              </a:rPr>
              <a:t> package :</a:t>
            </a:r>
            <a:endParaRPr lang="en-US" dirty="0">
              <a:solidFill>
                <a:srgbClr val="000000"/>
              </a:solidFill>
              <a:latin typeface="Raleway" pitchFamily="2" charset="0"/>
            </a:endParaRPr>
          </a:p>
          <a:p>
            <a:pPr algn="ctr"/>
            <a:r>
              <a:rPr lang="en-US" b="1" dirty="0" err="1">
                <a:solidFill>
                  <a:srgbClr val="FF0000"/>
                </a:solidFill>
                <a:latin typeface="Raleway" pitchFamily="2" charset="0"/>
              </a:rPr>
              <a:t>OrderService</a:t>
            </a:r>
            <a:endParaRPr lang="en-US" b="1" dirty="0">
              <a:solidFill>
                <a:srgbClr val="FF0000"/>
              </a:solidFill>
              <a:latin typeface="Raleway" pitchFamily="2" charset="0"/>
            </a:endParaRPr>
          </a:p>
          <a:p>
            <a:pPr algn="ctr"/>
            <a:r>
              <a:rPr lang="en-US" dirty="0">
                <a:solidFill>
                  <a:srgbClr val="000000"/>
                </a:solidFill>
                <a:latin typeface="Raleway" pitchFamily="2" charset="0"/>
              </a:rPr>
              <a:t>Class</a:t>
            </a:r>
          </a:p>
        </p:txBody>
      </p:sp>
    </p:spTree>
    <p:extLst>
      <p:ext uri="{BB962C8B-B14F-4D97-AF65-F5344CB8AC3E}">
        <p14:creationId xmlns:p14="http://schemas.microsoft.com/office/powerpoint/2010/main" val="282896571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0" y="1815152"/>
            <a:ext cx="12192000" cy="3234520"/>
          </a:xfrm>
        </p:spPr>
        <p:txBody>
          <a:bodyPr anchor="ctr">
            <a:normAutofit/>
          </a:bodyPr>
          <a:lstStyle/>
          <a:p>
            <a:pPr algn="ctr"/>
            <a:r>
              <a:rPr lang="en-US" sz="8000" b="0" spc="160" dirty="0">
                <a:solidFill>
                  <a:srgbClr val="92D050"/>
                </a:solidFill>
                <a:latin typeface="Segoe UI Semibold" panose="020B0702040204020203" pitchFamily="34" charset="0"/>
                <a:ea typeface="+mj-ea"/>
                <a:cs typeface="Segoe UI Semibold" panose="020B0702040204020203" pitchFamily="34" charset="0"/>
              </a:rPr>
              <a:t>STEP </a:t>
            </a:r>
            <a:r>
              <a:rPr lang="ar-EG" sz="8000" b="0" spc="160" dirty="0">
                <a:solidFill>
                  <a:srgbClr val="92D050"/>
                </a:solidFill>
                <a:latin typeface="Segoe UI Semibold" panose="020B0702040204020203" pitchFamily="34" charset="0"/>
                <a:ea typeface="+mj-ea"/>
                <a:cs typeface="Segoe UI Semibold" panose="020B0702040204020203" pitchFamily="34" charset="0"/>
              </a:rPr>
              <a:t>7</a:t>
            </a:r>
            <a:r>
              <a:rPr lang="en-US" sz="8000" b="0" spc="160" dirty="0">
                <a:solidFill>
                  <a:srgbClr val="92D050"/>
                </a:solidFill>
                <a:latin typeface="Segoe UI Semibold" panose="020B0702040204020203" pitchFamily="34" charset="0"/>
                <a:ea typeface="+mj-ea"/>
                <a:cs typeface="Segoe UI Semibold" panose="020B0702040204020203" pitchFamily="34" charset="0"/>
              </a:rPr>
              <a:t> </a:t>
            </a:r>
            <a:endParaRPr lang="en-US" sz="8000" dirty="0"/>
          </a:p>
        </p:txBody>
      </p:sp>
      <p:pic>
        <p:nvPicPr>
          <p:cNvPr id="6" name="Picture 2" descr="C:\Users\Triple H\Desktop\expo ULML - Copie\zzzzzzzzzzzzzzzzz.PNG"/>
          <p:cNvPicPr>
            <a:picLocks noChangeAspect="1" noChangeArrowheads="1"/>
          </p:cNvPicPr>
          <p:nvPr/>
        </p:nvPicPr>
        <p:blipFill>
          <a:blip r:embed="rId2"/>
          <a:srcRect/>
          <a:stretch>
            <a:fillRect/>
          </a:stretch>
        </p:blipFill>
        <p:spPr bwMode="auto">
          <a:xfrm>
            <a:off x="0" y="0"/>
            <a:ext cx="12192000" cy="1820246"/>
          </a:xfrm>
          <a:prstGeom prst="rect">
            <a:avLst/>
          </a:prstGeom>
          <a:noFill/>
        </p:spPr>
      </p:pic>
      <p:pic>
        <p:nvPicPr>
          <p:cNvPr id="4" name="Picture 2" descr="C:\Users\Triple H\Desktop\expo ULML - Copie\zzzzzzzzzzzzzzzzz.PNG">
            <a:extLst>
              <a:ext uri="{FF2B5EF4-FFF2-40B4-BE49-F238E27FC236}">
                <a16:creationId xmlns:a16="http://schemas.microsoft.com/office/drawing/2014/main" id="{FC20B5CD-28F7-4546-A77F-E467D8BC3D07}"/>
              </a:ext>
            </a:extLst>
          </p:cNvPr>
          <p:cNvPicPr>
            <a:picLocks noChangeAspect="1" noChangeArrowheads="1"/>
          </p:cNvPicPr>
          <p:nvPr/>
        </p:nvPicPr>
        <p:blipFill>
          <a:blip r:embed="rId2"/>
          <a:srcRect/>
          <a:stretch>
            <a:fillRect/>
          </a:stretch>
        </p:blipFill>
        <p:spPr bwMode="auto">
          <a:xfrm rot="10800000">
            <a:off x="0" y="5049672"/>
            <a:ext cx="12192000" cy="1820246"/>
          </a:xfrm>
          <a:prstGeom prst="rect">
            <a:avLst/>
          </a:prstGeom>
          <a:noFill/>
        </p:spPr>
      </p:pic>
    </p:spTree>
    <p:extLst>
      <p:ext uri="{BB962C8B-B14F-4D97-AF65-F5344CB8AC3E}">
        <p14:creationId xmlns:p14="http://schemas.microsoft.com/office/powerpoint/2010/main" val="8991822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EAC5-D261-4D05-8ED3-A4DE32A744AC}"/>
              </a:ext>
            </a:extLst>
          </p:cNvPr>
          <p:cNvSpPr>
            <a:spLocks noGrp="1"/>
          </p:cNvSpPr>
          <p:nvPr>
            <p:ph type="title"/>
          </p:nvPr>
        </p:nvSpPr>
        <p:spPr>
          <a:xfrm>
            <a:off x="0" y="0"/>
            <a:ext cx="12192000" cy="1050758"/>
          </a:xfrm>
        </p:spPr>
        <p:txBody>
          <a:bodyPr/>
          <a:lstStyle/>
          <a:p>
            <a:r>
              <a:rPr lang="en-US" sz="4000" b="1" dirty="0">
                <a:solidFill>
                  <a:srgbClr val="FF0000"/>
                </a:solidFill>
              </a:rPr>
              <a:t>Step 7</a:t>
            </a:r>
            <a:r>
              <a:rPr lang="en-US" sz="4000" dirty="0">
                <a:solidFill>
                  <a:schemeClr val="accent3"/>
                </a:solidFill>
              </a:rPr>
              <a:t>: Run and test</a:t>
            </a:r>
            <a:endParaRPr lang="en-US" sz="4000" dirty="0"/>
          </a:p>
        </p:txBody>
      </p:sp>
      <p:sp>
        <p:nvSpPr>
          <p:cNvPr id="7" name="TextBox 6">
            <a:extLst>
              <a:ext uri="{FF2B5EF4-FFF2-40B4-BE49-F238E27FC236}">
                <a16:creationId xmlns:a16="http://schemas.microsoft.com/office/drawing/2014/main" id="{1E35E4BB-0F5A-40EE-A4AF-04E2D124F8A2}"/>
              </a:ext>
            </a:extLst>
          </p:cNvPr>
          <p:cNvSpPr txBox="1"/>
          <p:nvPr/>
        </p:nvSpPr>
        <p:spPr>
          <a:xfrm>
            <a:off x="4308970" y="6354643"/>
            <a:ext cx="2977127" cy="369332"/>
          </a:xfrm>
          <a:prstGeom prst="rect">
            <a:avLst/>
          </a:prstGeom>
          <a:noFill/>
        </p:spPr>
        <p:txBody>
          <a:bodyPr wrap="square">
            <a:spAutoFit/>
          </a:bodyPr>
          <a:lstStyle/>
          <a:p>
            <a:pPr algn="ctr"/>
            <a:r>
              <a:rPr lang="en-US" sz="1800" b="1" dirty="0"/>
              <a:t>Run the Kafka server</a:t>
            </a:r>
            <a:endParaRPr lang="en-US" b="1" dirty="0"/>
          </a:p>
        </p:txBody>
      </p:sp>
      <p:pic>
        <p:nvPicPr>
          <p:cNvPr id="5" name="Picture 4">
            <a:extLst>
              <a:ext uri="{FF2B5EF4-FFF2-40B4-BE49-F238E27FC236}">
                <a16:creationId xmlns:a16="http://schemas.microsoft.com/office/drawing/2014/main" id="{BABF80DF-0B0B-4359-B5BF-D19E62EDE6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41" y="1257263"/>
            <a:ext cx="4995693" cy="1864635"/>
          </a:xfrm>
          <a:prstGeom prst="rect">
            <a:avLst/>
          </a:prstGeom>
          <a:ln>
            <a:solidFill>
              <a:schemeClr val="tx1"/>
            </a:solidFill>
          </a:ln>
        </p:spPr>
      </p:pic>
      <p:pic>
        <p:nvPicPr>
          <p:cNvPr id="14" name="Picture 13">
            <a:extLst>
              <a:ext uri="{FF2B5EF4-FFF2-40B4-BE49-F238E27FC236}">
                <a16:creationId xmlns:a16="http://schemas.microsoft.com/office/drawing/2014/main" id="{D850F97D-A894-4EFF-906F-8C34128F95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2239" y="2195384"/>
            <a:ext cx="6411220" cy="428685"/>
          </a:xfrm>
          <a:prstGeom prst="rect">
            <a:avLst/>
          </a:prstGeom>
        </p:spPr>
      </p:pic>
      <p:pic>
        <p:nvPicPr>
          <p:cNvPr id="16" name="Picture 15">
            <a:extLst>
              <a:ext uri="{FF2B5EF4-FFF2-40B4-BE49-F238E27FC236}">
                <a16:creationId xmlns:a16="http://schemas.microsoft.com/office/drawing/2014/main" id="{1DD88F24-6021-4681-997D-86C5A7C9E7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2239" y="1566926"/>
            <a:ext cx="6954220" cy="438211"/>
          </a:xfrm>
          <a:prstGeom prst="rect">
            <a:avLst/>
          </a:prstGeom>
          <a:ln>
            <a:solidFill>
              <a:schemeClr val="tx1"/>
            </a:solidFill>
          </a:ln>
        </p:spPr>
      </p:pic>
      <p:pic>
        <p:nvPicPr>
          <p:cNvPr id="18" name="Picture 17">
            <a:extLst>
              <a:ext uri="{FF2B5EF4-FFF2-40B4-BE49-F238E27FC236}">
                <a16:creationId xmlns:a16="http://schemas.microsoft.com/office/drawing/2014/main" id="{3F6FD038-08EF-42F9-B6D1-02D8956637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08639" y="4665450"/>
            <a:ext cx="5281417" cy="1521235"/>
          </a:xfrm>
          <a:prstGeom prst="rect">
            <a:avLst/>
          </a:prstGeom>
        </p:spPr>
      </p:pic>
      <p:pic>
        <p:nvPicPr>
          <p:cNvPr id="20" name="Picture 19">
            <a:extLst>
              <a:ext uri="{FF2B5EF4-FFF2-40B4-BE49-F238E27FC236}">
                <a16:creationId xmlns:a16="http://schemas.microsoft.com/office/drawing/2014/main" id="{874EFF54-BCF1-4267-9FB4-E2C9845B05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97534" y="2824718"/>
            <a:ext cx="5703629" cy="1538057"/>
          </a:xfrm>
          <a:prstGeom prst="rect">
            <a:avLst/>
          </a:prstGeom>
        </p:spPr>
      </p:pic>
      <p:sp>
        <p:nvSpPr>
          <p:cNvPr id="21" name="Rectangle 20">
            <a:extLst>
              <a:ext uri="{FF2B5EF4-FFF2-40B4-BE49-F238E27FC236}">
                <a16:creationId xmlns:a16="http://schemas.microsoft.com/office/drawing/2014/main" id="{3FF47DE1-EF23-4DB8-BDE4-7E54AFF2C761}"/>
              </a:ext>
            </a:extLst>
          </p:cNvPr>
          <p:cNvSpPr/>
          <p:nvPr/>
        </p:nvSpPr>
        <p:spPr>
          <a:xfrm>
            <a:off x="363824" y="3635458"/>
            <a:ext cx="5241846" cy="1938992"/>
          </a:xfrm>
          <a:prstGeom prst="rect">
            <a:avLst/>
          </a:prstGeom>
        </p:spPr>
        <p:txBody>
          <a:bodyPr wrap="square">
            <a:spAutoFit/>
          </a:bodyPr>
          <a:lstStyle/>
          <a:p>
            <a:endParaRPr lang="fr-FR" sz="2400" dirty="0"/>
          </a:p>
          <a:p>
            <a:pPr>
              <a:buFont typeface="Wingdings" pitchFamily="2" charset="2"/>
              <a:buChar char="§"/>
            </a:pPr>
            <a:r>
              <a:rPr lang="en-US" sz="2400" dirty="0"/>
              <a:t>    Before starting the server make sure that the folders </a:t>
            </a:r>
            <a:r>
              <a:rPr lang="en-US" sz="2400" i="1" dirty="0">
                <a:solidFill>
                  <a:srgbClr val="FF0000"/>
                </a:solidFill>
              </a:rPr>
              <a:t>data/</a:t>
            </a:r>
            <a:r>
              <a:rPr lang="en-US" sz="2400" i="1" dirty="0" err="1">
                <a:solidFill>
                  <a:srgbClr val="FF0000"/>
                </a:solidFill>
              </a:rPr>
              <a:t>kafka</a:t>
            </a:r>
            <a:r>
              <a:rPr lang="en-US" sz="2400" i="1" dirty="0">
                <a:solidFill>
                  <a:srgbClr val="FF0000"/>
                </a:solidFill>
              </a:rPr>
              <a:t> </a:t>
            </a:r>
            <a:r>
              <a:rPr lang="en-US" sz="2400" dirty="0"/>
              <a:t>and </a:t>
            </a:r>
            <a:r>
              <a:rPr lang="en-US" sz="2400" i="1" dirty="0">
                <a:solidFill>
                  <a:srgbClr val="FF0000"/>
                </a:solidFill>
              </a:rPr>
              <a:t>data/zookeeper</a:t>
            </a:r>
            <a:r>
              <a:rPr lang="en-US" sz="2400" i="1" dirty="0"/>
              <a:t> </a:t>
            </a:r>
            <a:r>
              <a:rPr lang="en-US" sz="2400" dirty="0"/>
              <a:t>are </a:t>
            </a:r>
            <a:r>
              <a:rPr lang="en-US" sz="2400" dirty="0">
                <a:solidFill>
                  <a:srgbClr val="FF0000"/>
                </a:solidFill>
              </a:rPr>
              <a:t>empty</a:t>
            </a:r>
            <a:r>
              <a:rPr lang="en-US" sz="2400" dirty="0"/>
              <a:t>.</a:t>
            </a:r>
          </a:p>
          <a:p>
            <a:endParaRPr lang="en-US" sz="2400" dirty="0">
              <a:solidFill>
                <a:srgbClr val="FF0000"/>
              </a:solidFill>
            </a:endParaRPr>
          </a:p>
        </p:txBody>
      </p:sp>
      <p:sp>
        <p:nvSpPr>
          <p:cNvPr id="22" name="TextBox 21">
            <a:extLst>
              <a:ext uri="{FF2B5EF4-FFF2-40B4-BE49-F238E27FC236}">
                <a16:creationId xmlns:a16="http://schemas.microsoft.com/office/drawing/2014/main" id="{FA360EC2-A3E9-4BC8-B137-BD35BACBBD4E}"/>
              </a:ext>
            </a:extLst>
          </p:cNvPr>
          <p:cNvSpPr txBox="1"/>
          <p:nvPr/>
        </p:nvSpPr>
        <p:spPr>
          <a:xfrm>
            <a:off x="4419105" y="2181670"/>
            <a:ext cx="642129" cy="461665"/>
          </a:xfrm>
          <a:prstGeom prst="rect">
            <a:avLst/>
          </a:prstGeom>
          <a:noFill/>
        </p:spPr>
        <p:txBody>
          <a:bodyPr wrap="square">
            <a:spAutoFit/>
          </a:bodyPr>
          <a:lstStyle/>
          <a:p>
            <a:r>
              <a:rPr lang="en-US" sz="2400" b="1" dirty="0">
                <a:solidFill>
                  <a:srgbClr val="FF0000"/>
                </a:solidFill>
              </a:rPr>
              <a:t>(1) </a:t>
            </a:r>
            <a:endParaRPr lang="en-US" sz="2400" dirty="0">
              <a:solidFill>
                <a:srgbClr val="FF0000"/>
              </a:solidFill>
            </a:endParaRPr>
          </a:p>
        </p:txBody>
      </p:sp>
      <p:sp>
        <p:nvSpPr>
          <p:cNvPr id="23" name="TextBox 22">
            <a:extLst>
              <a:ext uri="{FF2B5EF4-FFF2-40B4-BE49-F238E27FC236}">
                <a16:creationId xmlns:a16="http://schemas.microsoft.com/office/drawing/2014/main" id="{74A4C3B5-076E-464D-81F5-49D2AB846444}"/>
              </a:ext>
            </a:extLst>
          </p:cNvPr>
          <p:cNvSpPr txBox="1"/>
          <p:nvPr/>
        </p:nvSpPr>
        <p:spPr>
          <a:xfrm>
            <a:off x="11549871" y="1050758"/>
            <a:ext cx="642129" cy="461665"/>
          </a:xfrm>
          <a:prstGeom prst="rect">
            <a:avLst/>
          </a:prstGeom>
          <a:noFill/>
        </p:spPr>
        <p:txBody>
          <a:bodyPr wrap="square">
            <a:spAutoFit/>
          </a:bodyPr>
          <a:lstStyle/>
          <a:p>
            <a:r>
              <a:rPr lang="en-US" sz="2400" b="1" dirty="0">
                <a:solidFill>
                  <a:srgbClr val="FF0000"/>
                </a:solidFill>
              </a:rPr>
              <a:t>(2) </a:t>
            </a:r>
            <a:endParaRPr lang="en-US" sz="2400" dirty="0">
              <a:solidFill>
                <a:srgbClr val="FF0000"/>
              </a:solidFill>
            </a:endParaRPr>
          </a:p>
        </p:txBody>
      </p:sp>
      <p:sp>
        <p:nvSpPr>
          <p:cNvPr id="24" name="TextBox 23">
            <a:extLst>
              <a:ext uri="{FF2B5EF4-FFF2-40B4-BE49-F238E27FC236}">
                <a16:creationId xmlns:a16="http://schemas.microsoft.com/office/drawing/2014/main" id="{C6B6E386-6415-47A4-B25C-62A64685A210}"/>
              </a:ext>
            </a:extLst>
          </p:cNvPr>
          <p:cNvSpPr txBox="1"/>
          <p:nvPr/>
        </p:nvSpPr>
        <p:spPr>
          <a:xfrm>
            <a:off x="11549870" y="2162404"/>
            <a:ext cx="642129" cy="461665"/>
          </a:xfrm>
          <a:prstGeom prst="rect">
            <a:avLst/>
          </a:prstGeom>
          <a:noFill/>
        </p:spPr>
        <p:txBody>
          <a:bodyPr wrap="square">
            <a:spAutoFit/>
          </a:bodyPr>
          <a:lstStyle/>
          <a:p>
            <a:r>
              <a:rPr lang="en-US" sz="2400" b="1" dirty="0">
                <a:solidFill>
                  <a:srgbClr val="FF0000"/>
                </a:solidFill>
              </a:rPr>
              <a:t>(3) </a:t>
            </a:r>
            <a:endParaRPr lang="en-US" sz="2400" dirty="0">
              <a:solidFill>
                <a:srgbClr val="FF0000"/>
              </a:solidFill>
            </a:endParaRPr>
          </a:p>
        </p:txBody>
      </p:sp>
    </p:spTree>
    <p:extLst>
      <p:ext uri="{BB962C8B-B14F-4D97-AF65-F5344CB8AC3E}">
        <p14:creationId xmlns:p14="http://schemas.microsoft.com/office/powerpoint/2010/main" val="49332928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EAC5-D261-4D05-8ED3-A4DE32A744AC}"/>
              </a:ext>
            </a:extLst>
          </p:cNvPr>
          <p:cNvSpPr>
            <a:spLocks noGrp="1"/>
          </p:cNvSpPr>
          <p:nvPr>
            <p:ph type="title"/>
          </p:nvPr>
        </p:nvSpPr>
        <p:spPr>
          <a:xfrm>
            <a:off x="0" y="0"/>
            <a:ext cx="12192000" cy="1050758"/>
          </a:xfrm>
        </p:spPr>
        <p:txBody>
          <a:bodyPr/>
          <a:lstStyle/>
          <a:p>
            <a:r>
              <a:rPr lang="en-US" sz="4000" dirty="0">
                <a:solidFill>
                  <a:srgbClr val="FF0000"/>
                </a:solidFill>
              </a:rPr>
              <a:t>Step 7</a:t>
            </a:r>
            <a:r>
              <a:rPr lang="en-US" sz="4000" dirty="0">
                <a:solidFill>
                  <a:schemeClr val="accent3"/>
                </a:solidFill>
              </a:rPr>
              <a:t>: Run and test</a:t>
            </a:r>
            <a:endParaRPr lang="fr-FR" sz="4000" dirty="0"/>
          </a:p>
        </p:txBody>
      </p:sp>
      <p:pic>
        <p:nvPicPr>
          <p:cNvPr id="5" name="Picture 4">
            <a:extLst>
              <a:ext uri="{FF2B5EF4-FFF2-40B4-BE49-F238E27FC236}">
                <a16:creationId xmlns:a16="http://schemas.microsoft.com/office/drawing/2014/main" id="{6023E4D4-9C88-4CC3-9317-26C51BEDB1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2581" y="3192942"/>
            <a:ext cx="7259516" cy="1271967"/>
          </a:xfrm>
          <a:prstGeom prst="rect">
            <a:avLst/>
          </a:prstGeom>
          <a:ln>
            <a:solidFill>
              <a:schemeClr val="tx1"/>
            </a:solidFill>
          </a:ln>
        </p:spPr>
      </p:pic>
      <p:pic>
        <p:nvPicPr>
          <p:cNvPr id="9" name="Picture 8">
            <a:extLst>
              <a:ext uri="{FF2B5EF4-FFF2-40B4-BE49-F238E27FC236}">
                <a16:creationId xmlns:a16="http://schemas.microsoft.com/office/drawing/2014/main" id="{9C4419B4-2761-44D3-AE5F-5D7D977F2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324" y="1322969"/>
            <a:ext cx="3136172" cy="1364912"/>
          </a:xfrm>
          <a:prstGeom prst="rect">
            <a:avLst/>
          </a:prstGeom>
          <a:ln>
            <a:solidFill>
              <a:schemeClr val="tx1"/>
            </a:solidFill>
          </a:ln>
        </p:spPr>
      </p:pic>
      <p:pic>
        <p:nvPicPr>
          <p:cNvPr id="16" name="Picture 15">
            <a:extLst>
              <a:ext uri="{FF2B5EF4-FFF2-40B4-BE49-F238E27FC236}">
                <a16:creationId xmlns:a16="http://schemas.microsoft.com/office/drawing/2014/main" id="{E309E23C-D147-48AB-9EF2-870685B6C4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3693" y="1322969"/>
            <a:ext cx="6677957" cy="1483990"/>
          </a:xfrm>
          <a:prstGeom prst="rect">
            <a:avLst/>
          </a:prstGeom>
          <a:ln>
            <a:solidFill>
              <a:schemeClr val="tx1"/>
            </a:solidFill>
          </a:ln>
        </p:spPr>
      </p:pic>
      <p:pic>
        <p:nvPicPr>
          <p:cNvPr id="24" name="Picture 23">
            <a:extLst>
              <a:ext uri="{FF2B5EF4-FFF2-40B4-BE49-F238E27FC236}">
                <a16:creationId xmlns:a16="http://schemas.microsoft.com/office/drawing/2014/main" id="{7A2E74E8-497A-4CB9-AF04-E2248DD59B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48412" y="4716418"/>
            <a:ext cx="7991613" cy="1372186"/>
          </a:xfrm>
          <a:prstGeom prst="rect">
            <a:avLst/>
          </a:prstGeom>
          <a:ln>
            <a:solidFill>
              <a:schemeClr val="tx1"/>
            </a:solidFill>
          </a:ln>
        </p:spPr>
      </p:pic>
      <p:sp>
        <p:nvSpPr>
          <p:cNvPr id="27" name="Rectangle 26">
            <a:extLst>
              <a:ext uri="{FF2B5EF4-FFF2-40B4-BE49-F238E27FC236}">
                <a16:creationId xmlns:a16="http://schemas.microsoft.com/office/drawing/2014/main" id="{D38E019F-D3B2-44DA-82F5-3E099C9247A8}"/>
              </a:ext>
            </a:extLst>
          </p:cNvPr>
          <p:cNvSpPr/>
          <p:nvPr/>
        </p:nvSpPr>
        <p:spPr>
          <a:xfrm flipH="1">
            <a:off x="4136814" y="2142372"/>
            <a:ext cx="6627539" cy="66458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C3C799A3-A164-4145-9076-244291CA3BDD}"/>
              </a:ext>
            </a:extLst>
          </p:cNvPr>
          <p:cNvSpPr/>
          <p:nvPr/>
        </p:nvSpPr>
        <p:spPr>
          <a:xfrm flipH="1" flipV="1">
            <a:off x="7121360" y="4039245"/>
            <a:ext cx="832512" cy="42566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3965DC2B-6634-4911-A1BE-6598E3834E59}"/>
              </a:ext>
            </a:extLst>
          </p:cNvPr>
          <p:cNvSpPr/>
          <p:nvPr/>
        </p:nvSpPr>
        <p:spPr>
          <a:xfrm flipH="1" flipV="1">
            <a:off x="3748412" y="5640009"/>
            <a:ext cx="7334785" cy="42566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F2150B90-0FB4-4C6A-8847-2D7768201D05}"/>
              </a:ext>
            </a:extLst>
          </p:cNvPr>
          <p:cNvSpPr/>
          <p:nvPr/>
        </p:nvSpPr>
        <p:spPr>
          <a:xfrm flipH="1" flipV="1">
            <a:off x="10541465" y="5191414"/>
            <a:ext cx="832512" cy="42566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DB187A7-5992-4F2B-B25D-1B7603A92AB0}"/>
              </a:ext>
            </a:extLst>
          </p:cNvPr>
          <p:cNvSpPr/>
          <p:nvPr/>
        </p:nvSpPr>
        <p:spPr>
          <a:xfrm flipH="1" flipV="1">
            <a:off x="3748412" y="5640007"/>
            <a:ext cx="656829" cy="42566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372800B9-6D5D-413D-9DE4-DF715AB5D89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2219" y="3723753"/>
            <a:ext cx="2299637" cy="2299637"/>
          </a:xfrm>
          <a:prstGeom prst="rect">
            <a:avLst/>
          </a:prstGeom>
        </p:spPr>
      </p:pic>
      <p:sp>
        <p:nvSpPr>
          <p:cNvPr id="14" name="TextBox 13">
            <a:extLst>
              <a:ext uri="{FF2B5EF4-FFF2-40B4-BE49-F238E27FC236}">
                <a16:creationId xmlns:a16="http://schemas.microsoft.com/office/drawing/2014/main" id="{18AACC4D-44D6-4E00-BF8B-11555276042A}"/>
              </a:ext>
            </a:extLst>
          </p:cNvPr>
          <p:cNvSpPr txBox="1"/>
          <p:nvPr/>
        </p:nvSpPr>
        <p:spPr>
          <a:xfrm>
            <a:off x="10593105" y="1957706"/>
            <a:ext cx="1641256" cy="369332"/>
          </a:xfrm>
          <a:prstGeom prst="rect">
            <a:avLst/>
          </a:prstGeom>
          <a:noFill/>
        </p:spPr>
        <p:txBody>
          <a:bodyPr wrap="square">
            <a:spAutoFit/>
          </a:bodyPr>
          <a:lstStyle/>
          <a:p>
            <a:pPr algn="ctr"/>
            <a:r>
              <a:rPr lang="en-US" sz="1800" b="1" dirty="0"/>
              <a:t>All Orders</a:t>
            </a:r>
            <a:endParaRPr lang="en-US" b="1" dirty="0"/>
          </a:p>
        </p:txBody>
      </p:sp>
      <p:sp>
        <p:nvSpPr>
          <p:cNvPr id="15" name="TextBox 14">
            <a:extLst>
              <a:ext uri="{FF2B5EF4-FFF2-40B4-BE49-F238E27FC236}">
                <a16:creationId xmlns:a16="http://schemas.microsoft.com/office/drawing/2014/main" id="{0066E6A6-3470-4152-A693-8DA578F7AF19}"/>
              </a:ext>
            </a:extLst>
          </p:cNvPr>
          <p:cNvSpPr txBox="1"/>
          <p:nvPr/>
        </p:nvSpPr>
        <p:spPr>
          <a:xfrm>
            <a:off x="10593105" y="3672863"/>
            <a:ext cx="1641256" cy="369332"/>
          </a:xfrm>
          <a:prstGeom prst="rect">
            <a:avLst/>
          </a:prstGeom>
          <a:noFill/>
        </p:spPr>
        <p:txBody>
          <a:bodyPr wrap="square">
            <a:spAutoFit/>
          </a:bodyPr>
          <a:lstStyle/>
          <a:p>
            <a:pPr algn="ctr"/>
            <a:r>
              <a:rPr lang="en-US" sz="1800" b="1" dirty="0"/>
              <a:t>Product : 1</a:t>
            </a:r>
            <a:endParaRPr lang="en-US" b="1" dirty="0"/>
          </a:p>
        </p:txBody>
      </p:sp>
      <p:sp>
        <p:nvSpPr>
          <p:cNvPr id="17" name="TextBox 16">
            <a:extLst>
              <a:ext uri="{FF2B5EF4-FFF2-40B4-BE49-F238E27FC236}">
                <a16:creationId xmlns:a16="http://schemas.microsoft.com/office/drawing/2014/main" id="{8AF374E4-0DAC-455B-B739-1BF116EC0CA9}"/>
              </a:ext>
            </a:extLst>
          </p:cNvPr>
          <p:cNvSpPr txBox="1"/>
          <p:nvPr/>
        </p:nvSpPr>
        <p:spPr>
          <a:xfrm>
            <a:off x="8058902" y="6158501"/>
            <a:ext cx="2705451" cy="646331"/>
          </a:xfrm>
          <a:prstGeom prst="rect">
            <a:avLst/>
          </a:prstGeom>
          <a:noFill/>
        </p:spPr>
        <p:txBody>
          <a:bodyPr wrap="square">
            <a:spAutoFit/>
          </a:bodyPr>
          <a:lstStyle/>
          <a:p>
            <a:pPr algn="ctr"/>
            <a:r>
              <a:rPr lang="en-US" sz="1800" b="1" dirty="0"/>
              <a:t>Create new Order</a:t>
            </a:r>
          </a:p>
          <a:p>
            <a:pPr algn="ctr"/>
            <a:r>
              <a:rPr lang="en-US" dirty="0"/>
              <a:t>{</a:t>
            </a:r>
            <a:r>
              <a:rPr lang="en-US" dirty="0" err="1"/>
              <a:t>prodId</a:t>
            </a:r>
            <a:r>
              <a:rPr lang="en-US" dirty="0"/>
              <a:t> : 1, </a:t>
            </a:r>
            <a:r>
              <a:rPr lang="en-US" dirty="0" err="1"/>
              <a:t>qnt</a:t>
            </a:r>
            <a:r>
              <a:rPr lang="en-US" dirty="0"/>
              <a:t> : 8}</a:t>
            </a:r>
          </a:p>
        </p:txBody>
      </p:sp>
      <p:sp>
        <p:nvSpPr>
          <p:cNvPr id="18" name="TextBox 17">
            <a:extLst>
              <a:ext uri="{FF2B5EF4-FFF2-40B4-BE49-F238E27FC236}">
                <a16:creationId xmlns:a16="http://schemas.microsoft.com/office/drawing/2014/main" id="{67BD394B-4142-4DDA-A15D-7EDF957BCB44}"/>
              </a:ext>
            </a:extLst>
          </p:cNvPr>
          <p:cNvSpPr txBox="1"/>
          <p:nvPr/>
        </p:nvSpPr>
        <p:spPr>
          <a:xfrm>
            <a:off x="139106" y="6281612"/>
            <a:ext cx="6627539" cy="5232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effectLst/>
                <a:latin typeface="Segoe UI (Body)"/>
              </a:rPr>
              <a:t>In case of any problem With Eureka DNS system, try adding the following line to all the projects : </a:t>
            </a:r>
            <a:r>
              <a:rPr kumimoji="0" lang="en-US" altLang="en-US" sz="1400" b="1" i="0" u="none" strike="noStrike" cap="none" normalizeH="0" baseline="0" dirty="0" err="1">
                <a:ln>
                  <a:noFill/>
                </a:ln>
                <a:solidFill>
                  <a:srgbClr val="000080"/>
                </a:solidFill>
                <a:effectLst/>
                <a:latin typeface="Consolas" panose="020B0609020204030204" pitchFamily="49" charset="0"/>
              </a:rPr>
              <a:t>eureka.instance.hostname</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008000"/>
                </a:solidFill>
                <a:effectLst/>
                <a:latin typeface="Consolas" panose="020B0609020204030204" pitchFamily="49" charset="0"/>
              </a:rPr>
              <a:t>localhost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824008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EAC5-D261-4D05-8ED3-A4DE32A744AC}"/>
              </a:ext>
            </a:extLst>
          </p:cNvPr>
          <p:cNvSpPr>
            <a:spLocks noGrp="1"/>
          </p:cNvSpPr>
          <p:nvPr>
            <p:ph type="title"/>
          </p:nvPr>
        </p:nvSpPr>
        <p:spPr>
          <a:xfrm>
            <a:off x="0" y="0"/>
            <a:ext cx="12192000" cy="1050758"/>
          </a:xfrm>
        </p:spPr>
        <p:txBody>
          <a:bodyPr/>
          <a:lstStyle/>
          <a:p>
            <a:r>
              <a:rPr lang="en-US" sz="4000" dirty="0">
                <a:solidFill>
                  <a:srgbClr val="FF0000"/>
                </a:solidFill>
              </a:rPr>
              <a:t>Step 7</a:t>
            </a:r>
            <a:r>
              <a:rPr lang="en-US" sz="4000" dirty="0">
                <a:solidFill>
                  <a:schemeClr val="accent3"/>
                </a:solidFill>
              </a:rPr>
              <a:t>: Run and test</a:t>
            </a:r>
            <a:endParaRPr lang="fr-FR" sz="4000" dirty="0"/>
          </a:p>
        </p:txBody>
      </p:sp>
      <p:pic>
        <p:nvPicPr>
          <p:cNvPr id="10" name="Picture 9">
            <a:extLst>
              <a:ext uri="{FF2B5EF4-FFF2-40B4-BE49-F238E27FC236}">
                <a16:creationId xmlns:a16="http://schemas.microsoft.com/office/drawing/2014/main" id="{841BBDFD-108B-4806-8E30-21DF7B424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023" y="5135155"/>
            <a:ext cx="6214321" cy="1637677"/>
          </a:xfrm>
          <a:prstGeom prst="rect">
            <a:avLst/>
          </a:prstGeom>
          <a:ln>
            <a:solidFill>
              <a:schemeClr val="tx1"/>
            </a:solidFill>
          </a:ln>
        </p:spPr>
      </p:pic>
      <p:pic>
        <p:nvPicPr>
          <p:cNvPr id="12" name="Picture 11">
            <a:extLst>
              <a:ext uri="{FF2B5EF4-FFF2-40B4-BE49-F238E27FC236}">
                <a16:creationId xmlns:a16="http://schemas.microsoft.com/office/drawing/2014/main" id="{1560DB38-F6CC-4526-88BD-AB68F29589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4685" y="1219805"/>
            <a:ext cx="5972997" cy="1405912"/>
          </a:xfrm>
          <a:prstGeom prst="rect">
            <a:avLst/>
          </a:prstGeom>
          <a:ln>
            <a:solidFill>
              <a:schemeClr val="tx1"/>
            </a:solidFill>
          </a:ln>
        </p:spPr>
      </p:pic>
      <p:pic>
        <p:nvPicPr>
          <p:cNvPr id="14" name="Picture 13">
            <a:extLst>
              <a:ext uri="{FF2B5EF4-FFF2-40B4-BE49-F238E27FC236}">
                <a16:creationId xmlns:a16="http://schemas.microsoft.com/office/drawing/2014/main" id="{9DC4D0F5-1300-4E7D-8630-29CF7BE546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4685" y="2719630"/>
            <a:ext cx="5972997" cy="1046118"/>
          </a:xfrm>
          <a:prstGeom prst="rect">
            <a:avLst/>
          </a:prstGeom>
          <a:ln>
            <a:solidFill>
              <a:schemeClr val="tx1"/>
            </a:solidFill>
          </a:ln>
        </p:spPr>
      </p:pic>
      <p:pic>
        <p:nvPicPr>
          <p:cNvPr id="17" name="Picture 16">
            <a:extLst>
              <a:ext uri="{FF2B5EF4-FFF2-40B4-BE49-F238E27FC236}">
                <a16:creationId xmlns:a16="http://schemas.microsoft.com/office/drawing/2014/main" id="{1A26C62B-4D1B-4A63-AAA9-A9E5AD3DE9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3176" y="3869925"/>
            <a:ext cx="6744641" cy="1162212"/>
          </a:xfrm>
          <a:prstGeom prst="rect">
            <a:avLst/>
          </a:prstGeom>
          <a:ln>
            <a:solidFill>
              <a:schemeClr val="tx1"/>
            </a:solidFill>
          </a:ln>
        </p:spPr>
      </p:pic>
      <p:sp>
        <p:nvSpPr>
          <p:cNvPr id="23" name="Rectangle 22">
            <a:extLst>
              <a:ext uri="{FF2B5EF4-FFF2-40B4-BE49-F238E27FC236}">
                <a16:creationId xmlns:a16="http://schemas.microsoft.com/office/drawing/2014/main" id="{C65CB585-640B-47EE-871E-C3DB87F9D3EF}"/>
              </a:ext>
            </a:extLst>
          </p:cNvPr>
          <p:cNvSpPr/>
          <p:nvPr/>
        </p:nvSpPr>
        <p:spPr>
          <a:xfrm flipH="1" flipV="1">
            <a:off x="6231284" y="2369101"/>
            <a:ext cx="812800" cy="24635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BF5E9032-E1EE-4534-B07F-D65804FFA24A}"/>
              </a:ext>
            </a:extLst>
          </p:cNvPr>
          <p:cNvSpPr/>
          <p:nvPr/>
        </p:nvSpPr>
        <p:spPr>
          <a:xfrm flipH="1" flipV="1">
            <a:off x="4275484" y="3429000"/>
            <a:ext cx="647700" cy="33674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36F2CB8B-D3E0-4CE4-B1DE-F2A71ACA5871}"/>
              </a:ext>
            </a:extLst>
          </p:cNvPr>
          <p:cNvSpPr/>
          <p:nvPr/>
        </p:nvSpPr>
        <p:spPr>
          <a:xfrm flipH="1" flipV="1">
            <a:off x="1173176" y="4712352"/>
            <a:ext cx="603722" cy="29760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A8D6EE7-5E71-4BE5-822B-64E3E329BEDF}"/>
              </a:ext>
            </a:extLst>
          </p:cNvPr>
          <p:cNvSpPr/>
          <p:nvPr/>
        </p:nvSpPr>
        <p:spPr>
          <a:xfrm flipH="1" flipV="1">
            <a:off x="6334882" y="6324599"/>
            <a:ext cx="812800" cy="39743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5EC6DEB7-3A23-47E0-AEE4-195076C9131D}"/>
              </a:ext>
            </a:extLst>
          </p:cNvPr>
          <p:cNvSpPr txBox="1"/>
          <p:nvPr/>
        </p:nvSpPr>
        <p:spPr>
          <a:xfrm>
            <a:off x="7520134" y="1683171"/>
            <a:ext cx="3031201" cy="646331"/>
          </a:xfrm>
          <a:prstGeom prst="rect">
            <a:avLst/>
          </a:prstGeom>
          <a:noFill/>
        </p:spPr>
        <p:txBody>
          <a:bodyPr wrap="square">
            <a:spAutoFit/>
          </a:bodyPr>
          <a:lstStyle/>
          <a:p>
            <a:pPr algn="ctr"/>
            <a:r>
              <a:rPr lang="fr-FR" b="1" dirty="0"/>
              <a:t>P</a:t>
            </a:r>
            <a:r>
              <a:rPr lang="en-US" b="1" dirty="0" err="1"/>
              <a:t>roduct</a:t>
            </a:r>
            <a:r>
              <a:rPr lang="en-US" b="1" dirty="0"/>
              <a:t> is available:</a:t>
            </a:r>
          </a:p>
          <a:p>
            <a:pPr algn="ctr"/>
            <a:r>
              <a:rPr lang="en-US" dirty="0" err="1"/>
              <a:t>OrderState</a:t>
            </a:r>
            <a:r>
              <a:rPr lang="en-US" dirty="0"/>
              <a:t> : Processing</a:t>
            </a:r>
          </a:p>
        </p:txBody>
      </p:sp>
      <p:sp>
        <p:nvSpPr>
          <p:cNvPr id="13" name="TextBox 12">
            <a:extLst>
              <a:ext uri="{FF2B5EF4-FFF2-40B4-BE49-F238E27FC236}">
                <a16:creationId xmlns:a16="http://schemas.microsoft.com/office/drawing/2014/main" id="{66EEDF4F-75D5-4EF1-8391-5D7815ED0E49}"/>
              </a:ext>
            </a:extLst>
          </p:cNvPr>
          <p:cNvSpPr txBox="1"/>
          <p:nvPr/>
        </p:nvSpPr>
        <p:spPr>
          <a:xfrm>
            <a:off x="7147682" y="2880300"/>
            <a:ext cx="3031201" cy="646331"/>
          </a:xfrm>
          <a:prstGeom prst="rect">
            <a:avLst/>
          </a:prstGeom>
          <a:noFill/>
        </p:spPr>
        <p:txBody>
          <a:bodyPr wrap="square">
            <a:spAutoFit/>
          </a:bodyPr>
          <a:lstStyle/>
          <a:p>
            <a:pPr algn="ctr"/>
            <a:r>
              <a:rPr lang="en-US" b="1" dirty="0"/>
              <a:t>Product number of items has been changed</a:t>
            </a:r>
            <a:endParaRPr lang="en-US" dirty="0"/>
          </a:p>
        </p:txBody>
      </p:sp>
      <p:sp>
        <p:nvSpPr>
          <p:cNvPr id="15" name="TextBox 14">
            <a:extLst>
              <a:ext uri="{FF2B5EF4-FFF2-40B4-BE49-F238E27FC236}">
                <a16:creationId xmlns:a16="http://schemas.microsoft.com/office/drawing/2014/main" id="{9E42BCF2-12FC-47EB-A2D3-70C758534AD4}"/>
              </a:ext>
            </a:extLst>
          </p:cNvPr>
          <p:cNvSpPr txBox="1"/>
          <p:nvPr/>
        </p:nvSpPr>
        <p:spPr>
          <a:xfrm>
            <a:off x="7917817" y="4127865"/>
            <a:ext cx="3031201" cy="646331"/>
          </a:xfrm>
          <a:prstGeom prst="rect">
            <a:avLst/>
          </a:prstGeom>
          <a:noFill/>
        </p:spPr>
        <p:txBody>
          <a:bodyPr wrap="square">
            <a:spAutoFit/>
          </a:bodyPr>
          <a:lstStyle/>
          <a:p>
            <a:pPr algn="ctr"/>
            <a:r>
              <a:rPr lang="en-US" b="1" dirty="0"/>
              <a:t>Create new order with product out of stock</a:t>
            </a:r>
            <a:endParaRPr lang="en-US" dirty="0"/>
          </a:p>
        </p:txBody>
      </p:sp>
      <p:sp>
        <p:nvSpPr>
          <p:cNvPr id="16" name="TextBox 15">
            <a:extLst>
              <a:ext uri="{FF2B5EF4-FFF2-40B4-BE49-F238E27FC236}">
                <a16:creationId xmlns:a16="http://schemas.microsoft.com/office/drawing/2014/main" id="{3C8FE9A7-AE9B-45EF-9DBD-CEC47530C991}"/>
              </a:ext>
            </a:extLst>
          </p:cNvPr>
          <p:cNvSpPr txBox="1"/>
          <p:nvPr/>
        </p:nvSpPr>
        <p:spPr>
          <a:xfrm>
            <a:off x="6637684" y="5772397"/>
            <a:ext cx="3031201" cy="369332"/>
          </a:xfrm>
          <a:prstGeom prst="rect">
            <a:avLst/>
          </a:prstGeom>
          <a:noFill/>
        </p:spPr>
        <p:txBody>
          <a:bodyPr wrap="square">
            <a:spAutoFit/>
          </a:bodyPr>
          <a:lstStyle/>
          <a:p>
            <a:pPr algn="ctr"/>
            <a:r>
              <a:rPr lang="en-US" b="1" dirty="0"/>
              <a:t>Order failed</a:t>
            </a:r>
            <a:endParaRPr lang="en-US" dirty="0"/>
          </a:p>
        </p:txBody>
      </p:sp>
    </p:spTree>
    <p:extLst>
      <p:ext uri="{BB962C8B-B14F-4D97-AF65-F5344CB8AC3E}">
        <p14:creationId xmlns:p14="http://schemas.microsoft.com/office/powerpoint/2010/main" val="400710301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EAC5-D261-4D05-8ED3-A4DE32A744AC}"/>
              </a:ext>
            </a:extLst>
          </p:cNvPr>
          <p:cNvSpPr>
            <a:spLocks noGrp="1"/>
          </p:cNvSpPr>
          <p:nvPr>
            <p:ph type="title"/>
          </p:nvPr>
        </p:nvSpPr>
        <p:spPr>
          <a:xfrm>
            <a:off x="0" y="0"/>
            <a:ext cx="12192000" cy="1050758"/>
          </a:xfrm>
        </p:spPr>
        <p:txBody>
          <a:bodyPr/>
          <a:lstStyle/>
          <a:p>
            <a:r>
              <a:rPr lang="en-US" sz="4000" dirty="0">
                <a:solidFill>
                  <a:srgbClr val="FF0000"/>
                </a:solidFill>
              </a:rPr>
              <a:t>Step 7</a:t>
            </a:r>
            <a:r>
              <a:rPr lang="en-US" sz="4000" dirty="0">
                <a:solidFill>
                  <a:schemeClr val="accent3"/>
                </a:solidFill>
              </a:rPr>
              <a:t>: Run and test</a:t>
            </a:r>
            <a:endParaRPr lang="fr-FR" sz="4000" dirty="0"/>
          </a:p>
        </p:txBody>
      </p:sp>
      <p:pic>
        <p:nvPicPr>
          <p:cNvPr id="4" name="Picture 3">
            <a:extLst>
              <a:ext uri="{FF2B5EF4-FFF2-40B4-BE49-F238E27FC236}">
                <a16:creationId xmlns:a16="http://schemas.microsoft.com/office/drawing/2014/main" id="{200C992E-3E2E-4354-A78A-57B2412039E1}"/>
              </a:ext>
            </a:extLst>
          </p:cNvPr>
          <p:cNvPicPr>
            <a:picLocks noChangeAspect="1"/>
          </p:cNvPicPr>
          <p:nvPr/>
        </p:nvPicPr>
        <p:blipFill>
          <a:blip r:embed="rId3"/>
          <a:stretch>
            <a:fillRect/>
          </a:stretch>
        </p:blipFill>
        <p:spPr>
          <a:xfrm>
            <a:off x="2657475" y="1385454"/>
            <a:ext cx="9038357" cy="5077257"/>
          </a:xfrm>
          <a:prstGeom prst="rect">
            <a:avLst/>
          </a:prstGeom>
          <a:ln>
            <a:solidFill>
              <a:schemeClr val="tx1"/>
            </a:solidFill>
          </a:ln>
        </p:spPr>
      </p:pic>
      <p:sp>
        <p:nvSpPr>
          <p:cNvPr id="5" name="TextBox 4">
            <a:extLst>
              <a:ext uri="{FF2B5EF4-FFF2-40B4-BE49-F238E27FC236}">
                <a16:creationId xmlns:a16="http://schemas.microsoft.com/office/drawing/2014/main" id="{03349568-3EC4-43CB-B4B9-0F29F7BCDF3E}"/>
              </a:ext>
            </a:extLst>
          </p:cNvPr>
          <p:cNvSpPr txBox="1"/>
          <p:nvPr/>
        </p:nvSpPr>
        <p:spPr>
          <a:xfrm>
            <a:off x="-373726" y="3429000"/>
            <a:ext cx="3031201" cy="369332"/>
          </a:xfrm>
          <a:prstGeom prst="rect">
            <a:avLst/>
          </a:prstGeom>
          <a:noFill/>
        </p:spPr>
        <p:txBody>
          <a:bodyPr wrap="square">
            <a:spAutoFit/>
          </a:bodyPr>
          <a:lstStyle/>
          <a:p>
            <a:pPr algn="ctr"/>
            <a:r>
              <a:rPr lang="en-US" b="1" dirty="0"/>
              <a:t>Offset Explorer</a:t>
            </a:r>
            <a:endParaRPr lang="en-US" dirty="0"/>
          </a:p>
        </p:txBody>
      </p:sp>
    </p:spTree>
    <p:extLst>
      <p:ext uri="{BB962C8B-B14F-4D97-AF65-F5344CB8AC3E}">
        <p14:creationId xmlns:p14="http://schemas.microsoft.com/office/powerpoint/2010/main" val="81268637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EAC5-D261-4D05-8ED3-A4DE32A744AC}"/>
              </a:ext>
            </a:extLst>
          </p:cNvPr>
          <p:cNvSpPr>
            <a:spLocks noGrp="1"/>
          </p:cNvSpPr>
          <p:nvPr>
            <p:ph type="title"/>
          </p:nvPr>
        </p:nvSpPr>
        <p:spPr>
          <a:xfrm>
            <a:off x="0" y="0"/>
            <a:ext cx="12192000" cy="1050758"/>
          </a:xfrm>
        </p:spPr>
        <p:txBody>
          <a:bodyPr/>
          <a:lstStyle/>
          <a:p>
            <a:r>
              <a:rPr lang="en-US" sz="4000" dirty="0">
                <a:solidFill>
                  <a:schemeClr val="accent3"/>
                </a:solidFill>
              </a:rPr>
              <a:t> </a:t>
            </a:r>
            <a:r>
              <a:rPr lang="en-US" sz="4000" dirty="0">
                <a:solidFill>
                  <a:srgbClr val="FF0000"/>
                </a:solidFill>
              </a:rPr>
              <a:t>Step 7</a:t>
            </a:r>
            <a:r>
              <a:rPr lang="en-US" sz="4000" dirty="0">
                <a:solidFill>
                  <a:schemeClr val="accent3"/>
                </a:solidFill>
              </a:rPr>
              <a:t> : Run and test </a:t>
            </a:r>
            <a:endParaRPr lang="fr-FR" sz="4000" dirty="0"/>
          </a:p>
        </p:txBody>
      </p:sp>
      <p:pic>
        <p:nvPicPr>
          <p:cNvPr id="10" name="Picture 9">
            <a:extLst>
              <a:ext uri="{FF2B5EF4-FFF2-40B4-BE49-F238E27FC236}">
                <a16:creationId xmlns:a16="http://schemas.microsoft.com/office/drawing/2014/main" id="{6661F4D6-BE26-4574-9231-3C793EBBB9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111" y="1741571"/>
            <a:ext cx="9920254" cy="1840159"/>
          </a:xfrm>
          <a:prstGeom prst="rect">
            <a:avLst/>
          </a:prstGeom>
          <a:ln>
            <a:solidFill>
              <a:schemeClr val="tx1"/>
            </a:solidFill>
          </a:ln>
        </p:spPr>
      </p:pic>
      <p:sp>
        <p:nvSpPr>
          <p:cNvPr id="15" name="Rectangle 14">
            <a:extLst>
              <a:ext uri="{FF2B5EF4-FFF2-40B4-BE49-F238E27FC236}">
                <a16:creationId xmlns:a16="http://schemas.microsoft.com/office/drawing/2014/main" id="{7A99BEE1-D9E4-488B-A349-0D4E9A5FE721}"/>
              </a:ext>
            </a:extLst>
          </p:cNvPr>
          <p:cNvSpPr/>
          <p:nvPr/>
        </p:nvSpPr>
        <p:spPr>
          <a:xfrm flipH="1">
            <a:off x="4220217" y="2441347"/>
            <a:ext cx="4400926" cy="35516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D1698E66-B47D-4B38-ABA1-B31A2776B23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362388" y="5331853"/>
            <a:ext cx="1267002" cy="1267002"/>
          </a:xfrm>
          <a:prstGeom prst="rect">
            <a:avLst/>
          </a:prstGeom>
        </p:spPr>
      </p:pic>
      <p:pic>
        <p:nvPicPr>
          <p:cNvPr id="19" name="Picture 18">
            <a:extLst>
              <a:ext uri="{FF2B5EF4-FFF2-40B4-BE49-F238E27FC236}">
                <a16:creationId xmlns:a16="http://schemas.microsoft.com/office/drawing/2014/main" id="{D2E257D6-CA7D-4292-B086-4ACEEA7E1764}"/>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62610" y="5330120"/>
            <a:ext cx="1267002" cy="1267002"/>
          </a:xfrm>
          <a:prstGeom prst="rect">
            <a:avLst/>
          </a:prstGeom>
        </p:spPr>
      </p:pic>
      <p:pic>
        <p:nvPicPr>
          <p:cNvPr id="5" name="Picture 4">
            <a:extLst>
              <a:ext uri="{FF2B5EF4-FFF2-40B4-BE49-F238E27FC236}">
                <a16:creationId xmlns:a16="http://schemas.microsoft.com/office/drawing/2014/main" id="{B676725C-0A3B-449A-B8C1-9F0A5424EF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0311" y="3982660"/>
            <a:ext cx="2471378" cy="2471378"/>
          </a:xfrm>
          <a:prstGeom prst="rect">
            <a:avLst/>
          </a:prstGeom>
        </p:spPr>
      </p:pic>
    </p:spTree>
    <p:extLst>
      <p:ext uri="{BB962C8B-B14F-4D97-AF65-F5344CB8AC3E}">
        <p14:creationId xmlns:p14="http://schemas.microsoft.com/office/powerpoint/2010/main" val="183594912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BBB738-D542-4340-9FCB-823E4F6E8A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246953"/>
            <a:ext cx="3543411" cy="1860292"/>
          </a:xfrm>
          <a:prstGeom prst="rect">
            <a:avLst/>
          </a:prstGeom>
        </p:spPr>
      </p:pic>
      <p:sp>
        <p:nvSpPr>
          <p:cNvPr id="8" name="TextBox 7">
            <a:extLst>
              <a:ext uri="{FF2B5EF4-FFF2-40B4-BE49-F238E27FC236}">
                <a16:creationId xmlns:a16="http://schemas.microsoft.com/office/drawing/2014/main" id="{988C741F-AD19-4F0C-B59D-5F7BD7BF8EAE}"/>
              </a:ext>
            </a:extLst>
          </p:cNvPr>
          <p:cNvSpPr txBox="1"/>
          <p:nvPr/>
        </p:nvSpPr>
        <p:spPr>
          <a:xfrm rot="649424">
            <a:off x="5890129" y="4415556"/>
            <a:ext cx="3955153" cy="1077218"/>
          </a:xfrm>
          <a:prstGeom prst="rect">
            <a:avLst/>
          </a:prstGeom>
          <a:noFill/>
        </p:spPr>
        <p:txBody>
          <a:bodyPr wrap="square">
            <a:spAutoFit/>
          </a:bodyPr>
          <a:lstStyle/>
          <a:p>
            <a:pPr algn="ctr"/>
            <a:r>
              <a:rPr lang="fr-FR" sz="3200" b="1" dirty="0">
                <a:solidFill>
                  <a:schemeClr val="accent3">
                    <a:lumMod val="75000"/>
                  </a:schemeClr>
                </a:solidFill>
                <a:latin typeface="Arial" panose="020B0604020202020204" pitchFamily="34" charset="0"/>
              </a:rPr>
              <a:t>SAGA pattern Choreography </a:t>
            </a:r>
            <a:endParaRPr lang="en-US" sz="3200" dirty="0">
              <a:solidFill>
                <a:schemeClr val="accent3">
                  <a:lumMod val="75000"/>
                </a:schemeClr>
              </a:solidFill>
            </a:endParaRPr>
          </a:p>
        </p:txBody>
      </p:sp>
      <p:pic>
        <p:nvPicPr>
          <p:cNvPr id="10" name="Picture 9">
            <a:extLst>
              <a:ext uri="{FF2B5EF4-FFF2-40B4-BE49-F238E27FC236}">
                <a16:creationId xmlns:a16="http://schemas.microsoft.com/office/drawing/2014/main" id="{1A9B1559-CB06-4AED-849B-5C11104104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997" y="2246953"/>
            <a:ext cx="2683735" cy="1249547"/>
          </a:xfrm>
          <a:prstGeom prst="rect">
            <a:avLst/>
          </a:prstGeom>
        </p:spPr>
      </p:pic>
      <p:pic>
        <p:nvPicPr>
          <p:cNvPr id="3" name="Picture 2">
            <a:extLst>
              <a:ext uri="{FF2B5EF4-FFF2-40B4-BE49-F238E27FC236}">
                <a16:creationId xmlns:a16="http://schemas.microsoft.com/office/drawing/2014/main" id="{8E7430A0-6E32-4746-AA04-C92EE1D47F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5853" y="0"/>
            <a:ext cx="1860293" cy="1860293"/>
          </a:xfrm>
          <a:prstGeom prst="rect">
            <a:avLst/>
          </a:prstGeom>
        </p:spPr>
      </p:pic>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EAC5-D261-4D05-8ED3-A4DE32A744AC}"/>
              </a:ext>
            </a:extLst>
          </p:cNvPr>
          <p:cNvSpPr>
            <a:spLocks noGrp="1"/>
          </p:cNvSpPr>
          <p:nvPr>
            <p:ph type="title"/>
          </p:nvPr>
        </p:nvSpPr>
        <p:spPr>
          <a:xfrm>
            <a:off x="0" y="0"/>
            <a:ext cx="12192000" cy="1050758"/>
          </a:xfrm>
        </p:spPr>
        <p:txBody>
          <a:bodyPr/>
          <a:lstStyle/>
          <a:p>
            <a:r>
              <a:rPr lang="en-US" sz="4000" dirty="0">
                <a:solidFill>
                  <a:schemeClr val="accent3"/>
                </a:solidFill>
              </a:rPr>
              <a:t>Prerequisites 2</a:t>
            </a:r>
            <a:endParaRPr lang="en-US" sz="4000" dirty="0"/>
          </a:p>
        </p:txBody>
      </p:sp>
      <p:sp>
        <p:nvSpPr>
          <p:cNvPr id="7" name="Rectangle: Rounded Corners 6">
            <a:extLst>
              <a:ext uri="{FF2B5EF4-FFF2-40B4-BE49-F238E27FC236}">
                <a16:creationId xmlns:a16="http://schemas.microsoft.com/office/drawing/2014/main" id="{D46A77D2-1E2F-484F-9D4E-27351604D77B}"/>
              </a:ext>
            </a:extLst>
          </p:cNvPr>
          <p:cNvSpPr/>
          <p:nvPr/>
        </p:nvSpPr>
        <p:spPr>
          <a:xfrm>
            <a:off x="1778562" y="1358225"/>
            <a:ext cx="1901216" cy="1801869"/>
          </a:xfrm>
          <a:prstGeom prst="roundRect">
            <a:avLst/>
          </a:prstGeom>
          <a:solidFill>
            <a:schemeClr val="accent1">
              <a:lumMod val="20000"/>
              <a:lumOff val="8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4D35A0E9-28A6-44D4-ADFA-2CA370135483}"/>
              </a:ext>
            </a:extLst>
          </p:cNvPr>
          <p:cNvSpPr txBox="1"/>
          <p:nvPr/>
        </p:nvSpPr>
        <p:spPr>
          <a:xfrm>
            <a:off x="2091436" y="2074493"/>
            <a:ext cx="1275468" cy="369332"/>
          </a:xfrm>
          <a:prstGeom prst="rect">
            <a:avLst/>
          </a:prstGeom>
          <a:noFill/>
        </p:spPr>
        <p:txBody>
          <a:bodyPr wrap="square">
            <a:spAutoFit/>
          </a:bodyPr>
          <a:lstStyle/>
          <a:p>
            <a:pPr algn="ctr"/>
            <a:r>
              <a:rPr lang="en-US" sz="1800" b="1" dirty="0"/>
              <a:t>Service A</a:t>
            </a:r>
            <a:endParaRPr lang="en-US" b="1" dirty="0"/>
          </a:p>
        </p:txBody>
      </p:sp>
      <p:sp>
        <p:nvSpPr>
          <p:cNvPr id="10" name="Cylinder 9">
            <a:extLst>
              <a:ext uri="{FF2B5EF4-FFF2-40B4-BE49-F238E27FC236}">
                <a16:creationId xmlns:a16="http://schemas.microsoft.com/office/drawing/2014/main" id="{41E158AE-D93B-4FC2-A71F-6C10A8157FDA}"/>
              </a:ext>
            </a:extLst>
          </p:cNvPr>
          <p:cNvSpPr/>
          <p:nvPr/>
        </p:nvSpPr>
        <p:spPr>
          <a:xfrm rot="16200000">
            <a:off x="5832026" y="653025"/>
            <a:ext cx="554221" cy="3027378"/>
          </a:xfrm>
          <a:prstGeom prst="can">
            <a:avLst/>
          </a:prstGeom>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C5E70E6D-F04F-47F3-9846-15516041201D}"/>
              </a:ext>
            </a:extLst>
          </p:cNvPr>
          <p:cNvSpPr txBox="1"/>
          <p:nvPr/>
        </p:nvSpPr>
        <p:spPr>
          <a:xfrm>
            <a:off x="5273239" y="2000724"/>
            <a:ext cx="1698067" cy="3077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r>
              <a:rPr lang="en-US" sz="1400" b="1" dirty="0">
                <a:latin typeface="Arial" panose="020B0604020202020204" pitchFamily="34" charset="0"/>
              </a:rPr>
              <a:t>Events channel</a:t>
            </a:r>
            <a:endParaRPr lang="en-US" sz="1400" dirty="0"/>
          </a:p>
        </p:txBody>
      </p:sp>
      <p:sp>
        <p:nvSpPr>
          <p:cNvPr id="12" name="Rectangle: Rounded Corners 11">
            <a:extLst>
              <a:ext uri="{FF2B5EF4-FFF2-40B4-BE49-F238E27FC236}">
                <a16:creationId xmlns:a16="http://schemas.microsoft.com/office/drawing/2014/main" id="{69B8E9DE-6254-4AC1-AA77-E78A9B49A03B}"/>
              </a:ext>
            </a:extLst>
          </p:cNvPr>
          <p:cNvSpPr/>
          <p:nvPr/>
        </p:nvSpPr>
        <p:spPr>
          <a:xfrm>
            <a:off x="8538495" y="1358225"/>
            <a:ext cx="1901216" cy="1801869"/>
          </a:xfrm>
          <a:prstGeom prst="roundRect">
            <a:avLst/>
          </a:prstGeom>
          <a:solidFill>
            <a:schemeClr val="accent1">
              <a:lumMod val="20000"/>
              <a:lumOff val="8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E16EEDDA-0245-4A2A-BEE2-3FAE7D508DC0}"/>
              </a:ext>
            </a:extLst>
          </p:cNvPr>
          <p:cNvSpPr txBox="1"/>
          <p:nvPr/>
        </p:nvSpPr>
        <p:spPr>
          <a:xfrm>
            <a:off x="8851369" y="2074493"/>
            <a:ext cx="1275468" cy="369332"/>
          </a:xfrm>
          <a:prstGeom prst="rect">
            <a:avLst/>
          </a:prstGeom>
          <a:noFill/>
        </p:spPr>
        <p:txBody>
          <a:bodyPr wrap="square">
            <a:spAutoFit/>
          </a:bodyPr>
          <a:lstStyle/>
          <a:p>
            <a:pPr algn="ctr"/>
            <a:r>
              <a:rPr lang="en-US" sz="1800" b="1" dirty="0"/>
              <a:t>Service B</a:t>
            </a:r>
            <a:endParaRPr lang="en-US" b="1" dirty="0"/>
          </a:p>
        </p:txBody>
      </p:sp>
      <p:pic>
        <p:nvPicPr>
          <p:cNvPr id="14" name="Picture 13">
            <a:extLst>
              <a:ext uri="{FF2B5EF4-FFF2-40B4-BE49-F238E27FC236}">
                <a16:creationId xmlns:a16="http://schemas.microsoft.com/office/drawing/2014/main" id="{4C988545-2771-484A-8B55-C76F4154B2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8026" y="4255151"/>
            <a:ext cx="3988491" cy="1857041"/>
          </a:xfrm>
          <a:prstGeom prst="rect">
            <a:avLst/>
          </a:prstGeom>
        </p:spPr>
      </p:pic>
      <p:sp>
        <p:nvSpPr>
          <p:cNvPr id="15" name="Rectangle 14">
            <a:extLst>
              <a:ext uri="{FF2B5EF4-FFF2-40B4-BE49-F238E27FC236}">
                <a16:creationId xmlns:a16="http://schemas.microsoft.com/office/drawing/2014/main" id="{5C59B815-2286-4442-AC8E-0492B91E2023}"/>
              </a:ext>
            </a:extLst>
          </p:cNvPr>
          <p:cNvSpPr/>
          <p:nvPr/>
        </p:nvSpPr>
        <p:spPr>
          <a:xfrm>
            <a:off x="4239759" y="1541537"/>
            <a:ext cx="3751302" cy="129404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9D6A4C0E-351F-451F-ADA0-8B122CB78A37}"/>
              </a:ext>
            </a:extLst>
          </p:cNvPr>
          <p:cNvCxnSpPr>
            <a:cxnSpLocks/>
            <a:stCxn id="14" idx="0"/>
            <a:endCxn id="15" idx="2"/>
          </p:cNvCxnSpPr>
          <p:nvPr/>
        </p:nvCxnSpPr>
        <p:spPr>
          <a:xfrm flipH="1" flipV="1">
            <a:off x="6115410" y="2835579"/>
            <a:ext cx="6862" cy="141957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DA7D1185-DD9C-4E86-AF36-05BD9C5C4C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5676" y="3750915"/>
            <a:ext cx="2535493" cy="2535493"/>
          </a:xfrm>
          <a:prstGeom prst="rect">
            <a:avLst/>
          </a:prstGeom>
        </p:spPr>
      </p:pic>
      <p:sp>
        <p:nvSpPr>
          <p:cNvPr id="21" name="TextBox 20">
            <a:extLst>
              <a:ext uri="{FF2B5EF4-FFF2-40B4-BE49-F238E27FC236}">
                <a16:creationId xmlns:a16="http://schemas.microsoft.com/office/drawing/2014/main" id="{4C3809C4-9A63-406D-9B16-2FCD20506DCA}"/>
              </a:ext>
            </a:extLst>
          </p:cNvPr>
          <p:cNvSpPr txBox="1"/>
          <p:nvPr/>
        </p:nvSpPr>
        <p:spPr>
          <a:xfrm>
            <a:off x="1368936" y="6286408"/>
            <a:ext cx="1453777" cy="369332"/>
          </a:xfrm>
          <a:prstGeom prst="rect">
            <a:avLst/>
          </a:prstGeom>
          <a:noFill/>
        </p:spPr>
        <p:txBody>
          <a:bodyPr wrap="square">
            <a:spAutoFit/>
          </a:bodyPr>
          <a:lstStyle/>
          <a:p>
            <a:pPr algn="ctr"/>
            <a:r>
              <a:rPr lang="en-US" sz="1800" b="1"/>
              <a:t>Install this</a:t>
            </a:r>
            <a:endParaRPr lang="en-US" b="1" dirty="0"/>
          </a:p>
        </p:txBody>
      </p:sp>
      <p:sp>
        <p:nvSpPr>
          <p:cNvPr id="23" name="TextBox 22">
            <a:extLst>
              <a:ext uri="{FF2B5EF4-FFF2-40B4-BE49-F238E27FC236}">
                <a16:creationId xmlns:a16="http://schemas.microsoft.com/office/drawing/2014/main" id="{949B0A3A-5234-41C7-8CBE-C684FEEDA15F}"/>
              </a:ext>
            </a:extLst>
          </p:cNvPr>
          <p:cNvSpPr txBox="1"/>
          <p:nvPr/>
        </p:nvSpPr>
        <p:spPr>
          <a:xfrm>
            <a:off x="4128026" y="6401501"/>
            <a:ext cx="8209486" cy="369332"/>
          </a:xfrm>
          <a:prstGeom prst="rect">
            <a:avLst/>
          </a:prstGeom>
          <a:noFill/>
        </p:spPr>
        <p:txBody>
          <a:bodyPr wrap="square">
            <a:spAutoFit/>
          </a:bodyPr>
          <a:lstStyle/>
          <a:p>
            <a:r>
              <a:rPr lang="en-US" u="sng" dirty="0">
                <a:solidFill>
                  <a:schemeClr val="accent1">
                    <a:lumMod val="75000"/>
                  </a:schemeClr>
                </a:solidFill>
              </a:rPr>
              <a:t>https://www.youtube.com/watch?v=P_tmrpNh12o&amp;ab_channel=JavaShastra</a:t>
            </a:r>
          </a:p>
        </p:txBody>
      </p:sp>
      <p:pic>
        <p:nvPicPr>
          <p:cNvPr id="25" name="Picture 24">
            <a:extLst>
              <a:ext uri="{FF2B5EF4-FFF2-40B4-BE49-F238E27FC236}">
                <a16:creationId xmlns:a16="http://schemas.microsoft.com/office/drawing/2014/main" id="{FCBF63A1-F705-4309-895E-7B53544325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21882" y="3363052"/>
            <a:ext cx="3149161" cy="3038449"/>
          </a:xfrm>
          <a:prstGeom prst="rect">
            <a:avLst/>
          </a:prstGeom>
        </p:spPr>
      </p:pic>
    </p:spTree>
    <p:extLst>
      <p:ext uri="{BB962C8B-B14F-4D97-AF65-F5344CB8AC3E}">
        <p14:creationId xmlns:p14="http://schemas.microsoft.com/office/powerpoint/2010/main" val="176177603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Rounded Corners 55">
            <a:extLst>
              <a:ext uri="{FF2B5EF4-FFF2-40B4-BE49-F238E27FC236}">
                <a16:creationId xmlns:a16="http://schemas.microsoft.com/office/drawing/2014/main" id="{661B471D-CE6C-446F-AD5B-66F1B5A5E5D8}"/>
              </a:ext>
            </a:extLst>
          </p:cNvPr>
          <p:cNvSpPr/>
          <p:nvPr/>
        </p:nvSpPr>
        <p:spPr>
          <a:xfrm>
            <a:off x="9155893" y="3823130"/>
            <a:ext cx="2787780" cy="2854018"/>
          </a:xfrm>
          <a:prstGeom prst="roundRect">
            <a:avLst/>
          </a:prstGeom>
          <a:solidFill>
            <a:schemeClr val="accent1">
              <a:lumMod val="20000"/>
              <a:lumOff val="8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7" name="Picture 56">
            <a:extLst>
              <a:ext uri="{FF2B5EF4-FFF2-40B4-BE49-F238E27FC236}">
                <a16:creationId xmlns:a16="http://schemas.microsoft.com/office/drawing/2014/main" id="{C1527409-1F33-4A7C-A257-5746838ED32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323236" y="3933737"/>
            <a:ext cx="925883" cy="486089"/>
          </a:xfrm>
          <a:prstGeom prst="rect">
            <a:avLst/>
          </a:prstGeom>
        </p:spPr>
      </p:pic>
      <p:sp>
        <p:nvSpPr>
          <p:cNvPr id="15" name="Rectangle: Rounded Corners 14">
            <a:extLst>
              <a:ext uri="{FF2B5EF4-FFF2-40B4-BE49-F238E27FC236}">
                <a16:creationId xmlns:a16="http://schemas.microsoft.com/office/drawing/2014/main" id="{F2B88816-8A66-48DD-90F5-4048946D5985}"/>
              </a:ext>
            </a:extLst>
          </p:cNvPr>
          <p:cNvSpPr/>
          <p:nvPr/>
        </p:nvSpPr>
        <p:spPr>
          <a:xfrm>
            <a:off x="267814" y="3823129"/>
            <a:ext cx="2787780" cy="2836045"/>
          </a:xfrm>
          <a:prstGeom prst="roundRect">
            <a:avLst/>
          </a:prstGeom>
          <a:solidFill>
            <a:schemeClr val="accent1">
              <a:lumMod val="20000"/>
              <a:lumOff val="8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26385126-C831-4C96-AA91-3BA7B8A4DC62}"/>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371566" y="60376"/>
            <a:ext cx="1369355" cy="1369355"/>
          </a:xfrm>
          <a:prstGeom prst="rect">
            <a:avLst/>
          </a:prstGeom>
        </p:spPr>
      </p:pic>
      <p:sp>
        <p:nvSpPr>
          <p:cNvPr id="19" name="TextBox 18">
            <a:extLst>
              <a:ext uri="{FF2B5EF4-FFF2-40B4-BE49-F238E27FC236}">
                <a16:creationId xmlns:a16="http://schemas.microsoft.com/office/drawing/2014/main" id="{78C24083-D717-4445-B723-D5488F2E1300}"/>
              </a:ext>
            </a:extLst>
          </p:cNvPr>
          <p:cNvSpPr txBox="1"/>
          <p:nvPr/>
        </p:nvSpPr>
        <p:spPr>
          <a:xfrm>
            <a:off x="1183406" y="4647364"/>
            <a:ext cx="985624" cy="646331"/>
          </a:xfrm>
          <a:prstGeom prst="rect">
            <a:avLst/>
          </a:prstGeom>
          <a:noFill/>
        </p:spPr>
        <p:txBody>
          <a:bodyPr wrap="square">
            <a:spAutoFit/>
          </a:bodyPr>
          <a:lstStyle/>
          <a:p>
            <a:pPr algn="ctr"/>
            <a:r>
              <a:rPr lang="en-US" sz="1800" b="1" dirty="0"/>
              <a:t>Order Service</a:t>
            </a:r>
            <a:endParaRPr lang="en-US" b="1" dirty="0"/>
          </a:p>
        </p:txBody>
      </p:sp>
      <p:sp>
        <p:nvSpPr>
          <p:cNvPr id="20" name="TextBox 19">
            <a:extLst>
              <a:ext uri="{FF2B5EF4-FFF2-40B4-BE49-F238E27FC236}">
                <a16:creationId xmlns:a16="http://schemas.microsoft.com/office/drawing/2014/main" id="{09929123-F8EB-42D8-A3D8-5320CA3AAD3E}"/>
              </a:ext>
            </a:extLst>
          </p:cNvPr>
          <p:cNvSpPr txBox="1"/>
          <p:nvPr/>
        </p:nvSpPr>
        <p:spPr>
          <a:xfrm>
            <a:off x="9949552" y="4647364"/>
            <a:ext cx="1161804" cy="646331"/>
          </a:xfrm>
          <a:prstGeom prst="rect">
            <a:avLst/>
          </a:prstGeom>
          <a:noFill/>
        </p:spPr>
        <p:txBody>
          <a:bodyPr wrap="square">
            <a:spAutoFit/>
          </a:bodyPr>
          <a:lstStyle/>
          <a:p>
            <a:pPr algn="ctr"/>
            <a:r>
              <a:rPr lang="fr-FR" sz="1800" b="1" dirty="0"/>
              <a:t>Product </a:t>
            </a:r>
          </a:p>
          <a:p>
            <a:pPr algn="ctr"/>
            <a:r>
              <a:rPr lang="fr-FR" sz="1800" b="1" dirty="0"/>
              <a:t>Service</a:t>
            </a:r>
            <a:endParaRPr lang="en-US" b="1" dirty="0"/>
          </a:p>
        </p:txBody>
      </p:sp>
      <p:sp>
        <p:nvSpPr>
          <p:cNvPr id="27" name="TextBox 26">
            <a:extLst>
              <a:ext uri="{FF2B5EF4-FFF2-40B4-BE49-F238E27FC236}">
                <a16:creationId xmlns:a16="http://schemas.microsoft.com/office/drawing/2014/main" id="{FC6A1FA0-C524-4C95-A95B-DD2935D42FC3}"/>
              </a:ext>
            </a:extLst>
          </p:cNvPr>
          <p:cNvSpPr txBox="1"/>
          <p:nvPr/>
        </p:nvSpPr>
        <p:spPr>
          <a:xfrm>
            <a:off x="6780677" y="360844"/>
            <a:ext cx="2164185" cy="707886"/>
          </a:xfrm>
          <a:prstGeom prst="rect">
            <a:avLst/>
          </a:prstGeom>
          <a:noFill/>
        </p:spPr>
        <p:txBody>
          <a:bodyPr wrap="square">
            <a:spAutoFit/>
          </a:bodyPr>
          <a:lstStyle/>
          <a:p>
            <a:r>
              <a:rPr lang="fr-FR" sz="2000" b="1" dirty="0"/>
              <a:t>Client (Browser or Postman)</a:t>
            </a:r>
            <a:endParaRPr lang="en-US" sz="2000" dirty="0"/>
          </a:p>
        </p:txBody>
      </p:sp>
      <p:pic>
        <p:nvPicPr>
          <p:cNvPr id="28" name="Picture 27">
            <a:extLst>
              <a:ext uri="{FF2B5EF4-FFF2-40B4-BE49-F238E27FC236}">
                <a16:creationId xmlns:a16="http://schemas.microsoft.com/office/drawing/2014/main" id="{05CC9119-D02B-429F-9757-CB05C0E5B8E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20724" y="3932384"/>
            <a:ext cx="925883" cy="486089"/>
          </a:xfrm>
          <a:prstGeom prst="rect">
            <a:avLst/>
          </a:prstGeom>
        </p:spPr>
      </p:pic>
      <p:sp>
        <p:nvSpPr>
          <p:cNvPr id="25" name="Rectangle 24">
            <a:extLst>
              <a:ext uri="{FF2B5EF4-FFF2-40B4-BE49-F238E27FC236}">
                <a16:creationId xmlns:a16="http://schemas.microsoft.com/office/drawing/2014/main" id="{3EC97DC4-079D-41A7-B5EB-7E059000406D}"/>
              </a:ext>
            </a:extLst>
          </p:cNvPr>
          <p:cNvSpPr/>
          <p:nvPr/>
        </p:nvSpPr>
        <p:spPr>
          <a:xfrm>
            <a:off x="5215451" y="2019978"/>
            <a:ext cx="1687917" cy="98204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b="1" dirty="0">
                <a:solidFill>
                  <a:schemeClr val="bg1"/>
                </a:solidFill>
              </a:rPr>
              <a:t>&lt;API Gateway&gt;</a:t>
            </a:r>
          </a:p>
          <a:p>
            <a:pPr algn="ctr"/>
            <a:r>
              <a:rPr lang="en-US" b="1" dirty="0">
                <a:solidFill>
                  <a:schemeClr val="tx1"/>
                </a:solidFill>
              </a:rPr>
              <a:t>Spring Cloud Gateway</a:t>
            </a:r>
          </a:p>
        </p:txBody>
      </p:sp>
      <p:sp>
        <p:nvSpPr>
          <p:cNvPr id="26" name="Rectangle 25">
            <a:extLst>
              <a:ext uri="{FF2B5EF4-FFF2-40B4-BE49-F238E27FC236}">
                <a16:creationId xmlns:a16="http://schemas.microsoft.com/office/drawing/2014/main" id="{626FC713-B98A-49CA-A5F6-0913751D6674}"/>
              </a:ext>
            </a:extLst>
          </p:cNvPr>
          <p:cNvSpPr/>
          <p:nvPr/>
        </p:nvSpPr>
        <p:spPr>
          <a:xfrm>
            <a:off x="8991420" y="2019978"/>
            <a:ext cx="2105422" cy="98204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b="1" dirty="0">
                <a:solidFill>
                  <a:schemeClr val="bg1"/>
                </a:solidFill>
              </a:rPr>
              <a:t>&lt;Service registry&gt;</a:t>
            </a:r>
            <a:endParaRPr lang="en-US" sz="1200" b="1" dirty="0">
              <a:solidFill>
                <a:schemeClr val="tx1"/>
              </a:solidFill>
            </a:endParaRPr>
          </a:p>
          <a:p>
            <a:pPr algn="ctr"/>
            <a:r>
              <a:rPr lang="en-US" b="1" dirty="0">
                <a:solidFill>
                  <a:schemeClr val="tx1"/>
                </a:solidFill>
              </a:rPr>
              <a:t>Eureka Netflix</a:t>
            </a:r>
          </a:p>
        </p:txBody>
      </p:sp>
      <p:cxnSp>
        <p:nvCxnSpPr>
          <p:cNvPr id="29" name="Straight Arrow Connector 28">
            <a:extLst>
              <a:ext uri="{FF2B5EF4-FFF2-40B4-BE49-F238E27FC236}">
                <a16:creationId xmlns:a16="http://schemas.microsoft.com/office/drawing/2014/main" id="{7D28FED2-D6E0-4695-805D-B5A9C42862D0}"/>
              </a:ext>
            </a:extLst>
          </p:cNvPr>
          <p:cNvCxnSpPr>
            <a:cxnSpLocks/>
            <a:stCxn id="25" idx="3"/>
            <a:endCxn id="26" idx="1"/>
          </p:cNvCxnSpPr>
          <p:nvPr/>
        </p:nvCxnSpPr>
        <p:spPr>
          <a:xfrm>
            <a:off x="6903368" y="2511001"/>
            <a:ext cx="2088052" cy="0"/>
          </a:xfrm>
          <a:prstGeom prst="straightConnector1">
            <a:avLst/>
          </a:prstGeom>
          <a:ln w="5715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C220066-1F51-4C66-B012-DA3CA479EAED}"/>
              </a:ext>
            </a:extLst>
          </p:cNvPr>
          <p:cNvSpPr txBox="1"/>
          <p:nvPr/>
        </p:nvSpPr>
        <p:spPr>
          <a:xfrm>
            <a:off x="7035458" y="2101797"/>
            <a:ext cx="1828800" cy="369332"/>
          </a:xfrm>
          <a:prstGeom prst="rect">
            <a:avLst/>
          </a:prstGeom>
          <a:noFill/>
        </p:spPr>
        <p:txBody>
          <a:bodyPr wrap="square">
            <a:spAutoFit/>
          </a:bodyPr>
          <a:lstStyle/>
          <a:p>
            <a:r>
              <a:rPr lang="en-US" sz="1800" b="1" dirty="0"/>
              <a:t>(2) </a:t>
            </a:r>
            <a:r>
              <a:rPr lang="en-US" sz="1800" b="1" dirty="0">
                <a:solidFill>
                  <a:schemeClr val="tx1">
                    <a:lumMod val="75000"/>
                    <a:lumOff val="25000"/>
                  </a:schemeClr>
                </a:solidFill>
              </a:rPr>
              <a:t>Get registry</a:t>
            </a:r>
            <a:endParaRPr lang="en-US" b="1" dirty="0">
              <a:solidFill>
                <a:schemeClr val="tx1">
                  <a:lumMod val="75000"/>
                  <a:lumOff val="25000"/>
                </a:schemeClr>
              </a:solidFill>
            </a:endParaRPr>
          </a:p>
        </p:txBody>
      </p:sp>
      <p:cxnSp>
        <p:nvCxnSpPr>
          <p:cNvPr id="44" name="Straight Arrow Connector 43">
            <a:extLst>
              <a:ext uri="{FF2B5EF4-FFF2-40B4-BE49-F238E27FC236}">
                <a16:creationId xmlns:a16="http://schemas.microsoft.com/office/drawing/2014/main" id="{566E94F2-B0A3-4DBA-BCD3-B6FE41962FDA}"/>
              </a:ext>
            </a:extLst>
          </p:cNvPr>
          <p:cNvCxnSpPr>
            <a:cxnSpLocks/>
          </p:cNvCxnSpPr>
          <p:nvPr/>
        </p:nvCxnSpPr>
        <p:spPr>
          <a:xfrm flipH="1" flipV="1">
            <a:off x="10018643" y="3002027"/>
            <a:ext cx="925883" cy="821102"/>
          </a:xfrm>
          <a:prstGeom prst="straightConnector1">
            <a:avLst/>
          </a:prstGeom>
          <a:ln w="28575">
            <a:solidFill>
              <a:schemeClr val="accent5">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76A20D3-CCCA-4397-8839-E644182E100E}"/>
              </a:ext>
            </a:extLst>
          </p:cNvPr>
          <p:cNvCxnSpPr>
            <a:cxnSpLocks/>
            <a:endCxn id="26" idx="2"/>
          </p:cNvCxnSpPr>
          <p:nvPr/>
        </p:nvCxnSpPr>
        <p:spPr>
          <a:xfrm flipV="1">
            <a:off x="2820633" y="3002024"/>
            <a:ext cx="7223498" cy="887073"/>
          </a:xfrm>
          <a:prstGeom prst="straightConnector1">
            <a:avLst/>
          </a:prstGeom>
          <a:ln w="28575">
            <a:solidFill>
              <a:schemeClr val="accent5">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FCE0017-B7A7-45F4-94C7-3B4D342ED909}"/>
              </a:ext>
            </a:extLst>
          </p:cNvPr>
          <p:cNvCxnSpPr>
            <a:cxnSpLocks/>
            <a:stCxn id="25" idx="2"/>
            <a:endCxn id="15" idx="0"/>
          </p:cNvCxnSpPr>
          <p:nvPr/>
        </p:nvCxnSpPr>
        <p:spPr>
          <a:xfrm flipH="1">
            <a:off x="1661704" y="3002024"/>
            <a:ext cx="4397706" cy="82110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52D99B6-8963-42B3-9E0C-11C19CB3216B}"/>
              </a:ext>
            </a:extLst>
          </p:cNvPr>
          <p:cNvCxnSpPr>
            <a:cxnSpLocks/>
            <a:stCxn id="25" idx="2"/>
            <a:endCxn id="56" idx="0"/>
          </p:cNvCxnSpPr>
          <p:nvPr/>
        </p:nvCxnSpPr>
        <p:spPr>
          <a:xfrm>
            <a:off x="6059410" y="3002024"/>
            <a:ext cx="4490373" cy="8211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C4995F8-99AC-473A-AA5E-70C22B025167}"/>
              </a:ext>
            </a:extLst>
          </p:cNvPr>
          <p:cNvCxnSpPr>
            <a:cxnSpLocks/>
          </p:cNvCxnSpPr>
          <p:nvPr/>
        </p:nvCxnSpPr>
        <p:spPr>
          <a:xfrm flipV="1">
            <a:off x="3570828" y="4086988"/>
            <a:ext cx="5619634" cy="110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88680F8-39D9-4D3A-88A5-C4015735E181}"/>
              </a:ext>
            </a:extLst>
          </p:cNvPr>
          <p:cNvSpPr txBox="1"/>
          <p:nvPr/>
        </p:nvSpPr>
        <p:spPr>
          <a:xfrm rot="20976557">
            <a:off x="3307736" y="2800670"/>
            <a:ext cx="1420613" cy="646331"/>
          </a:xfrm>
          <a:prstGeom prst="rect">
            <a:avLst/>
          </a:prstGeom>
          <a:noFill/>
        </p:spPr>
        <p:txBody>
          <a:bodyPr wrap="square">
            <a:spAutoFit/>
          </a:bodyPr>
          <a:lstStyle/>
          <a:p>
            <a:pPr algn="ctr"/>
            <a:r>
              <a:rPr lang="en-US" sz="1800" b="1" dirty="0"/>
              <a:t>(3) </a:t>
            </a:r>
            <a:r>
              <a:rPr lang="en-US" sz="1800" b="1" dirty="0">
                <a:solidFill>
                  <a:schemeClr val="tx1">
                    <a:lumMod val="75000"/>
                    <a:lumOff val="25000"/>
                  </a:schemeClr>
                </a:solidFill>
              </a:rPr>
              <a:t>Create new order</a:t>
            </a:r>
            <a:endParaRPr lang="en-US" b="1" dirty="0">
              <a:solidFill>
                <a:schemeClr val="tx1">
                  <a:lumMod val="75000"/>
                  <a:lumOff val="25000"/>
                </a:schemeClr>
              </a:solidFill>
            </a:endParaRPr>
          </a:p>
        </p:txBody>
      </p:sp>
      <p:sp>
        <p:nvSpPr>
          <p:cNvPr id="41" name="TextBox 40">
            <a:extLst>
              <a:ext uri="{FF2B5EF4-FFF2-40B4-BE49-F238E27FC236}">
                <a16:creationId xmlns:a16="http://schemas.microsoft.com/office/drawing/2014/main" id="{B72549B7-5A9D-4BBC-B080-4B897F932FAB}"/>
              </a:ext>
            </a:extLst>
          </p:cNvPr>
          <p:cNvSpPr txBox="1"/>
          <p:nvPr/>
        </p:nvSpPr>
        <p:spPr>
          <a:xfrm>
            <a:off x="5097435" y="4108576"/>
            <a:ext cx="2277578" cy="307777"/>
          </a:xfrm>
          <a:prstGeom prst="rect">
            <a:avLst/>
          </a:prstGeom>
          <a:noFill/>
        </p:spPr>
        <p:txBody>
          <a:bodyPr wrap="square">
            <a:spAutoFit/>
          </a:bodyPr>
          <a:lstStyle/>
          <a:p>
            <a:pPr algn="ctr"/>
            <a:r>
              <a:rPr lang="en-US" sz="1400" b="1" dirty="0"/>
              <a:t>(4) </a:t>
            </a:r>
            <a:r>
              <a:rPr lang="en-US" sz="1400" b="1" dirty="0" err="1">
                <a:solidFill>
                  <a:srgbClr val="FF0000"/>
                </a:solidFill>
              </a:rPr>
              <a:t>getProductByid</a:t>
            </a:r>
            <a:r>
              <a:rPr lang="en-US" sz="1400" b="1" dirty="0">
                <a:solidFill>
                  <a:srgbClr val="FF0000"/>
                </a:solidFill>
              </a:rPr>
              <a:t> ()</a:t>
            </a:r>
          </a:p>
        </p:txBody>
      </p:sp>
      <p:cxnSp>
        <p:nvCxnSpPr>
          <p:cNvPr id="46" name="Straight Arrow Connector 45">
            <a:extLst>
              <a:ext uri="{FF2B5EF4-FFF2-40B4-BE49-F238E27FC236}">
                <a16:creationId xmlns:a16="http://schemas.microsoft.com/office/drawing/2014/main" id="{ACF7258B-F1AF-4A9A-9B58-8337B9DBCD10}"/>
              </a:ext>
            </a:extLst>
          </p:cNvPr>
          <p:cNvCxnSpPr>
            <a:cxnSpLocks/>
          </p:cNvCxnSpPr>
          <p:nvPr/>
        </p:nvCxnSpPr>
        <p:spPr>
          <a:xfrm>
            <a:off x="6334541" y="1429731"/>
            <a:ext cx="3166" cy="59024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06C8F29-F1AA-4733-A6CC-3F4B4205AD5F}"/>
              </a:ext>
            </a:extLst>
          </p:cNvPr>
          <p:cNvCxnSpPr>
            <a:cxnSpLocks/>
          </p:cNvCxnSpPr>
          <p:nvPr/>
        </p:nvCxnSpPr>
        <p:spPr>
          <a:xfrm flipV="1">
            <a:off x="5808636" y="1429731"/>
            <a:ext cx="0" cy="586600"/>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423D5BB8-4369-445B-A049-06DE6E705603}"/>
              </a:ext>
            </a:extLst>
          </p:cNvPr>
          <p:cNvSpPr txBox="1"/>
          <p:nvPr/>
        </p:nvSpPr>
        <p:spPr>
          <a:xfrm>
            <a:off x="4301491" y="1299451"/>
            <a:ext cx="1347263" cy="646331"/>
          </a:xfrm>
          <a:prstGeom prst="rect">
            <a:avLst/>
          </a:prstGeom>
          <a:noFill/>
        </p:spPr>
        <p:txBody>
          <a:bodyPr wrap="square">
            <a:spAutoFit/>
          </a:bodyPr>
          <a:lstStyle/>
          <a:p>
            <a:pPr algn="ctr"/>
            <a:r>
              <a:rPr lang="en-US" sz="1800" b="1" dirty="0"/>
              <a:t>(13) </a:t>
            </a:r>
            <a:r>
              <a:rPr lang="en-US" sz="1800" b="1" dirty="0">
                <a:solidFill>
                  <a:srgbClr val="FF0000"/>
                </a:solidFill>
              </a:rPr>
              <a:t>Client</a:t>
            </a:r>
          </a:p>
          <a:p>
            <a:pPr algn="ctr"/>
            <a:r>
              <a:rPr lang="en-US" sz="1800" b="1" dirty="0">
                <a:solidFill>
                  <a:srgbClr val="FF0000"/>
                </a:solidFill>
              </a:rPr>
              <a:t>Response</a:t>
            </a:r>
            <a:endParaRPr lang="en-US" b="1" dirty="0">
              <a:solidFill>
                <a:srgbClr val="FF0000"/>
              </a:solidFill>
            </a:endParaRPr>
          </a:p>
        </p:txBody>
      </p:sp>
      <p:sp>
        <p:nvSpPr>
          <p:cNvPr id="4" name="Rectangle: Rounded Corners 3">
            <a:extLst>
              <a:ext uri="{FF2B5EF4-FFF2-40B4-BE49-F238E27FC236}">
                <a16:creationId xmlns:a16="http://schemas.microsoft.com/office/drawing/2014/main" id="{64709FA0-7EEF-49CD-867C-2F09B00EC898}"/>
              </a:ext>
            </a:extLst>
          </p:cNvPr>
          <p:cNvSpPr/>
          <p:nvPr/>
        </p:nvSpPr>
        <p:spPr>
          <a:xfrm>
            <a:off x="2481410" y="3986233"/>
            <a:ext cx="1089418" cy="56075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solidFill>
                <a:schemeClr val="bg1"/>
              </a:solidFill>
            </a:endParaRPr>
          </a:p>
        </p:txBody>
      </p:sp>
      <p:sp>
        <p:nvSpPr>
          <p:cNvPr id="5" name="Cylinder 4">
            <a:extLst>
              <a:ext uri="{FF2B5EF4-FFF2-40B4-BE49-F238E27FC236}">
                <a16:creationId xmlns:a16="http://schemas.microsoft.com/office/drawing/2014/main" id="{8C12A66B-B5B8-466B-AB01-BC03943535C3}"/>
              </a:ext>
            </a:extLst>
          </p:cNvPr>
          <p:cNvSpPr/>
          <p:nvPr/>
        </p:nvSpPr>
        <p:spPr>
          <a:xfrm rot="16200000">
            <a:off x="5818890" y="3433645"/>
            <a:ext cx="554221" cy="3027378"/>
          </a:xfrm>
          <a:prstGeom prst="can">
            <a:avLst/>
          </a:prstGeom>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7F775A55-041A-4AC5-A90E-523510E32473}"/>
              </a:ext>
            </a:extLst>
          </p:cNvPr>
          <p:cNvSpPr txBox="1"/>
          <p:nvPr/>
        </p:nvSpPr>
        <p:spPr>
          <a:xfrm>
            <a:off x="2485090" y="4089926"/>
            <a:ext cx="1229817" cy="307777"/>
          </a:xfrm>
          <a:prstGeom prst="rect">
            <a:avLst/>
          </a:prstGeom>
          <a:noFill/>
        </p:spPr>
        <p:txBody>
          <a:bodyPr wrap="square">
            <a:spAutoFit/>
          </a:bodyPr>
          <a:lstStyle/>
          <a:p>
            <a:r>
              <a:rPr lang="fr-FR" sz="1400" b="1" dirty="0">
                <a:solidFill>
                  <a:schemeClr val="bg1"/>
                </a:solidFill>
                <a:latin typeface="Arial" panose="020B0604020202020204" pitchFamily="34" charset="0"/>
              </a:rPr>
              <a:t>O</a:t>
            </a:r>
            <a:r>
              <a:rPr lang="en-US" sz="1400" b="1" dirty="0" err="1">
                <a:solidFill>
                  <a:schemeClr val="bg1"/>
                </a:solidFill>
                <a:latin typeface="Arial" panose="020B0604020202020204" pitchFamily="34" charset="0"/>
              </a:rPr>
              <a:t>penFeign</a:t>
            </a:r>
            <a:endParaRPr lang="en-US" sz="1400" dirty="0">
              <a:solidFill>
                <a:schemeClr val="bg1"/>
              </a:solidFill>
            </a:endParaRPr>
          </a:p>
        </p:txBody>
      </p:sp>
      <p:sp>
        <p:nvSpPr>
          <p:cNvPr id="52" name="TextBox 51">
            <a:extLst>
              <a:ext uri="{FF2B5EF4-FFF2-40B4-BE49-F238E27FC236}">
                <a16:creationId xmlns:a16="http://schemas.microsoft.com/office/drawing/2014/main" id="{2F8A30AC-E4A3-4900-8C0D-2C0A1D0C0644}"/>
              </a:ext>
            </a:extLst>
          </p:cNvPr>
          <p:cNvSpPr txBox="1"/>
          <p:nvPr/>
        </p:nvSpPr>
        <p:spPr>
          <a:xfrm>
            <a:off x="5511116" y="4786877"/>
            <a:ext cx="1450217" cy="3077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r>
              <a:rPr lang="fr-FR" sz="1400" b="1" dirty="0">
                <a:latin typeface="Arial" panose="020B0604020202020204" pitchFamily="34" charset="0"/>
              </a:rPr>
              <a:t>order-event</a:t>
            </a:r>
            <a:endParaRPr lang="en-US" sz="1400" dirty="0"/>
          </a:p>
        </p:txBody>
      </p:sp>
      <p:pic>
        <p:nvPicPr>
          <p:cNvPr id="12" name="Picture 11">
            <a:extLst>
              <a:ext uri="{FF2B5EF4-FFF2-40B4-BE49-F238E27FC236}">
                <a16:creationId xmlns:a16="http://schemas.microsoft.com/office/drawing/2014/main" id="{568DC541-86E4-48D0-AA4E-D40227B5659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5174932" y="4747410"/>
            <a:ext cx="246314" cy="399847"/>
          </a:xfrm>
          <a:prstGeom prst="rect">
            <a:avLst/>
          </a:prstGeom>
        </p:spPr>
      </p:pic>
      <p:sp>
        <p:nvSpPr>
          <p:cNvPr id="53" name="Cylinder 52">
            <a:extLst>
              <a:ext uri="{FF2B5EF4-FFF2-40B4-BE49-F238E27FC236}">
                <a16:creationId xmlns:a16="http://schemas.microsoft.com/office/drawing/2014/main" id="{3DD11168-2221-4C62-8CB5-061124738A21}"/>
              </a:ext>
            </a:extLst>
          </p:cNvPr>
          <p:cNvSpPr/>
          <p:nvPr/>
        </p:nvSpPr>
        <p:spPr>
          <a:xfrm rot="16200000">
            <a:off x="5818891" y="4578091"/>
            <a:ext cx="554221" cy="3027378"/>
          </a:xfrm>
          <a:prstGeom prst="can">
            <a:avLst/>
          </a:prstGeom>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a:extLst>
              <a:ext uri="{FF2B5EF4-FFF2-40B4-BE49-F238E27FC236}">
                <a16:creationId xmlns:a16="http://schemas.microsoft.com/office/drawing/2014/main" id="{821E6EE8-2BB9-4989-8EEF-6AD7CB7F879B}"/>
              </a:ext>
            </a:extLst>
          </p:cNvPr>
          <p:cNvSpPr txBox="1"/>
          <p:nvPr/>
        </p:nvSpPr>
        <p:spPr>
          <a:xfrm>
            <a:off x="5511117" y="5931323"/>
            <a:ext cx="1450217" cy="30777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ctr"/>
            <a:r>
              <a:rPr lang="en-US" sz="1400" b="1" dirty="0">
                <a:latin typeface="Arial" panose="020B0604020202020204" pitchFamily="34" charset="0"/>
              </a:rPr>
              <a:t>product-event</a:t>
            </a:r>
            <a:endParaRPr lang="en-US" sz="1400" dirty="0"/>
          </a:p>
        </p:txBody>
      </p:sp>
      <p:pic>
        <p:nvPicPr>
          <p:cNvPr id="55" name="Picture 54">
            <a:extLst>
              <a:ext uri="{FF2B5EF4-FFF2-40B4-BE49-F238E27FC236}">
                <a16:creationId xmlns:a16="http://schemas.microsoft.com/office/drawing/2014/main" id="{341E3597-5D42-49D7-A408-4DDB7C679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5174933" y="5891856"/>
            <a:ext cx="246314" cy="399847"/>
          </a:xfrm>
          <a:prstGeom prst="rect">
            <a:avLst/>
          </a:prstGeom>
        </p:spPr>
      </p:pic>
      <p:sp>
        <p:nvSpPr>
          <p:cNvPr id="62" name="TextBox 61">
            <a:extLst>
              <a:ext uri="{FF2B5EF4-FFF2-40B4-BE49-F238E27FC236}">
                <a16:creationId xmlns:a16="http://schemas.microsoft.com/office/drawing/2014/main" id="{5AC86A87-CAA3-4772-B0B9-66AC8765821F}"/>
              </a:ext>
            </a:extLst>
          </p:cNvPr>
          <p:cNvSpPr txBox="1"/>
          <p:nvPr/>
        </p:nvSpPr>
        <p:spPr>
          <a:xfrm>
            <a:off x="2455518" y="4954329"/>
            <a:ext cx="1229817"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en-US" sz="1400" b="1" dirty="0">
                <a:latin typeface="Arial" panose="020B0604020202020204" pitchFamily="34" charset="0"/>
              </a:rPr>
              <a:t>Order event producer</a:t>
            </a:r>
            <a:endParaRPr lang="en-US" sz="1400" dirty="0"/>
          </a:p>
        </p:txBody>
      </p:sp>
      <p:sp>
        <p:nvSpPr>
          <p:cNvPr id="64" name="TextBox 63">
            <a:extLst>
              <a:ext uri="{FF2B5EF4-FFF2-40B4-BE49-F238E27FC236}">
                <a16:creationId xmlns:a16="http://schemas.microsoft.com/office/drawing/2014/main" id="{2CB99B6D-463E-4182-9D52-D724AB5633FE}"/>
              </a:ext>
            </a:extLst>
          </p:cNvPr>
          <p:cNvSpPr txBox="1"/>
          <p:nvPr/>
        </p:nvSpPr>
        <p:spPr>
          <a:xfrm>
            <a:off x="2370766" y="5556500"/>
            <a:ext cx="1391861"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en-US" sz="1400" b="1" dirty="0">
                <a:latin typeface="Arial" panose="020B0604020202020204" pitchFamily="34" charset="0"/>
              </a:rPr>
              <a:t>Product event consumer</a:t>
            </a:r>
            <a:endParaRPr lang="en-US" sz="1400" dirty="0"/>
          </a:p>
        </p:txBody>
      </p:sp>
      <p:cxnSp>
        <p:nvCxnSpPr>
          <p:cNvPr id="67" name="Connector: Curved 66">
            <a:extLst>
              <a:ext uri="{FF2B5EF4-FFF2-40B4-BE49-F238E27FC236}">
                <a16:creationId xmlns:a16="http://schemas.microsoft.com/office/drawing/2014/main" id="{0F5599EC-9F1D-4F81-B06C-5CF5DD078D42}"/>
              </a:ext>
            </a:extLst>
          </p:cNvPr>
          <p:cNvCxnSpPr>
            <a:stCxn id="62" idx="3"/>
            <a:endCxn id="5" idx="1"/>
          </p:cNvCxnSpPr>
          <p:nvPr/>
        </p:nvCxnSpPr>
        <p:spPr>
          <a:xfrm flipV="1">
            <a:off x="3685335" y="4947334"/>
            <a:ext cx="896977" cy="268605"/>
          </a:xfrm>
          <a:prstGeom prst="curvedConnector3">
            <a:avLst/>
          </a:prstGeom>
          <a:ln w="38100">
            <a:solidFill>
              <a:schemeClr val="accent3">
                <a:lumMod val="75000"/>
              </a:schemeClr>
            </a:solidFill>
            <a:tailEnd type="triangle"/>
          </a:ln>
        </p:spPr>
        <p:style>
          <a:lnRef idx="3">
            <a:schemeClr val="accent4"/>
          </a:lnRef>
          <a:fillRef idx="0">
            <a:schemeClr val="accent4"/>
          </a:fillRef>
          <a:effectRef idx="2">
            <a:schemeClr val="accent4"/>
          </a:effectRef>
          <a:fontRef idx="minor">
            <a:schemeClr val="tx1"/>
          </a:fontRef>
        </p:style>
      </p:cxnSp>
      <p:cxnSp>
        <p:nvCxnSpPr>
          <p:cNvPr id="68" name="Connector: Curved 67">
            <a:extLst>
              <a:ext uri="{FF2B5EF4-FFF2-40B4-BE49-F238E27FC236}">
                <a16:creationId xmlns:a16="http://schemas.microsoft.com/office/drawing/2014/main" id="{EF7EE1AF-8972-40D8-8D2C-0E157AF249D7}"/>
              </a:ext>
            </a:extLst>
          </p:cNvPr>
          <p:cNvCxnSpPr>
            <a:cxnSpLocks/>
            <a:endCxn id="5" idx="3"/>
          </p:cNvCxnSpPr>
          <p:nvPr/>
        </p:nvCxnSpPr>
        <p:spPr>
          <a:xfrm rot="10800000">
            <a:off x="7609690" y="4947333"/>
            <a:ext cx="969366" cy="369998"/>
          </a:xfrm>
          <a:prstGeom prst="curvedConnector3">
            <a:avLst/>
          </a:prstGeom>
          <a:ln w="38100">
            <a:solidFill>
              <a:schemeClr val="accent3">
                <a:lumMod val="75000"/>
              </a:schemeClr>
            </a:solidFill>
            <a:headEnd type="none" w="med" len="med"/>
            <a:tailEnd type="triangle" w="med" len="med"/>
          </a:ln>
        </p:spPr>
        <p:style>
          <a:lnRef idx="3">
            <a:schemeClr val="accent4"/>
          </a:lnRef>
          <a:fillRef idx="0">
            <a:schemeClr val="accent4"/>
          </a:fillRef>
          <a:effectRef idx="2">
            <a:schemeClr val="accent4"/>
          </a:effectRef>
          <a:fontRef idx="minor">
            <a:schemeClr val="tx1"/>
          </a:fontRef>
        </p:style>
      </p:cxnSp>
      <p:cxnSp>
        <p:nvCxnSpPr>
          <p:cNvPr id="71" name="Connector: Curved 70">
            <a:extLst>
              <a:ext uri="{FF2B5EF4-FFF2-40B4-BE49-F238E27FC236}">
                <a16:creationId xmlns:a16="http://schemas.microsoft.com/office/drawing/2014/main" id="{228012DE-E042-4E48-AC37-CC41D4213138}"/>
              </a:ext>
            </a:extLst>
          </p:cNvPr>
          <p:cNvCxnSpPr>
            <a:cxnSpLocks/>
            <a:stCxn id="64" idx="3"/>
            <a:endCxn id="53" idx="1"/>
          </p:cNvCxnSpPr>
          <p:nvPr/>
        </p:nvCxnSpPr>
        <p:spPr>
          <a:xfrm>
            <a:off x="3762627" y="5818110"/>
            <a:ext cx="819686" cy="273670"/>
          </a:xfrm>
          <a:prstGeom prst="curvedConnector3">
            <a:avLst/>
          </a:prstGeom>
          <a:ln w="38100">
            <a:solidFill>
              <a:schemeClr val="accent4"/>
            </a:solidFill>
            <a:headEnd type="none" w="med" len="med"/>
            <a:tailEnd type="triangle" w="med" len="med"/>
          </a:ln>
        </p:spPr>
        <p:style>
          <a:lnRef idx="3">
            <a:schemeClr val="accent4"/>
          </a:lnRef>
          <a:fillRef idx="0">
            <a:schemeClr val="accent4"/>
          </a:fillRef>
          <a:effectRef idx="2">
            <a:schemeClr val="accent4"/>
          </a:effectRef>
          <a:fontRef idx="minor">
            <a:schemeClr val="tx1"/>
          </a:fontRef>
        </p:style>
      </p:cxnSp>
      <p:cxnSp>
        <p:nvCxnSpPr>
          <p:cNvPr id="74" name="Connector: Curved 73">
            <a:extLst>
              <a:ext uri="{FF2B5EF4-FFF2-40B4-BE49-F238E27FC236}">
                <a16:creationId xmlns:a16="http://schemas.microsoft.com/office/drawing/2014/main" id="{EA0C5CAD-9FBF-4561-B67D-65D80FB13728}"/>
              </a:ext>
            </a:extLst>
          </p:cNvPr>
          <p:cNvCxnSpPr>
            <a:cxnSpLocks/>
            <a:endCxn id="53" idx="3"/>
          </p:cNvCxnSpPr>
          <p:nvPr/>
        </p:nvCxnSpPr>
        <p:spPr>
          <a:xfrm rot="10800000" flipV="1">
            <a:off x="7609692" y="5600699"/>
            <a:ext cx="969365" cy="491079"/>
          </a:xfrm>
          <a:prstGeom prst="curvedConnector3">
            <a:avLst>
              <a:gd name="adj1" fmla="val 50000"/>
            </a:avLst>
          </a:prstGeom>
          <a:ln w="38100">
            <a:solidFill>
              <a:schemeClr val="accent4"/>
            </a:solidFill>
            <a:tailEnd type="triangle"/>
          </a:ln>
        </p:spPr>
        <p:style>
          <a:lnRef idx="3">
            <a:schemeClr val="accent4"/>
          </a:lnRef>
          <a:fillRef idx="0">
            <a:schemeClr val="accent4"/>
          </a:fillRef>
          <a:effectRef idx="2">
            <a:schemeClr val="accent4"/>
          </a:effectRef>
          <a:fontRef idx="minor">
            <a:schemeClr val="tx1"/>
          </a:fontRef>
        </p:style>
      </p:cxnSp>
      <p:sp>
        <p:nvSpPr>
          <p:cNvPr id="77" name="TextBox 76">
            <a:extLst>
              <a:ext uri="{FF2B5EF4-FFF2-40B4-BE49-F238E27FC236}">
                <a16:creationId xmlns:a16="http://schemas.microsoft.com/office/drawing/2014/main" id="{9CA89E9A-E8FC-4BCB-8B00-7A9FE1D5C56E}"/>
              </a:ext>
            </a:extLst>
          </p:cNvPr>
          <p:cNvSpPr txBox="1"/>
          <p:nvPr/>
        </p:nvSpPr>
        <p:spPr>
          <a:xfrm rot="20081938">
            <a:off x="3726658" y="4788953"/>
            <a:ext cx="838281" cy="246221"/>
          </a:xfrm>
          <a:prstGeom prst="rect">
            <a:avLst/>
          </a:prstGeom>
          <a:noFill/>
        </p:spPr>
        <p:txBody>
          <a:bodyPr wrap="square">
            <a:spAutoFit/>
          </a:bodyPr>
          <a:lstStyle/>
          <a:p>
            <a:r>
              <a:rPr lang="en-US" sz="1000" b="1" dirty="0">
                <a:solidFill>
                  <a:schemeClr val="tx1">
                    <a:lumMod val="75000"/>
                    <a:lumOff val="25000"/>
                  </a:schemeClr>
                </a:solidFill>
              </a:rPr>
              <a:t>Produce</a:t>
            </a:r>
          </a:p>
        </p:txBody>
      </p:sp>
      <p:sp>
        <p:nvSpPr>
          <p:cNvPr id="78" name="TextBox 77">
            <a:extLst>
              <a:ext uri="{FF2B5EF4-FFF2-40B4-BE49-F238E27FC236}">
                <a16:creationId xmlns:a16="http://schemas.microsoft.com/office/drawing/2014/main" id="{2666FAB9-0A5E-4297-BAD3-FFA8F03C1795}"/>
              </a:ext>
            </a:extLst>
          </p:cNvPr>
          <p:cNvSpPr txBox="1"/>
          <p:nvPr/>
        </p:nvSpPr>
        <p:spPr>
          <a:xfrm rot="20081938">
            <a:off x="7799907" y="5910883"/>
            <a:ext cx="838281" cy="246221"/>
          </a:xfrm>
          <a:prstGeom prst="rect">
            <a:avLst/>
          </a:prstGeom>
          <a:noFill/>
        </p:spPr>
        <p:txBody>
          <a:bodyPr wrap="square">
            <a:spAutoFit/>
          </a:bodyPr>
          <a:lstStyle/>
          <a:p>
            <a:r>
              <a:rPr lang="en-US" sz="1000" b="1" dirty="0">
                <a:solidFill>
                  <a:schemeClr val="tx1">
                    <a:lumMod val="75000"/>
                    <a:lumOff val="25000"/>
                  </a:schemeClr>
                </a:solidFill>
              </a:rPr>
              <a:t>Produce</a:t>
            </a:r>
          </a:p>
        </p:txBody>
      </p:sp>
      <p:sp>
        <p:nvSpPr>
          <p:cNvPr id="79" name="TextBox 78">
            <a:extLst>
              <a:ext uri="{FF2B5EF4-FFF2-40B4-BE49-F238E27FC236}">
                <a16:creationId xmlns:a16="http://schemas.microsoft.com/office/drawing/2014/main" id="{54384B93-5179-4188-A8E1-BFC8785D8FBB}"/>
              </a:ext>
            </a:extLst>
          </p:cNvPr>
          <p:cNvSpPr txBox="1"/>
          <p:nvPr/>
        </p:nvSpPr>
        <p:spPr>
          <a:xfrm rot="1327798">
            <a:off x="7810461" y="4832135"/>
            <a:ext cx="838281" cy="246221"/>
          </a:xfrm>
          <a:prstGeom prst="rect">
            <a:avLst/>
          </a:prstGeom>
          <a:noFill/>
        </p:spPr>
        <p:txBody>
          <a:bodyPr wrap="square">
            <a:spAutoFit/>
          </a:bodyPr>
          <a:lstStyle/>
          <a:p>
            <a:r>
              <a:rPr lang="en-US" sz="1000" b="1" dirty="0">
                <a:solidFill>
                  <a:schemeClr val="tx1">
                    <a:lumMod val="75000"/>
                    <a:lumOff val="25000"/>
                  </a:schemeClr>
                </a:solidFill>
              </a:rPr>
              <a:t>Consume</a:t>
            </a:r>
          </a:p>
        </p:txBody>
      </p:sp>
      <p:sp>
        <p:nvSpPr>
          <p:cNvPr id="80" name="TextBox 79">
            <a:extLst>
              <a:ext uri="{FF2B5EF4-FFF2-40B4-BE49-F238E27FC236}">
                <a16:creationId xmlns:a16="http://schemas.microsoft.com/office/drawing/2014/main" id="{968A6347-E289-4574-9F14-B318AB966425}"/>
              </a:ext>
            </a:extLst>
          </p:cNvPr>
          <p:cNvSpPr txBox="1"/>
          <p:nvPr/>
        </p:nvSpPr>
        <p:spPr>
          <a:xfrm rot="1327798">
            <a:off x="3755351" y="6011820"/>
            <a:ext cx="838281" cy="246221"/>
          </a:xfrm>
          <a:prstGeom prst="rect">
            <a:avLst/>
          </a:prstGeom>
          <a:noFill/>
        </p:spPr>
        <p:txBody>
          <a:bodyPr wrap="square">
            <a:spAutoFit/>
          </a:bodyPr>
          <a:lstStyle/>
          <a:p>
            <a:r>
              <a:rPr lang="en-US" sz="1000" b="1" dirty="0">
                <a:solidFill>
                  <a:schemeClr val="tx1">
                    <a:lumMod val="75000"/>
                    <a:lumOff val="25000"/>
                  </a:schemeClr>
                </a:solidFill>
              </a:rPr>
              <a:t>Consume</a:t>
            </a:r>
          </a:p>
        </p:txBody>
      </p:sp>
      <p:sp>
        <p:nvSpPr>
          <p:cNvPr id="58" name="TextBox 57">
            <a:extLst>
              <a:ext uri="{FF2B5EF4-FFF2-40B4-BE49-F238E27FC236}">
                <a16:creationId xmlns:a16="http://schemas.microsoft.com/office/drawing/2014/main" id="{A7FF1365-90D1-41AA-8B4B-7169AD237249}"/>
              </a:ext>
            </a:extLst>
          </p:cNvPr>
          <p:cNvSpPr txBox="1"/>
          <p:nvPr/>
        </p:nvSpPr>
        <p:spPr>
          <a:xfrm>
            <a:off x="6401822" y="1319770"/>
            <a:ext cx="1828800" cy="646331"/>
          </a:xfrm>
          <a:prstGeom prst="rect">
            <a:avLst/>
          </a:prstGeom>
          <a:noFill/>
        </p:spPr>
        <p:txBody>
          <a:bodyPr wrap="square">
            <a:spAutoFit/>
          </a:bodyPr>
          <a:lstStyle/>
          <a:p>
            <a:pPr algn="ctr"/>
            <a:r>
              <a:rPr lang="en-US" sz="1800" b="1" dirty="0"/>
              <a:t>(1) </a:t>
            </a:r>
            <a:r>
              <a:rPr lang="en-US" b="1" dirty="0">
                <a:solidFill>
                  <a:srgbClr val="FF0000"/>
                </a:solidFill>
              </a:rPr>
              <a:t>New order request</a:t>
            </a:r>
          </a:p>
        </p:txBody>
      </p:sp>
      <p:sp>
        <p:nvSpPr>
          <p:cNvPr id="59" name="Cylinder 58">
            <a:extLst>
              <a:ext uri="{FF2B5EF4-FFF2-40B4-BE49-F238E27FC236}">
                <a16:creationId xmlns:a16="http://schemas.microsoft.com/office/drawing/2014/main" id="{FDE0EA22-1B5E-4EAA-B4BE-A5C4BCA1B98A}"/>
              </a:ext>
            </a:extLst>
          </p:cNvPr>
          <p:cNvSpPr/>
          <p:nvPr/>
        </p:nvSpPr>
        <p:spPr>
          <a:xfrm>
            <a:off x="465659" y="5814669"/>
            <a:ext cx="762682" cy="646331"/>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400" b="1" dirty="0"/>
              <a:t>H2 DB</a:t>
            </a:r>
            <a:endParaRPr lang="en-US" sz="1400" b="1" dirty="0"/>
          </a:p>
        </p:txBody>
      </p:sp>
      <p:sp>
        <p:nvSpPr>
          <p:cNvPr id="60" name="Cylinder 59">
            <a:extLst>
              <a:ext uri="{FF2B5EF4-FFF2-40B4-BE49-F238E27FC236}">
                <a16:creationId xmlns:a16="http://schemas.microsoft.com/office/drawing/2014/main" id="{05F5E7B9-AAFB-42D1-A49F-6CE25801BC82}"/>
              </a:ext>
            </a:extLst>
          </p:cNvPr>
          <p:cNvSpPr/>
          <p:nvPr/>
        </p:nvSpPr>
        <p:spPr>
          <a:xfrm>
            <a:off x="10952347" y="5811764"/>
            <a:ext cx="762682" cy="646331"/>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400" b="1" dirty="0"/>
              <a:t>H2 DB</a:t>
            </a:r>
            <a:endParaRPr lang="en-US" sz="1400" b="1" dirty="0"/>
          </a:p>
        </p:txBody>
      </p:sp>
      <p:cxnSp>
        <p:nvCxnSpPr>
          <p:cNvPr id="10" name="Straight Arrow Connector 9">
            <a:extLst>
              <a:ext uri="{FF2B5EF4-FFF2-40B4-BE49-F238E27FC236}">
                <a16:creationId xmlns:a16="http://schemas.microsoft.com/office/drawing/2014/main" id="{F581985A-9EBF-4E9D-B1ED-506AAFCDAE35}"/>
              </a:ext>
            </a:extLst>
          </p:cNvPr>
          <p:cNvCxnSpPr/>
          <p:nvPr/>
        </p:nvCxnSpPr>
        <p:spPr>
          <a:xfrm flipH="1">
            <a:off x="3570828" y="4437109"/>
            <a:ext cx="5585065" cy="13087"/>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DA968972-B480-4FBF-8F6F-CF3B36882EFB}"/>
              </a:ext>
            </a:extLst>
          </p:cNvPr>
          <p:cNvCxnSpPr>
            <a:stCxn id="19" idx="1"/>
            <a:endCxn id="59" idx="1"/>
          </p:cNvCxnSpPr>
          <p:nvPr/>
        </p:nvCxnSpPr>
        <p:spPr>
          <a:xfrm rot="10800000" flipV="1">
            <a:off x="847000" y="4970529"/>
            <a:ext cx="336406" cy="8441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99CEEED6-ADD1-4C04-9227-B634CBE062B1}"/>
              </a:ext>
            </a:extLst>
          </p:cNvPr>
          <p:cNvSpPr txBox="1"/>
          <p:nvPr/>
        </p:nvSpPr>
        <p:spPr>
          <a:xfrm>
            <a:off x="731783" y="5213619"/>
            <a:ext cx="1420613" cy="523220"/>
          </a:xfrm>
          <a:prstGeom prst="rect">
            <a:avLst/>
          </a:prstGeom>
          <a:noFill/>
        </p:spPr>
        <p:txBody>
          <a:bodyPr wrap="square">
            <a:spAutoFit/>
          </a:bodyPr>
          <a:lstStyle/>
          <a:p>
            <a:pPr algn="ctr"/>
            <a:r>
              <a:rPr lang="en-US" sz="1400" b="1" dirty="0"/>
              <a:t>(5) </a:t>
            </a:r>
            <a:r>
              <a:rPr lang="en-US" sz="1400" b="1" dirty="0">
                <a:solidFill>
                  <a:schemeClr val="tx1">
                    <a:lumMod val="75000"/>
                    <a:lumOff val="25000"/>
                  </a:schemeClr>
                </a:solidFill>
              </a:rPr>
              <a:t>Save [CREATED]</a:t>
            </a:r>
          </a:p>
        </p:txBody>
      </p:sp>
      <p:sp>
        <p:nvSpPr>
          <p:cNvPr id="70" name="TextBox 69">
            <a:extLst>
              <a:ext uri="{FF2B5EF4-FFF2-40B4-BE49-F238E27FC236}">
                <a16:creationId xmlns:a16="http://schemas.microsoft.com/office/drawing/2014/main" id="{2E0D2D96-116B-4A50-A3D8-189CBFE36A9C}"/>
              </a:ext>
            </a:extLst>
          </p:cNvPr>
          <p:cNvSpPr txBox="1"/>
          <p:nvPr/>
        </p:nvSpPr>
        <p:spPr>
          <a:xfrm>
            <a:off x="8128668" y="4571433"/>
            <a:ext cx="558306" cy="369332"/>
          </a:xfrm>
          <a:prstGeom prst="rect">
            <a:avLst/>
          </a:prstGeom>
          <a:noFill/>
        </p:spPr>
        <p:txBody>
          <a:bodyPr wrap="square">
            <a:spAutoFit/>
          </a:bodyPr>
          <a:lstStyle/>
          <a:p>
            <a:r>
              <a:rPr lang="en-US" sz="1800" b="1" dirty="0"/>
              <a:t>(7) </a:t>
            </a:r>
            <a:endParaRPr lang="en-US" dirty="0"/>
          </a:p>
        </p:txBody>
      </p:sp>
      <p:sp>
        <p:nvSpPr>
          <p:cNvPr id="72" name="TextBox 71">
            <a:extLst>
              <a:ext uri="{FF2B5EF4-FFF2-40B4-BE49-F238E27FC236}">
                <a16:creationId xmlns:a16="http://schemas.microsoft.com/office/drawing/2014/main" id="{DD3A7FDB-1C9F-4DC8-B525-6D7E35619F89}"/>
              </a:ext>
            </a:extLst>
          </p:cNvPr>
          <p:cNvSpPr txBox="1"/>
          <p:nvPr/>
        </p:nvSpPr>
        <p:spPr>
          <a:xfrm>
            <a:off x="3648214" y="4578001"/>
            <a:ext cx="558306" cy="369332"/>
          </a:xfrm>
          <a:prstGeom prst="rect">
            <a:avLst/>
          </a:prstGeom>
          <a:noFill/>
        </p:spPr>
        <p:txBody>
          <a:bodyPr wrap="square">
            <a:spAutoFit/>
          </a:bodyPr>
          <a:lstStyle/>
          <a:p>
            <a:r>
              <a:rPr lang="en-US" sz="1800" b="1" dirty="0"/>
              <a:t>(6) </a:t>
            </a:r>
            <a:endParaRPr lang="en-US" dirty="0"/>
          </a:p>
        </p:txBody>
      </p:sp>
      <p:sp>
        <p:nvSpPr>
          <p:cNvPr id="73" name="TextBox 72">
            <a:extLst>
              <a:ext uri="{FF2B5EF4-FFF2-40B4-BE49-F238E27FC236}">
                <a16:creationId xmlns:a16="http://schemas.microsoft.com/office/drawing/2014/main" id="{3D644286-ABAF-49B4-BE2E-525AE3349834}"/>
              </a:ext>
            </a:extLst>
          </p:cNvPr>
          <p:cNvSpPr txBox="1"/>
          <p:nvPr/>
        </p:nvSpPr>
        <p:spPr>
          <a:xfrm>
            <a:off x="7627974" y="5594442"/>
            <a:ext cx="558306" cy="369332"/>
          </a:xfrm>
          <a:prstGeom prst="rect">
            <a:avLst/>
          </a:prstGeom>
          <a:noFill/>
        </p:spPr>
        <p:txBody>
          <a:bodyPr wrap="square">
            <a:spAutoFit/>
          </a:bodyPr>
          <a:lstStyle/>
          <a:p>
            <a:r>
              <a:rPr lang="en-US" sz="1800" b="1" dirty="0"/>
              <a:t>(9) </a:t>
            </a:r>
            <a:endParaRPr lang="en-US" dirty="0"/>
          </a:p>
        </p:txBody>
      </p:sp>
      <p:sp>
        <p:nvSpPr>
          <p:cNvPr id="75" name="TextBox 74">
            <a:extLst>
              <a:ext uri="{FF2B5EF4-FFF2-40B4-BE49-F238E27FC236}">
                <a16:creationId xmlns:a16="http://schemas.microsoft.com/office/drawing/2014/main" id="{A30F5C44-971A-48EE-9BA1-FDD265DC553A}"/>
              </a:ext>
            </a:extLst>
          </p:cNvPr>
          <p:cNvSpPr txBox="1"/>
          <p:nvPr/>
        </p:nvSpPr>
        <p:spPr>
          <a:xfrm>
            <a:off x="3808271" y="5464105"/>
            <a:ext cx="670965" cy="369332"/>
          </a:xfrm>
          <a:prstGeom prst="rect">
            <a:avLst/>
          </a:prstGeom>
          <a:noFill/>
        </p:spPr>
        <p:txBody>
          <a:bodyPr wrap="square">
            <a:spAutoFit/>
          </a:bodyPr>
          <a:lstStyle/>
          <a:p>
            <a:r>
              <a:rPr lang="en-US" sz="1800" b="1" dirty="0"/>
              <a:t>(10) </a:t>
            </a:r>
            <a:endParaRPr lang="en-US" dirty="0"/>
          </a:p>
        </p:txBody>
      </p:sp>
      <p:sp>
        <p:nvSpPr>
          <p:cNvPr id="76" name="TextBox 75">
            <a:extLst>
              <a:ext uri="{FF2B5EF4-FFF2-40B4-BE49-F238E27FC236}">
                <a16:creationId xmlns:a16="http://schemas.microsoft.com/office/drawing/2014/main" id="{7C3A7399-A920-4F8E-B4CD-D5214474861D}"/>
              </a:ext>
            </a:extLst>
          </p:cNvPr>
          <p:cNvSpPr txBox="1"/>
          <p:nvPr/>
        </p:nvSpPr>
        <p:spPr>
          <a:xfrm>
            <a:off x="-81530" y="4346868"/>
            <a:ext cx="1923416" cy="646331"/>
          </a:xfrm>
          <a:prstGeom prst="rect">
            <a:avLst/>
          </a:prstGeom>
          <a:noFill/>
        </p:spPr>
        <p:txBody>
          <a:bodyPr wrap="square">
            <a:spAutoFit/>
          </a:bodyPr>
          <a:lstStyle/>
          <a:p>
            <a:pPr algn="ctr"/>
            <a:r>
              <a:rPr lang="en-US" sz="1200" b="1" dirty="0"/>
              <a:t>(11) </a:t>
            </a:r>
            <a:r>
              <a:rPr lang="en-US" sz="1200" b="1" dirty="0">
                <a:solidFill>
                  <a:schemeClr val="tx1">
                    <a:lumMod val="75000"/>
                    <a:lumOff val="25000"/>
                  </a:schemeClr>
                </a:solidFill>
              </a:rPr>
              <a:t>Update</a:t>
            </a:r>
          </a:p>
          <a:p>
            <a:pPr algn="ctr"/>
            <a:r>
              <a:rPr lang="en-US" sz="1200" b="1" dirty="0">
                <a:solidFill>
                  <a:schemeClr val="tx1">
                    <a:lumMod val="75000"/>
                    <a:lumOff val="25000"/>
                  </a:schemeClr>
                </a:solidFill>
              </a:rPr>
              <a:t>[PROCESSING/</a:t>
            </a:r>
          </a:p>
          <a:p>
            <a:pPr algn="ctr"/>
            <a:r>
              <a:rPr lang="en-US" sz="1200" b="1" dirty="0">
                <a:solidFill>
                  <a:schemeClr val="tx1">
                    <a:lumMod val="75000"/>
                    <a:lumOff val="25000"/>
                  </a:schemeClr>
                </a:solidFill>
              </a:rPr>
              <a:t>FAILED]</a:t>
            </a:r>
          </a:p>
        </p:txBody>
      </p:sp>
      <p:sp>
        <p:nvSpPr>
          <p:cNvPr id="81" name="TextBox 80">
            <a:extLst>
              <a:ext uri="{FF2B5EF4-FFF2-40B4-BE49-F238E27FC236}">
                <a16:creationId xmlns:a16="http://schemas.microsoft.com/office/drawing/2014/main" id="{EFB78041-221A-4E2E-82E9-64E745CAC50A}"/>
              </a:ext>
            </a:extLst>
          </p:cNvPr>
          <p:cNvSpPr txBox="1"/>
          <p:nvPr/>
        </p:nvSpPr>
        <p:spPr>
          <a:xfrm>
            <a:off x="9934690" y="5420396"/>
            <a:ext cx="1420613" cy="523220"/>
          </a:xfrm>
          <a:prstGeom prst="rect">
            <a:avLst/>
          </a:prstGeom>
          <a:noFill/>
        </p:spPr>
        <p:txBody>
          <a:bodyPr wrap="square">
            <a:spAutoFit/>
          </a:bodyPr>
          <a:lstStyle/>
          <a:p>
            <a:pPr algn="ctr"/>
            <a:r>
              <a:rPr lang="en-US" sz="1400" b="1" dirty="0"/>
              <a:t>(8) </a:t>
            </a:r>
            <a:r>
              <a:rPr lang="en-US" sz="1400" b="1" dirty="0">
                <a:solidFill>
                  <a:schemeClr val="tx1">
                    <a:lumMod val="75000"/>
                    <a:lumOff val="25000"/>
                  </a:schemeClr>
                </a:solidFill>
              </a:rPr>
              <a:t>Update (</a:t>
            </a:r>
            <a:r>
              <a:rPr lang="fr-FR" sz="1400" b="1" dirty="0" err="1">
                <a:solidFill>
                  <a:schemeClr val="tx1">
                    <a:lumMod val="75000"/>
                    <a:lumOff val="25000"/>
                  </a:schemeClr>
                </a:solidFill>
              </a:rPr>
              <a:t>extend</a:t>
            </a:r>
            <a:r>
              <a:rPr lang="en-US" sz="1400" b="1" dirty="0">
                <a:solidFill>
                  <a:schemeClr val="tx1">
                    <a:lumMod val="75000"/>
                    <a:lumOff val="25000"/>
                  </a:schemeClr>
                </a:solidFill>
              </a:rPr>
              <a:t>)</a:t>
            </a:r>
          </a:p>
        </p:txBody>
      </p:sp>
      <p:cxnSp>
        <p:nvCxnSpPr>
          <p:cNvPr id="83" name="Connector: Elbow 82">
            <a:extLst>
              <a:ext uri="{FF2B5EF4-FFF2-40B4-BE49-F238E27FC236}">
                <a16:creationId xmlns:a16="http://schemas.microsoft.com/office/drawing/2014/main" id="{D72236DC-CC4F-48AC-9FC4-B96FB4024FD2}"/>
              </a:ext>
            </a:extLst>
          </p:cNvPr>
          <p:cNvCxnSpPr>
            <a:cxnSpLocks/>
            <a:stCxn id="20" idx="3"/>
            <a:endCxn id="60" idx="1"/>
          </p:cNvCxnSpPr>
          <p:nvPr/>
        </p:nvCxnSpPr>
        <p:spPr>
          <a:xfrm>
            <a:off x="11111356" y="4970530"/>
            <a:ext cx="222332" cy="84123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DEA1E26A-1F25-4903-AA03-D62FFCF6EC5E}"/>
              </a:ext>
            </a:extLst>
          </p:cNvPr>
          <p:cNvCxnSpPr>
            <a:cxnSpLocks/>
            <a:endCxn id="25" idx="1"/>
          </p:cNvCxnSpPr>
          <p:nvPr/>
        </p:nvCxnSpPr>
        <p:spPr>
          <a:xfrm flipV="1">
            <a:off x="998135" y="2511001"/>
            <a:ext cx="4217316" cy="1312127"/>
          </a:xfrm>
          <a:prstGeom prst="bentConnector3">
            <a:avLst>
              <a:gd name="adj1" fmla="val 35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6BB837D4-DAEC-421F-B8C0-53ECE755C620}"/>
              </a:ext>
            </a:extLst>
          </p:cNvPr>
          <p:cNvSpPr txBox="1"/>
          <p:nvPr/>
        </p:nvSpPr>
        <p:spPr>
          <a:xfrm>
            <a:off x="1516979" y="1834059"/>
            <a:ext cx="1928862" cy="646331"/>
          </a:xfrm>
          <a:prstGeom prst="rect">
            <a:avLst/>
          </a:prstGeom>
          <a:noFill/>
        </p:spPr>
        <p:txBody>
          <a:bodyPr wrap="square">
            <a:spAutoFit/>
          </a:bodyPr>
          <a:lstStyle/>
          <a:p>
            <a:r>
              <a:rPr lang="en-US" sz="1800" b="1" dirty="0"/>
              <a:t>(12) </a:t>
            </a:r>
            <a:r>
              <a:rPr lang="en-US" sz="1800" b="1" dirty="0">
                <a:solidFill>
                  <a:srgbClr val="FF0000"/>
                </a:solidFill>
              </a:rPr>
              <a:t>New order Response </a:t>
            </a:r>
            <a:endParaRPr lang="en-US" dirty="0">
              <a:solidFill>
                <a:srgbClr val="FF0000"/>
              </a:solidFill>
            </a:endParaRPr>
          </a:p>
        </p:txBody>
      </p:sp>
      <p:sp>
        <p:nvSpPr>
          <p:cNvPr id="86" name="Title 1">
            <a:extLst>
              <a:ext uri="{FF2B5EF4-FFF2-40B4-BE49-F238E27FC236}">
                <a16:creationId xmlns:a16="http://schemas.microsoft.com/office/drawing/2014/main" id="{B0E98208-2F06-49A8-B1BB-23320D6A0890}"/>
              </a:ext>
            </a:extLst>
          </p:cNvPr>
          <p:cNvSpPr>
            <a:spLocks noGrp="1"/>
          </p:cNvSpPr>
          <p:nvPr>
            <p:ph type="title"/>
          </p:nvPr>
        </p:nvSpPr>
        <p:spPr>
          <a:xfrm>
            <a:off x="0" y="0"/>
            <a:ext cx="4217316" cy="1050758"/>
          </a:xfrm>
        </p:spPr>
        <p:txBody>
          <a:bodyPr/>
          <a:lstStyle/>
          <a:p>
            <a:r>
              <a:rPr lang="en-US" sz="4000" dirty="0">
                <a:solidFill>
                  <a:schemeClr val="accent3"/>
                </a:solidFill>
              </a:rPr>
              <a:t>Create new order</a:t>
            </a:r>
            <a:endParaRPr lang="en-US" sz="4000" dirty="0"/>
          </a:p>
        </p:txBody>
      </p:sp>
      <p:sp>
        <p:nvSpPr>
          <p:cNvPr id="63" name="TextBox 62">
            <a:extLst>
              <a:ext uri="{FF2B5EF4-FFF2-40B4-BE49-F238E27FC236}">
                <a16:creationId xmlns:a16="http://schemas.microsoft.com/office/drawing/2014/main" id="{055B441F-A479-43F6-8A16-29A1E65CAC18}"/>
              </a:ext>
            </a:extLst>
          </p:cNvPr>
          <p:cNvSpPr txBox="1"/>
          <p:nvPr/>
        </p:nvSpPr>
        <p:spPr>
          <a:xfrm>
            <a:off x="8579056" y="5202495"/>
            <a:ext cx="1229817"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en-US" sz="1400" b="1" dirty="0">
                <a:latin typeface="Arial" panose="020B0604020202020204" pitchFamily="34" charset="0"/>
              </a:rPr>
              <a:t>Order event responder</a:t>
            </a:r>
            <a:endParaRPr lang="en-US" sz="1400" dirty="0"/>
          </a:p>
        </p:txBody>
      </p:sp>
    </p:spTree>
    <p:extLst>
      <p:ext uri="{BB962C8B-B14F-4D97-AF65-F5344CB8AC3E}">
        <p14:creationId xmlns:p14="http://schemas.microsoft.com/office/powerpoint/2010/main" val="301205936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EAC5-D261-4D05-8ED3-A4DE32A744AC}"/>
              </a:ext>
            </a:extLst>
          </p:cNvPr>
          <p:cNvSpPr>
            <a:spLocks noGrp="1"/>
          </p:cNvSpPr>
          <p:nvPr>
            <p:ph type="title"/>
          </p:nvPr>
        </p:nvSpPr>
        <p:spPr>
          <a:xfrm>
            <a:off x="0" y="0"/>
            <a:ext cx="12192000" cy="1050758"/>
          </a:xfrm>
        </p:spPr>
        <p:txBody>
          <a:bodyPr/>
          <a:lstStyle/>
          <a:p>
            <a:r>
              <a:rPr lang="en-US" sz="4000" dirty="0">
                <a:solidFill>
                  <a:schemeClr val="accent3"/>
                </a:solidFill>
              </a:rPr>
              <a:t>Nominal scenario</a:t>
            </a:r>
            <a:endParaRPr lang="en-US" sz="4000" dirty="0"/>
          </a:p>
        </p:txBody>
      </p:sp>
      <p:sp>
        <p:nvSpPr>
          <p:cNvPr id="8" name="Rectangle 7">
            <a:extLst>
              <a:ext uri="{FF2B5EF4-FFF2-40B4-BE49-F238E27FC236}">
                <a16:creationId xmlns:a16="http://schemas.microsoft.com/office/drawing/2014/main" id="{219120D0-EDB7-44FA-A8A0-888C26B1990E}"/>
              </a:ext>
            </a:extLst>
          </p:cNvPr>
          <p:cNvSpPr/>
          <p:nvPr/>
        </p:nvSpPr>
        <p:spPr>
          <a:xfrm>
            <a:off x="151790" y="907785"/>
            <a:ext cx="12040210" cy="5909310"/>
          </a:xfrm>
          <a:prstGeom prst="rect">
            <a:avLst/>
          </a:prstGeom>
        </p:spPr>
        <p:txBody>
          <a:bodyPr wrap="square">
            <a:spAutoFit/>
          </a:bodyPr>
          <a:lstStyle/>
          <a:p>
            <a:endParaRPr lang="fr-FR" dirty="0"/>
          </a:p>
          <a:p>
            <a:pPr>
              <a:buFont typeface="Wingdings" pitchFamily="2" charset="2"/>
              <a:buChar char="§"/>
            </a:pPr>
            <a:r>
              <a:rPr lang="en-US" dirty="0"/>
              <a:t>    The </a:t>
            </a:r>
            <a:r>
              <a:rPr lang="en-US" dirty="0">
                <a:solidFill>
                  <a:srgbClr val="FF0000"/>
                </a:solidFill>
              </a:rPr>
              <a:t>SAGA Choreography pattern  </a:t>
            </a:r>
            <a:r>
              <a:rPr lang="en-US" dirty="0"/>
              <a:t>will concern the </a:t>
            </a:r>
            <a:r>
              <a:rPr lang="en-US" i="1" dirty="0" err="1">
                <a:solidFill>
                  <a:srgbClr val="FF0000"/>
                </a:solidFill>
              </a:rPr>
              <a:t>createOrder</a:t>
            </a:r>
            <a:r>
              <a:rPr lang="en-US" i="1" dirty="0">
                <a:solidFill>
                  <a:srgbClr val="FF0000"/>
                </a:solidFill>
              </a:rPr>
              <a:t>() </a:t>
            </a:r>
            <a:r>
              <a:rPr lang="en-US" dirty="0"/>
              <a:t>method.</a:t>
            </a:r>
          </a:p>
          <a:p>
            <a:pPr>
              <a:buFont typeface="Wingdings" pitchFamily="2" charset="2"/>
              <a:buChar char="§"/>
            </a:pPr>
            <a:endParaRPr lang="en-US" dirty="0"/>
          </a:p>
          <a:p>
            <a:pPr>
              <a:buFont typeface="Wingdings" pitchFamily="2" charset="2"/>
              <a:buChar char="§"/>
            </a:pPr>
            <a:r>
              <a:rPr lang="en-US" dirty="0"/>
              <a:t>    We assume that an order is made for </a:t>
            </a:r>
            <a:r>
              <a:rPr lang="en-US" dirty="0">
                <a:solidFill>
                  <a:srgbClr val="FF0000"/>
                </a:solidFill>
              </a:rPr>
              <a:t>one product </a:t>
            </a:r>
            <a:r>
              <a:rPr lang="en-US" dirty="0"/>
              <a:t>by a</a:t>
            </a:r>
            <a:r>
              <a:rPr lang="en-US" dirty="0">
                <a:solidFill>
                  <a:srgbClr val="FF0000"/>
                </a:solidFill>
              </a:rPr>
              <a:t> </a:t>
            </a:r>
            <a:r>
              <a:rPr lang="en-US" i="1" dirty="0" err="1">
                <a:solidFill>
                  <a:srgbClr val="FF0000"/>
                </a:solidFill>
              </a:rPr>
              <a:t>product_id</a:t>
            </a:r>
            <a:r>
              <a:rPr lang="en-US" i="1" dirty="0">
                <a:solidFill>
                  <a:srgbClr val="FF0000"/>
                </a:solidFill>
              </a:rPr>
              <a:t> </a:t>
            </a:r>
            <a:r>
              <a:rPr lang="en-US" dirty="0"/>
              <a:t>along with the </a:t>
            </a:r>
            <a:r>
              <a:rPr lang="en-US" i="1" dirty="0">
                <a:solidFill>
                  <a:srgbClr val="FF0000"/>
                </a:solidFill>
              </a:rPr>
              <a:t>quantity</a:t>
            </a:r>
            <a:r>
              <a:rPr lang="en-US" dirty="0"/>
              <a:t>.</a:t>
            </a:r>
          </a:p>
          <a:p>
            <a:pPr>
              <a:buFont typeface="Wingdings" pitchFamily="2" charset="2"/>
              <a:buChar char="§"/>
            </a:pPr>
            <a:endParaRPr lang="en-US" dirty="0"/>
          </a:p>
          <a:p>
            <a:pPr>
              <a:buFont typeface="Wingdings" pitchFamily="2" charset="2"/>
              <a:buChar char="§"/>
            </a:pPr>
            <a:r>
              <a:rPr lang="en-US" dirty="0"/>
              <a:t>    The </a:t>
            </a:r>
            <a:r>
              <a:rPr lang="en-US" i="1" dirty="0" err="1">
                <a:solidFill>
                  <a:srgbClr val="FF0000"/>
                </a:solidFill>
              </a:rPr>
              <a:t>OpenFeign</a:t>
            </a:r>
            <a:r>
              <a:rPr lang="en-US" dirty="0"/>
              <a:t> client is used to get</a:t>
            </a:r>
            <a:r>
              <a:rPr lang="fr-FR" dirty="0"/>
              <a:t> </a:t>
            </a:r>
            <a:r>
              <a:rPr lang="en-US" dirty="0"/>
              <a:t>the product data from the </a:t>
            </a:r>
            <a:r>
              <a:rPr lang="en-US" i="1" dirty="0" err="1">
                <a:solidFill>
                  <a:srgbClr val="FF0000"/>
                </a:solidFill>
              </a:rPr>
              <a:t>product_service</a:t>
            </a:r>
            <a:r>
              <a:rPr lang="en-US" i="1" dirty="0">
                <a:solidFill>
                  <a:srgbClr val="FF0000"/>
                </a:solidFill>
              </a:rPr>
              <a:t> </a:t>
            </a:r>
            <a:r>
              <a:rPr lang="en-US" dirty="0"/>
              <a:t>in order to calculate the order’ price</a:t>
            </a:r>
            <a:r>
              <a:rPr lang="fr-FR" i="1" dirty="0"/>
              <a:t>.</a:t>
            </a:r>
            <a:endParaRPr lang="en-US" i="1" dirty="0"/>
          </a:p>
          <a:p>
            <a:pPr>
              <a:buFont typeface="Wingdings" pitchFamily="2" charset="2"/>
              <a:buChar char="§"/>
            </a:pPr>
            <a:endParaRPr lang="en-US" dirty="0"/>
          </a:p>
          <a:p>
            <a:pPr>
              <a:buFont typeface="Wingdings" pitchFamily="2" charset="2"/>
              <a:buChar char="§"/>
            </a:pPr>
            <a:r>
              <a:rPr lang="en-US" dirty="0"/>
              <a:t>    In order to create a new order we need to check the product </a:t>
            </a:r>
            <a:r>
              <a:rPr lang="en-US" dirty="0">
                <a:solidFill>
                  <a:srgbClr val="FF0000"/>
                </a:solidFill>
              </a:rPr>
              <a:t>availability</a:t>
            </a:r>
            <a:r>
              <a:rPr lang="en-US" dirty="0"/>
              <a:t>.</a:t>
            </a:r>
          </a:p>
          <a:p>
            <a:pPr>
              <a:buFont typeface="Wingdings" pitchFamily="2" charset="2"/>
              <a:buChar char="§"/>
            </a:pPr>
            <a:endParaRPr lang="en-US" dirty="0"/>
          </a:p>
          <a:p>
            <a:pPr>
              <a:buFont typeface="Wingdings" pitchFamily="2" charset="2"/>
              <a:buChar char="§"/>
            </a:pPr>
            <a:r>
              <a:rPr lang="en-US" dirty="0"/>
              <a:t>    The </a:t>
            </a:r>
            <a:r>
              <a:rPr lang="en-US" i="1" dirty="0" err="1">
                <a:solidFill>
                  <a:srgbClr val="FF0000"/>
                </a:solidFill>
              </a:rPr>
              <a:t>order_service</a:t>
            </a:r>
            <a:r>
              <a:rPr lang="en-US" i="1" dirty="0">
                <a:solidFill>
                  <a:srgbClr val="FF0000"/>
                </a:solidFill>
              </a:rPr>
              <a:t> </a:t>
            </a:r>
            <a:r>
              <a:rPr lang="en-US" dirty="0"/>
              <a:t>will </a:t>
            </a:r>
            <a:r>
              <a:rPr lang="en-US" dirty="0">
                <a:solidFill>
                  <a:srgbClr val="FF0000"/>
                </a:solidFill>
              </a:rPr>
              <a:t>receive</a:t>
            </a:r>
            <a:r>
              <a:rPr lang="en-US" dirty="0"/>
              <a:t> the new order information, then it will </a:t>
            </a:r>
            <a:r>
              <a:rPr lang="en-US" dirty="0">
                <a:solidFill>
                  <a:srgbClr val="FF0000"/>
                </a:solidFill>
              </a:rPr>
              <a:t>create</a:t>
            </a:r>
            <a:r>
              <a:rPr lang="en-US" dirty="0"/>
              <a:t> and </a:t>
            </a:r>
            <a:r>
              <a:rPr lang="en-US" dirty="0">
                <a:solidFill>
                  <a:srgbClr val="FF0000"/>
                </a:solidFill>
              </a:rPr>
              <a:t>save</a:t>
            </a:r>
            <a:r>
              <a:rPr lang="en-US" dirty="0"/>
              <a:t> it in the DB with a </a:t>
            </a:r>
            <a:r>
              <a:rPr lang="en-US" b="1" dirty="0"/>
              <a:t>CREATED</a:t>
            </a:r>
            <a:r>
              <a:rPr lang="en-US" dirty="0"/>
              <a:t> order state.</a:t>
            </a:r>
          </a:p>
          <a:p>
            <a:pPr>
              <a:buFont typeface="Wingdings" pitchFamily="2" charset="2"/>
              <a:buChar char="§"/>
            </a:pPr>
            <a:endParaRPr lang="en-US" dirty="0"/>
          </a:p>
          <a:p>
            <a:pPr>
              <a:buFont typeface="Wingdings" pitchFamily="2" charset="2"/>
              <a:buChar char="§"/>
            </a:pPr>
            <a:r>
              <a:rPr lang="en-US" dirty="0"/>
              <a:t>    The </a:t>
            </a:r>
            <a:r>
              <a:rPr lang="en-US" i="1" dirty="0" err="1">
                <a:solidFill>
                  <a:srgbClr val="FF0000"/>
                </a:solidFill>
              </a:rPr>
              <a:t>order_service</a:t>
            </a:r>
            <a:r>
              <a:rPr lang="en-US" i="1" dirty="0">
                <a:solidFill>
                  <a:srgbClr val="FF0000"/>
                </a:solidFill>
              </a:rPr>
              <a:t> </a:t>
            </a:r>
            <a:r>
              <a:rPr lang="en-US" dirty="0"/>
              <a:t>send an order event to the </a:t>
            </a:r>
            <a:r>
              <a:rPr lang="en-US" i="1" dirty="0" err="1">
                <a:solidFill>
                  <a:srgbClr val="FF0000"/>
                </a:solidFill>
              </a:rPr>
              <a:t>product_service</a:t>
            </a:r>
            <a:r>
              <a:rPr lang="en-US" i="1" dirty="0">
                <a:solidFill>
                  <a:srgbClr val="FF0000"/>
                </a:solidFill>
              </a:rPr>
              <a:t> </a:t>
            </a:r>
            <a:r>
              <a:rPr lang="en-US" dirty="0"/>
              <a:t>in order to check if the product is </a:t>
            </a:r>
            <a:r>
              <a:rPr lang="en-US" dirty="0">
                <a:solidFill>
                  <a:srgbClr val="FF0000"/>
                </a:solidFill>
              </a:rPr>
              <a:t>available</a:t>
            </a:r>
            <a:r>
              <a:rPr lang="en-US" dirty="0"/>
              <a:t> or not, and </a:t>
            </a:r>
            <a:r>
              <a:rPr lang="en-US" dirty="0">
                <a:solidFill>
                  <a:srgbClr val="FF0000"/>
                </a:solidFill>
              </a:rPr>
              <a:t>update</a:t>
            </a:r>
            <a:r>
              <a:rPr lang="en-US" dirty="0"/>
              <a:t> the product DB. </a:t>
            </a:r>
          </a:p>
          <a:p>
            <a:pPr>
              <a:buFont typeface="Wingdings" pitchFamily="2" charset="2"/>
              <a:buChar char="§"/>
            </a:pPr>
            <a:endParaRPr lang="en-US" dirty="0"/>
          </a:p>
          <a:p>
            <a:pPr>
              <a:buFont typeface="Wingdings" pitchFamily="2" charset="2"/>
              <a:buChar char="§"/>
            </a:pPr>
            <a:r>
              <a:rPr lang="en-US" dirty="0"/>
              <a:t>   If the product is </a:t>
            </a:r>
            <a:r>
              <a:rPr lang="en-US" dirty="0">
                <a:solidFill>
                  <a:srgbClr val="FF0000"/>
                </a:solidFill>
              </a:rPr>
              <a:t>available</a:t>
            </a:r>
            <a:r>
              <a:rPr lang="en-US" dirty="0"/>
              <a:t>, the product service will </a:t>
            </a:r>
            <a:r>
              <a:rPr lang="en-US" dirty="0">
                <a:solidFill>
                  <a:srgbClr val="FF0000"/>
                </a:solidFill>
              </a:rPr>
              <a:t>update</a:t>
            </a:r>
            <a:r>
              <a:rPr lang="en-US" dirty="0"/>
              <a:t> </a:t>
            </a:r>
            <a:r>
              <a:rPr lang="en-US" dirty="0">
                <a:solidFill>
                  <a:srgbClr val="FF0000"/>
                </a:solidFill>
              </a:rPr>
              <a:t>the items number </a:t>
            </a:r>
            <a:r>
              <a:rPr lang="en-US" dirty="0"/>
              <a:t>in the product DB and then send a </a:t>
            </a:r>
            <a:r>
              <a:rPr lang="en-US" dirty="0">
                <a:solidFill>
                  <a:srgbClr val="FF0000"/>
                </a:solidFill>
              </a:rPr>
              <a:t>product event </a:t>
            </a:r>
            <a:r>
              <a:rPr lang="en-US" dirty="0"/>
              <a:t>with the </a:t>
            </a:r>
            <a:r>
              <a:rPr lang="en-US" b="1" dirty="0">
                <a:solidFill>
                  <a:srgbClr val="FF0000"/>
                </a:solidFill>
              </a:rPr>
              <a:t>AVAILABALE</a:t>
            </a:r>
            <a:r>
              <a:rPr lang="en-US" dirty="0"/>
              <a:t> state to the </a:t>
            </a:r>
            <a:r>
              <a:rPr lang="en-US" i="1" dirty="0" err="1">
                <a:solidFill>
                  <a:srgbClr val="FF0000"/>
                </a:solidFill>
              </a:rPr>
              <a:t>order_service</a:t>
            </a:r>
            <a:r>
              <a:rPr lang="en-US" i="1" dirty="0"/>
              <a:t>. </a:t>
            </a:r>
            <a:r>
              <a:rPr lang="en-US" dirty="0"/>
              <a:t>If the product is </a:t>
            </a:r>
            <a:r>
              <a:rPr lang="en-US" dirty="0">
                <a:solidFill>
                  <a:srgbClr val="FF0000"/>
                </a:solidFill>
              </a:rPr>
              <a:t>out of stock </a:t>
            </a:r>
            <a:r>
              <a:rPr lang="en-US" dirty="0"/>
              <a:t>the product event will gather an </a:t>
            </a:r>
            <a:r>
              <a:rPr lang="en-US" b="1" dirty="0"/>
              <a:t>OUT_OF_STOCK </a:t>
            </a:r>
            <a:r>
              <a:rPr lang="en-US" dirty="0"/>
              <a:t>state.</a:t>
            </a:r>
          </a:p>
          <a:p>
            <a:pPr>
              <a:buFont typeface="Wingdings" pitchFamily="2" charset="2"/>
              <a:buChar char="§"/>
            </a:pPr>
            <a:endParaRPr lang="en-US" dirty="0"/>
          </a:p>
          <a:p>
            <a:pPr>
              <a:buFont typeface="Wingdings" pitchFamily="2" charset="2"/>
              <a:buChar char="§"/>
            </a:pPr>
            <a:r>
              <a:rPr lang="en-US" dirty="0"/>
              <a:t>  If the product state is </a:t>
            </a:r>
            <a:r>
              <a:rPr lang="en-US" b="1" dirty="0"/>
              <a:t>AVAILABALE</a:t>
            </a:r>
            <a:r>
              <a:rPr lang="en-US" dirty="0"/>
              <a:t>, the </a:t>
            </a:r>
            <a:r>
              <a:rPr lang="en-US" i="1" dirty="0" err="1">
                <a:solidFill>
                  <a:srgbClr val="FF0000"/>
                </a:solidFill>
              </a:rPr>
              <a:t>order_service</a:t>
            </a:r>
            <a:r>
              <a:rPr lang="en-US" i="1" dirty="0">
                <a:solidFill>
                  <a:srgbClr val="FF0000"/>
                </a:solidFill>
              </a:rPr>
              <a:t> </a:t>
            </a:r>
            <a:r>
              <a:rPr lang="en-US" dirty="0"/>
              <a:t>will </a:t>
            </a:r>
            <a:r>
              <a:rPr lang="en-US" dirty="0">
                <a:solidFill>
                  <a:srgbClr val="FF0000"/>
                </a:solidFill>
              </a:rPr>
              <a:t>update</a:t>
            </a:r>
            <a:r>
              <a:rPr lang="en-US" dirty="0"/>
              <a:t> the state of the order to </a:t>
            </a:r>
            <a:r>
              <a:rPr lang="en-US" b="1" dirty="0"/>
              <a:t>PROCESSING</a:t>
            </a:r>
            <a:r>
              <a:rPr lang="en-US" dirty="0"/>
              <a:t>, if not it will be changed to </a:t>
            </a:r>
            <a:r>
              <a:rPr lang="en-US" b="1" dirty="0"/>
              <a:t>FAILED</a:t>
            </a:r>
            <a:r>
              <a:rPr lang="en-US" dirty="0"/>
              <a:t>.</a:t>
            </a:r>
          </a:p>
        </p:txBody>
      </p:sp>
    </p:spTree>
    <p:extLst>
      <p:ext uri="{BB962C8B-B14F-4D97-AF65-F5344CB8AC3E}">
        <p14:creationId xmlns:p14="http://schemas.microsoft.com/office/powerpoint/2010/main" val="28338648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EAC5-D261-4D05-8ED3-A4DE32A744AC}"/>
              </a:ext>
            </a:extLst>
          </p:cNvPr>
          <p:cNvSpPr>
            <a:spLocks noGrp="1"/>
          </p:cNvSpPr>
          <p:nvPr>
            <p:ph type="title"/>
          </p:nvPr>
        </p:nvSpPr>
        <p:spPr>
          <a:xfrm>
            <a:off x="0" y="0"/>
            <a:ext cx="12192000" cy="1050758"/>
          </a:xfrm>
        </p:spPr>
        <p:txBody>
          <a:bodyPr/>
          <a:lstStyle/>
          <a:p>
            <a:r>
              <a:rPr lang="fr-FR" sz="4000" dirty="0">
                <a:solidFill>
                  <a:schemeClr val="accent3"/>
                </a:solidFill>
              </a:rPr>
              <a:t>The process</a:t>
            </a:r>
            <a:endParaRPr lang="fr-FR" sz="4000" dirty="0"/>
          </a:p>
        </p:txBody>
      </p:sp>
      <p:sp>
        <p:nvSpPr>
          <p:cNvPr id="5" name="Rectangle 4">
            <a:extLst>
              <a:ext uri="{FF2B5EF4-FFF2-40B4-BE49-F238E27FC236}">
                <a16:creationId xmlns:a16="http://schemas.microsoft.com/office/drawing/2014/main" id="{0482986D-05EE-4CDC-B35C-94AEED0F89DF}"/>
              </a:ext>
            </a:extLst>
          </p:cNvPr>
          <p:cNvSpPr/>
          <p:nvPr/>
        </p:nvSpPr>
        <p:spPr>
          <a:xfrm>
            <a:off x="352602" y="1071478"/>
            <a:ext cx="11839398" cy="5632311"/>
          </a:xfrm>
          <a:prstGeom prst="rect">
            <a:avLst/>
          </a:prstGeom>
        </p:spPr>
        <p:txBody>
          <a:bodyPr wrap="square">
            <a:spAutoFit/>
          </a:bodyPr>
          <a:lstStyle/>
          <a:p>
            <a:pPr marL="342900" indent="-342900">
              <a:buFont typeface="Wingdings" panose="05000000000000000000" pitchFamily="2" charset="2"/>
              <a:buChar char="q"/>
            </a:pPr>
            <a:r>
              <a:rPr lang="en-US" sz="2000" b="1" i="0" dirty="0">
                <a:solidFill>
                  <a:srgbClr val="24292F"/>
                </a:solidFill>
                <a:effectLst/>
                <a:latin typeface="-apple-system"/>
              </a:rPr>
              <a:t>  Step 1 : </a:t>
            </a:r>
            <a:r>
              <a:rPr lang="en-US" sz="2000" dirty="0"/>
              <a:t>Update the services from the last demo to use h2 database, and save some initial data to work with.</a:t>
            </a:r>
          </a:p>
          <a:p>
            <a:pPr marL="457200" indent="-457200" algn="l">
              <a:buFont typeface="+mj-lt"/>
              <a:buAutoNum type="arabicParenR"/>
            </a:pPr>
            <a:endParaRPr lang="en-US" sz="2000" b="1" i="0" dirty="0">
              <a:solidFill>
                <a:srgbClr val="24292F"/>
              </a:solidFill>
              <a:effectLst/>
              <a:latin typeface="-apple-system"/>
            </a:endParaRPr>
          </a:p>
          <a:p>
            <a:pPr marL="342900" indent="-342900">
              <a:buFont typeface="Wingdings" panose="05000000000000000000" pitchFamily="2" charset="2"/>
              <a:buChar char="q"/>
            </a:pPr>
            <a:r>
              <a:rPr lang="en-US" sz="2000" b="1" dirty="0">
                <a:solidFill>
                  <a:srgbClr val="24292F"/>
                </a:solidFill>
                <a:latin typeface="-apple-system"/>
              </a:rPr>
              <a:t>  </a:t>
            </a:r>
            <a:r>
              <a:rPr lang="en-US" sz="2000" b="1" i="0" dirty="0">
                <a:solidFill>
                  <a:srgbClr val="24292F"/>
                </a:solidFill>
                <a:effectLst/>
                <a:latin typeface="-apple-system"/>
              </a:rPr>
              <a:t>Step 2 : </a:t>
            </a:r>
            <a:r>
              <a:rPr lang="en-US" sz="2000" dirty="0"/>
              <a:t>Define in a new separated project the Data Transfer Objects (DTOs) to share classes between projects. The shared set of classes between the two services will be used to handle the events. (The DTOs (</a:t>
            </a:r>
            <a:r>
              <a:rPr lang="en-US" sz="2000" dirty="0" err="1"/>
              <a:t>Clsses</a:t>
            </a:r>
            <a:r>
              <a:rPr lang="en-US" sz="2000" dirty="0"/>
              <a:t> to share) are : </a:t>
            </a:r>
            <a:r>
              <a:rPr lang="en-US" sz="2000" dirty="0" err="1"/>
              <a:t>OrderEvent</a:t>
            </a:r>
            <a:r>
              <a:rPr lang="en-US" sz="2000" dirty="0"/>
              <a:t>, </a:t>
            </a:r>
            <a:r>
              <a:rPr lang="en-US" sz="2000" dirty="0" err="1"/>
              <a:t>ProductEvent</a:t>
            </a:r>
            <a:r>
              <a:rPr lang="en-US" sz="2000" dirty="0"/>
              <a:t>, </a:t>
            </a:r>
            <a:r>
              <a:rPr lang="en-US" sz="2000" dirty="0" err="1"/>
              <a:t>OrderState</a:t>
            </a:r>
            <a:r>
              <a:rPr lang="en-US" sz="2000" dirty="0"/>
              <a:t> (</a:t>
            </a:r>
            <a:r>
              <a:rPr lang="en-US" sz="2000" dirty="0" err="1"/>
              <a:t>enum</a:t>
            </a:r>
            <a:r>
              <a:rPr lang="en-US" sz="2000" dirty="0"/>
              <a:t>), </a:t>
            </a:r>
            <a:r>
              <a:rPr lang="en-US" sz="2000" dirty="0" err="1"/>
              <a:t>ProductState</a:t>
            </a:r>
            <a:r>
              <a:rPr lang="en-US" sz="2000" dirty="0"/>
              <a:t> (</a:t>
            </a:r>
            <a:r>
              <a:rPr lang="en-US" sz="2000" dirty="0" err="1"/>
              <a:t>enum</a:t>
            </a:r>
            <a:r>
              <a:rPr lang="en-US" sz="2000" dirty="0"/>
              <a:t>)). </a:t>
            </a:r>
          </a:p>
          <a:p>
            <a:endParaRPr lang="en-US" sz="2000" b="1" dirty="0">
              <a:solidFill>
                <a:srgbClr val="000000"/>
              </a:solidFill>
              <a:latin typeface="Raleway" pitchFamily="2" charset="0"/>
            </a:endParaRPr>
          </a:p>
          <a:p>
            <a:pPr marL="342900" indent="-342900">
              <a:buFont typeface="Wingdings" panose="05000000000000000000" pitchFamily="2" charset="2"/>
              <a:buChar char="q"/>
            </a:pPr>
            <a:r>
              <a:rPr lang="en-US" sz="2000" b="1" i="0" dirty="0">
                <a:solidFill>
                  <a:srgbClr val="000000"/>
                </a:solidFill>
                <a:effectLst/>
                <a:latin typeface="Raleway" pitchFamily="2" charset="0"/>
              </a:rPr>
              <a:t>  </a:t>
            </a:r>
            <a:r>
              <a:rPr lang="en-US" sz="2000" b="1" i="0" dirty="0">
                <a:solidFill>
                  <a:srgbClr val="24292F"/>
                </a:solidFill>
                <a:effectLst/>
                <a:latin typeface="-apple-system"/>
              </a:rPr>
              <a:t>Step 3 : </a:t>
            </a:r>
            <a:r>
              <a:rPr lang="en-US" sz="2000" i="0" dirty="0">
                <a:solidFill>
                  <a:srgbClr val="24292F"/>
                </a:solidFill>
                <a:effectLst/>
                <a:latin typeface="-apple-system"/>
              </a:rPr>
              <a:t>A</a:t>
            </a:r>
            <a:r>
              <a:rPr lang="en-US" sz="2000" dirty="0"/>
              <a:t>dd the necessary maven dependencies to the </a:t>
            </a:r>
            <a:r>
              <a:rPr lang="en-US" sz="2000" i="1" dirty="0" err="1"/>
              <a:t>order_service</a:t>
            </a:r>
            <a:r>
              <a:rPr lang="en-US" sz="2000" dirty="0"/>
              <a:t> and the </a:t>
            </a:r>
            <a:r>
              <a:rPr lang="en-US" sz="2000" i="1" dirty="0" err="1"/>
              <a:t>product_service</a:t>
            </a:r>
            <a:r>
              <a:rPr lang="en-US" sz="2000" i="1" dirty="0"/>
              <a:t>, </a:t>
            </a:r>
            <a:r>
              <a:rPr lang="en-US" sz="2000" dirty="0"/>
              <a:t>including the DTO’s project dependency.</a:t>
            </a:r>
          </a:p>
          <a:p>
            <a:endParaRPr lang="en-US" sz="2000" dirty="0"/>
          </a:p>
          <a:p>
            <a:pPr marL="342900" indent="-342900">
              <a:buFont typeface="Wingdings" panose="05000000000000000000" pitchFamily="2" charset="2"/>
              <a:buChar char="q"/>
            </a:pPr>
            <a:r>
              <a:rPr lang="en-US" sz="2000" dirty="0"/>
              <a:t>  </a:t>
            </a:r>
            <a:r>
              <a:rPr lang="en-US" sz="2000" b="1" i="0" dirty="0">
                <a:solidFill>
                  <a:srgbClr val="24292F"/>
                </a:solidFill>
                <a:effectLst/>
                <a:latin typeface="-apple-system"/>
              </a:rPr>
              <a:t>Step 4 : </a:t>
            </a:r>
            <a:r>
              <a:rPr lang="en-US" sz="2000" dirty="0"/>
              <a:t>Implement the new </a:t>
            </a:r>
            <a:r>
              <a:rPr lang="en-US" sz="2000" dirty="0" err="1"/>
              <a:t>createOrder</a:t>
            </a:r>
            <a:r>
              <a:rPr lang="en-US" sz="2000" dirty="0"/>
              <a:t>() method. Save the new order and publish the order event.</a:t>
            </a:r>
          </a:p>
          <a:p>
            <a:endParaRPr lang="en-US" sz="2000" dirty="0"/>
          </a:p>
          <a:p>
            <a:pPr marL="342900" indent="-342900">
              <a:buFont typeface="Wingdings" panose="05000000000000000000" pitchFamily="2" charset="2"/>
              <a:buChar char="q"/>
            </a:pPr>
            <a:r>
              <a:rPr lang="en-US" sz="2000" b="1" i="0" dirty="0">
                <a:solidFill>
                  <a:srgbClr val="000000"/>
                </a:solidFill>
                <a:effectLst/>
                <a:latin typeface="Raleway" pitchFamily="2" charset="0"/>
              </a:rPr>
              <a:t>  </a:t>
            </a:r>
            <a:r>
              <a:rPr lang="en-US" sz="2000" b="1" i="0" dirty="0">
                <a:solidFill>
                  <a:srgbClr val="24292F"/>
                </a:solidFill>
                <a:effectLst/>
                <a:latin typeface="-apple-system"/>
              </a:rPr>
              <a:t>Step </a:t>
            </a:r>
            <a:r>
              <a:rPr lang="en-US" sz="2000" b="1" dirty="0">
                <a:solidFill>
                  <a:srgbClr val="24292F"/>
                </a:solidFill>
                <a:latin typeface="-apple-system"/>
              </a:rPr>
              <a:t>5</a:t>
            </a:r>
            <a:r>
              <a:rPr lang="en-US" sz="2000" b="1" i="0" dirty="0">
                <a:solidFill>
                  <a:srgbClr val="24292F"/>
                </a:solidFill>
                <a:effectLst/>
                <a:latin typeface="-apple-system"/>
              </a:rPr>
              <a:t> </a:t>
            </a:r>
            <a:r>
              <a:rPr lang="en-US" sz="2000" b="1" i="0" dirty="0">
                <a:solidFill>
                  <a:srgbClr val="24292F"/>
                </a:solidFill>
                <a:effectLst/>
                <a:latin typeface="Segoe UI (Body)"/>
              </a:rPr>
              <a:t>: </a:t>
            </a:r>
            <a:r>
              <a:rPr lang="en-US" sz="2000" i="0" dirty="0">
                <a:solidFill>
                  <a:srgbClr val="24292F"/>
                </a:solidFill>
                <a:effectLst/>
                <a:latin typeface="Segoe UI (Body)"/>
              </a:rPr>
              <a:t>Implement the </a:t>
            </a:r>
            <a:r>
              <a:rPr lang="en-US" sz="2000" i="1" dirty="0" err="1">
                <a:solidFill>
                  <a:srgbClr val="24292F"/>
                </a:solidFill>
                <a:latin typeface="Segoe UI (Body)"/>
              </a:rPr>
              <a:t>product_service</a:t>
            </a:r>
            <a:r>
              <a:rPr lang="en-US" sz="2000" i="1" dirty="0">
                <a:solidFill>
                  <a:srgbClr val="24292F"/>
                </a:solidFill>
                <a:latin typeface="Segoe UI (Body)"/>
              </a:rPr>
              <a:t> </a:t>
            </a:r>
            <a:r>
              <a:rPr lang="en-US" sz="2000" dirty="0">
                <a:solidFill>
                  <a:srgbClr val="24292F"/>
                </a:solidFill>
                <a:latin typeface="Segoe UI (Body)"/>
              </a:rPr>
              <a:t>replier that consume an order event and return a product event.</a:t>
            </a:r>
            <a:endParaRPr lang="en-US" sz="2000" dirty="0">
              <a:latin typeface="Segoe UI (Body)"/>
            </a:endParaRPr>
          </a:p>
          <a:p>
            <a:pPr marL="342900" indent="-342900">
              <a:buFont typeface="Wingdings" panose="05000000000000000000" pitchFamily="2" charset="2"/>
              <a:buChar char="q"/>
            </a:pPr>
            <a:endParaRPr lang="en-US" sz="2000" dirty="0">
              <a:latin typeface="Segoe UI (Body)"/>
            </a:endParaRPr>
          </a:p>
          <a:p>
            <a:pPr marL="342900" indent="-342900">
              <a:buFont typeface="Wingdings" panose="05000000000000000000" pitchFamily="2" charset="2"/>
              <a:buChar char="q"/>
            </a:pPr>
            <a:r>
              <a:rPr lang="en-US" sz="2000" dirty="0"/>
              <a:t>  </a:t>
            </a:r>
            <a:r>
              <a:rPr lang="en-US" sz="2000" b="1" i="0" dirty="0">
                <a:solidFill>
                  <a:srgbClr val="24292F"/>
                </a:solidFill>
                <a:effectLst/>
                <a:latin typeface="-apple-system"/>
              </a:rPr>
              <a:t>Step </a:t>
            </a:r>
            <a:r>
              <a:rPr lang="en-US" sz="2000" b="1" dirty="0">
                <a:solidFill>
                  <a:srgbClr val="24292F"/>
                </a:solidFill>
                <a:latin typeface="-apple-system"/>
              </a:rPr>
              <a:t>6</a:t>
            </a:r>
            <a:r>
              <a:rPr lang="en-US" sz="2000" b="1" i="0" dirty="0">
                <a:solidFill>
                  <a:srgbClr val="24292F"/>
                </a:solidFill>
                <a:effectLst/>
                <a:latin typeface="-apple-system"/>
              </a:rPr>
              <a:t> : </a:t>
            </a:r>
            <a:r>
              <a:rPr lang="en-US" sz="2000" dirty="0">
                <a:solidFill>
                  <a:srgbClr val="24292F"/>
                </a:solidFill>
                <a:latin typeface="Segoe UI (Body)"/>
              </a:rPr>
              <a:t>From </a:t>
            </a:r>
            <a:r>
              <a:rPr lang="en-US" sz="2000" i="0" dirty="0">
                <a:solidFill>
                  <a:srgbClr val="24292F"/>
                </a:solidFill>
                <a:effectLst/>
                <a:latin typeface="Segoe UI (Body)"/>
              </a:rPr>
              <a:t>the </a:t>
            </a:r>
            <a:r>
              <a:rPr lang="en-US" sz="2000" i="1" dirty="0" err="1">
                <a:solidFill>
                  <a:srgbClr val="24292F"/>
                </a:solidFill>
                <a:effectLst/>
                <a:latin typeface="Segoe UI (Body)"/>
              </a:rPr>
              <a:t>order_service</a:t>
            </a:r>
            <a:r>
              <a:rPr lang="en-US" sz="2000" i="0" dirty="0">
                <a:solidFill>
                  <a:srgbClr val="24292F"/>
                </a:solidFill>
                <a:effectLst/>
                <a:latin typeface="Segoe UI (Body)"/>
              </a:rPr>
              <a:t>, c</a:t>
            </a:r>
            <a:r>
              <a:rPr lang="en-US" sz="2000" dirty="0">
                <a:solidFill>
                  <a:srgbClr val="24292F"/>
                </a:solidFill>
                <a:latin typeface="Segoe UI (Body)"/>
              </a:rPr>
              <a:t>onsume the product event and take the appropriate actions</a:t>
            </a:r>
            <a:r>
              <a:rPr lang="en-US" sz="2000" dirty="0">
                <a:solidFill>
                  <a:srgbClr val="24292F"/>
                </a:solidFill>
                <a:latin typeface="-apple-system"/>
              </a:rPr>
              <a:t>.</a:t>
            </a:r>
            <a:endParaRPr lang="en-US" sz="2000" dirty="0"/>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b="1" i="0" dirty="0">
                <a:solidFill>
                  <a:srgbClr val="000000"/>
                </a:solidFill>
                <a:effectLst/>
                <a:latin typeface="Raleway" pitchFamily="2" charset="0"/>
              </a:rPr>
              <a:t>  </a:t>
            </a:r>
            <a:r>
              <a:rPr lang="en-US" sz="2000" b="1" i="0" dirty="0">
                <a:solidFill>
                  <a:srgbClr val="24292F"/>
                </a:solidFill>
                <a:effectLst/>
                <a:latin typeface="-apple-system"/>
              </a:rPr>
              <a:t>Step 7 : </a:t>
            </a:r>
            <a:r>
              <a:rPr lang="en-US" sz="2000" dirty="0"/>
              <a:t>Run the </a:t>
            </a:r>
            <a:r>
              <a:rPr lang="en-US" sz="2000" dirty="0" err="1"/>
              <a:t>kafka</a:t>
            </a:r>
            <a:r>
              <a:rPr lang="en-US" sz="2000" dirty="0"/>
              <a:t> server and test the app.</a:t>
            </a:r>
          </a:p>
        </p:txBody>
      </p:sp>
    </p:spTree>
    <p:extLst>
      <p:ext uri="{BB962C8B-B14F-4D97-AF65-F5344CB8AC3E}">
        <p14:creationId xmlns:p14="http://schemas.microsoft.com/office/powerpoint/2010/main" val="169635397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0" y="1815152"/>
            <a:ext cx="12192000" cy="3234520"/>
          </a:xfrm>
        </p:spPr>
        <p:txBody>
          <a:bodyPr anchor="ctr">
            <a:normAutofit/>
          </a:bodyPr>
          <a:lstStyle/>
          <a:p>
            <a:pPr algn="ctr"/>
            <a:r>
              <a:rPr lang="en-US" sz="8000" b="0" spc="160" dirty="0">
                <a:solidFill>
                  <a:srgbClr val="92D050"/>
                </a:solidFill>
                <a:latin typeface="Segoe UI Semibold" panose="020B0702040204020203" pitchFamily="34" charset="0"/>
                <a:ea typeface="+mj-ea"/>
                <a:cs typeface="Segoe UI Semibold" panose="020B0702040204020203" pitchFamily="34" charset="0"/>
              </a:rPr>
              <a:t>STEP 1 </a:t>
            </a:r>
            <a:endParaRPr lang="en-US" sz="8000" dirty="0"/>
          </a:p>
        </p:txBody>
      </p:sp>
      <p:pic>
        <p:nvPicPr>
          <p:cNvPr id="6" name="Picture 2" descr="C:\Users\Triple H\Desktop\expo ULML - Copie\zzzzzzzzzzzzzzzzz.PNG"/>
          <p:cNvPicPr>
            <a:picLocks noChangeAspect="1" noChangeArrowheads="1"/>
          </p:cNvPicPr>
          <p:nvPr/>
        </p:nvPicPr>
        <p:blipFill>
          <a:blip r:embed="rId2"/>
          <a:srcRect/>
          <a:stretch>
            <a:fillRect/>
          </a:stretch>
        </p:blipFill>
        <p:spPr bwMode="auto">
          <a:xfrm>
            <a:off x="0" y="0"/>
            <a:ext cx="12192000" cy="1820246"/>
          </a:xfrm>
          <a:prstGeom prst="rect">
            <a:avLst/>
          </a:prstGeom>
          <a:noFill/>
        </p:spPr>
      </p:pic>
      <p:pic>
        <p:nvPicPr>
          <p:cNvPr id="4" name="Picture 2" descr="C:\Users\Triple H\Desktop\expo ULML - Copie\zzzzzzzzzzzzzzzzz.PNG">
            <a:extLst>
              <a:ext uri="{FF2B5EF4-FFF2-40B4-BE49-F238E27FC236}">
                <a16:creationId xmlns:a16="http://schemas.microsoft.com/office/drawing/2014/main" id="{FC20B5CD-28F7-4546-A77F-E467D8BC3D07}"/>
              </a:ext>
            </a:extLst>
          </p:cNvPr>
          <p:cNvPicPr>
            <a:picLocks noChangeAspect="1" noChangeArrowheads="1"/>
          </p:cNvPicPr>
          <p:nvPr/>
        </p:nvPicPr>
        <p:blipFill>
          <a:blip r:embed="rId2"/>
          <a:srcRect/>
          <a:stretch>
            <a:fillRect/>
          </a:stretch>
        </p:blipFill>
        <p:spPr bwMode="auto">
          <a:xfrm rot="10800000">
            <a:off x="0" y="5049672"/>
            <a:ext cx="12192000" cy="1820246"/>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EAC5-D261-4D05-8ED3-A4DE32A744AC}"/>
              </a:ext>
            </a:extLst>
          </p:cNvPr>
          <p:cNvSpPr>
            <a:spLocks noGrp="1"/>
          </p:cNvSpPr>
          <p:nvPr>
            <p:ph type="title"/>
          </p:nvPr>
        </p:nvSpPr>
        <p:spPr>
          <a:xfrm>
            <a:off x="0" y="0"/>
            <a:ext cx="12192000" cy="1050758"/>
          </a:xfrm>
        </p:spPr>
        <p:txBody>
          <a:bodyPr/>
          <a:lstStyle/>
          <a:p>
            <a:r>
              <a:rPr lang="en-US" sz="4000" dirty="0">
                <a:solidFill>
                  <a:schemeClr val="accent3"/>
                </a:solidFill>
              </a:rPr>
              <a:t> </a:t>
            </a:r>
            <a:r>
              <a:rPr lang="en-US" sz="4000" dirty="0">
                <a:solidFill>
                  <a:srgbClr val="FF0000"/>
                </a:solidFill>
              </a:rPr>
              <a:t>Step 1 </a:t>
            </a:r>
            <a:r>
              <a:rPr lang="en-US" sz="4000" dirty="0">
                <a:solidFill>
                  <a:schemeClr val="accent3"/>
                </a:solidFill>
              </a:rPr>
              <a:t>: Update the services</a:t>
            </a:r>
            <a:endParaRPr lang="en-US" sz="4000" dirty="0"/>
          </a:p>
        </p:txBody>
      </p:sp>
      <p:sp>
        <p:nvSpPr>
          <p:cNvPr id="13" name="Rectangle 12">
            <a:extLst>
              <a:ext uri="{FF2B5EF4-FFF2-40B4-BE49-F238E27FC236}">
                <a16:creationId xmlns:a16="http://schemas.microsoft.com/office/drawing/2014/main" id="{3C43DAD9-7CCC-4736-A3D7-B894DC4A20D0}"/>
              </a:ext>
            </a:extLst>
          </p:cNvPr>
          <p:cNvSpPr/>
          <p:nvPr/>
        </p:nvSpPr>
        <p:spPr>
          <a:xfrm>
            <a:off x="251788" y="1187698"/>
            <a:ext cx="5844211" cy="386138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5185C30-100A-40E7-BEDF-2880A8E4E38C}"/>
              </a:ext>
            </a:extLst>
          </p:cNvPr>
          <p:cNvSpPr/>
          <p:nvPr/>
        </p:nvSpPr>
        <p:spPr>
          <a:xfrm>
            <a:off x="6370787" y="1187698"/>
            <a:ext cx="5728447" cy="386138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9632F54B-96CC-4855-9B87-C3E7F7109B89}"/>
              </a:ext>
            </a:extLst>
          </p:cNvPr>
          <p:cNvSpPr txBox="1"/>
          <p:nvPr/>
        </p:nvSpPr>
        <p:spPr>
          <a:xfrm>
            <a:off x="3753874" y="1335875"/>
            <a:ext cx="2067340" cy="369332"/>
          </a:xfrm>
          <a:prstGeom prst="rect">
            <a:avLst/>
          </a:prstGeom>
          <a:noFill/>
        </p:spPr>
        <p:txBody>
          <a:bodyPr wrap="square">
            <a:spAutoFit/>
          </a:bodyPr>
          <a:lstStyle/>
          <a:p>
            <a:pPr algn="ctr"/>
            <a:r>
              <a:rPr lang="en-US" b="1" dirty="0" err="1">
                <a:solidFill>
                  <a:srgbClr val="000000"/>
                </a:solidFill>
                <a:latin typeface="Raleway" pitchFamily="2" charset="0"/>
              </a:rPr>
              <a:t>product_service</a:t>
            </a:r>
            <a:r>
              <a:rPr lang="en-US" b="1" dirty="0">
                <a:solidFill>
                  <a:srgbClr val="000000"/>
                </a:solidFill>
                <a:latin typeface="Raleway" pitchFamily="2" charset="0"/>
              </a:rPr>
              <a:t> </a:t>
            </a:r>
          </a:p>
        </p:txBody>
      </p:sp>
      <p:sp>
        <p:nvSpPr>
          <p:cNvPr id="16" name="TextBox 15">
            <a:extLst>
              <a:ext uri="{FF2B5EF4-FFF2-40B4-BE49-F238E27FC236}">
                <a16:creationId xmlns:a16="http://schemas.microsoft.com/office/drawing/2014/main" id="{BD756810-361A-4AF9-A73B-D66A0B460DAA}"/>
              </a:ext>
            </a:extLst>
          </p:cNvPr>
          <p:cNvSpPr txBox="1"/>
          <p:nvPr/>
        </p:nvSpPr>
        <p:spPr>
          <a:xfrm>
            <a:off x="6529808" y="1367697"/>
            <a:ext cx="1755386" cy="369332"/>
          </a:xfrm>
          <a:prstGeom prst="rect">
            <a:avLst/>
          </a:prstGeom>
          <a:noFill/>
        </p:spPr>
        <p:txBody>
          <a:bodyPr wrap="square">
            <a:spAutoFit/>
          </a:bodyPr>
          <a:lstStyle/>
          <a:p>
            <a:pPr algn="ctr"/>
            <a:r>
              <a:rPr lang="en-US" b="1" dirty="0" err="1">
                <a:solidFill>
                  <a:srgbClr val="000000"/>
                </a:solidFill>
                <a:latin typeface="Raleway" pitchFamily="2" charset="0"/>
              </a:rPr>
              <a:t>order_service</a:t>
            </a:r>
            <a:r>
              <a:rPr lang="en-US" b="1" dirty="0">
                <a:solidFill>
                  <a:srgbClr val="000000"/>
                </a:solidFill>
                <a:latin typeface="Raleway" pitchFamily="2" charset="0"/>
              </a:rPr>
              <a:t> </a:t>
            </a:r>
          </a:p>
        </p:txBody>
      </p:sp>
      <p:pic>
        <p:nvPicPr>
          <p:cNvPr id="5" name="Picture 4">
            <a:extLst>
              <a:ext uri="{FF2B5EF4-FFF2-40B4-BE49-F238E27FC236}">
                <a16:creationId xmlns:a16="http://schemas.microsoft.com/office/drawing/2014/main" id="{AC1B25CB-5220-4CC3-8667-D0B7B89C79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8838" y="1367697"/>
            <a:ext cx="3391373" cy="3467584"/>
          </a:xfrm>
          <a:prstGeom prst="rect">
            <a:avLst/>
          </a:prstGeom>
          <a:ln>
            <a:solidFill>
              <a:schemeClr val="tx1"/>
            </a:solidFill>
          </a:ln>
        </p:spPr>
      </p:pic>
      <p:pic>
        <p:nvPicPr>
          <p:cNvPr id="8" name="Picture 7">
            <a:extLst>
              <a:ext uri="{FF2B5EF4-FFF2-40B4-BE49-F238E27FC236}">
                <a16:creationId xmlns:a16="http://schemas.microsoft.com/office/drawing/2014/main" id="{C4EA0523-EF21-44E9-A114-8C95859326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339" y="1335875"/>
            <a:ext cx="3391373" cy="3258005"/>
          </a:xfrm>
          <a:prstGeom prst="rect">
            <a:avLst/>
          </a:prstGeom>
          <a:ln>
            <a:solidFill>
              <a:schemeClr val="tx1"/>
            </a:solidFill>
          </a:ln>
        </p:spPr>
      </p:pic>
      <p:sp>
        <p:nvSpPr>
          <p:cNvPr id="17" name="Rectangle 16">
            <a:extLst>
              <a:ext uri="{FF2B5EF4-FFF2-40B4-BE49-F238E27FC236}">
                <a16:creationId xmlns:a16="http://schemas.microsoft.com/office/drawing/2014/main" id="{88198469-AA91-4AFD-91EB-497594387F3B}"/>
              </a:ext>
            </a:extLst>
          </p:cNvPr>
          <p:cNvSpPr/>
          <p:nvPr/>
        </p:nvSpPr>
        <p:spPr>
          <a:xfrm>
            <a:off x="1158299" y="2848582"/>
            <a:ext cx="1319858" cy="39820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77449A3E-6DB6-4B2E-83DF-BAAC79E15F68}"/>
              </a:ext>
            </a:extLst>
          </p:cNvPr>
          <p:cNvSpPr txBox="1"/>
          <p:nvPr/>
        </p:nvSpPr>
        <p:spPr>
          <a:xfrm>
            <a:off x="4066662" y="2586017"/>
            <a:ext cx="1695688" cy="923330"/>
          </a:xfrm>
          <a:prstGeom prst="rect">
            <a:avLst/>
          </a:prstGeom>
          <a:noFill/>
        </p:spPr>
        <p:txBody>
          <a:bodyPr wrap="square">
            <a:spAutoFit/>
          </a:bodyPr>
          <a:lstStyle/>
          <a:p>
            <a:pPr algn="ctr"/>
            <a:r>
              <a:rPr lang="en-US" dirty="0">
                <a:solidFill>
                  <a:srgbClr val="000000"/>
                </a:solidFill>
                <a:latin typeface="Raleway" pitchFamily="2" charset="0"/>
              </a:rPr>
              <a:t>Initiate the database with some values</a:t>
            </a:r>
          </a:p>
        </p:txBody>
      </p:sp>
      <p:cxnSp>
        <p:nvCxnSpPr>
          <p:cNvPr id="19" name="Straight Arrow Connector 18">
            <a:extLst>
              <a:ext uri="{FF2B5EF4-FFF2-40B4-BE49-F238E27FC236}">
                <a16:creationId xmlns:a16="http://schemas.microsoft.com/office/drawing/2014/main" id="{7D1E2144-508A-4336-98FF-0E416ACF37E2}"/>
              </a:ext>
            </a:extLst>
          </p:cNvPr>
          <p:cNvCxnSpPr>
            <a:cxnSpLocks/>
            <a:stCxn id="17" idx="3"/>
            <a:endCxn id="18" idx="1"/>
          </p:cNvCxnSpPr>
          <p:nvPr/>
        </p:nvCxnSpPr>
        <p:spPr>
          <a:xfrm flipV="1">
            <a:off x="2478157" y="3047682"/>
            <a:ext cx="1588505"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3837F0E9-CFAD-46CA-936F-5E878608CEBD}"/>
              </a:ext>
            </a:extLst>
          </p:cNvPr>
          <p:cNvSpPr>
            <a:spLocks noChangeArrowheads="1"/>
          </p:cNvSpPr>
          <p:nvPr/>
        </p:nvSpPr>
        <p:spPr bwMode="auto">
          <a:xfrm>
            <a:off x="6370787" y="5608108"/>
            <a:ext cx="5027338" cy="830997"/>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&lt;</a:t>
            </a:r>
            <a:r>
              <a:rPr kumimoji="0" lang="en-US" altLang="en-US" sz="1200" b="1" i="0" u="none" strike="noStrike" cap="none" normalizeH="0" baseline="0" dirty="0">
                <a:ln>
                  <a:noFill/>
                </a:ln>
                <a:solidFill>
                  <a:srgbClr val="000080"/>
                </a:solidFill>
                <a:effectLst/>
                <a:latin typeface="Consolas" panose="020B0609020204030204" pitchFamily="49" charset="0"/>
              </a:rPr>
              <a:t>dependency</a:t>
            </a:r>
            <a:r>
              <a:rPr kumimoji="0" lang="en-US" altLang="en-US" sz="1200" b="0" i="0" u="none" strike="noStrike" cap="none" normalizeH="0" baseline="0" dirty="0">
                <a:ln>
                  <a:noFill/>
                </a:ln>
                <a:solidFill>
                  <a:srgbClr val="000000"/>
                </a:solidFill>
                <a:effectLst/>
                <a:latin typeface="Consolas" panose="020B0609020204030204" pitchFamily="49" charset="0"/>
              </a:rPr>
              <a:t>&gt;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&lt;</a:t>
            </a:r>
            <a:r>
              <a:rPr kumimoji="0" lang="en-US" altLang="en-US" sz="1200" b="1" i="0" u="none" strike="noStrike" cap="none" normalizeH="0" baseline="0" dirty="0" err="1">
                <a:ln>
                  <a:noFill/>
                </a:ln>
                <a:solidFill>
                  <a:srgbClr val="000080"/>
                </a:solidFill>
                <a:effectLst/>
                <a:latin typeface="Consolas" panose="020B0609020204030204" pitchFamily="49" charset="0"/>
              </a:rPr>
              <a:t>groupId</a:t>
            </a:r>
            <a:r>
              <a:rPr kumimoji="0" lang="en-US" altLang="en-US" sz="1200" b="0" i="0" u="none" strike="noStrike" cap="none" normalizeH="0" baseline="0" dirty="0">
                <a:ln>
                  <a:noFill/>
                </a:ln>
                <a:solidFill>
                  <a:srgbClr val="000000"/>
                </a:solidFill>
                <a:effectLst/>
                <a:latin typeface="Consolas" panose="020B0609020204030204" pitchFamily="49" charset="0"/>
              </a:rPr>
              <a:t>&gt;</a:t>
            </a:r>
            <a:r>
              <a:rPr kumimoji="0" lang="en-US" altLang="en-US" sz="1200" b="0" i="0" u="none" strike="noStrike" cap="none" normalizeH="0" baseline="0" dirty="0" err="1">
                <a:ln>
                  <a:noFill/>
                </a:ln>
                <a:solidFill>
                  <a:srgbClr val="000000"/>
                </a:solidFill>
                <a:effectLst/>
                <a:latin typeface="Consolas" panose="020B0609020204030204" pitchFamily="49" charset="0"/>
              </a:rPr>
              <a:t>org.springframework.boot</a:t>
            </a:r>
            <a:r>
              <a:rPr kumimoji="0" lang="en-US" altLang="en-US" sz="1200" b="0" i="0" u="none" strike="noStrike" cap="none" normalizeH="0" baseline="0" dirty="0">
                <a:ln>
                  <a:noFill/>
                </a:ln>
                <a:solidFill>
                  <a:srgbClr val="000000"/>
                </a:solidFill>
                <a:effectLst/>
                <a:latin typeface="Consolas" panose="020B0609020204030204" pitchFamily="49" charset="0"/>
              </a:rPr>
              <a:t>&lt;/</a:t>
            </a:r>
            <a:r>
              <a:rPr kumimoji="0" lang="en-US" altLang="en-US" sz="1200" b="1" i="0" u="none" strike="noStrike" cap="none" normalizeH="0" baseline="0" dirty="0" err="1">
                <a:ln>
                  <a:noFill/>
                </a:ln>
                <a:solidFill>
                  <a:srgbClr val="000080"/>
                </a:solidFill>
                <a:effectLst/>
                <a:latin typeface="Consolas" panose="020B0609020204030204" pitchFamily="49" charset="0"/>
              </a:rPr>
              <a:t>groupId</a:t>
            </a:r>
            <a:r>
              <a:rPr kumimoji="0" lang="en-US" altLang="en-US" sz="1200" b="0" i="0" u="none" strike="noStrike" cap="none" normalizeH="0" baseline="0" dirty="0">
                <a:ln>
                  <a:noFill/>
                </a:ln>
                <a:solidFill>
                  <a:srgbClr val="000000"/>
                </a:solidFill>
                <a:effectLst/>
                <a:latin typeface="Consolas" panose="020B0609020204030204" pitchFamily="49" charset="0"/>
              </a:rPr>
              <a:t>&gt;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&lt;</a:t>
            </a:r>
            <a:r>
              <a:rPr kumimoji="0" lang="en-US" altLang="en-US" sz="1200" b="1" i="0" u="none" strike="noStrike" cap="none" normalizeH="0" baseline="0" dirty="0" err="1">
                <a:ln>
                  <a:noFill/>
                </a:ln>
                <a:solidFill>
                  <a:srgbClr val="000080"/>
                </a:solidFill>
                <a:effectLst/>
                <a:latin typeface="Consolas" panose="020B0609020204030204" pitchFamily="49" charset="0"/>
              </a:rPr>
              <a:t>artifactId</a:t>
            </a:r>
            <a:r>
              <a:rPr kumimoji="0" lang="en-US" altLang="en-US" sz="1200" b="0" i="0" u="none" strike="noStrike" cap="none" normalizeH="0" baseline="0" dirty="0">
                <a:ln>
                  <a:noFill/>
                </a:ln>
                <a:solidFill>
                  <a:srgbClr val="000000"/>
                </a:solidFill>
                <a:effectLst/>
                <a:latin typeface="Consolas" panose="020B0609020204030204" pitchFamily="49" charset="0"/>
              </a:rPr>
              <a:t>&gt;spring-boot-starter-data-</a:t>
            </a:r>
            <a:r>
              <a:rPr kumimoji="0" lang="en-US" altLang="en-US" sz="1200" b="0" i="0" u="none" strike="noStrike" cap="none" normalizeH="0" baseline="0" dirty="0" err="1">
                <a:ln>
                  <a:noFill/>
                </a:ln>
                <a:solidFill>
                  <a:srgbClr val="000000"/>
                </a:solidFill>
                <a:effectLst/>
                <a:latin typeface="Consolas" panose="020B0609020204030204" pitchFamily="49" charset="0"/>
              </a:rPr>
              <a:t>jpa</a:t>
            </a:r>
            <a:r>
              <a:rPr kumimoji="0" lang="en-US" altLang="en-US" sz="1200" b="0" i="0" u="none" strike="noStrike" cap="none" normalizeH="0" baseline="0" dirty="0">
                <a:ln>
                  <a:noFill/>
                </a:ln>
                <a:solidFill>
                  <a:srgbClr val="000000"/>
                </a:solidFill>
                <a:effectLst/>
                <a:latin typeface="Consolas" panose="020B0609020204030204" pitchFamily="49" charset="0"/>
              </a:rPr>
              <a:t>&lt;/</a:t>
            </a:r>
            <a:r>
              <a:rPr kumimoji="0" lang="en-US" altLang="en-US" sz="1200" b="1" i="0" u="none" strike="noStrike" cap="none" normalizeH="0" baseline="0" dirty="0" err="1">
                <a:ln>
                  <a:noFill/>
                </a:ln>
                <a:solidFill>
                  <a:srgbClr val="000080"/>
                </a:solidFill>
                <a:effectLst/>
                <a:latin typeface="Consolas" panose="020B0609020204030204" pitchFamily="49" charset="0"/>
              </a:rPr>
              <a:t>artifactId</a:t>
            </a:r>
            <a:r>
              <a:rPr kumimoji="0" lang="en-US" altLang="en-US" sz="1200" b="0" i="0" u="none" strike="noStrike" cap="none" normalizeH="0" baseline="0" dirty="0">
                <a:ln>
                  <a:noFill/>
                </a:ln>
                <a:solidFill>
                  <a:srgbClr val="000000"/>
                </a:solidFill>
                <a:effectLst/>
                <a:latin typeface="Consolas" panose="020B0609020204030204" pitchFamily="49" charset="0"/>
              </a:rPr>
              <a:t>&gt;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&lt;/</a:t>
            </a:r>
            <a:r>
              <a:rPr kumimoji="0" lang="en-US" altLang="en-US" sz="1200" b="1" i="0" u="none" strike="noStrike" cap="none" normalizeH="0" baseline="0" dirty="0">
                <a:ln>
                  <a:noFill/>
                </a:ln>
                <a:solidFill>
                  <a:srgbClr val="000080"/>
                </a:solidFill>
                <a:effectLst/>
                <a:latin typeface="Consolas" panose="020B0609020204030204" pitchFamily="49" charset="0"/>
              </a:rPr>
              <a:t>dependency</a:t>
            </a:r>
            <a:r>
              <a:rPr kumimoji="0" lang="en-US" altLang="en-US" sz="1200" b="0" i="0" u="none" strike="noStrike" cap="none" normalizeH="0" baseline="0" dirty="0">
                <a:ln>
                  <a:noFill/>
                </a:ln>
                <a:solidFill>
                  <a:srgbClr val="000000"/>
                </a:solidFill>
                <a:effectLst/>
                <a:latin typeface="Consolas" panose="020B0609020204030204" pitchFamily="49" charset="0"/>
              </a:rPr>
              <a:t>&gt;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BA2C4B6C-1540-4096-82B2-E08E34C69B9C}"/>
              </a:ext>
            </a:extLst>
          </p:cNvPr>
          <p:cNvSpPr>
            <a:spLocks noChangeArrowheads="1"/>
          </p:cNvSpPr>
          <p:nvPr/>
        </p:nvSpPr>
        <p:spPr bwMode="auto">
          <a:xfrm>
            <a:off x="2333309" y="5510744"/>
            <a:ext cx="3328155" cy="101566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&lt;</a:t>
            </a:r>
            <a:r>
              <a:rPr kumimoji="0" lang="en-US" altLang="en-US" sz="1200" b="1" i="0" u="none" strike="noStrike" cap="none" normalizeH="0" baseline="0" dirty="0">
                <a:ln>
                  <a:noFill/>
                </a:ln>
                <a:solidFill>
                  <a:srgbClr val="000080"/>
                </a:solidFill>
                <a:effectLst/>
                <a:latin typeface="Consolas" panose="020B0609020204030204" pitchFamily="49" charset="0"/>
              </a:rPr>
              <a:t>dependency</a:t>
            </a:r>
            <a:r>
              <a:rPr kumimoji="0" lang="en-US" altLang="en-US" sz="1200" b="0" i="0" u="none" strike="noStrike" cap="none" normalizeH="0" baseline="0" dirty="0">
                <a:ln>
                  <a:noFill/>
                </a:ln>
                <a:solidFill>
                  <a:srgbClr val="000000"/>
                </a:solidFill>
                <a:effectLst/>
                <a:latin typeface="Consolas" panose="020B0609020204030204" pitchFamily="49" charset="0"/>
              </a:rPr>
              <a:t>&gt;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&lt;</a:t>
            </a:r>
            <a:r>
              <a:rPr kumimoji="0" lang="en-US" altLang="en-US" sz="1200" b="1" i="0" u="none" strike="noStrike" cap="none" normalizeH="0" baseline="0" dirty="0" err="1">
                <a:ln>
                  <a:noFill/>
                </a:ln>
                <a:solidFill>
                  <a:srgbClr val="000080"/>
                </a:solidFill>
                <a:effectLst/>
                <a:latin typeface="Consolas" panose="020B0609020204030204" pitchFamily="49" charset="0"/>
              </a:rPr>
              <a:t>groupId</a:t>
            </a:r>
            <a:r>
              <a:rPr kumimoji="0" lang="en-US" altLang="en-US" sz="1200" b="0" i="0" u="none" strike="noStrike" cap="none" normalizeH="0" baseline="0" dirty="0">
                <a:ln>
                  <a:noFill/>
                </a:ln>
                <a:solidFill>
                  <a:srgbClr val="000000"/>
                </a:solidFill>
                <a:effectLst/>
                <a:latin typeface="Consolas" panose="020B0609020204030204" pitchFamily="49" charset="0"/>
              </a:rPr>
              <a:t>&gt;com.h2database&lt;/</a:t>
            </a:r>
            <a:r>
              <a:rPr kumimoji="0" lang="en-US" altLang="en-US" sz="1200" b="1" i="0" u="none" strike="noStrike" cap="none" normalizeH="0" baseline="0" dirty="0" err="1">
                <a:ln>
                  <a:noFill/>
                </a:ln>
                <a:solidFill>
                  <a:srgbClr val="000080"/>
                </a:solidFill>
                <a:effectLst/>
                <a:latin typeface="Consolas" panose="020B0609020204030204" pitchFamily="49" charset="0"/>
              </a:rPr>
              <a:t>groupId</a:t>
            </a:r>
            <a:r>
              <a:rPr kumimoji="0" lang="en-US" altLang="en-US" sz="1200" b="0" i="0" u="none" strike="noStrike" cap="none" normalizeH="0" baseline="0" dirty="0">
                <a:ln>
                  <a:noFill/>
                </a:ln>
                <a:solidFill>
                  <a:srgbClr val="000000"/>
                </a:solidFill>
                <a:effectLst/>
                <a:latin typeface="Consolas" panose="020B0609020204030204" pitchFamily="49" charset="0"/>
              </a:rPr>
              <a:t>&gt;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&lt;</a:t>
            </a:r>
            <a:r>
              <a:rPr kumimoji="0" lang="en-US" altLang="en-US" sz="1200" b="1" i="0" u="none" strike="noStrike" cap="none" normalizeH="0" baseline="0" dirty="0" err="1">
                <a:ln>
                  <a:noFill/>
                </a:ln>
                <a:solidFill>
                  <a:srgbClr val="000080"/>
                </a:solidFill>
                <a:effectLst/>
                <a:latin typeface="Consolas" panose="020B0609020204030204" pitchFamily="49" charset="0"/>
              </a:rPr>
              <a:t>artifactId</a:t>
            </a:r>
            <a:r>
              <a:rPr kumimoji="0" lang="en-US" altLang="en-US" sz="1200" b="0" i="0" u="none" strike="noStrike" cap="none" normalizeH="0" baseline="0" dirty="0">
                <a:ln>
                  <a:noFill/>
                </a:ln>
                <a:solidFill>
                  <a:srgbClr val="000000"/>
                </a:solidFill>
                <a:effectLst/>
                <a:latin typeface="Consolas" panose="020B0609020204030204" pitchFamily="49" charset="0"/>
              </a:rPr>
              <a:t>&gt;h2&lt;/</a:t>
            </a:r>
            <a:r>
              <a:rPr kumimoji="0" lang="en-US" altLang="en-US" sz="1200" b="1" i="0" u="none" strike="noStrike" cap="none" normalizeH="0" baseline="0" dirty="0" err="1">
                <a:ln>
                  <a:noFill/>
                </a:ln>
                <a:solidFill>
                  <a:srgbClr val="000080"/>
                </a:solidFill>
                <a:effectLst/>
                <a:latin typeface="Consolas" panose="020B0609020204030204" pitchFamily="49" charset="0"/>
              </a:rPr>
              <a:t>artifactId</a:t>
            </a:r>
            <a:r>
              <a:rPr kumimoji="0" lang="en-US" altLang="en-US" sz="1200" b="0" i="0" u="none" strike="noStrike" cap="none" normalizeH="0" baseline="0" dirty="0">
                <a:ln>
                  <a:noFill/>
                </a:ln>
                <a:solidFill>
                  <a:srgbClr val="000000"/>
                </a:solidFill>
                <a:effectLst/>
                <a:latin typeface="Consolas" panose="020B0609020204030204" pitchFamily="49" charset="0"/>
              </a:rPr>
              <a:t>&gt;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&lt;</a:t>
            </a:r>
            <a:r>
              <a:rPr kumimoji="0" lang="en-US" altLang="en-US" sz="1200" b="1" i="0" u="none" strike="noStrike" cap="none" normalizeH="0" baseline="0" dirty="0">
                <a:ln>
                  <a:noFill/>
                </a:ln>
                <a:solidFill>
                  <a:srgbClr val="000080"/>
                </a:solidFill>
                <a:effectLst/>
                <a:latin typeface="Consolas" panose="020B0609020204030204" pitchFamily="49" charset="0"/>
              </a:rPr>
              <a:t>scope</a:t>
            </a:r>
            <a:r>
              <a:rPr kumimoji="0" lang="en-US" altLang="en-US" sz="1200" b="0" i="0" u="none" strike="noStrike" cap="none" normalizeH="0" baseline="0" dirty="0">
                <a:ln>
                  <a:noFill/>
                </a:ln>
                <a:solidFill>
                  <a:srgbClr val="000000"/>
                </a:solidFill>
                <a:effectLst/>
                <a:latin typeface="Consolas" panose="020B0609020204030204" pitchFamily="49" charset="0"/>
              </a:rPr>
              <a:t>&gt;runtime&lt;/</a:t>
            </a:r>
            <a:r>
              <a:rPr kumimoji="0" lang="en-US" altLang="en-US" sz="1200" b="1" i="0" u="none" strike="noStrike" cap="none" normalizeH="0" baseline="0" dirty="0">
                <a:ln>
                  <a:noFill/>
                </a:ln>
                <a:solidFill>
                  <a:srgbClr val="000080"/>
                </a:solidFill>
                <a:effectLst/>
                <a:latin typeface="Consolas" panose="020B0609020204030204" pitchFamily="49" charset="0"/>
              </a:rPr>
              <a:t>scope</a:t>
            </a:r>
            <a:r>
              <a:rPr kumimoji="0" lang="en-US" altLang="en-US" sz="1200" b="0" i="0" u="none" strike="noStrike" cap="none" normalizeH="0" baseline="0" dirty="0">
                <a:ln>
                  <a:noFill/>
                </a:ln>
                <a:solidFill>
                  <a:srgbClr val="000000"/>
                </a:solidFill>
                <a:effectLst/>
                <a:latin typeface="Consolas" panose="020B0609020204030204" pitchFamily="49" charset="0"/>
              </a:rPr>
              <a:t>&gt;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&lt;/</a:t>
            </a:r>
            <a:r>
              <a:rPr kumimoji="0" lang="en-US" altLang="en-US" sz="1200" b="1" i="0" u="none" strike="noStrike" cap="none" normalizeH="0" baseline="0" dirty="0">
                <a:ln>
                  <a:noFill/>
                </a:ln>
                <a:solidFill>
                  <a:srgbClr val="000080"/>
                </a:solidFill>
                <a:effectLst/>
                <a:latin typeface="Consolas" panose="020B0609020204030204" pitchFamily="49" charset="0"/>
              </a:rPr>
              <a:t>dependency</a:t>
            </a:r>
            <a:r>
              <a:rPr kumimoji="0" lang="en-US" altLang="en-US" sz="1200" b="0" i="0" u="none" strike="noStrike" cap="none" normalizeH="0" baseline="0" dirty="0">
                <a:ln>
                  <a:noFill/>
                </a:ln>
                <a:solidFill>
                  <a:srgbClr val="000000"/>
                </a:solidFill>
                <a:effectLst/>
                <a:latin typeface="Consolas" panose="020B0609020204030204" pitchFamily="49" charset="0"/>
              </a:rPr>
              <a:t>&gt;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78E58E86-57CD-477D-9FE3-568EFCC8CB73}"/>
              </a:ext>
            </a:extLst>
          </p:cNvPr>
          <p:cNvSpPr/>
          <p:nvPr/>
        </p:nvSpPr>
        <p:spPr>
          <a:xfrm>
            <a:off x="9349065" y="3087634"/>
            <a:ext cx="1319858" cy="39820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97B9EC61-3D0F-49DD-B7CE-E92A458C273D}"/>
              </a:ext>
            </a:extLst>
          </p:cNvPr>
          <p:cNvCxnSpPr>
            <a:cxnSpLocks/>
            <a:stCxn id="6" idx="1"/>
            <a:endCxn id="18" idx="3"/>
          </p:cNvCxnSpPr>
          <p:nvPr/>
        </p:nvCxnSpPr>
        <p:spPr>
          <a:xfrm flipH="1" flipV="1">
            <a:off x="5762350" y="3047682"/>
            <a:ext cx="3586715" cy="2390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989013"/>
      </p:ext>
    </p:extLst>
  </p:cSld>
  <p:clrMapOvr>
    <a:masterClrMapping/>
  </p:clrMapOvr>
  <p:transition>
    <p:fade/>
  </p:transition>
</p:sld>
</file>

<file path=ppt/theme/theme1.xml><?xml version="1.0" encoding="utf-8"?>
<a:theme xmlns:a="http://schemas.openxmlformats.org/drawingml/2006/main" name="tf16401424 (1)">
  <a:themeElements>
    <a:clrScheme name="Neal Analytics 2">
      <a:dk1>
        <a:srgbClr val="000000"/>
      </a:dk1>
      <a:lt1>
        <a:srgbClr val="FFFFFF"/>
      </a:lt1>
      <a:dk2>
        <a:srgbClr val="0074AF"/>
      </a:dk2>
      <a:lt2>
        <a:srgbClr val="00B0F0"/>
      </a:lt2>
      <a:accent1>
        <a:srgbClr val="75D1FF"/>
      </a:accent1>
      <a:accent2>
        <a:srgbClr val="004568"/>
      </a:accent2>
      <a:accent3>
        <a:srgbClr val="92D050"/>
      </a:accent3>
      <a:accent4>
        <a:srgbClr val="FFC000"/>
      </a:accent4>
      <a:accent5>
        <a:srgbClr val="004568"/>
      </a:accent5>
      <a:accent6>
        <a:srgbClr val="0074AF"/>
      </a:accent6>
      <a:hlink>
        <a:srgbClr val="43C0FF"/>
      </a:hlink>
      <a:folHlink>
        <a:srgbClr val="75D1FF"/>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8F0ED03E-47FC-4860-B2C9-DA5C377EAA2D}" vid="{600A14AD-66E6-4CC8-A6FA-E99B17BED4CA}"/>
    </a:ext>
  </a:extLst>
</a:theme>
</file>

<file path=ppt/theme/theme2.xml><?xml version="1.0" encoding="utf-8"?>
<a:theme xmlns:a="http://schemas.openxmlformats.org/drawingml/2006/main" name="tf03431377">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3431377.potx" id="{56A48130-F36A-41C3-8C0C-0EF853C6708B}" vid="{0432F83B-7085-406B-BFE7-677E72A6CAD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tf16401424 (1)</Template>
  <TotalTime>18754</TotalTime>
  <Words>2833</Words>
  <Application>Microsoft Macintosh PowerPoint</Application>
  <PresentationFormat>Grand écran</PresentationFormat>
  <Paragraphs>328</Paragraphs>
  <Slides>38</Slides>
  <Notes>29</Notes>
  <HiddenSlides>0</HiddenSlides>
  <MMClips>0</MMClips>
  <ScaleCrop>false</ScaleCrop>
  <HeadingPairs>
    <vt:vector size="6" baseType="variant">
      <vt:variant>
        <vt:lpstr>Polices utilisées</vt:lpstr>
      </vt:variant>
      <vt:variant>
        <vt:i4>11</vt:i4>
      </vt:variant>
      <vt:variant>
        <vt:lpstr>Thème</vt:lpstr>
      </vt:variant>
      <vt:variant>
        <vt:i4>2</vt:i4>
      </vt:variant>
      <vt:variant>
        <vt:lpstr>Titres des diapositives</vt:lpstr>
      </vt:variant>
      <vt:variant>
        <vt:i4>38</vt:i4>
      </vt:variant>
    </vt:vector>
  </HeadingPairs>
  <TitlesOfParts>
    <vt:vector size="51" baseType="lpstr">
      <vt:lpstr>-apple-system</vt:lpstr>
      <vt:lpstr>Arial</vt:lpstr>
      <vt:lpstr>Calibri</vt:lpstr>
      <vt:lpstr>Consolas</vt:lpstr>
      <vt:lpstr>Raleway</vt:lpstr>
      <vt:lpstr>Segoe Print</vt:lpstr>
      <vt:lpstr>Segoe UI</vt:lpstr>
      <vt:lpstr>Segoe UI (Body)</vt:lpstr>
      <vt:lpstr>Segoe UI Light</vt:lpstr>
      <vt:lpstr>Segoe UI Semibold</vt:lpstr>
      <vt:lpstr>Wingdings</vt:lpstr>
      <vt:lpstr>tf16401424 (1)</vt:lpstr>
      <vt:lpstr>tf03431377</vt:lpstr>
      <vt:lpstr>Choreography-based saga  using spring boot</vt:lpstr>
      <vt:lpstr>Objectives </vt:lpstr>
      <vt:lpstr>Prerequisites 1</vt:lpstr>
      <vt:lpstr>Prerequisites 2</vt:lpstr>
      <vt:lpstr>Create new order</vt:lpstr>
      <vt:lpstr>Nominal scenario</vt:lpstr>
      <vt:lpstr>The process</vt:lpstr>
      <vt:lpstr>Présentation PowerPoint</vt:lpstr>
      <vt:lpstr> Step 1 : Update the services</vt:lpstr>
      <vt:lpstr> Step 1 : Update the services</vt:lpstr>
      <vt:lpstr> Step 1 : Update the services</vt:lpstr>
      <vt:lpstr>Présentation PowerPoint</vt:lpstr>
      <vt:lpstr>Step 2: Data Transfer Objects (DTOs)</vt:lpstr>
      <vt:lpstr>Step 2: Data Transfer Objects (DTOs)</vt:lpstr>
      <vt:lpstr>Step 2: Data Transfer Objects (DTOs)</vt:lpstr>
      <vt:lpstr>Présentation PowerPoint</vt:lpstr>
      <vt:lpstr>Step 3: Maven dependency</vt:lpstr>
      <vt:lpstr>Présentation PowerPoint</vt:lpstr>
      <vt:lpstr>Step 4: New order_service</vt:lpstr>
      <vt:lpstr>Step 4: New order_service</vt:lpstr>
      <vt:lpstr>Step 4: New order_servie</vt:lpstr>
      <vt:lpstr>Step 4: New order_servie</vt:lpstr>
      <vt:lpstr>Step 4: order_service .yaml</vt:lpstr>
      <vt:lpstr>Présentation PowerPoint</vt:lpstr>
      <vt:lpstr>Step 5: product_service consumer </vt:lpstr>
      <vt:lpstr>Step 5: product_service consumer </vt:lpstr>
      <vt:lpstr>Step 5: product_service consumer </vt:lpstr>
      <vt:lpstr>Step 5: product_service consumer </vt:lpstr>
      <vt:lpstr>Step 5: product_service .yaml </vt:lpstr>
      <vt:lpstr>Présentation PowerPoint</vt:lpstr>
      <vt:lpstr>Step 6: order_service consumer</vt:lpstr>
      <vt:lpstr>Présentation PowerPoint</vt:lpstr>
      <vt:lpstr>Step 7: Run and test</vt:lpstr>
      <vt:lpstr>Step 7: Run and test</vt:lpstr>
      <vt:lpstr>Step 7: Run and test</vt:lpstr>
      <vt:lpstr>Step 7: Run and test</vt:lpstr>
      <vt:lpstr> Step 7 : Run and test </vt:lpstr>
      <vt:lpstr>Présentation PowerPoint</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Triple H</dc:creator>
  <cp:lastModifiedBy>DOUMBOUYA Mohamed</cp:lastModifiedBy>
  <cp:revision>754</cp:revision>
  <dcterms:created xsi:type="dcterms:W3CDTF">2017-11-12T17:32:00Z</dcterms:created>
  <dcterms:modified xsi:type="dcterms:W3CDTF">2023-01-25T08:19:52Z</dcterms:modified>
</cp:coreProperties>
</file>