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704" r:id="rId2"/>
  </p:sldMasterIdLst>
  <p:notesMasterIdLst>
    <p:notesMasterId r:id="rId49"/>
  </p:notesMasterIdLst>
  <p:handoutMasterIdLst>
    <p:handoutMasterId r:id="rId50"/>
  </p:handoutMasterIdLst>
  <p:sldIdLst>
    <p:sldId id="473" r:id="rId3"/>
    <p:sldId id="280" r:id="rId4"/>
    <p:sldId id="555" r:id="rId5"/>
    <p:sldId id="528" r:id="rId6"/>
    <p:sldId id="557" r:id="rId7"/>
    <p:sldId id="559" r:id="rId8"/>
    <p:sldId id="560" r:id="rId9"/>
    <p:sldId id="561" r:id="rId10"/>
    <p:sldId id="382" r:id="rId11"/>
    <p:sldId id="542" r:id="rId12"/>
    <p:sldId id="474" r:id="rId13"/>
    <p:sldId id="530" r:id="rId14"/>
    <p:sldId id="543" r:id="rId15"/>
    <p:sldId id="531" r:id="rId16"/>
    <p:sldId id="544" r:id="rId17"/>
    <p:sldId id="532" r:id="rId18"/>
    <p:sldId id="545" r:id="rId19"/>
    <p:sldId id="505" r:id="rId20"/>
    <p:sldId id="567" r:id="rId21"/>
    <p:sldId id="563" r:id="rId22"/>
    <p:sldId id="564" r:id="rId23"/>
    <p:sldId id="565" r:id="rId24"/>
    <p:sldId id="566" r:id="rId25"/>
    <p:sldId id="562" r:id="rId26"/>
    <p:sldId id="571" r:id="rId27"/>
    <p:sldId id="572" r:id="rId28"/>
    <p:sldId id="573" r:id="rId29"/>
    <p:sldId id="574" r:id="rId30"/>
    <p:sldId id="575" r:id="rId31"/>
    <p:sldId id="576" r:id="rId32"/>
    <p:sldId id="577" r:id="rId33"/>
    <p:sldId id="579" r:id="rId34"/>
    <p:sldId id="578" r:id="rId35"/>
    <p:sldId id="507" r:id="rId36"/>
    <p:sldId id="580" r:id="rId37"/>
    <p:sldId id="582" r:id="rId38"/>
    <p:sldId id="581" r:id="rId39"/>
    <p:sldId id="584" r:id="rId40"/>
    <p:sldId id="583" r:id="rId41"/>
    <p:sldId id="506" r:id="rId42"/>
    <p:sldId id="522" r:id="rId43"/>
    <p:sldId id="585" r:id="rId44"/>
    <p:sldId id="586" r:id="rId45"/>
    <p:sldId id="587" r:id="rId46"/>
    <p:sldId id="588" r:id="rId47"/>
    <p:sldId id="376" r:id="rId48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C375E7-4672-4653-85B2-0A4583879AA6}">
          <p14:sldIdLst>
            <p14:sldId id="473"/>
            <p14:sldId id="280"/>
            <p14:sldId id="555"/>
            <p14:sldId id="528"/>
            <p14:sldId id="557"/>
            <p14:sldId id="559"/>
            <p14:sldId id="560"/>
            <p14:sldId id="561"/>
            <p14:sldId id="382"/>
            <p14:sldId id="542"/>
            <p14:sldId id="474"/>
            <p14:sldId id="530"/>
            <p14:sldId id="543"/>
            <p14:sldId id="531"/>
            <p14:sldId id="544"/>
            <p14:sldId id="532"/>
            <p14:sldId id="545"/>
            <p14:sldId id="505"/>
            <p14:sldId id="567"/>
            <p14:sldId id="563"/>
            <p14:sldId id="564"/>
            <p14:sldId id="565"/>
            <p14:sldId id="566"/>
            <p14:sldId id="562"/>
            <p14:sldId id="571"/>
            <p14:sldId id="572"/>
            <p14:sldId id="573"/>
            <p14:sldId id="574"/>
            <p14:sldId id="575"/>
            <p14:sldId id="576"/>
            <p14:sldId id="577"/>
            <p14:sldId id="579"/>
            <p14:sldId id="578"/>
            <p14:sldId id="507"/>
            <p14:sldId id="580"/>
            <p14:sldId id="582"/>
            <p14:sldId id="581"/>
            <p14:sldId id="584"/>
            <p14:sldId id="583"/>
            <p14:sldId id="506"/>
            <p14:sldId id="522"/>
            <p14:sldId id="585"/>
            <p14:sldId id="586"/>
            <p14:sldId id="587"/>
            <p14:sldId id="588"/>
          </p14:sldIdLst>
        </p14:section>
        <p14:section name="Untitled Section" id="{1296B996-0434-4117-96AB-43A84F9BF36B}">
          <p14:sldIdLst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660066"/>
    <a:srgbClr val="004568"/>
    <a:srgbClr val="006DA4"/>
    <a:srgbClr val="00699E"/>
    <a:srgbClr val="6EAA2E"/>
    <a:srgbClr val="644C00"/>
    <a:srgbClr val="29006A"/>
    <a:srgbClr val="FF6600"/>
    <a:srgbClr val="FCC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0" autoAdjust="0"/>
    <p:restoredTop sz="94803" autoAdjust="0"/>
  </p:normalViewPr>
  <p:slideViewPr>
    <p:cSldViewPr snapToGrid="0">
      <p:cViewPr varScale="1">
        <p:scale>
          <a:sx n="91" d="100"/>
          <a:sy n="91" d="100"/>
        </p:scale>
        <p:origin x="8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3228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pPr/>
              <a:t>1/25/23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pPr/>
              <a:t>1/25/23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429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344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93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58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88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85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8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1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61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64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94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460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62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16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880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32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102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284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830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796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09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500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849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633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945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433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199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789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5004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01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2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29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89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52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429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8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templates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top ba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‹N°›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1/25/23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‹N°›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1/25/23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‹N°›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1/25/23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‹N°›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1/25/23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3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‹N°›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1/25/23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‹N°›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1/25/23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3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4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5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‹N°›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1/25/23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‹N°›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pPr/>
              <a:t>1/25/23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‹N°›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1/25/23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‹N°›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1/25/23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3233B-0705-4E94-AE39-0FCF7FAB80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011B0CED-3A92-43B0-A3DE-C37B6408D9DB}"/>
              </a:ext>
            </a:extLst>
          </p:cNvPr>
          <p:cNvSpPr txBox="1"/>
          <p:nvPr userDrawn="1"/>
        </p:nvSpPr>
        <p:spPr>
          <a:xfrm>
            <a:off x="329642" y="4267687"/>
            <a:ext cx="2664879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Neal Creative  | click &amp;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Learn more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F3013-858C-4FFF-B19A-1F10A879C4E8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22215384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‹N°›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1/25/23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14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4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2"/>
          </p:cNvPr>
          <p:cNvSpPr txBox="1"/>
          <p:nvPr userDrawn="1"/>
        </p:nvSpPr>
        <p:spPr>
          <a:xfrm>
            <a:off x="9524236" y="6316156"/>
            <a:ext cx="2426464" cy="367873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Neal Creative</a:t>
            </a:r>
            <a:r>
              <a:rPr lang="en-US" sz="1100" baseline="0" dirty="0">
                <a:solidFill>
                  <a:schemeClr val="bg1"/>
                </a:solidFill>
              </a:rPr>
              <a:t>  | </a:t>
            </a:r>
            <a:r>
              <a:rPr lang="en-US" sz="1100" b="1" baseline="0" dirty="0">
                <a:solidFill>
                  <a:schemeClr val="bg1"/>
                </a:solidFill>
              </a:rPr>
              <a:t>Learn more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4A05A-4AD6-4BC6-B6EA-314331190DB2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322627904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January 25,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4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‹N°›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1/25/23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en-US" sz="3400" b="0" i="0" spc="160" baseline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75347"/>
            <a:ext cx="12192000" cy="1949765"/>
          </a:xfrm>
          <a:prstGeom prst="rect">
            <a:avLst/>
          </a:prstGeom>
        </p:spPr>
        <p:txBody>
          <a:bodyPr vert="horz" lIns="457200" tIns="45720" rIns="45720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8115" y="6316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6" r:id="rId3"/>
    <p:sldLayoutId id="2147483677" r:id="rId4"/>
    <p:sldLayoutId id="2147483679" r:id="rId5"/>
    <p:sldLayoutId id="2147483719" r:id="rId6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3400" b="0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0" indent="0" algn="ctr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1/25/23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EDF5-B7A0-4A28-830E-7544C192E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4294"/>
            <a:ext cx="12192000" cy="1523998"/>
          </a:xfrm>
        </p:spPr>
        <p:txBody>
          <a:bodyPr/>
          <a:lstStyle/>
          <a:p>
            <a:r>
              <a:rPr lang="en-US" sz="36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Command and Query Responsibility Segregation (CQRS)</a:t>
            </a:r>
            <a:endParaRPr lang="fr-FR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80B12-B446-488F-845B-4B0ACCA671BF}"/>
              </a:ext>
            </a:extLst>
          </p:cNvPr>
          <p:cNvSpPr txBox="1"/>
          <p:nvPr/>
        </p:nvSpPr>
        <p:spPr>
          <a:xfrm>
            <a:off x="0" y="603916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By</a:t>
            </a:r>
            <a:endParaRPr lang="en-US" sz="1800" dirty="0"/>
          </a:p>
          <a:p>
            <a:pPr algn="ctr"/>
            <a:r>
              <a:rPr lang="en-US" b="1" dirty="0"/>
              <a:t>Hassan FARSI </a:t>
            </a:r>
            <a:r>
              <a:rPr lang="en-US" dirty="0"/>
              <a:t>&amp;</a:t>
            </a:r>
            <a:r>
              <a:rPr lang="en-US" b="1" dirty="0"/>
              <a:t> Driss ALLAKI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9B5A77-9400-4597-ACA6-6779AFAAD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090255"/>
            <a:ext cx="2286000" cy="2000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5DCF45-CE14-4C81-AEAA-E149F60CA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5" y="3451751"/>
            <a:ext cx="2683735" cy="12495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7AE6FD-D3B1-4236-B227-5A927E31A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107" y="3159530"/>
            <a:ext cx="2951018" cy="196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9820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815152"/>
            <a:ext cx="12192000" cy="3234520"/>
          </a:xfrm>
        </p:spPr>
        <p:txBody>
          <a:bodyPr anchor="ctr">
            <a:normAutofit/>
          </a:bodyPr>
          <a:lstStyle/>
          <a:p>
            <a:pPr algn="ctr"/>
            <a:r>
              <a:rPr lang="en-US" sz="8000" b="0" spc="160" dirty="0">
                <a:solidFill>
                  <a:srgbClr val="92D050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STEP 1 </a:t>
            </a:r>
            <a:endParaRPr lang="en-US" sz="8000" dirty="0"/>
          </a:p>
        </p:txBody>
      </p:sp>
      <p:pic>
        <p:nvPicPr>
          <p:cNvPr id="6" name="Picture 2" descr="C:\Users\Triple H\Desktop\expo ULML - Copie\zzzzzzzzzzzzzzzz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820246"/>
          </a:xfrm>
          <a:prstGeom prst="rect">
            <a:avLst/>
          </a:prstGeom>
          <a:noFill/>
        </p:spPr>
      </p:pic>
      <p:pic>
        <p:nvPicPr>
          <p:cNvPr id="4" name="Picture 2" descr="C:\Users\Triple H\Desktop\expo ULML - Copie\zzzzzzzzzzzzzzzzz.PNG">
            <a:extLst>
              <a:ext uri="{FF2B5EF4-FFF2-40B4-BE49-F238E27FC236}">
                <a16:creationId xmlns:a16="http://schemas.microsoft.com/office/drawing/2014/main" id="{FC20B5CD-28F7-4546-A77F-E467D8BC3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0" y="5049672"/>
            <a:ext cx="12192000" cy="18202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</a:rPr>
              <a:t> Step 1 : Multi module project 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33EC9-4564-4A29-B4A4-23AFCAA71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213" y="2418350"/>
            <a:ext cx="5490686" cy="3429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574984-24EC-4EF6-BF77-406BEF8FD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08" y="2402308"/>
            <a:ext cx="5490686" cy="3429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E6C777-FA30-4791-BF1D-49B2F69165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973" y="1338590"/>
            <a:ext cx="4415762" cy="13017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8422E3-4F9F-4BF3-9531-95D15B98B5E4}"/>
              </a:ext>
            </a:extLst>
          </p:cNvPr>
          <p:cNvSpPr txBox="1"/>
          <p:nvPr/>
        </p:nvSpPr>
        <p:spPr>
          <a:xfrm>
            <a:off x="2499087" y="6119140"/>
            <a:ext cx="13181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 err="1">
                <a:solidFill>
                  <a:srgbClr val="FF0000"/>
                </a:solidFill>
              </a:rPr>
              <a:t>Intellij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C4DB71-E7C6-437C-BA71-870DE34BEFCA}"/>
              </a:ext>
            </a:extLst>
          </p:cNvPr>
          <p:cNvSpPr txBox="1"/>
          <p:nvPr/>
        </p:nvSpPr>
        <p:spPr>
          <a:xfrm>
            <a:off x="8370492" y="6167266"/>
            <a:ext cx="13181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FF0000"/>
                </a:solidFill>
              </a:rPr>
              <a:t>Eclipse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84364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E4C14E-140A-4F45-8996-F355720B0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26" y="2011830"/>
            <a:ext cx="3624581" cy="28343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</a:rPr>
              <a:t> Step 1 : Multi module project </a:t>
            </a:r>
            <a:endParaRPr lang="en-US" sz="4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3DAD9-7CCC-4736-A3D7-B894DC4A20D0}"/>
              </a:ext>
            </a:extLst>
          </p:cNvPr>
          <p:cNvSpPr/>
          <p:nvPr/>
        </p:nvSpPr>
        <p:spPr>
          <a:xfrm>
            <a:off x="251789" y="1187698"/>
            <a:ext cx="5569426" cy="38613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85C30-100A-40E7-BEDF-2880A8E4E38C}"/>
              </a:ext>
            </a:extLst>
          </p:cNvPr>
          <p:cNvSpPr/>
          <p:nvPr/>
        </p:nvSpPr>
        <p:spPr>
          <a:xfrm>
            <a:off x="6370787" y="1187698"/>
            <a:ext cx="5728447" cy="42173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32F54B-96CC-4855-9B87-C3E7F7109B89}"/>
              </a:ext>
            </a:extLst>
          </p:cNvPr>
          <p:cNvSpPr txBox="1"/>
          <p:nvPr/>
        </p:nvSpPr>
        <p:spPr>
          <a:xfrm>
            <a:off x="3753874" y="1335875"/>
            <a:ext cx="2067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CQRS Project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756810-361A-4AF9-A73B-D66A0B460DAA}"/>
              </a:ext>
            </a:extLst>
          </p:cNvPr>
          <p:cNvSpPr txBox="1"/>
          <p:nvPr/>
        </p:nvSpPr>
        <p:spPr>
          <a:xfrm>
            <a:off x="6529808" y="1367697"/>
            <a:ext cx="17553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srgbClr val="000000"/>
                </a:solidFill>
                <a:latin typeface="Raleway" pitchFamily="2" charset="0"/>
              </a:rPr>
              <a:t>C</a:t>
            </a:r>
            <a:r>
              <a:rPr lang="en-US" sz="1400" b="1" dirty="0">
                <a:solidFill>
                  <a:srgbClr val="000000"/>
                </a:solidFill>
                <a:latin typeface="Raleway" pitchFamily="2" charset="0"/>
              </a:rPr>
              <a:t>QRS Project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Raleway" pitchFamily="2" charset="0"/>
              </a:rPr>
              <a:t>Follow-Service module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198469-AA91-4AFD-91EB-497594387F3B}"/>
              </a:ext>
            </a:extLst>
          </p:cNvPr>
          <p:cNvSpPr/>
          <p:nvPr/>
        </p:nvSpPr>
        <p:spPr>
          <a:xfrm>
            <a:off x="604117" y="2720187"/>
            <a:ext cx="1626162" cy="12560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449A3E-6DB6-4B2E-83DF-BAAC79E15F68}"/>
              </a:ext>
            </a:extLst>
          </p:cNvPr>
          <p:cNvSpPr txBox="1"/>
          <p:nvPr/>
        </p:nvSpPr>
        <p:spPr>
          <a:xfrm>
            <a:off x="3997387" y="2586017"/>
            <a:ext cx="1695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itchFamily="2" charset="0"/>
              </a:rPr>
              <a:t>Modules (Services)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1E2144-508A-4336-98FF-0E416ACF37E2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230279" y="2919289"/>
            <a:ext cx="1257452" cy="4289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3BF7F0F-9B89-4B40-8DF0-CD8A6C18A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61" y="1335875"/>
            <a:ext cx="3286584" cy="39248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9D1514B-7AC6-48FB-8227-B2FACC8C78FE}"/>
              </a:ext>
            </a:extLst>
          </p:cNvPr>
          <p:cNvSpPr/>
          <p:nvPr/>
        </p:nvSpPr>
        <p:spPr>
          <a:xfrm>
            <a:off x="8836991" y="2161425"/>
            <a:ext cx="1997264" cy="1925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E19C6B-EFD7-4596-B6CE-4F0238DCD377}"/>
              </a:ext>
            </a:extLst>
          </p:cNvPr>
          <p:cNvCxnSpPr>
            <a:cxnSpLocks/>
            <a:stCxn id="20" idx="1"/>
            <a:endCxn id="24" idx="3"/>
          </p:cNvCxnSpPr>
          <p:nvPr/>
        </p:nvCxnSpPr>
        <p:spPr>
          <a:xfrm flipH="1" flipV="1">
            <a:off x="8309632" y="2700110"/>
            <a:ext cx="527359" cy="4241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770CBDB-6E96-4A97-9255-20DC489430D7}"/>
              </a:ext>
            </a:extLst>
          </p:cNvPr>
          <p:cNvSpPr txBox="1"/>
          <p:nvPr/>
        </p:nvSpPr>
        <p:spPr>
          <a:xfrm>
            <a:off x="6613944" y="2238445"/>
            <a:ext cx="16956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itchFamily="2" charset="0"/>
              </a:rPr>
              <a:t>A simple spring boot project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236BD5-3CB1-49C7-BAE9-4A06A8B06120}"/>
              </a:ext>
            </a:extLst>
          </p:cNvPr>
          <p:cNvSpPr/>
          <p:nvPr/>
        </p:nvSpPr>
        <p:spPr>
          <a:xfrm>
            <a:off x="8963089" y="4968060"/>
            <a:ext cx="956766" cy="2926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CCDCF3-B2AE-4342-B3EE-8D0CE25E4F43}"/>
              </a:ext>
            </a:extLst>
          </p:cNvPr>
          <p:cNvCxnSpPr>
            <a:cxnSpLocks/>
            <a:stCxn id="25" idx="1"/>
            <a:endCxn id="30" idx="3"/>
          </p:cNvCxnSpPr>
          <p:nvPr/>
        </p:nvCxnSpPr>
        <p:spPr>
          <a:xfrm flipH="1" flipV="1">
            <a:off x="8336634" y="4677126"/>
            <a:ext cx="626455" cy="4372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F46E5C2-5BFC-472E-A07F-36CAEE8C8533}"/>
              </a:ext>
            </a:extLst>
          </p:cNvPr>
          <p:cNvSpPr txBox="1"/>
          <p:nvPr/>
        </p:nvSpPr>
        <p:spPr>
          <a:xfrm>
            <a:off x="6581248" y="4215461"/>
            <a:ext cx="17553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itchFamily="2" charset="0"/>
              </a:rPr>
              <a:t>Pox.xml file of the parent project (CQRS)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0C4662-4823-4136-9F04-0E6BCCA66ACA}"/>
              </a:ext>
            </a:extLst>
          </p:cNvPr>
          <p:cNvSpPr txBox="1"/>
          <p:nvPr/>
        </p:nvSpPr>
        <p:spPr>
          <a:xfrm>
            <a:off x="857671" y="6225158"/>
            <a:ext cx="10476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https://medium.com/macoclock/how-create-multi-module-project-in-intellij-on-macos-50f07e52b7f9</a:t>
            </a:r>
          </a:p>
        </p:txBody>
      </p:sp>
    </p:spTree>
    <p:extLst>
      <p:ext uri="{BB962C8B-B14F-4D97-AF65-F5344CB8AC3E}">
        <p14:creationId xmlns:p14="http://schemas.microsoft.com/office/powerpoint/2010/main" val="6598901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815152"/>
            <a:ext cx="12192000" cy="3234520"/>
          </a:xfrm>
        </p:spPr>
        <p:txBody>
          <a:bodyPr anchor="ctr">
            <a:normAutofit/>
          </a:bodyPr>
          <a:lstStyle/>
          <a:p>
            <a:pPr algn="ctr"/>
            <a:r>
              <a:rPr lang="en-US" sz="8000" b="0" spc="160" dirty="0">
                <a:solidFill>
                  <a:srgbClr val="92D050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STEP 2 </a:t>
            </a:r>
            <a:endParaRPr lang="en-US" sz="8000" dirty="0"/>
          </a:p>
        </p:txBody>
      </p:sp>
      <p:pic>
        <p:nvPicPr>
          <p:cNvPr id="6" name="Picture 2" descr="C:\Users\Triple H\Desktop\expo ULML - Copie\zzzzzzzzzzzzzzzz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820246"/>
          </a:xfrm>
          <a:prstGeom prst="rect">
            <a:avLst/>
          </a:prstGeom>
          <a:noFill/>
        </p:spPr>
      </p:pic>
      <p:pic>
        <p:nvPicPr>
          <p:cNvPr id="4" name="Picture 2" descr="C:\Users\Triple H\Desktop\expo ULML - Copie\zzzzzzzzzzzzzzzzz.PNG">
            <a:extLst>
              <a:ext uri="{FF2B5EF4-FFF2-40B4-BE49-F238E27FC236}">
                <a16:creationId xmlns:a16="http://schemas.microsoft.com/office/drawing/2014/main" id="{FC20B5CD-28F7-4546-A77F-E467D8BC3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0" y="5049672"/>
            <a:ext cx="12192000" cy="18202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8737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</a:rPr>
              <a:t> Step 2 : Dependencies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C106A-C687-4A15-B58E-AD6728F76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45" y="1273874"/>
            <a:ext cx="4003327" cy="54033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4337E84-F598-4DD5-AF9A-8EEFA350E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301" y="5292214"/>
            <a:ext cx="6744154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&lt;!-- https://mvnrepository.com/artifact/org.rocksdb/rocksdbjni --&gt;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org.rocksdb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rocksdbjni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&gt;6.25.3&lt;/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75BFDF-0599-4BAD-9047-95FD7A0EA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846" y="3158092"/>
            <a:ext cx="5949064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com.CQRS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&gt;demo&lt;/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&gt;0.0.1-SNAPSHOT&lt;/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relativePath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&lt;!-- lookup parent from repository --&gt;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839123-A24E-4824-8780-C2760AA505F0}"/>
              </a:ext>
            </a:extLst>
          </p:cNvPr>
          <p:cNvSpPr txBox="1"/>
          <p:nvPr/>
        </p:nvSpPr>
        <p:spPr>
          <a:xfrm>
            <a:off x="5359846" y="1583199"/>
            <a:ext cx="60623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Raleway" pitchFamily="2" charset="0"/>
              </a:rPr>
              <a:t>  Change each module pom.xml file parent tag to fit the root project information.</a:t>
            </a:r>
          </a:p>
          <a:p>
            <a:endParaRPr lang="en-US" dirty="0">
              <a:solidFill>
                <a:srgbClr val="000000"/>
              </a:solidFill>
              <a:latin typeface="Raleway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Raleway" pitchFamily="2" charset="0"/>
              </a:rPr>
              <a:t>  Modules will inherit all root dependencies.</a:t>
            </a:r>
          </a:p>
        </p:txBody>
      </p:sp>
    </p:spTree>
    <p:extLst>
      <p:ext uri="{BB962C8B-B14F-4D97-AF65-F5344CB8AC3E}">
        <p14:creationId xmlns:p14="http://schemas.microsoft.com/office/powerpoint/2010/main" val="241235389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815152"/>
            <a:ext cx="12192000" cy="3234520"/>
          </a:xfrm>
        </p:spPr>
        <p:txBody>
          <a:bodyPr anchor="ctr">
            <a:normAutofit/>
          </a:bodyPr>
          <a:lstStyle/>
          <a:p>
            <a:pPr algn="ctr"/>
            <a:r>
              <a:rPr lang="en-US" sz="8000" b="0" spc="160" dirty="0">
                <a:solidFill>
                  <a:srgbClr val="92D050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STEP 3 </a:t>
            </a:r>
            <a:endParaRPr lang="en-US" sz="8000" dirty="0"/>
          </a:p>
        </p:txBody>
      </p:sp>
      <p:pic>
        <p:nvPicPr>
          <p:cNvPr id="6" name="Picture 2" descr="C:\Users\Triple H\Desktop\expo ULML - Copie\zzzzzzzzzzzzzzzz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820246"/>
          </a:xfrm>
          <a:prstGeom prst="rect">
            <a:avLst/>
          </a:prstGeom>
          <a:noFill/>
        </p:spPr>
      </p:pic>
      <p:pic>
        <p:nvPicPr>
          <p:cNvPr id="4" name="Picture 2" descr="C:\Users\Triple H\Desktop\expo ULML - Copie\zzzzzzzzzzzzzzzzz.PNG">
            <a:extLst>
              <a:ext uri="{FF2B5EF4-FFF2-40B4-BE49-F238E27FC236}">
                <a16:creationId xmlns:a16="http://schemas.microsoft.com/office/drawing/2014/main" id="{FC20B5CD-28F7-4546-A77F-E467D8BC3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0" y="5049672"/>
            <a:ext cx="12192000" cy="18202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2514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</a:rPr>
              <a:t> Step 2 : Data Transfer Objects (DTOs) module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C6C6E-B330-4C77-A2F0-AC46C1C1F041}"/>
              </a:ext>
            </a:extLst>
          </p:cNvPr>
          <p:cNvSpPr txBox="1"/>
          <p:nvPr/>
        </p:nvSpPr>
        <p:spPr>
          <a:xfrm>
            <a:off x="1367062" y="6145138"/>
            <a:ext cx="18910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Raleway" pitchFamily="2" charset="0"/>
              </a:rPr>
              <a:t>DTOs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272EF-84C5-4717-AFCC-C6DDB9AE6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82" y="1405585"/>
            <a:ext cx="4216028" cy="44070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7B4EF21E-3398-4780-9495-00B926021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8255" y="1405585"/>
            <a:ext cx="3563796" cy="18158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@Data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FollowEvent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UUID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followOpId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followerId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405A409-B8D1-4C07-99ED-D622A32D0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8255" y="3435563"/>
            <a:ext cx="3166251" cy="16004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@Data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LikeEvent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UUID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likeId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0A5A932-02CF-415B-90ED-74C0D00BD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9696" y="1405585"/>
            <a:ext cx="3265638" cy="18158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@Data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TweetEvent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UUID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tweetId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8647144-7C20-49BF-92B3-DDE69AE08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151" y="3435563"/>
            <a:ext cx="3663182" cy="24622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@Data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UUID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dateOfBirth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72B8A530-7E13-48EF-83DB-266118FE5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7302" y="5329530"/>
            <a:ext cx="3328155" cy="10156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com.DTOs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&gt;demo&lt;/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&gt;0.0.1-SNAPSHOT&lt;/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96798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815152"/>
            <a:ext cx="12192000" cy="3234520"/>
          </a:xfrm>
        </p:spPr>
        <p:txBody>
          <a:bodyPr anchor="ctr">
            <a:normAutofit/>
          </a:bodyPr>
          <a:lstStyle/>
          <a:p>
            <a:pPr algn="ctr"/>
            <a:r>
              <a:rPr lang="en-US" sz="8000" b="0" spc="160" dirty="0">
                <a:solidFill>
                  <a:srgbClr val="92D050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STEP 4 </a:t>
            </a:r>
            <a:endParaRPr lang="en-US" sz="8000" dirty="0"/>
          </a:p>
        </p:txBody>
      </p:sp>
      <p:pic>
        <p:nvPicPr>
          <p:cNvPr id="6" name="Picture 2" descr="C:\Users\Triple H\Desktop\expo ULML - Copie\zzzzzzzzzzzzzzzz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820246"/>
          </a:xfrm>
          <a:prstGeom prst="rect">
            <a:avLst/>
          </a:prstGeom>
          <a:noFill/>
        </p:spPr>
      </p:pic>
      <p:pic>
        <p:nvPicPr>
          <p:cNvPr id="4" name="Picture 2" descr="C:\Users\Triple H\Desktop\expo ULML - Copie\zzzzzzzzzzzzzzzzz.PNG">
            <a:extLst>
              <a:ext uri="{FF2B5EF4-FFF2-40B4-BE49-F238E27FC236}">
                <a16:creationId xmlns:a16="http://schemas.microsoft.com/office/drawing/2014/main" id="{FC20B5CD-28F7-4546-A77F-E467D8BC3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0" y="5049672"/>
            <a:ext cx="12192000" cy="18202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7581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</a:rPr>
              <a:t>Step 4: JPA entities (Modules structure)</a:t>
            </a:r>
            <a:endParaRPr 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20E58C-A4D7-4C1E-9C21-3CF6AFDCF663}"/>
              </a:ext>
            </a:extLst>
          </p:cNvPr>
          <p:cNvSpPr txBox="1"/>
          <p:nvPr/>
        </p:nvSpPr>
        <p:spPr>
          <a:xfrm>
            <a:off x="763982" y="5075879"/>
            <a:ext cx="1755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User-Service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30494F-CE1A-49D7-BBCE-6AABE3CB87E9}"/>
              </a:ext>
            </a:extLst>
          </p:cNvPr>
          <p:cNvSpPr txBox="1"/>
          <p:nvPr/>
        </p:nvSpPr>
        <p:spPr>
          <a:xfrm>
            <a:off x="3561206" y="5065144"/>
            <a:ext cx="1992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Tweet-Service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A6EC42-F735-42FD-B00F-8ADBDD3DE35E}"/>
              </a:ext>
            </a:extLst>
          </p:cNvPr>
          <p:cNvSpPr txBox="1"/>
          <p:nvPr/>
        </p:nvSpPr>
        <p:spPr>
          <a:xfrm>
            <a:off x="6638501" y="5075879"/>
            <a:ext cx="1992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Follow-Service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3D0AAF-5802-4C56-96CF-76651C640285}"/>
              </a:ext>
            </a:extLst>
          </p:cNvPr>
          <p:cNvSpPr txBox="1"/>
          <p:nvPr/>
        </p:nvSpPr>
        <p:spPr>
          <a:xfrm>
            <a:off x="9597285" y="5075879"/>
            <a:ext cx="1992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Like-Service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B9F95F-DCE4-4AAA-8A0B-B7EBD69391F9}"/>
              </a:ext>
            </a:extLst>
          </p:cNvPr>
          <p:cNvSpPr txBox="1"/>
          <p:nvPr/>
        </p:nvSpPr>
        <p:spPr>
          <a:xfrm>
            <a:off x="1948512" y="5900754"/>
            <a:ext cx="8294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Raleway" pitchFamily="2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Note : </a:t>
            </a:r>
            <a:r>
              <a:rPr lang="en-US" dirty="0">
                <a:solidFill>
                  <a:srgbClr val="000000"/>
                </a:solidFill>
                <a:latin typeface="Raleway" pitchFamily="2" charset="0"/>
              </a:rPr>
              <a:t>Change All modules finale structure (In order to have a full vision)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FAE9F-1E89-48F8-A9AE-4DBD506E5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146" y="1263143"/>
            <a:ext cx="2772162" cy="36676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734CED-3AA2-42FA-A642-64113ED87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62" y="1272670"/>
            <a:ext cx="2695951" cy="36866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5ACE5A-DF71-4E67-B46C-02A4DA203C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341" y="1301248"/>
            <a:ext cx="2800741" cy="36581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BDD448-262F-45E4-A02F-090CC8E4BF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115" y="1322030"/>
            <a:ext cx="2762636" cy="36676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310501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</a:rPr>
              <a:t>Step 4: JPA entities (User-Service)</a:t>
            </a:r>
            <a:endParaRPr 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20E58C-A4D7-4C1E-9C21-3CF6AFDCF663}"/>
              </a:ext>
            </a:extLst>
          </p:cNvPr>
          <p:cNvSpPr txBox="1"/>
          <p:nvPr/>
        </p:nvSpPr>
        <p:spPr>
          <a:xfrm>
            <a:off x="7141267" y="6098178"/>
            <a:ext cx="1755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User-Service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A8D078D-85FF-4068-9ECA-F8DF1CEE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0847" y="1414138"/>
            <a:ext cx="6356227" cy="329320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@Entity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@Data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@Id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@GeneratedValue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(strategy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GenerationType.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IDENTITY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dateOfBirth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DA58459-9C65-4476-89EB-0B5E95DE0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586" y="5079597"/>
            <a:ext cx="7702750" cy="83099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JpaRepository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&lt;User, Long&gt;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926A7CB-C911-45F4-9D5E-603D434FE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8" y="1744459"/>
            <a:ext cx="3065270" cy="30652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FD98B9D-A99D-4A59-974D-71756CE07F29}"/>
              </a:ext>
            </a:extLst>
          </p:cNvPr>
          <p:cNvSpPr txBox="1"/>
          <p:nvPr/>
        </p:nvSpPr>
        <p:spPr>
          <a:xfrm>
            <a:off x="1218130" y="4894931"/>
            <a:ext cx="1755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A user</a:t>
            </a:r>
          </a:p>
        </p:txBody>
      </p:sp>
    </p:spTree>
    <p:extLst>
      <p:ext uri="{BB962C8B-B14F-4D97-AF65-F5344CB8AC3E}">
        <p14:creationId xmlns:p14="http://schemas.microsoft.com/office/powerpoint/2010/main" val="10571010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</a:rPr>
              <a:t>Objectives</a:t>
            </a:r>
            <a:r>
              <a:rPr sz="4000" dirty="0">
                <a:solidFill>
                  <a:schemeClr val="accent3"/>
                </a:solidFill>
              </a:rPr>
              <a:t> 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516836" y="1416968"/>
            <a:ext cx="1115981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The objective of this demo is to </a:t>
            </a:r>
            <a:r>
              <a:rPr lang="fr-FR" sz="2200" b="1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     Be able to implement well adapted </a:t>
            </a:r>
            <a:r>
              <a:rPr lang="en-US" sz="2400" dirty="0">
                <a:solidFill>
                  <a:srgbClr val="FF0000"/>
                </a:solidFill>
              </a:rPr>
              <a:t>view databases</a:t>
            </a:r>
            <a:r>
              <a:rPr lang="en-US" sz="2400" dirty="0"/>
              <a:t>.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     Combine the </a:t>
            </a:r>
            <a:r>
              <a:rPr lang="en-US" sz="2400" dirty="0">
                <a:solidFill>
                  <a:srgbClr val="FF0000"/>
                </a:solidFill>
              </a:rPr>
              <a:t>Event Sourcing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CQRS</a:t>
            </a:r>
            <a:r>
              <a:rPr lang="en-US" sz="2400" dirty="0"/>
              <a:t> patterns in one architecture.</a:t>
            </a:r>
          </a:p>
          <a:p>
            <a:pPr>
              <a:buFont typeface="Wingdings" pitchFamily="2" charset="2"/>
              <a:buChar char="§"/>
            </a:pPr>
            <a:endParaRPr lang="fr-FR" sz="2400" dirty="0"/>
          </a:p>
          <a:p>
            <a:pPr>
              <a:buFont typeface="Wingdings" pitchFamily="2" charset="2"/>
              <a:buChar char="§"/>
            </a:pPr>
            <a:r>
              <a:rPr lang="fr-FR" sz="2400" dirty="0"/>
              <a:t>     </a:t>
            </a:r>
            <a:r>
              <a:rPr lang="en-US" sz="2400" dirty="0"/>
              <a:t>Insure </a:t>
            </a:r>
            <a:r>
              <a:rPr lang="en-US" sz="2400" dirty="0">
                <a:solidFill>
                  <a:srgbClr val="FF0000"/>
                </a:solidFill>
              </a:rPr>
              <a:t>robust</a:t>
            </a:r>
            <a:r>
              <a:rPr lang="en-US" sz="2400" dirty="0"/>
              <a:t> communication and </a:t>
            </a:r>
            <a:r>
              <a:rPr lang="en-US" sz="2400" dirty="0">
                <a:solidFill>
                  <a:srgbClr val="FF0000"/>
                </a:solidFill>
              </a:rPr>
              <a:t>data availability </a:t>
            </a:r>
            <a:r>
              <a:rPr lang="en-US" sz="2400" dirty="0"/>
              <a:t>across the network.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55059C-A063-4DDE-BD08-DAFAA37D8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844" y="4430056"/>
            <a:ext cx="2036312" cy="203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89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</a:rPr>
              <a:t>Step 4: JPA entities (Tweet-Service)</a:t>
            </a:r>
            <a:endParaRPr 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20E58C-A4D7-4C1E-9C21-3CF6AFDCF663}"/>
              </a:ext>
            </a:extLst>
          </p:cNvPr>
          <p:cNvSpPr txBox="1"/>
          <p:nvPr/>
        </p:nvSpPr>
        <p:spPr>
          <a:xfrm>
            <a:off x="7009366" y="6098178"/>
            <a:ext cx="2019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Tweet-Service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A8D078D-85FF-4068-9ECA-F8DF1CEE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0847" y="1537248"/>
            <a:ext cx="6356227" cy="30469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@Entity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@Data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Tweet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@Id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@GeneratedValue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(strategy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GenerationType.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IDENTITY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tweetId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DA58459-9C65-4476-89EB-0B5E95DE0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586" y="5079597"/>
            <a:ext cx="7927170" cy="83099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TweetRepository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JpaRepository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&lt;Tweet, Long&gt;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D98B9D-A99D-4A59-974D-71756CE07F29}"/>
              </a:ext>
            </a:extLst>
          </p:cNvPr>
          <p:cNvSpPr txBox="1"/>
          <p:nvPr/>
        </p:nvSpPr>
        <p:spPr>
          <a:xfrm>
            <a:off x="1218130" y="4894931"/>
            <a:ext cx="1755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A tweet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6CE741-E368-4361-9B4B-470DB70DC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03" y="1738757"/>
            <a:ext cx="2652840" cy="265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9577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</a:rPr>
              <a:t>Step 4: JPA entities (Follow-Service)</a:t>
            </a:r>
            <a:endParaRPr 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20E58C-A4D7-4C1E-9C21-3CF6AFDCF663}"/>
              </a:ext>
            </a:extLst>
          </p:cNvPr>
          <p:cNvSpPr txBox="1"/>
          <p:nvPr/>
        </p:nvSpPr>
        <p:spPr>
          <a:xfrm>
            <a:off x="7009366" y="6098178"/>
            <a:ext cx="2019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Follow-Service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A8D078D-85FF-4068-9ECA-F8DF1CEE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0847" y="1537248"/>
            <a:ext cx="6356227" cy="30469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@Entity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@Data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Follow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@Id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@GeneratedValue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(strategy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GenerationType.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IDENTITY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followOpId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followerId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followEEId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followDate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DA58459-9C65-4476-89EB-0B5E95DE0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586" y="5079597"/>
            <a:ext cx="8151590" cy="83099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FollowRepository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JpaRepository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&lt;Follow, Long&gt;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D98B9D-A99D-4A59-974D-71756CE07F29}"/>
              </a:ext>
            </a:extLst>
          </p:cNvPr>
          <p:cNvSpPr txBox="1"/>
          <p:nvPr/>
        </p:nvSpPr>
        <p:spPr>
          <a:xfrm>
            <a:off x="1218130" y="4894931"/>
            <a:ext cx="1755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A follow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4B1223-DAE9-49D3-9F7E-871D7F83B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57" y="1875200"/>
            <a:ext cx="2625131" cy="262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9229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</a:rPr>
              <a:t>Step 4: JPA entities (Like-Service)</a:t>
            </a:r>
            <a:endParaRPr 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20E58C-A4D7-4C1E-9C21-3CF6AFDCF663}"/>
              </a:ext>
            </a:extLst>
          </p:cNvPr>
          <p:cNvSpPr txBox="1"/>
          <p:nvPr/>
        </p:nvSpPr>
        <p:spPr>
          <a:xfrm>
            <a:off x="7009366" y="6098178"/>
            <a:ext cx="2019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Like-Service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A8D078D-85FF-4068-9ECA-F8DF1CEE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0847" y="1414138"/>
            <a:ext cx="6356227" cy="329320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@Entity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"LikeTable"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@Data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Like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@Id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@GeneratedValue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(strategy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GenerationType.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IDENTITY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likeId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tweetId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LikeDate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DA58459-9C65-4476-89EB-0B5E95DE0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586" y="5079597"/>
            <a:ext cx="7702750" cy="83099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LikeRepository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JpaRepository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&lt;Like, Long&gt;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D98B9D-A99D-4A59-974D-71756CE07F29}"/>
              </a:ext>
            </a:extLst>
          </p:cNvPr>
          <p:cNvSpPr txBox="1"/>
          <p:nvPr/>
        </p:nvSpPr>
        <p:spPr>
          <a:xfrm>
            <a:off x="1218130" y="4894931"/>
            <a:ext cx="1755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A like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6F2A35-BFA7-430A-AB8D-2F4F36177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8" y="1793257"/>
            <a:ext cx="2638986" cy="263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9702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815152"/>
            <a:ext cx="12192000" cy="3234520"/>
          </a:xfrm>
        </p:spPr>
        <p:txBody>
          <a:bodyPr anchor="ctr">
            <a:normAutofit/>
          </a:bodyPr>
          <a:lstStyle/>
          <a:p>
            <a:pPr algn="ctr"/>
            <a:r>
              <a:rPr lang="en-US" sz="8000" b="0" spc="160" dirty="0">
                <a:solidFill>
                  <a:srgbClr val="92D050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STEP 5 </a:t>
            </a:r>
            <a:endParaRPr lang="en-US" sz="8000" dirty="0"/>
          </a:p>
        </p:txBody>
      </p:sp>
      <p:pic>
        <p:nvPicPr>
          <p:cNvPr id="6" name="Picture 2" descr="C:\Users\Triple H\Desktop\expo ULML - Copie\zzzzzzzzzzzzzzzz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820246"/>
          </a:xfrm>
          <a:prstGeom prst="rect">
            <a:avLst/>
          </a:prstGeom>
          <a:noFill/>
        </p:spPr>
      </p:pic>
      <p:pic>
        <p:nvPicPr>
          <p:cNvPr id="4" name="Picture 2" descr="C:\Users\Triple H\Desktop\expo ULML - Copie\zzzzzzzzzzzzzzzzz.PNG">
            <a:extLst>
              <a:ext uri="{FF2B5EF4-FFF2-40B4-BE49-F238E27FC236}">
                <a16:creationId xmlns:a16="http://schemas.microsoft.com/office/drawing/2014/main" id="{FC20B5CD-28F7-4546-A77F-E467D8BC3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0" y="5049672"/>
            <a:ext cx="12192000" cy="18202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7981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</a:rPr>
              <a:t>Step 5 : User-Service (Controller and service layer)</a:t>
            </a:r>
            <a:endParaRPr 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20E58C-A4D7-4C1E-9C21-3CF6AFDCF663}"/>
              </a:ext>
            </a:extLst>
          </p:cNvPr>
          <p:cNvSpPr txBox="1"/>
          <p:nvPr/>
        </p:nvSpPr>
        <p:spPr>
          <a:xfrm>
            <a:off x="2183287" y="5912460"/>
            <a:ext cx="1755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User-Service  (Controller)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52CC9168-60DB-4761-850A-4F727F2FB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27" y="1658033"/>
            <a:ext cx="5650906" cy="397031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@RestController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@Autowired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@GetMapping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"/{userId}"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getUserById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@PathVariable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userService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.getUserById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@PostMapping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"/newUser"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AddUser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@RequestBody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userService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.addNewUser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86790D51-8362-4E03-AA06-95A8B907D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530084"/>
            <a:ext cx="5452134" cy="418576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@Service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@Autowired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UserEventPublisher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userEventPublisher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@Autowired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UserRepository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userRepository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getUserById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userRepository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).get();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addNewUser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(User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userRepository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.save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userEventPublisher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.publishUserEvent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9A905A-7D9C-4435-80AC-EC276954B816}"/>
              </a:ext>
            </a:extLst>
          </p:cNvPr>
          <p:cNvSpPr txBox="1"/>
          <p:nvPr/>
        </p:nvSpPr>
        <p:spPr>
          <a:xfrm>
            <a:off x="7944374" y="5912460"/>
            <a:ext cx="1961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User-Service  (Service Layer)</a:t>
            </a:r>
          </a:p>
        </p:txBody>
      </p:sp>
    </p:spTree>
    <p:extLst>
      <p:ext uri="{BB962C8B-B14F-4D97-AF65-F5344CB8AC3E}">
        <p14:creationId xmlns:p14="http://schemas.microsoft.com/office/powerpoint/2010/main" val="340773320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</a:rPr>
              <a:t>Step 5 : User-Service (Event publisher and the </a:t>
            </a:r>
            <a:r>
              <a:rPr lang="en-US" sz="4000" dirty="0" err="1">
                <a:solidFill>
                  <a:schemeClr val="accent3"/>
                </a:solidFill>
              </a:rPr>
              <a:t>kafka</a:t>
            </a:r>
            <a:r>
              <a:rPr lang="en-US" sz="4000" dirty="0">
                <a:solidFill>
                  <a:schemeClr val="accent3"/>
                </a:solidFill>
              </a:rPr>
              <a:t> configuration )</a:t>
            </a:r>
            <a:endParaRPr 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20E58C-A4D7-4C1E-9C21-3CF6AFDCF663}"/>
              </a:ext>
            </a:extLst>
          </p:cNvPr>
          <p:cNvSpPr txBox="1"/>
          <p:nvPr/>
        </p:nvSpPr>
        <p:spPr>
          <a:xfrm>
            <a:off x="2183287" y="5912460"/>
            <a:ext cx="2167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User-Service  (Event publisher 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9A905A-7D9C-4435-80AC-EC276954B816}"/>
              </a:ext>
            </a:extLst>
          </p:cNvPr>
          <p:cNvSpPr txBox="1"/>
          <p:nvPr/>
        </p:nvSpPr>
        <p:spPr>
          <a:xfrm>
            <a:off x="8185632" y="5681307"/>
            <a:ext cx="1961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User-Service  (Kafka config)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51868F4-165B-4D04-B1B8-191895874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99" y="1495546"/>
            <a:ext cx="4855816" cy="418576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@Service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UserEventPublisher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@Autowired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Sinks.Many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userSinks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publishUserEvent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(User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UUID.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randomUUID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newUser.getUserId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newUser.getUsername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newUser.getFullname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newUser.getAddress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newUser.getDateOfBirth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userSinks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.tryEmitNext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153D7F6-38C1-4F21-B077-94F808D4B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710989"/>
            <a:ext cx="5836854" cy="375487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@Configuration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UserPublisherKafkaConfig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@Bean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Sinks.Many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userSinks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Sinks.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many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.multicast()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onBackpressureBuffer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@Bean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Supplier&lt;Flux&lt;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userSupplier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Sinks.Many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sinks){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sinks::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asFlux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15717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</a:rPr>
              <a:t>Step 5 : Tweet-Service (Controller and service layer)</a:t>
            </a:r>
            <a:endParaRPr 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20E58C-A4D7-4C1E-9C21-3CF6AFDCF663}"/>
              </a:ext>
            </a:extLst>
          </p:cNvPr>
          <p:cNvSpPr txBox="1"/>
          <p:nvPr/>
        </p:nvSpPr>
        <p:spPr>
          <a:xfrm>
            <a:off x="2183287" y="5912460"/>
            <a:ext cx="17929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Tweet-Service  (Controller)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52CC9168-60DB-4761-850A-4F727F2FB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42" y="1765755"/>
            <a:ext cx="5949064" cy="375487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@RestController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TweetController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@Autowired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TweetService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tweetService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@GetMapping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"/{tweetId}"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Tweet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getTweetById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@PathVariable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tweetId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tweetService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.getTweetById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tweetId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@PostMapping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"/newTweet"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Tweet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AddTweet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@RequestBody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Tweet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newTweet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tweetService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.addNewTweet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newTweet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86790D51-8362-4E03-AA06-95A8B907D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0695" y="1530084"/>
            <a:ext cx="5750292" cy="418576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@Service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TweetService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@Autowired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TweetRepository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tweetRepository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@Autowired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TweetEventPublisher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tweetEventPublisher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Tweet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getTweetById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tweetId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tweetRepository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tweetId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).get();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Tweet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addNewTweet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(Tweet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newTweet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tweetRepository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.save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newTweet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tweetEventPublisher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.publishTweetEvent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newTweet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newTweet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9A905A-7D9C-4435-80AC-EC276954B816}"/>
              </a:ext>
            </a:extLst>
          </p:cNvPr>
          <p:cNvSpPr txBox="1"/>
          <p:nvPr/>
        </p:nvSpPr>
        <p:spPr>
          <a:xfrm>
            <a:off x="7944374" y="5912460"/>
            <a:ext cx="1961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Tweet-Service  (Service Layer)</a:t>
            </a:r>
          </a:p>
        </p:txBody>
      </p:sp>
    </p:spTree>
    <p:extLst>
      <p:ext uri="{BB962C8B-B14F-4D97-AF65-F5344CB8AC3E}">
        <p14:creationId xmlns:p14="http://schemas.microsoft.com/office/powerpoint/2010/main" val="342760452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</a:rPr>
              <a:t>Step 5 : Tweet-Service (Event publisher and the </a:t>
            </a:r>
            <a:r>
              <a:rPr lang="en-US" sz="4000" dirty="0" err="1">
                <a:solidFill>
                  <a:schemeClr val="accent3"/>
                </a:solidFill>
              </a:rPr>
              <a:t>kafka</a:t>
            </a:r>
            <a:r>
              <a:rPr lang="en-US" sz="4000" dirty="0">
                <a:solidFill>
                  <a:schemeClr val="accent3"/>
                </a:solidFill>
              </a:rPr>
              <a:t> configuration )</a:t>
            </a:r>
            <a:endParaRPr 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20E58C-A4D7-4C1E-9C21-3CF6AFDCF663}"/>
              </a:ext>
            </a:extLst>
          </p:cNvPr>
          <p:cNvSpPr txBox="1"/>
          <p:nvPr/>
        </p:nvSpPr>
        <p:spPr>
          <a:xfrm>
            <a:off x="1961609" y="5526735"/>
            <a:ext cx="2167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Tweet-Service  (Event publisher 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9A905A-7D9C-4435-80AC-EC276954B816}"/>
              </a:ext>
            </a:extLst>
          </p:cNvPr>
          <p:cNvSpPr txBox="1"/>
          <p:nvPr/>
        </p:nvSpPr>
        <p:spPr>
          <a:xfrm>
            <a:off x="7861630" y="5526735"/>
            <a:ext cx="1961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Tweet-Service  (Kafka config)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51868F4-165B-4D04-B1B8-191895874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42" y="1926433"/>
            <a:ext cx="5153975" cy="35394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@Service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TweetEventPublisher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@Autowired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Sinks.Many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TweetEvent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tweetSinks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publishTweetEvent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(Tweet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newTweet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TweetEvent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tweetEvent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TweetEvent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UUID.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randomUUID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newTweet.getTweetId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newTweet.getUserId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tweetSinks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.tryEmitNext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tweetEvent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153D7F6-38C1-4F21-B077-94F808D4B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4323" y="1926433"/>
            <a:ext cx="5936240" cy="35394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@Configuration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TweetPublisherKafkaConfig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@Bean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Sinks.Many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TweetEvent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tweetSinks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Sinks.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many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.multicast()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onBackpressureBuffer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@Bean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Supplier&lt;Flux&lt;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TweetEvent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tweetSupplier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Sinks.Many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TweetEvent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sinks){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sinks::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asFlux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4772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</a:rPr>
              <a:t>Step 5 : Follow-Service (Controller and service layer)</a:t>
            </a:r>
            <a:endParaRPr 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20E58C-A4D7-4C1E-9C21-3CF6AFDCF663}"/>
              </a:ext>
            </a:extLst>
          </p:cNvPr>
          <p:cNvSpPr txBox="1"/>
          <p:nvPr/>
        </p:nvSpPr>
        <p:spPr>
          <a:xfrm>
            <a:off x="2183287" y="5912460"/>
            <a:ext cx="20643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Follow-Service  (Controller)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52CC9168-60DB-4761-850A-4F727F2FB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94" y="1637805"/>
            <a:ext cx="6048451" cy="397031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@RestController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FollowController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@Autowired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FollowService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followService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@GetMapping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"/{followId}"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Follow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getFollowById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@PathVariable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followId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followService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.getFollowById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followId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@PostMapping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"/newFollow"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Follow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AddFollow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@RequestBody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Follow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newFollow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followService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.addNewFollow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newFollow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86790D51-8362-4E03-AA06-95A8B907D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839" y="1422361"/>
            <a:ext cx="6048451" cy="440120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@Service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FollowService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@Autowired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FollowRepository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followRepository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@Autowired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FollowEventPublisher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followEventPublisher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Follow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getFollowById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followId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followRepository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followId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).get();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Follow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addNewFollow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(Follow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newFollow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followRepository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.save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newFollow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followEventPublisher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.publishFollowEvent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newFollow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newFollow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9A905A-7D9C-4435-80AC-EC276954B816}"/>
              </a:ext>
            </a:extLst>
          </p:cNvPr>
          <p:cNvSpPr txBox="1"/>
          <p:nvPr/>
        </p:nvSpPr>
        <p:spPr>
          <a:xfrm>
            <a:off x="7944374" y="5912460"/>
            <a:ext cx="1961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Follow-Service  (Service Layer)</a:t>
            </a:r>
          </a:p>
        </p:txBody>
      </p:sp>
    </p:spTree>
    <p:extLst>
      <p:ext uri="{BB962C8B-B14F-4D97-AF65-F5344CB8AC3E}">
        <p14:creationId xmlns:p14="http://schemas.microsoft.com/office/powerpoint/2010/main" val="212968268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</a:rPr>
              <a:t>Step 5 : Follow-Service (Event publisher and the </a:t>
            </a:r>
            <a:r>
              <a:rPr lang="en-US" sz="4000" dirty="0" err="1">
                <a:solidFill>
                  <a:schemeClr val="accent3"/>
                </a:solidFill>
              </a:rPr>
              <a:t>kafka</a:t>
            </a:r>
            <a:r>
              <a:rPr lang="en-US" sz="4000" dirty="0">
                <a:solidFill>
                  <a:schemeClr val="accent3"/>
                </a:solidFill>
              </a:rPr>
              <a:t> configuration )</a:t>
            </a:r>
            <a:endParaRPr 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20E58C-A4D7-4C1E-9C21-3CF6AFDCF663}"/>
              </a:ext>
            </a:extLst>
          </p:cNvPr>
          <p:cNvSpPr txBox="1"/>
          <p:nvPr/>
        </p:nvSpPr>
        <p:spPr>
          <a:xfrm>
            <a:off x="1961609" y="5526735"/>
            <a:ext cx="2167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Follow-Service  (Event publisher 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9A905A-7D9C-4435-80AC-EC276954B816}"/>
              </a:ext>
            </a:extLst>
          </p:cNvPr>
          <p:cNvSpPr txBox="1"/>
          <p:nvPr/>
        </p:nvSpPr>
        <p:spPr>
          <a:xfrm>
            <a:off x="7861630" y="5526735"/>
            <a:ext cx="1961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Follow-Service  (Kafka config)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51868F4-165B-4D04-B1B8-191895874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884" y="1926433"/>
            <a:ext cx="5452134" cy="35394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@Service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FollowEventPublisher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@Autowired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Sinks.Many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FollowEvent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followSinks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publishFollowEvent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(Follow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newFollow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FollowEvent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followEvent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FollowEvent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UUID.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randomUUID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newFollow.getFollowOpId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newFollow.getFollowerId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followSinks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.tryEmitNext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followEvent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153D7F6-38C1-4F21-B077-94F808D4B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873" y="1926434"/>
            <a:ext cx="6035627" cy="35394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@Configuration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FollowPublisherKafkaConfig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@Bean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Sinks.Many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FollowEvent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followSinks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Sinks.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many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.multicast()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onBackpressureBuffer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@Bean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Supplier&lt;Flux&lt;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FollowEvent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followSupplier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Sinks.Many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FollowEvent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sinks){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sinks::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asFlux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3211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</a:rPr>
              <a:t>Prerequisites</a:t>
            </a:r>
            <a:endParaRPr lang="en-US" sz="4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6A77D2-1E2F-484F-9D4E-27351604D77B}"/>
              </a:ext>
            </a:extLst>
          </p:cNvPr>
          <p:cNvSpPr/>
          <p:nvPr/>
        </p:nvSpPr>
        <p:spPr>
          <a:xfrm>
            <a:off x="1778562" y="1358225"/>
            <a:ext cx="1901216" cy="18018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35A0E9-28A6-44D4-ADFA-2CA370135483}"/>
              </a:ext>
            </a:extLst>
          </p:cNvPr>
          <p:cNvSpPr txBox="1"/>
          <p:nvPr/>
        </p:nvSpPr>
        <p:spPr>
          <a:xfrm>
            <a:off x="2091436" y="2074493"/>
            <a:ext cx="1275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Service A</a:t>
            </a:r>
            <a:endParaRPr lang="en-US" b="1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41E158AE-D93B-4FC2-A71F-6C10A8157FDA}"/>
              </a:ext>
            </a:extLst>
          </p:cNvPr>
          <p:cNvSpPr/>
          <p:nvPr/>
        </p:nvSpPr>
        <p:spPr>
          <a:xfrm rot="16200000">
            <a:off x="5832026" y="653025"/>
            <a:ext cx="554221" cy="3027378"/>
          </a:xfrm>
          <a:prstGeom prst="can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E70E6D-F04F-47F3-9846-15516041201D}"/>
              </a:ext>
            </a:extLst>
          </p:cNvPr>
          <p:cNvSpPr txBox="1"/>
          <p:nvPr/>
        </p:nvSpPr>
        <p:spPr>
          <a:xfrm>
            <a:off x="5273239" y="2000724"/>
            <a:ext cx="1698067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</a:rPr>
              <a:t>Events channel</a:t>
            </a:r>
            <a:endParaRPr lang="en-US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B8E9DE-6254-4AC1-AA77-E78A9B49A03B}"/>
              </a:ext>
            </a:extLst>
          </p:cNvPr>
          <p:cNvSpPr/>
          <p:nvPr/>
        </p:nvSpPr>
        <p:spPr>
          <a:xfrm>
            <a:off x="8538495" y="1358225"/>
            <a:ext cx="1901216" cy="18018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6EEDDA-0245-4A2A-BEE2-3FAE7D508DC0}"/>
              </a:ext>
            </a:extLst>
          </p:cNvPr>
          <p:cNvSpPr txBox="1"/>
          <p:nvPr/>
        </p:nvSpPr>
        <p:spPr>
          <a:xfrm>
            <a:off x="8851369" y="2074493"/>
            <a:ext cx="1275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Service B</a:t>
            </a:r>
            <a:endParaRPr lang="en-US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88545-2771-484A-8B55-C76F4154B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026" y="4255151"/>
            <a:ext cx="3988491" cy="185704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C59B815-2286-4442-AC8E-0492B91E2023}"/>
              </a:ext>
            </a:extLst>
          </p:cNvPr>
          <p:cNvSpPr/>
          <p:nvPr/>
        </p:nvSpPr>
        <p:spPr>
          <a:xfrm>
            <a:off x="4239759" y="1541537"/>
            <a:ext cx="3751302" cy="12940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6A4C0E-351F-451F-ADA0-8B122CB78A37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H="1" flipV="1">
            <a:off x="6115410" y="2835579"/>
            <a:ext cx="6862" cy="14195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A7D1185-DD9C-4E86-AF36-05BD9C5C4C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76" y="3750915"/>
            <a:ext cx="2535493" cy="25354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C3809C4-9A63-406D-9B16-2FCD20506DCA}"/>
              </a:ext>
            </a:extLst>
          </p:cNvPr>
          <p:cNvSpPr txBox="1"/>
          <p:nvPr/>
        </p:nvSpPr>
        <p:spPr>
          <a:xfrm>
            <a:off x="1368936" y="6286408"/>
            <a:ext cx="1453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/>
              <a:t>Install this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9B0A3A-5234-41C7-8CBE-C684FEEDA15F}"/>
              </a:ext>
            </a:extLst>
          </p:cNvPr>
          <p:cNvSpPr txBox="1"/>
          <p:nvPr/>
        </p:nvSpPr>
        <p:spPr>
          <a:xfrm>
            <a:off x="4128026" y="6401501"/>
            <a:ext cx="8209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https://www.youtube.com/watch?v=P_tmrpNh12o&amp;ab_channel=JavaShastra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CBF63A1-F705-4309-895E-7B53544325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882" y="3363052"/>
            <a:ext cx="3149161" cy="303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7603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</a:rPr>
              <a:t>Step 5 : Like-Service (Controller and service layer)</a:t>
            </a:r>
            <a:endParaRPr 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20E58C-A4D7-4C1E-9C21-3CF6AFDCF663}"/>
              </a:ext>
            </a:extLst>
          </p:cNvPr>
          <p:cNvSpPr txBox="1"/>
          <p:nvPr/>
        </p:nvSpPr>
        <p:spPr>
          <a:xfrm>
            <a:off x="2183287" y="5912460"/>
            <a:ext cx="20643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Like-Service  (Controller)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52CC9168-60DB-4761-850A-4F727F2FB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08" y="1745525"/>
            <a:ext cx="5650906" cy="375487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@RestController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LikeController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@Autowired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LikeService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likeService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@GetMapping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"/{likeId}"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Like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getLikeById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@PathVariable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likeId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likeService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.getLikeById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likeId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@PostMapping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"/newLike"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Like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AddLike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@RequestBody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Like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newLike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likeService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.addNewLike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newLike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86790D51-8362-4E03-AA06-95A8B907D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380" y="1530082"/>
            <a:ext cx="5452134" cy="418576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@Service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LikeService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@Autowired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LikeRepository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likeRepository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@Autowired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LikeEventPublisher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likeEventPublisher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Like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getLikeById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likeId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likeRepository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likeId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).get();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Like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addNewLike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(Like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newLike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likeRepository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.save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newLike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likeEventPublisher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.publishLikeEvent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newLike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newLike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9A905A-7D9C-4435-80AC-EC276954B816}"/>
              </a:ext>
            </a:extLst>
          </p:cNvPr>
          <p:cNvSpPr txBox="1"/>
          <p:nvPr/>
        </p:nvSpPr>
        <p:spPr>
          <a:xfrm>
            <a:off x="7944374" y="5912460"/>
            <a:ext cx="1961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Like-Service  (Service Layer)</a:t>
            </a:r>
          </a:p>
        </p:txBody>
      </p:sp>
    </p:spTree>
    <p:extLst>
      <p:ext uri="{BB962C8B-B14F-4D97-AF65-F5344CB8AC3E}">
        <p14:creationId xmlns:p14="http://schemas.microsoft.com/office/powerpoint/2010/main" val="65940061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</a:rPr>
              <a:t>Step 5 : Like-Service (Event publisher and the </a:t>
            </a:r>
            <a:r>
              <a:rPr lang="en-US" sz="4000" dirty="0" err="1">
                <a:solidFill>
                  <a:schemeClr val="accent3"/>
                </a:solidFill>
              </a:rPr>
              <a:t>kafka</a:t>
            </a:r>
            <a:r>
              <a:rPr lang="en-US" sz="4000" dirty="0">
                <a:solidFill>
                  <a:schemeClr val="accent3"/>
                </a:solidFill>
              </a:rPr>
              <a:t> configuration )</a:t>
            </a:r>
            <a:endParaRPr 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20E58C-A4D7-4C1E-9C21-3CF6AFDCF663}"/>
              </a:ext>
            </a:extLst>
          </p:cNvPr>
          <p:cNvSpPr txBox="1"/>
          <p:nvPr/>
        </p:nvSpPr>
        <p:spPr>
          <a:xfrm>
            <a:off x="1961609" y="5526735"/>
            <a:ext cx="2167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Like-Service  (Event publisher 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9A905A-7D9C-4435-80AC-EC276954B816}"/>
              </a:ext>
            </a:extLst>
          </p:cNvPr>
          <p:cNvSpPr txBox="1"/>
          <p:nvPr/>
        </p:nvSpPr>
        <p:spPr>
          <a:xfrm>
            <a:off x="7861630" y="5526735"/>
            <a:ext cx="1961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Like-Service  (Kafka config)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51868F4-165B-4D04-B1B8-191895874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1" y="1659285"/>
            <a:ext cx="4855816" cy="35394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@Service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LikeEventPublisher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@Autowired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Sinks.Many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LikeEvent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likeSinks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publishLikeEvent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(Like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newLike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LikeEvent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likeEvent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LikeEvent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UUID.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randomUUID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newLike.getLikeId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newLike.getUserId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likeSinks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.tryEmitNext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likeEvent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153D7F6-38C1-4F21-B077-94F808D4B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016" y="1659285"/>
            <a:ext cx="5836854" cy="35394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@Configuration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LikePublisherKafkaConfig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@Bean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Sinks.Many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LikeEvent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likeSinks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Sinks.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many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.multicast()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onBackpressureBuffer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@Bean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Supplier&lt;Flux&lt;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LikeEvent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likeSupplier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Sinks.Many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LikeEvent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sinks){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sinks::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asFlux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34128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</a:rPr>
              <a:t>Step 5 : application files (.properties / </a:t>
            </a:r>
            <a:r>
              <a:rPr lang="en-US" sz="4000" dirty="0" err="1">
                <a:solidFill>
                  <a:schemeClr val="accent3"/>
                </a:solidFill>
              </a:rPr>
              <a:t>yaml</a:t>
            </a:r>
            <a:r>
              <a:rPr lang="en-US" sz="4000" dirty="0">
                <a:solidFill>
                  <a:schemeClr val="accent3"/>
                </a:solidFill>
              </a:rPr>
              <a:t>) </a:t>
            </a:r>
            <a:endParaRPr 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20E58C-A4D7-4C1E-9C21-3CF6AFDCF663}"/>
              </a:ext>
            </a:extLst>
          </p:cNvPr>
          <p:cNvSpPr txBox="1"/>
          <p:nvPr/>
        </p:nvSpPr>
        <p:spPr>
          <a:xfrm>
            <a:off x="808814" y="3332036"/>
            <a:ext cx="2167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Follow-Service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28928D6-FCD9-465A-9A86-874CB3A93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43" y="1430827"/>
            <a:ext cx="3663182" cy="18158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cloud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definition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followSupplier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bindings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followSupplier-out-0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destination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follow-event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9AB088-36EF-4D91-884A-B2425ECAF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1438" y="1411451"/>
            <a:ext cx="3464410" cy="18158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cloud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definition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likeSupplier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bindings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likeSupplier-out-0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destination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like-event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A9D3FFC-2706-47C7-A0A2-28EA19BDC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1438" y="3853768"/>
            <a:ext cx="3563796" cy="18158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cloud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definition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tweetSupplier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bindings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tweetSupplier-out-0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destination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tweet-event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2F4EC53-E3D2-4B5A-A9F9-2FA870BD4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29" y="3853768"/>
            <a:ext cx="3464410" cy="18158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cloud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definition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userSupplier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bindings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userSupplier-out-0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destination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user-event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14197-B12C-4431-9ABE-AB2E2B95C834}"/>
              </a:ext>
            </a:extLst>
          </p:cNvPr>
          <p:cNvSpPr txBox="1"/>
          <p:nvPr/>
        </p:nvSpPr>
        <p:spPr>
          <a:xfrm>
            <a:off x="4470123" y="3332036"/>
            <a:ext cx="2167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Like-Service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9B356D-1D5B-43A6-9EBB-1300F9C030E3}"/>
              </a:ext>
            </a:extLst>
          </p:cNvPr>
          <p:cNvSpPr txBox="1"/>
          <p:nvPr/>
        </p:nvSpPr>
        <p:spPr>
          <a:xfrm>
            <a:off x="878089" y="5775747"/>
            <a:ext cx="2167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User-Service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2EB94D-65E6-47CF-9DBC-BA519E3399CE}"/>
              </a:ext>
            </a:extLst>
          </p:cNvPr>
          <p:cNvSpPr txBox="1"/>
          <p:nvPr/>
        </p:nvSpPr>
        <p:spPr>
          <a:xfrm>
            <a:off x="4470123" y="5762487"/>
            <a:ext cx="2167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Tweet-Service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AC4DED8-DC59-4353-9C07-AE7F3EBD1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3755" y="1422704"/>
            <a:ext cx="4687502" cy="267765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server.port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8094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spring.application.name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User-Service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spring.cloud.discovery.enabled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eureka.client.service-url.defaultZone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http://localhost:8761/eureka/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spring.h2.console.enabled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logging.level.org.hibernate.SQL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debug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logging.level.org.hibernate.type.descriptor.sql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trace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2A642C-3CF5-437C-BF22-8DCE1AC4D1C8}"/>
              </a:ext>
            </a:extLst>
          </p:cNvPr>
          <p:cNvSpPr txBox="1"/>
          <p:nvPr/>
        </p:nvSpPr>
        <p:spPr>
          <a:xfrm>
            <a:off x="8703986" y="4287640"/>
            <a:ext cx="2167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User-Service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FB2067-0D60-4F2B-A6C3-62757DBCA83D}"/>
              </a:ext>
            </a:extLst>
          </p:cNvPr>
          <p:cNvSpPr txBox="1"/>
          <p:nvPr/>
        </p:nvSpPr>
        <p:spPr>
          <a:xfrm>
            <a:off x="7490644" y="4775564"/>
            <a:ext cx="46875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Raleway" pitchFamily="2" charset="0"/>
              </a:rPr>
              <a:t>  Each service owns its </a:t>
            </a:r>
            <a:r>
              <a:rPr lang="en-US" sz="1600" dirty="0" err="1">
                <a:solidFill>
                  <a:srgbClr val="000000"/>
                </a:solidFill>
                <a:latin typeface="Raleway" pitchFamily="2" charset="0"/>
              </a:rPr>
              <a:t>application.properties</a:t>
            </a:r>
            <a:r>
              <a:rPr lang="en-US" sz="1600" dirty="0">
                <a:solidFill>
                  <a:srgbClr val="000000"/>
                </a:solidFill>
                <a:latin typeface="Raleway" pitchFamily="2" charset="0"/>
              </a:rPr>
              <a:t> file along with other </a:t>
            </a:r>
            <a:r>
              <a:rPr lang="en-US" sz="1600" dirty="0" err="1">
                <a:solidFill>
                  <a:srgbClr val="000000"/>
                </a:solidFill>
                <a:latin typeface="Raleway" pitchFamily="2" charset="0"/>
              </a:rPr>
              <a:t>application.yaml</a:t>
            </a:r>
            <a:r>
              <a:rPr lang="en-US" sz="1600" dirty="0">
                <a:solidFill>
                  <a:srgbClr val="000000"/>
                </a:solidFill>
                <a:latin typeface="Raleway" pitchFamily="2" charset="0"/>
              </a:rPr>
              <a:t> file to configure the </a:t>
            </a:r>
            <a:r>
              <a:rPr lang="en-US" sz="1600" dirty="0" err="1">
                <a:solidFill>
                  <a:srgbClr val="000000"/>
                </a:solidFill>
                <a:latin typeface="Raleway" pitchFamily="2" charset="0"/>
              </a:rPr>
              <a:t>kafka</a:t>
            </a:r>
            <a:r>
              <a:rPr lang="en-US" sz="1600" dirty="0">
                <a:solidFill>
                  <a:srgbClr val="000000"/>
                </a:solidFill>
                <a:latin typeface="Raleway" pitchFamily="2" charset="0"/>
              </a:rPr>
              <a:t> topics.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0000"/>
              </a:solidFill>
              <a:latin typeface="Raleway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Raleway" pitchFamily="2" charset="0"/>
              </a:rPr>
              <a:t>Above we have one example for the user-service </a:t>
            </a:r>
            <a:r>
              <a:rPr lang="en-US" sz="1600" dirty="0" err="1">
                <a:solidFill>
                  <a:srgbClr val="000000"/>
                </a:solidFill>
                <a:latin typeface="Raleway" pitchFamily="2" charset="0"/>
              </a:rPr>
              <a:t>application.properties</a:t>
            </a:r>
            <a:endParaRPr lang="en-US" sz="1600" dirty="0">
              <a:solidFill>
                <a:srgbClr val="000000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90910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815152"/>
            <a:ext cx="12192000" cy="3234520"/>
          </a:xfrm>
        </p:spPr>
        <p:txBody>
          <a:bodyPr anchor="ctr">
            <a:normAutofit/>
          </a:bodyPr>
          <a:lstStyle/>
          <a:p>
            <a:pPr algn="ctr"/>
            <a:r>
              <a:rPr lang="en-US" sz="8000" b="0" spc="160" dirty="0">
                <a:solidFill>
                  <a:srgbClr val="92D050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STEP 6 </a:t>
            </a:r>
            <a:endParaRPr lang="en-US" sz="8000" dirty="0"/>
          </a:p>
        </p:txBody>
      </p:sp>
      <p:pic>
        <p:nvPicPr>
          <p:cNvPr id="6" name="Picture 2" descr="C:\Users\Triple H\Desktop\expo ULML - Copie\zzzzzzzzzzzzzzzz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820246"/>
          </a:xfrm>
          <a:prstGeom prst="rect">
            <a:avLst/>
          </a:prstGeom>
          <a:noFill/>
        </p:spPr>
      </p:pic>
      <p:pic>
        <p:nvPicPr>
          <p:cNvPr id="4" name="Picture 2" descr="C:\Users\Triple H\Desktop\expo ULML - Copie\zzzzzzzzzzzzzzzzz.PNG">
            <a:extLst>
              <a:ext uri="{FF2B5EF4-FFF2-40B4-BE49-F238E27FC236}">
                <a16:creationId xmlns:a16="http://schemas.microsoft.com/office/drawing/2014/main" id="{FC20B5CD-28F7-4546-A77F-E467D8BC3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0" y="5049672"/>
            <a:ext cx="12192000" cy="18202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4063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</a:rPr>
              <a:t>Step 6: User-Info-Service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CD5F6-F8C3-483B-B8EE-7DF51AE5D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39" y="1222827"/>
            <a:ext cx="3222233" cy="46942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041628-448B-4AD2-A475-E0D2B5EF4705}"/>
              </a:ext>
            </a:extLst>
          </p:cNvPr>
          <p:cNvSpPr txBox="1"/>
          <p:nvPr/>
        </p:nvSpPr>
        <p:spPr>
          <a:xfrm>
            <a:off x="727435" y="6089155"/>
            <a:ext cx="2167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User-Info-Service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7FC9524-966F-467B-8881-A7028D39F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891" y="1222827"/>
            <a:ext cx="3066865" cy="310854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@Entity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@Data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UserFullInfo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@Id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dateOfBirth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int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tweetsCount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int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followsCount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int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likesCount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F3DA75C-22D3-471B-A683-3B8554983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891" y="5178422"/>
            <a:ext cx="8036174" cy="73866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UserInfoRepository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JpaRepository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UserFullInfo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Long&gt;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03F1AB3-D2CD-457F-9B84-F522209E4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9864" y="1222827"/>
            <a:ext cx="5112297" cy="28931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@RestController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UserInfoController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@Autowired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UserInfoService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userInfoService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@GetMapping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"/{userInfoId}"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UserFullInfo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getUserInfoById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@PathVariable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userInfoId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userInfoService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660E7A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660E7A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getUserInfoById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userInfoId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F7E8CB-5F55-42B0-AB19-15C3B5968FF7}"/>
              </a:ext>
            </a:extLst>
          </p:cNvPr>
          <p:cNvSpPr txBox="1"/>
          <p:nvPr/>
        </p:nvSpPr>
        <p:spPr>
          <a:xfrm>
            <a:off x="6564458" y="6006614"/>
            <a:ext cx="2167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User-Info-Service Repository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03633D-2D87-4476-B732-AC6F3C8D57FD}"/>
              </a:ext>
            </a:extLst>
          </p:cNvPr>
          <p:cNvSpPr txBox="1"/>
          <p:nvPr/>
        </p:nvSpPr>
        <p:spPr>
          <a:xfrm>
            <a:off x="4079803" y="4385564"/>
            <a:ext cx="2167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User-Info-Service JPA Entity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F64BDA-664D-40CE-80FD-C34C9A5CB09A}"/>
              </a:ext>
            </a:extLst>
          </p:cNvPr>
          <p:cNvSpPr txBox="1"/>
          <p:nvPr/>
        </p:nvSpPr>
        <p:spPr>
          <a:xfrm>
            <a:off x="8352492" y="4295524"/>
            <a:ext cx="2167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User-Info-Service Controller</a:t>
            </a:r>
          </a:p>
        </p:txBody>
      </p:sp>
    </p:spTree>
    <p:extLst>
      <p:ext uri="{BB962C8B-B14F-4D97-AF65-F5344CB8AC3E}">
        <p14:creationId xmlns:p14="http://schemas.microsoft.com/office/powerpoint/2010/main" val="90039689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</a:rPr>
              <a:t>Step 6: User-Info-Service (Service Layer1)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041628-448B-4AD2-A475-E0D2B5EF4705}"/>
              </a:ext>
            </a:extLst>
          </p:cNvPr>
          <p:cNvSpPr txBox="1"/>
          <p:nvPr/>
        </p:nvSpPr>
        <p:spPr>
          <a:xfrm>
            <a:off x="5081895" y="5402427"/>
            <a:ext cx="2167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User-Info-Service (Service Layer2)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14A3F5E-CF0B-4B09-B844-39CA8B003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15" y="1994212"/>
            <a:ext cx="8263801" cy="30469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UserFullInfo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UserFullInfoEventToUserEntity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UserEvent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userEvent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UserFullInfo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userTmp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UserFullInfo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userTmp.setUserId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userEvent.getUserId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userTmp.setUsername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userEvent.getUsername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userTmp.setFullname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userEvent.getFullname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userTmp.setAddress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userEvent.getAddress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userTmp.setDateOfBirth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userEvent.getDateOfBirth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userTmp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48471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AEC8AC42-D4C4-498B-BE86-5517AD24D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406" y="1065265"/>
            <a:ext cx="8363187" cy="578619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@Service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UserInfoService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@Autowired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UserInfoRepository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userInfoRepository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UserFullInfo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getUserInfoById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userInfoRepository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).get();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updateUserData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UserFullInfo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.UserFullInfoEventToUserEntity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userInfoRepository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.save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updateFollowForUser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FollowEvent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followEvent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get the user from the DB. Change the follows count, then save it again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updateTweetForUser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TweetEvent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tweetEvent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get the user from the DB. Change the tweets count, then save it again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updateLikeForUser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LikeEvent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likeEvent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get the user from the DB. Change the like count, then save it again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.</a:t>
            </a:r>
            <a:r>
              <a:rPr lang="en-US" altLang="en-US" sz="2000" b="1" dirty="0">
                <a:latin typeface="Consolas" panose="020B0609020204030204" pitchFamily="49" charset="0"/>
              </a:rPr>
              <a:t>   .   .   .   .   .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UserFullInfoEventToUserEntity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() -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Next Slide</a:t>
            </a:r>
            <a:endParaRPr kumimoji="0" lang="en-US" altLang="en-US" sz="14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</a:rPr>
              <a:t>Step 6: User-Info-Service (Service Layer2)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041628-448B-4AD2-A475-E0D2B5EF4705}"/>
              </a:ext>
            </a:extLst>
          </p:cNvPr>
          <p:cNvSpPr txBox="1"/>
          <p:nvPr/>
        </p:nvSpPr>
        <p:spPr>
          <a:xfrm>
            <a:off x="7866027" y="1417285"/>
            <a:ext cx="2167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User-Info-Service (Service Layer)</a:t>
            </a:r>
          </a:p>
        </p:txBody>
      </p:sp>
    </p:spTree>
    <p:extLst>
      <p:ext uri="{BB962C8B-B14F-4D97-AF65-F5344CB8AC3E}">
        <p14:creationId xmlns:p14="http://schemas.microsoft.com/office/powerpoint/2010/main" val="510137397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</a:rPr>
              <a:t>Step 6: User-Info-Service (Kafka config)</a:t>
            </a:r>
            <a:endParaRPr lang="en-US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2891C7-A4A0-47E0-8A79-5B0B3127D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526" y="1331238"/>
            <a:ext cx="7585731" cy="529375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@Configuration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EventsConsumerConfig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@Autowired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UserInfoService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userInfoService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@Bean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Consumer&lt;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UserEvent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userEventConsumer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userEvent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userInfoService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.updateUserData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userEvent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@Bean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Consumer&lt;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FollowEvent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followEventConsumer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followEvent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userInfoService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.updateFollowForUser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followEvent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@Bean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Consumer&lt;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TweetEvent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tweetEventConsumer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tweetEvent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userInfoService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.updateTweetForUser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tweetEvent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@Bean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Consumer&lt;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LikeEvent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likeEventConsumer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likeEvent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userInfoService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.updateLikeForUser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likeEvent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041628-448B-4AD2-A475-E0D2B5EF4705}"/>
              </a:ext>
            </a:extLst>
          </p:cNvPr>
          <p:cNvSpPr txBox="1"/>
          <p:nvPr/>
        </p:nvSpPr>
        <p:spPr>
          <a:xfrm>
            <a:off x="7265525" y="1458228"/>
            <a:ext cx="2167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User-Info-Service (Kafka config)</a:t>
            </a:r>
          </a:p>
        </p:txBody>
      </p:sp>
    </p:spTree>
    <p:extLst>
      <p:ext uri="{BB962C8B-B14F-4D97-AF65-F5344CB8AC3E}">
        <p14:creationId xmlns:p14="http://schemas.microsoft.com/office/powerpoint/2010/main" val="87746180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52D0F96-8CE0-4966-AE03-1423B8E8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787" y="1420169"/>
            <a:ext cx="10732425" cy="378565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cloud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definition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userEventConsumer;followEventConsumer;tweetEventConsumer;likeEventConsumer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bindings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userEventConsumer-in-0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destination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user-event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followEventConsumer-in-0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destination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follow-event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tweetEventConsumer-in-0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destination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tweet-event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likeEventConsumer-in-0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destination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like-event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</a:rPr>
              <a:t>Step 6: User-Info-Service (application files)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041628-448B-4AD2-A475-E0D2B5EF4705}"/>
              </a:ext>
            </a:extLst>
          </p:cNvPr>
          <p:cNvSpPr txBox="1"/>
          <p:nvPr/>
        </p:nvSpPr>
        <p:spPr>
          <a:xfrm>
            <a:off x="5012479" y="5493344"/>
            <a:ext cx="2167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User-Info-Service (</a:t>
            </a:r>
            <a:r>
              <a:rPr lang="en-US" b="1" dirty="0" err="1">
                <a:solidFill>
                  <a:srgbClr val="000000"/>
                </a:solidFill>
                <a:latin typeface="Raleway" pitchFamily="2" charset="0"/>
              </a:rPr>
              <a:t>application.yaml</a:t>
            </a:r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5729997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815152"/>
            <a:ext cx="12192000" cy="3234520"/>
          </a:xfrm>
        </p:spPr>
        <p:txBody>
          <a:bodyPr anchor="ctr">
            <a:normAutofit/>
          </a:bodyPr>
          <a:lstStyle/>
          <a:p>
            <a:pPr algn="ctr"/>
            <a:r>
              <a:rPr lang="en-US" sz="8000" b="0" spc="160" dirty="0">
                <a:solidFill>
                  <a:srgbClr val="92D050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STEP </a:t>
            </a:r>
            <a:r>
              <a:rPr lang="en-US" sz="8000" spc="160" dirty="0">
                <a:solidFill>
                  <a:srgbClr val="92D050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7</a:t>
            </a:r>
            <a:r>
              <a:rPr lang="en-US" sz="8000" b="0" spc="160" dirty="0">
                <a:solidFill>
                  <a:srgbClr val="92D050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 </a:t>
            </a:r>
            <a:endParaRPr lang="en-US" sz="8000" dirty="0"/>
          </a:p>
        </p:txBody>
      </p:sp>
      <p:pic>
        <p:nvPicPr>
          <p:cNvPr id="6" name="Picture 2" descr="C:\Users\Triple H\Desktop\expo ULML - Copie\zzzzzzzzzzzzzzzz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820246"/>
          </a:xfrm>
          <a:prstGeom prst="rect">
            <a:avLst/>
          </a:prstGeom>
          <a:noFill/>
        </p:spPr>
      </p:pic>
      <p:pic>
        <p:nvPicPr>
          <p:cNvPr id="4" name="Picture 2" descr="C:\Users\Triple H\Desktop\expo ULML - Copie\zzzzzzzzzzzzzzzzz.PNG">
            <a:extLst>
              <a:ext uri="{FF2B5EF4-FFF2-40B4-BE49-F238E27FC236}">
                <a16:creationId xmlns:a16="http://schemas.microsoft.com/office/drawing/2014/main" id="{FC20B5CD-28F7-4546-A77F-E467D8BC3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0" y="5049672"/>
            <a:ext cx="12192000" cy="18202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06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BD361DA-91CA-46A1-9B15-0E8EDDAF4CC7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7994735" y="2433974"/>
            <a:ext cx="2049396" cy="666368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02DD55B-6C7B-4A20-BE9D-EB2BB60C0121}"/>
              </a:ext>
            </a:extLst>
          </p:cNvPr>
          <p:cNvCxnSpPr>
            <a:cxnSpLocks/>
            <a:stCxn id="87" idx="0"/>
            <a:endCxn id="26" idx="2"/>
          </p:cNvCxnSpPr>
          <p:nvPr/>
        </p:nvCxnSpPr>
        <p:spPr>
          <a:xfrm flipV="1">
            <a:off x="4696664" y="2433974"/>
            <a:ext cx="5347467" cy="680989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FCA92F7-DFFE-4E0B-8891-ADD800C51786}"/>
              </a:ext>
            </a:extLst>
          </p:cNvPr>
          <p:cNvCxnSpPr>
            <a:cxnSpLocks/>
            <a:stCxn id="15" idx="0"/>
            <a:endCxn id="26" idx="2"/>
          </p:cNvCxnSpPr>
          <p:nvPr/>
        </p:nvCxnSpPr>
        <p:spPr>
          <a:xfrm flipV="1">
            <a:off x="1835531" y="2433974"/>
            <a:ext cx="8208600" cy="666368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B88816-8A66-48DD-90F5-4048946D5985}"/>
              </a:ext>
            </a:extLst>
          </p:cNvPr>
          <p:cNvSpPr/>
          <p:nvPr/>
        </p:nvSpPr>
        <p:spPr>
          <a:xfrm>
            <a:off x="811947" y="3100342"/>
            <a:ext cx="2047167" cy="1690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385126-C831-4C96-AA91-3BA7B8A4DC6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566" y="-133594"/>
            <a:ext cx="1369355" cy="13693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8C24083-D717-4445-B723-D5488F2E1300}"/>
              </a:ext>
            </a:extLst>
          </p:cNvPr>
          <p:cNvSpPr txBox="1"/>
          <p:nvPr/>
        </p:nvSpPr>
        <p:spPr>
          <a:xfrm>
            <a:off x="1342509" y="3622667"/>
            <a:ext cx="985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User Service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6A1FA0-C524-4C95-A95B-DD2935D42FC3}"/>
              </a:ext>
            </a:extLst>
          </p:cNvPr>
          <p:cNvSpPr txBox="1"/>
          <p:nvPr/>
        </p:nvSpPr>
        <p:spPr>
          <a:xfrm>
            <a:off x="6780677" y="166874"/>
            <a:ext cx="21641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Client (Browser or Postman)</a:t>
            </a:r>
            <a:endParaRPr lang="en-US" sz="20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5CC9119-D02B-429F-9757-CB05C0E5B8E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38" y="3140324"/>
            <a:ext cx="925883" cy="48608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EC97DC4-079D-41A7-B5EB-7E059000406D}"/>
              </a:ext>
            </a:extLst>
          </p:cNvPr>
          <p:cNvSpPr/>
          <p:nvPr/>
        </p:nvSpPr>
        <p:spPr>
          <a:xfrm>
            <a:off x="5215451" y="1451928"/>
            <a:ext cx="1687917" cy="9820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&lt;API Gateway&gt;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Spring Cloud Gateway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6FC713-B98A-49CA-A5F6-0913751D6674}"/>
              </a:ext>
            </a:extLst>
          </p:cNvPr>
          <p:cNvSpPr/>
          <p:nvPr/>
        </p:nvSpPr>
        <p:spPr>
          <a:xfrm>
            <a:off x="8991420" y="1451928"/>
            <a:ext cx="2105422" cy="9820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&lt;Service registry&gt;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Eureka Netflix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28FED2-D6E0-4695-805D-B5A9C42862D0}"/>
              </a:ext>
            </a:extLst>
          </p:cNvPr>
          <p:cNvCxnSpPr>
            <a:cxnSpLocks/>
          </p:cNvCxnSpPr>
          <p:nvPr/>
        </p:nvCxnSpPr>
        <p:spPr>
          <a:xfrm>
            <a:off x="6903368" y="1681699"/>
            <a:ext cx="2088052" cy="0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220066-1F51-4C66-B012-DA3CA479EAED}"/>
              </a:ext>
            </a:extLst>
          </p:cNvPr>
          <p:cNvSpPr txBox="1"/>
          <p:nvPr/>
        </p:nvSpPr>
        <p:spPr>
          <a:xfrm>
            <a:off x="7035458" y="1272495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(2)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registry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CE0017-B7A7-45F4-94C7-3B4D342ED909}"/>
              </a:ext>
            </a:extLst>
          </p:cNvPr>
          <p:cNvCxnSpPr>
            <a:cxnSpLocks/>
            <a:stCxn id="25" idx="2"/>
            <a:endCxn id="15" idx="0"/>
          </p:cNvCxnSpPr>
          <p:nvPr/>
        </p:nvCxnSpPr>
        <p:spPr>
          <a:xfrm flipH="1">
            <a:off x="1835531" y="2433974"/>
            <a:ext cx="4223879" cy="6663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52D99B6-8963-42B3-9E0C-11C19CB3216B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059410" y="2433974"/>
            <a:ext cx="4490373" cy="8211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CF7258B-F1AF-4A9A-9B58-8337B9DBCD10}"/>
              </a:ext>
            </a:extLst>
          </p:cNvPr>
          <p:cNvCxnSpPr>
            <a:cxnSpLocks/>
          </p:cNvCxnSpPr>
          <p:nvPr/>
        </p:nvCxnSpPr>
        <p:spPr>
          <a:xfrm>
            <a:off x="6334541" y="1055650"/>
            <a:ext cx="0" cy="3534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06C8F29-F1AA-4733-A6CC-3F4B4205AD5F}"/>
              </a:ext>
            </a:extLst>
          </p:cNvPr>
          <p:cNvCxnSpPr>
            <a:cxnSpLocks/>
          </p:cNvCxnSpPr>
          <p:nvPr/>
        </p:nvCxnSpPr>
        <p:spPr>
          <a:xfrm flipV="1">
            <a:off x="5808636" y="1055646"/>
            <a:ext cx="0" cy="353485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ylinder 58">
            <a:extLst>
              <a:ext uri="{FF2B5EF4-FFF2-40B4-BE49-F238E27FC236}">
                <a16:creationId xmlns:a16="http://schemas.microsoft.com/office/drawing/2014/main" id="{FDE0EA22-1B5E-4EAA-B4BE-A5C4BCA1B98A}"/>
              </a:ext>
            </a:extLst>
          </p:cNvPr>
          <p:cNvSpPr/>
          <p:nvPr/>
        </p:nvSpPr>
        <p:spPr>
          <a:xfrm>
            <a:off x="964857" y="4277962"/>
            <a:ext cx="870674" cy="374369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H2 DB</a:t>
            </a:r>
            <a:endParaRPr lang="en-US" sz="1400" b="1" dirty="0"/>
          </a:p>
        </p:txBody>
      </p:sp>
      <p:sp>
        <p:nvSpPr>
          <p:cNvPr id="86" name="Title 1">
            <a:extLst>
              <a:ext uri="{FF2B5EF4-FFF2-40B4-BE49-F238E27FC236}">
                <a16:creationId xmlns:a16="http://schemas.microsoft.com/office/drawing/2014/main" id="{B0E98208-2F06-49A8-B1BB-23320D6A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17316" cy="105075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</a:rPr>
              <a:t>Tweeter</a:t>
            </a:r>
            <a:endParaRPr lang="en-US" sz="4000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0D403A73-A771-4ECA-B8CB-7501D2F1FDBE}"/>
              </a:ext>
            </a:extLst>
          </p:cNvPr>
          <p:cNvSpPr/>
          <p:nvPr/>
        </p:nvSpPr>
        <p:spPr>
          <a:xfrm>
            <a:off x="4740202" y="5585505"/>
            <a:ext cx="2759708" cy="11056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9D3147B-D26C-466C-9E5E-F53692ABA60D}"/>
              </a:ext>
            </a:extLst>
          </p:cNvPr>
          <p:cNvSpPr txBox="1"/>
          <p:nvPr/>
        </p:nvSpPr>
        <p:spPr>
          <a:xfrm>
            <a:off x="5939831" y="5850598"/>
            <a:ext cx="1330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User Info Service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D1140853-020C-4BAB-AAE0-D3F3B6D6637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407" y="5602757"/>
            <a:ext cx="836430" cy="439126"/>
          </a:xfrm>
          <a:prstGeom prst="rect">
            <a:avLst/>
          </a:prstGeom>
        </p:spPr>
      </p:pic>
      <p:sp>
        <p:nvSpPr>
          <p:cNvPr id="84" name="Cylinder 83">
            <a:extLst>
              <a:ext uri="{FF2B5EF4-FFF2-40B4-BE49-F238E27FC236}">
                <a16:creationId xmlns:a16="http://schemas.microsoft.com/office/drawing/2014/main" id="{AE9C1BFD-C7F3-4F88-9819-524DB0809061}"/>
              </a:ext>
            </a:extLst>
          </p:cNvPr>
          <p:cNvSpPr/>
          <p:nvPr/>
        </p:nvSpPr>
        <p:spPr>
          <a:xfrm>
            <a:off x="4870624" y="6178108"/>
            <a:ext cx="870674" cy="374369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H2 DB</a:t>
            </a:r>
            <a:endParaRPr lang="en-US" sz="1400" b="1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F7B068E-68B3-4883-8CF9-321FA9A33058}"/>
              </a:ext>
            </a:extLst>
          </p:cNvPr>
          <p:cNvSpPr/>
          <p:nvPr/>
        </p:nvSpPr>
        <p:spPr>
          <a:xfrm>
            <a:off x="3673080" y="3114963"/>
            <a:ext cx="2047167" cy="1690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C20AC61-3473-417D-9D20-E77B59CCF24F}"/>
              </a:ext>
            </a:extLst>
          </p:cNvPr>
          <p:cNvSpPr txBox="1"/>
          <p:nvPr/>
        </p:nvSpPr>
        <p:spPr>
          <a:xfrm>
            <a:off x="4203642" y="3637288"/>
            <a:ext cx="985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Tweet Service</a:t>
            </a:r>
            <a:endParaRPr lang="en-US" b="1" dirty="0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B1E5CB00-879E-4673-AA23-474003CC813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571" y="3154945"/>
            <a:ext cx="925883" cy="486089"/>
          </a:xfrm>
          <a:prstGeom prst="rect">
            <a:avLst/>
          </a:prstGeom>
        </p:spPr>
      </p:pic>
      <p:sp>
        <p:nvSpPr>
          <p:cNvPr id="90" name="Cylinder 89">
            <a:extLst>
              <a:ext uri="{FF2B5EF4-FFF2-40B4-BE49-F238E27FC236}">
                <a16:creationId xmlns:a16="http://schemas.microsoft.com/office/drawing/2014/main" id="{533C1F94-6479-425E-AF2A-0B7A949CCF2A}"/>
              </a:ext>
            </a:extLst>
          </p:cNvPr>
          <p:cNvSpPr/>
          <p:nvPr/>
        </p:nvSpPr>
        <p:spPr>
          <a:xfrm>
            <a:off x="3825990" y="4292583"/>
            <a:ext cx="870674" cy="374369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H2 DB</a:t>
            </a:r>
            <a:endParaRPr lang="en-US" sz="1400" b="1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684AF051-4090-4263-97E2-6F3DB9768693}"/>
              </a:ext>
            </a:extLst>
          </p:cNvPr>
          <p:cNvSpPr/>
          <p:nvPr/>
        </p:nvSpPr>
        <p:spPr>
          <a:xfrm>
            <a:off x="6478549" y="3114963"/>
            <a:ext cx="2047167" cy="1690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E0A4BC5-1DA3-4EDF-AE1E-B9E5A66FD632}"/>
              </a:ext>
            </a:extLst>
          </p:cNvPr>
          <p:cNvSpPr txBox="1"/>
          <p:nvPr/>
        </p:nvSpPr>
        <p:spPr>
          <a:xfrm>
            <a:off x="7009111" y="3637288"/>
            <a:ext cx="985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Follow Service</a:t>
            </a:r>
            <a:endParaRPr lang="en-US" b="1" dirty="0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24B8060-A00C-43F5-B12F-E6D0286956F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040" y="3154945"/>
            <a:ext cx="925883" cy="486089"/>
          </a:xfrm>
          <a:prstGeom prst="rect">
            <a:avLst/>
          </a:prstGeom>
        </p:spPr>
      </p:pic>
      <p:sp>
        <p:nvSpPr>
          <p:cNvPr id="94" name="Cylinder 93">
            <a:extLst>
              <a:ext uri="{FF2B5EF4-FFF2-40B4-BE49-F238E27FC236}">
                <a16:creationId xmlns:a16="http://schemas.microsoft.com/office/drawing/2014/main" id="{2F4559CF-2745-47EB-AB94-FD6CF65B104D}"/>
              </a:ext>
            </a:extLst>
          </p:cNvPr>
          <p:cNvSpPr/>
          <p:nvPr/>
        </p:nvSpPr>
        <p:spPr>
          <a:xfrm>
            <a:off x="6631459" y="4292583"/>
            <a:ext cx="870674" cy="374369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H2 DB</a:t>
            </a:r>
            <a:endParaRPr lang="en-US" sz="1400" b="1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F8D60284-2BFF-40CB-8C85-8A9E63C4B1A2}"/>
              </a:ext>
            </a:extLst>
          </p:cNvPr>
          <p:cNvSpPr/>
          <p:nvPr/>
        </p:nvSpPr>
        <p:spPr>
          <a:xfrm>
            <a:off x="9332886" y="3100342"/>
            <a:ext cx="2047167" cy="1690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645CB07-7A36-4090-9CCF-8686C7D4008A}"/>
              </a:ext>
            </a:extLst>
          </p:cNvPr>
          <p:cNvSpPr txBox="1"/>
          <p:nvPr/>
        </p:nvSpPr>
        <p:spPr>
          <a:xfrm>
            <a:off x="9863448" y="3622667"/>
            <a:ext cx="985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Like Service</a:t>
            </a:r>
            <a:endParaRPr lang="en-US" b="1" dirty="0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E4849D21-7090-4E3D-BB44-A94258BA428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377" y="3140324"/>
            <a:ext cx="925883" cy="486089"/>
          </a:xfrm>
          <a:prstGeom prst="rect">
            <a:avLst/>
          </a:prstGeom>
        </p:spPr>
      </p:pic>
      <p:sp>
        <p:nvSpPr>
          <p:cNvPr id="98" name="Cylinder 97">
            <a:extLst>
              <a:ext uri="{FF2B5EF4-FFF2-40B4-BE49-F238E27FC236}">
                <a16:creationId xmlns:a16="http://schemas.microsoft.com/office/drawing/2014/main" id="{27B0C544-4639-4814-B26F-5E9F67A8F1ED}"/>
              </a:ext>
            </a:extLst>
          </p:cNvPr>
          <p:cNvSpPr/>
          <p:nvPr/>
        </p:nvSpPr>
        <p:spPr>
          <a:xfrm>
            <a:off x="9485796" y="4277962"/>
            <a:ext cx="870674" cy="374369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H2 DB</a:t>
            </a:r>
            <a:endParaRPr lang="en-US" sz="1400" b="1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0C8DF96-6A81-4322-BB66-A1C991CDC13F}"/>
              </a:ext>
            </a:extLst>
          </p:cNvPr>
          <p:cNvCxnSpPr>
            <a:cxnSpLocks/>
            <a:stCxn id="25" idx="2"/>
            <a:endCxn id="87" idx="0"/>
          </p:cNvCxnSpPr>
          <p:nvPr/>
        </p:nvCxnSpPr>
        <p:spPr>
          <a:xfrm flipH="1">
            <a:off x="4696664" y="2433974"/>
            <a:ext cx="1362746" cy="6809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2CCDE19-D1FE-4710-9120-31BBEC901C40}"/>
              </a:ext>
            </a:extLst>
          </p:cNvPr>
          <p:cNvCxnSpPr>
            <a:cxnSpLocks/>
            <a:stCxn id="25" idx="2"/>
            <a:endCxn id="91" idx="0"/>
          </p:cNvCxnSpPr>
          <p:nvPr/>
        </p:nvCxnSpPr>
        <p:spPr>
          <a:xfrm>
            <a:off x="6059410" y="2433974"/>
            <a:ext cx="1442723" cy="6809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1FAC2D8-A1F3-4679-80B3-B9F8744039EA}"/>
              </a:ext>
            </a:extLst>
          </p:cNvPr>
          <p:cNvCxnSpPr>
            <a:cxnSpLocks/>
          </p:cNvCxnSpPr>
          <p:nvPr/>
        </p:nvCxnSpPr>
        <p:spPr>
          <a:xfrm>
            <a:off x="6903368" y="2191657"/>
            <a:ext cx="2088053" cy="1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D6238E4-15AD-40D8-981F-890BFFB5895B}"/>
              </a:ext>
            </a:extLst>
          </p:cNvPr>
          <p:cNvCxnSpPr>
            <a:cxnSpLocks/>
            <a:stCxn id="95" idx="0"/>
            <a:endCxn id="26" idx="2"/>
          </p:cNvCxnSpPr>
          <p:nvPr/>
        </p:nvCxnSpPr>
        <p:spPr>
          <a:xfrm flipH="1" flipV="1">
            <a:off x="10044131" y="2433974"/>
            <a:ext cx="312339" cy="666368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14FD3804-C782-44B5-ACD8-48566F73927A}"/>
              </a:ext>
            </a:extLst>
          </p:cNvPr>
          <p:cNvCxnSpPr>
            <a:stCxn id="15" idx="2"/>
            <a:endCxn id="65" idx="1"/>
          </p:cNvCxnSpPr>
          <p:nvPr/>
        </p:nvCxnSpPr>
        <p:spPr>
          <a:xfrm rot="16200000" flipH="1">
            <a:off x="2614371" y="4012484"/>
            <a:ext cx="1346991" cy="2904671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BB113330-7F3C-41ED-A89C-7C9973A8F069}"/>
              </a:ext>
            </a:extLst>
          </p:cNvPr>
          <p:cNvCxnSpPr>
            <a:cxnSpLocks/>
            <a:stCxn id="95" idx="2"/>
            <a:endCxn id="65" idx="3"/>
          </p:cNvCxnSpPr>
          <p:nvPr/>
        </p:nvCxnSpPr>
        <p:spPr>
          <a:xfrm rot="5400000">
            <a:off x="8254695" y="4036540"/>
            <a:ext cx="1346991" cy="2856560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3BCCA2D-4E3B-49AE-8091-F6708DCFA10E}"/>
              </a:ext>
            </a:extLst>
          </p:cNvPr>
          <p:cNvCxnSpPr>
            <a:stCxn id="87" idx="2"/>
            <a:endCxn id="65" idx="0"/>
          </p:cNvCxnSpPr>
          <p:nvPr/>
        </p:nvCxnSpPr>
        <p:spPr>
          <a:xfrm>
            <a:off x="4696664" y="4805946"/>
            <a:ext cx="1423392" cy="7795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4A95401-B041-455C-A851-9657649C9361}"/>
              </a:ext>
            </a:extLst>
          </p:cNvPr>
          <p:cNvCxnSpPr>
            <a:cxnSpLocks/>
            <a:stCxn id="91" idx="2"/>
            <a:endCxn id="65" idx="0"/>
          </p:cNvCxnSpPr>
          <p:nvPr/>
        </p:nvCxnSpPr>
        <p:spPr>
          <a:xfrm flipH="1">
            <a:off x="6120056" y="4805946"/>
            <a:ext cx="1382077" cy="7795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0D83E9A1-EE93-4D50-AAA7-D4213CB5882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494" y="5622396"/>
            <a:ext cx="246314" cy="399847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6432DEB9-C74F-4A9B-A686-F2153F90051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241" y="5633406"/>
            <a:ext cx="246314" cy="399847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FF852092-56BC-4760-BEC6-D6D563C29FA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001" y="5053435"/>
            <a:ext cx="246314" cy="399847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01F24AA7-82A6-4CC5-8BF7-57EA9F1667F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449" y="4994361"/>
            <a:ext cx="246314" cy="39984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BF478E2A-40CD-4D8B-8016-9F24E6EBAB2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89" y="1380161"/>
            <a:ext cx="1366488" cy="136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59369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</a:rPr>
              <a:t>Step 7: Run and test</a:t>
            </a: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5E4BB-0F5A-40EE-A4AF-04E2D124F8A2}"/>
              </a:ext>
            </a:extLst>
          </p:cNvPr>
          <p:cNvSpPr txBox="1"/>
          <p:nvPr/>
        </p:nvSpPr>
        <p:spPr>
          <a:xfrm>
            <a:off x="4308970" y="6354643"/>
            <a:ext cx="2977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Run the Kafka server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F80DF-0B0B-4359-B5BF-D19E62EDE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1" y="1257263"/>
            <a:ext cx="4995693" cy="18646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50F97D-A894-4EFF-906F-8C34128F9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239" y="2195384"/>
            <a:ext cx="6411220" cy="4286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D88F24-6021-4681-997D-86C5A7C9E7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239" y="1566926"/>
            <a:ext cx="6954220" cy="4382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6FD038-08EF-42F9-B6D1-02D8956637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639" y="4665450"/>
            <a:ext cx="5281417" cy="15212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74EFF54-BCF1-4267-9FB4-E2C9845B05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534" y="2824718"/>
            <a:ext cx="5703629" cy="153805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FF47DE1-EF23-4DB8-BDE4-7E54AFF2C761}"/>
              </a:ext>
            </a:extLst>
          </p:cNvPr>
          <p:cNvSpPr/>
          <p:nvPr/>
        </p:nvSpPr>
        <p:spPr>
          <a:xfrm>
            <a:off x="363824" y="3635458"/>
            <a:ext cx="52418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    Before starting the server make sure that the folders </a:t>
            </a:r>
            <a:r>
              <a:rPr lang="en-US" sz="2400" i="1" dirty="0"/>
              <a:t>data/</a:t>
            </a:r>
            <a:r>
              <a:rPr lang="en-US" sz="2400" i="1" dirty="0" err="1"/>
              <a:t>kafka</a:t>
            </a:r>
            <a:r>
              <a:rPr lang="en-US" sz="2400" i="1" dirty="0"/>
              <a:t> </a:t>
            </a:r>
            <a:r>
              <a:rPr lang="en-US" sz="2400" dirty="0"/>
              <a:t>and </a:t>
            </a:r>
            <a:r>
              <a:rPr lang="en-US" sz="2400" i="1" dirty="0"/>
              <a:t>data/zookeeper </a:t>
            </a:r>
            <a:r>
              <a:rPr lang="en-US" sz="2400" dirty="0"/>
              <a:t>are </a:t>
            </a:r>
            <a:r>
              <a:rPr lang="en-US" sz="2400" dirty="0">
                <a:solidFill>
                  <a:srgbClr val="FF0000"/>
                </a:solidFill>
              </a:rPr>
              <a:t>empty</a:t>
            </a:r>
            <a:r>
              <a:rPr lang="en-US" sz="2400" dirty="0"/>
              <a:t>.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360EC2-A3E9-4BC8-B137-BD35BACBBD4E}"/>
              </a:ext>
            </a:extLst>
          </p:cNvPr>
          <p:cNvSpPr txBox="1"/>
          <p:nvPr/>
        </p:nvSpPr>
        <p:spPr>
          <a:xfrm>
            <a:off x="4419105" y="2181670"/>
            <a:ext cx="642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(1)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A4C3B5-076E-464D-81F5-49D2AB846444}"/>
              </a:ext>
            </a:extLst>
          </p:cNvPr>
          <p:cNvSpPr txBox="1"/>
          <p:nvPr/>
        </p:nvSpPr>
        <p:spPr>
          <a:xfrm>
            <a:off x="11549871" y="1050758"/>
            <a:ext cx="642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(2)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B6E386-6415-47A4-B25C-62A64685A210}"/>
              </a:ext>
            </a:extLst>
          </p:cNvPr>
          <p:cNvSpPr txBox="1"/>
          <p:nvPr/>
        </p:nvSpPr>
        <p:spPr>
          <a:xfrm>
            <a:off x="11549870" y="2162404"/>
            <a:ext cx="642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(3)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329287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</a:rPr>
              <a:t>Step 7: Run and test</a:t>
            </a:r>
            <a:endParaRPr lang="fr-FR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73A1D1-8DFA-427B-B5FE-F3C5A6FE9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009" y="1293675"/>
            <a:ext cx="7957440" cy="19609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0C71D8-13A4-4BB0-8626-ED2BE68DEB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51" y="1293675"/>
            <a:ext cx="3629532" cy="52299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9FA453-A30E-4185-A1D1-D9F216546F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009" y="3429000"/>
            <a:ext cx="6523898" cy="3082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0C3CD89F-AB82-4279-84D2-AE543E5A3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4386" y="4493190"/>
            <a:ext cx="1433542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How to specify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@RequestBody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payload</a:t>
            </a: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4EB3324B-A999-4874-91A1-E66023DCB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7521" y="5256548"/>
            <a:ext cx="1110161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New User </a:t>
            </a:r>
          </a:p>
        </p:txBody>
      </p:sp>
    </p:spTree>
    <p:extLst>
      <p:ext uri="{BB962C8B-B14F-4D97-AF65-F5344CB8AC3E}">
        <p14:creationId xmlns:p14="http://schemas.microsoft.com/office/powerpoint/2010/main" val="778240084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</a:rPr>
              <a:t>Step 7: Run and test</a:t>
            </a:r>
            <a:endParaRPr lang="fr-FR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B49B73-9351-457D-9EE8-B8B104656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28" y="1588516"/>
            <a:ext cx="5791140" cy="41390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820B24-C0D6-4F4B-8116-1612077D7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259" y="1588516"/>
            <a:ext cx="5752113" cy="41390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11FCC9-91A8-4B2B-984E-CF5ED704E96F}"/>
              </a:ext>
            </a:extLst>
          </p:cNvPr>
          <p:cNvSpPr txBox="1"/>
          <p:nvPr/>
        </p:nvSpPr>
        <p:spPr>
          <a:xfrm>
            <a:off x="2053678" y="5895981"/>
            <a:ext cx="2167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1) Add new user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46D697-760A-46E6-9552-A1C9B9B7EDC1}"/>
              </a:ext>
            </a:extLst>
          </p:cNvPr>
          <p:cNvSpPr txBox="1"/>
          <p:nvPr/>
        </p:nvSpPr>
        <p:spPr>
          <a:xfrm>
            <a:off x="7971284" y="5895981"/>
            <a:ext cx="2167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2) Check the view DB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8278D-66FE-4F66-81A8-86A18160B98C}"/>
              </a:ext>
            </a:extLst>
          </p:cNvPr>
          <p:cNvSpPr/>
          <p:nvPr/>
        </p:nvSpPr>
        <p:spPr>
          <a:xfrm flipH="1" flipV="1">
            <a:off x="6987122" y="4971880"/>
            <a:ext cx="1228829" cy="5281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44113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</a:rPr>
              <a:t>Step 7: Run and test</a:t>
            </a:r>
            <a:endParaRPr lang="fr-FR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11FCC9-91A8-4B2B-984E-CF5ED704E96F}"/>
              </a:ext>
            </a:extLst>
          </p:cNvPr>
          <p:cNvSpPr txBox="1"/>
          <p:nvPr/>
        </p:nvSpPr>
        <p:spPr>
          <a:xfrm>
            <a:off x="2037546" y="5547867"/>
            <a:ext cx="2167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3) Add some tweets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46D697-760A-46E6-9552-A1C9B9B7EDC1}"/>
              </a:ext>
            </a:extLst>
          </p:cNvPr>
          <p:cNvSpPr txBox="1"/>
          <p:nvPr/>
        </p:nvSpPr>
        <p:spPr>
          <a:xfrm>
            <a:off x="7985215" y="5500370"/>
            <a:ext cx="2167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4) Like some tweets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1D9FD-4029-4A0B-ACC2-BF59807FE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892" y="1357630"/>
            <a:ext cx="5839687" cy="38783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17C54E-FDD9-4BC0-9BED-664BD719B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21" y="1357629"/>
            <a:ext cx="5835290" cy="38783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1248334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</a:rPr>
              <a:t>Step 7: Run and test</a:t>
            </a:r>
            <a:endParaRPr lang="fr-FR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11FCC9-91A8-4B2B-984E-CF5ED704E96F}"/>
              </a:ext>
            </a:extLst>
          </p:cNvPr>
          <p:cNvSpPr txBox="1"/>
          <p:nvPr/>
        </p:nvSpPr>
        <p:spPr>
          <a:xfrm>
            <a:off x="5012480" y="5943652"/>
            <a:ext cx="2167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5) Follow some people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184C7-3825-4FDB-BDF3-61776EAC7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420" y="1285576"/>
            <a:ext cx="6611160" cy="45420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0095297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</a:rPr>
              <a:t>Step 7: Run and test</a:t>
            </a:r>
            <a:endParaRPr lang="fr-FR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11FCC9-91A8-4B2B-984E-CF5ED704E96F}"/>
              </a:ext>
            </a:extLst>
          </p:cNvPr>
          <p:cNvSpPr txBox="1"/>
          <p:nvPr/>
        </p:nvSpPr>
        <p:spPr>
          <a:xfrm>
            <a:off x="5012480" y="5943652"/>
            <a:ext cx="2167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Raleway" pitchFamily="2" charset="0"/>
              </a:rPr>
              <a:t>6) Check the view DB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62486-9F7C-4D7C-AA16-39FE86E32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614" y="1117504"/>
            <a:ext cx="6414772" cy="46229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29E1BB-7E6B-4E7E-AF9A-DF50FF5E575F}"/>
              </a:ext>
            </a:extLst>
          </p:cNvPr>
          <p:cNvSpPr/>
          <p:nvPr/>
        </p:nvSpPr>
        <p:spPr>
          <a:xfrm flipH="1" flipV="1">
            <a:off x="3661334" y="4943901"/>
            <a:ext cx="1702236" cy="5970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15069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BBB738-D542-4340-9FCB-823E4F6E8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46953"/>
            <a:ext cx="3543411" cy="18602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9B1559-CB06-4AED-849B-5C1110410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997" y="2246953"/>
            <a:ext cx="2683735" cy="12495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7430A0-6E32-4746-AA04-C92EE1D47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853" y="0"/>
            <a:ext cx="1860293" cy="18602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706136-C6D7-44EB-A608-10527991FE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705" y="4005433"/>
            <a:ext cx="2951018" cy="196734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</a:rPr>
              <a:t>What to do</a:t>
            </a:r>
            <a:endParaRPr lang="en-US" sz="40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91FAE83-4118-4941-9053-D9909257C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508225"/>
              </p:ext>
            </p:extLst>
          </p:nvPr>
        </p:nvGraphicFramePr>
        <p:xfrm>
          <a:off x="377371" y="1343779"/>
          <a:ext cx="2598058" cy="25537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8058">
                  <a:extLst>
                    <a:ext uri="{9D8B030D-6E8A-4147-A177-3AD203B41FA5}">
                      <a16:colId xmlns:a16="http://schemas.microsoft.com/office/drawing/2014/main" val="511507780"/>
                    </a:ext>
                  </a:extLst>
                </a:gridCol>
              </a:tblGrid>
              <a:tr h="455992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users</a:t>
                      </a:r>
                      <a:r>
                        <a:rPr lang="fr-FR" dirty="0"/>
                        <a:t> (table)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8274514"/>
                  </a:ext>
                </a:extLst>
              </a:tr>
              <a:tr h="10335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dirty="0"/>
                        <a:t>- </a:t>
                      </a:r>
                      <a:r>
                        <a:rPr lang="fr-FR" dirty="0" err="1"/>
                        <a:t>userId</a:t>
                      </a:r>
                      <a:endParaRPr lang="fr-FR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dirty="0"/>
                        <a:t>- </a:t>
                      </a:r>
                      <a:r>
                        <a:rPr lang="en-US" dirty="0"/>
                        <a:t>username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dirty="0"/>
                        <a:t>- full</a:t>
                      </a:r>
                      <a:r>
                        <a:rPr lang="en-US" dirty="0"/>
                        <a:t>name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dirty="0"/>
                        <a:t>- </a:t>
                      </a:r>
                      <a:r>
                        <a:rPr lang="en-US" dirty="0"/>
                        <a:t>address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dirty="0"/>
                        <a:t>- </a:t>
                      </a:r>
                      <a:r>
                        <a:rPr lang="en-US" dirty="0" err="1"/>
                        <a:t>dateOfBirth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653149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DBCC0B1F-7043-48D5-8436-C4D83B6D2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593056"/>
              </p:ext>
            </p:extLst>
          </p:nvPr>
        </p:nvGraphicFramePr>
        <p:xfrm>
          <a:off x="3338287" y="1549518"/>
          <a:ext cx="2598058" cy="21422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8058">
                  <a:extLst>
                    <a:ext uri="{9D8B030D-6E8A-4147-A177-3AD203B41FA5}">
                      <a16:colId xmlns:a16="http://schemas.microsoft.com/office/drawing/2014/main" val="511507780"/>
                    </a:ext>
                  </a:extLst>
                </a:gridCol>
              </a:tblGrid>
              <a:tr h="45599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tweets (table)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8274514"/>
                  </a:ext>
                </a:extLst>
              </a:tr>
              <a:tr h="10335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dirty="0"/>
                        <a:t>- </a:t>
                      </a:r>
                      <a:r>
                        <a:rPr lang="fr-FR" dirty="0" err="1"/>
                        <a:t>tweetId</a:t>
                      </a:r>
                      <a:endParaRPr lang="fr-FR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dirty="0"/>
                        <a:t>- </a:t>
                      </a:r>
                      <a:r>
                        <a:rPr lang="en-US" dirty="0"/>
                        <a:t>message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dirty="0"/>
                        <a:t>- </a:t>
                      </a:r>
                      <a:r>
                        <a:rPr lang="en-US" dirty="0" err="1"/>
                        <a:t>pubDate</a:t>
                      </a:r>
                      <a:endParaRPr lang="en-US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dirty="0"/>
                        <a:t>- </a:t>
                      </a:r>
                      <a:r>
                        <a:rPr lang="fr-FR" dirty="0" err="1"/>
                        <a:t>userId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653149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120AF7A8-C6A0-450B-92F3-6D20ED685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807177"/>
              </p:ext>
            </p:extLst>
          </p:nvPr>
        </p:nvGraphicFramePr>
        <p:xfrm>
          <a:off x="6277429" y="1549518"/>
          <a:ext cx="2598058" cy="214223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98058">
                  <a:extLst>
                    <a:ext uri="{9D8B030D-6E8A-4147-A177-3AD203B41FA5}">
                      <a16:colId xmlns:a16="http://schemas.microsoft.com/office/drawing/2014/main" val="511507780"/>
                    </a:ext>
                  </a:extLst>
                </a:gridCol>
              </a:tblGrid>
              <a:tr h="455992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follows (</a:t>
                      </a:r>
                      <a:r>
                        <a:rPr lang="fr-FR" dirty="0"/>
                        <a:t>table)</a:t>
                      </a:r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8274514"/>
                  </a:ext>
                </a:extLst>
              </a:tr>
              <a:tr h="10335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dirty="0"/>
                        <a:t>- </a:t>
                      </a:r>
                      <a:r>
                        <a:rPr lang="fr-FR" dirty="0" err="1"/>
                        <a:t>followOpId</a:t>
                      </a:r>
                      <a:endParaRPr lang="fr-FR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dirty="0"/>
                        <a:t>- </a:t>
                      </a:r>
                      <a:r>
                        <a:rPr lang="en-US" dirty="0" err="1"/>
                        <a:t>followerId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</a:t>
                      </a:r>
                      <a:r>
                        <a:rPr lang="en-US" dirty="0" err="1"/>
                        <a:t>followEEId</a:t>
                      </a:r>
                      <a:endParaRPr lang="en-US" dirty="0"/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dirty="0"/>
                        <a:t>- </a:t>
                      </a:r>
                      <a:r>
                        <a:rPr lang="en-US" dirty="0" err="1"/>
                        <a:t>followDate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653149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257A9BF8-53AD-4B67-80EF-C39E1C57D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028805"/>
              </p:ext>
            </p:extLst>
          </p:nvPr>
        </p:nvGraphicFramePr>
        <p:xfrm>
          <a:off x="9216571" y="1524118"/>
          <a:ext cx="2598058" cy="21422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98058">
                  <a:extLst>
                    <a:ext uri="{9D8B030D-6E8A-4147-A177-3AD203B41FA5}">
                      <a16:colId xmlns:a16="http://schemas.microsoft.com/office/drawing/2014/main" val="511507780"/>
                    </a:ext>
                  </a:extLst>
                </a:gridCol>
              </a:tblGrid>
              <a:tr h="455992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likes (</a:t>
                      </a:r>
                      <a:r>
                        <a:rPr lang="fr-FR" dirty="0"/>
                        <a:t>table)</a:t>
                      </a:r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8274514"/>
                  </a:ext>
                </a:extLst>
              </a:tr>
              <a:tr h="10335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dirty="0"/>
                        <a:t>- </a:t>
                      </a:r>
                      <a:r>
                        <a:rPr lang="fr-FR" dirty="0" err="1"/>
                        <a:t>likeId</a:t>
                      </a:r>
                      <a:endParaRPr lang="fr-FR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dirty="0"/>
                        <a:t>- </a:t>
                      </a:r>
                      <a:r>
                        <a:rPr lang="en-US" dirty="0" err="1"/>
                        <a:t>userId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</a:t>
                      </a:r>
                      <a:r>
                        <a:rPr lang="en-US" dirty="0" err="1"/>
                        <a:t>tweetId</a:t>
                      </a:r>
                      <a:endParaRPr lang="en-US" dirty="0"/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dirty="0"/>
                        <a:t>- </a:t>
                      </a:r>
                      <a:r>
                        <a:rPr lang="en-US" dirty="0" err="1"/>
                        <a:t>LikeDate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653149"/>
                  </a:ext>
                </a:extLst>
              </a:tr>
            </a:tbl>
          </a:graphicData>
        </a:graphic>
      </p:graphicFrame>
      <p:sp>
        <p:nvSpPr>
          <p:cNvPr id="24" name="Rectangle 3">
            <a:extLst>
              <a:ext uri="{FF2B5EF4-FFF2-40B4-BE49-F238E27FC236}">
                <a16:creationId xmlns:a16="http://schemas.microsoft.com/office/drawing/2014/main" id="{B7810546-86AE-4F0B-AD74-F5150D09B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061" y="4077374"/>
            <a:ext cx="3762568" cy="24622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"1"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"username"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"hassan123"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"Hassan Farsi"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"address"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"earth"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dateOfBirth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"09/11/2021"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tweetsCount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42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followsCount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214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likesCount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321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8E679606-DB9A-4967-89E8-13608DECA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71" y="4508262"/>
            <a:ext cx="6744154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?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tweetsCount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tweets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?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followsCount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follows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follower_id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?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likesCount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likes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?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57BE8F-FAA8-4A4B-A1EB-CC254683C8F7}"/>
              </a:ext>
            </a:extLst>
          </p:cNvPr>
          <p:cNvSpPr/>
          <p:nvPr/>
        </p:nvSpPr>
        <p:spPr>
          <a:xfrm>
            <a:off x="8846458" y="4263084"/>
            <a:ext cx="2939142" cy="12575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254B8B-42E4-4DBE-B71A-E67634AD63C4}"/>
              </a:ext>
            </a:extLst>
          </p:cNvPr>
          <p:cNvSpPr txBox="1"/>
          <p:nvPr/>
        </p:nvSpPr>
        <p:spPr>
          <a:xfrm>
            <a:off x="8280400" y="5520679"/>
            <a:ext cx="5370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2ED255-3855-4CEF-9590-CEF766B603D4}"/>
              </a:ext>
            </a:extLst>
          </p:cNvPr>
          <p:cNvSpPr txBox="1"/>
          <p:nvPr/>
        </p:nvSpPr>
        <p:spPr>
          <a:xfrm>
            <a:off x="7846917" y="4568716"/>
            <a:ext cx="1204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User service</a:t>
            </a:r>
          </a:p>
        </p:txBody>
      </p:sp>
    </p:spTree>
    <p:extLst>
      <p:ext uri="{BB962C8B-B14F-4D97-AF65-F5344CB8AC3E}">
        <p14:creationId xmlns:p14="http://schemas.microsoft.com/office/powerpoint/2010/main" val="22956462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B88816-8A66-48DD-90F5-4048946D5985}"/>
              </a:ext>
            </a:extLst>
          </p:cNvPr>
          <p:cNvSpPr/>
          <p:nvPr/>
        </p:nvSpPr>
        <p:spPr>
          <a:xfrm>
            <a:off x="811947" y="4696912"/>
            <a:ext cx="2047167" cy="1690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385126-C831-4C96-AA91-3BA7B8A4DC6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566" y="-133594"/>
            <a:ext cx="1369355" cy="13693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8C24083-D717-4445-B723-D5488F2E1300}"/>
              </a:ext>
            </a:extLst>
          </p:cNvPr>
          <p:cNvSpPr txBox="1"/>
          <p:nvPr/>
        </p:nvSpPr>
        <p:spPr>
          <a:xfrm>
            <a:off x="1342509" y="5219237"/>
            <a:ext cx="985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User Service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6A1FA0-C524-4C95-A95B-DD2935D42FC3}"/>
              </a:ext>
            </a:extLst>
          </p:cNvPr>
          <p:cNvSpPr txBox="1"/>
          <p:nvPr/>
        </p:nvSpPr>
        <p:spPr>
          <a:xfrm>
            <a:off x="6780677" y="166874"/>
            <a:ext cx="21641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Client (Browser or Postman)</a:t>
            </a:r>
            <a:endParaRPr lang="en-US" sz="20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5CC9119-D02B-429F-9757-CB05C0E5B8E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38" y="4736894"/>
            <a:ext cx="925883" cy="48608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EC97DC4-079D-41A7-B5EB-7E059000406D}"/>
              </a:ext>
            </a:extLst>
          </p:cNvPr>
          <p:cNvSpPr/>
          <p:nvPr/>
        </p:nvSpPr>
        <p:spPr>
          <a:xfrm>
            <a:off x="4538126" y="1481119"/>
            <a:ext cx="3115747" cy="18283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&lt;API Gateway&gt;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Spring Cloud Gateway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CE0017-B7A7-45F4-94C7-3B4D342ED909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1835531" y="3324041"/>
            <a:ext cx="3306298" cy="13728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52D99B6-8963-42B3-9E0C-11C19CB3216B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6972582" y="3324041"/>
            <a:ext cx="3383888" cy="13728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CF7258B-F1AF-4A9A-9B58-8337B9DBCD10}"/>
              </a:ext>
            </a:extLst>
          </p:cNvPr>
          <p:cNvCxnSpPr>
            <a:cxnSpLocks/>
          </p:cNvCxnSpPr>
          <p:nvPr/>
        </p:nvCxnSpPr>
        <p:spPr>
          <a:xfrm>
            <a:off x="6334541" y="1055650"/>
            <a:ext cx="0" cy="3534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06C8F29-F1AA-4733-A6CC-3F4B4205AD5F}"/>
              </a:ext>
            </a:extLst>
          </p:cNvPr>
          <p:cNvCxnSpPr>
            <a:cxnSpLocks/>
          </p:cNvCxnSpPr>
          <p:nvPr/>
        </p:nvCxnSpPr>
        <p:spPr>
          <a:xfrm flipV="1">
            <a:off x="5808636" y="1055646"/>
            <a:ext cx="0" cy="353485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ylinder 58">
            <a:extLst>
              <a:ext uri="{FF2B5EF4-FFF2-40B4-BE49-F238E27FC236}">
                <a16:creationId xmlns:a16="http://schemas.microsoft.com/office/drawing/2014/main" id="{FDE0EA22-1B5E-4EAA-B4BE-A5C4BCA1B98A}"/>
              </a:ext>
            </a:extLst>
          </p:cNvPr>
          <p:cNvSpPr/>
          <p:nvPr/>
        </p:nvSpPr>
        <p:spPr>
          <a:xfrm>
            <a:off x="964857" y="5874532"/>
            <a:ext cx="870674" cy="374369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H2 DB</a:t>
            </a:r>
            <a:endParaRPr lang="en-US" sz="1400" b="1" dirty="0"/>
          </a:p>
        </p:txBody>
      </p:sp>
      <p:sp>
        <p:nvSpPr>
          <p:cNvPr id="86" name="Title 1">
            <a:extLst>
              <a:ext uri="{FF2B5EF4-FFF2-40B4-BE49-F238E27FC236}">
                <a16:creationId xmlns:a16="http://schemas.microsoft.com/office/drawing/2014/main" id="{B0E98208-2F06-49A8-B1BB-23320D6A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17316" cy="1050758"/>
          </a:xfrm>
        </p:spPr>
        <p:txBody>
          <a:bodyPr/>
          <a:lstStyle/>
          <a:p>
            <a:r>
              <a:rPr lang="en-US" sz="3600" dirty="0">
                <a:solidFill>
                  <a:schemeClr val="accent3"/>
                </a:solidFill>
              </a:rPr>
              <a:t>API Composer</a:t>
            </a:r>
            <a:endParaRPr lang="en-US" sz="3600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F7B068E-68B3-4883-8CF9-321FA9A33058}"/>
              </a:ext>
            </a:extLst>
          </p:cNvPr>
          <p:cNvSpPr/>
          <p:nvPr/>
        </p:nvSpPr>
        <p:spPr>
          <a:xfrm>
            <a:off x="3673080" y="4711533"/>
            <a:ext cx="2047167" cy="1690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C20AC61-3473-417D-9D20-E77B59CCF24F}"/>
              </a:ext>
            </a:extLst>
          </p:cNvPr>
          <p:cNvSpPr txBox="1"/>
          <p:nvPr/>
        </p:nvSpPr>
        <p:spPr>
          <a:xfrm>
            <a:off x="4203642" y="5233858"/>
            <a:ext cx="985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Tweet Service</a:t>
            </a:r>
            <a:endParaRPr lang="en-US" b="1" dirty="0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B1E5CB00-879E-4673-AA23-474003CC813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571" y="4751515"/>
            <a:ext cx="925883" cy="486089"/>
          </a:xfrm>
          <a:prstGeom prst="rect">
            <a:avLst/>
          </a:prstGeom>
        </p:spPr>
      </p:pic>
      <p:sp>
        <p:nvSpPr>
          <p:cNvPr id="90" name="Cylinder 89">
            <a:extLst>
              <a:ext uri="{FF2B5EF4-FFF2-40B4-BE49-F238E27FC236}">
                <a16:creationId xmlns:a16="http://schemas.microsoft.com/office/drawing/2014/main" id="{533C1F94-6479-425E-AF2A-0B7A949CCF2A}"/>
              </a:ext>
            </a:extLst>
          </p:cNvPr>
          <p:cNvSpPr/>
          <p:nvPr/>
        </p:nvSpPr>
        <p:spPr>
          <a:xfrm>
            <a:off x="3825990" y="5889153"/>
            <a:ext cx="870674" cy="374369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H2 DB</a:t>
            </a:r>
            <a:endParaRPr lang="en-US" sz="1400" b="1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684AF051-4090-4263-97E2-6F3DB9768693}"/>
              </a:ext>
            </a:extLst>
          </p:cNvPr>
          <p:cNvSpPr/>
          <p:nvPr/>
        </p:nvSpPr>
        <p:spPr>
          <a:xfrm>
            <a:off x="6478549" y="4711533"/>
            <a:ext cx="2047167" cy="1690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E0A4BC5-1DA3-4EDF-AE1E-B9E5A66FD632}"/>
              </a:ext>
            </a:extLst>
          </p:cNvPr>
          <p:cNvSpPr txBox="1"/>
          <p:nvPr/>
        </p:nvSpPr>
        <p:spPr>
          <a:xfrm>
            <a:off x="7009111" y="5233858"/>
            <a:ext cx="985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Follow Service</a:t>
            </a:r>
            <a:endParaRPr lang="en-US" b="1" dirty="0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24B8060-A00C-43F5-B12F-E6D0286956F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040" y="4751515"/>
            <a:ext cx="925883" cy="486089"/>
          </a:xfrm>
          <a:prstGeom prst="rect">
            <a:avLst/>
          </a:prstGeom>
        </p:spPr>
      </p:pic>
      <p:sp>
        <p:nvSpPr>
          <p:cNvPr id="94" name="Cylinder 93">
            <a:extLst>
              <a:ext uri="{FF2B5EF4-FFF2-40B4-BE49-F238E27FC236}">
                <a16:creationId xmlns:a16="http://schemas.microsoft.com/office/drawing/2014/main" id="{2F4559CF-2745-47EB-AB94-FD6CF65B104D}"/>
              </a:ext>
            </a:extLst>
          </p:cNvPr>
          <p:cNvSpPr/>
          <p:nvPr/>
        </p:nvSpPr>
        <p:spPr>
          <a:xfrm>
            <a:off x="6631459" y="5889153"/>
            <a:ext cx="870674" cy="374369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H2 DB</a:t>
            </a:r>
            <a:endParaRPr lang="en-US" sz="1400" b="1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F8D60284-2BFF-40CB-8C85-8A9E63C4B1A2}"/>
              </a:ext>
            </a:extLst>
          </p:cNvPr>
          <p:cNvSpPr/>
          <p:nvPr/>
        </p:nvSpPr>
        <p:spPr>
          <a:xfrm>
            <a:off x="9332886" y="4696912"/>
            <a:ext cx="2047167" cy="1690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645CB07-7A36-4090-9CCF-8686C7D4008A}"/>
              </a:ext>
            </a:extLst>
          </p:cNvPr>
          <p:cNvSpPr txBox="1"/>
          <p:nvPr/>
        </p:nvSpPr>
        <p:spPr>
          <a:xfrm>
            <a:off x="9863448" y="5219237"/>
            <a:ext cx="985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Like Service</a:t>
            </a:r>
            <a:endParaRPr lang="en-US" b="1" dirty="0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E4849D21-7090-4E3D-BB44-A94258BA428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377" y="4736894"/>
            <a:ext cx="925883" cy="486089"/>
          </a:xfrm>
          <a:prstGeom prst="rect">
            <a:avLst/>
          </a:prstGeom>
        </p:spPr>
      </p:pic>
      <p:sp>
        <p:nvSpPr>
          <p:cNvPr id="98" name="Cylinder 97">
            <a:extLst>
              <a:ext uri="{FF2B5EF4-FFF2-40B4-BE49-F238E27FC236}">
                <a16:creationId xmlns:a16="http://schemas.microsoft.com/office/drawing/2014/main" id="{27B0C544-4639-4814-B26F-5E9F67A8F1ED}"/>
              </a:ext>
            </a:extLst>
          </p:cNvPr>
          <p:cNvSpPr/>
          <p:nvPr/>
        </p:nvSpPr>
        <p:spPr>
          <a:xfrm>
            <a:off x="9485796" y="5874532"/>
            <a:ext cx="870674" cy="374369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H2 DB</a:t>
            </a:r>
            <a:endParaRPr lang="en-US" sz="1400" b="1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0C8DF96-6A81-4322-BB66-A1C991CDC13F}"/>
              </a:ext>
            </a:extLst>
          </p:cNvPr>
          <p:cNvCxnSpPr>
            <a:cxnSpLocks/>
          </p:cNvCxnSpPr>
          <p:nvPr/>
        </p:nvCxnSpPr>
        <p:spPr>
          <a:xfrm flipH="1">
            <a:off x="5045453" y="3318384"/>
            <a:ext cx="798135" cy="1393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2CCDE19-D1FE-4710-9120-31BBEC901C40}"/>
              </a:ext>
            </a:extLst>
          </p:cNvPr>
          <p:cNvCxnSpPr>
            <a:cxnSpLocks/>
            <a:stCxn id="25" idx="2"/>
            <a:endCxn id="91" idx="0"/>
          </p:cNvCxnSpPr>
          <p:nvPr/>
        </p:nvCxnSpPr>
        <p:spPr>
          <a:xfrm>
            <a:off x="6096000" y="3309420"/>
            <a:ext cx="1406133" cy="14021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F478E2A-40CD-4D8B-8016-9F24E6EBAB2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89" y="1380161"/>
            <a:ext cx="1366488" cy="136648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17AD3FD-3A51-4BA4-B6EC-C1EC8377A2C4}"/>
              </a:ext>
            </a:extLst>
          </p:cNvPr>
          <p:cNvSpPr txBox="1"/>
          <p:nvPr/>
        </p:nvSpPr>
        <p:spPr>
          <a:xfrm>
            <a:off x="5225237" y="2429648"/>
            <a:ext cx="175622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API Composer</a:t>
            </a:r>
            <a:endParaRPr lang="en-US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793C809-EA87-4D20-A082-0DEC5A6572B5}"/>
              </a:ext>
            </a:extLst>
          </p:cNvPr>
          <p:cNvCxnSpPr>
            <a:cxnSpLocks/>
          </p:cNvCxnSpPr>
          <p:nvPr/>
        </p:nvCxnSpPr>
        <p:spPr>
          <a:xfrm flipV="1">
            <a:off x="1381125" y="3309420"/>
            <a:ext cx="3157001" cy="1372871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B5A4E1F-C7B1-420F-A3EF-ED329EB53437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4696664" y="3318384"/>
            <a:ext cx="820918" cy="139314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F38B91C-81E7-47CB-80E0-48E47270495C}"/>
              </a:ext>
            </a:extLst>
          </p:cNvPr>
          <p:cNvCxnSpPr>
            <a:cxnSpLocks/>
          </p:cNvCxnSpPr>
          <p:nvPr/>
        </p:nvCxnSpPr>
        <p:spPr>
          <a:xfrm flipH="1" flipV="1">
            <a:off x="6674418" y="3321306"/>
            <a:ext cx="1341996" cy="136098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4D5B1EB-972A-4D8D-B74E-4FC6C2BD0820}"/>
              </a:ext>
            </a:extLst>
          </p:cNvPr>
          <p:cNvCxnSpPr>
            <a:cxnSpLocks/>
          </p:cNvCxnSpPr>
          <p:nvPr/>
        </p:nvCxnSpPr>
        <p:spPr>
          <a:xfrm flipH="1" flipV="1">
            <a:off x="7653873" y="3306685"/>
            <a:ext cx="3347503" cy="1375606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6642102-17FA-4685-86D8-C2ED641D0698}"/>
              </a:ext>
            </a:extLst>
          </p:cNvPr>
          <p:cNvSpPr txBox="1"/>
          <p:nvPr/>
        </p:nvSpPr>
        <p:spPr>
          <a:xfrm>
            <a:off x="2240387" y="3433367"/>
            <a:ext cx="1157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(1) </a:t>
            </a:r>
            <a:r>
              <a:rPr lang="en-US" sz="1800" b="1" dirty="0">
                <a:solidFill>
                  <a:srgbClr val="FF0000"/>
                </a:solidFill>
              </a:rPr>
              <a:t>Get User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3CA54A5-339A-493B-B83C-FA9D76B49E81}"/>
              </a:ext>
            </a:extLst>
          </p:cNvPr>
          <p:cNvSpPr txBox="1"/>
          <p:nvPr/>
        </p:nvSpPr>
        <p:spPr>
          <a:xfrm>
            <a:off x="3833348" y="3994488"/>
            <a:ext cx="1157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(2) </a:t>
            </a:r>
            <a:r>
              <a:rPr lang="en-US" sz="1800" b="1" dirty="0">
                <a:solidFill>
                  <a:srgbClr val="FF0000"/>
                </a:solidFill>
              </a:rPr>
              <a:t>Get Tweets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C54BB60-E9B9-4AAA-83E2-79333309548A}"/>
              </a:ext>
            </a:extLst>
          </p:cNvPr>
          <p:cNvSpPr txBox="1"/>
          <p:nvPr/>
        </p:nvSpPr>
        <p:spPr>
          <a:xfrm>
            <a:off x="5938609" y="4061555"/>
            <a:ext cx="1157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(3) </a:t>
            </a:r>
            <a:r>
              <a:rPr lang="en-US" sz="1800" b="1" dirty="0">
                <a:solidFill>
                  <a:srgbClr val="FF0000"/>
                </a:solidFill>
              </a:rPr>
              <a:t>Get Follows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63101EC-04CA-4D0B-9900-7F094F8C6A4B}"/>
              </a:ext>
            </a:extLst>
          </p:cNvPr>
          <p:cNvSpPr txBox="1"/>
          <p:nvPr/>
        </p:nvSpPr>
        <p:spPr>
          <a:xfrm>
            <a:off x="10039005" y="3571982"/>
            <a:ext cx="1157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(3) </a:t>
            </a:r>
            <a:r>
              <a:rPr lang="en-US" sz="1800" b="1" dirty="0">
                <a:solidFill>
                  <a:srgbClr val="FF0000"/>
                </a:solidFill>
              </a:rPr>
              <a:t>Get likes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37E886E-9F37-4898-ACC4-F3E868B0C0F6}"/>
              </a:ext>
            </a:extLst>
          </p:cNvPr>
          <p:cNvSpPr txBox="1"/>
          <p:nvPr/>
        </p:nvSpPr>
        <p:spPr>
          <a:xfrm>
            <a:off x="8664526" y="2301033"/>
            <a:ext cx="34529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It is time consuming, and even worse if using synchronous communication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E5BF4F6-7B47-455F-873E-7701A7C810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952" y="123875"/>
            <a:ext cx="2088615" cy="208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5094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73FAE3-AF92-40B0-9C4D-BC199E59BAFC}"/>
              </a:ext>
            </a:extLst>
          </p:cNvPr>
          <p:cNvSpPr/>
          <p:nvPr/>
        </p:nvSpPr>
        <p:spPr>
          <a:xfrm>
            <a:off x="5871200" y="1255184"/>
            <a:ext cx="5937340" cy="5334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</a:rPr>
              <a:t>What to do</a:t>
            </a:r>
            <a:endParaRPr 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12D5F-5685-4F16-A107-279EA5843009}"/>
              </a:ext>
            </a:extLst>
          </p:cNvPr>
          <p:cNvSpPr txBox="1"/>
          <p:nvPr/>
        </p:nvSpPr>
        <p:spPr>
          <a:xfrm>
            <a:off x="8174566" y="2037402"/>
            <a:ext cx="13306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User Info Service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B4BC20-0F95-42AB-A5EF-EEDDD4FFEB0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626" y="1518967"/>
            <a:ext cx="1231104" cy="646330"/>
          </a:xfrm>
          <a:prstGeom prst="rect">
            <a:avLst/>
          </a:prstGeom>
        </p:spPr>
      </p:pic>
      <p:sp>
        <p:nvSpPr>
          <p:cNvPr id="15" name="Cylinder 14">
            <a:extLst>
              <a:ext uri="{FF2B5EF4-FFF2-40B4-BE49-F238E27FC236}">
                <a16:creationId xmlns:a16="http://schemas.microsoft.com/office/drawing/2014/main" id="{A266C355-AF73-4574-B39D-CF5E735089A4}"/>
              </a:ext>
            </a:extLst>
          </p:cNvPr>
          <p:cNvSpPr/>
          <p:nvPr/>
        </p:nvSpPr>
        <p:spPr>
          <a:xfrm>
            <a:off x="7083641" y="3030726"/>
            <a:ext cx="3512456" cy="3323955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6742FF-5453-4C26-9602-76027C736697}"/>
              </a:ext>
            </a:extLst>
          </p:cNvPr>
          <p:cNvSpPr txBox="1"/>
          <p:nvPr/>
        </p:nvSpPr>
        <p:spPr>
          <a:xfrm>
            <a:off x="8375413" y="3213344"/>
            <a:ext cx="870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>
                <a:solidFill>
                  <a:schemeClr val="bg1"/>
                </a:solidFill>
              </a:rPr>
              <a:t>H2 DB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B7810546-86AE-4F0B-AD74-F5150D09B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8189" y="3940838"/>
            <a:ext cx="2903359" cy="212365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1,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"username"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"hassan123“,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"Hassan Farsi“,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"address"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"earth“,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dateOfBirth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"09/11/2021“,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tweetsCount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42,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followsCount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214,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likesCount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321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3269C-E5B0-4937-92D3-FFAC4C66B0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11" y="1284142"/>
            <a:ext cx="3493167" cy="34931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F31A67-C278-4107-A805-6EA74A670A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1" y="5493369"/>
            <a:ext cx="1576137" cy="10507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4EBE99-2F2C-496D-985C-FC21F96F7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62" y="4998872"/>
            <a:ext cx="1775485" cy="17754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B3A517-E981-4B49-A3DC-768A2435A0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377" y="5653580"/>
            <a:ext cx="2167202" cy="82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9700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ylinder 19">
            <a:extLst>
              <a:ext uri="{FF2B5EF4-FFF2-40B4-BE49-F238E27FC236}">
                <a16:creationId xmlns:a16="http://schemas.microsoft.com/office/drawing/2014/main" id="{A03517C1-369D-4BDE-8DA1-E502EBE25C52}"/>
              </a:ext>
            </a:extLst>
          </p:cNvPr>
          <p:cNvSpPr/>
          <p:nvPr/>
        </p:nvSpPr>
        <p:spPr>
          <a:xfrm rot="16200000">
            <a:off x="3029220" y="4433323"/>
            <a:ext cx="486089" cy="1561873"/>
          </a:xfrm>
          <a:prstGeom prst="can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fr-FR" sz="4000" dirty="0">
                <a:solidFill>
                  <a:schemeClr val="accent3"/>
                </a:solidFill>
              </a:rPr>
              <a:t>No Exception Handler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82986D-05EE-4CDC-B35C-94AEED0F89DF}"/>
              </a:ext>
            </a:extLst>
          </p:cNvPr>
          <p:cNvSpPr/>
          <p:nvPr/>
        </p:nvSpPr>
        <p:spPr>
          <a:xfrm>
            <a:off x="7470717" y="5932511"/>
            <a:ext cx="28200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No Exception Handler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B1515-A483-440B-A383-707253E47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035" y="525379"/>
            <a:ext cx="4433455" cy="44334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38E442-73C7-41D6-B3B1-F9CAECCDB5EB}"/>
              </a:ext>
            </a:extLst>
          </p:cNvPr>
          <p:cNvSpPr/>
          <p:nvPr/>
        </p:nvSpPr>
        <p:spPr>
          <a:xfrm>
            <a:off x="442416" y="1639436"/>
            <a:ext cx="57017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Example : </a:t>
            </a:r>
          </a:p>
          <a:p>
            <a:r>
              <a:rPr lang="en-US" sz="2000" b="1" dirty="0"/>
              <a:t>  -  </a:t>
            </a:r>
            <a:r>
              <a:rPr lang="en-US" sz="2000" dirty="0"/>
              <a:t>Add a tweet for a user that does not exist.</a:t>
            </a:r>
          </a:p>
          <a:p>
            <a:r>
              <a:rPr lang="en-US" sz="2000" dirty="0"/>
              <a:t>  </a:t>
            </a:r>
            <a:r>
              <a:rPr lang="en-US" sz="2000" b="1" dirty="0"/>
              <a:t>-</a:t>
            </a:r>
            <a:r>
              <a:rPr lang="en-US" sz="2000" dirty="0"/>
              <a:t>  Follow the same user multiple times.</a:t>
            </a:r>
          </a:p>
          <a:p>
            <a:r>
              <a:rPr lang="en-US" sz="2000" dirty="0"/>
              <a:t>  </a:t>
            </a:r>
            <a:r>
              <a:rPr lang="en-US" sz="2000" b="1" dirty="0"/>
              <a:t>-</a:t>
            </a:r>
            <a:r>
              <a:rPr lang="en-US" sz="2000" dirty="0"/>
              <a:t>  Like the same tweet twice or more.</a:t>
            </a:r>
          </a:p>
          <a:p>
            <a:r>
              <a:rPr lang="en-US" sz="2000" dirty="0"/>
              <a:t>  </a:t>
            </a:r>
            <a:r>
              <a:rPr lang="en-US" sz="2000" b="1" dirty="0"/>
              <a:t>-</a:t>
            </a:r>
            <a:r>
              <a:rPr lang="en-US" sz="2000" dirty="0"/>
              <a:t>  Like or follow by a user that does not exist.</a:t>
            </a:r>
          </a:p>
          <a:p>
            <a:r>
              <a:rPr lang="en-US" sz="2000" dirty="0"/>
              <a:t>  </a:t>
            </a:r>
            <a:r>
              <a:rPr lang="en-US" sz="2000" b="1" dirty="0"/>
              <a:t>-</a:t>
            </a:r>
            <a:r>
              <a:rPr lang="en-US" sz="2000" dirty="0"/>
              <a:t>  Etc.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3B39B8-BA39-4C01-8DF6-9985FE8B45F7}"/>
              </a:ext>
            </a:extLst>
          </p:cNvPr>
          <p:cNvSpPr/>
          <p:nvPr/>
        </p:nvSpPr>
        <p:spPr>
          <a:xfrm>
            <a:off x="331071" y="4434269"/>
            <a:ext cx="2047167" cy="1690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443AF1-DCAD-4C5A-BCEE-91DFD8ED826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62" y="4474251"/>
            <a:ext cx="925883" cy="486089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307ACCAA-2B5B-4186-AEA2-8B296229D12B}"/>
              </a:ext>
            </a:extLst>
          </p:cNvPr>
          <p:cNvSpPr/>
          <p:nvPr/>
        </p:nvSpPr>
        <p:spPr>
          <a:xfrm>
            <a:off x="483981" y="5611889"/>
            <a:ext cx="870674" cy="374369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H2 DB</a:t>
            </a:r>
            <a:endParaRPr lang="en-US" sz="14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7FB58D-85F5-45A7-A0D4-C911D3D751FA}"/>
              </a:ext>
            </a:extLst>
          </p:cNvPr>
          <p:cNvSpPr/>
          <p:nvPr/>
        </p:nvSpPr>
        <p:spPr>
          <a:xfrm>
            <a:off x="4166291" y="4390803"/>
            <a:ext cx="2047167" cy="16909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604368-38BC-4983-A9C1-EF525729A39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782" y="4430785"/>
            <a:ext cx="925883" cy="486089"/>
          </a:xfrm>
          <a:prstGeom prst="rect">
            <a:avLst/>
          </a:prstGeom>
        </p:spPr>
      </p:pic>
      <p:sp>
        <p:nvSpPr>
          <p:cNvPr id="14" name="Cylinder 13">
            <a:extLst>
              <a:ext uri="{FF2B5EF4-FFF2-40B4-BE49-F238E27FC236}">
                <a16:creationId xmlns:a16="http://schemas.microsoft.com/office/drawing/2014/main" id="{848EA08F-6E93-4F16-AEE0-641E4E6DFBAE}"/>
              </a:ext>
            </a:extLst>
          </p:cNvPr>
          <p:cNvSpPr/>
          <p:nvPr/>
        </p:nvSpPr>
        <p:spPr>
          <a:xfrm>
            <a:off x="4319201" y="5568423"/>
            <a:ext cx="870674" cy="374369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H2 DB</a:t>
            </a:r>
            <a:endParaRPr 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29FEEF-93DD-4B9F-849E-6150D8EEE188}"/>
              </a:ext>
            </a:extLst>
          </p:cNvPr>
          <p:cNvSpPr txBox="1"/>
          <p:nvPr/>
        </p:nvSpPr>
        <p:spPr>
          <a:xfrm>
            <a:off x="4657076" y="4898507"/>
            <a:ext cx="985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User Service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E453E6-8B7C-4F48-A766-006851D0500C}"/>
              </a:ext>
            </a:extLst>
          </p:cNvPr>
          <p:cNvSpPr txBox="1"/>
          <p:nvPr/>
        </p:nvSpPr>
        <p:spPr>
          <a:xfrm>
            <a:off x="854876" y="4971215"/>
            <a:ext cx="985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Tweet Service</a:t>
            </a:r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E2B0EC-901E-42C0-9458-D04956FC79E9}"/>
              </a:ext>
            </a:extLst>
          </p:cNvPr>
          <p:cNvSpPr/>
          <p:nvPr/>
        </p:nvSpPr>
        <p:spPr>
          <a:xfrm>
            <a:off x="522699" y="3774624"/>
            <a:ext cx="5701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Solution : </a:t>
            </a:r>
            <a:r>
              <a:rPr lang="en-US" sz="2000" dirty="0"/>
              <a:t>We can always use SAGA pattern.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782F48-3EF4-46D1-92DD-9003DFF9893E}"/>
              </a:ext>
            </a:extLst>
          </p:cNvPr>
          <p:cNvSpPr txBox="1"/>
          <p:nvPr/>
        </p:nvSpPr>
        <p:spPr>
          <a:xfrm>
            <a:off x="2912104" y="5046309"/>
            <a:ext cx="886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SAGA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2972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AC5-D261-4D05-8ED3-A4DE32A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</p:spPr>
        <p:txBody>
          <a:bodyPr/>
          <a:lstStyle/>
          <a:p>
            <a:r>
              <a:rPr lang="fr-FR" sz="4000" dirty="0">
                <a:solidFill>
                  <a:schemeClr val="accent3"/>
                </a:solidFill>
              </a:rPr>
              <a:t>The process</a:t>
            </a:r>
            <a:endParaRPr lang="fr-FR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82986D-05EE-4CDC-B35C-94AEED0F89DF}"/>
              </a:ext>
            </a:extLst>
          </p:cNvPr>
          <p:cNvSpPr/>
          <p:nvPr/>
        </p:nvSpPr>
        <p:spPr>
          <a:xfrm>
            <a:off x="352602" y="1196167"/>
            <a:ext cx="1183939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rgbClr val="24292F"/>
                </a:solidFill>
                <a:effectLst/>
                <a:latin typeface="-apple-system"/>
              </a:rPr>
              <a:t>  Step 1 : </a:t>
            </a:r>
            <a:r>
              <a:rPr lang="en-US" sz="2000" dirty="0"/>
              <a:t>Create a multi module project with 5 modules, each represents a separate service (</a:t>
            </a:r>
            <a:r>
              <a:rPr lang="en-US" sz="2000" b="1" dirty="0"/>
              <a:t>User-Service</a:t>
            </a:r>
            <a:r>
              <a:rPr lang="en-US" sz="2000" b="1" dirty="0">
                <a:solidFill>
                  <a:srgbClr val="FF0000"/>
                </a:solidFill>
              </a:rPr>
              <a:t> ; </a:t>
            </a:r>
            <a:r>
              <a:rPr lang="en-US" sz="2000" b="1" dirty="0"/>
              <a:t>Tweet-Service</a:t>
            </a:r>
            <a:r>
              <a:rPr lang="en-US" sz="2000" b="1" dirty="0">
                <a:solidFill>
                  <a:srgbClr val="FF0000"/>
                </a:solidFill>
              </a:rPr>
              <a:t> ; </a:t>
            </a:r>
            <a:r>
              <a:rPr lang="en-US" sz="2000" b="1" dirty="0"/>
              <a:t>Follow-Service</a:t>
            </a:r>
            <a:r>
              <a:rPr lang="en-US" sz="2000" b="1" dirty="0">
                <a:solidFill>
                  <a:srgbClr val="FF0000"/>
                </a:solidFill>
              </a:rPr>
              <a:t> ;</a:t>
            </a:r>
            <a:r>
              <a:rPr lang="en-US" sz="2000" b="1" dirty="0"/>
              <a:t> Like-Service </a:t>
            </a:r>
            <a:r>
              <a:rPr lang="en-US" sz="2000" b="1" dirty="0">
                <a:solidFill>
                  <a:srgbClr val="FF0000"/>
                </a:solidFill>
              </a:rPr>
              <a:t>;</a:t>
            </a:r>
            <a:r>
              <a:rPr lang="en-US" sz="2000" b="1" dirty="0"/>
              <a:t> User-Info-Service</a:t>
            </a:r>
            <a:r>
              <a:rPr lang="en-US" sz="2000" dirty="0"/>
              <a:t>). </a:t>
            </a:r>
          </a:p>
          <a:p>
            <a:endParaRPr lang="en-US" sz="2000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24292F"/>
                </a:solidFill>
                <a:latin typeface="-apple-system"/>
              </a:rPr>
              <a:t>  </a:t>
            </a:r>
            <a:r>
              <a:rPr lang="en-US" sz="2000" b="1" i="0" dirty="0">
                <a:solidFill>
                  <a:srgbClr val="24292F"/>
                </a:solidFill>
                <a:effectLst/>
                <a:latin typeface="-apple-system"/>
              </a:rPr>
              <a:t>Step 2 : </a:t>
            </a:r>
            <a:r>
              <a:rPr lang="en-US" sz="2000" i="0" dirty="0">
                <a:solidFill>
                  <a:srgbClr val="24292F"/>
                </a:solidFill>
                <a:effectLst/>
                <a:latin typeface="Segoe UI (Body)"/>
              </a:rPr>
              <a:t>For each module, in the pom.xml file change the parent tag to the actual spring boot parent project.</a:t>
            </a:r>
            <a:r>
              <a:rPr lang="en-US" sz="2000" b="1" i="0" dirty="0">
                <a:solidFill>
                  <a:srgbClr val="24292F"/>
                </a:solidFill>
                <a:effectLst/>
                <a:latin typeface="Segoe UI (Body)"/>
              </a:rPr>
              <a:t> </a:t>
            </a:r>
          </a:p>
          <a:p>
            <a:endParaRPr lang="en-US" sz="2000" b="1" dirty="0">
              <a:solidFill>
                <a:srgbClr val="000000"/>
              </a:solidFill>
              <a:latin typeface="Raleway" pitchFamily="2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Raleway" pitchFamily="2" charset="0"/>
              </a:rPr>
              <a:t>  </a:t>
            </a:r>
            <a:r>
              <a:rPr lang="en-US" sz="2000" b="1" i="0" dirty="0">
                <a:solidFill>
                  <a:srgbClr val="24292F"/>
                </a:solidFill>
                <a:effectLst/>
                <a:latin typeface="-apple-system"/>
              </a:rPr>
              <a:t>Step 3 : </a:t>
            </a:r>
            <a:r>
              <a:rPr lang="en-US" sz="2000" dirty="0"/>
              <a:t>Define the Data Transfer Objects (DTOs) module. Then create some events (The DTOs are : </a:t>
            </a:r>
            <a:r>
              <a:rPr lang="en-US" sz="2000" dirty="0" err="1"/>
              <a:t>UserEvent</a:t>
            </a:r>
            <a:r>
              <a:rPr lang="en-US" sz="2000" dirty="0"/>
              <a:t>, </a:t>
            </a:r>
            <a:r>
              <a:rPr lang="en-US" sz="2000" dirty="0" err="1"/>
              <a:t>TweetEvent</a:t>
            </a:r>
            <a:r>
              <a:rPr lang="en-US" sz="2000" dirty="0"/>
              <a:t>, </a:t>
            </a:r>
            <a:r>
              <a:rPr lang="en-US" sz="2000" dirty="0" err="1"/>
              <a:t>FollowEvent</a:t>
            </a:r>
            <a:r>
              <a:rPr lang="en-US" sz="2000" dirty="0"/>
              <a:t>, </a:t>
            </a:r>
            <a:r>
              <a:rPr lang="en-US" sz="2000" dirty="0" err="1"/>
              <a:t>LikeEvent</a:t>
            </a:r>
            <a:r>
              <a:rPr lang="en-US" sz="2000" dirty="0"/>
              <a:t>). Then </a:t>
            </a:r>
            <a:r>
              <a:rPr lang="en-US" sz="2000" dirty="0">
                <a:solidFill>
                  <a:srgbClr val="24292F"/>
                </a:solidFill>
                <a:latin typeface="Segoe UI (Body)"/>
              </a:rPr>
              <a:t>add the DTOs project dependency to all the other services (pom.xml).</a:t>
            </a:r>
            <a:endParaRPr lang="en-US" sz="2000" dirty="0">
              <a:latin typeface="Segoe UI (Body)"/>
            </a:endParaRP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  </a:t>
            </a:r>
            <a:r>
              <a:rPr lang="en-US" sz="2000" b="1" i="0" dirty="0">
                <a:solidFill>
                  <a:srgbClr val="24292F"/>
                </a:solidFill>
                <a:effectLst/>
                <a:latin typeface="-apple-system"/>
              </a:rPr>
              <a:t>Step 4 </a:t>
            </a:r>
            <a:r>
              <a:rPr lang="en-US" sz="2000" b="1" i="0" dirty="0">
                <a:solidFill>
                  <a:srgbClr val="24292F"/>
                </a:solidFill>
                <a:effectLst/>
                <a:latin typeface="Segoe UI (Body)"/>
              </a:rPr>
              <a:t>: </a:t>
            </a:r>
            <a:r>
              <a:rPr lang="en-US" sz="2000" i="0" dirty="0">
                <a:solidFill>
                  <a:srgbClr val="24292F"/>
                </a:solidFill>
                <a:effectLst/>
                <a:latin typeface="Segoe UI (Body)"/>
              </a:rPr>
              <a:t>In each service defines the necessary JPA entities with the appropriate annotations.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Segoe UI (Body)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  </a:t>
            </a:r>
            <a:r>
              <a:rPr lang="en-US" sz="2000" b="1" i="0" dirty="0">
                <a:solidFill>
                  <a:srgbClr val="24292F"/>
                </a:solidFill>
                <a:effectLst/>
                <a:latin typeface="-apple-system"/>
              </a:rPr>
              <a:t>Step 5 : </a:t>
            </a:r>
            <a:r>
              <a:rPr lang="en-US" sz="2000" i="0" dirty="0">
                <a:solidFill>
                  <a:srgbClr val="24292F"/>
                </a:solidFill>
                <a:effectLst/>
                <a:latin typeface="Segoe UI (Body)"/>
              </a:rPr>
              <a:t>Define each service controller and service layer, along with the event publisher and the </a:t>
            </a:r>
            <a:r>
              <a:rPr lang="en-US" sz="2000" dirty="0">
                <a:solidFill>
                  <a:srgbClr val="24292F"/>
                </a:solidFill>
                <a:latin typeface="Segoe UI (Body)"/>
              </a:rPr>
              <a:t>K</a:t>
            </a:r>
            <a:r>
              <a:rPr lang="en-US" sz="2000" i="0" dirty="0">
                <a:solidFill>
                  <a:srgbClr val="24292F"/>
                </a:solidFill>
                <a:effectLst/>
                <a:latin typeface="Segoe UI (Body)"/>
              </a:rPr>
              <a:t>afka configuration (Do not forget the </a:t>
            </a:r>
            <a:r>
              <a:rPr lang="en-US" sz="2000" i="0" dirty="0" err="1">
                <a:solidFill>
                  <a:srgbClr val="24292F"/>
                </a:solidFill>
                <a:effectLst/>
                <a:latin typeface="Segoe UI (Body)"/>
              </a:rPr>
              <a:t>application.yaml</a:t>
            </a:r>
            <a:r>
              <a:rPr lang="en-US" sz="2000" i="0" dirty="0">
                <a:solidFill>
                  <a:srgbClr val="24292F"/>
                </a:solidFill>
                <a:effectLst/>
                <a:latin typeface="Segoe UI (Body)"/>
              </a:rPr>
              <a:t> file properties).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Raleway" pitchFamily="2" charset="0"/>
              </a:rPr>
              <a:t>  </a:t>
            </a:r>
            <a:r>
              <a:rPr lang="en-US" sz="2000" b="1" i="0" dirty="0">
                <a:solidFill>
                  <a:srgbClr val="24292F"/>
                </a:solidFill>
                <a:effectLst/>
                <a:latin typeface="-apple-system"/>
              </a:rPr>
              <a:t>Step 6 : </a:t>
            </a:r>
            <a:r>
              <a:rPr lang="en-US" sz="2000" dirty="0"/>
              <a:t>Define the </a:t>
            </a:r>
            <a:r>
              <a:rPr lang="en-US" sz="2000" b="1" dirty="0"/>
              <a:t>User-Info-Service </a:t>
            </a:r>
            <a:r>
              <a:rPr lang="en-US" sz="2000" dirty="0"/>
              <a:t>consumer and update its database.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Raleway" pitchFamily="2" charset="0"/>
              </a:rPr>
              <a:t>  </a:t>
            </a:r>
            <a:r>
              <a:rPr lang="en-US" sz="2000" b="1" i="0" dirty="0">
                <a:solidFill>
                  <a:srgbClr val="24292F"/>
                </a:solidFill>
                <a:effectLst/>
                <a:latin typeface="-apple-system"/>
              </a:rPr>
              <a:t>Step 7 : </a:t>
            </a:r>
            <a:r>
              <a:rPr lang="en-US" sz="2000" i="0" dirty="0">
                <a:solidFill>
                  <a:srgbClr val="24292F"/>
                </a:solidFill>
                <a:effectLst/>
                <a:latin typeface="-apple-system"/>
              </a:rPr>
              <a:t>Run and test.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635397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f16401424 (1)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F0ED03E-47FC-4860-B2C9-DA5C377EAA2D}" vid="{600A14AD-66E6-4CC8-A6FA-E99B17BED4CA}"/>
    </a:ext>
  </a:extLst>
</a:theme>
</file>

<file path=ppt/theme/theme2.xml><?xml version="1.0" encoding="utf-8"?>
<a:theme xmlns:a="http://schemas.openxmlformats.org/drawingml/2006/main" name="tf03431377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tf16401424 (1)</Template>
  <TotalTime>20769</TotalTime>
  <Words>4026</Words>
  <Application>Microsoft Macintosh PowerPoint</Application>
  <PresentationFormat>Grand écran</PresentationFormat>
  <Paragraphs>318</Paragraphs>
  <Slides>46</Slides>
  <Notes>37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46</vt:i4>
      </vt:variant>
    </vt:vector>
  </HeadingPairs>
  <TitlesOfParts>
    <vt:vector size="59" baseType="lpstr">
      <vt:lpstr>-apple-system</vt:lpstr>
      <vt:lpstr>Arial</vt:lpstr>
      <vt:lpstr>Calibri</vt:lpstr>
      <vt:lpstr>Consolas</vt:lpstr>
      <vt:lpstr>Raleway</vt:lpstr>
      <vt:lpstr>Segoe Print</vt:lpstr>
      <vt:lpstr>Segoe UI</vt:lpstr>
      <vt:lpstr>Segoe UI (Body)</vt:lpstr>
      <vt:lpstr>Segoe UI Light</vt:lpstr>
      <vt:lpstr>Segoe UI Semibold</vt:lpstr>
      <vt:lpstr>Wingdings</vt:lpstr>
      <vt:lpstr>tf16401424 (1)</vt:lpstr>
      <vt:lpstr>tf03431377</vt:lpstr>
      <vt:lpstr>Command and Query Responsibility Segregation (CQRS)</vt:lpstr>
      <vt:lpstr>Objectives </vt:lpstr>
      <vt:lpstr>Prerequisites</vt:lpstr>
      <vt:lpstr>Tweeter</vt:lpstr>
      <vt:lpstr>What to do</vt:lpstr>
      <vt:lpstr>API Composer</vt:lpstr>
      <vt:lpstr>What to do</vt:lpstr>
      <vt:lpstr>No Exception Handler</vt:lpstr>
      <vt:lpstr>The process</vt:lpstr>
      <vt:lpstr>Présentation PowerPoint</vt:lpstr>
      <vt:lpstr> Step 1 : Multi module project </vt:lpstr>
      <vt:lpstr> Step 1 : Multi module project </vt:lpstr>
      <vt:lpstr>Présentation PowerPoint</vt:lpstr>
      <vt:lpstr> Step 2 : Dependencies</vt:lpstr>
      <vt:lpstr>Présentation PowerPoint</vt:lpstr>
      <vt:lpstr> Step 2 : Data Transfer Objects (DTOs) module</vt:lpstr>
      <vt:lpstr>Présentation PowerPoint</vt:lpstr>
      <vt:lpstr>Step 4: JPA entities (Modules structure)</vt:lpstr>
      <vt:lpstr>Step 4: JPA entities (User-Service)</vt:lpstr>
      <vt:lpstr>Step 4: JPA entities (Tweet-Service)</vt:lpstr>
      <vt:lpstr>Step 4: JPA entities (Follow-Service)</vt:lpstr>
      <vt:lpstr>Step 4: JPA entities (Like-Service)</vt:lpstr>
      <vt:lpstr>Présentation PowerPoint</vt:lpstr>
      <vt:lpstr>Step 5 : User-Service (Controller and service layer)</vt:lpstr>
      <vt:lpstr>Step 5 : User-Service (Event publisher and the kafka configuration )</vt:lpstr>
      <vt:lpstr>Step 5 : Tweet-Service (Controller and service layer)</vt:lpstr>
      <vt:lpstr>Step 5 : Tweet-Service (Event publisher and the kafka configuration )</vt:lpstr>
      <vt:lpstr>Step 5 : Follow-Service (Controller and service layer)</vt:lpstr>
      <vt:lpstr>Step 5 : Follow-Service (Event publisher and the kafka configuration )</vt:lpstr>
      <vt:lpstr>Step 5 : Like-Service (Controller and service layer)</vt:lpstr>
      <vt:lpstr>Step 5 : Like-Service (Event publisher and the kafka configuration )</vt:lpstr>
      <vt:lpstr>Step 5 : application files (.properties / yaml) </vt:lpstr>
      <vt:lpstr>Présentation PowerPoint</vt:lpstr>
      <vt:lpstr>Step 6: User-Info-Service</vt:lpstr>
      <vt:lpstr>Step 6: User-Info-Service (Service Layer1)</vt:lpstr>
      <vt:lpstr>Step 6: User-Info-Service (Service Layer2)</vt:lpstr>
      <vt:lpstr>Step 6: User-Info-Service (Kafka config)</vt:lpstr>
      <vt:lpstr>Step 6: User-Info-Service (application files)</vt:lpstr>
      <vt:lpstr>Présentation PowerPoint</vt:lpstr>
      <vt:lpstr>Step 7: Run and test</vt:lpstr>
      <vt:lpstr>Step 7: Run and test</vt:lpstr>
      <vt:lpstr>Step 7: Run and test</vt:lpstr>
      <vt:lpstr>Step 7: Run and test</vt:lpstr>
      <vt:lpstr>Step 7: Run and test</vt:lpstr>
      <vt:lpstr>Step 7: Run and test</vt:lpstr>
      <vt:lpstr>Présentation PowerPoint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Triple H</dc:creator>
  <cp:lastModifiedBy>DOUMBOUYA Mohamed</cp:lastModifiedBy>
  <cp:revision>771</cp:revision>
  <dcterms:created xsi:type="dcterms:W3CDTF">2017-11-12T17:32:00Z</dcterms:created>
  <dcterms:modified xsi:type="dcterms:W3CDTF">2023-01-25T08:21:21Z</dcterms:modified>
</cp:coreProperties>
</file>