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8" r:id="rId2"/>
    <p:sldId id="257" r:id="rId3"/>
    <p:sldId id="272" r:id="rId4"/>
    <p:sldId id="273" r:id="rId5"/>
    <p:sldId id="274" r:id="rId6"/>
    <p:sldId id="275" r:id="rId7"/>
    <p:sldId id="282" r:id="rId8"/>
    <p:sldId id="276" r:id="rId9"/>
    <p:sldId id="277" r:id="rId10"/>
    <p:sldId id="278" r:id="rId11"/>
    <p:sldId id="280" r:id="rId12"/>
    <p:sldId id="279" r:id="rId13"/>
    <p:sldId id="281" r:id="rId14"/>
    <p:sldId id="267" r:id="rId15"/>
    <p:sldId id="283" r:id="rId16"/>
    <p:sldId id="28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1028" autoAdjust="0"/>
  </p:normalViewPr>
  <p:slideViewPr>
    <p:cSldViewPr snapToGrid="0">
      <p:cViewPr varScale="1">
        <p:scale>
          <a:sx n="82" d="100"/>
          <a:sy n="82" d="100"/>
        </p:scale>
        <p:origin x="116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EEBA5-FD4E-47BA-BF17-7578BE579582}" type="datetimeFigureOut">
              <a:rPr lang="en-US" smtClean="0"/>
              <a:pPr/>
              <a:t>1/25/23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16D6FA-F511-4ABF-A029-A69EB98567C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484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6763B-8366-42EA-A9B8-A4E6DCB2F637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6256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6D6FA-F511-4ABF-A029-A69EB98567C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91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6D6FA-F511-4ABF-A029-A69EB98567C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91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6D6FA-F511-4ABF-A029-A69EB98567C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91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CC8F0-E371-4C4D-8D57-B9651E3E59BA}" type="datetimeFigureOut">
              <a:rPr lang="en-US" smtClean="0"/>
              <a:pPr/>
              <a:t>1/25/23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167D5-56A0-4BE4-ACBF-219133934EF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876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CC8F0-E371-4C4D-8D57-B9651E3E59BA}" type="datetimeFigureOut">
              <a:rPr lang="en-US" smtClean="0"/>
              <a:pPr/>
              <a:t>1/25/23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167D5-56A0-4BE4-ACBF-219133934EF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009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CC8F0-E371-4C4D-8D57-B9651E3E59BA}" type="datetimeFigureOut">
              <a:rPr lang="en-US" smtClean="0"/>
              <a:pPr/>
              <a:t>1/25/23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167D5-56A0-4BE4-ACBF-219133934EF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33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CC8F0-E371-4C4D-8D57-B9651E3E59BA}" type="datetimeFigureOut">
              <a:rPr lang="en-US" smtClean="0"/>
              <a:pPr/>
              <a:t>1/25/23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167D5-56A0-4BE4-ACBF-219133934EF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401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CC8F0-E371-4C4D-8D57-B9651E3E59BA}" type="datetimeFigureOut">
              <a:rPr lang="en-US" smtClean="0"/>
              <a:pPr/>
              <a:t>1/25/23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167D5-56A0-4BE4-ACBF-219133934EF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425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CC8F0-E371-4C4D-8D57-B9651E3E59BA}" type="datetimeFigureOut">
              <a:rPr lang="en-US" smtClean="0"/>
              <a:pPr/>
              <a:t>1/25/23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167D5-56A0-4BE4-ACBF-219133934EF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467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CC8F0-E371-4C4D-8D57-B9651E3E59BA}" type="datetimeFigureOut">
              <a:rPr lang="en-US" smtClean="0"/>
              <a:pPr/>
              <a:t>1/25/23</a:t>
            </a:fld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167D5-56A0-4BE4-ACBF-219133934EF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523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CC8F0-E371-4C4D-8D57-B9651E3E59BA}" type="datetimeFigureOut">
              <a:rPr lang="en-US" smtClean="0"/>
              <a:pPr/>
              <a:t>1/25/23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167D5-56A0-4BE4-ACBF-219133934EF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40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CC8F0-E371-4C4D-8D57-B9651E3E59BA}" type="datetimeFigureOut">
              <a:rPr lang="en-US" smtClean="0"/>
              <a:pPr/>
              <a:t>1/25/23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167D5-56A0-4BE4-ACBF-219133934EF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181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CC8F0-E371-4C4D-8D57-B9651E3E59BA}" type="datetimeFigureOut">
              <a:rPr lang="en-US" smtClean="0"/>
              <a:pPr/>
              <a:t>1/25/23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167D5-56A0-4BE4-ACBF-219133934EF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021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CC8F0-E371-4C4D-8D57-B9651E3E59BA}" type="datetimeFigureOut">
              <a:rPr lang="en-US" smtClean="0"/>
              <a:pPr/>
              <a:t>1/25/23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167D5-56A0-4BE4-ACBF-219133934EF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68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CC8F0-E371-4C4D-8D57-B9651E3E59BA}" type="datetimeFigureOut">
              <a:rPr lang="en-US" smtClean="0"/>
              <a:pPr/>
              <a:t>1/25/23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167D5-56A0-4BE4-ACBF-219133934EF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25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activemq.apache.org/activemq-5152-release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ctivemq.apache.org/components/classic/download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3912" y="1714488"/>
            <a:ext cx="12216929" cy="1440160"/>
          </a:xfrm>
          <a:prstGeom prst="rect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" name="Rectangle 2"/>
          <p:cNvSpPr/>
          <p:nvPr/>
        </p:nvSpPr>
        <p:spPr>
          <a:xfrm>
            <a:off x="3342725" y="1945365"/>
            <a:ext cx="5224507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fr-FR" sz="2800" kern="0" dirty="0">
                <a:solidFill>
                  <a:schemeClr val="bg1"/>
                </a:solidFill>
                <a:latin typeface="Century Gothic" pitchFamily="34" charset="0"/>
              </a:rPr>
              <a:t>INE2 – Semestre 3 (période 2)</a:t>
            </a:r>
          </a:p>
          <a:p>
            <a:pPr lvl="0" algn="ctr">
              <a:defRPr/>
            </a:pPr>
            <a:r>
              <a:rPr lang="fr-FR" sz="2800" kern="0" dirty="0">
                <a:solidFill>
                  <a:schemeClr val="bg1"/>
                </a:solidFill>
                <a:latin typeface="Century Gothic" pitchFamily="34" charset="0"/>
              </a:rPr>
              <a:t>Filière </a:t>
            </a:r>
            <a:r>
              <a:rPr lang="fr-FR" sz="2800" b="1" kern="0" dirty="0">
                <a:solidFill>
                  <a:schemeClr val="bg1"/>
                </a:solidFill>
                <a:latin typeface="Century Gothic" pitchFamily="34" charset="0"/>
              </a:rPr>
              <a:t>SUD (Cloud et IoT)</a:t>
            </a:r>
          </a:p>
        </p:txBody>
      </p:sp>
      <p:sp>
        <p:nvSpPr>
          <p:cNvPr id="4" name="Rectangle 3"/>
          <p:cNvSpPr/>
          <p:nvPr/>
        </p:nvSpPr>
        <p:spPr>
          <a:xfrm>
            <a:off x="516826" y="3214686"/>
            <a:ext cx="1123230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fr-FR" sz="1600" dirty="0">
              <a:latin typeface="Century Gothic" pitchFamily="34" charset="0"/>
            </a:endParaRPr>
          </a:p>
          <a:p>
            <a:pPr algn="ctr"/>
            <a:r>
              <a:rPr lang="fr-FR" sz="4400" dirty="0">
                <a:latin typeface="Century Gothic" pitchFamily="34" charset="0"/>
              </a:rPr>
              <a:t>Middlewares et Architectures Distribuées</a:t>
            </a:r>
          </a:p>
          <a:p>
            <a:pPr algn="ctr"/>
            <a:r>
              <a:rPr lang="fr-FR" sz="4400" b="1" dirty="0">
                <a:latin typeface="Century Gothic" pitchFamily="34" charset="0"/>
              </a:rPr>
              <a:t>JMS (</a:t>
            </a:r>
            <a:r>
              <a:rPr lang="en-US" sz="4400" b="1" dirty="0">
                <a:latin typeface="Century Gothic" pitchFamily="34" charset="0"/>
              </a:rPr>
              <a:t>Java Message Service</a:t>
            </a:r>
            <a:r>
              <a:rPr lang="fr-FR" sz="4400" b="1" dirty="0">
                <a:latin typeface="Century Gothic" pitchFamily="34" charset="0"/>
              </a:rPr>
              <a:t>)</a:t>
            </a:r>
          </a:p>
          <a:p>
            <a:pPr algn="ctr"/>
            <a:endParaRPr lang="fr-FR" sz="1600" dirty="0">
              <a:latin typeface="Century Gothic" pitchFamily="34" charset="0"/>
            </a:endParaRPr>
          </a:p>
          <a:p>
            <a:pPr algn="ctr"/>
            <a:endParaRPr lang="fr-FR" sz="1600" dirty="0">
              <a:latin typeface="Century Gothic" pitchFamily="34" charset="0"/>
            </a:endParaRPr>
          </a:p>
          <a:p>
            <a:pPr algn="ctr"/>
            <a:r>
              <a:rPr lang="fr-FR" sz="1600" dirty="0">
                <a:latin typeface="Century Gothic" pitchFamily="34" charset="0"/>
              </a:rPr>
              <a:t>par</a:t>
            </a:r>
          </a:p>
          <a:p>
            <a:pPr algn="ctr"/>
            <a:r>
              <a:rPr lang="fr-F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itchFamily="34" charset="0"/>
              </a:rPr>
              <a:t>Driss ALLAKI</a:t>
            </a:r>
            <a:endParaRPr lang="fr-FR" sz="2800" b="1" dirty="0">
              <a:solidFill>
                <a:schemeClr val="tx1">
                  <a:lumMod val="85000"/>
                  <a:lumOff val="15000"/>
                </a:schemeClr>
              </a:solidFill>
              <a:latin typeface="Century Gothic" pitchFamily="34" charset="0"/>
            </a:endParaRPr>
          </a:p>
        </p:txBody>
      </p:sp>
      <p:pic>
        <p:nvPicPr>
          <p:cNvPr id="5" name="Picture 2" descr="C:\Users\Driss\Desktop\logoINP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608" y="330506"/>
            <a:ext cx="3150825" cy="80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440771" y="6286520"/>
            <a:ext cx="35285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itchFamily="34" charset="0"/>
              </a:rPr>
              <a:t>Année universitaire 2019-2020</a:t>
            </a:r>
          </a:p>
        </p:txBody>
      </p:sp>
    </p:spTree>
    <p:extLst>
      <p:ext uri="{BB962C8B-B14F-4D97-AF65-F5344CB8AC3E}">
        <p14:creationId xmlns:p14="http://schemas.microsoft.com/office/powerpoint/2010/main" val="653199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ZoneTexte 18"/>
          <p:cNvSpPr txBox="1"/>
          <p:nvPr/>
        </p:nvSpPr>
        <p:spPr>
          <a:xfrm>
            <a:off x="205740" y="887825"/>
            <a:ext cx="220598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sz="3200" dirty="0">
                <a:solidFill>
                  <a:srgbClr val="0070C0"/>
                </a:solidFill>
                <a:latin typeface="Century Gothic" panose="020B0502020202020204" pitchFamily="34" charset="0"/>
              </a:rPr>
              <a:t>Exemple de code pour un </a:t>
            </a:r>
            <a:r>
              <a:rPr lang="fr-MA" sz="32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Consumer JMS</a:t>
            </a:r>
            <a:endParaRPr lang="en-US" sz="32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63203" y="0"/>
            <a:ext cx="9134475" cy="674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41177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ZoneTexte 18"/>
          <p:cNvSpPr txBox="1"/>
          <p:nvPr/>
        </p:nvSpPr>
        <p:spPr>
          <a:xfrm>
            <a:off x="2515864" y="77467"/>
            <a:ext cx="65582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MA" sz="32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Installation du Broker ActiveMQ</a:t>
            </a:r>
            <a:endParaRPr lang="en-US" sz="32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323594" y="697881"/>
            <a:ext cx="118684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entury Gothic" panose="020B0502020202020204" pitchFamily="34" charset="0"/>
                <a:cs typeface="Courier New" panose="02070309020205020404" pitchFamily="49" charset="0"/>
              </a:rPr>
              <a:t>Télécharger </a:t>
            </a:r>
            <a:r>
              <a:rPr lang="fr-FR" sz="1600" dirty="0" err="1">
                <a:latin typeface="Century Gothic" panose="020B0502020202020204" pitchFamily="34" charset="0"/>
                <a:cs typeface="Courier New" panose="02070309020205020404" pitchFamily="49" charset="0"/>
              </a:rPr>
              <a:t>ActiveMQ</a:t>
            </a:r>
            <a:r>
              <a:rPr lang="fr-FR" sz="1600" dirty="0">
                <a:latin typeface="Century Gothic" panose="020B0502020202020204" pitchFamily="34" charset="0"/>
                <a:cs typeface="Courier New" panose="02070309020205020404" pitchFamily="49" charset="0"/>
              </a:rPr>
              <a:t> : </a:t>
            </a:r>
            <a:r>
              <a:rPr lang="fr-FR" sz="1600" dirty="0">
                <a:latin typeface="Century Gothic" panose="020B0502020202020204" pitchFamily="34" charset="0"/>
                <a:cs typeface="Courier New" panose="02070309020205020404" pitchFamily="49" charset="0"/>
                <a:hlinkClick r:id="rId2"/>
              </a:rPr>
              <a:t>http://activemq.apache.org/activemq-5152-release.html</a:t>
            </a:r>
            <a:endParaRPr lang="fr-FR" sz="1600" dirty="0">
              <a:latin typeface="Century Gothic" panose="020B0502020202020204" pitchFamily="34" charset="0"/>
              <a:cs typeface="Courier New" panose="02070309020205020404" pitchFamily="49" charset="0"/>
            </a:endParaRPr>
          </a:p>
          <a:p>
            <a:endParaRPr lang="fr-FR" sz="1600" dirty="0">
              <a:latin typeface="Century Gothic" panose="020B0502020202020204" pitchFamily="34" charset="0"/>
              <a:cs typeface="Courier New" panose="02070309020205020404" pitchFamily="49" charset="0"/>
            </a:endParaRPr>
          </a:p>
          <a:p>
            <a:r>
              <a:rPr lang="fr-FR" sz="1600" dirty="0">
                <a:latin typeface="Century Gothic" panose="020B0502020202020204" pitchFamily="34" charset="0"/>
                <a:cs typeface="Courier New" panose="02070309020205020404" pitchFamily="49" charset="0"/>
              </a:rPr>
              <a:t>Lancer </a:t>
            </a:r>
            <a:r>
              <a:rPr lang="fr-FR" sz="1600" dirty="0" err="1">
                <a:latin typeface="Century Gothic" panose="020B0502020202020204" pitchFamily="34" charset="0"/>
                <a:cs typeface="Courier New" panose="02070309020205020404" pitchFamily="49" charset="0"/>
              </a:rPr>
              <a:t>ActiveMQ</a:t>
            </a:r>
            <a:r>
              <a:rPr lang="fr-FR" sz="1600" dirty="0">
                <a:latin typeface="Century Gothic" panose="020B0502020202020204" pitchFamily="34" charset="0"/>
                <a:cs typeface="Courier New" panose="02070309020205020404" pitchFamily="49" charset="0"/>
              </a:rPr>
              <a:t> via invite de commande Windows 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2605" y="1552575"/>
            <a:ext cx="772477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80409" y="3005558"/>
            <a:ext cx="5259705" cy="366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41177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ZoneTexte 18"/>
          <p:cNvSpPr txBox="1"/>
          <p:nvPr/>
        </p:nvSpPr>
        <p:spPr>
          <a:xfrm>
            <a:off x="2298694" y="77467"/>
            <a:ext cx="75985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MA" sz="32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Console d’administration d’ActiveMQ</a:t>
            </a:r>
            <a:endParaRPr lang="en-US" sz="32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6855" y="1702118"/>
            <a:ext cx="9201150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41177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ZoneTexte 18"/>
          <p:cNvSpPr txBox="1"/>
          <p:nvPr/>
        </p:nvSpPr>
        <p:spPr>
          <a:xfrm>
            <a:off x="2127244" y="111757"/>
            <a:ext cx="78598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MA" sz="24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Démarrer ActiveMQ à partir d’une application Java</a:t>
            </a:r>
          </a:p>
          <a:p>
            <a:pPr algn="ctr"/>
            <a:r>
              <a:rPr lang="fr-MA" sz="24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(Embedded ActiveMQ)</a:t>
            </a:r>
            <a:endParaRPr lang="en-US" sz="24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6263" y="1478280"/>
            <a:ext cx="5210175" cy="3352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97968" y="1814513"/>
            <a:ext cx="4391025" cy="27717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1177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030721" y="211886"/>
            <a:ext cx="2355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MA" sz="36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TP 5 </a:t>
            </a:r>
            <a:r>
              <a:rPr lang="fr-MA" sz="3600" b="1">
                <a:solidFill>
                  <a:srgbClr val="0070C0"/>
                </a:solidFill>
                <a:latin typeface="Century Gothic" panose="020B0502020202020204" pitchFamily="34" charset="0"/>
              </a:rPr>
              <a:t>- JMS</a:t>
            </a:r>
            <a:endParaRPr lang="en-US" sz="36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90469" y="1312088"/>
            <a:ext cx="11862634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fr-MA" sz="2000" dirty="0">
                <a:latin typeface="Century Gothic" panose="020B0502020202020204" pitchFamily="34" charset="0"/>
                <a:cs typeface="Courier New" panose="02070309020205020404" pitchFamily="49" charset="0"/>
              </a:rPr>
              <a:t>Créer un projet </a:t>
            </a:r>
            <a:r>
              <a:rPr lang="fr-MA" sz="2000" dirty="0" err="1">
                <a:latin typeface="Century Gothic" panose="020B0502020202020204" pitchFamily="34" charset="0"/>
                <a:cs typeface="Courier New" panose="02070309020205020404" pitchFamily="49" charset="0"/>
              </a:rPr>
              <a:t>Maven</a:t>
            </a:r>
            <a:r>
              <a:rPr lang="fr-MA" sz="2000" dirty="0">
                <a:latin typeface="Century Gothic" panose="020B0502020202020204" pitchFamily="34" charset="0"/>
                <a:cs typeface="Courier New" panose="02070309020205020404" pitchFamily="49" charset="0"/>
              </a:rPr>
              <a:t> « </a:t>
            </a:r>
            <a:r>
              <a:rPr lang="fr-MA" sz="2000" b="1" dirty="0">
                <a:latin typeface="Century Gothic" panose="020B0502020202020204" pitchFamily="34" charset="0"/>
                <a:cs typeface="Courier New" panose="02070309020205020404" pitchFamily="49" charset="0"/>
              </a:rPr>
              <a:t>TP5-JMS</a:t>
            </a:r>
            <a:r>
              <a:rPr lang="fr-MA" sz="2000" dirty="0">
                <a:latin typeface="Century Gothic" panose="020B0502020202020204" pitchFamily="34" charset="0"/>
                <a:cs typeface="Courier New" panose="02070309020205020404" pitchFamily="49" charset="0"/>
              </a:rPr>
              <a:t> » (en négligeant les configurations « </a:t>
            </a:r>
            <a:r>
              <a:rPr lang="fr-MA" sz="2000" dirty="0" err="1">
                <a:latin typeface="Century Gothic" panose="020B0502020202020204" pitchFamily="34" charset="0"/>
                <a:cs typeface="Courier New" panose="02070309020205020404" pitchFamily="49" charset="0"/>
              </a:rPr>
              <a:t>Archtype</a:t>
            </a:r>
            <a:r>
              <a:rPr lang="fr-MA" sz="2000" dirty="0">
                <a:latin typeface="Century Gothic" panose="020B0502020202020204" pitchFamily="34" charset="0"/>
                <a:cs typeface="Courier New" panose="02070309020205020404" pitchFamily="49" charset="0"/>
              </a:rPr>
              <a:t> »)</a:t>
            </a:r>
          </a:p>
          <a:p>
            <a:pPr marL="457200" indent="-457200">
              <a:buAutoNum type="arabicParenR"/>
            </a:pPr>
            <a:endParaRPr lang="fr-MA" sz="2000" dirty="0">
              <a:latin typeface="Century Gothic" panose="020B0502020202020204" pitchFamily="34" charset="0"/>
              <a:cs typeface="Courier New" panose="02070309020205020404" pitchFamily="49" charset="0"/>
            </a:endParaRPr>
          </a:p>
          <a:p>
            <a:pPr marL="457200" indent="-457200">
              <a:buAutoNum type="arabicParenR"/>
            </a:pPr>
            <a:r>
              <a:rPr lang="fr-FR" sz="2000" dirty="0" err="1">
                <a:latin typeface="Century Gothic" panose="020B0502020202020204" pitchFamily="34" charset="0"/>
                <a:cs typeface="Courier New" panose="02070309020205020404" pitchFamily="49" charset="0"/>
              </a:rPr>
              <a:t>Googler</a:t>
            </a:r>
            <a:r>
              <a:rPr lang="fr-FR" sz="2000" dirty="0">
                <a:latin typeface="Century Gothic" panose="020B0502020202020204" pitchFamily="34" charset="0"/>
                <a:cs typeface="Courier New" panose="02070309020205020404" pitchFamily="49" charset="0"/>
              </a:rPr>
              <a:t> "</a:t>
            </a:r>
            <a:r>
              <a:rPr lang="fr-FR" sz="2000" b="1" dirty="0" err="1">
                <a:latin typeface="Century Gothic" panose="020B0502020202020204" pitchFamily="34" charset="0"/>
                <a:cs typeface="Courier New" panose="02070309020205020404" pitchFamily="49" charset="0"/>
              </a:rPr>
              <a:t>activemq</a:t>
            </a:r>
            <a:r>
              <a:rPr lang="fr-FR" sz="2000" b="1" dirty="0">
                <a:latin typeface="Century Gothic" panose="020B0502020202020204" pitchFamily="34" charset="0"/>
                <a:cs typeface="Courier New" panose="02070309020205020404" pitchFamily="49" charset="0"/>
              </a:rPr>
              <a:t> </a:t>
            </a:r>
            <a:r>
              <a:rPr lang="fr-FR" sz="2000" b="1" dirty="0" err="1">
                <a:latin typeface="Century Gothic" panose="020B0502020202020204" pitchFamily="34" charset="0"/>
                <a:cs typeface="Courier New" panose="02070309020205020404" pitchFamily="49" charset="0"/>
              </a:rPr>
              <a:t>maven</a:t>
            </a:r>
            <a:r>
              <a:rPr lang="fr-FR" sz="2000" b="1" dirty="0">
                <a:latin typeface="Century Gothic" panose="020B0502020202020204" pitchFamily="34" charset="0"/>
                <a:cs typeface="Courier New" panose="02070309020205020404" pitchFamily="49" charset="0"/>
              </a:rPr>
              <a:t> </a:t>
            </a:r>
            <a:r>
              <a:rPr lang="fr-FR" sz="2000" b="1" dirty="0" err="1">
                <a:latin typeface="Century Gothic" panose="020B0502020202020204" pitchFamily="34" charset="0"/>
                <a:cs typeface="Courier New" panose="02070309020205020404" pitchFamily="49" charset="0"/>
              </a:rPr>
              <a:t>dependency</a:t>
            </a:r>
            <a:r>
              <a:rPr lang="fr-FR" sz="2000" dirty="0">
                <a:latin typeface="Century Gothic" panose="020B0502020202020204" pitchFamily="34" charset="0"/>
                <a:cs typeface="Courier New" panose="02070309020205020404" pitchFamily="49" charset="0"/>
              </a:rPr>
              <a:t>" </a:t>
            </a:r>
          </a:p>
          <a:p>
            <a:pPr marL="457200" indent="-457200"/>
            <a:r>
              <a:rPr lang="fr-FR" sz="2000" dirty="0">
                <a:latin typeface="Century Gothic" panose="020B0502020202020204" pitchFamily="34" charset="0"/>
                <a:cs typeface="Courier New" panose="02070309020205020404" pitchFamily="49" charset="0"/>
              </a:rPr>
              <a:t>        - Choisir "</a:t>
            </a:r>
            <a:r>
              <a:rPr lang="fr-FR" sz="2000" b="1" dirty="0">
                <a:latin typeface="Century Gothic" panose="020B0502020202020204" pitchFamily="34" charset="0"/>
                <a:cs typeface="Courier New" panose="02070309020205020404" pitchFamily="49" charset="0"/>
              </a:rPr>
              <a:t>ActiveMQ Client</a:t>
            </a:r>
            <a:r>
              <a:rPr lang="fr-FR" sz="2000" dirty="0">
                <a:latin typeface="Century Gothic" panose="020B0502020202020204" pitchFamily="34" charset="0"/>
                <a:cs typeface="Courier New" panose="02070309020205020404" pitchFamily="49" charset="0"/>
              </a:rPr>
              <a:t>" approprié à la version téléchargée (5.15.x) </a:t>
            </a:r>
          </a:p>
          <a:p>
            <a:pPr marL="457200" indent="-457200"/>
            <a:r>
              <a:rPr lang="fr-FR" sz="2000" dirty="0">
                <a:latin typeface="Century Gothic" panose="020B0502020202020204" pitchFamily="34" charset="0"/>
                <a:cs typeface="Courier New" panose="02070309020205020404" pitchFamily="49" charset="0"/>
              </a:rPr>
              <a:t>        - Copier/Coller  les dépendances au fichier pom.xml (en créant une balise "</a:t>
            </a:r>
            <a:r>
              <a:rPr lang="fr-FR" sz="2000" dirty="0" err="1">
                <a:latin typeface="Century Gothic" panose="020B0502020202020204" pitchFamily="34" charset="0"/>
                <a:cs typeface="Courier New" panose="02070309020205020404" pitchFamily="49" charset="0"/>
              </a:rPr>
              <a:t>dependencies</a:t>
            </a:r>
            <a:r>
              <a:rPr lang="fr-FR" sz="2000" dirty="0">
                <a:latin typeface="Century Gothic" panose="020B0502020202020204" pitchFamily="34" charset="0"/>
                <a:cs typeface="Courier New" panose="02070309020205020404" pitchFamily="49" charset="0"/>
              </a:rPr>
              <a:t>")</a:t>
            </a:r>
          </a:p>
          <a:p>
            <a:pPr marL="457200" indent="-457200"/>
            <a:endParaRPr lang="fr-FR" sz="2000" dirty="0">
              <a:latin typeface="Century Gothic" panose="020B0502020202020204" pitchFamily="34" charset="0"/>
              <a:cs typeface="Courier New" panose="02070309020205020404" pitchFamily="49" charset="0"/>
            </a:endParaRPr>
          </a:p>
          <a:p>
            <a:pPr marL="457200" indent="-457200"/>
            <a:r>
              <a:rPr lang="fr-FR" sz="2000" dirty="0">
                <a:latin typeface="Century Gothic" panose="020B0502020202020204" pitchFamily="34" charset="0"/>
                <a:cs typeface="Courier New" panose="02070309020205020404" pitchFamily="49" charset="0"/>
              </a:rPr>
              <a:t>3)    Afin de travailler avec une version Java 8, ajouter au fichier pom.xml :</a:t>
            </a:r>
          </a:p>
          <a:p>
            <a:pPr marL="914400" lvl="1" indent="-457200"/>
            <a:r>
              <a:rPr lang="fr-FR" sz="2000" dirty="0">
                <a:latin typeface="Century Gothic" panose="020B0502020202020204" pitchFamily="34" charset="0"/>
                <a:cs typeface="Courier New" panose="02070309020205020404" pitchFamily="49" charset="0"/>
              </a:rPr>
              <a:t>	 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properties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914400" lvl="1" indent="-457200"/>
            <a:r>
              <a:rPr lang="fr-FR" dirty="0">
                <a:latin typeface="Courier New" pitchFamily="49" charset="0"/>
                <a:cs typeface="Courier New" pitchFamily="49" charset="0"/>
              </a:rPr>
              <a:t>  		&lt;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maven.compiler.source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&gt;1.8&lt;/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maven.compiler.source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914400" lvl="1" indent="-457200"/>
            <a:r>
              <a:rPr lang="fr-FR" dirty="0">
                <a:latin typeface="Courier New" pitchFamily="49" charset="0"/>
                <a:cs typeface="Courier New" pitchFamily="49" charset="0"/>
              </a:rPr>
              <a:t>  		&lt;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maven.compiler.target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&gt;1.8&lt;/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maven.compiler.target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914400" lvl="1" indent="-457200"/>
            <a:r>
              <a:rPr lang="fr-FR" dirty="0">
                <a:latin typeface="Courier New" pitchFamily="49" charset="0"/>
                <a:cs typeface="Courier New" pitchFamily="49" charset="0"/>
              </a:rPr>
              <a:t>  	&lt;/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properties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&gt;</a:t>
            </a:r>
            <a:endParaRPr lang="fr-FR" sz="2000" dirty="0">
              <a:latin typeface="Courier New" pitchFamily="49" charset="0"/>
              <a:cs typeface="Courier New" pitchFamily="49" charset="0"/>
            </a:endParaRPr>
          </a:p>
          <a:p>
            <a:pPr marL="457200" indent="-457200"/>
            <a:r>
              <a:rPr lang="fr-FR" sz="2000" dirty="0">
                <a:latin typeface="Century Gothic" panose="020B0502020202020204" pitchFamily="34" charset="0"/>
                <a:cs typeface="Courier New" panose="02070309020205020404" pitchFamily="49" charset="0"/>
              </a:rPr>
              <a:t>       puis faire un clique droit --&gt; </a:t>
            </a:r>
            <a:r>
              <a:rPr lang="fr-FR" sz="2000" dirty="0" err="1">
                <a:latin typeface="Century Gothic" panose="020B0502020202020204" pitchFamily="34" charset="0"/>
                <a:cs typeface="Courier New" panose="02070309020205020404" pitchFamily="49" charset="0"/>
              </a:rPr>
              <a:t>Maven</a:t>
            </a:r>
            <a:r>
              <a:rPr lang="fr-FR" sz="2000" dirty="0">
                <a:latin typeface="Century Gothic" panose="020B0502020202020204" pitchFamily="34" charset="0"/>
                <a:cs typeface="Courier New" panose="02070309020205020404" pitchFamily="49" charset="0"/>
              </a:rPr>
              <a:t> --&gt; Update </a:t>
            </a:r>
            <a:r>
              <a:rPr lang="fr-FR" sz="2000" dirty="0" err="1">
                <a:latin typeface="Century Gothic" panose="020B0502020202020204" pitchFamily="34" charset="0"/>
                <a:cs typeface="Courier New" panose="02070309020205020404" pitchFamily="49" charset="0"/>
              </a:rPr>
              <a:t>project</a:t>
            </a:r>
            <a:r>
              <a:rPr lang="fr-FR" sz="2000" dirty="0">
                <a:latin typeface="Century Gothic" panose="020B0502020202020204" pitchFamily="34" charset="0"/>
                <a:cs typeface="Courier New" panose="02070309020205020404" pitchFamily="49" charset="0"/>
              </a:rPr>
              <a:t> --&gt; OK</a:t>
            </a:r>
          </a:p>
          <a:p>
            <a:pPr marL="457200" indent="-457200"/>
            <a:r>
              <a:rPr lang="fr-FR" sz="2000" dirty="0">
                <a:latin typeface="Century Gothic" panose="020B0502020202020204" pitchFamily="34" charset="0"/>
                <a:cs typeface="Courier New" panose="02070309020205020404" pitchFamily="49" charset="0"/>
              </a:rPr>
              <a:t>       (cela changera la version du JRE du projet de 1.5 à 1.8)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391202" y="850423"/>
            <a:ext cx="2933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MA" sz="2400" dirty="0">
                <a:solidFill>
                  <a:srgbClr val="0070C0"/>
                </a:solidFill>
                <a:latin typeface="Century Gothic" panose="020B0502020202020204" pitchFamily="34" charset="0"/>
              </a:rPr>
              <a:t>Création du projet</a:t>
            </a:r>
            <a:endParaRPr lang="en-US" sz="2400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711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030721" y="211886"/>
            <a:ext cx="2355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MA" sz="36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TP 5 </a:t>
            </a:r>
            <a:r>
              <a:rPr lang="fr-MA" sz="3600" b="1">
                <a:solidFill>
                  <a:srgbClr val="0070C0"/>
                </a:solidFill>
                <a:latin typeface="Century Gothic" panose="020B0502020202020204" pitchFamily="34" charset="0"/>
              </a:rPr>
              <a:t>- JMS</a:t>
            </a:r>
            <a:endParaRPr lang="en-US" sz="36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90469" y="1312088"/>
            <a:ext cx="118626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fr-FR" sz="2000" dirty="0">
                <a:latin typeface="Century Gothic" panose="020B0502020202020204" pitchFamily="34" charset="0"/>
                <a:cs typeface="Courier New" panose="02070309020205020404" pitchFamily="49" charset="0"/>
              </a:rPr>
              <a:t>Créer la classe "</a:t>
            </a:r>
            <a:r>
              <a:rPr lang="fr-FR" sz="2000" b="1" dirty="0">
                <a:latin typeface="Century Gothic" panose="020B0502020202020204" pitchFamily="34" charset="0"/>
                <a:cs typeface="Courier New" panose="02070309020205020404" pitchFamily="49" charset="0"/>
              </a:rPr>
              <a:t>Consumer</a:t>
            </a:r>
            <a:r>
              <a:rPr lang="fr-FR" sz="2000" dirty="0">
                <a:latin typeface="Century Gothic" panose="020B0502020202020204" pitchFamily="34" charset="0"/>
                <a:cs typeface="Courier New" panose="02070309020205020404" pitchFamily="49" charset="0"/>
              </a:rPr>
              <a:t>" (voir slides du cours)</a:t>
            </a:r>
          </a:p>
          <a:p>
            <a:pPr marL="457200" indent="-457200"/>
            <a:r>
              <a:rPr lang="fr-FR" sz="2000" dirty="0">
                <a:latin typeface="Century Gothic" panose="020B0502020202020204" pitchFamily="34" charset="0"/>
                <a:cs typeface="Courier New" panose="02070309020205020404" pitchFamily="49" charset="0"/>
              </a:rPr>
              <a:t>	     </a:t>
            </a:r>
            <a:r>
              <a:rPr lang="fr-FR" sz="1600" i="1" dirty="0">
                <a:latin typeface="Century Gothic" panose="020B0502020202020204" pitchFamily="34" charset="0"/>
                <a:cs typeface="Courier New" panose="02070309020205020404" pitchFamily="49" charset="0"/>
              </a:rPr>
              <a:t>(Mettre le code des slides dans une méthode d’exécution main)</a:t>
            </a:r>
            <a:endParaRPr lang="fr-FR" sz="2000" i="1" dirty="0">
              <a:latin typeface="Century Gothic" panose="020B0502020202020204" pitchFamily="34" charset="0"/>
              <a:cs typeface="Courier New" panose="02070309020205020404" pitchFamily="49" charset="0"/>
            </a:endParaRPr>
          </a:p>
          <a:p>
            <a:pPr marL="457200" indent="-457200"/>
            <a:r>
              <a:rPr lang="fr-FR" sz="2000" dirty="0">
                <a:latin typeface="Century Gothic" panose="020B0502020202020204" pitchFamily="34" charset="0"/>
                <a:cs typeface="Courier New" panose="02070309020205020404" pitchFamily="49" charset="0"/>
              </a:rPr>
              <a:t>2)   Créer la classe "</a:t>
            </a:r>
            <a:r>
              <a:rPr lang="fr-FR" sz="2000" b="1" dirty="0">
                <a:latin typeface="Century Gothic" panose="020B0502020202020204" pitchFamily="34" charset="0"/>
                <a:cs typeface="Courier New" panose="02070309020205020404" pitchFamily="49" charset="0"/>
              </a:rPr>
              <a:t>Producer</a:t>
            </a:r>
            <a:r>
              <a:rPr lang="fr-FR" sz="2000" dirty="0">
                <a:latin typeface="Century Gothic" panose="020B0502020202020204" pitchFamily="34" charset="0"/>
                <a:cs typeface="Courier New" panose="02070309020205020404" pitchFamily="49" charset="0"/>
              </a:rPr>
              <a:t>" (voir slides du cours)</a:t>
            </a:r>
          </a:p>
          <a:p>
            <a:pPr marL="457200" indent="-457200"/>
            <a:r>
              <a:rPr lang="fr-FR" sz="2000" dirty="0">
                <a:latin typeface="Century Gothic" panose="020B0502020202020204" pitchFamily="34" charset="0"/>
                <a:cs typeface="Courier New" panose="02070309020205020404" pitchFamily="49" charset="0"/>
              </a:rPr>
              <a:t>	    </a:t>
            </a:r>
            <a:r>
              <a:rPr lang="fr-FR" sz="1600" i="1" dirty="0">
                <a:latin typeface="Century Gothic" panose="020B0502020202020204" pitchFamily="34" charset="0"/>
                <a:cs typeface="Courier New" panose="02070309020205020404" pitchFamily="49" charset="0"/>
              </a:rPr>
              <a:t>(Mettre le code des slides dans une méthode d’exécution main)</a:t>
            </a:r>
            <a:endParaRPr lang="fr-FR" sz="2000" i="1" dirty="0">
              <a:latin typeface="Century Gothic" panose="020B0502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91202" y="850423"/>
            <a:ext cx="3493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MA" sz="2400" dirty="0">
                <a:solidFill>
                  <a:srgbClr val="0070C0"/>
                </a:solidFill>
                <a:latin typeface="Century Gothic" panose="020B0502020202020204" pitchFamily="34" charset="0"/>
              </a:rPr>
              <a:t>Code à implémenter </a:t>
            </a:r>
            <a:endParaRPr lang="en-US" sz="2400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71419" y="3178988"/>
            <a:ext cx="1186263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fr-FR" sz="2000" b="1" u="sng" dirty="0">
                <a:latin typeface="Century Gothic" panose="020B0502020202020204" pitchFamily="34" charset="0"/>
                <a:cs typeface="Courier New" panose="02070309020205020404" pitchFamily="49" charset="0"/>
              </a:rPr>
              <a:t>Solution 1 :</a:t>
            </a:r>
            <a:r>
              <a:rPr lang="fr-FR" sz="2000" dirty="0">
                <a:latin typeface="Century Gothic" panose="020B0502020202020204" pitchFamily="34" charset="0"/>
                <a:cs typeface="Courier New" panose="02070309020205020404" pitchFamily="49" charset="0"/>
              </a:rPr>
              <a:t> Lancement du Broker comme application externe :</a:t>
            </a:r>
          </a:p>
          <a:p>
            <a:pPr marL="457200" indent="-457200"/>
            <a:endParaRPr lang="fr-FR" sz="2000" dirty="0">
              <a:latin typeface="Century Gothic" panose="020B0502020202020204" pitchFamily="34" charset="0"/>
              <a:cs typeface="Courier New" panose="02070309020205020404" pitchFamily="49" charset="0"/>
            </a:endParaRPr>
          </a:p>
          <a:p>
            <a:pPr marL="457200" indent="-457200">
              <a:buAutoNum type="arabicParenR"/>
            </a:pPr>
            <a:r>
              <a:rPr lang="fr-FR" sz="2000" dirty="0">
                <a:latin typeface="Century Gothic" panose="020B0502020202020204" pitchFamily="34" charset="0"/>
                <a:cs typeface="Courier New" panose="02070309020205020404" pitchFamily="49" charset="0"/>
              </a:rPr>
              <a:t>Télécharger et dézipper le dossier du broker "</a:t>
            </a:r>
            <a:r>
              <a:rPr lang="fr-FR" sz="2000" b="1" dirty="0">
                <a:latin typeface="Century Gothic" panose="020B0502020202020204" pitchFamily="34" charset="0"/>
                <a:cs typeface="Courier New" panose="02070309020205020404" pitchFamily="49" charset="0"/>
              </a:rPr>
              <a:t>Apache ActiveMQ 5.15.x</a:t>
            </a:r>
            <a:r>
              <a:rPr lang="fr-FR" sz="2000" dirty="0">
                <a:latin typeface="Century Gothic" panose="020B0502020202020204" pitchFamily="34" charset="0"/>
                <a:cs typeface="Courier New" panose="02070309020205020404" pitchFamily="49" charset="0"/>
              </a:rPr>
              <a:t>" dans un répertoire sur votre machine</a:t>
            </a:r>
          </a:p>
          <a:p>
            <a:pPr marL="457200" indent="-457200"/>
            <a:endParaRPr lang="fr-FR" sz="2000" dirty="0">
              <a:latin typeface="Century Gothic" panose="020B0502020202020204" pitchFamily="34" charset="0"/>
              <a:cs typeface="Courier New" panose="02070309020205020404" pitchFamily="49" charset="0"/>
            </a:endParaRPr>
          </a:p>
          <a:p>
            <a:pPr marL="457200" indent="-457200"/>
            <a:r>
              <a:rPr lang="fr-FR" sz="2000" dirty="0">
                <a:latin typeface="Century Gothic" panose="020B0502020202020204" pitchFamily="34" charset="0"/>
                <a:cs typeface="Courier New" panose="02070309020205020404" pitchFamily="49" charset="0"/>
              </a:rPr>
              <a:t>	lien de téléchargement : </a:t>
            </a:r>
            <a:r>
              <a:rPr lang="fr-FR" sz="2000" dirty="0">
                <a:latin typeface="Century Gothic" panose="020B0502020202020204" pitchFamily="34" charset="0"/>
                <a:cs typeface="Courier New" panose="02070309020205020404" pitchFamily="49" charset="0"/>
                <a:hlinkClick r:id="rId3"/>
              </a:rPr>
              <a:t>https://activemq.apache.org/components/classic/download/</a:t>
            </a:r>
            <a:endParaRPr lang="fr-FR" sz="2000" dirty="0">
              <a:latin typeface="Century Gothic" panose="020B0502020202020204" pitchFamily="34" charset="0"/>
              <a:cs typeface="Courier New" panose="02070309020205020404" pitchFamily="49" charset="0"/>
            </a:endParaRPr>
          </a:p>
          <a:p>
            <a:pPr marL="457200" indent="-457200"/>
            <a:endParaRPr lang="fr-FR" sz="2000" dirty="0">
              <a:latin typeface="Century Gothic" panose="020B0502020202020204" pitchFamily="34" charset="0"/>
              <a:cs typeface="Courier New" panose="02070309020205020404" pitchFamily="49" charset="0"/>
            </a:endParaRPr>
          </a:p>
          <a:p>
            <a:pPr marL="457200" indent="-457200">
              <a:buAutoNum type="arabicParenR" startAt="2"/>
            </a:pPr>
            <a:r>
              <a:rPr lang="fr-FR" sz="2000" dirty="0">
                <a:latin typeface="Century Gothic" panose="020B0502020202020204" pitchFamily="34" charset="0"/>
                <a:cs typeface="Courier New" panose="02070309020205020404" pitchFamily="49" charset="0"/>
              </a:rPr>
              <a:t>Lancer ActiveMQ à partir de l'invite de commande depuis son dossier "</a:t>
            </a:r>
            <a:r>
              <a:rPr lang="fr-FR" sz="2000" dirty="0" err="1">
                <a:latin typeface="Century Gothic" panose="020B0502020202020204" pitchFamily="34" charset="0"/>
                <a:cs typeface="Courier New" panose="02070309020205020404" pitchFamily="49" charset="0"/>
              </a:rPr>
              <a:t>bin</a:t>
            </a:r>
            <a:r>
              <a:rPr lang="fr-FR" sz="2000" dirty="0">
                <a:latin typeface="Century Gothic" panose="020B0502020202020204" pitchFamily="34" charset="0"/>
                <a:cs typeface="Courier New" panose="02070309020205020404" pitchFamily="49" charset="0"/>
              </a:rPr>
              <a:t>" avec la commande : </a:t>
            </a:r>
            <a:r>
              <a:rPr lang="fr-FR" sz="2000" b="1" dirty="0" err="1">
                <a:latin typeface="Century Gothic" panose="020B0502020202020204" pitchFamily="34" charset="0"/>
                <a:cs typeface="Courier New" panose="02070309020205020404" pitchFamily="49" charset="0"/>
              </a:rPr>
              <a:t>activemq</a:t>
            </a:r>
            <a:r>
              <a:rPr lang="fr-FR" sz="2000" b="1" dirty="0">
                <a:latin typeface="Century Gothic" panose="020B0502020202020204" pitchFamily="34" charset="0"/>
                <a:cs typeface="Courier New" panose="02070309020205020404" pitchFamily="49" charset="0"/>
              </a:rPr>
              <a:t> </a:t>
            </a:r>
            <a:r>
              <a:rPr lang="fr-FR" sz="2000" b="1" dirty="0" err="1">
                <a:latin typeface="Century Gothic" panose="020B0502020202020204" pitchFamily="34" charset="0"/>
                <a:cs typeface="Courier New" panose="02070309020205020404" pitchFamily="49" charset="0"/>
              </a:rPr>
              <a:t>start</a:t>
            </a:r>
            <a:endParaRPr lang="fr-FR" sz="2000" b="1" dirty="0">
              <a:latin typeface="Century Gothic" panose="020B0502020202020204" pitchFamily="34" charset="0"/>
              <a:cs typeface="Courier New" panose="02070309020205020404" pitchFamily="49" charset="0"/>
            </a:endParaRPr>
          </a:p>
          <a:p>
            <a:pPr marL="457200" indent="-457200">
              <a:buAutoNum type="arabicParenR" startAt="2"/>
            </a:pPr>
            <a:endParaRPr lang="fr-FR" sz="2000" b="1" dirty="0">
              <a:latin typeface="Century Gothic" panose="020B0502020202020204" pitchFamily="34" charset="0"/>
              <a:cs typeface="Courier New" panose="02070309020205020404" pitchFamily="49" charset="0"/>
            </a:endParaRPr>
          </a:p>
          <a:p>
            <a:pPr marL="457200" indent="-457200">
              <a:buAutoNum type="arabicParenR" startAt="2"/>
            </a:pPr>
            <a:r>
              <a:rPr lang="fr-FR" sz="2000" dirty="0">
                <a:latin typeface="Century Gothic" panose="020B0502020202020204" pitchFamily="34" charset="0"/>
                <a:cs typeface="Courier New" panose="02070309020205020404" pitchFamily="49" charset="0"/>
              </a:rPr>
              <a:t>Exécuter la classe « Producer » puis la classe « Consumer »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372152" y="2717323"/>
            <a:ext cx="1531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MA" sz="2400" dirty="0">
                <a:solidFill>
                  <a:srgbClr val="0070C0"/>
                </a:solidFill>
                <a:latin typeface="Century Gothic" panose="020B0502020202020204" pitchFamily="34" charset="0"/>
              </a:rPr>
              <a:t>Le Broker</a:t>
            </a:r>
            <a:endParaRPr lang="en-US" sz="2400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711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030721" y="211886"/>
            <a:ext cx="2355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MA" sz="36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TP 5 </a:t>
            </a:r>
            <a:r>
              <a:rPr lang="fr-MA" sz="3600" b="1">
                <a:solidFill>
                  <a:srgbClr val="0070C0"/>
                </a:solidFill>
                <a:latin typeface="Century Gothic" panose="020B0502020202020204" pitchFamily="34" charset="0"/>
              </a:rPr>
              <a:t>- JMS</a:t>
            </a:r>
            <a:endParaRPr lang="en-US" sz="36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71419" y="1155878"/>
            <a:ext cx="1186263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fr-FR" sz="2000" b="1" u="sng" dirty="0">
                <a:latin typeface="Century Gothic" panose="020B0502020202020204" pitchFamily="34" charset="0"/>
                <a:cs typeface="Courier New" panose="02070309020205020404" pitchFamily="49" charset="0"/>
              </a:rPr>
              <a:t>Solution 2 :</a:t>
            </a:r>
            <a:r>
              <a:rPr lang="fr-FR" sz="2000" dirty="0">
                <a:latin typeface="Century Gothic" panose="020B0502020202020204" pitchFamily="34" charset="0"/>
                <a:cs typeface="Courier New" panose="02070309020205020404" pitchFamily="49" charset="0"/>
              </a:rPr>
              <a:t> Création d’un Broker embarqué au niveau de notre projet Java</a:t>
            </a:r>
          </a:p>
          <a:p>
            <a:pPr marL="457200" indent="-457200"/>
            <a:endParaRPr lang="fr-FR" sz="2000" dirty="0">
              <a:latin typeface="Century Gothic" panose="020B0502020202020204" pitchFamily="34" charset="0"/>
              <a:cs typeface="Courier New" panose="02070309020205020404" pitchFamily="49" charset="0"/>
            </a:endParaRPr>
          </a:p>
          <a:p>
            <a:pPr marL="457200" indent="-457200"/>
            <a:r>
              <a:rPr lang="fr-FR" sz="2000" dirty="0">
                <a:latin typeface="Century Gothic" panose="020B0502020202020204" pitchFamily="34" charset="0"/>
                <a:cs typeface="Courier New" panose="02070309020205020404" pitchFamily="49" charset="0"/>
              </a:rPr>
              <a:t>1) Ajouter les dépendances suivantes au fichier pom.xml:</a:t>
            </a:r>
          </a:p>
          <a:p>
            <a:pPr marL="1371600" lvl="2" indent="-457200"/>
            <a:r>
              <a:rPr lang="fr-FR" sz="1400" dirty="0">
                <a:latin typeface="Courier New" pitchFamily="49" charset="0"/>
                <a:cs typeface="Courier New" pitchFamily="49" charset="0"/>
              </a:rPr>
              <a:t>	&lt;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dependency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1371600" lvl="2" indent="-457200"/>
            <a:r>
              <a:rPr lang="fr-FR" sz="1400" dirty="0">
                <a:latin typeface="Courier New" pitchFamily="49" charset="0"/>
                <a:cs typeface="Courier New" pitchFamily="49" charset="0"/>
              </a:rPr>
              <a:t>	    &lt;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org.apache.activemq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1371600" lvl="2" indent="-457200"/>
            <a:r>
              <a:rPr lang="fr-FR" sz="1400" dirty="0">
                <a:latin typeface="Courier New" pitchFamily="49" charset="0"/>
                <a:cs typeface="Courier New" pitchFamily="49" charset="0"/>
              </a:rPr>
              <a:t>	    &lt;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activemq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-broker&lt;/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1371600" lvl="2" indent="-457200"/>
            <a:r>
              <a:rPr lang="fr-FR" sz="1400" dirty="0">
                <a:latin typeface="Courier New" pitchFamily="49" charset="0"/>
                <a:cs typeface="Courier New" pitchFamily="49" charset="0"/>
              </a:rPr>
              <a:t>	    &lt;version&gt;5.15.2&lt;/version&gt;</a:t>
            </a:r>
          </a:p>
          <a:p>
            <a:pPr marL="1371600" lvl="2" indent="-457200"/>
            <a:r>
              <a:rPr lang="fr-FR" sz="1400" dirty="0">
                <a:latin typeface="Courier New" pitchFamily="49" charset="0"/>
                <a:cs typeface="Courier New" pitchFamily="49" charset="0"/>
              </a:rPr>
              <a:t>	&lt;/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dependency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1371600" lvl="2" indent="-457200"/>
            <a:r>
              <a:rPr lang="fr-FR" sz="1400" dirty="0">
                <a:latin typeface="Courier New" pitchFamily="49" charset="0"/>
                <a:cs typeface="Courier New" pitchFamily="49" charset="0"/>
              </a:rPr>
              <a:t>	&lt;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dependency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1371600" lvl="2" indent="-457200"/>
            <a:r>
              <a:rPr lang="fr-FR" sz="1400" dirty="0">
                <a:latin typeface="Courier New" pitchFamily="49" charset="0"/>
                <a:cs typeface="Courier New" pitchFamily="49" charset="0"/>
              </a:rPr>
              <a:t>	    &lt;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org.apache.activemq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1371600" lvl="2" indent="-457200"/>
            <a:r>
              <a:rPr lang="fr-FR" sz="1400" dirty="0">
                <a:latin typeface="Courier New" pitchFamily="49" charset="0"/>
                <a:cs typeface="Courier New" pitchFamily="49" charset="0"/>
              </a:rPr>
              <a:t>	    &lt;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activemq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kahadb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-store&lt;/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1371600" lvl="2" indent="-457200"/>
            <a:r>
              <a:rPr lang="fr-FR" sz="1400" dirty="0">
                <a:latin typeface="Courier New" pitchFamily="49" charset="0"/>
                <a:cs typeface="Courier New" pitchFamily="49" charset="0"/>
              </a:rPr>
              <a:t>	    &lt;version&gt;5.15.2&lt;/version&gt;</a:t>
            </a:r>
          </a:p>
          <a:p>
            <a:pPr marL="1371600" lvl="2" indent="-457200"/>
            <a:r>
              <a:rPr lang="fr-FR" sz="1400" dirty="0">
                <a:latin typeface="Courier New" pitchFamily="49" charset="0"/>
                <a:cs typeface="Courier New" pitchFamily="49" charset="0"/>
              </a:rPr>
              <a:t>	    &lt;scope&gt;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runtime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&lt;/scope&gt;</a:t>
            </a:r>
          </a:p>
          <a:p>
            <a:pPr marL="1371600" lvl="2" indent="-457200"/>
            <a:r>
              <a:rPr lang="fr-FR" sz="1400" dirty="0">
                <a:latin typeface="Courier New" pitchFamily="49" charset="0"/>
                <a:cs typeface="Courier New" pitchFamily="49" charset="0"/>
              </a:rPr>
              <a:t>	&lt;/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dependency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457200" indent="-457200"/>
            <a:endParaRPr lang="fr-FR" sz="2000" dirty="0">
              <a:latin typeface="Century Gothic" panose="020B0502020202020204" pitchFamily="34" charset="0"/>
              <a:cs typeface="Courier New" panose="02070309020205020404" pitchFamily="49" charset="0"/>
            </a:endParaRPr>
          </a:p>
          <a:p>
            <a:pPr marL="457200" indent="-457200"/>
            <a:r>
              <a:rPr lang="fr-FR" sz="2000" dirty="0">
                <a:latin typeface="Century Gothic" panose="020B0502020202020204" pitchFamily="34" charset="0"/>
                <a:cs typeface="Courier New" panose="02070309020205020404" pitchFamily="49" charset="0"/>
              </a:rPr>
              <a:t>2) Créer la classe "</a:t>
            </a:r>
            <a:r>
              <a:rPr lang="fr-FR" sz="2000" b="1" dirty="0" err="1">
                <a:latin typeface="Century Gothic" panose="020B0502020202020204" pitchFamily="34" charset="0"/>
                <a:cs typeface="Courier New" panose="02070309020205020404" pitchFamily="49" charset="0"/>
              </a:rPr>
              <a:t>ActiveMQBroker</a:t>
            </a:r>
            <a:r>
              <a:rPr lang="fr-FR" sz="2000" dirty="0">
                <a:latin typeface="Century Gothic" panose="020B0502020202020204" pitchFamily="34" charset="0"/>
                <a:cs typeface="Courier New" panose="02070309020205020404" pitchFamily="49" charset="0"/>
              </a:rPr>
              <a:t>" (voir slides du cours)</a:t>
            </a:r>
          </a:p>
          <a:p>
            <a:pPr marL="457200" indent="-457200"/>
            <a:endParaRPr lang="fr-FR" sz="2000" dirty="0">
              <a:latin typeface="Century Gothic" panose="020B0502020202020204" pitchFamily="34" charset="0"/>
              <a:cs typeface="Courier New" panose="02070309020205020404" pitchFamily="49" charset="0"/>
            </a:endParaRPr>
          </a:p>
          <a:p>
            <a:pPr marL="457200" indent="-457200"/>
            <a:r>
              <a:rPr lang="fr-FR" sz="2000" dirty="0">
                <a:latin typeface="Century Gothic" panose="020B0502020202020204" pitchFamily="34" charset="0"/>
                <a:cs typeface="Courier New" panose="02070309020205020404" pitchFamily="49" charset="0"/>
              </a:rPr>
              <a:t>3) Exécuter cette classe puis les deux autres (Producer et Consumer)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372152" y="694213"/>
            <a:ext cx="1531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MA" sz="2400" dirty="0">
                <a:solidFill>
                  <a:srgbClr val="0070C0"/>
                </a:solidFill>
                <a:latin typeface="Century Gothic" panose="020B0502020202020204" pitchFamily="34" charset="0"/>
              </a:rPr>
              <a:t>Le Broker</a:t>
            </a:r>
            <a:endParaRPr lang="en-US" sz="2400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711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ZoneTexte 18"/>
          <p:cNvSpPr txBox="1"/>
          <p:nvPr/>
        </p:nvSpPr>
        <p:spPr>
          <a:xfrm>
            <a:off x="2332984" y="77467"/>
            <a:ext cx="7686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MA" sz="32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Communication distribuée Synchrone</a:t>
            </a:r>
            <a:endParaRPr lang="en-US" sz="32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144524" y="983631"/>
            <a:ext cx="120474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entury Gothic" panose="020B0502020202020204" pitchFamily="34" charset="0"/>
                <a:cs typeface="Courier New" panose="02070309020205020404" pitchFamily="49" charset="0"/>
              </a:rPr>
              <a:t>Dans une communication synchrone :  </a:t>
            </a:r>
          </a:p>
          <a:p>
            <a:pPr lvl="1">
              <a:buFont typeface="Wingdings" pitchFamily="2" charset="2"/>
              <a:buChar char="§"/>
            </a:pPr>
            <a:r>
              <a:rPr lang="fr-FR" sz="1600" dirty="0">
                <a:latin typeface="Century Gothic" panose="020B0502020202020204" pitchFamily="34" charset="0"/>
                <a:cs typeface="Courier New" panose="02070309020205020404" pitchFamily="49" charset="0"/>
              </a:rPr>
              <a:t>   Un objet A dans une machine M1 établie une connexion avec un objet B dans une autre machine M2.</a:t>
            </a:r>
          </a:p>
          <a:p>
            <a:pPr lvl="1">
              <a:buFont typeface="Wingdings" pitchFamily="2" charset="2"/>
              <a:buChar char="§"/>
            </a:pPr>
            <a:r>
              <a:rPr lang="fr-FR" sz="1600" dirty="0">
                <a:latin typeface="Century Gothic" panose="020B0502020202020204" pitchFamily="34" charset="0"/>
                <a:cs typeface="Courier New" panose="02070309020205020404" pitchFamily="49" charset="0"/>
              </a:rPr>
              <a:t>   Si l’objet B n’est pas disponible, il n’y aura pas de communication.</a:t>
            </a:r>
          </a:p>
          <a:p>
            <a:pPr lvl="1">
              <a:buFont typeface="Wingdings" pitchFamily="2" charset="2"/>
              <a:buChar char="§"/>
            </a:pPr>
            <a:r>
              <a:rPr lang="fr-FR" sz="1600" dirty="0">
                <a:latin typeface="Century Gothic" panose="020B0502020202020204" pitchFamily="34" charset="0"/>
                <a:cs typeface="Courier New" panose="02070309020205020404" pitchFamily="49" charset="0"/>
              </a:rPr>
              <a:t>   Si oui, l’objet A envoie ensuite une requête pour faire appel à une opération à distance de l’objet B.</a:t>
            </a:r>
          </a:p>
          <a:p>
            <a:pPr lvl="1">
              <a:buFont typeface="Wingdings" pitchFamily="2" charset="2"/>
              <a:buChar char="§"/>
            </a:pPr>
            <a:r>
              <a:rPr lang="fr-FR" sz="1600" dirty="0">
                <a:latin typeface="Century Gothic" panose="020B0502020202020204" pitchFamily="34" charset="0"/>
                <a:cs typeface="Courier New" panose="02070309020205020404" pitchFamily="49" charset="0"/>
              </a:rPr>
              <a:t>   L’objet A est bloqué jusqu’à ce qu’il reçoit la réponse de l’objet B.</a:t>
            </a:r>
          </a:p>
          <a:p>
            <a:pPr lvl="1"/>
            <a:r>
              <a:rPr lang="fr-FR" sz="1600" dirty="0">
                <a:latin typeface="Century Gothic" panose="020B0502020202020204" pitchFamily="34" charset="0"/>
                <a:cs typeface="Courier New" panose="02070309020205020404" pitchFamily="49" charset="0"/>
              </a:rPr>
              <a:t>   </a:t>
            </a:r>
          </a:p>
          <a:p>
            <a:pPr lvl="1"/>
            <a:r>
              <a:rPr lang="fr-FR" sz="1600" dirty="0">
                <a:latin typeface="Century Gothic" panose="020B0502020202020204" pitchFamily="34" charset="0"/>
                <a:cs typeface="Courier New" panose="02070309020205020404" pitchFamily="49" charset="0"/>
              </a:rPr>
              <a:t>Modèle de communication synchrone :</a:t>
            </a:r>
          </a:p>
          <a:p>
            <a:pPr lvl="2">
              <a:buFontTx/>
              <a:buChar char="-"/>
            </a:pPr>
            <a:r>
              <a:rPr lang="fr-FR" sz="1600" dirty="0">
                <a:latin typeface="Century Gothic" panose="020B0502020202020204" pitchFamily="34" charset="0"/>
                <a:cs typeface="Courier New" panose="02070309020205020404" pitchFamily="49" charset="0"/>
              </a:rPr>
              <a:t>  RMI : Remote </a:t>
            </a:r>
            <a:r>
              <a:rPr lang="fr-FR" sz="1600" dirty="0" err="1">
                <a:latin typeface="Century Gothic" panose="020B0502020202020204" pitchFamily="34" charset="0"/>
                <a:cs typeface="Courier New" panose="02070309020205020404" pitchFamily="49" charset="0"/>
              </a:rPr>
              <a:t>Method</a:t>
            </a:r>
            <a:r>
              <a:rPr lang="fr-FR" sz="1600" dirty="0">
                <a:latin typeface="Century Gothic" panose="020B0502020202020204" pitchFamily="34" charset="0"/>
                <a:cs typeface="Courier New" panose="02070309020205020404" pitchFamily="49" charset="0"/>
              </a:rPr>
              <a:t> Invocation</a:t>
            </a:r>
          </a:p>
          <a:p>
            <a:pPr lvl="2">
              <a:buFontTx/>
              <a:buChar char="-"/>
            </a:pPr>
            <a:r>
              <a:rPr lang="fr-FR" sz="1600" dirty="0">
                <a:latin typeface="Century Gothic" panose="020B0502020202020204" pitchFamily="34" charset="0"/>
                <a:cs typeface="Courier New" panose="02070309020205020404" pitchFamily="49" charset="0"/>
              </a:rPr>
              <a:t>  CORBA : Common </a:t>
            </a:r>
            <a:r>
              <a:rPr lang="fr-FR" sz="1600" dirty="0" err="1">
                <a:latin typeface="Century Gothic" panose="020B0502020202020204" pitchFamily="34" charset="0"/>
                <a:cs typeface="Courier New" panose="02070309020205020404" pitchFamily="49" charset="0"/>
              </a:rPr>
              <a:t>Request</a:t>
            </a:r>
            <a:r>
              <a:rPr lang="fr-FR" sz="1600" dirty="0">
                <a:latin typeface="Century Gothic" panose="020B0502020202020204" pitchFamily="34" charset="0"/>
                <a:cs typeface="Courier New" panose="02070309020205020404" pitchFamily="49" charset="0"/>
              </a:rPr>
              <a:t> Broker Architecture</a:t>
            </a:r>
          </a:p>
          <a:p>
            <a:pPr lvl="2">
              <a:buFontTx/>
              <a:buChar char="-"/>
            </a:pPr>
            <a:r>
              <a:rPr lang="fr-FR" sz="1600" dirty="0">
                <a:latin typeface="Century Gothic" panose="020B0502020202020204" pitchFamily="34" charset="0"/>
                <a:cs typeface="Courier New" panose="02070309020205020404" pitchFamily="49" charset="0"/>
              </a:rPr>
              <a:t>  HTTP : Hyper </a:t>
            </a:r>
            <a:r>
              <a:rPr lang="fr-FR" sz="1600" dirty="0" err="1">
                <a:latin typeface="Century Gothic" panose="020B0502020202020204" pitchFamily="34" charset="0"/>
                <a:cs typeface="Courier New" panose="02070309020205020404" pitchFamily="49" charset="0"/>
              </a:rPr>
              <a:t>Text</a:t>
            </a:r>
            <a:r>
              <a:rPr lang="fr-FR" sz="1600" dirty="0">
                <a:latin typeface="Century Gothic" panose="020B0502020202020204" pitchFamily="34" charset="0"/>
                <a:cs typeface="Courier New" panose="02070309020205020404" pitchFamily="49" charset="0"/>
              </a:rPr>
              <a:t> Transfer Protocol</a:t>
            </a:r>
          </a:p>
          <a:p>
            <a:pPr lvl="2">
              <a:buFontTx/>
              <a:buChar char="-"/>
            </a:pPr>
            <a:r>
              <a:rPr lang="fr-FR" sz="1600" dirty="0">
                <a:latin typeface="Century Gothic" panose="020B0502020202020204" pitchFamily="34" charset="0"/>
                <a:cs typeface="Courier New" panose="02070309020205020404" pitchFamily="49" charset="0"/>
              </a:rPr>
              <a:t>  SOAP via HTTP : Simple Object Access Protocol</a:t>
            </a:r>
          </a:p>
          <a:p>
            <a:pPr lvl="2">
              <a:buFontTx/>
              <a:buChar char="-"/>
            </a:pPr>
            <a:r>
              <a:rPr lang="fr-FR" sz="1600" dirty="0">
                <a:latin typeface="Century Gothic" panose="020B0502020202020204" pitchFamily="34" charset="0"/>
                <a:cs typeface="Courier New" panose="02070309020205020404" pitchFamily="49" charset="0"/>
              </a:rPr>
              <a:t>  REST via HTTP : </a:t>
            </a:r>
            <a:r>
              <a:rPr lang="fr-FR" sz="1600" dirty="0" err="1">
                <a:latin typeface="Century Gothic" panose="020B0502020202020204" pitchFamily="34" charset="0"/>
                <a:cs typeface="Courier New" panose="02070309020205020404" pitchFamily="49" charset="0"/>
              </a:rPr>
              <a:t>REpresentational</a:t>
            </a:r>
            <a:r>
              <a:rPr lang="fr-FR" sz="1600" dirty="0">
                <a:latin typeface="Century Gothic" panose="020B0502020202020204" pitchFamily="34" charset="0"/>
                <a:cs typeface="Courier New" panose="02070309020205020404" pitchFamily="49" charset="0"/>
              </a:rPr>
              <a:t> State Transfer </a:t>
            </a:r>
            <a:endParaRPr lang="fr-MA" sz="1600" dirty="0">
              <a:latin typeface="Century Gothic" panose="020B0502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26131" y="4549141"/>
            <a:ext cx="868680" cy="1405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b="1" dirty="0">
                <a:solidFill>
                  <a:schemeClr val="tx1"/>
                </a:solidFill>
                <a:latin typeface="Century Gothic" panose="020B0502020202020204" pitchFamily="34" charset="0"/>
              </a:rPr>
              <a:t>A</a:t>
            </a:r>
            <a:endParaRPr lang="en-US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66" name="Connecteur droit avec flèche 65"/>
          <p:cNvCxnSpPr/>
          <p:nvPr/>
        </p:nvCxnSpPr>
        <p:spPr>
          <a:xfrm>
            <a:off x="4198620" y="4861560"/>
            <a:ext cx="3539490" cy="762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/>
          <p:cNvCxnSpPr/>
          <p:nvPr/>
        </p:nvCxnSpPr>
        <p:spPr>
          <a:xfrm rot="10800000">
            <a:off x="4183380" y="5612130"/>
            <a:ext cx="352044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ZoneTexte 97"/>
          <p:cNvSpPr txBox="1"/>
          <p:nvPr/>
        </p:nvSpPr>
        <p:spPr>
          <a:xfrm>
            <a:off x="4766310" y="4194810"/>
            <a:ext cx="2547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Century Gothic" pitchFamily="34" charset="0"/>
              </a:rPr>
              <a:t>Communication synchrone</a:t>
            </a:r>
          </a:p>
        </p:txBody>
      </p:sp>
      <p:sp>
        <p:nvSpPr>
          <p:cNvPr id="99" name="Rectangle 98"/>
          <p:cNvSpPr/>
          <p:nvPr/>
        </p:nvSpPr>
        <p:spPr>
          <a:xfrm>
            <a:off x="7707631" y="4598671"/>
            <a:ext cx="868680" cy="1405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b="1" dirty="0">
                <a:solidFill>
                  <a:schemeClr val="tx1"/>
                </a:solidFill>
                <a:latin typeface="Century Gothic" panose="020B0502020202020204" pitchFamily="34" charset="0"/>
              </a:rPr>
              <a:t>B</a:t>
            </a:r>
            <a:endParaRPr lang="en-US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02" name="ZoneTexte 101"/>
          <p:cNvSpPr txBox="1"/>
          <p:nvPr/>
        </p:nvSpPr>
        <p:spPr>
          <a:xfrm>
            <a:off x="4815840" y="5078730"/>
            <a:ext cx="2273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Century Gothic" pitchFamily="34" charset="0"/>
              </a:rPr>
              <a:t>RMI, CORBA, SOAP, REST</a:t>
            </a:r>
          </a:p>
        </p:txBody>
      </p:sp>
    </p:spTree>
    <p:extLst>
      <p:ext uri="{BB962C8B-B14F-4D97-AF65-F5344CB8AC3E}">
        <p14:creationId xmlns:p14="http://schemas.microsoft.com/office/powerpoint/2010/main" val="4041177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ZoneTexte 18"/>
          <p:cNvSpPr txBox="1"/>
          <p:nvPr/>
        </p:nvSpPr>
        <p:spPr>
          <a:xfrm>
            <a:off x="2332984" y="77467"/>
            <a:ext cx="79576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MA" sz="32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Communication distribuée Asynchrone</a:t>
            </a:r>
            <a:endParaRPr lang="en-US" sz="32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144524" y="983631"/>
            <a:ext cx="120474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fr-FR" sz="1600" dirty="0">
                <a:latin typeface="Century Gothic" panose="020B0502020202020204" pitchFamily="34" charset="0"/>
                <a:cs typeface="Courier New" panose="02070309020205020404" pitchFamily="49" charset="0"/>
              </a:rPr>
              <a:t>  Il est possible que plusieurs clients B soient connectés à la même file d’attente.</a:t>
            </a:r>
          </a:p>
          <a:p>
            <a:pPr>
              <a:buFont typeface="Wingdings" pitchFamily="2" charset="2"/>
              <a:buChar char="§"/>
            </a:pPr>
            <a:r>
              <a:rPr lang="fr-FR" sz="1600" dirty="0">
                <a:latin typeface="Century Gothic" panose="020B0502020202020204" pitchFamily="34" charset="0"/>
                <a:cs typeface="Courier New" panose="02070309020205020404" pitchFamily="49" charset="0"/>
              </a:rPr>
              <a:t>  Dans le cas d’une file d’attente de type </a:t>
            </a:r>
            <a:r>
              <a:rPr lang="fr-FR" sz="1600" b="1" dirty="0">
                <a:latin typeface="Century Gothic" panose="020B0502020202020204" pitchFamily="34" charset="0"/>
                <a:cs typeface="Courier New" panose="02070309020205020404" pitchFamily="49" charset="0"/>
              </a:rPr>
              <a:t>Queue</a:t>
            </a:r>
            <a:r>
              <a:rPr lang="fr-FR" sz="1600" dirty="0">
                <a:latin typeface="Century Gothic" panose="020B0502020202020204" pitchFamily="34" charset="0"/>
                <a:cs typeface="Courier New" panose="02070309020205020404" pitchFamily="49" charset="0"/>
              </a:rPr>
              <a:t>, le message est délivré à un seul client en utilisant le principe de   Round Robin.</a:t>
            </a:r>
          </a:p>
          <a:p>
            <a:pPr>
              <a:buFont typeface="Wingdings" pitchFamily="2" charset="2"/>
              <a:buChar char="§"/>
            </a:pPr>
            <a:r>
              <a:rPr lang="fr-FR" sz="1600" dirty="0">
                <a:latin typeface="Century Gothic" panose="020B0502020202020204" pitchFamily="34" charset="0"/>
                <a:cs typeface="Courier New" panose="02070309020205020404" pitchFamily="49" charset="0"/>
              </a:rPr>
              <a:t>  Dans le cas d’une file d’attente de type </a:t>
            </a:r>
            <a:r>
              <a:rPr lang="fr-FR" sz="1600" b="1" dirty="0">
                <a:latin typeface="Century Gothic" panose="020B0502020202020204" pitchFamily="34" charset="0"/>
                <a:cs typeface="Courier New" panose="02070309020205020404" pitchFamily="49" charset="0"/>
              </a:rPr>
              <a:t>Topic</a:t>
            </a:r>
            <a:r>
              <a:rPr lang="fr-FR" sz="1600" dirty="0">
                <a:latin typeface="Century Gothic" panose="020B0502020202020204" pitchFamily="34" charset="0"/>
                <a:cs typeface="Courier New" panose="02070309020205020404" pitchFamily="49" charset="0"/>
              </a:rPr>
              <a:t>, le message peut être délivré à plusieurs clients B.</a:t>
            </a:r>
          </a:p>
          <a:p>
            <a:pPr>
              <a:buFont typeface="Wingdings" pitchFamily="2" charset="2"/>
              <a:buChar char="§"/>
            </a:pPr>
            <a:r>
              <a:rPr lang="fr-FR" sz="1600" dirty="0">
                <a:latin typeface="Century Gothic" panose="020B0502020202020204" pitchFamily="34" charset="0"/>
                <a:cs typeface="Courier New" panose="02070309020205020404" pitchFamily="49" charset="0"/>
              </a:rPr>
              <a:t>  Une fois le message est consommé, il est supprimé de la file d’attente.</a:t>
            </a:r>
          </a:p>
          <a:p>
            <a:pPr>
              <a:buFont typeface="Wingdings" pitchFamily="2" charset="2"/>
              <a:buChar char="§"/>
            </a:pPr>
            <a:r>
              <a:rPr lang="fr-FR" sz="1600" dirty="0">
                <a:latin typeface="Century Gothic" panose="020B0502020202020204" pitchFamily="34" charset="0"/>
                <a:cs typeface="Courier New" panose="02070309020205020404" pitchFamily="49" charset="0"/>
              </a:rPr>
              <a:t>  Il est possible de demander au </a:t>
            </a:r>
            <a:r>
              <a:rPr lang="fr-FR" sz="1600" b="1" dirty="0">
                <a:latin typeface="Century Gothic" panose="020B0502020202020204" pitchFamily="34" charset="0"/>
                <a:cs typeface="Courier New" panose="02070309020205020404" pitchFamily="49" charset="0"/>
              </a:rPr>
              <a:t>Broker</a:t>
            </a:r>
            <a:r>
              <a:rPr lang="fr-FR" sz="1600" dirty="0">
                <a:latin typeface="Century Gothic" panose="020B0502020202020204" pitchFamily="34" charset="0"/>
                <a:cs typeface="Courier New" panose="02070309020205020404" pitchFamily="49" charset="0"/>
              </a:rPr>
              <a:t> de conserver les messages d’une manière persistante.</a:t>
            </a:r>
          </a:p>
          <a:p>
            <a:pPr>
              <a:buFont typeface="Wingdings" pitchFamily="2" charset="2"/>
              <a:buChar char="§"/>
            </a:pPr>
            <a:r>
              <a:rPr lang="fr-FR" sz="1600" dirty="0">
                <a:latin typeface="Century Gothic" panose="020B0502020202020204" pitchFamily="34" charset="0"/>
                <a:cs typeface="Courier New" panose="02070309020205020404" pitchFamily="49" charset="0"/>
              </a:rPr>
              <a:t>  Modèles de communications asynchrones :  JMS, AMQP, STOMP, MQTT</a:t>
            </a:r>
            <a:endParaRPr lang="fr-MA" sz="1600" dirty="0">
              <a:latin typeface="Century Gothic" panose="020B0502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491741" y="4217671"/>
            <a:ext cx="868680" cy="1405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b="1" dirty="0">
                <a:solidFill>
                  <a:schemeClr val="tx1"/>
                </a:solidFill>
                <a:latin typeface="Century Gothic" panose="020B0502020202020204" pitchFamily="34" charset="0"/>
              </a:rPr>
              <a:t>A</a:t>
            </a:r>
            <a:endParaRPr lang="en-US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66" name="Connecteur droit avec flèche 65"/>
          <p:cNvCxnSpPr/>
          <p:nvPr/>
        </p:nvCxnSpPr>
        <p:spPr>
          <a:xfrm flipV="1">
            <a:off x="3364230" y="4514850"/>
            <a:ext cx="1333500" cy="1524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701540" y="4069080"/>
            <a:ext cx="1584959" cy="21717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Rabbit MQ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Active MQ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HornetQueue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Websphere MQ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701540" y="3703319"/>
            <a:ext cx="1584959" cy="3581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Broker (Provider)</a:t>
            </a:r>
            <a:endParaRPr lang="en-US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650481" y="3855721"/>
            <a:ext cx="868680" cy="8877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entury Gothic" panose="020B0502020202020204" pitchFamily="34" charset="0"/>
              </a:rPr>
              <a:t>B1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665721" y="5105401"/>
            <a:ext cx="868680" cy="8877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entury Gothic" panose="020B0502020202020204" pitchFamily="34" charset="0"/>
              </a:rPr>
              <a:t>B2</a:t>
            </a:r>
          </a:p>
        </p:txBody>
      </p:sp>
      <p:sp>
        <p:nvSpPr>
          <p:cNvPr id="59" name="Organigramme : Disque magnétique 58"/>
          <p:cNvSpPr/>
          <p:nvPr/>
        </p:nvSpPr>
        <p:spPr>
          <a:xfrm>
            <a:off x="4823460" y="5657850"/>
            <a:ext cx="548640" cy="498348"/>
          </a:xfrm>
          <a:prstGeom prst="flowChartMagneticDisk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1" dirty="0">
                <a:solidFill>
                  <a:schemeClr val="tx1"/>
                </a:solidFill>
                <a:latin typeface="Century Gothic" pitchFamily="34" charset="0"/>
              </a:rPr>
              <a:t>Queue</a:t>
            </a:r>
          </a:p>
        </p:txBody>
      </p:sp>
      <p:sp>
        <p:nvSpPr>
          <p:cNvPr id="60" name="Organigramme : Disque magnétique 59"/>
          <p:cNvSpPr/>
          <p:nvPr/>
        </p:nvSpPr>
        <p:spPr>
          <a:xfrm>
            <a:off x="5577840" y="5661660"/>
            <a:ext cx="552450" cy="498348"/>
          </a:xfrm>
          <a:prstGeom prst="flowChartMagneticDisk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1" dirty="0">
                <a:solidFill>
                  <a:schemeClr val="tx1"/>
                </a:solidFill>
                <a:latin typeface="Century Gothic" pitchFamily="34" charset="0"/>
              </a:rPr>
              <a:t>Topic</a:t>
            </a:r>
          </a:p>
        </p:txBody>
      </p:sp>
      <p:cxnSp>
        <p:nvCxnSpPr>
          <p:cNvPr id="65" name="Connecteur droit avec flèche 64"/>
          <p:cNvCxnSpPr/>
          <p:nvPr/>
        </p:nvCxnSpPr>
        <p:spPr>
          <a:xfrm rot="10800000" flipV="1">
            <a:off x="3348990" y="5269230"/>
            <a:ext cx="1348740" cy="1143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ZoneTexte 71"/>
          <p:cNvSpPr txBox="1"/>
          <p:nvPr/>
        </p:nvSpPr>
        <p:spPr>
          <a:xfrm>
            <a:off x="3657600" y="4491990"/>
            <a:ext cx="6928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>
                <a:latin typeface="Century Gothic" pitchFamily="34" charset="0"/>
              </a:rPr>
              <a:t>TCP</a:t>
            </a:r>
          </a:p>
          <a:p>
            <a:pPr algn="ctr"/>
            <a:r>
              <a:rPr lang="fr-FR" sz="1200" b="1" dirty="0">
                <a:latin typeface="Century Gothic" pitchFamily="34" charset="0"/>
              </a:rPr>
              <a:t>AMQP</a:t>
            </a:r>
          </a:p>
          <a:p>
            <a:pPr algn="ctr"/>
            <a:r>
              <a:rPr lang="fr-FR" sz="1200" b="1" dirty="0">
                <a:latin typeface="Century Gothic" pitchFamily="34" charset="0"/>
              </a:rPr>
              <a:t>STOMP</a:t>
            </a:r>
          </a:p>
          <a:p>
            <a:pPr algn="ctr"/>
            <a:r>
              <a:rPr lang="fr-FR" sz="1200" b="1" dirty="0">
                <a:latin typeface="Century Gothic" pitchFamily="34" charset="0"/>
              </a:rPr>
              <a:t>MQTT</a:t>
            </a:r>
          </a:p>
        </p:txBody>
      </p:sp>
      <p:cxnSp>
        <p:nvCxnSpPr>
          <p:cNvPr id="73" name="Connecteur droit avec flèche 72"/>
          <p:cNvCxnSpPr/>
          <p:nvPr/>
        </p:nvCxnSpPr>
        <p:spPr>
          <a:xfrm>
            <a:off x="6320790" y="4011930"/>
            <a:ext cx="131445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/>
          <p:cNvCxnSpPr/>
          <p:nvPr/>
        </p:nvCxnSpPr>
        <p:spPr>
          <a:xfrm rot="10800000">
            <a:off x="6263642" y="4640580"/>
            <a:ext cx="1383028" cy="1143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ZoneTexte 93"/>
          <p:cNvSpPr txBox="1"/>
          <p:nvPr/>
        </p:nvSpPr>
        <p:spPr>
          <a:xfrm>
            <a:off x="6656070" y="4015740"/>
            <a:ext cx="556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900" b="1" dirty="0">
                <a:latin typeface="Century Gothic" pitchFamily="34" charset="0"/>
              </a:rPr>
              <a:t>TCP</a:t>
            </a:r>
          </a:p>
          <a:p>
            <a:pPr algn="ctr"/>
            <a:r>
              <a:rPr lang="fr-FR" sz="900" b="1" dirty="0">
                <a:latin typeface="Century Gothic" pitchFamily="34" charset="0"/>
              </a:rPr>
              <a:t>AMQP</a:t>
            </a:r>
          </a:p>
          <a:p>
            <a:pPr algn="ctr"/>
            <a:r>
              <a:rPr lang="fr-FR" sz="900" b="1" dirty="0">
                <a:latin typeface="Century Gothic" pitchFamily="34" charset="0"/>
              </a:rPr>
              <a:t>STOMP</a:t>
            </a:r>
          </a:p>
          <a:p>
            <a:pPr algn="ctr"/>
            <a:r>
              <a:rPr lang="fr-FR" sz="900" b="1" dirty="0">
                <a:latin typeface="Century Gothic" pitchFamily="34" charset="0"/>
              </a:rPr>
              <a:t>MQTT</a:t>
            </a:r>
          </a:p>
        </p:txBody>
      </p:sp>
      <p:cxnSp>
        <p:nvCxnSpPr>
          <p:cNvPr id="95" name="Connecteur droit avec flèche 94"/>
          <p:cNvCxnSpPr/>
          <p:nvPr/>
        </p:nvCxnSpPr>
        <p:spPr>
          <a:xfrm>
            <a:off x="6358890" y="5238750"/>
            <a:ext cx="131445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/>
          <p:cNvCxnSpPr/>
          <p:nvPr/>
        </p:nvCxnSpPr>
        <p:spPr>
          <a:xfrm rot="10800000">
            <a:off x="6301742" y="5867400"/>
            <a:ext cx="1383028" cy="1143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ZoneTexte 96"/>
          <p:cNvSpPr txBox="1"/>
          <p:nvPr/>
        </p:nvSpPr>
        <p:spPr>
          <a:xfrm>
            <a:off x="6694170" y="5242560"/>
            <a:ext cx="556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900" b="1" dirty="0">
                <a:latin typeface="Century Gothic" pitchFamily="34" charset="0"/>
              </a:rPr>
              <a:t>TCP</a:t>
            </a:r>
          </a:p>
          <a:p>
            <a:pPr algn="ctr"/>
            <a:r>
              <a:rPr lang="fr-FR" sz="900" b="1" dirty="0">
                <a:latin typeface="Century Gothic" pitchFamily="34" charset="0"/>
              </a:rPr>
              <a:t>AMQP</a:t>
            </a:r>
          </a:p>
          <a:p>
            <a:pPr algn="ctr"/>
            <a:r>
              <a:rPr lang="fr-FR" sz="900" b="1" dirty="0">
                <a:latin typeface="Century Gothic" pitchFamily="34" charset="0"/>
              </a:rPr>
              <a:t>STOMP</a:t>
            </a:r>
          </a:p>
          <a:p>
            <a:pPr algn="ctr"/>
            <a:r>
              <a:rPr lang="fr-FR" sz="900" b="1" dirty="0">
                <a:latin typeface="Century Gothic" pitchFamily="34" charset="0"/>
              </a:rPr>
              <a:t>MQTT</a:t>
            </a:r>
          </a:p>
        </p:txBody>
      </p:sp>
      <p:sp>
        <p:nvSpPr>
          <p:cNvPr id="98" name="ZoneTexte 97"/>
          <p:cNvSpPr txBox="1"/>
          <p:nvPr/>
        </p:nvSpPr>
        <p:spPr>
          <a:xfrm>
            <a:off x="4091940" y="3211830"/>
            <a:ext cx="2871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entury Gothic" pitchFamily="34" charset="0"/>
              </a:rPr>
              <a:t>Message Oriented Middleware</a:t>
            </a:r>
          </a:p>
        </p:txBody>
      </p:sp>
      <p:grpSp>
        <p:nvGrpSpPr>
          <p:cNvPr id="22" name="Groupe 21"/>
          <p:cNvGrpSpPr/>
          <p:nvPr/>
        </p:nvGrpSpPr>
        <p:grpSpPr>
          <a:xfrm>
            <a:off x="3794760" y="4183380"/>
            <a:ext cx="388620" cy="224028"/>
            <a:chOff x="3611880" y="3760470"/>
            <a:chExt cx="605790" cy="372618"/>
          </a:xfrm>
        </p:grpSpPr>
        <p:sp>
          <p:nvSpPr>
            <p:cNvPr id="23" name="Organigramme : Processus 22"/>
            <p:cNvSpPr/>
            <p:nvPr/>
          </p:nvSpPr>
          <p:spPr>
            <a:xfrm>
              <a:off x="3611880" y="3760470"/>
              <a:ext cx="605790" cy="372618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Triangle isocèle 23"/>
            <p:cNvSpPr/>
            <p:nvPr/>
          </p:nvSpPr>
          <p:spPr>
            <a:xfrm>
              <a:off x="3638550" y="3775710"/>
              <a:ext cx="569214" cy="35433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Triangle isocèle 24"/>
            <p:cNvSpPr/>
            <p:nvPr/>
          </p:nvSpPr>
          <p:spPr>
            <a:xfrm rot="10800000">
              <a:off x="3623310" y="3760470"/>
              <a:ext cx="571500" cy="285750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7" name="Groupe 26"/>
          <p:cNvGrpSpPr/>
          <p:nvPr/>
        </p:nvGrpSpPr>
        <p:grpSpPr>
          <a:xfrm>
            <a:off x="3810000" y="5410200"/>
            <a:ext cx="388620" cy="224028"/>
            <a:chOff x="3611880" y="3760470"/>
            <a:chExt cx="605790" cy="372618"/>
          </a:xfrm>
        </p:grpSpPr>
        <p:sp>
          <p:nvSpPr>
            <p:cNvPr id="28" name="Organigramme : Processus 27"/>
            <p:cNvSpPr/>
            <p:nvPr/>
          </p:nvSpPr>
          <p:spPr>
            <a:xfrm>
              <a:off x="3611880" y="3760470"/>
              <a:ext cx="605790" cy="372618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Triangle isocèle 28"/>
            <p:cNvSpPr/>
            <p:nvPr/>
          </p:nvSpPr>
          <p:spPr>
            <a:xfrm>
              <a:off x="3638550" y="3775710"/>
              <a:ext cx="569214" cy="35433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Triangle isocèle 29"/>
            <p:cNvSpPr/>
            <p:nvPr/>
          </p:nvSpPr>
          <p:spPr>
            <a:xfrm rot="10800000">
              <a:off x="3623310" y="3760470"/>
              <a:ext cx="571500" cy="285750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1" name="Groupe 30"/>
          <p:cNvGrpSpPr/>
          <p:nvPr/>
        </p:nvGrpSpPr>
        <p:grpSpPr>
          <a:xfrm>
            <a:off x="6720840" y="3760470"/>
            <a:ext cx="365760" cy="239268"/>
            <a:chOff x="3611880" y="3760470"/>
            <a:chExt cx="605790" cy="372618"/>
          </a:xfrm>
        </p:grpSpPr>
        <p:sp>
          <p:nvSpPr>
            <p:cNvPr id="32" name="Organigramme : Processus 31"/>
            <p:cNvSpPr/>
            <p:nvPr/>
          </p:nvSpPr>
          <p:spPr>
            <a:xfrm>
              <a:off x="3611880" y="3760470"/>
              <a:ext cx="605790" cy="372618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Triangle isocèle 32"/>
            <p:cNvSpPr/>
            <p:nvPr/>
          </p:nvSpPr>
          <p:spPr>
            <a:xfrm>
              <a:off x="3638550" y="3775710"/>
              <a:ext cx="569214" cy="35433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Triangle isocèle 33"/>
            <p:cNvSpPr/>
            <p:nvPr/>
          </p:nvSpPr>
          <p:spPr>
            <a:xfrm rot="10800000">
              <a:off x="3623310" y="3760470"/>
              <a:ext cx="571500" cy="285750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5" name="Groupe 34"/>
          <p:cNvGrpSpPr/>
          <p:nvPr/>
        </p:nvGrpSpPr>
        <p:grpSpPr>
          <a:xfrm>
            <a:off x="6770370" y="4655820"/>
            <a:ext cx="388620" cy="224028"/>
            <a:chOff x="3611880" y="3760470"/>
            <a:chExt cx="605790" cy="372618"/>
          </a:xfrm>
        </p:grpSpPr>
        <p:sp>
          <p:nvSpPr>
            <p:cNvPr id="36" name="Organigramme : Processus 35"/>
            <p:cNvSpPr/>
            <p:nvPr/>
          </p:nvSpPr>
          <p:spPr>
            <a:xfrm>
              <a:off x="3611880" y="3760470"/>
              <a:ext cx="605790" cy="372618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Triangle isocèle 36"/>
            <p:cNvSpPr/>
            <p:nvPr/>
          </p:nvSpPr>
          <p:spPr>
            <a:xfrm>
              <a:off x="3638550" y="3775710"/>
              <a:ext cx="569214" cy="35433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Triangle isocèle 37"/>
            <p:cNvSpPr/>
            <p:nvPr/>
          </p:nvSpPr>
          <p:spPr>
            <a:xfrm rot="10800000">
              <a:off x="3623310" y="3760470"/>
              <a:ext cx="571500" cy="285750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9" name="Groupe 38"/>
          <p:cNvGrpSpPr/>
          <p:nvPr/>
        </p:nvGrpSpPr>
        <p:grpSpPr>
          <a:xfrm>
            <a:off x="6770370" y="5890260"/>
            <a:ext cx="388620" cy="224028"/>
            <a:chOff x="3611880" y="3760470"/>
            <a:chExt cx="605790" cy="372618"/>
          </a:xfrm>
        </p:grpSpPr>
        <p:sp>
          <p:nvSpPr>
            <p:cNvPr id="40" name="Organigramme : Processus 39"/>
            <p:cNvSpPr/>
            <p:nvPr/>
          </p:nvSpPr>
          <p:spPr>
            <a:xfrm>
              <a:off x="3611880" y="3760470"/>
              <a:ext cx="605790" cy="372618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Triangle isocèle 40"/>
            <p:cNvSpPr/>
            <p:nvPr/>
          </p:nvSpPr>
          <p:spPr>
            <a:xfrm>
              <a:off x="3638550" y="3775710"/>
              <a:ext cx="569214" cy="35433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Triangle isocèle 41"/>
            <p:cNvSpPr/>
            <p:nvPr/>
          </p:nvSpPr>
          <p:spPr>
            <a:xfrm rot="10800000">
              <a:off x="3623310" y="3760470"/>
              <a:ext cx="571500" cy="285750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3" name="Groupe 42"/>
          <p:cNvGrpSpPr/>
          <p:nvPr/>
        </p:nvGrpSpPr>
        <p:grpSpPr>
          <a:xfrm>
            <a:off x="6770370" y="5010150"/>
            <a:ext cx="388620" cy="224028"/>
            <a:chOff x="3611880" y="3760470"/>
            <a:chExt cx="605790" cy="372618"/>
          </a:xfrm>
        </p:grpSpPr>
        <p:sp>
          <p:nvSpPr>
            <p:cNvPr id="44" name="Organigramme : Processus 43"/>
            <p:cNvSpPr/>
            <p:nvPr/>
          </p:nvSpPr>
          <p:spPr>
            <a:xfrm>
              <a:off x="3611880" y="3760470"/>
              <a:ext cx="605790" cy="372618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Triangle isocèle 44"/>
            <p:cNvSpPr/>
            <p:nvPr/>
          </p:nvSpPr>
          <p:spPr>
            <a:xfrm>
              <a:off x="3638550" y="3775710"/>
              <a:ext cx="569214" cy="35433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Triangle isocèle 45"/>
            <p:cNvSpPr/>
            <p:nvPr/>
          </p:nvSpPr>
          <p:spPr>
            <a:xfrm rot="10800000">
              <a:off x="3623310" y="3760470"/>
              <a:ext cx="571500" cy="285750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041177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ZoneTexte 18"/>
          <p:cNvSpPr txBox="1"/>
          <p:nvPr/>
        </p:nvSpPr>
        <p:spPr>
          <a:xfrm>
            <a:off x="2687314" y="77467"/>
            <a:ext cx="57679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MA" sz="32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JMS : Java Message Service</a:t>
            </a:r>
            <a:endParaRPr lang="en-US" sz="32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144524" y="983631"/>
            <a:ext cx="118684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entury Gothic" panose="020B0502020202020204" pitchFamily="34" charset="0"/>
                <a:cs typeface="Courier New" panose="02070309020205020404" pitchFamily="49" charset="0"/>
              </a:rPr>
              <a:t>JMS</a:t>
            </a:r>
            <a:r>
              <a:rPr lang="fr-FR" sz="1600" dirty="0">
                <a:latin typeface="Century Gothic" panose="020B0502020202020204" pitchFamily="34" charset="0"/>
                <a:cs typeface="Courier New" panose="02070309020205020404" pitchFamily="49" charset="0"/>
              </a:rPr>
              <a:t> est une API d’échange de messages pour permettre un dialogue asynchrone entre applications via un fournisseur (</a:t>
            </a:r>
            <a:r>
              <a:rPr lang="fr-FR" sz="1600" b="1" dirty="0">
                <a:latin typeface="Century Gothic" panose="020B0502020202020204" pitchFamily="34" charset="0"/>
                <a:cs typeface="Courier New" panose="02070309020205020404" pitchFamily="49" charset="0"/>
              </a:rPr>
              <a:t>Provider</a:t>
            </a:r>
            <a:r>
              <a:rPr lang="fr-FR" sz="1600" dirty="0">
                <a:latin typeface="Century Gothic" panose="020B0502020202020204" pitchFamily="34" charset="0"/>
                <a:cs typeface="Courier New" panose="02070309020205020404" pitchFamily="49" charset="0"/>
              </a:rPr>
              <a:t> ou </a:t>
            </a:r>
            <a:r>
              <a:rPr lang="fr-FR" sz="1600" b="1" dirty="0">
                <a:latin typeface="Century Gothic" panose="020B0502020202020204" pitchFamily="34" charset="0"/>
                <a:cs typeface="Courier New" panose="02070309020205020404" pitchFamily="49" charset="0"/>
              </a:rPr>
              <a:t>Broker</a:t>
            </a:r>
            <a:r>
              <a:rPr lang="fr-FR" sz="1600" dirty="0">
                <a:latin typeface="Century Gothic" panose="020B0502020202020204" pitchFamily="34" charset="0"/>
                <a:cs typeface="Courier New" panose="02070309020205020404" pitchFamily="49" charset="0"/>
              </a:rPr>
              <a:t>) de messages.</a:t>
            </a:r>
          </a:p>
          <a:p>
            <a:endParaRPr lang="fr-FR" sz="1600" dirty="0">
              <a:latin typeface="Century Gothic" panose="020B0502020202020204" pitchFamily="34" charset="0"/>
              <a:cs typeface="Courier New" panose="02070309020205020404" pitchFamily="49" charset="0"/>
            </a:endParaRPr>
          </a:p>
          <a:p>
            <a:r>
              <a:rPr lang="fr-FR" sz="1600" dirty="0">
                <a:latin typeface="Century Gothic" panose="020B0502020202020204" pitchFamily="34" charset="0"/>
                <a:cs typeface="Courier New" panose="02070309020205020404" pitchFamily="49" charset="0"/>
              </a:rPr>
              <a:t>L’application cliente envoie un message dans une </a:t>
            </a:r>
            <a:r>
              <a:rPr lang="fr-FR" sz="1600" b="1" dirty="0">
                <a:latin typeface="Century Gothic" panose="020B0502020202020204" pitchFamily="34" charset="0"/>
                <a:cs typeface="Courier New" panose="02070309020205020404" pitchFamily="49" charset="0"/>
              </a:rPr>
              <a:t>file d’attente </a:t>
            </a:r>
            <a:r>
              <a:rPr lang="fr-FR" sz="1600" dirty="0">
                <a:latin typeface="Century Gothic" panose="020B0502020202020204" pitchFamily="34" charset="0"/>
                <a:cs typeface="Courier New" panose="02070309020205020404" pitchFamily="49" charset="0"/>
              </a:rPr>
              <a:t>sans se soucier de la disponibilité de cette application.</a:t>
            </a:r>
          </a:p>
          <a:p>
            <a:endParaRPr lang="fr-FR" sz="1600" dirty="0">
              <a:latin typeface="Century Gothic" panose="020B0502020202020204" pitchFamily="34" charset="0"/>
              <a:cs typeface="Courier New" panose="02070309020205020404" pitchFamily="49" charset="0"/>
            </a:endParaRPr>
          </a:p>
          <a:p>
            <a:r>
              <a:rPr lang="fr-FR" sz="1600" dirty="0">
                <a:latin typeface="Century Gothic" panose="020B0502020202020204" pitchFamily="34" charset="0"/>
                <a:cs typeface="Courier New" panose="02070309020205020404" pitchFamily="49" charset="0"/>
              </a:rPr>
              <a:t>Le client a, de la part du fournisseur de messages, une garantie de </a:t>
            </a:r>
            <a:r>
              <a:rPr lang="fr-FR" sz="1600" b="1" dirty="0">
                <a:latin typeface="Century Gothic" panose="020B0502020202020204" pitchFamily="34" charset="0"/>
                <a:cs typeface="Courier New" panose="02070309020205020404" pitchFamily="49" charset="0"/>
              </a:rPr>
              <a:t>qualité de service</a:t>
            </a:r>
            <a:r>
              <a:rPr lang="fr-FR" sz="1600" dirty="0">
                <a:latin typeface="Century Gothic" panose="020B0502020202020204" pitchFamily="34" charset="0"/>
                <a:cs typeface="Courier New" panose="02070309020205020404" pitchFamily="49" charset="0"/>
              </a:rPr>
              <a:t> (certitude de remise au destinataire, délai de remise, etc.)</a:t>
            </a:r>
            <a:endParaRPr lang="fr-MA" sz="1600" dirty="0">
              <a:latin typeface="Century Gothic" panose="020B050202020202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177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ZoneTexte 18"/>
          <p:cNvSpPr txBox="1"/>
          <p:nvPr/>
        </p:nvSpPr>
        <p:spPr>
          <a:xfrm>
            <a:off x="2687314" y="77467"/>
            <a:ext cx="6027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MA" sz="32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Le protocole « point-à-point »</a:t>
            </a:r>
            <a:endParaRPr lang="en-US" sz="32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178814" y="4012581"/>
            <a:ext cx="118684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entury Gothic" panose="020B0502020202020204" pitchFamily="34" charset="0"/>
                <a:cs typeface="Courier New" panose="02070309020205020404" pitchFamily="49" charset="0"/>
              </a:rPr>
              <a:t>Ce protocole est basé sur le concept  de </a:t>
            </a:r>
            <a:r>
              <a:rPr lang="fr-FR" sz="1600" b="1" dirty="0">
                <a:latin typeface="Century Gothic" panose="020B0502020202020204" pitchFamily="34" charset="0"/>
                <a:cs typeface="Courier New" panose="02070309020205020404" pitchFamily="49" charset="0"/>
              </a:rPr>
              <a:t>queue de messages</a:t>
            </a:r>
            <a:r>
              <a:rPr lang="fr-FR" sz="1600" dirty="0">
                <a:latin typeface="Century Gothic" panose="020B0502020202020204" pitchFamily="34" charset="0"/>
                <a:cs typeface="Courier New" panose="02070309020205020404" pitchFamily="49" charset="0"/>
              </a:rPr>
              <a:t>, d’envoyeurs et de receveurs.</a:t>
            </a:r>
          </a:p>
          <a:p>
            <a:endParaRPr lang="fr-FR" sz="1600" dirty="0">
              <a:latin typeface="Century Gothic" panose="020B0502020202020204" pitchFamily="34" charset="0"/>
              <a:cs typeface="Courier New" panose="02070309020205020404" pitchFamily="49" charset="0"/>
            </a:endParaRPr>
          </a:p>
          <a:p>
            <a:r>
              <a:rPr lang="fr-FR" sz="1600" dirty="0">
                <a:latin typeface="Century Gothic" panose="020B0502020202020204" pitchFamily="34" charset="0"/>
                <a:cs typeface="Courier New" panose="02070309020205020404" pitchFamily="49" charset="0"/>
              </a:rPr>
              <a:t>Chaque message est adressé à une queue spécifique et les clients consomment leurs messages.</a:t>
            </a:r>
          </a:p>
          <a:p>
            <a:endParaRPr lang="fr-FR" sz="1600" dirty="0">
              <a:latin typeface="Century Gothic" panose="020B0502020202020204" pitchFamily="34" charset="0"/>
              <a:cs typeface="Courier New" panose="02070309020205020404" pitchFamily="49" charset="0"/>
            </a:endParaRPr>
          </a:p>
          <a:p>
            <a:r>
              <a:rPr lang="fr-FR" sz="1600" dirty="0">
                <a:latin typeface="Century Gothic" panose="020B0502020202020204" pitchFamily="34" charset="0"/>
                <a:cs typeface="Courier New" panose="02070309020205020404" pitchFamily="49" charset="0"/>
              </a:rPr>
              <a:t>Ce  protocole doit être utilisé pour s’assurer </a:t>
            </a:r>
            <a:r>
              <a:rPr lang="fr-FR" sz="1600" b="1" dirty="0">
                <a:latin typeface="Century Gothic" panose="020B0502020202020204" pitchFamily="34" charset="0"/>
                <a:cs typeface="Courier New" panose="02070309020205020404" pitchFamily="49" charset="0"/>
              </a:rPr>
              <a:t>qu’un seul client consommera le message</a:t>
            </a:r>
            <a:r>
              <a:rPr lang="fr-FR" sz="1600" dirty="0">
                <a:latin typeface="Century Gothic" panose="020B0502020202020204" pitchFamily="34" charset="0"/>
                <a:cs typeface="Courier New" panose="02070309020205020404" pitchFamily="49" charset="0"/>
              </a:rPr>
              <a:t>.</a:t>
            </a:r>
            <a:endParaRPr lang="fr-MA" sz="1600" dirty="0">
              <a:latin typeface="Century Gothic" panose="020B0502020202020204" pitchFamily="34" charset="0"/>
              <a:cs typeface="Courier New" panose="02070309020205020404" pitchFamily="49" charset="0"/>
            </a:endParaRPr>
          </a:p>
        </p:txBody>
      </p:sp>
      <p:grpSp>
        <p:nvGrpSpPr>
          <p:cNvPr id="4" name="Groupe 3"/>
          <p:cNvGrpSpPr/>
          <p:nvPr/>
        </p:nvGrpSpPr>
        <p:grpSpPr>
          <a:xfrm>
            <a:off x="1691640" y="1405890"/>
            <a:ext cx="7898130" cy="1789569"/>
            <a:chOff x="1497330" y="3463290"/>
            <a:chExt cx="7898130" cy="1789569"/>
          </a:xfrm>
        </p:grpSpPr>
        <p:sp>
          <p:nvSpPr>
            <p:cNvPr id="5" name="Rectangle 4"/>
            <p:cNvSpPr/>
            <p:nvPr/>
          </p:nvSpPr>
          <p:spPr>
            <a:xfrm>
              <a:off x="1684020" y="4206240"/>
              <a:ext cx="1390649" cy="72009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Client 1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7825740" y="4198620"/>
              <a:ext cx="1390649" cy="72009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Client 2</a:t>
              </a:r>
            </a:p>
          </p:txBody>
        </p:sp>
        <p:sp>
          <p:nvSpPr>
            <p:cNvPr id="7" name="Organigramme : Disque magnétique 6"/>
            <p:cNvSpPr/>
            <p:nvPr/>
          </p:nvSpPr>
          <p:spPr>
            <a:xfrm rot="5400000">
              <a:off x="5060061" y="3834765"/>
              <a:ext cx="786384" cy="1392174"/>
            </a:xfrm>
            <a:prstGeom prst="flowChartMagneticDisk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fr-FR" sz="1400" b="1" dirty="0">
                  <a:solidFill>
                    <a:schemeClr val="tx1"/>
                  </a:solidFill>
                  <a:latin typeface="Century Gothic" pitchFamily="34" charset="0"/>
                </a:rPr>
                <a:t>Queue</a:t>
              </a:r>
              <a:endParaRPr lang="fr-FR" sz="800" b="1" dirty="0">
                <a:solidFill>
                  <a:schemeClr val="tx1"/>
                </a:solidFill>
                <a:latin typeface="Century Gothic" pitchFamily="34" charset="0"/>
              </a:endParaRPr>
            </a:p>
          </p:txBody>
        </p:sp>
        <p:sp>
          <p:nvSpPr>
            <p:cNvPr id="8" name="Flèche droite 7"/>
            <p:cNvSpPr/>
            <p:nvPr/>
          </p:nvSpPr>
          <p:spPr>
            <a:xfrm>
              <a:off x="3303270" y="4366260"/>
              <a:ext cx="1264158" cy="484632"/>
            </a:xfrm>
            <a:prstGeom prst="rightArrow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v</a:t>
              </a:r>
            </a:p>
          </p:txBody>
        </p:sp>
        <p:sp>
          <p:nvSpPr>
            <p:cNvPr id="9" name="Flèche droite 8"/>
            <p:cNvSpPr/>
            <p:nvPr/>
          </p:nvSpPr>
          <p:spPr>
            <a:xfrm rot="10800000">
              <a:off x="6393180" y="4103370"/>
              <a:ext cx="1264158" cy="339852"/>
            </a:xfrm>
            <a:prstGeom prst="rightArrow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v</a:t>
              </a:r>
            </a:p>
          </p:txBody>
        </p:sp>
        <p:sp>
          <p:nvSpPr>
            <p:cNvPr id="10" name="Flèche droite 9"/>
            <p:cNvSpPr/>
            <p:nvPr/>
          </p:nvSpPr>
          <p:spPr>
            <a:xfrm rot="10800000">
              <a:off x="6362700" y="4632960"/>
              <a:ext cx="1264158" cy="339852"/>
            </a:xfrm>
            <a:prstGeom prst="rightArrow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v</a:t>
              </a:r>
            </a:p>
          </p:txBody>
        </p:sp>
        <p:grpSp>
          <p:nvGrpSpPr>
            <p:cNvPr id="11" name="Groupe 32"/>
            <p:cNvGrpSpPr/>
            <p:nvPr/>
          </p:nvGrpSpPr>
          <p:grpSpPr>
            <a:xfrm>
              <a:off x="3657600" y="3977640"/>
              <a:ext cx="468630" cy="281178"/>
              <a:chOff x="3611880" y="3760470"/>
              <a:chExt cx="605790" cy="372618"/>
            </a:xfrm>
          </p:grpSpPr>
          <p:sp>
            <p:nvSpPr>
              <p:cNvPr id="22" name="Organigramme : Processus 21"/>
              <p:cNvSpPr/>
              <p:nvPr/>
            </p:nvSpPr>
            <p:spPr>
              <a:xfrm>
                <a:off x="3611880" y="3760470"/>
                <a:ext cx="605790" cy="372618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3" name="Triangle isocèle 22"/>
              <p:cNvSpPr/>
              <p:nvPr/>
            </p:nvSpPr>
            <p:spPr>
              <a:xfrm>
                <a:off x="3638550" y="3775710"/>
                <a:ext cx="569214" cy="354330"/>
              </a:xfrm>
              <a:prstGeom prst="triangl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" name="Triangle isocèle 23"/>
              <p:cNvSpPr/>
              <p:nvPr/>
            </p:nvSpPr>
            <p:spPr>
              <a:xfrm rot="10800000">
                <a:off x="3623310" y="3760470"/>
                <a:ext cx="571500" cy="285750"/>
              </a:xfrm>
              <a:prstGeom prst="triangl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2" name="Groupe 33"/>
            <p:cNvGrpSpPr/>
            <p:nvPr/>
          </p:nvGrpSpPr>
          <p:grpSpPr>
            <a:xfrm>
              <a:off x="6816090" y="3558540"/>
              <a:ext cx="468630" cy="281178"/>
              <a:chOff x="3611880" y="3760470"/>
              <a:chExt cx="605790" cy="372618"/>
            </a:xfrm>
          </p:grpSpPr>
          <p:sp>
            <p:nvSpPr>
              <p:cNvPr id="17" name="Organigramme : Processus 16"/>
              <p:cNvSpPr/>
              <p:nvPr/>
            </p:nvSpPr>
            <p:spPr>
              <a:xfrm>
                <a:off x="3611880" y="3760470"/>
                <a:ext cx="605790" cy="372618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" name="Triangle isocèle 17"/>
              <p:cNvSpPr/>
              <p:nvPr/>
            </p:nvSpPr>
            <p:spPr>
              <a:xfrm>
                <a:off x="3638550" y="3775710"/>
                <a:ext cx="569214" cy="354330"/>
              </a:xfrm>
              <a:prstGeom prst="triangl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" name="Triangle isocèle 19"/>
              <p:cNvSpPr/>
              <p:nvPr/>
            </p:nvSpPr>
            <p:spPr>
              <a:xfrm rot="10800000">
                <a:off x="3623310" y="3760470"/>
                <a:ext cx="571500" cy="285750"/>
              </a:xfrm>
              <a:prstGeom prst="triangl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3" name="ZoneTexte 12"/>
            <p:cNvSpPr txBox="1"/>
            <p:nvPr/>
          </p:nvSpPr>
          <p:spPr>
            <a:xfrm>
              <a:off x="3589020" y="4846320"/>
              <a:ext cx="6238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latin typeface="Century Gothic" pitchFamily="34" charset="0"/>
                </a:rPr>
                <a:t>Sends</a:t>
              </a:r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6804660" y="4975860"/>
              <a:ext cx="5148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latin typeface="Century Gothic" pitchFamily="34" charset="0"/>
                </a:rPr>
                <a:t>ACK</a:t>
              </a:r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6598920" y="3878580"/>
              <a:ext cx="9653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latin typeface="Century Gothic" pitchFamily="34" charset="0"/>
                </a:rPr>
                <a:t>Consumes</a:t>
              </a:r>
            </a:p>
          </p:txBody>
        </p:sp>
        <p:sp>
          <p:nvSpPr>
            <p:cNvPr id="16" name="Organigramme : Processus 15"/>
            <p:cNvSpPr/>
            <p:nvPr/>
          </p:nvSpPr>
          <p:spPr>
            <a:xfrm>
              <a:off x="1497330" y="3463290"/>
              <a:ext cx="7898130" cy="177165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041177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ZoneTexte 18"/>
          <p:cNvSpPr txBox="1"/>
          <p:nvPr/>
        </p:nvSpPr>
        <p:spPr>
          <a:xfrm>
            <a:off x="2595874" y="77467"/>
            <a:ext cx="69477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MA" sz="32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Le protocole « publier – souscrire »</a:t>
            </a:r>
            <a:endParaRPr lang="en-US" sz="32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167384" y="3898281"/>
            <a:ext cx="118684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entury Gothic" panose="020B0502020202020204" pitchFamily="34" charset="0"/>
                <a:cs typeface="Courier New" panose="02070309020205020404" pitchFamily="49" charset="0"/>
              </a:rPr>
              <a:t>Les clients sont anonymes et adressent les messages</a:t>
            </a:r>
          </a:p>
          <a:p>
            <a:r>
              <a:rPr lang="fr-FR" sz="1600" dirty="0">
                <a:latin typeface="Century Gothic" panose="020B0502020202020204" pitchFamily="34" charset="0"/>
                <a:cs typeface="Courier New" panose="02070309020205020404" pitchFamily="49" charset="0"/>
              </a:rPr>
              <a:t>Le système distribue le message à l’ensemble des souscripteurs puis l’efface</a:t>
            </a:r>
          </a:p>
          <a:p>
            <a:r>
              <a:rPr lang="fr-FR" sz="1600" dirty="0">
                <a:latin typeface="Century Gothic" panose="020B0502020202020204" pitchFamily="34" charset="0"/>
                <a:cs typeface="Courier New" panose="02070309020205020404" pitchFamily="49" charset="0"/>
              </a:rPr>
              <a:t>Ce protocole est efficace lorsqu’un message doit être envoyé à un ou plusieurs clients.</a:t>
            </a:r>
          </a:p>
          <a:p>
            <a:r>
              <a:rPr lang="fr-FR" sz="1600" dirty="0">
                <a:latin typeface="Century Gothic" panose="020B0502020202020204" pitchFamily="34" charset="0"/>
                <a:cs typeface="Courier New" panose="02070309020205020404" pitchFamily="49" charset="0"/>
              </a:rPr>
              <a:t>Il existe deux types de souscription : (temporaire et durable)</a:t>
            </a:r>
          </a:p>
          <a:p>
            <a:r>
              <a:rPr lang="fr-FR" sz="1600" dirty="0">
                <a:latin typeface="Century Gothic" panose="020B0502020202020204" pitchFamily="34" charset="0"/>
                <a:cs typeface="Courier New" panose="02070309020205020404" pitchFamily="49" charset="0"/>
              </a:rPr>
              <a:t>	- Dans le cas d’une souscription </a:t>
            </a:r>
            <a:r>
              <a:rPr lang="fr-FR" sz="1600" b="1" dirty="0">
                <a:latin typeface="Century Gothic" panose="020B0502020202020204" pitchFamily="34" charset="0"/>
                <a:cs typeface="Courier New" panose="02070309020205020404" pitchFamily="49" charset="0"/>
              </a:rPr>
              <a:t>temporaire</a:t>
            </a:r>
            <a:r>
              <a:rPr lang="fr-FR" sz="1600" dirty="0">
                <a:latin typeface="Century Gothic" panose="020B0502020202020204" pitchFamily="34" charset="0"/>
                <a:cs typeface="Courier New" panose="02070309020205020404" pitchFamily="49" charset="0"/>
              </a:rPr>
              <a:t>, les consommateurs </a:t>
            </a:r>
            <a:r>
              <a:rPr lang="fr-FR" sz="1600" b="1" dirty="0">
                <a:latin typeface="Century Gothic" panose="020B0502020202020204" pitchFamily="34" charset="0"/>
                <a:cs typeface="Courier New" panose="02070309020205020404" pitchFamily="49" charset="0"/>
              </a:rPr>
              <a:t>reçoivent les messages tant qu’ils sont 	  connectés au sujet (Topic)</a:t>
            </a:r>
          </a:p>
          <a:p>
            <a:r>
              <a:rPr lang="fr-FR" sz="1600" dirty="0">
                <a:latin typeface="Century Gothic" panose="020B0502020202020204" pitchFamily="34" charset="0"/>
                <a:cs typeface="Courier New" panose="02070309020205020404" pitchFamily="49" charset="0"/>
              </a:rPr>
              <a:t>	- Dans le cas d’une souscription </a:t>
            </a:r>
            <a:r>
              <a:rPr lang="fr-FR" sz="1600" b="1" dirty="0">
                <a:latin typeface="Century Gothic" panose="020B0502020202020204" pitchFamily="34" charset="0"/>
                <a:cs typeface="Courier New" panose="02070309020205020404" pitchFamily="49" charset="0"/>
              </a:rPr>
              <a:t>durable</a:t>
            </a:r>
            <a:r>
              <a:rPr lang="fr-FR" sz="1600" dirty="0">
                <a:latin typeface="Century Gothic" panose="020B0502020202020204" pitchFamily="34" charset="0"/>
                <a:cs typeface="Courier New" panose="02070309020205020404" pitchFamily="49" charset="0"/>
              </a:rPr>
              <a:t>, on oblige le fournisseur à </a:t>
            </a:r>
            <a:r>
              <a:rPr lang="fr-FR" sz="1600" b="1" dirty="0">
                <a:latin typeface="Century Gothic" panose="020B0502020202020204" pitchFamily="34" charset="0"/>
                <a:cs typeface="Courier New" panose="02070309020205020404" pitchFamily="49" charset="0"/>
              </a:rPr>
              <a:t>enregistrer les messages </a:t>
            </a:r>
            <a:r>
              <a:rPr lang="fr-FR" sz="1600" dirty="0">
                <a:latin typeface="Century Gothic" panose="020B0502020202020204" pitchFamily="34" charset="0"/>
                <a:cs typeface="Courier New" panose="02070309020205020404" pitchFamily="49" charset="0"/>
              </a:rPr>
              <a:t>lors d’une 	  	  déconnexion, et à les envoyer lors de la nouvelle connexion du consommateur.</a:t>
            </a:r>
            <a:endParaRPr lang="fr-MA" sz="1600" dirty="0">
              <a:latin typeface="Century Gothic" panose="020B0502020202020204" pitchFamily="34" charset="0"/>
              <a:cs typeface="Courier New" panose="02070309020205020404" pitchFamily="49" charset="0"/>
            </a:endParaRPr>
          </a:p>
        </p:txBody>
      </p:sp>
      <p:grpSp>
        <p:nvGrpSpPr>
          <p:cNvPr id="42" name="Groupe 41"/>
          <p:cNvGrpSpPr/>
          <p:nvPr/>
        </p:nvGrpSpPr>
        <p:grpSpPr>
          <a:xfrm>
            <a:off x="2148840" y="731520"/>
            <a:ext cx="7898130" cy="2891790"/>
            <a:chOff x="1737360" y="1394460"/>
            <a:chExt cx="7898130" cy="2891790"/>
          </a:xfrm>
        </p:grpSpPr>
        <p:sp>
          <p:nvSpPr>
            <p:cNvPr id="5" name="Rectangle 4"/>
            <p:cNvSpPr/>
            <p:nvPr/>
          </p:nvSpPr>
          <p:spPr>
            <a:xfrm>
              <a:off x="1924050" y="2137410"/>
              <a:ext cx="1390649" cy="72009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Client 1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7783830" y="1760220"/>
              <a:ext cx="1089659" cy="48387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Client 2</a:t>
              </a:r>
            </a:p>
          </p:txBody>
        </p:sp>
        <p:sp>
          <p:nvSpPr>
            <p:cNvPr id="7" name="Organigramme : Disque magnétique 6"/>
            <p:cNvSpPr/>
            <p:nvPr/>
          </p:nvSpPr>
          <p:spPr>
            <a:xfrm>
              <a:off x="4994910" y="1611630"/>
              <a:ext cx="1245870" cy="2446020"/>
            </a:xfrm>
            <a:prstGeom prst="flowChartMagneticDisk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fr-FR" sz="1400" b="1" dirty="0">
                  <a:solidFill>
                    <a:schemeClr val="tx1"/>
                  </a:solidFill>
                  <a:latin typeface="Century Gothic" pitchFamily="34" charset="0"/>
                </a:rPr>
                <a:t>Topic</a:t>
              </a:r>
              <a:endParaRPr lang="fr-FR" sz="800" b="1" dirty="0">
                <a:solidFill>
                  <a:schemeClr val="tx1"/>
                </a:solidFill>
                <a:latin typeface="Century Gothic" pitchFamily="34" charset="0"/>
              </a:endParaRPr>
            </a:p>
          </p:txBody>
        </p:sp>
        <p:sp>
          <p:nvSpPr>
            <p:cNvPr id="8" name="Flèche droite 7"/>
            <p:cNvSpPr/>
            <p:nvPr/>
          </p:nvSpPr>
          <p:spPr>
            <a:xfrm>
              <a:off x="3543300" y="2297430"/>
              <a:ext cx="1264158" cy="484632"/>
            </a:xfrm>
            <a:prstGeom prst="rightArrow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v</a:t>
              </a:r>
            </a:p>
          </p:txBody>
        </p:sp>
        <p:sp>
          <p:nvSpPr>
            <p:cNvPr id="9" name="Flèche droite 8"/>
            <p:cNvSpPr/>
            <p:nvPr/>
          </p:nvSpPr>
          <p:spPr>
            <a:xfrm rot="10800000">
              <a:off x="6347460" y="1600200"/>
              <a:ext cx="1264158" cy="339852"/>
            </a:xfrm>
            <a:prstGeom prst="rightArrow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v</a:t>
              </a:r>
            </a:p>
          </p:txBody>
        </p:sp>
        <p:sp>
          <p:nvSpPr>
            <p:cNvPr id="10" name="Flèche droite 9"/>
            <p:cNvSpPr/>
            <p:nvPr/>
          </p:nvSpPr>
          <p:spPr>
            <a:xfrm>
              <a:off x="6419850" y="2118360"/>
              <a:ext cx="1264158" cy="339852"/>
            </a:xfrm>
            <a:prstGeom prst="rightArrow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v</a:t>
              </a:r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3691890" y="2777490"/>
              <a:ext cx="8787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latin typeface="Century Gothic" pitchFamily="34" charset="0"/>
                </a:rPr>
                <a:t>publishes</a:t>
              </a:r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6633210" y="2392680"/>
              <a:ext cx="7585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latin typeface="Century Gothic" pitchFamily="34" charset="0"/>
                </a:rPr>
                <a:t>delivers</a:t>
              </a:r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6576060" y="1832610"/>
              <a:ext cx="9637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latin typeface="Century Gothic" pitchFamily="34" charset="0"/>
                </a:rPr>
                <a:t>subscribes</a:t>
              </a:r>
            </a:p>
          </p:txBody>
        </p:sp>
        <p:sp>
          <p:nvSpPr>
            <p:cNvPr id="16" name="Organigramme : Processus 15"/>
            <p:cNvSpPr/>
            <p:nvPr/>
          </p:nvSpPr>
          <p:spPr>
            <a:xfrm>
              <a:off x="1737360" y="1394460"/>
              <a:ext cx="7898130" cy="28917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856220" y="3307080"/>
              <a:ext cx="1089659" cy="48387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Client 3</a:t>
              </a:r>
            </a:p>
          </p:txBody>
        </p:sp>
        <p:grpSp>
          <p:nvGrpSpPr>
            <p:cNvPr id="26" name="Groupe 32"/>
            <p:cNvGrpSpPr/>
            <p:nvPr/>
          </p:nvGrpSpPr>
          <p:grpSpPr>
            <a:xfrm>
              <a:off x="7372350" y="2537460"/>
              <a:ext cx="335280" cy="204978"/>
              <a:chOff x="3611880" y="3760470"/>
              <a:chExt cx="605790" cy="372618"/>
            </a:xfrm>
          </p:grpSpPr>
          <p:sp>
            <p:nvSpPr>
              <p:cNvPr id="27" name="Organigramme : Processus 26"/>
              <p:cNvSpPr/>
              <p:nvPr/>
            </p:nvSpPr>
            <p:spPr>
              <a:xfrm>
                <a:off x="3611880" y="3760470"/>
                <a:ext cx="605790" cy="372618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" name="Triangle isocèle 27"/>
              <p:cNvSpPr/>
              <p:nvPr/>
            </p:nvSpPr>
            <p:spPr>
              <a:xfrm>
                <a:off x="3638550" y="3775710"/>
                <a:ext cx="569214" cy="354330"/>
              </a:xfrm>
              <a:prstGeom prst="triangl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" name="Triangle isocèle 28"/>
              <p:cNvSpPr/>
              <p:nvPr/>
            </p:nvSpPr>
            <p:spPr>
              <a:xfrm rot="10800000">
                <a:off x="3623310" y="3760470"/>
                <a:ext cx="571500" cy="285750"/>
              </a:xfrm>
              <a:prstGeom prst="triangl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30" name="Flèche droite 29"/>
            <p:cNvSpPr/>
            <p:nvPr/>
          </p:nvSpPr>
          <p:spPr>
            <a:xfrm rot="10800000">
              <a:off x="6408420" y="3147060"/>
              <a:ext cx="1264158" cy="339852"/>
            </a:xfrm>
            <a:prstGeom prst="rightArrow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v</a:t>
              </a:r>
            </a:p>
          </p:txBody>
        </p:sp>
        <p:sp>
          <p:nvSpPr>
            <p:cNvPr id="31" name="Flèche droite 30"/>
            <p:cNvSpPr/>
            <p:nvPr/>
          </p:nvSpPr>
          <p:spPr>
            <a:xfrm>
              <a:off x="6480810" y="3665220"/>
              <a:ext cx="1264158" cy="339852"/>
            </a:xfrm>
            <a:prstGeom prst="rightArrow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v</a:t>
              </a:r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6694170" y="3939540"/>
              <a:ext cx="7585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latin typeface="Century Gothic" pitchFamily="34" charset="0"/>
                </a:rPr>
                <a:t>delivers</a:t>
              </a:r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6637020" y="3379470"/>
              <a:ext cx="9637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latin typeface="Century Gothic" pitchFamily="34" charset="0"/>
                </a:rPr>
                <a:t>subscribes</a:t>
              </a:r>
            </a:p>
          </p:txBody>
        </p:sp>
        <p:grpSp>
          <p:nvGrpSpPr>
            <p:cNvPr id="34" name="Groupe 32"/>
            <p:cNvGrpSpPr/>
            <p:nvPr/>
          </p:nvGrpSpPr>
          <p:grpSpPr>
            <a:xfrm>
              <a:off x="6713220" y="2929890"/>
              <a:ext cx="335280" cy="204978"/>
              <a:chOff x="3611880" y="3760470"/>
              <a:chExt cx="605790" cy="372618"/>
            </a:xfrm>
          </p:grpSpPr>
          <p:sp>
            <p:nvSpPr>
              <p:cNvPr id="35" name="Organigramme : Processus 34"/>
              <p:cNvSpPr/>
              <p:nvPr/>
            </p:nvSpPr>
            <p:spPr>
              <a:xfrm>
                <a:off x="3611880" y="3760470"/>
                <a:ext cx="605790" cy="372618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" name="Triangle isocèle 35"/>
              <p:cNvSpPr/>
              <p:nvPr/>
            </p:nvSpPr>
            <p:spPr>
              <a:xfrm>
                <a:off x="3638550" y="3775710"/>
                <a:ext cx="569214" cy="354330"/>
              </a:xfrm>
              <a:prstGeom prst="triangl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7" name="Triangle isocèle 36"/>
              <p:cNvSpPr/>
              <p:nvPr/>
            </p:nvSpPr>
            <p:spPr>
              <a:xfrm rot="10800000">
                <a:off x="3623310" y="3760470"/>
                <a:ext cx="571500" cy="285750"/>
              </a:xfrm>
              <a:prstGeom prst="triangl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8" name="Groupe 32"/>
            <p:cNvGrpSpPr/>
            <p:nvPr/>
          </p:nvGrpSpPr>
          <p:grpSpPr>
            <a:xfrm>
              <a:off x="3977640" y="2057400"/>
              <a:ext cx="335280" cy="204978"/>
              <a:chOff x="3611880" y="3760470"/>
              <a:chExt cx="605790" cy="372618"/>
            </a:xfrm>
          </p:grpSpPr>
          <p:sp>
            <p:nvSpPr>
              <p:cNvPr id="39" name="Organigramme : Processus 38"/>
              <p:cNvSpPr/>
              <p:nvPr/>
            </p:nvSpPr>
            <p:spPr>
              <a:xfrm>
                <a:off x="3611880" y="3760470"/>
                <a:ext cx="605790" cy="372618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0" name="Triangle isocèle 39"/>
              <p:cNvSpPr/>
              <p:nvPr/>
            </p:nvSpPr>
            <p:spPr>
              <a:xfrm>
                <a:off x="3638550" y="3775710"/>
                <a:ext cx="569214" cy="354330"/>
              </a:xfrm>
              <a:prstGeom prst="triangl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1" name="Triangle isocèle 40"/>
              <p:cNvSpPr/>
              <p:nvPr/>
            </p:nvSpPr>
            <p:spPr>
              <a:xfrm rot="10800000">
                <a:off x="3623310" y="3760470"/>
                <a:ext cx="571500" cy="285750"/>
              </a:xfrm>
              <a:prstGeom prst="triangl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41177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ZoneTexte 18"/>
          <p:cNvSpPr txBox="1"/>
          <p:nvPr/>
        </p:nvSpPr>
        <p:spPr>
          <a:xfrm>
            <a:off x="4458964" y="148590"/>
            <a:ext cx="25426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MA" sz="32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Le Message</a:t>
            </a:r>
            <a:endParaRPr lang="en-US" sz="32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167384" y="983631"/>
            <a:ext cx="1186840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entury Gothic" panose="020B0502020202020204" pitchFamily="34" charset="0"/>
                <a:cs typeface="Courier New" panose="02070309020205020404" pitchFamily="49" charset="0"/>
              </a:rPr>
              <a:t>Dans JMS, un </a:t>
            </a:r>
            <a:r>
              <a:rPr lang="fr-FR" sz="1600" b="1" dirty="0">
                <a:latin typeface="Century Gothic" panose="020B0502020202020204" pitchFamily="34" charset="0"/>
                <a:cs typeface="Courier New" panose="02070309020205020404" pitchFamily="49" charset="0"/>
              </a:rPr>
              <a:t>message</a:t>
            </a:r>
            <a:r>
              <a:rPr lang="fr-FR" sz="1600" dirty="0">
                <a:latin typeface="Century Gothic" panose="020B0502020202020204" pitchFamily="34" charset="0"/>
                <a:cs typeface="Courier New" panose="02070309020205020404" pitchFamily="49" charset="0"/>
              </a:rPr>
              <a:t> est un objet Java qui doit implémenter l’interface </a:t>
            </a:r>
            <a:r>
              <a:rPr lang="fr-FR" sz="1600" b="1" dirty="0">
                <a:latin typeface="Century Gothic" panose="020B0502020202020204" pitchFamily="34" charset="0"/>
                <a:cs typeface="Courier New" panose="02070309020205020404" pitchFamily="49" charset="0"/>
              </a:rPr>
              <a:t>javax.jms. Message</a:t>
            </a:r>
          </a:p>
          <a:p>
            <a:endParaRPr lang="fr-FR" sz="1600" b="1" dirty="0">
              <a:latin typeface="Century Gothic" panose="020B0502020202020204" pitchFamily="34" charset="0"/>
              <a:cs typeface="Courier New" panose="02070309020205020404" pitchFamily="49" charset="0"/>
            </a:endParaRPr>
          </a:p>
          <a:p>
            <a:r>
              <a:rPr lang="fr-FR" sz="1600" dirty="0">
                <a:latin typeface="Century Gothic" panose="020B0502020202020204" pitchFamily="34" charset="0"/>
                <a:cs typeface="Courier New" panose="02070309020205020404" pitchFamily="49" charset="0"/>
              </a:rPr>
              <a:t>Il est composé de trois parties :</a:t>
            </a:r>
          </a:p>
          <a:p>
            <a:endParaRPr lang="fr-FR" sz="1600" dirty="0">
              <a:latin typeface="Century Gothic" panose="020B0502020202020204" pitchFamily="34" charset="0"/>
              <a:cs typeface="Courier New" panose="02070309020205020404" pitchFamily="49" charset="0"/>
            </a:endParaRPr>
          </a:p>
          <a:p>
            <a:r>
              <a:rPr lang="fr-FR" sz="1600" dirty="0">
                <a:latin typeface="Century Gothic" panose="020B0502020202020204" pitchFamily="34" charset="0"/>
                <a:cs typeface="Courier New" panose="02070309020205020404" pitchFamily="49" charset="0"/>
              </a:rPr>
              <a:t>	- L’en-tête (</a:t>
            </a:r>
            <a:r>
              <a:rPr lang="fr-FR" sz="1600" b="1" dirty="0">
                <a:latin typeface="Century Gothic" panose="020B0502020202020204" pitchFamily="34" charset="0"/>
                <a:cs typeface="Courier New" panose="02070309020205020404" pitchFamily="49" charset="0"/>
              </a:rPr>
              <a:t>Header</a:t>
            </a:r>
            <a:r>
              <a:rPr lang="fr-FR" sz="1600" dirty="0">
                <a:latin typeface="Century Gothic" panose="020B0502020202020204" pitchFamily="34" charset="0"/>
                <a:cs typeface="Courier New" panose="02070309020205020404" pitchFamily="49" charset="0"/>
              </a:rPr>
              <a:t>) : qui se compose des informations de destination, d’expiration, de priorité, de date 	   d’envoie, etc.</a:t>
            </a:r>
          </a:p>
          <a:p>
            <a:endParaRPr lang="fr-FR" sz="1600" dirty="0">
              <a:latin typeface="Century Gothic" panose="020B0502020202020204" pitchFamily="34" charset="0"/>
              <a:cs typeface="Courier New" panose="02070309020205020404" pitchFamily="49" charset="0"/>
            </a:endParaRPr>
          </a:p>
          <a:p>
            <a:r>
              <a:rPr lang="fr-FR" sz="1600" dirty="0">
                <a:latin typeface="Century Gothic" panose="020B0502020202020204" pitchFamily="34" charset="0"/>
                <a:cs typeface="Courier New" panose="02070309020205020404" pitchFamily="49" charset="0"/>
              </a:rPr>
              <a:t>	- Les propriétés (</a:t>
            </a:r>
            <a:r>
              <a:rPr lang="fr-FR" sz="1600" b="1" dirty="0" err="1">
                <a:latin typeface="Century Gothic" panose="020B0502020202020204" pitchFamily="34" charset="0"/>
                <a:cs typeface="Courier New" panose="02070309020205020404" pitchFamily="49" charset="0"/>
              </a:rPr>
              <a:t>properties</a:t>
            </a:r>
            <a:r>
              <a:rPr lang="fr-FR" sz="1600" dirty="0">
                <a:latin typeface="Century Gothic" panose="020B0502020202020204" pitchFamily="34" charset="0"/>
                <a:cs typeface="Courier New" panose="02070309020205020404" pitchFamily="49" charset="0"/>
              </a:rPr>
              <a:t>) : qui représente les caractéristiques fonctionnelles du message</a:t>
            </a:r>
          </a:p>
          <a:p>
            <a:endParaRPr lang="fr-FR" sz="1600" dirty="0">
              <a:latin typeface="Century Gothic" panose="020B0502020202020204" pitchFamily="34" charset="0"/>
              <a:cs typeface="Courier New" panose="02070309020205020404" pitchFamily="49" charset="0"/>
            </a:endParaRPr>
          </a:p>
          <a:p>
            <a:r>
              <a:rPr lang="fr-FR" sz="1600" dirty="0">
                <a:latin typeface="Century Gothic" panose="020B0502020202020204" pitchFamily="34" charset="0"/>
                <a:cs typeface="Courier New" panose="02070309020205020404" pitchFamily="49" charset="0"/>
              </a:rPr>
              <a:t>	- Le corps du message (</a:t>
            </a:r>
            <a:r>
              <a:rPr lang="fr-FR" sz="1600" b="1" dirty="0">
                <a:latin typeface="Century Gothic" panose="020B0502020202020204" pitchFamily="34" charset="0"/>
                <a:cs typeface="Courier New" panose="02070309020205020404" pitchFamily="49" charset="0"/>
              </a:rPr>
              <a:t>body</a:t>
            </a:r>
            <a:r>
              <a:rPr lang="fr-FR" sz="1600" dirty="0">
                <a:latin typeface="Century Gothic" panose="020B0502020202020204" pitchFamily="34" charset="0"/>
                <a:cs typeface="Courier New" panose="02070309020205020404" pitchFamily="49" charset="0"/>
              </a:rPr>
              <a:t>) : qui contient les données à transporter. Ces données sont formatées selon le 	  type du message qui est défini par les interfaces suivantes (qui héritent toutes de </a:t>
            </a:r>
            <a:r>
              <a:rPr lang="fr-FR" sz="1600" b="1" dirty="0">
                <a:latin typeface="Century Gothic" panose="020B0502020202020204" pitchFamily="34" charset="0"/>
                <a:cs typeface="Courier New" panose="02070309020205020404" pitchFamily="49" charset="0"/>
              </a:rPr>
              <a:t>javax.jms.Message</a:t>
            </a:r>
            <a:r>
              <a:rPr lang="fr-FR" sz="1600" dirty="0">
                <a:latin typeface="Century Gothic" panose="020B0502020202020204" pitchFamily="34" charset="0"/>
                <a:cs typeface="Courier New" panose="02070309020205020404" pitchFamily="49" charset="0"/>
              </a:rPr>
              <a:t>) </a:t>
            </a:r>
          </a:p>
          <a:p>
            <a:endParaRPr lang="fr-MA" sz="1600" dirty="0">
              <a:latin typeface="Century Gothic" panose="020B0502020202020204" pitchFamily="34" charset="0"/>
              <a:cs typeface="Courier New" panose="02070309020205020404" pitchFamily="49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644015" y="3969068"/>
            <a:ext cx="874395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41177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ZoneTexte 18"/>
          <p:cNvSpPr txBox="1"/>
          <p:nvPr/>
        </p:nvSpPr>
        <p:spPr>
          <a:xfrm>
            <a:off x="2538724" y="77467"/>
            <a:ext cx="7059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MA" sz="32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Le modèle de programmation JMS</a:t>
            </a:r>
            <a:endParaRPr lang="en-US" sz="32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67350" y="3611880"/>
            <a:ext cx="1390649" cy="7200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entury Gothic" panose="020B0502020202020204" pitchFamily="34" charset="0"/>
              </a:rPr>
              <a:t>Session</a:t>
            </a:r>
          </a:p>
        </p:txBody>
      </p:sp>
      <p:sp>
        <p:nvSpPr>
          <p:cNvPr id="7" name="Organigramme : Disque magnétique 6"/>
          <p:cNvSpPr/>
          <p:nvPr/>
        </p:nvSpPr>
        <p:spPr>
          <a:xfrm>
            <a:off x="2880360" y="4834890"/>
            <a:ext cx="1188720" cy="1223010"/>
          </a:xfrm>
          <a:prstGeom prst="flowChartMagneticDisk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  <a:latin typeface="Century Gothic" pitchFamily="34" charset="0"/>
              </a:rPr>
              <a:t>Destination</a:t>
            </a:r>
            <a:endParaRPr lang="fr-FR" sz="800" b="1" dirty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8" name="Flèche droite 7"/>
          <p:cNvSpPr/>
          <p:nvPr/>
        </p:nvSpPr>
        <p:spPr>
          <a:xfrm>
            <a:off x="6869430" y="3749040"/>
            <a:ext cx="1264158" cy="484632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</a:t>
            </a:r>
          </a:p>
        </p:txBody>
      </p:sp>
      <p:grpSp>
        <p:nvGrpSpPr>
          <p:cNvPr id="11" name="Groupe 32"/>
          <p:cNvGrpSpPr/>
          <p:nvPr/>
        </p:nvGrpSpPr>
        <p:grpSpPr>
          <a:xfrm>
            <a:off x="5749290" y="4994910"/>
            <a:ext cx="925830" cy="514350"/>
            <a:chOff x="3611880" y="3760470"/>
            <a:chExt cx="605790" cy="372618"/>
          </a:xfrm>
        </p:grpSpPr>
        <p:sp>
          <p:nvSpPr>
            <p:cNvPr id="39" name="Organigramme : Processus 38"/>
            <p:cNvSpPr/>
            <p:nvPr/>
          </p:nvSpPr>
          <p:spPr>
            <a:xfrm>
              <a:off x="3611880" y="3760470"/>
              <a:ext cx="605790" cy="372618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Triangle isocèle 39"/>
            <p:cNvSpPr/>
            <p:nvPr/>
          </p:nvSpPr>
          <p:spPr>
            <a:xfrm>
              <a:off x="3638550" y="3775710"/>
              <a:ext cx="569214" cy="35433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Triangle isocèle 40"/>
            <p:cNvSpPr/>
            <p:nvPr/>
          </p:nvSpPr>
          <p:spPr>
            <a:xfrm rot="10800000">
              <a:off x="3623310" y="3760470"/>
              <a:ext cx="571500" cy="285750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4" name="Organigramme : Disque magnétique 33"/>
          <p:cNvSpPr/>
          <p:nvPr/>
        </p:nvSpPr>
        <p:spPr>
          <a:xfrm>
            <a:off x="8313420" y="4872990"/>
            <a:ext cx="1188720" cy="1223010"/>
          </a:xfrm>
          <a:prstGeom prst="flowChartMagneticDisk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  <a:latin typeface="Century Gothic" pitchFamily="34" charset="0"/>
              </a:rPr>
              <a:t>Destination</a:t>
            </a:r>
            <a:endParaRPr lang="fr-FR" sz="800" b="1" dirty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157210" y="3627120"/>
            <a:ext cx="1390649" cy="7200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entury Gothic" panose="020B0502020202020204" pitchFamily="34" charset="0"/>
              </a:rPr>
              <a:t>Message consumer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800350" y="3562350"/>
            <a:ext cx="1390649" cy="7200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entury Gothic" panose="020B0502020202020204" pitchFamily="34" charset="0"/>
              </a:rPr>
              <a:t>Message producer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368290" y="2392680"/>
            <a:ext cx="1546860" cy="7200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entury Gothic" panose="020B0502020202020204" pitchFamily="34" charset="0"/>
              </a:rPr>
              <a:t>Connection</a:t>
            </a:r>
          </a:p>
        </p:txBody>
      </p:sp>
      <p:sp>
        <p:nvSpPr>
          <p:cNvPr id="45" name="Ellipse 44"/>
          <p:cNvSpPr/>
          <p:nvPr/>
        </p:nvSpPr>
        <p:spPr>
          <a:xfrm>
            <a:off x="5246370" y="925830"/>
            <a:ext cx="1691640" cy="914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entury Gothic" pitchFamily="34" charset="0"/>
              </a:rPr>
              <a:t>Connection Factory</a:t>
            </a:r>
          </a:p>
        </p:txBody>
      </p:sp>
      <p:sp>
        <p:nvSpPr>
          <p:cNvPr id="46" name="Flèche droite 45"/>
          <p:cNvSpPr/>
          <p:nvPr/>
        </p:nvSpPr>
        <p:spPr>
          <a:xfrm rot="5400000">
            <a:off x="5825108" y="1872237"/>
            <a:ext cx="502922" cy="484632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</a:t>
            </a:r>
          </a:p>
        </p:txBody>
      </p:sp>
      <p:sp>
        <p:nvSpPr>
          <p:cNvPr id="47" name="Flèche droite 46"/>
          <p:cNvSpPr/>
          <p:nvPr/>
        </p:nvSpPr>
        <p:spPr>
          <a:xfrm rot="5400000">
            <a:off x="5897498" y="3121917"/>
            <a:ext cx="502922" cy="484632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</a:t>
            </a:r>
          </a:p>
        </p:txBody>
      </p:sp>
      <p:sp>
        <p:nvSpPr>
          <p:cNvPr id="48" name="ZoneTexte 47"/>
          <p:cNvSpPr txBox="1"/>
          <p:nvPr/>
        </p:nvSpPr>
        <p:spPr>
          <a:xfrm>
            <a:off x="6389370" y="1931670"/>
            <a:ext cx="840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Century Gothic" pitchFamily="34" charset="0"/>
              </a:rPr>
              <a:t>creates</a:t>
            </a:r>
          </a:p>
        </p:txBody>
      </p:sp>
      <p:sp>
        <p:nvSpPr>
          <p:cNvPr id="49" name="Flèche droite 48"/>
          <p:cNvSpPr/>
          <p:nvPr/>
        </p:nvSpPr>
        <p:spPr>
          <a:xfrm rot="5400000">
            <a:off x="5924168" y="4348737"/>
            <a:ext cx="502922" cy="484632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</a:t>
            </a:r>
          </a:p>
        </p:txBody>
      </p:sp>
      <p:sp>
        <p:nvSpPr>
          <p:cNvPr id="50" name="Flèche droite 49"/>
          <p:cNvSpPr/>
          <p:nvPr/>
        </p:nvSpPr>
        <p:spPr>
          <a:xfrm rot="10800000">
            <a:off x="4198620" y="3752850"/>
            <a:ext cx="1264158" cy="484632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</a:t>
            </a:r>
          </a:p>
        </p:txBody>
      </p:sp>
      <p:sp>
        <p:nvSpPr>
          <p:cNvPr id="51" name="Flèche droite 50"/>
          <p:cNvSpPr/>
          <p:nvPr/>
        </p:nvSpPr>
        <p:spPr>
          <a:xfrm rot="5400000">
            <a:off x="3230498" y="4306827"/>
            <a:ext cx="502922" cy="484632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</a:t>
            </a:r>
          </a:p>
        </p:txBody>
      </p:sp>
      <p:sp>
        <p:nvSpPr>
          <p:cNvPr id="52" name="Flèche droite 51"/>
          <p:cNvSpPr/>
          <p:nvPr/>
        </p:nvSpPr>
        <p:spPr>
          <a:xfrm rot="5400000">
            <a:off x="8579738" y="4352547"/>
            <a:ext cx="502922" cy="484632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</a:t>
            </a:r>
          </a:p>
        </p:txBody>
      </p:sp>
      <p:sp>
        <p:nvSpPr>
          <p:cNvPr id="53" name="ZoneTexte 52"/>
          <p:cNvSpPr txBox="1"/>
          <p:nvPr/>
        </p:nvSpPr>
        <p:spPr>
          <a:xfrm>
            <a:off x="6530340" y="3192780"/>
            <a:ext cx="840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Century Gothic" pitchFamily="34" charset="0"/>
              </a:rPr>
              <a:t>creates</a:t>
            </a:r>
          </a:p>
        </p:txBody>
      </p:sp>
      <p:sp>
        <p:nvSpPr>
          <p:cNvPr id="54" name="ZoneTexte 53"/>
          <p:cNvSpPr txBox="1"/>
          <p:nvPr/>
        </p:nvSpPr>
        <p:spPr>
          <a:xfrm>
            <a:off x="6998970" y="4221480"/>
            <a:ext cx="840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Century Gothic" pitchFamily="34" charset="0"/>
              </a:rPr>
              <a:t>creates</a:t>
            </a:r>
          </a:p>
        </p:txBody>
      </p:sp>
      <p:sp>
        <p:nvSpPr>
          <p:cNvPr id="55" name="ZoneTexte 54"/>
          <p:cNvSpPr txBox="1"/>
          <p:nvPr/>
        </p:nvSpPr>
        <p:spPr>
          <a:xfrm>
            <a:off x="4518660" y="4278630"/>
            <a:ext cx="840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Century Gothic" pitchFamily="34" charset="0"/>
              </a:rPr>
              <a:t>creates</a:t>
            </a:r>
          </a:p>
        </p:txBody>
      </p:sp>
      <p:sp>
        <p:nvSpPr>
          <p:cNvPr id="56" name="ZoneTexte 55"/>
          <p:cNvSpPr txBox="1"/>
          <p:nvPr/>
        </p:nvSpPr>
        <p:spPr>
          <a:xfrm>
            <a:off x="6393180" y="4621530"/>
            <a:ext cx="840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Century Gothic" pitchFamily="34" charset="0"/>
              </a:rPr>
              <a:t>creates</a:t>
            </a:r>
          </a:p>
        </p:txBody>
      </p:sp>
      <p:sp>
        <p:nvSpPr>
          <p:cNvPr id="57" name="ZoneTexte 56"/>
          <p:cNvSpPr txBox="1"/>
          <p:nvPr/>
        </p:nvSpPr>
        <p:spPr>
          <a:xfrm>
            <a:off x="9216390" y="4484370"/>
            <a:ext cx="1414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Century Gothic" pitchFamily="34" charset="0"/>
              </a:rPr>
              <a:t>Receives from</a:t>
            </a:r>
          </a:p>
        </p:txBody>
      </p:sp>
      <p:sp>
        <p:nvSpPr>
          <p:cNvPr id="58" name="ZoneTexte 57"/>
          <p:cNvSpPr txBox="1"/>
          <p:nvPr/>
        </p:nvSpPr>
        <p:spPr>
          <a:xfrm>
            <a:off x="2209800" y="4461510"/>
            <a:ext cx="838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Century Gothic" pitchFamily="34" charset="0"/>
              </a:rPr>
              <a:t>Send to</a:t>
            </a:r>
          </a:p>
        </p:txBody>
      </p:sp>
    </p:spTree>
    <p:extLst>
      <p:ext uri="{BB962C8B-B14F-4D97-AF65-F5344CB8AC3E}">
        <p14:creationId xmlns:p14="http://schemas.microsoft.com/office/powerpoint/2010/main" val="4041177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35605" y="590550"/>
            <a:ext cx="8401050" cy="626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" name="ZoneTexte 29"/>
          <p:cNvSpPr txBox="1"/>
          <p:nvPr/>
        </p:nvSpPr>
        <p:spPr>
          <a:xfrm>
            <a:off x="205740" y="887825"/>
            <a:ext cx="220598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sz="3200" dirty="0">
                <a:solidFill>
                  <a:srgbClr val="0070C0"/>
                </a:solidFill>
                <a:latin typeface="Century Gothic" panose="020B0502020202020204" pitchFamily="34" charset="0"/>
              </a:rPr>
              <a:t>Exemple de code pour un </a:t>
            </a:r>
            <a:r>
              <a:rPr lang="fr-MA" sz="32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Producer JMS</a:t>
            </a:r>
            <a:endParaRPr lang="en-US" sz="32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17760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1235</Words>
  <Application>Microsoft Macintosh PowerPoint</Application>
  <PresentationFormat>Grand écran</PresentationFormat>
  <Paragraphs>195</Paragraphs>
  <Slides>16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Century Gothic</vt:lpstr>
      <vt:lpstr>Courier New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INPT</dc:creator>
  <cp:lastModifiedBy>DOUMBOUYA Mohamed</cp:lastModifiedBy>
  <cp:revision>184</cp:revision>
  <dcterms:created xsi:type="dcterms:W3CDTF">2019-11-08T11:21:09Z</dcterms:created>
  <dcterms:modified xsi:type="dcterms:W3CDTF">2023-01-25T08:17:41Z</dcterms:modified>
</cp:coreProperties>
</file>