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
  </p:notesMasterIdLst>
  <p:handoutMasterIdLst>
    <p:handoutMasterId r:id="rId18"/>
  </p:handoutMasterIdLst>
  <p:sldIdLst>
    <p:sldId id="275" r:id="rId3"/>
    <p:sldId id="276" r:id="rId4"/>
    <p:sldId id="277" r:id="rId5"/>
    <p:sldId id="278" r:id="rId6"/>
    <p:sldId id="281" r:id="rId7"/>
    <p:sldId id="287" r:id="rId8"/>
    <p:sldId id="288" r:id="rId9"/>
    <p:sldId id="289" r:id="rId10"/>
    <p:sldId id="290" r:id="rId11"/>
    <p:sldId id="291" r:id="rId12"/>
    <p:sldId id="295" r:id="rId13"/>
    <p:sldId id="293" r:id="rId14"/>
    <p:sldId id="294"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5" autoAdjust="0"/>
    <p:restoredTop sz="94678" autoAdjust="0"/>
  </p:normalViewPr>
  <p:slideViewPr>
    <p:cSldViewPr snapToGrid="0">
      <p:cViewPr>
        <p:scale>
          <a:sx n="66" d="100"/>
          <a:sy n="66" d="100"/>
        </p:scale>
        <p:origin x="1392" y="49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10/24/2017</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a:t>Click to edit Master title style</a:t>
            </a:r>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10/24/2017</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10/24/2017</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10/24/2017</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4210" y="6383947"/>
            <a:ext cx="5157912" cy="369332"/>
          </a:xfrm>
          <a:prstGeom prst="rect">
            <a:avLst/>
          </a:prstGeom>
        </p:spPr>
        <p:txBody>
          <a:bodyPr wrap="square">
            <a:spAutoFit/>
          </a:bodyPr>
          <a:lstStyle/>
          <a:p>
            <a:r>
              <a:rPr lang="en-US" dirty="0"/>
              <a:t>MedNudge: A medicine reminder android application</a:t>
            </a:r>
          </a:p>
        </p:txBody>
      </p:sp>
      <p:sp>
        <p:nvSpPr>
          <p:cNvPr id="3" name="Subtitle 2"/>
          <p:cNvSpPr>
            <a:spLocks noGrp="1"/>
          </p:cNvSpPr>
          <p:nvPr>
            <p:ph type="subTitle" idx="1"/>
          </p:nvPr>
        </p:nvSpPr>
        <p:spPr>
          <a:xfrm>
            <a:off x="0" y="3913948"/>
            <a:ext cx="7182678" cy="2469999"/>
          </a:xfrm>
        </p:spPr>
        <p:txBody>
          <a:bodyPr>
            <a:normAutofit/>
          </a:bodyPr>
          <a:lstStyle/>
          <a:p>
            <a:r>
              <a:rPr lang="en-US" dirty="0"/>
              <a:t>Members:</a:t>
            </a:r>
          </a:p>
          <a:p>
            <a:r>
              <a:rPr lang="en-US" dirty="0"/>
              <a:t>Name: Aastha Goel 		01925602714</a:t>
            </a:r>
          </a:p>
          <a:p>
            <a:r>
              <a:rPr lang="en-US" dirty="0"/>
              <a:t>	Megha Goel		03525602714</a:t>
            </a:r>
          </a:p>
          <a:p>
            <a:r>
              <a:rPr lang="en-US" dirty="0"/>
              <a:t>	Parisha Santoshi	02025602714</a:t>
            </a:r>
          </a:p>
          <a:p>
            <a:r>
              <a:rPr lang="en-US" dirty="0"/>
              <a:t>Mentor’s Name: Mrs. Deepika Garg</a:t>
            </a:r>
          </a:p>
        </p:txBody>
      </p:sp>
      <p:sp>
        <p:nvSpPr>
          <p:cNvPr id="2" name="Title 1"/>
          <p:cNvSpPr>
            <a:spLocks noGrp="1"/>
          </p:cNvSpPr>
          <p:nvPr>
            <p:ph type="ctrTitle"/>
          </p:nvPr>
        </p:nvSpPr>
        <p:spPr>
          <a:xfrm>
            <a:off x="291547" y="2133600"/>
            <a:ext cx="4874813" cy="1401770"/>
          </a:xfrm>
        </p:spPr>
        <p:txBody>
          <a:bodyPr>
            <a:normAutofit fontScale="90000"/>
          </a:bodyPr>
          <a:lstStyle/>
          <a:p>
            <a:r>
              <a:rPr lang="en-US" sz="8000" dirty="0">
                <a:latin typeface="Microsoft PhagsPa" panose="020B0502040204020203" pitchFamily="34" charset="0"/>
              </a:rPr>
              <a:t>MedNudge</a:t>
            </a:r>
          </a:p>
        </p:txBody>
      </p:sp>
      <p:pic>
        <p:nvPicPr>
          <p:cNvPr id="10" name="Picture 9">
            <a:extLst>
              <a:ext uri="{FF2B5EF4-FFF2-40B4-BE49-F238E27FC236}">
                <a16:creationId xmlns:a16="http://schemas.microsoft.com/office/drawing/2014/main" id="{1B77C15F-E6B5-4BFB-9C9D-0C8212C3F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7067" y="544132"/>
            <a:ext cx="1659071" cy="1198217"/>
          </a:xfrm>
          <a:prstGeom prst="rect">
            <a:avLst/>
          </a:prstGeom>
        </p:spPr>
      </p:pic>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49C24B-6EA3-4C9A-A051-0C032E82C8F7}"/>
              </a:ext>
            </a:extLst>
          </p:cNvPr>
          <p:cNvSpPr>
            <a:spLocks noGrp="1"/>
          </p:cNvSpPr>
          <p:nvPr>
            <p:ph type="title"/>
          </p:nvPr>
        </p:nvSpPr>
        <p:spPr>
          <a:xfrm>
            <a:off x="508000" y="809171"/>
            <a:ext cx="10972800" cy="1066800"/>
          </a:xfrm>
        </p:spPr>
        <p:txBody>
          <a:bodyPr>
            <a:normAutofit/>
          </a:bodyPr>
          <a:lstStyle/>
          <a:p>
            <a:r>
              <a:rPr lang="en-US" sz="4800" dirty="0">
                <a:latin typeface="Microsoft PhagsPa" panose="020B0502040204020203" pitchFamily="34" charset="0"/>
              </a:rPr>
              <a:t>Where have we reached so far</a:t>
            </a:r>
          </a:p>
        </p:txBody>
      </p:sp>
      <p:pic>
        <p:nvPicPr>
          <p:cNvPr id="5" name="Picture 4">
            <a:extLst>
              <a:ext uri="{FF2B5EF4-FFF2-40B4-BE49-F238E27FC236}">
                <a16:creationId xmlns:a16="http://schemas.microsoft.com/office/drawing/2014/main" id="{EF601EB0-F436-4AED-BF60-A96D5D1F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2662" y="2025134"/>
            <a:ext cx="2511199" cy="4464354"/>
          </a:xfrm>
          <a:prstGeom prst="rect">
            <a:avLst/>
          </a:prstGeom>
        </p:spPr>
      </p:pic>
      <p:pic>
        <p:nvPicPr>
          <p:cNvPr id="8" name="Picture 7">
            <a:extLst>
              <a:ext uri="{FF2B5EF4-FFF2-40B4-BE49-F238E27FC236}">
                <a16:creationId xmlns:a16="http://schemas.microsoft.com/office/drawing/2014/main" id="{F209499D-E83A-42B7-8FCF-A1D3593E8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574" y="2025135"/>
            <a:ext cx="2511199" cy="4464354"/>
          </a:xfrm>
          <a:prstGeom prst="rect">
            <a:avLst/>
          </a:prstGeom>
        </p:spPr>
      </p:pic>
    </p:spTree>
    <p:extLst>
      <p:ext uri="{BB962C8B-B14F-4D97-AF65-F5344CB8AC3E}">
        <p14:creationId xmlns:p14="http://schemas.microsoft.com/office/powerpoint/2010/main" val="2222160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1FFC7B-8244-4DC9-B4BB-A845175A1639}"/>
              </a:ext>
            </a:extLst>
          </p:cNvPr>
          <p:cNvPicPr>
            <a:picLocks noChangeAspect="1"/>
          </p:cNvPicPr>
          <p:nvPr/>
        </p:nvPicPr>
        <p:blipFill>
          <a:blip r:embed="rId2"/>
          <a:stretch>
            <a:fillRect/>
          </a:stretch>
        </p:blipFill>
        <p:spPr>
          <a:xfrm>
            <a:off x="6816071" y="899887"/>
            <a:ext cx="2873077" cy="5109028"/>
          </a:xfrm>
          <a:prstGeom prst="rect">
            <a:avLst/>
          </a:prstGeom>
        </p:spPr>
      </p:pic>
      <p:pic>
        <p:nvPicPr>
          <p:cNvPr id="6" name="Picture 5">
            <a:extLst>
              <a:ext uri="{FF2B5EF4-FFF2-40B4-BE49-F238E27FC236}">
                <a16:creationId xmlns:a16="http://schemas.microsoft.com/office/drawing/2014/main" id="{08D2D14A-8DC5-493A-B5B4-F19AE08AF0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6502" y="899886"/>
            <a:ext cx="2873828" cy="5109028"/>
          </a:xfrm>
          <a:prstGeom prst="rect">
            <a:avLst/>
          </a:prstGeom>
        </p:spPr>
      </p:pic>
    </p:spTree>
    <p:extLst>
      <p:ext uri="{BB962C8B-B14F-4D97-AF65-F5344CB8AC3E}">
        <p14:creationId xmlns:p14="http://schemas.microsoft.com/office/powerpoint/2010/main" val="266671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E10ACD-7E6D-4D42-AC19-731E9A4257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6883" y="1188959"/>
            <a:ext cx="2706461" cy="4811486"/>
          </a:xfrm>
          <a:prstGeom prst="rect">
            <a:avLst/>
          </a:prstGeom>
        </p:spPr>
      </p:pic>
      <p:pic>
        <p:nvPicPr>
          <p:cNvPr id="7" name="Picture 6">
            <a:extLst>
              <a:ext uri="{FF2B5EF4-FFF2-40B4-BE49-F238E27FC236}">
                <a16:creationId xmlns:a16="http://schemas.microsoft.com/office/drawing/2014/main" id="{1E99A647-813D-405D-AAFF-F70F09AA95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1151" y="1188959"/>
            <a:ext cx="2681968" cy="4767943"/>
          </a:xfrm>
          <a:prstGeom prst="rect">
            <a:avLst/>
          </a:prstGeom>
        </p:spPr>
      </p:pic>
      <p:pic>
        <p:nvPicPr>
          <p:cNvPr id="9" name="Picture 8">
            <a:extLst>
              <a:ext uri="{FF2B5EF4-FFF2-40B4-BE49-F238E27FC236}">
                <a16:creationId xmlns:a16="http://schemas.microsoft.com/office/drawing/2014/main" id="{83708057-D268-484C-BFC6-98414DC38E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172" y="1145417"/>
            <a:ext cx="2674485" cy="4754640"/>
          </a:xfrm>
          <a:prstGeom prst="rect">
            <a:avLst/>
          </a:prstGeom>
        </p:spPr>
      </p:pic>
      <p:pic>
        <p:nvPicPr>
          <p:cNvPr id="11" name="Picture 10">
            <a:extLst>
              <a:ext uri="{FF2B5EF4-FFF2-40B4-BE49-F238E27FC236}">
                <a16:creationId xmlns:a16="http://schemas.microsoft.com/office/drawing/2014/main" id="{1F3F268A-1801-4691-8903-48D3BA2C1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178" y="5105853"/>
            <a:ext cx="1622940" cy="337004"/>
          </a:xfrm>
          <a:prstGeom prst="rect">
            <a:avLst/>
          </a:prstGeom>
        </p:spPr>
      </p:pic>
    </p:spTree>
    <p:extLst>
      <p:ext uri="{BB962C8B-B14F-4D97-AF65-F5344CB8AC3E}">
        <p14:creationId xmlns:p14="http://schemas.microsoft.com/office/powerpoint/2010/main" val="326937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4E7E83-84EB-4F1D-9D61-D9476CA2B6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985" y="798286"/>
            <a:ext cx="2914650" cy="5181600"/>
          </a:xfrm>
          <a:prstGeom prst="rect">
            <a:avLst/>
          </a:prstGeom>
        </p:spPr>
      </p:pic>
      <p:pic>
        <p:nvPicPr>
          <p:cNvPr id="11" name="Picture 10">
            <a:extLst>
              <a:ext uri="{FF2B5EF4-FFF2-40B4-BE49-F238E27FC236}">
                <a16:creationId xmlns:a16="http://schemas.microsoft.com/office/drawing/2014/main" id="{E90F6100-3A5A-4F18-927A-6D2FF4F3D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8809" y="798286"/>
            <a:ext cx="2918506" cy="5188455"/>
          </a:xfrm>
          <a:prstGeom prst="rect">
            <a:avLst/>
          </a:prstGeom>
        </p:spPr>
      </p:pic>
      <p:pic>
        <p:nvPicPr>
          <p:cNvPr id="13" name="Picture 12">
            <a:extLst>
              <a:ext uri="{FF2B5EF4-FFF2-40B4-BE49-F238E27FC236}">
                <a16:creationId xmlns:a16="http://schemas.microsoft.com/office/drawing/2014/main" id="{9E98863B-7848-4F16-AE1F-15CE80D2B8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9073" y="798286"/>
            <a:ext cx="2901270" cy="5157812"/>
          </a:xfrm>
          <a:prstGeom prst="rect">
            <a:avLst/>
          </a:prstGeom>
        </p:spPr>
      </p:pic>
    </p:spTree>
    <p:extLst>
      <p:ext uri="{BB962C8B-B14F-4D97-AF65-F5344CB8AC3E}">
        <p14:creationId xmlns:p14="http://schemas.microsoft.com/office/powerpoint/2010/main" val="33926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EDB1B-F342-4622-83C4-3DF801C71C05}"/>
              </a:ext>
            </a:extLst>
          </p:cNvPr>
          <p:cNvSpPr>
            <a:spLocks noGrp="1"/>
          </p:cNvSpPr>
          <p:nvPr>
            <p:ph type="title"/>
          </p:nvPr>
        </p:nvSpPr>
        <p:spPr>
          <a:xfrm>
            <a:off x="4513943" y="2957286"/>
            <a:ext cx="3018971" cy="1066800"/>
          </a:xfrm>
        </p:spPr>
        <p:txBody>
          <a:bodyPr/>
          <a:lstStyle/>
          <a:p>
            <a:r>
              <a:rPr lang="en-US" sz="4800" dirty="0">
                <a:latin typeface="Microsoft PhagsPa" panose="020B0502040204020203" pitchFamily="34" charset="0"/>
              </a:rPr>
              <a:t>Thankyou!</a:t>
            </a:r>
          </a:p>
        </p:txBody>
      </p:sp>
    </p:spTree>
    <p:extLst>
      <p:ext uri="{BB962C8B-B14F-4D97-AF65-F5344CB8AC3E}">
        <p14:creationId xmlns:p14="http://schemas.microsoft.com/office/powerpoint/2010/main" val="160321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Garamond" panose="02020404030301010803" pitchFamily="18" charset="0"/>
              </a:rPr>
              <a:t>People are prone to diseases of different types and it is our duty to make ourselves stay fit and healthy. </a:t>
            </a:r>
          </a:p>
          <a:p>
            <a:r>
              <a:rPr lang="en-US" dirty="0">
                <a:latin typeface="Garamond" panose="02020404030301010803" pitchFamily="18" charset="0"/>
              </a:rPr>
              <a:t>In our developing and technology dependent life we totally rely on gadgets especially smart phones. </a:t>
            </a:r>
          </a:p>
          <a:p>
            <a:r>
              <a:rPr lang="en-US" dirty="0">
                <a:latin typeface="Garamond" panose="02020404030301010803" pitchFamily="18" charset="0"/>
              </a:rPr>
              <a:t>Most out-patient medication errors were made when patients bought prescribed medicines from different drug stores and use them at home without guidance.</a:t>
            </a:r>
          </a:p>
          <a:p>
            <a:r>
              <a:rPr lang="en-US" dirty="0">
                <a:latin typeface="Garamond" panose="02020404030301010803" pitchFamily="18" charset="0"/>
              </a:rPr>
              <a:t>Our application will work as a reminder for those people who miss out medicine due to their busy schedule.</a:t>
            </a:r>
          </a:p>
          <a:p>
            <a:endParaRPr lang="en-US" dirty="0"/>
          </a:p>
        </p:txBody>
      </p:sp>
      <p:sp>
        <p:nvSpPr>
          <p:cNvPr id="2" name="Title 1"/>
          <p:cNvSpPr>
            <a:spLocks noGrp="1"/>
          </p:cNvSpPr>
          <p:nvPr>
            <p:ph type="title"/>
          </p:nvPr>
        </p:nvSpPr>
        <p:spPr/>
        <p:txBody>
          <a:bodyPr>
            <a:normAutofit/>
          </a:bodyPr>
          <a:lstStyle/>
          <a:p>
            <a:r>
              <a:rPr lang="en-US" sz="4800" dirty="0">
                <a:latin typeface="Microsoft PhagsPa" panose="020B0502040204020203" pitchFamily="34" charset="0"/>
              </a:rPr>
              <a:t>Introduction</a:t>
            </a:r>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3038193"/>
          </a:xfrm>
        </p:spPr>
        <p:txBody>
          <a:bodyPr/>
          <a:lstStyle/>
          <a:p>
            <a:pPr lvl="0"/>
            <a:r>
              <a:rPr lang="en-US" dirty="0">
                <a:latin typeface="Garamond" panose="02020404030301010803" pitchFamily="18" charset="0"/>
              </a:rPr>
              <a:t>Issue medicine in-take reminders </a:t>
            </a:r>
          </a:p>
          <a:p>
            <a:pPr lvl="0"/>
            <a:r>
              <a:rPr lang="en-US" dirty="0">
                <a:latin typeface="Garamond" panose="02020404030301010803" pitchFamily="18" charset="0"/>
              </a:rPr>
              <a:t> Provide medicine identification and in-take directions </a:t>
            </a:r>
          </a:p>
          <a:p>
            <a:pPr lvl="0"/>
            <a:r>
              <a:rPr lang="en-US" dirty="0">
                <a:latin typeface="Garamond" panose="02020404030301010803" pitchFamily="18" charset="0"/>
              </a:rPr>
              <a:t>Maintain medicine in-take records</a:t>
            </a:r>
          </a:p>
          <a:p>
            <a:pPr lvl="0"/>
            <a:r>
              <a:rPr lang="en-US" dirty="0">
                <a:latin typeface="Garamond" panose="02020404030301010803" pitchFamily="18" charset="0"/>
              </a:rPr>
              <a:t>Remind the patient them about medicine in-take time if they forget to take their medicines</a:t>
            </a:r>
          </a:p>
          <a:p>
            <a:pPr lvl="0"/>
            <a:r>
              <a:rPr lang="en-US" dirty="0">
                <a:latin typeface="Garamond" panose="02020404030301010803" pitchFamily="18" charset="0"/>
              </a:rPr>
              <a:t>Give care every individual who live away from family because of work</a:t>
            </a:r>
          </a:p>
        </p:txBody>
      </p:sp>
      <p:sp>
        <p:nvSpPr>
          <p:cNvPr id="2" name="Title 1"/>
          <p:cNvSpPr>
            <a:spLocks noGrp="1"/>
          </p:cNvSpPr>
          <p:nvPr>
            <p:ph type="title"/>
          </p:nvPr>
        </p:nvSpPr>
        <p:spPr/>
        <p:txBody>
          <a:bodyPr/>
          <a:lstStyle/>
          <a:p>
            <a:r>
              <a:rPr lang="en-US" sz="4800" dirty="0">
                <a:latin typeface="Microsoft PhagsPa" panose="020B0502040204020203" pitchFamily="34" charset="0"/>
              </a:rPr>
              <a:t>Objectives of our Project</a:t>
            </a:r>
          </a:p>
        </p:txBody>
      </p:sp>
      <p:pic>
        <p:nvPicPr>
          <p:cNvPr id="4" name="Picture 3">
            <a:extLst>
              <a:ext uri="{FF2B5EF4-FFF2-40B4-BE49-F238E27FC236}">
                <a16:creationId xmlns:a16="http://schemas.microsoft.com/office/drawing/2014/main" id="{5E10E147-8CC9-42F2-92D9-E23DBDF802F1}"/>
              </a:ext>
            </a:extLst>
          </p:cNvPr>
          <p:cNvPicPr>
            <a:picLocks noChangeAspect="1"/>
          </p:cNvPicPr>
          <p:nvPr/>
        </p:nvPicPr>
        <p:blipFill rotWithShape="1">
          <a:blip r:embed="rId2"/>
          <a:srcRect l="5942" t="4505" r="4087" b="10903"/>
          <a:stretch/>
        </p:blipFill>
        <p:spPr>
          <a:xfrm>
            <a:off x="9501807" y="5082209"/>
            <a:ext cx="2570923" cy="1775791"/>
          </a:xfrm>
          <a:prstGeom prst="rect">
            <a:avLst/>
          </a:prstGeom>
        </p:spPr>
      </p:pic>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Microsoft PhagsPa" panose="020B0502040204020203" pitchFamily="34" charset="0"/>
              </a:rPr>
              <a:t>Why we stand out?</a:t>
            </a:r>
          </a:p>
        </p:txBody>
      </p:sp>
      <p:sp>
        <p:nvSpPr>
          <p:cNvPr id="6" name="TextBox 5">
            <a:extLst>
              <a:ext uri="{FF2B5EF4-FFF2-40B4-BE49-F238E27FC236}">
                <a16:creationId xmlns:a16="http://schemas.microsoft.com/office/drawing/2014/main" id="{B54DCF38-8475-4756-881B-291BE72B0E90}"/>
              </a:ext>
            </a:extLst>
          </p:cNvPr>
          <p:cNvSpPr txBox="1"/>
          <p:nvPr/>
        </p:nvSpPr>
        <p:spPr>
          <a:xfrm>
            <a:off x="609600" y="2093843"/>
            <a:ext cx="11078817" cy="3539430"/>
          </a:xfrm>
          <a:prstGeom prst="rect">
            <a:avLst/>
          </a:prstGeom>
          <a:noFill/>
        </p:spPr>
        <p:txBody>
          <a:bodyPr wrap="square" rtlCol="0">
            <a:spAutoFit/>
          </a:bodyPr>
          <a:lstStyle/>
          <a:p>
            <a:pPr marL="109728">
              <a:spcBef>
                <a:spcPts val="300"/>
              </a:spcBef>
              <a:buClr>
                <a:schemeClr val="accent3"/>
              </a:buClr>
            </a:pPr>
            <a:r>
              <a:rPr lang="en-US" sz="2800" dirty="0">
                <a:solidFill>
                  <a:schemeClr val="tx2"/>
                </a:solidFill>
                <a:latin typeface="Garamond" panose="02020404030301010803" pitchFamily="18" charset="0"/>
              </a:rPr>
              <a:t>We agree that there are various similar applications that exist. But we stand out because:</a:t>
            </a:r>
          </a:p>
          <a:p>
            <a:pPr marL="365760" indent="-256032">
              <a:spcBef>
                <a:spcPts val="300"/>
              </a:spcBef>
              <a:buClr>
                <a:schemeClr val="accent3"/>
              </a:buClr>
              <a:buFont typeface="Georgia"/>
              <a:buChar char="•"/>
            </a:pPr>
            <a:r>
              <a:rPr lang="en-US" sz="2800" dirty="0">
                <a:solidFill>
                  <a:schemeClr val="tx2"/>
                </a:solidFill>
                <a:latin typeface="Garamond" panose="02020404030301010803" pitchFamily="18" charset="0"/>
              </a:rPr>
              <a:t>We have better UI than existing applications which makes it easier to use.</a:t>
            </a:r>
          </a:p>
          <a:p>
            <a:pPr marL="365760" indent="-256032">
              <a:spcBef>
                <a:spcPts val="300"/>
              </a:spcBef>
              <a:buClr>
                <a:schemeClr val="accent3"/>
              </a:buClr>
              <a:buFont typeface="Georgia"/>
              <a:buChar char="•"/>
            </a:pPr>
            <a:r>
              <a:rPr lang="en-US" sz="2800" dirty="0">
                <a:solidFill>
                  <a:schemeClr val="tx2"/>
                </a:solidFill>
                <a:latin typeface="Garamond" panose="02020404030301010803" pitchFamily="18" charset="0"/>
              </a:rPr>
              <a:t>No previous application uses server,  that provides them with their information on other devices also.</a:t>
            </a:r>
          </a:p>
          <a:p>
            <a:pPr marL="365760" indent="-256032">
              <a:spcBef>
                <a:spcPts val="300"/>
              </a:spcBef>
              <a:buClr>
                <a:schemeClr val="accent3"/>
              </a:buClr>
              <a:buFont typeface="Georgia"/>
              <a:buChar char="•"/>
            </a:pPr>
            <a:r>
              <a:rPr lang="en-US" sz="2800" dirty="0">
                <a:solidFill>
                  <a:schemeClr val="tx2"/>
                </a:solidFill>
                <a:latin typeface="Garamond" panose="02020404030301010803" pitchFamily="18" charset="0"/>
              </a:rPr>
              <a:t>No other application connects them with their doctor.</a:t>
            </a:r>
          </a:p>
          <a:p>
            <a:pPr marL="365760" indent="-256032">
              <a:spcBef>
                <a:spcPts val="300"/>
              </a:spcBef>
              <a:buClr>
                <a:schemeClr val="accent3"/>
              </a:buClr>
              <a:buFont typeface="Georgia"/>
              <a:buChar char="•"/>
            </a:pPr>
            <a:r>
              <a:rPr lang="en-US" sz="2800" dirty="0">
                <a:solidFill>
                  <a:schemeClr val="tx2"/>
                </a:solidFill>
                <a:latin typeface="Garamond" panose="02020404030301010803" pitchFamily="18" charset="0"/>
              </a:rPr>
              <a:t>We intent to update with voice to text conversion facility.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9043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7204"/>
            <a:ext cx="10972800" cy="1066800"/>
          </a:xfrm>
        </p:spPr>
        <p:txBody>
          <a:bodyPr>
            <a:normAutofit/>
          </a:bodyPr>
          <a:lstStyle/>
          <a:p>
            <a:pPr lvl="0"/>
            <a:r>
              <a:rPr lang="en-US" sz="4800" dirty="0">
                <a:latin typeface="Microsoft PhagsPa" panose="020B0502040204020203" pitchFamily="34" charset="0"/>
              </a:rPr>
              <a:t>Working of the project</a:t>
            </a:r>
          </a:p>
        </p:txBody>
      </p:sp>
      <p:sp>
        <p:nvSpPr>
          <p:cNvPr id="15" name="TextBox 14">
            <a:extLst>
              <a:ext uri="{FF2B5EF4-FFF2-40B4-BE49-F238E27FC236}">
                <a16:creationId xmlns:a16="http://schemas.microsoft.com/office/drawing/2014/main" id="{1387ABEF-90E8-465A-A787-BD856A16C320}"/>
              </a:ext>
            </a:extLst>
          </p:cNvPr>
          <p:cNvSpPr txBox="1"/>
          <p:nvPr/>
        </p:nvSpPr>
        <p:spPr>
          <a:xfrm>
            <a:off x="728870" y="2009745"/>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Launching the Application</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This simply includes the process where the user opens the application and is welcomed by the 	splash screen. This splash screen appears for 4 secs only and is then directly directed to the login	page after the end of 4s.</a:t>
            </a:r>
            <a:endParaRPr lang="en-US" dirty="0">
              <a:solidFill>
                <a:schemeClr val="tx2"/>
              </a:solidFill>
              <a:latin typeface="Garamond" panose="02020404030301010803" pitchFamily="18" charset="0"/>
            </a:endParaRPr>
          </a:p>
        </p:txBody>
      </p:sp>
      <p:sp>
        <p:nvSpPr>
          <p:cNvPr id="16" name="TextBox 15">
            <a:extLst>
              <a:ext uri="{FF2B5EF4-FFF2-40B4-BE49-F238E27FC236}">
                <a16:creationId xmlns:a16="http://schemas.microsoft.com/office/drawing/2014/main" id="{55E115E0-02B1-4AB6-8859-6CFB0E5A4CF2}"/>
              </a:ext>
            </a:extLst>
          </p:cNvPr>
          <p:cNvSpPr txBox="1"/>
          <p:nvPr/>
        </p:nvSpPr>
        <p:spPr>
          <a:xfrm>
            <a:off x="728870" y="3510156"/>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 Login Screen</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This screen will provide the user with the option of login in the application. Also new users will 	see the option of signup. There will be separate login for doctor and patient. The credentials will 	be matched with separate database created.</a:t>
            </a:r>
          </a:p>
        </p:txBody>
      </p:sp>
      <p:sp>
        <p:nvSpPr>
          <p:cNvPr id="17" name="TextBox 16">
            <a:extLst>
              <a:ext uri="{FF2B5EF4-FFF2-40B4-BE49-F238E27FC236}">
                <a16:creationId xmlns:a16="http://schemas.microsoft.com/office/drawing/2014/main" id="{762378F5-51D9-4BDA-AEEE-71686368D9A5}"/>
              </a:ext>
            </a:extLst>
          </p:cNvPr>
          <p:cNvSpPr txBox="1"/>
          <p:nvPr/>
        </p:nvSpPr>
        <p:spPr>
          <a:xfrm>
            <a:off x="728870" y="5056308"/>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 Signup Screen</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This page is only for first time users. First time users can create their username and password with 	the help of this page. This page will ask for additional details like name, age, sex, contact number 	etc. Separate Signup pages are designed for patient and doctor.</a:t>
            </a:r>
          </a:p>
        </p:txBody>
      </p:sp>
    </p:spTree>
    <p:extLst>
      <p:ext uri="{BB962C8B-B14F-4D97-AF65-F5344CB8AC3E}">
        <p14:creationId xmlns:p14="http://schemas.microsoft.com/office/powerpoint/2010/main" val="253759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3D434-B82E-4CBA-A1D8-02AEAD3CD1C7}"/>
              </a:ext>
            </a:extLst>
          </p:cNvPr>
          <p:cNvSpPr txBox="1"/>
          <p:nvPr/>
        </p:nvSpPr>
        <p:spPr>
          <a:xfrm>
            <a:off x="397566" y="1220852"/>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 A patient logins</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Whenever a patient logins, he/she will be redirected to the page where they can see its profile. 	They can edit their profile. Also this will provided the 3 important options of View prescription, 	Add medication, and History. These have the most significant role in the application. </a:t>
            </a:r>
          </a:p>
        </p:txBody>
      </p:sp>
      <p:sp>
        <p:nvSpPr>
          <p:cNvPr id="5" name="TextBox 4">
            <a:extLst>
              <a:ext uri="{FF2B5EF4-FFF2-40B4-BE49-F238E27FC236}">
                <a16:creationId xmlns:a16="http://schemas.microsoft.com/office/drawing/2014/main" id="{7EA7EC93-A258-4FA9-A782-48A10CF0BD72}"/>
              </a:ext>
            </a:extLst>
          </p:cNvPr>
          <p:cNvSpPr txBox="1"/>
          <p:nvPr/>
        </p:nvSpPr>
        <p:spPr>
          <a:xfrm>
            <a:off x="397566" y="2842584"/>
            <a:ext cx="10853530" cy="1261884"/>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 View Prescription</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This will show details of all the added medicines. User can also upload the image of the written 	prescription. User can edit this at any instance. </a:t>
            </a:r>
          </a:p>
        </p:txBody>
      </p:sp>
      <p:sp>
        <p:nvSpPr>
          <p:cNvPr id="6" name="TextBox 5">
            <a:extLst>
              <a:ext uri="{FF2B5EF4-FFF2-40B4-BE49-F238E27FC236}">
                <a16:creationId xmlns:a16="http://schemas.microsoft.com/office/drawing/2014/main" id="{6D1BC088-F618-4049-A39B-5F04E832D9C9}"/>
              </a:ext>
            </a:extLst>
          </p:cNvPr>
          <p:cNvSpPr txBox="1"/>
          <p:nvPr/>
        </p:nvSpPr>
        <p:spPr>
          <a:xfrm>
            <a:off x="397566" y="4406339"/>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Add Medicine/Set Alarm</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Here the patient will be allowed to add new medicines in the prescription. Wherein he/she will be 	asked to 	input the name, prescribed by, dosage unit, and other specification. They can set their 	alarm at this page. </a:t>
            </a:r>
          </a:p>
        </p:txBody>
      </p:sp>
    </p:spTree>
    <p:extLst>
      <p:ext uri="{BB962C8B-B14F-4D97-AF65-F5344CB8AC3E}">
        <p14:creationId xmlns:p14="http://schemas.microsoft.com/office/powerpoint/2010/main" val="234276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4004C-2CF2-4CC5-B910-5E8DA6E4F35A}"/>
              </a:ext>
            </a:extLst>
          </p:cNvPr>
          <p:cNvSpPr txBox="1"/>
          <p:nvPr/>
        </p:nvSpPr>
        <p:spPr>
          <a:xfrm>
            <a:off x="516835" y="2249819"/>
            <a:ext cx="10853530" cy="156966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 A doctor logins</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Whenever a patient logins, he/she will be redirected to the page where they can see its profile. 	They can edit their profile. Doctor can perform all similar functionality other than setting the 	alarm.</a:t>
            </a:r>
          </a:p>
        </p:txBody>
      </p:sp>
      <p:sp>
        <p:nvSpPr>
          <p:cNvPr id="3" name="TextBox 2">
            <a:extLst>
              <a:ext uri="{FF2B5EF4-FFF2-40B4-BE49-F238E27FC236}">
                <a16:creationId xmlns:a16="http://schemas.microsoft.com/office/drawing/2014/main" id="{ADCAF7D8-2205-4DC4-BE08-9DAC0710FC92}"/>
              </a:ext>
            </a:extLst>
          </p:cNvPr>
          <p:cNvSpPr txBox="1"/>
          <p:nvPr/>
        </p:nvSpPr>
        <p:spPr>
          <a:xfrm>
            <a:off x="516835" y="1018713"/>
            <a:ext cx="10853530" cy="1261884"/>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latin typeface="Garamond" panose="02020404030301010803" pitchFamily="18" charset="0"/>
              </a:rPr>
              <a:t>History</a:t>
            </a:r>
          </a:p>
          <a:p>
            <a:r>
              <a:rPr lang="en-US" sz="2800" dirty="0">
                <a:solidFill>
                  <a:schemeClr val="tx2"/>
                </a:solidFill>
                <a:latin typeface="Garamond" panose="02020404030301010803" pitchFamily="18" charset="0"/>
              </a:rPr>
              <a:t>	</a:t>
            </a:r>
            <a:r>
              <a:rPr lang="en-US" sz="2000" dirty="0">
                <a:solidFill>
                  <a:schemeClr val="tx2"/>
                </a:solidFill>
                <a:latin typeface="Garamond" panose="02020404030301010803" pitchFamily="18" charset="0"/>
              </a:rPr>
              <a:t>This page will show the intake history of the medicines. This will help users to keep track of the 	medicine take.</a:t>
            </a:r>
          </a:p>
        </p:txBody>
      </p:sp>
    </p:spTree>
    <p:extLst>
      <p:ext uri="{BB962C8B-B14F-4D97-AF65-F5344CB8AC3E}">
        <p14:creationId xmlns:p14="http://schemas.microsoft.com/office/powerpoint/2010/main" val="130945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C872C5-CCAE-46DB-BFCB-248310D9F727}"/>
              </a:ext>
            </a:extLst>
          </p:cNvPr>
          <p:cNvSpPr>
            <a:spLocks noGrp="1"/>
          </p:cNvSpPr>
          <p:nvPr>
            <p:ph type="title"/>
          </p:nvPr>
        </p:nvSpPr>
        <p:spPr/>
        <p:txBody>
          <a:bodyPr/>
          <a:lstStyle/>
          <a:p>
            <a:r>
              <a:rPr lang="en-US" dirty="0">
                <a:latin typeface="Microsoft PhagsPa" panose="020B0502040204020203" pitchFamily="34" charset="0"/>
              </a:rPr>
              <a:t>Time plan as per synopsis proposal</a:t>
            </a:r>
            <a:endParaRPr lang="en-US" dirty="0"/>
          </a:p>
        </p:txBody>
      </p:sp>
      <p:pic>
        <p:nvPicPr>
          <p:cNvPr id="4" name="Picture 3">
            <a:extLst>
              <a:ext uri="{FF2B5EF4-FFF2-40B4-BE49-F238E27FC236}">
                <a16:creationId xmlns:a16="http://schemas.microsoft.com/office/drawing/2014/main" id="{B52420A1-D24F-4806-8A6A-2D29B7764C1E}"/>
              </a:ext>
            </a:extLst>
          </p:cNvPr>
          <p:cNvPicPr>
            <a:picLocks noChangeAspect="1"/>
          </p:cNvPicPr>
          <p:nvPr/>
        </p:nvPicPr>
        <p:blipFill>
          <a:blip r:embed="rId2"/>
          <a:stretch>
            <a:fillRect/>
          </a:stretch>
        </p:blipFill>
        <p:spPr>
          <a:xfrm>
            <a:off x="1341119" y="2209800"/>
            <a:ext cx="9985495" cy="4279498"/>
          </a:xfrm>
          <a:prstGeom prst="rect">
            <a:avLst/>
          </a:prstGeom>
        </p:spPr>
      </p:pic>
    </p:spTree>
    <p:extLst>
      <p:ext uri="{BB962C8B-B14F-4D97-AF65-F5344CB8AC3E}">
        <p14:creationId xmlns:p14="http://schemas.microsoft.com/office/powerpoint/2010/main" val="345777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BF74BF-80E2-4A97-92C3-09352891503A}"/>
              </a:ext>
            </a:extLst>
          </p:cNvPr>
          <p:cNvSpPr>
            <a:spLocks noGrp="1"/>
          </p:cNvSpPr>
          <p:nvPr>
            <p:ph idx="1"/>
          </p:nvPr>
        </p:nvSpPr>
        <p:spPr/>
        <p:txBody>
          <a:bodyPr/>
          <a:lstStyle/>
          <a:p>
            <a:r>
              <a:rPr lang="en-US" dirty="0">
                <a:latin typeface="Garamond" panose="02020404030301010803" pitchFamily="18" charset="0"/>
              </a:rPr>
              <a:t>Requirement Analysis</a:t>
            </a:r>
          </a:p>
          <a:p>
            <a:r>
              <a:rPr lang="en-US" dirty="0">
                <a:latin typeface="Garamond" panose="02020404030301010803" pitchFamily="18" charset="0"/>
              </a:rPr>
              <a:t>Planning of UI design</a:t>
            </a:r>
          </a:p>
          <a:p>
            <a:r>
              <a:rPr lang="en-US" dirty="0">
                <a:latin typeface="Garamond" panose="02020404030301010803" pitchFamily="18" charset="0"/>
              </a:rPr>
              <a:t>Analysis of design</a:t>
            </a:r>
          </a:p>
          <a:p>
            <a:r>
              <a:rPr lang="en-US" dirty="0">
                <a:latin typeface="Garamond" panose="02020404030301010803" pitchFamily="18" charset="0"/>
              </a:rPr>
              <a:t>Implementation of UI design</a:t>
            </a:r>
          </a:p>
          <a:p>
            <a:r>
              <a:rPr lang="en-US" dirty="0">
                <a:latin typeface="Garamond" panose="02020404030301010803" pitchFamily="18" charset="0"/>
              </a:rPr>
              <a:t>Testing of Design</a:t>
            </a:r>
          </a:p>
          <a:p>
            <a:r>
              <a:rPr lang="en-US" dirty="0">
                <a:latin typeface="Garamond" panose="02020404030301010803" pitchFamily="18" charset="0"/>
              </a:rPr>
              <a:t>Planning of functionality</a:t>
            </a:r>
          </a:p>
          <a:p>
            <a:r>
              <a:rPr lang="en-US" dirty="0">
                <a:latin typeface="Garamond" panose="02020404030301010803" pitchFamily="18" charset="0"/>
              </a:rPr>
              <a:t>Analysis of functionality</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EB6C8BB-49C3-4588-9108-E07282255592}"/>
              </a:ext>
            </a:extLst>
          </p:cNvPr>
          <p:cNvSpPr>
            <a:spLocks noGrp="1"/>
          </p:cNvSpPr>
          <p:nvPr>
            <p:ph type="title"/>
          </p:nvPr>
        </p:nvSpPr>
        <p:spPr/>
        <p:txBody>
          <a:bodyPr/>
          <a:lstStyle/>
          <a:p>
            <a:r>
              <a:rPr lang="en-US" sz="4800" dirty="0">
                <a:latin typeface="Microsoft PhagsPa" panose="020B0502040204020203" pitchFamily="34" charset="0"/>
              </a:rPr>
              <a:t>Work Completed till now</a:t>
            </a:r>
          </a:p>
        </p:txBody>
      </p:sp>
    </p:spTree>
    <p:extLst>
      <p:ext uri="{BB962C8B-B14F-4D97-AF65-F5344CB8AC3E}">
        <p14:creationId xmlns:p14="http://schemas.microsoft.com/office/powerpoint/2010/main" val="6565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285</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Garamond</vt:lpstr>
      <vt:lpstr>Georgia</vt:lpstr>
      <vt:lpstr>Microsoft PhagsPa</vt:lpstr>
      <vt:lpstr>Wingdings 2</vt:lpstr>
      <vt:lpstr>Sales strategy  proposal presentation</vt:lpstr>
      <vt:lpstr>MedNudge</vt:lpstr>
      <vt:lpstr>Introduction</vt:lpstr>
      <vt:lpstr>Objectives of our Project</vt:lpstr>
      <vt:lpstr>Why we stand out?</vt:lpstr>
      <vt:lpstr>Working of the project</vt:lpstr>
      <vt:lpstr>PowerPoint Presentation</vt:lpstr>
      <vt:lpstr>PowerPoint Presentation</vt:lpstr>
      <vt:lpstr>Time plan as per synopsis proposal</vt:lpstr>
      <vt:lpstr>Work Completed till now</vt:lpstr>
      <vt:lpstr>Where have we reached so far</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2017-10-23T16:47:48Z</dcterms:created>
  <dcterms:modified xsi:type="dcterms:W3CDTF">2017-10-24T09:11:25Z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