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9" Type="http://schemas.openxmlformats.org/officeDocument/2006/relationships/slide" Target="slides/slide4.xml"/><Relationship Id="rId5" Type="http://schemas.openxmlformats.org/officeDocument/2006/relationships/slide" Target="slides/slide.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 Id="rId3" Type="http://schemas.openxmlformats.org/officeDocument/2006/relationships/image" Target="../media/image00.png"/></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transtats.bts.gov/DL_SelectFields.asp?Table_ID=236&amp;DB_Short_Name=On-Time" TargetMode="External"/><Relationship Id="rId4" Type="http://schemas.openxmlformats.org/officeDocument/2006/relationships/hyperlink" Target="http://stat-computing.org/dataexpo/2009/carriers.csv" TargetMode="External"/><Relationship Id="rId9" Type="http://schemas.openxmlformats.org/officeDocument/2006/relationships/hyperlink" Target="https://pixabay.com/en/idea-response-enlightenment-wisdom-1020068/" TargetMode="External"/><Relationship Id="rId5" Type="http://schemas.openxmlformats.org/officeDocument/2006/relationships/hyperlink" Target="http://stat-computing.org/dataexpo/2009/airports.csv" TargetMode="External"/><Relationship Id="rId6" Type="http://schemas.openxmlformats.org/officeDocument/2006/relationships/hyperlink" Target="https://pixabay.com/en/airplane-silhouette-clip-aircraft-872479/" TargetMode="External"/><Relationship Id="rId7" Type="http://schemas.openxmlformats.org/officeDocument/2006/relationships/hyperlink" Target="https://pixabay.com/en/problem-question-mark-question-1020300/" TargetMode="External"/><Relationship Id="rId8" Type="http://schemas.openxmlformats.org/officeDocument/2006/relationships/hyperlink" Target="https://pixabay.com/en/problem-analysis-mark-marker-hand-663333/" TargetMode="Externa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599" cy="2052599"/>
          </a:xfrm>
          <a:prstGeom prst="rect">
            <a:avLst/>
          </a:prstGeom>
        </p:spPr>
        <p:txBody>
          <a:bodyPr anchorCtr="0" anchor="b" bIns="91425" lIns="91425" rIns="91425" tIns="91425">
            <a:noAutofit/>
          </a:bodyPr>
          <a:lstStyle/>
          <a:p>
            <a:pPr lvl="0">
              <a:spcBef>
                <a:spcPts val="0"/>
              </a:spcBef>
              <a:buNone/>
            </a:pPr>
            <a:r>
              <a:rPr lang="en"/>
              <a:t>Fly on-time by Booking Smart</a:t>
            </a:r>
          </a:p>
        </p:txBody>
      </p:sp>
      <p:sp>
        <p:nvSpPr>
          <p:cNvPr id="55" name="Shape 55"/>
          <p:cNvSpPr txBox="1"/>
          <p:nvPr>
            <p:ph idx="1" type="subTitle"/>
          </p:nvPr>
        </p:nvSpPr>
        <p:spPr>
          <a:xfrm>
            <a:off x="311700" y="2834125"/>
            <a:ext cx="8520599" cy="792600"/>
          </a:xfrm>
          <a:prstGeom prst="rect">
            <a:avLst/>
          </a:prstGeom>
        </p:spPr>
        <p:txBody>
          <a:bodyPr anchorCtr="0" anchor="t" bIns="91425" lIns="91425" rIns="91425" tIns="91425">
            <a:noAutofit/>
          </a:bodyPr>
          <a:lstStyle/>
          <a:p>
            <a:pPr indent="-228600" lvl="0" marL="457200">
              <a:spcBef>
                <a:spcPts val="0"/>
              </a:spcBef>
              <a:buChar char="-"/>
            </a:pPr>
            <a:r>
              <a:rPr lang="en"/>
              <a:t>Exploratory Analysis by Medha Arora</a:t>
            </a:r>
          </a:p>
        </p:txBody>
      </p:sp>
      <p:pic>
        <p:nvPicPr>
          <p:cNvPr id="56" name="Shape 56"/>
          <p:cNvPicPr preferRelativeResize="0"/>
          <p:nvPr/>
        </p:nvPicPr>
        <p:blipFill>
          <a:blip r:embed="rId3">
            <a:alphaModFix/>
          </a:blip>
          <a:stretch>
            <a:fillRect/>
          </a:stretch>
        </p:blipFill>
        <p:spPr>
          <a:xfrm>
            <a:off x="5209025" y="3452650"/>
            <a:ext cx="2875699" cy="1437849"/>
          </a:xfrm>
          <a:prstGeom prst="rect">
            <a:avLst/>
          </a:prstGeom>
          <a:noFill/>
          <a:ln>
            <a:noFill/>
          </a:ln>
        </p:spPr>
      </p:pic>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Problem:</a:t>
            </a:r>
          </a:p>
        </p:txBody>
      </p:sp>
      <p:sp>
        <p:nvSpPr>
          <p:cNvPr id="62" name="Shape 62"/>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Flight delays are common but wouldn’t it be nice to have some way of predicting or foreseeing them to be able to avoid or be prepared for them?</a:t>
            </a:r>
          </a:p>
          <a:p>
            <a:pPr lvl="0" rtl="0">
              <a:spcBef>
                <a:spcPts val="0"/>
              </a:spcBef>
              <a:buNone/>
            </a:pPr>
            <a:r>
              <a:rPr lang="en"/>
              <a:t>Flight delays affect passengers travelling with kids or senior citizens the most. It would be helpful if the travel agencies could warn against possible flight delays for such passengers to keep them prepared or to help them make changes to their itinerary.</a:t>
            </a:r>
          </a:p>
          <a:p>
            <a:pPr lvl="0">
              <a:spcBef>
                <a:spcPts val="0"/>
              </a:spcBef>
              <a:buNone/>
            </a:pPr>
            <a:r>
              <a:rPr lang="en"/>
              <a:t>Every airline would also benefit from having details about flight delay patterns, to be able to manage them efficiently.</a:t>
            </a:r>
          </a:p>
        </p:txBody>
      </p:sp>
      <p:pic>
        <p:nvPicPr>
          <p:cNvPr id="63" name="Shape 63"/>
          <p:cNvPicPr preferRelativeResize="0"/>
          <p:nvPr/>
        </p:nvPicPr>
        <p:blipFill>
          <a:blip r:embed="rId3">
            <a:alphaModFix/>
          </a:blip>
          <a:stretch>
            <a:fillRect/>
          </a:stretch>
        </p:blipFill>
        <p:spPr>
          <a:xfrm>
            <a:off x="7708284" y="368577"/>
            <a:ext cx="810914" cy="57269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Explore Trends</a:t>
            </a:r>
          </a:p>
        </p:txBody>
      </p:sp>
      <p:sp>
        <p:nvSpPr>
          <p:cNvPr id="69" name="Shape 69"/>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It is a known fact that weather causes most flight delays. But there can be patterns related to time period, airlines and source and destination airports of a flight as well.</a:t>
            </a:r>
          </a:p>
          <a:p>
            <a:pPr lvl="0">
              <a:spcBef>
                <a:spcPts val="0"/>
              </a:spcBef>
              <a:buNone/>
            </a:pPr>
            <a:r>
              <a:rPr lang="en"/>
              <a:t>We will utilize the data available from the website of RITA which coordinates the U.S. Department of Transportation research efforts and explore the data to find trends of Arrival delays for flights across Months, across days of the week, across days of the Month, across airports (origin, destination and distances covered by flight paths) and across airlines. </a:t>
            </a:r>
          </a:p>
        </p:txBody>
      </p:sp>
      <p:pic>
        <p:nvPicPr>
          <p:cNvPr id="70" name="Shape 70"/>
          <p:cNvPicPr preferRelativeResize="0"/>
          <p:nvPr/>
        </p:nvPicPr>
        <p:blipFill>
          <a:blip r:embed="rId3">
            <a:alphaModFix/>
          </a:blip>
          <a:stretch>
            <a:fillRect/>
          </a:stretch>
        </p:blipFill>
        <p:spPr>
          <a:xfrm>
            <a:off x="7060016" y="318825"/>
            <a:ext cx="989599" cy="698899"/>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215700"/>
            <a:ext cx="8520599" cy="341100"/>
          </a:xfrm>
          <a:prstGeom prst="rect">
            <a:avLst/>
          </a:prstGeom>
        </p:spPr>
        <p:txBody>
          <a:bodyPr anchorCtr="0" anchor="t" bIns="91425" lIns="91425" rIns="91425" tIns="91425">
            <a:noAutofit/>
          </a:bodyPr>
          <a:lstStyle/>
          <a:p>
            <a:pPr lvl="0">
              <a:spcBef>
                <a:spcPts val="0"/>
              </a:spcBef>
              <a:buNone/>
            </a:pPr>
            <a:r>
              <a:rPr lang="en" sz="1800"/>
              <a:t>Period-based</a:t>
            </a:r>
          </a:p>
        </p:txBody>
      </p:sp>
      <p:sp>
        <p:nvSpPr>
          <p:cNvPr id="76" name="Shape 76"/>
          <p:cNvSpPr txBox="1"/>
          <p:nvPr>
            <p:ph idx="1" type="body"/>
          </p:nvPr>
        </p:nvSpPr>
        <p:spPr>
          <a:xfrm>
            <a:off x="120125" y="4542875"/>
            <a:ext cx="8965500" cy="480299"/>
          </a:xfrm>
          <a:prstGeom prst="rect">
            <a:avLst/>
          </a:prstGeom>
        </p:spPr>
        <p:txBody>
          <a:bodyPr anchorCtr="0" anchor="t" bIns="91425" lIns="91425" rIns="91425" tIns="91425">
            <a:noAutofit/>
          </a:bodyPr>
          <a:lstStyle/>
          <a:p>
            <a:pPr lvl="0">
              <a:lnSpc>
                <a:spcPct val="100000"/>
              </a:lnSpc>
              <a:spcBef>
                <a:spcPts val="0"/>
              </a:spcBef>
              <a:buNone/>
            </a:pPr>
            <a:r>
              <a:rPr lang="en" sz="1100"/>
              <a:t>We can see distinct peaks for February, June - August and December. Also, most delays occur right before the weekend (Thrusday - Friday) and towards month-ends (15th to 27th).</a:t>
            </a:r>
          </a:p>
        </p:txBody>
      </p:sp>
      <p:pic>
        <p:nvPicPr>
          <p:cNvPr id="77" name="Shape 77"/>
          <p:cNvPicPr preferRelativeResize="0"/>
          <p:nvPr/>
        </p:nvPicPr>
        <p:blipFill>
          <a:blip r:embed="rId3">
            <a:alphaModFix/>
          </a:blip>
          <a:stretch>
            <a:fillRect/>
          </a:stretch>
        </p:blipFill>
        <p:spPr>
          <a:xfrm>
            <a:off x="267384" y="656762"/>
            <a:ext cx="7949515" cy="3786149"/>
          </a:xfrm>
          <a:prstGeom prst="rect">
            <a:avLst/>
          </a:prstGeom>
          <a:noFill/>
          <a:ln>
            <a:noFill/>
          </a:ln>
        </p:spPr>
      </p:pic>
      <p:sp>
        <p:nvSpPr>
          <p:cNvPr id="78" name="Shape 78"/>
          <p:cNvSpPr/>
          <p:nvPr/>
        </p:nvSpPr>
        <p:spPr>
          <a:xfrm>
            <a:off x="4761275" y="928100"/>
            <a:ext cx="240246" cy="480276"/>
          </a:xfrm>
          <a:prstGeom prst="flowChartTerminator">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 name="Shape 79"/>
          <p:cNvSpPr/>
          <p:nvPr/>
        </p:nvSpPr>
        <p:spPr>
          <a:xfrm>
            <a:off x="5798250" y="862225"/>
            <a:ext cx="699353" cy="612035"/>
          </a:xfrm>
          <a:prstGeom prst="flowChartTerminator">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0" name="Shape 80"/>
          <p:cNvSpPr/>
          <p:nvPr/>
        </p:nvSpPr>
        <p:spPr>
          <a:xfrm>
            <a:off x="7218375" y="862225"/>
            <a:ext cx="359856" cy="341117"/>
          </a:xfrm>
          <a:prstGeom prst="flowChartTerminator">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1" name="Shape 81"/>
          <p:cNvSpPr/>
          <p:nvPr/>
        </p:nvSpPr>
        <p:spPr>
          <a:xfrm>
            <a:off x="5875177" y="2063950"/>
            <a:ext cx="928205" cy="726029"/>
          </a:xfrm>
          <a:prstGeom prst="flowChartTerminator">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a:off x="5569400" y="3327975"/>
            <a:ext cx="1539755" cy="701460"/>
          </a:xfrm>
          <a:prstGeom prst="flowChartTerminator">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259375"/>
            <a:ext cx="8520599" cy="352199"/>
          </a:xfrm>
          <a:prstGeom prst="rect">
            <a:avLst/>
          </a:prstGeom>
        </p:spPr>
        <p:txBody>
          <a:bodyPr anchorCtr="0" anchor="t" bIns="91425" lIns="91425" rIns="91425" tIns="91425">
            <a:noAutofit/>
          </a:bodyPr>
          <a:lstStyle/>
          <a:p>
            <a:pPr lvl="0">
              <a:spcBef>
                <a:spcPts val="0"/>
              </a:spcBef>
              <a:buNone/>
            </a:pPr>
            <a:r>
              <a:rPr lang="en" sz="1800"/>
              <a:t>Airline based</a:t>
            </a:r>
          </a:p>
        </p:txBody>
      </p:sp>
      <p:sp>
        <p:nvSpPr>
          <p:cNvPr id="88" name="Shape 88"/>
          <p:cNvSpPr txBox="1"/>
          <p:nvPr>
            <p:ph idx="1" type="body"/>
          </p:nvPr>
        </p:nvSpPr>
        <p:spPr>
          <a:xfrm>
            <a:off x="311700" y="4542875"/>
            <a:ext cx="8520599" cy="419099"/>
          </a:xfrm>
          <a:prstGeom prst="rect">
            <a:avLst/>
          </a:prstGeom>
        </p:spPr>
        <p:txBody>
          <a:bodyPr anchorCtr="0" anchor="t" bIns="91425" lIns="91425" rIns="91425" tIns="91425">
            <a:noAutofit/>
          </a:bodyPr>
          <a:lstStyle/>
          <a:p>
            <a:pPr lvl="0">
              <a:spcBef>
                <a:spcPts val="0"/>
              </a:spcBef>
              <a:buNone/>
            </a:pPr>
            <a:r>
              <a:rPr lang="en" sz="1100"/>
              <a:t>Some airlines/carriers see more rate of delays. Even though all the above have the top 10 percentage delays, among the most prominent ones, we can see that United Air Lines have a much better rate o delays than American Airlines.</a:t>
            </a:r>
          </a:p>
        </p:txBody>
      </p:sp>
      <p:pic>
        <p:nvPicPr>
          <p:cNvPr id="89" name="Shape 89"/>
          <p:cNvPicPr preferRelativeResize="0"/>
          <p:nvPr/>
        </p:nvPicPr>
        <p:blipFill>
          <a:blip r:embed="rId3">
            <a:alphaModFix/>
          </a:blip>
          <a:stretch>
            <a:fillRect/>
          </a:stretch>
        </p:blipFill>
        <p:spPr>
          <a:xfrm>
            <a:off x="231250" y="750812"/>
            <a:ext cx="8366723" cy="3652837"/>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226625"/>
            <a:ext cx="8520599" cy="450599"/>
          </a:xfrm>
          <a:prstGeom prst="rect">
            <a:avLst/>
          </a:prstGeom>
        </p:spPr>
        <p:txBody>
          <a:bodyPr anchorCtr="0" anchor="t" bIns="91425" lIns="91425" rIns="91425" tIns="91425">
            <a:noAutofit/>
          </a:bodyPr>
          <a:lstStyle/>
          <a:p>
            <a:pPr lvl="0">
              <a:spcBef>
                <a:spcPts val="0"/>
              </a:spcBef>
              <a:buNone/>
            </a:pPr>
            <a:r>
              <a:rPr lang="en" sz="1800"/>
              <a:t>Airports based:</a:t>
            </a:r>
          </a:p>
        </p:txBody>
      </p:sp>
      <p:sp>
        <p:nvSpPr>
          <p:cNvPr id="95" name="Shape 95"/>
          <p:cNvSpPr txBox="1"/>
          <p:nvPr>
            <p:ph idx="1" type="body"/>
          </p:nvPr>
        </p:nvSpPr>
        <p:spPr>
          <a:xfrm>
            <a:off x="311700" y="4408700"/>
            <a:ext cx="8520599" cy="506399"/>
          </a:xfrm>
          <a:prstGeom prst="rect">
            <a:avLst/>
          </a:prstGeom>
        </p:spPr>
        <p:txBody>
          <a:bodyPr anchorCtr="0" anchor="t" bIns="91425" lIns="91425" rIns="91425" tIns="91425">
            <a:noAutofit/>
          </a:bodyPr>
          <a:lstStyle/>
          <a:p>
            <a:pPr lvl="0">
              <a:spcBef>
                <a:spcPts val="0"/>
              </a:spcBef>
              <a:buNone/>
            </a:pPr>
            <a:r>
              <a:rPr lang="en" sz="1100"/>
              <a:t>Trend shows that most of the small airports like Pierre, SD (PIR) have a high percentage of delayed incoming flights.</a:t>
            </a:r>
          </a:p>
        </p:txBody>
      </p:sp>
      <p:pic>
        <p:nvPicPr>
          <p:cNvPr id="96" name="Shape 96"/>
          <p:cNvPicPr preferRelativeResize="0"/>
          <p:nvPr/>
        </p:nvPicPr>
        <p:blipFill>
          <a:blip r:embed="rId3">
            <a:alphaModFix/>
          </a:blip>
          <a:stretch>
            <a:fillRect/>
          </a:stretch>
        </p:blipFill>
        <p:spPr>
          <a:xfrm>
            <a:off x="311700" y="734800"/>
            <a:ext cx="7835023" cy="373162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237525"/>
            <a:ext cx="8520599" cy="319499"/>
          </a:xfrm>
          <a:prstGeom prst="rect">
            <a:avLst/>
          </a:prstGeom>
        </p:spPr>
        <p:txBody>
          <a:bodyPr anchorCtr="0" anchor="t" bIns="91425" lIns="91425" rIns="91425" tIns="91425">
            <a:noAutofit/>
          </a:bodyPr>
          <a:lstStyle/>
          <a:p>
            <a:pPr lvl="0">
              <a:spcBef>
                <a:spcPts val="0"/>
              </a:spcBef>
              <a:buNone/>
            </a:pPr>
            <a:r>
              <a:rPr lang="en" sz="1800"/>
              <a:t>Airports based cont.:</a:t>
            </a:r>
          </a:p>
        </p:txBody>
      </p:sp>
      <p:sp>
        <p:nvSpPr>
          <p:cNvPr id="102" name="Shape 102"/>
          <p:cNvSpPr txBox="1"/>
          <p:nvPr>
            <p:ph idx="1" type="body"/>
          </p:nvPr>
        </p:nvSpPr>
        <p:spPr>
          <a:xfrm>
            <a:off x="311700" y="4313550"/>
            <a:ext cx="8520599" cy="709799"/>
          </a:xfrm>
          <a:prstGeom prst="rect">
            <a:avLst/>
          </a:prstGeom>
        </p:spPr>
        <p:txBody>
          <a:bodyPr anchorCtr="0" anchor="t" bIns="91425" lIns="91425" rIns="91425" tIns="91425">
            <a:noAutofit/>
          </a:bodyPr>
          <a:lstStyle/>
          <a:p>
            <a:pPr lvl="0">
              <a:spcBef>
                <a:spcPts val="0"/>
              </a:spcBef>
              <a:buNone/>
            </a:pPr>
            <a:r>
              <a:rPr lang="en" sz="1100"/>
              <a:t>When we analyze airports from where flights departed and arrived late at other airports, we can see some repeated names like Pierre, SD (PIR) which we know we should definitely avoid to dodge delays. However, there is a mix of short and long distances having high rate of delays, which means not all short-distance flights are likely to have delays and the same is true for long-distance flights.</a:t>
            </a:r>
          </a:p>
        </p:txBody>
      </p:sp>
      <p:pic>
        <p:nvPicPr>
          <p:cNvPr id="103" name="Shape 103"/>
          <p:cNvPicPr preferRelativeResize="0"/>
          <p:nvPr/>
        </p:nvPicPr>
        <p:blipFill>
          <a:blip r:embed="rId3">
            <a:alphaModFix/>
          </a:blip>
          <a:stretch>
            <a:fillRect/>
          </a:stretch>
        </p:blipFill>
        <p:spPr>
          <a:xfrm>
            <a:off x="311699" y="650100"/>
            <a:ext cx="7794571" cy="3712349"/>
          </a:xfrm>
          <a:prstGeom prst="rect">
            <a:avLst/>
          </a:prstGeom>
          <a:noFill/>
          <a:ln>
            <a:noFill/>
          </a:ln>
        </p:spPr>
      </p:pic>
      <p:sp>
        <p:nvSpPr>
          <p:cNvPr id="104" name="Shape 104"/>
          <p:cNvSpPr/>
          <p:nvPr/>
        </p:nvSpPr>
        <p:spPr>
          <a:xfrm>
            <a:off x="4542875" y="3832950"/>
            <a:ext cx="1485161" cy="141965"/>
          </a:xfrm>
          <a:prstGeom prst="flowChartTerminator">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599" cy="572699"/>
          </a:xfrm>
          <a:prstGeom prst="rect">
            <a:avLst/>
          </a:prstGeom>
          <a:ln cap="flat" cmpd="sng" w="9525">
            <a:solidFill>
              <a:srgbClr val="999999"/>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a:t>Conclusion:</a:t>
            </a:r>
          </a:p>
        </p:txBody>
      </p:sp>
      <p:sp>
        <p:nvSpPr>
          <p:cNvPr id="110" name="Shape 110"/>
          <p:cNvSpPr txBox="1"/>
          <p:nvPr>
            <p:ph idx="1" type="body"/>
          </p:nvPr>
        </p:nvSpPr>
        <p:spPr>
          <a:xfrm>
            <a:off x="311700" y="1152475"/>
            <a:ext cx="8520599" cy="3805499"/>
          </a:xfrm>
          <a:prstGeom prst="rect">
            <a:avLst/>
          </a:prstGeom>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20000"/>
              </a:lnSpc>
              <a:spcBef>
                <a:spcPts val="0"/>
              </a:spcBef>
              <a:spcAft>
                <a:spcPts val="0"/>
              </a:spcAft>
              <a:buNone/>
            </a:pPr>
            <a:r>
              <a:rPr lang="en">
                <a:solidFill>
                  <a:schemeClr val="dk1"/>
                </a:solidFill>
              </a:rPr>
              <a:t>Airline delays are not always caused by weather alone. </a:t>
            </a:r>
          </a:p>
          <a:p>
            <a:pPr lvl="0" rtl="0">
              <a:lnSpc>
                <a:spcPct val="120000"/>
              </a:lnSpc>
              <a:spcBef>
                <a:spcPts val="0"/>
              </a:spcBef>
              <a:spcAft>
                <a:spcPts val="0"/>
              </a:spcAft>
              <a:buNone/>
            </a:pPr>
            <a:r>
              <a:rPr lang="en">
                <a:solidFill>
                  <a:schemeClr val="dk1"/>
                </a:solidFill>
              </a:rPr>
              <a:t>We can be prepared to face delays or avoid them by:</a:t>
            </a:r>
          </a:p>
          <a:p>
            <a:pPr indent="-228600" lvl="0" marL="457200" rtl="0">
              <a:lnSpc>
                <a:spcPct val="120000"/>
              </a:lnSpc>
              <a:spcBef>
                <a:spcPts val="0"/>
              </a:spcBef>
              <a:spcAft>
                <a:spcPts val="0"/>
              </a:spcAft>
              <a:buClr>
                <a:schemeClr val="dk1"/>
              </a:buClr>
              <a:buAutoNum type="arabicParenR"/>
            </a:pPr>
            <a:r>
              <a:rPr lang="en">
                <a:solidFill>
                  <a:schemeClr val="dk1"/>
                </a:solidFill>
              </a:rPr>
              <a:t>booking in the months of January, March, April, May, September, October, November. </a:t>
            </a:r>
          </a:p>
          <a:p>
            <a:pPr indent="-228600" lvl="0" marL="457200" rtl="0">
              <a:lnSpc>
                <a:spcPct val="120000"/>
              </a:lnSpc>
              <a:spcBef>
                <a:spcPts val="0"/>
              </a:spcBef>
              <a:spcAft>
                <a:spcPts val="0"/>
              </a:spcAft>
              <a:buClr>
                <a:schemeClr val="dk1"/>
              </a:buClr>
              <a:buAutoNum type="arabicParenR"/>
            </a:pPr>
            <a:r>
              <a:rPr lang="en">
                <a:solidFill>
                  <a:schemeClr val="dk1"/>
                </a:solidFill>
              </a:rPr>
              <a:t>Booking between Saturday and Wednesday to avoid delays. </a:t>
            </a:r>
          </a:p>
          <a:p>
            <a:pPr indent="-228600" lvl="0" marL="457200" rtl="0">
              <a:lnSpc>
                <a:spcPct val="120000"/>
              </a:lnSpc>
              <a:spcBef>
                <a:spcPts val="0"/>
              </a:spcBef>
              <a:spcAft>
                <a:spcPts val="0"/>
              </a:spcAft>
              <a:buClr>
                <a:schemeClr val="dk1"/>
              </a:buClr>
              <a:buAutoNum type="arabicParenR"/>
            </a:pPr>
            <a:r>
              <a:rPr lang="en">
                <a:solidFill>
                  <a:schemeClr val="dk1"/>
                </a:solidFill>
              </a:rPr>
              <a:t>Avoiding certain airports, like (OTH) North Bend, OR, (GST) Gustavus, AK, (PIR) Pierre, SD, (YKM) Yakima, WA and (EYW) Key West, FL which have flights arriving late and have flights departing from there arriving late at other places more often</a:t>
            </a:r>
          </a:p>
          <a:p>
            <a:pPr indent="-228600" lvl="0" marL="457200" rtl="0">
              <a:lnSpc>
                <a:spcPct val="120000"/>
              </a:lnSpc>
              <a:spcBef>
                <a:spcPts val="0"/>
              </a:spcBef>
              <a:spcAft>
                <a:spcPts val="0"/>
              </a:spcAft>
              <a:buClr>
                <a:schemeClr val="dk1"/>
              </a:buClr>
              <a:buAutoNum type="arabicParenR"/>
            </a:pPr>
            <a:r>
              <a:rPr lang="en">
                <a:solidFill>
                  <a:schemeClr val="dk1"/>
                </a:solidFill>
              </a:rPr>
              <a:t>Knowing certain airlines tend to have more delays.</a:t>
            </a:r>
          </a:p>
        </p:txBody>
      </p:sp>
      <p:pic>
        <p:nvPicPr>
          <p:cNvPr id="111" name="Shape 111"/>
          <p:cNvPicPr preferRelativeResize="0"/>
          <p:nvPr/>
        </p:nvPicPr>
        <p:blipFill>
          <a:blip r:embed="rId3">
            <a:alphaModFix/>
          </a:blip>
          <a:stretch>
            <a:fillRect/>
          </a:stretch>
        </p:blipFill>
        <p:spPr>
          <a:xfrm>
            <a:off x="7394925" y="209625"/>
            <a:ext cx="808099" cy="8080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References	</a:t>
            </a:r>
          </a:p>
        </p:txBody>
      </p:sp>
      <p:sp>
        <p:nvSpPr>
          <p:cNvPr id="117" name="Shape 117"/>
          <p:cNvSpPr txBox="1"/>
          <p:nvPr>
            <p:ph idx="1" type="body"/>
          </p:nvPr>
        </p:nvSpPr>
        <p:spPr>
          <a:xfrm>
            <a:off x="311700" y="1152475"/>
            <a:ext cx="8520599" cy="3729000"/>
          </a:xfrm>
          <a:prstGeom prst="rect">
            <a:avLst/>
          </a:prstGeom>
        </p:spPr>
        <p:txBody>
          <a:bodyPr anchorCtr="0" anchor="t" bIns="91425" lIns="91425" rIns="91425" tIns="91425">
            <a:noAutofit/>
          </a:bodyPr>
          <a:lstStyle/>
          <a:p>
            <a:pPr lvl="0" rtl="0">
              <a:lnSpc>
                <a:spcPct val="100000"/>
              </a:lnSpc>
              <a:spcBef>
                <a:spcPts val="0"/>
              </a:spcBef>
              <a:buNone/>
            </a:pPr>
            <a:r>
              <a:rPr lang="en" sz="1200"/>
              <a:t>DataSources:</a:t>
            </a:r>
          </a:p>
          <a:p>
            <a:pPr lvl="0" rtl="0">
              <a:lnSpc>
                <a:spcPct val="100000"/>
              </a:lnSpc>
              <a:spcBef>
                <a:spcPts val="0"/>
              </a:spcBef>
              <a:buNone/>
            </a:pPr>
            <a:r>
              <a:rPr lang="en" sz="1200" u="sng">
                <a:solidFill>
                  <a:schemeClr val="hlink"/>
                </a:solidFill>
                <a:hlinkClick r:id="rId3"/>
              </a:rPr>
              <a:t>http://www.transtats.bts.gov/DL_SelectFields.asp?Table_ID=236&amp;DB_Short_Name=On-Time</a:t>
            </a:r>
          </a:p>
          <a:p>
            <a:pPr lvl="0" rtl="0">
              <a:lnSpc>
                <a:spcPct val="100000"/>
              </a:lnSpc>
              <a:spcBef>
                <a:spcPts val="0"/>
              </a:spcBef>
              <a:buNone/>
            </a:pPr>
            <a:r>
              <a:rPr lang="en" sz="1200" u="sng">
                <a:solidFill>
                  <a:schemeClr val="hlink"/>
                </a:solidFill>
                <a:hlinkClick r:id="rId4"/>
              </a:rPr>
              <a:t>http://stat-computing.org/dataexpo/2009/carriers.csv</a:t>
            </a:r>
          </a:p>
          <a:p>
            <a:pPr lvl="0" rtl="0">
              <a:lnSpc>
                <a:spcPct val="100000"/>
              </a:lnSpc>
              <a:spcBef>
                <a:spcPts val="0"/>
              </a:spcBef>
              <a:buNone/>
            </a:pPr>
            <a:r>
              <a:rPr lang="en" sz="1200" u="sng">
                <a:solidFill>
                  <a:schemeClr val="hlink"/>
                </a:solidFill>
                <a:hlinkClick r:id="rId5"/>
              </a:rPr>
              <a:t>http://stat-computing.org/dataexpo/2009/airports.csv</a:t>
            </a:r>
          </a:p>
          <a:p>
            <a:pPr lvl="0" rtl="0">
              <a:lnSpc>
                <a:spcPct val="100000"/>
              </a:lnSpc>
              <a:spcBef>
                <a:spcPts val="0"/>
              </a:spcBef>
              <a:buNone/>
            </a:pPr>
            <a:r>
              <a:rPr lang="en" sz="1200"/>
              <a:t>Images:</a:t>
            </a:r>
          </a:p>
          <a:p>
            <a:pPr lvl="0" rtl="0">
              <a:lnSpc>
                <a:spcPct val="100000"/>
              </a:lnSpc>
              <a:spcBef>
                <a:spcPts val="0"/>
              </a:spcBef>
              <a:buNone/>
            </a:pPr>
            <a:r>
              <a:rPr lang="en" sz="1200" u="sng">
                <a:solidFill>
                  <a:schemeClr val="hlink"/>
                </a:solidFill>
                <a:hlinkClick r:id="rId6"/>
              </a:rPr>
              <a:t>https://pixabay.com/en/airplane-silhouette-clip-aircraft-872479/</a:t>
            </a:r>
          </a:p>
          <a:p>
            <a:pPr lvl="0" rtl="0">
              <a:lnSpc>
                <a:spcPct val="100000"/>
              </a:lnSpc>
              <a:spcBef>
                <a:spcPts val="0"/>
              </a:spcBef>
              <a:buNone/>
            </a:pPr>
            <a:r>
              <a:rPr lang="en" sz="1200" u="sng">
                <a:solidFill>
                  <a:schemeClr val="hlink"/>
                </a:solidFill>
                <a:hlinkClick r:id="rId7"/>
              </a:rPr>
              <a:t>https://pixabay.com/en/problem-question-mark-question-1020300/</a:t>
            </a:r>
          </a:p>
          <a:p>
            <a:pPr lvl="0" rtl="0">
              <a:lnSpc>
                <a:spcPct val="100000"/>
              </a:lnSpc>
              <a:spcBef>
                <a:spcPts val="0"/>
              </a:spcBef>
              <a:buNone/>
            </a:pPr>
            <a:r>
              <a:rPr lang="en" sz="1200" u="sng">
                <a:solidFill>
                  <a:schemeClr val="hlink"/>
                </a:solidFill>
                <a:hlinkClick r:id="rId8"/>
              </a:rPr>
              <a:t>https://pixabay.com/en/problem-analysis-mark-marker-hand-663333/</a:t>
            </a:r>
          </a:p>
          <a:p>
            <a:pPr lvl="0" rtl="0">
              <a:lnSpc>
                <a:spcPct val="100000"/>
              </a:lnSpc>
              <a:spcBef>
                <a:spcPts val="0"/>
              </a:spcBef>
              <a:buNone/>
            </a:pPr>
            <a:r>
              <a:rPr lang="en" sz="1200" u="sng">
                <a:solidFill>
                  <a:schemeClr val="hlink"/>
                </a:solidFill>
                <a:hlinkClick r:id="rId9"/>
              </a:rPr>
              <a:t>https://pixabay.com/en/idea-response-enlightenment-wisdom-1020068/</a:t>
            </a:r>
          </a:p>
          <a:p>
            <a:pPr lvl="0">
              <a:lnSpc>
                <a:spcPct val="100000"/>
              </a:lnSpc>
              <a:spcBef>
                <a:spcPts val="0"/>
              </a:spcBef>
              <a:buNone/>
            </a:pPr>
            <a:r>
              <a:t/>
            </a:r>
            <a:endParaRPr sz="1200"/>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