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44"/>
  </p:notesMasterIdLst>
  <p:handoutMasterIdLst>
    <p:handoutMasterId r:id="rId45"/>
  </p:handoutMasterIdLst>
  <p:sldIdLst>
    <p:sldId id="266" r:id="rId2"/>
    <p:sldId id="290" r:id="rId3"/>
    <p:sldId id="317" r:id="rId4"/>
    <p:sldId id="316" r:id="rId5"/>
    <p:sldId id="318" r:id="rId6"/>
    <p:sldId id="319" r:id="rId7"/>
    <p:sldId id="320" r:id="rId8"/>
    <p:sldId id="321" r:id="rId9"/>
    <p:sldId id="322" r:id="rId10"/>
    <p:sldId id="323" r:id="rId11"/>
    <p:sldId id="324" r:id="rId12"/>
    <p:sldId id="325" r:id="rId13"/>
    <p:sldId id="326" r:id="rId14"/>
    <p:sldId id="327" r:id="rId15"/>
    <p:sldId id="328" r:id="rId16"/>
    <p:sldId id="329" r:id="rId17"/>
    <p:sldId id="291"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4" r:id="rId32"/>
    <p:sldId id="345" r:id="rId33"/>
    <p:sldId id="346" r:id="rId34"/>
    <p:sldId id="347" r:id="rId35"/>
    <p:sldId id="348" r:id="rId36"/>
    <p:sldId id="351" r:id="rId37"/>
    <p:sldId id="350" r:id="rId38"/>
    <p:sldId id="353" r:id="rId39"/>
    <p:sldId id="352" r:id="rId40"/>
    <p:sldId id="261" r:id="rId41"/>
    <p:sldId id="267" r:id="rId42"/>
    <p:sldId id="268"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3">
          <p15:clr>
            <a:srgbClr val="A4A3A4"/>
          </p15:clr>
        </p15:guide>
        <p15:guide id="2" orient="horz" pos="4189">
          <p15:clr>
            <a:srgbClr val="A4A3A4"/>
          </p15:clr>
        </p15:guide>
        <p15:guide id="3" pos="211">
          <p15:clr>
            <a:srgbClr val="A4A3A4"/>
          </p15:clr>
        </p15:guide>
        <p15:guide id="4" pos="275">
          <p15:clr>
            <a:srgbClr val="A4A3A4"/>
          </p15:clr>
        </p15:guide>
        <p15:guide id="5" pos="5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1EC"/>
    <a:srgbClr val="004266"/>
    <a:srgbClr val="7F1C7D"/>
    <a:srgbClr val="EE3E96"/>
    <a:srgbClr val="F389AF"/>
    <a:srgbClr val="008052"/>
    <a:srgbClr val="17AF4B"/>
    <a:srgbClr val="8CC63F"/>
    <a:srgbClr val="004877"/>
    <a:srgbClr val="00B2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85" autoAdjust="0"/>
    <p:restoredTop sz="91681" autoAdjust="0"/>
  </p:normalViewPr>
  <p:slideViewPr>
    <p:cSldViewPr snapToGrid="0" showGuides="1">
      <p:cViewPr varScale="1">
        <p:scale>
          <a:sx n="107" d="100"/>
          <a:sy n="107" d="100"/>
        </p:scale>
        <p:origin x="1932" y="96"/>
      </p:cViewPr>
      <p:guideLst>
        <p:guide orient="horz" pos="1223"/>
        <p:guide orient="horz" pos="4189"/>
        <p:guide pos="211"/>
        <p:guide pos="275"/>
        <p:guide pos="507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5" d="100"/>
          <a:sy n="105" d="100"/>
        </p:scale>
        <p:origin x="250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F9DCB2-7EB4-A94B-98D0-5CCBA28B3C30}" type="datetimeFigureOut">
              <a:rPr lang="en-US" smtClean="0"/>
              <a:pPr/>
              <a:t>2/23/2015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C166B7-455D-4C43-A1DA-AFABFA2CD87D}" type="slidenum">
              <a:rPr lang="en-US" smtClean="0"/>
              <a:pPr/>
              <a:t>‹#›</a:t>
            </a:fld>
            <a:endParaRPr lang="en-US"/>
          </a:p>
        </p:txBody>
      </p:sp>
    </p:spTree>
    <p:extLst>
      <p:ext uri="{BB962C8B-B14F-4D97-AF65-F5344CB8AC3E}">
        <p14:creationId xmlns:p14="http://schemas.microsoft.com/office/powerpoint/2010/main" val="2661612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52016-8C25-174C-9B4D-4CBC4C7A8102}" type="datetimeFigureOut">
              <a:rPr lang="en-US" smtClean="0"/>
              <a:pPr/>
              <a:t>2/23/2015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35FA9F-7D3F-5741-9EE6-6623220EF666}" type="slidenum">
              <a:rPr lang="en-US" smtClean="0"/>
              <a:pPr/>
              <a:t>‹#›</a:t>
            </a:fld>
            <a:endParaRPr lang="en-US"/>
          </a:p>
        </p:txBody>
      </p:sp>
    </p:spTree>
    <p:extLst>
      <p:ext uri="{BB962C8B-B14F-4D97-AF65-F5344CB8AC3E}">
        <p14:creationId xmlns:p14="http://schemas.microsoft.com/office/powerpoint/2010/main" val="25987677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0</a:t>
            </a:fld>
            <a:endParaRPr lang="en-US"/>
          </a:p>
        </p:txBody>
      </p:sp>
    </p:spTree>
    <p:extLst>
      <p:ext uri="{BB962C8B-B14F-4D97-AF65-F5344CB8AC3E}">
        <p14:creationId xmlns:p14="http://schemas.microsoft.com/office/powerpoint/2010/main" val="213354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3525" cy="4008437"/>
          </a:xfrm>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GB" baseline="0" dirty="0" smtClean="0"/>
              <a:t>Lastly, there is the impact of monolithic applications on the developer to consider: it is often difficult to scale development activities on a single tightly coupled codebase and it is difficult for new developers to get up to speed.</a:t>
            </a:r>
            <a:endParaRPr lang="en-GB" dirty="0" smtClean="0"/>
          </a:p>
        </p:txBody>
      </p:sp>
      <p:sp>
        <p:nvSpPr>
          <p:cNvPr id="4" name="Slide Number Placeholder 3"/>
          <p:cNvSpPr>
            <a:spLocks noGrp="1"/>
          </p:cNvSpPr>
          <p:nvPr>
            <p:ph type="sldNum" idx="10"/>
          </p:nvPr>
        </p:nvSpPr>
        <p:spPr/>
        <p:txBody>
          <a:bodyPr/>
          <a:lstStyle/>
          <a:p>
            <a:pPr>
              <a:defRPr/>
            </a:pPr>
            <a:fld id="{7B3CE8C6-0A7E-4CE0-9006-ABB4A9EC4B02}" type="slidenum">
              <a:rPr lang="en-US" altLang="en-US" smtClean="0"/>
              <a:pPr>
                <a:defRPr/>
              </a:pPr>
              <a:t>25</a:t>
            </a:fld>
            <a:endParaRPr lang="en-US" altLang="en-US"/>
          </a:p>
        </p:txBody>
      </p:sp>
    </p:spTree>
    <p:extLst>
      <p:ext uri="{BB962C8B-B14F-4D97-AF65-F5344CB8AC3E}">
        <p14:creationId xmlns:p14="http://schemas.microsoft.com/office/powerpoint/2010/main" val="2989284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3525" cy="4008437"/>
          </a:xfrm>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altLang="en-US" dirty="0" smtClean="0">
                <a:solidFill>
                  <a:srgbClr val="000000"/>
                </a:solidFill>
              </a:rPr>
              <a:t>In a microservices</a:t>
            </a:r>
            <a:r>
              <a:rPr lang="en-US" altLang="en-US" baseline="0" dirty="0" smtClean="0">
                <a:solidFill>
                  <a:srgbClr val="000000"/>
                </a:solidFill>
              </a:rPr>
              <a:t> architecture, the application is broken apart in to independent functions organized around business capability. Each function becomes its own </a:t>
            </a:r>
            <a:r>
              <a:rPr lang="en-US" altLang="en-US" baseline="0" dirty="0" err="1" smtClean="0">
                <a:solidFill>
                  <a:srgbClr val="000000"/>
                </a:solidFill>
              </a:rPr>
              <a:t>microservice</a:t>
            </a:r>
            <a:r>
              <a:rPr lang="en-US" altLang="en-US" baseline="0" dirty="0" smtClean="0">
                <a:solidFill>
                  <a:srgbClr val="000000"/>
                </a:solidFill>
              </a:rPr>
              <a:t>. From Conway’s Law, this means that we should have small development teams, each focused around an individual service working independently from one another (Amazon’s two-pizza teams). Those teams can chose to use the technologies and programming languages most suited to the service that they are aiming to provide.</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endParaRPr lang="en-US" altLang="en-US" baseline="0" dirty="0" smtClean="0">
              <a:solidFill>
                <a:srgbClr val="000000"/>
              </a:solidFill>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altLang="en-US" baseline="0" dirty="0" smtClean="0">
                <a:solidFill>
                  <a:srgbClr val="000000"/>
                </a:solidFill>
              </a:rPr>
              <a:t>In the Netflix case, that means that is it packaged as a single virtual server instance containing the runtime, code and any ancillary services as a single deployable unit. The image also exposes several common management and monitoring interfaces. </a:t>
            </a:r>
            <a:endParaRPr lang="en-US" altLang="en-US" dirty="0" smtClean="0">
              <a:solidFill>
                <a:srgbClr val="000000"/>
              </a:solidFill>
            </a:endParaRPr>
          </a:p>
          <a:p>
            <a:pPr lvl="1">
              <a:buFont typeface="Arial" panose="020B0604020202020204" pitchFamily="34" charset="0"/>
              <a:buChar char="•"/>
            </a:pPr>
            <a:endParaRPr lang="en-US" altLang="en-US" dirty="0" smtClean="0">
              <a:solidFill>
                <a:srgbClr val="000000"/>
              </a:solidFill>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endParaRPr lang="en-US" altLang="en-US" dirty="0" smtClean="0">
              <a:solidFill>
                <a:srgbClr val="000000"/>
              </a:solidFill>
            </a:endParaRPr>
          </a:p>
          <a:p>
            <a:endParaRPr lang="en-GB" dirty="0"/>
          </a:p>
        </p:txBody>
      </p:sp>
      <p:sp>
        <p:nvSpPr>
          <p:cNvPr id="4" name="Slide Number Placeholder 3"/>
          <p:cNvSpPr>
            <a:spLocks noGrp="1"/>
          </p:cNvSpPr>
          <p:nvPr>
            <p:ph type="sldNum" idx="10"/>
          </p:nvPr>
        </p:nvSpPr>
        <p:spPr/>
        <p:txBody>
          <a:bodyPr/>
          <a:lstStyle/>
          <a:p>
            <a:pPr>
              <a:defRPr/>
            </a:pPr>
            <a:fld id="{7B3CE8C6-0A7E-4CE0-9006-ABB4A9EC4B02}" type="slidenum">
              <a:rPr lang="en-US" altLang="en-US" smtClean="0"/>
              <a:pPr>
                <a:defRPr/>
              </a:pPr>
              <a:t>26</a:t>
            </a:fld>
            <a:endParaRPr lang="en-US" altLang="en-US"/>
          </a:p>
        </p:txBody>
      </p:sp>
    </p:spTree>
    <p:extLst>
      <p:ext uri="{BB962C8B-B14F-4D97-AF65-F5344CB8AC3E}">
        <p14:creationId xmlns:p14="http://schemas.microsoft.com/office/powerpoint/2010/main" val="4199860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3525" cy="4008437"/>
          </a:xfrm>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r>
              <a:rPr lang="en-US" altLang="en-US" dirty="0" smtClean="0">
                <a:solidFill>
                  <a:srgbClr val="000000"/>
                </a:solidFill>
              </a:rPr>
              <a:t>Communication</a:t>
            </a:r>
            <a:r>
              <a:rPr lang="en-US" altLang="en-US" baseline="0" dirty="0" smtClean="0">
                <a:solidFill>
                  <a:srgbClr val="000000"/>
                </a:solidFill>
              </a:rPr>
              <a:t> between microservices is typically REST based. Payload may be JSON or, where serialization efficiency is important, other options such as Apache Thrift or Google Protocol Buffers may be appropriate.  Typically applications begin with synchronous communication but, depending on the interaction style, it may be appropriate to introduce asynchronous messaging. Due to the potential for large number of service interactions (in a typical customer facing application, a single front end invocation could spawn off 20-30 calls to services and data sources)  parallel invocation may be required to keep latency to a minimum. Options here might include a reactive streams implementation such as Netflix’s </a:t>
            </a:r>
            <a:r>
              <a:rPr lang="en-US" altLang="en-US" baseline="0" dirty="0" err="1" smtClean="0">
                <a:solidFill>
                  <a:srgbClr val="000000"/>
                </a:solidFill>
              </a:rPr>
              <a:t>RxJava</a:t>
            </a:r>
            <a:r>
              <a:rPr lang="en-US" altLang="en-US" baseline="0" dirty="0" smtClean="0">
                <a:solidFill>
                  <a:srgbClr val="000000"/>
                </a:solidFill>
              </a:rPr>
              <a:t> or, for those using Java 8, </a:t>
            </a:r>
            <a:r>
              <a:rPr lang="en-US" altLang="en-US" baseline="0" dirty="0" err="1" smtClean="0">
                <a:solidFill>
                  <a:srgbClr val="000000"/>
                </a:solidFill>
              </a:rPr>
              <a:t>CompletableFuture</a:t>
            </a:r>
            <a:r>
              <a:rPr lang="en-US" altLang="en-US" baseline="0" dirty="0" smtClean="0">
                <a:solidFill>
                  <a:srgbClr val="000000"/>
                </a:solidFill>
              </a:rPr>
              <a:t>.</a:t>
            </a:r>
            <a:endParaRPr lang="en-US" altLang="en-US" dirty="0" smtClean="0">
              <a:solidFill>
                <a:srgbClr val="000000"/>
              </a:solidFill>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endParaRPr lang="en-US" altLang="en-US" dirty="0" smtClean="0">
              <a:solidFill>
                <a:srgbClr val="000000"/>
              </a:solidFill>
            </a:endParaRPr>
          </a:p>
          <a:p>
            <a:endParaRPr lang="en-GB" dirty="0"/>
          </a:p>
        </p:txBody>
      </p:sp>
      <p:sp>
        <p:nvSpPr>
          <p:cNvPr id="4" name="Slide Number Placeholder 3"/>
          <p:cNvSpPr>
            <a:spLocks noGrp="1"/>
          </p:cNvSpPr>
          <p:nvPr>
            <p:ph type="sldNum" idx="10"/>
          </p:nvPr>
        </p:nvSpPr>
        <p:spPr/>
        <p:txBody>
          <a:bodyPr/>
          <a:lstStyle/>
          <a:p>
            <a:pPr>
              <a:defRPr/>
            </a:pPr>
            <a:fld id="{7B3CE8C6-0A7E-4CE0-9006-ABB4A9EC4B02}" type="slidenum">
              <a:rPr lang="en-US" altLang="en-US" smtClean="0"/>
              <a:pPr>
                <a:defRPr/>
              </a:pPr>
              <a:t>27</a:t>
            </a:fld>
            <a:endParaRPr lang="en-US" altLang="en-US"/>
          </a:p>
        </p:txBody>
      </p:sp>
    </p:spTree>
    <p:extLst>
      <p:ext uri="{BB962C8B-B14F-4D97-AF65-F5344CB8AC3E}">
        <p14:creationId xmlns:p14="http://schemas.microsoft.com/office/powerpoint/2010/main" val="3426757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3525" cy="4008437"/>
          </a:xfrm>
        </p:spPr>
      </p:sp>
      <p:sp>
        <p:nvSpPr>
          <p:cNvPr id="3" name="Notes Placeholder 2"/>
          <p:cNvSpPr>
            <a:spLocks noGrp="1"/>
          </p:cNvSpPr>
          <p:nvPr>
            <p:ph type="body" idx="1"/>
          </p:nvPr>
        </p:nvSpPr>
        <p:spPr/>
        <p:txBody>
          <a:bodyPr/>
          <a:lstStyle/>
          <a:p>
            <a:pPr>
              <a:buFont typeface="Arial" panose="020B0604020202020204" pitchFamily="34" charset="0"/>
              <a:buNone/>
            </a:pPr>
            <a:r>
              <a:rPr lang="en-US" altLang="en-US" dirty="0" smtClean="0">
                <a:solidFill>
                  <a:srgbClr val="000000"/>
                </a:solidFill>
              </a:rPr>
              <a:t>Now, when we scale</a:t>
            </a:r>
            <a:r>
              <a:rPr lang="en-US" altLang="en-US" baseline="0" dirty="0" smtClean="0">
                <a:solidFill>
                  <a:srgbClr val="000000"/>
                </a:solidFill>
              </a:rPr>
              <a:t> the application, we can scale up and down instances of each service independently. When a service fails, it can fail independently rather than causing the whole application to fail. </a:t>
            </a:r>
            <a:endParaRPr lang="en-GB" dirty="0" smtClean="0"/>
          </a:p>
          <a:p>
            <a:r>
              <a:rPr lang="en-GB" dirty="0" smtClean="0"/>
              <a:t>Having</a:t>
            </a:r>
            <a:r>
              <a:rPr lang="en-GB" baseline="0" dirty="0" smtClean="0"/>
              <a:t> lots of </a:t>
            </a:r>
            <a:r>
              <a:rPr lang="en-GB" baseline="0" dirty="0" err="1" smtClean="0"/>
              <a:t>microservices</a:t>
            </a:r>
            <a:r>
              <a:rPr lang="en-GB" baseline="0" dirty="0" smtClean="0"/>
              <a:t> brings it’s own challenges though. For example, you now need to be more rigorous about deployment. We also have to consider how the services will discover one another.</a:t>
            </a:r>
            <a:endParaRPr lang="en-GB" dirty="0"/>
          </a:p>
        </p:txBody>
      </p:sp>
      <p:sp>
        <p:nvSpPr>
          <p:cNvPr id="4" name="Slide Number Placeholder 3"/>
          <p:cNvSpPr>
            <a:spLocks noGrp="1"/>
          </p:cNvSpPr>
          <p:nvPr>
            <p:ph type="sldNum" idx="10"/>
          </p:nvPr>
        </p:nvSpPr>
        <p:spPr/>
        <p:txBody>
          <a:bodyPr/>
          <a:lstStyle/>
          <a:p>
            <a:pPr>
              <a:defRPr/>
            </a:pPr>
            <a:fld id="{7B3CE8C6-0A7E-4CE0-9006-ABB4A9EC4B02}" type="slidenum">
              <a:rPr lang="en-US" altLang="en-US" smtClean="0"/>
              <a:pPr>
                <a:defRPr/>
              </a:pPr>
              <a:t>28</a:t>
            </a:fld>
            <a:endParaRPr lang="en-US" altLang="en-US"/>
          </a:p>
        </p:txBody>
      </p:sp>
    </p:spTree>
    <p:extLst>
      <p:ext uri="{BB962C8B-B14F-4D97-AF65-F5344CB8AC3E}">
        <p14:creationId xmlns:p14="http://schemas.microsoft.com/office/powerpoint/2010/main" val="719315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3525" cy="4008437"/>
          </a:xfrm>
        </p:spPr>
      </p:sp>
      <p:sp>
        <p:nvSpPr>
          <p:cNvPr id="3" name="Notes Placeholder 2"/>
          <p:cNvSpPr>
            <a:spLocks noGrp="1"/>
          </p:cNvSpPr>
          <p:nvPr>
            <p:ph type="body" idx="1"/>
          </p:nvPr>
        </p:nvSpPr>
        <p:spPr/>
        <p:txBody>
          <a:bodyPr/>
          <a:lstStyle/>
          <a:p>
            <a:r>
              <a:rPr lang="en-GB" dirty="0" smtClean="0"/>
              <a:t>Now, when we want to</a:t>
            </a:r>
            <a:r>
              <a:rPr lang="en-GB" baseline="0" dirty="0" smtClean="0"/>
              <a:t> make an update, whether that’s a simple code change or a complete change of the technology stack, this can be achieved at the service level. We even have the option to perform canary testing, slowly migrating traffic to the new implementation until we’re ready to remove the old.</a:t>
            </a:r>
            <a:endParaRPr lang="en-GB" dirty="0" smtClean="0"/>
          </a:p>
          <a:p>
            <a:r>
              <a:rPr lang="en-GB" baseline="0" dirty="0" smtClean="0"/>
              <a:t>v</a:t>
            </a:r>
            <a:endParaRPr lang="en-GB" dirty="0" smtClean="0"/>
          </a:p>
          <a:p>
            <a:r>
              <a:rPr lang="en-GB" dirty="0" smtClean="0"/>
              <a:t>Having</a:t>
            </a:r>
            <a:r>
              <a:rPr lang="en-GB" baseline="0" dirty="0" smtClean="0"/>
              <a:t> lots of </a:t>
            </a:r>
            <a:r>
              <a:rPr lang="en-GB" baseline="0" dirty="0" err="1" smtClean="0"/>
              <a:t>microservices</a:t>
            </a:r>
            <a:r>
              <a:rPr lang="en-GB" baseline="0" dirty="0" smtClean="0"/>
              <a:t> brings it’s own challenges though. For example, you now need to be more rigorous about deployment. We also have to consider how the services will find one another.</a:t>
            </a:r>
            <a:endParaRPr lang="en-GB" dirty="0"/>
          </a:p>
        </p:txBody>
      </p:sp>
      <p:sp>
        <p:nvSpPr>
          <p:cNvPr id="4" name="Slide Number Placeholder 3"/>
          <p:cNvSpPr>
            <a:spLocks noGrp="1"/>
          </p:cNvSpPr>
          <p:nvPr>
            <p:ph type="sldNum" idx="10"/>
          </p:nvPr>
        </p:nvSpPr>
        <p:spPr/>
        <p:txBody>
          <a:bodyPr/>
          <a:lstStyle/>
          <a:p>
            <a:pPr>
              <a:defRPr/>
            </a:pPr>
            <a:fld id="{7B3CE8C6-0A7E-4CE0-9006-ABB4A9EC4B02}" type="slidenum">
              <a:rPr lang="en-US" altLang="en-US" smtClean="0"/>
              <a:pPr>
                <a:defRPr/>
              </a:pPr>
              <a:t>29</a:t>
            </a:fld>
            <a:endParaRPr lang="en-US" altLang="en-US"/>
          </a:p>
        </p:txBody>
      </p:sp>
    </p:spTree>
    <p:extLst>
      <p:ext uri="{BB962C8B-B14F-4D97-AF65-F5344CB8AC3E}">
        <p14:creationId xmlns:p14="http://schemas.microsoft.com/office/powerpoint/2010/main" val="206036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3525" cy="4008437"/>
          </a:xfrm>
        </p:spPr>
      </p:sp>
      <p:sp>
        <p:nvSpPr>
          <p:cNvPr id="3" name="Notes Placeholder 2"/>
          <p:cNvSpPr>
            <a:spLocks noGrp="1"/>
          </p:cNvSpPr>
          <p:nvPr>
            <p:ph type="body" idx="1"/>
          </p:nvPr>
        </p:nvSpPr>
        <p:spPr/>
        <p:txBody>
          <a:bodyPr/>
          <a:lstStyle/>
          <a:p>
            <a:r>
              <a:rPr lang="en-GB" dirty="0" smtClean="0"/>
              <a:t>We</a:t>
            </a:r>
            <a:r>
              <a:rPr lang="en-GB" baseline="0" dirty="0" smtClean="0"/>
              <a:t> start with the idea of a monolithic application such as the original Acme Air architecture that I showed earlier. We had a single web front end behind which sat a number of components providing capabilities such as authentication, session management, and customer records. These would all run in a single logical process, for example an application server.</a:t>
            </a:r>
            <a:endParaRPr lang="en-GB" dirty="0"/>
          </a:p>
        </p:txBody>
      </p:sp>
      <p:sp>
        <p:nvSpPr>
          <p:cNvPr id="4" name="Slide Number Placeholder 3"/>
          <p:cNvSpPr>
            <a:spLocks noGrp="1"/>
          </p:cNvSpPr>
          <p:nvPr>
            <p:ph type="sldNum" idx="10"/>
          </p:nvPr>
        </p:nvSpPr>
        <p:spPr/>
        <p:txBody>
          <a:bodyPr/>
          <a:lstStyle/>
          <a:p>
            <a:pPr>
              <a:defRPr/>
            </a:pPr>
            <a:fld id="{7B3CE8C6-0A7E-4CE0-9006-ABB4A9EC4B02}" type="slidenum">
              <a:rPr lang="en-US" altLang="en-US" smtClean="0"/>
              <a:pPr>
                <a:defRPr/>
              </a:pPr>
              <a:t>17</a:t>
            </a:fld>
            <a:endParaRPr lang="en-US" altLang="en-US"/>
          </a:p>
        </p:txBody>
      </p:sp>
    </p:spTree>
    <p:extLst>
      <p:ext uri="{BB962C8B-B14F-4D97-AF65-F5344CB8AC3E}">
        <p14:creationId xmlns:p14="http://schemas.microsoft.com/office/powerpoint/2010/main" val="385016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3525" cy="4008437"/>
          </a:xfrm>
        </p:spPr>
      </p:sp>
      <p:sp>
        <p:nvSpPr>
          <p:cNvPr id="3" name="Notes Placeholder 2"/>
          <p:cNvSpPr>
            <a:spLocks noGrp="1"/>
          </p:cNvSpPr>
          <p:nvPr>
            <p:ph type="body" idx="1"/>
          </p:nvPr>
        </p:nvSpPr>
        <p:spPr/>
        <p:txBody>
          <a:bodyPr/>
          <a:lstStyle/>
          <a:p>
            <a:r>
              <a:rPr lang="en-GB" baseline="0" dirty="0" smtClean="0"/>
              <a:t>Modularity within the application is typically based on features of the programming language e.g. packages, modules, or </a:t>
            </a:r>
            <a:r>
              <a:rPr lang="en-GB" baseline="0" dirty="0" err="1" smtClean="0"/>
              <a:t>OSGi</a:t>
            </a:r>
            <a:r>
              <a:rPr lang="en-GB" baseline="0" dirty="0" smtClean="0"/>
              <a:t> bundles. </a:t>
            </a:r>
            <a:endParaRPr lang="en-GB" dirty="0"/>
          </a:p>
        </p:txBody>
      </p:sp>
      <p:sp>
        <p:nvSpPr>
          <p:cNvPr id="4" name="Slide Number Placeholder 3"/>
          <p:cNvSpPr>
            <a:spLocks noGrp="1"/>
          </p:cNvSpPr>
          <p:nvPr>
            <p:ph type="sldNum" idx="10"/>
          </p:nvPr>
        </p:nvSpPr>
        <p:spPr/>
        <p:txBody>
          <a:bodyPr/>
          <a:lstStyle/>
          <a:p>
            <a:pPr>
              <a:defRPr/>
            </a:pPr>
            <a:fld id="{7B3CE8C6-0A7E-4CE0-9006-ABB4A9EC4B02}" type="slidenum">
              <a:rPr lang="en-US" altLang="en-US" smtClean="0"/>
              <a:pPr>
                <a:defRPr/>
              </a:pPr>
              <a:t>18</a:t>
            </a:fld>
            <a:endParaRPr lang="en-US" altLang="en-US"/>
          </a:p>
        </p:txBody>
      </p:sp>
    </p:spTree>
    <p:extLst>
      <p:ext uri="{BB962C8B-B14F-4D97-AF65-F5344CB8AC3E}">
        <p14:creationId xmlns:p14="http://schemas.microsoft.com/office/powerpoint/2010/main" val="3479234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3525" cy="4008437"/>
          </a:xfrm>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GB" baseline="0" dirty="0" smtClean="0"/>
              <a:t>In order to scale the application, we would simply create more instances of that process. There are several disadvantages to this technique. Firstly, it is not possible to scale the components independently. Perhaps the customer data access is resource intensive but, to allow for that, I have to scale the entire application.</a:t>
            </a:r>
            <a:endParaRPr lang="en-GB" dirty="0" smtClean="0"/>
          </a:p>
        </p:txBody>
      </p:sp>
      <p:sp>
        <p:nvSpPr>
          <p:cNvPr id="4" name="Slide Number Placeholder 3"/>
          <p:cNvSpPr>
            <a:spLocks noGrp="1"/>
          </p:cNvSpPr>
          <p:nvPr>
            <p:ph type="sldNum" idx="10"/>
          </p:nvPr>
        </p:nvSpPr>
        <p:spPr/>
        <p:txBody>
          <a:bodyPr/>
          <a:lstStyle/>
          <a:p>
            <a:pPr>
              <a:defRPr/>
            </a:pPr>
            <a:fld id="{7B3CE8C6-0A7E-4CE0-9006-ABB4A9EC4B02}" type="slidenum">
              <a:rPr lang="en-US" altLang="en-US" smtClean="0"/>
              <a:pPr>
                <a:defRPr/>
              </a:pPr>
              <a:t>19</a:t>
            </a:fld>
            <a:endParaRPr lang="en-US" altLang="en-US"/>
          </a:p>
        </p:txBody>
      </p:sp>
    </p:spTree>
    <p:extLst>
      <p:ext uri="{BB962C8B-B14F-4D97-AF65-F5344CB8AC3E}">
        <p14:creationId xmlns:p14="http://schemas.microsoft.com/office/powerpoint/2010/main" val="2209102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3525" cy="4008437"/>
          </a:xfrm>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GB" baseline="0" dirty="0" smtClean="0"/>
              <a:t>Secondly, as we shall see in more detail later, if one component fails…</a:t>
            </a:r>
            <a:endParaRPr lang="en-GB" dirty="0" smtClean="0"/>
          </a:p>
        </p:txBody>
      </p:sp>
      <p:sp>
        <p:nvSpPr>
          <p:cNvPr id="4" name="Slide Number Placeholder 3"/>
          <p:cNvSpPr>
            <a:spLocks noGrp="1"/>
          </p:cNvSpPr>
          <p:nvPr>
            <p:ph type="sldNum" idx="10"/>
          </p:nvPr>
        </p:nvSpPr>
        <p:spPr/>
        <p:txBody>
          <a:bodyPr/>
          <a:lstStyle/>
          <a:p>
            <a:pPr>
              <a:defRPr/>
            </a:pPr>
            <a:fld id="{7B3CE8C6-0A7E-4CE0-9006-ABB4A9EC4B02}" type="slidenum">
              <a:rPr lang="en-US" altLang="en-US" smtClean="0"/>
              <a:pPr>
                <a:defRPr/>
              </a:pPr>
              <a:t>20</a:t>
            </a:fld>
            <a:endParaRPr lang="en-US" altLang="en-US"/>
          </a:p>
        </p:txBody>
      </p:sp>
    </p:spTree>
    <p:extLst>
      <p:ext uri="{BB962C8B-B14F-4D97-AF65-F5344CB8AC3E}">
        <p14:creationId xmlns:p14="http://schemas.microsoft.com/office/powerpoint/2010/main" val="82039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3525" cy="4008437"/>
          </a:xfrm>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GB" baseline="0" dirty="0" smtClean="0"/>
              <a:t>…, it is likely to take out the whole process, and if it fails in once process, …</a:t>
            </a:r>
            <a:endParaRPr lang="en-GB" dirty="0" smtClean="0"/>
          </a:p>
        </p:txBody>
      </p:sp>
      <p:sp>
        <p:nvSpPr>
          <p:cNvPr id="4" name="Slide Number Placeholder 3"/>
          <p:cNvSpPr>
            <a:spLocks noGrp="1"/>
          </p:cNvSpPr>
          <p:nvPr>
            <p:ph type="sldNum" idx="10"/>
          </p:nvPr>
        </p:nvSpPr>
        <p:spPr/>
        <p:txBody>
          <a:bodyPr/>
          <a:lstStyle/>
          <a:p>
            <a:pPr>
              <a:defRPr/>
            </a:pPr>
            <a:fld id="{7B3CE8C6-0A7E-4CE0-9006-ABB4A9EC4B02}" type="slidenum">
              <a:rPr lang="en-US" altLang="en-US" smtClean="0"/>
              <a:pPr>
                <a:defRPr/>
              </a:pPr>
              <a:t>21</a:t>
            </a:fld>
            <a:endParaRPr lang="en-US" altLang="en-US"/>
          </a:p>
        </p:txBody>
      </p:sp>
    </p:spTree>
    <p:extLst>
      <p:ext uri="{BB962C8B-B14F-4D97-AF65-F5344CB8AC3E}">
        <p14:creationId xmlns:p14="http://schemas.microsoft.com/office/powerpoint/2010/main" val="1159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3525" cy="4008437"/>
          </a:xfrm>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GB" baseline="0" dirty="0" smtClean="0"/>
              <a:t>… it is likely to take out the whole process, and if it fails in once process, there’s a reasonable chance that it’s going to fail in all of the other processes.</a:t>
            </a:r>
            <a:endParaRPr lang="en-GB" dirty="0" smtClean="0"/>
          </a:p>
        </p:txBody>
      </p:sp>
      <p:sp>
        <p:nvSpPr>
          <p:cNvPr id="4" name="Slide Number Placeholder 3"/>
          <p:cNvSpPr>
            <a:spLocks noGrp="1"/>
          </p:cNvSpPr>
          <p:nvPr>
            <p:ph type="sldNum" idx="10"/>
          </p:nvPr>
        </p:nvSpPr>
        <p:spPr/>
        <p:txBody>
          <a:bodyPr/>
          <a:lstStyle/>
          <a:p>
            <a:pPr>
              <a:defRPr/>
            </a:pPr>
            <a:fld id="{7B3CE8C6-0A7E-4CE0-9006-ABB4A9EC4B02}" type="slidenum">
              <a:rPr lang="en-US" altLang="en-US" smtClean="0"/>
              <a:pPr>
                <a:defRPr/>
              </a:pPr>
              <a:t>22</a:t>
            </a:fld>
            <a:endParaRPr lang="en-US" altLang="en-US"/>
          </a:p>
        </p:txBody>
      </p:sp>
    </p:spTree>
    <p:extLst>
      <p:ext uri="{BB962C8B-B14F-4D97-AF65-F5344CB8AC3E}">
        <p14:creationId xmlns:p14="http://schemas.microsoft.com/office/powerpoint/2010/main" val="4155132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3525" cy="4008437"/>
          </a:xfrm>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GB" dirty="0" smtClean="0"/>
              <a:t>Even</a:t>
            </a:r>
            <a:r>
              <a:rPr lang="en-GB" baseline="0" dirty="0" smtClean="0"/>
              <a:t> a small change to one component involves re-deploying the entire application. This becomes an inhibitor to performing frequent deploys.</a:t>
            </a:r>
            <a:endParaRPr lang="en-GB" dirty="0" smtClean="0"/>
          </a:p>
        </p:txBody>
      </p:sp>
      <p:sp>
        <p:nvSpPr>
          <p:cNvPr id="4" name="Slide Number Placeholder 3"/>
          <p:cNvSpPr>
            <a:spLocks noGrp="1"/>
          </p:cNvSpPr>
          <p:nvPr>
            <p:ph type="sldNum" idx="10"/>
          </p:nvPr>
        </p:nvSpPr>
        <p:spPr/>
        <p:txBody>
          <a:bodyPr/>
          <a:lstStyle/>
          <a:p>
            <a:pPr>
              <a:defRPr/>
            </a:pPr>
            <a:fld id="{7B3CE8C6-0A7E-4CE0-9006-ABB4A9EC4B02}" type="slidenum">
              <a:rPr lang="en-US" altLang="en-US" smtClean="0"/>
              <a:pPr>
                <a:defRPr/>
              </a:pPr>
              <a:t>23</a:t>
            </a:fld>
            <a:endParaRPr lang="en-US" altLang="en-US"/>
          </a:p>
        </p:txBody>
      </p:sp>
    </p:spTree>
    <p:extLst>
      <p:ext uri="{BB962C8B-B14F-4D97-AF65-F5344CB8AC3E}">
        <p14:creationId xmlns:p14="http://schemas.microsoft.com/office/powerpoint/2010/main" val="1628724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01688"/>
            <a:ext cx="5343525" cy="4008437"/>
          </a:xfrm>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GB" baseline="0" dirty="0" smtClean="0"/>
              <a:t>A monolithic architecture also implies a significant commitment to a particular architecture stack as changing technology decisions often entails a complete rewrite.</a:t>
            </a:r>
            <a:endParaRPr lang="en-GB" dirty="0" smtClean="0"/>
          </a:p>
        </p:txBody>
      </p:sp>
      <p:sp>
        <p:nvSpPr>
          <p:cNvPr id="4" name="Slide Number Placeholder 3"/>
          <p:cNvSpPr>
            <a:spLocks noGrp="1"/>
          </p:cNvSpPr>
          <p:nvPr>
            <p:ph type="sldNum" idx="10"/>
          </p:nvPr>
        </p:nvSpPr>
        <p:spPr/>
        <p:txBody>
          <a:bodyPr/>
          <a:lstStyle/>
          <a:p>
            <a:pPr>
              <a:defRPr/>
            </a:pPr>
            <a:fld id="{7B3CE8C6-0A7E-4CE0-9006-ABB4A9EC4B02}" type="slidenum">
              <a:rPr lang="en-US" altLang="en-US" smtClean="0"/>
              <a:pPr>
                <a:defRPr/>
              </a:pPr>
              <a:t>24</a:t>
            </a:fld>
            <a:endParaRPr lang="en-US" altLang="en-US"/>
          </a:p>
        </p:txBody>
      </p:sp>
    </p:spTree>
    <p:extLst>
      <p:ext uri="{BB962C8B-B14F-4D97-AF65-F5344CB8AC3E}">
        <p14:creationId xmlns:p14="http://schemas.microsoft.com/office/powerpoint/2010/main" val="26904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sp>
        <p:nvSpPr>
          <p:cNvPr id="2" name="Title 1"/>
          <p:cNvSpPr>
            <a:spLocks noGrp="1"/>
          </p:cNvSpPr>
          <p:nvPr>
            <p:ph type="ctrTitle"/>
          </p:nvPr>
        </p:nvSpPr>
        <p:spPr>
          <a:xfrm>
            <a:off x="426243" y="1521465"/>
            <a:ext cx="4823748" cy="1512295"/>
          </a:xfrm>
        </p:spPr>
        <p:txBody>
          <a:bodyPr anchor="b" anchorCtr="0">
            <a:normAutofit/>
          </a:bodyPr>
          <a:lstStyle>
            <a:lvl1pPr>
              <a:lnSpc>
                <a:spcPct val="95000"/>
              </a:lnSpc>
              <a:defRPr sz="3400"/>
            </a:lvl1pPr>
          </a:lstStyle>
          <a:p>
            <a:r>
              <a:rPr lang="en-US" dirty="0" smtClean="0"/>
              <a:t>Click to edit Master title style</a:t>
            </a:r>
            <a:endParaRPr lang="en-US" dirty="0"/>
          </a:p>
        </p:txBody>
      </p:sp>
      <p:sp>
        <p:nvSpPr>
          <p:cNvPr id="3" name="Subtitle 2"/>
          <p:cNvSpPr>
            <a:spLocks noGrp="1"/>
          </p:cNvSpPr>
          <p:nvPr>
            <p:ph type="subTitle" idx="1"/>
          </p:nvPr>
        </p:nvSpPr>
        <p:spPr>
          <a:xfrm>
            <a:off x="426242" y="3031618"/>
            <a:ext cx="4448490" cy="1246936"/>
          </a:xfrm>
        </p:spPr>
        <p:txBody>
          <a:bodyPr>
            <a:normAutofit/>
          </a:bodyPr>
          <a:lstStyle>
            <a:lvl1pPr marL="0" indent="0" algn="l">
              <a:lnSpc>
                <a:spcPct val="95000"/>
              </a:lnSpc>
              <a:buNone/>
              <a:defRPr sz="2000" i="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3" name="Rectangle 12"/>
          <p:cNvSpPr/>
          <p:nvPr userDrawn="1"/>
        </p:nvSpPr>
        <p:spPr>
          <a:xfrm>
            <a:off x="7325231" y="6388554"/>
            <a:ext cx="1430200" cy="230832"/>
          </a:xfrm>
          <a:prstGeom prst="rect">
            <a:avLst/>
          </a:prstGeom>
        </p:spPr>
        <p:txBody>
          <a:bodyPr wrap="none">
            <a:spAutoFit/>
          </a:bodyPr>
          <a:lstStyle/>
          <a:p>
            <a:pPr algn="ctr"/>
            <a:r>
              <a:rPr lang="en-US" sz="900" dirty="0" smtClean="0">
                <a:solidFill>
                  <a:schemeClr val="bg1">
                    <a:lumMod val="50000"/>
                  </a:schemeClr>
                </a:solidFill>
              </a:rPr>
              <a:t>© 2015 IBM Corporation</a:t>
            </a:r>
            <a:endParaRPr lang="en-US" sz="900" dirty="0">
              <a:solidFill>
                <a:schemeClr val="bg1">
                  <a:lumMod val="50000"/>
                </a:schemeClr>
              </a:solidFill>
            </a:endParaRPr>
          </a:p>
        </p:txBody>
      </p:sp>
      <p:pic>
        <p:nvPicPr>
          <p:cNvPr id="5" name="Picture 4"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4799" y="346930"/>
            <a:ext cx="1178879" cy="103938"/>
          </a:xfrm>
          <a:prstGeom prst="rect">
            <a:avLst/>
          </a:prstGeom>
        </p:spPr>
      </p:pic>
      <p:pic>
        <p:nvPicPr>
          <p:cNvPr id="9" name="Picture 8" descr="Interconnect 2015_ppt layout-05.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8638" y="6263630"/>
            <a:ext cx="2731029" cy="310518"/>
          </a:xfrm>
          <a:prstGeom prst="rect">
            <a:avLst/>
          </a:prstGeom>
        </p:spPr>
      </p:pic>
      <p:pic>
        <p:nvPicPr>
          <p:cNvPr id="4" name="Picture 3" descr="InterConnect15-CBM-Date-Loc-Des-300dpi.png"/>
          <p:cNvPicPr>
            <a:picLocks noChangeAspect="1"/>
          </p:cNvPicPr>
          <p:nvPr userDrawn="1"/>
        </p:nvPicPr>
        <p:blipFill rotWithShape="1">
          <a:blip r:embed="rId5">
            <a:extLst>
              <a:ext uri="{28A0092B-C50C-407E-A947-70E740481C1C}">
                <a14:useLocalDpi xmlns:a14="http://schemas.microsoft.com/office/drawing/2010/main" val="0"/>
              </a:ext>
            </a:extLst>
          </a:blip>
          <a:srcRect b="37342"/>
          <a:stretch/>
        </p:blipFill>
        <p:spPr>
          <a:xfrm>
            <a:off x="476228" y="4799763"/>
            <a:ext cx="3905577" cy="1270044"/>
          </a:xfrm>
          <a:prstGeom prst="rect">
            <a:avLst/>
          </a:prstGeom>
        </p:spPr>
      </p:pic>
    </p:spTree>
    <p:extLst>
      <p:ext uri="{BB962C8B-B14F-4D97-AF65-F5344CB8AC3E}">
        <p14:creationId xmlns:p14="http://schemas.microsoft.com/office/powerpoint/2010/main" val="242886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63538" indent="-363538">
              <a:defRPr/>
            </a:lvl1pPr>
            <a:lvl2pPr marL="1133475" indent="-285750">
              <a:defRPr/>
            </a:lvl2pPr>
            <a:lvl3pPr marL="1379538" indent="-228600">
              <a:tabLst>
                <a:tab pos="1381125" algn="l"/>
              </a:tabLst>
              <a:defRPr/>
            </a:lvl3pPr>
            <a:lvl4pPr marL="1851025" indent="-228600">
              <a:buFont typeface="Arial"/>
              <a:buChar cha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374394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8464" y="2720113"/>
            <a:ext cx="4248022" cy="1407387"/>
          </a:xfrm>
        </p:spPr>
        <p:txBody>
          <a:bodyPr anchor="t">
            <a:normAutofit/>
          </a:bodyPr>
          <a:lstStyle>
            <a:lvl1pPr algn="l">
              <a:defRPr sz="3400" b="0" cap="none"/>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pic>
        <p:nvPicPr>
          <p:cNvPr id="12" name="Picture 11"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991" y="346930"/>
            <a:ext cx="1313688" cy="115824"/>
          </a:xfrm>
          <a:prstGeom prst="rect">
            <a:avLst/>
          </a:prstGeom>
        </p:spPr>
      </p:pic>
      <p:pic>
        <p:nvPicPr>
          <p:cNvPr id="7" name="Picture 6" descr="InterConnect15-CBM-Date-Loc-Des-300dpi.png"/>
          <p:cNvPicPr>
            <a:picLocks noChangeAspect="1"/>
          </p:cNvPicPr>
          <p:nvPr userDrawn="1"/>
        </p:nvPicPr>
        <p:blipFill rotWithShape="1">
          <a:blip r:embed="rId4">
            <a:extLst>
              <a:ext uri="{28A0092B-C50C-407E-A947-70E740481C1C}">
                <a14:useLocalDpi xmlns:a14="http://schemas.microsoft.com/office/drawing/2010/main" val="0"/>
              </a:ext>
            </a:extLst>
          </a:blip>
          <a:srcRect b="37342"/>
          <a:stretch/>
        </p:blipFill>
        <p:spPr>
          <a:xfrm>
            <a:off x="476228" y="5207000"/>
            <a:ext cx="4059221" cy="1320007"/>
          </a:xfrm>
          <a:prstGeom prst="rect">
            <a:avLst/>
          </a:prstGeom>
        </p:spPr>
      </p:pic>
    </p:spTree>
    <p:extLst>
      <p:ext uri="{BB962C8B-B14F-4D97-AF65-F5344CB8AC3E}">
        <p14:creationId xmlns:p14="http://schemas.microsoft.com/office/powerpoint/2010/main" val="121243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358400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277057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242" y="2242081"/>
            <a:ext cx="5463272" cy="1040475"/>
          </a:xfrm>
        </p:spPr>
        <p:txBody>
          <a:bodyPr anchor="b" anchorCtr="0">
            <a:noAutofit/>
          </a:bodyPr>
          <a:lstStyle>
            <a:lvl1pPr>
              <a:defRPr sz="6600"/>
            </a:lvl1pPr>
          </a:lstStyle>
          <a:p>
            <a:r>
              <a:rPr lang="en-US" dirty="0" smtClean="0"/>
              <a:t>Thank You</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pic>
        <p:nvPicPr>
          <p:cNvPr id="11" name="Picture 10"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991" y="346930"/>
            <a:ext cx="1313688" cy="115824"/>
          </a:xfrm>
          <a:prstGeom prst="rect">
            <a:avLst/>
          </a:prstGeom>
        </p:spPr>
      </p:pic>
      <p:pic>
        <p:nvPicPr>
          <p:cNvPr id="7" name="Picture 6" descr="InterConnect15-CBM-Date-Loc-Des-300dpi.png"/>
          <p:cNvPicPr>
            <a:picLocks noChangeAspect="1"/>
          </p:cNvPicPr>
          <p:nvPr userDrawn="1"/>
        </p:nvPicPr>
        <p:blipFill rotWithShape="1">
          <a:blip r:embed="rId4">
            <a:extLst>
              <a:ext uri="{28A0092B-C50C-407E-A947-70E740481C1C}">
                <a14:useLocalDpi xmlns:a14="http://schemas.microsoft.com/office/drawing/2010/main" val="0"/>
              </a:ext>
            </a:extLst>
          </a:blip>
          <a:srcRect b="37342"/>
          <a:stretch/>
        </p:blipFill>
        <p:spPr>
          <a:xfrm>
            <a:off x="476228" y="5207000"/>
            <a:ext cx="4059221" cy="1320007"/>
          </a:xfrm>
          <a:prstGeom prst="rect">
            <a:avLst/>
          </a:prstGeom>
        </p:spPr>
      </p:pic>
    </p:spTree>
    <p:extLst>
      <p:ext uri="{BB962C8B-B14F-4D97-AF65-F5344CB8AC3E}">
        <p14:creationId xmlns:p14="http://schemas.microsoft.com/office/powerpoint/2010/main" val="272242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t="-2" b="-10691"/>
          <a:stretch/>
        </p:blipFill>
        <p:spPr>
          <a:xfrm>
            <a:off x="8050213" y="0"/>
            <a:ext cx="1113113" cy="1542270"/>
          </a:xfrm>
          <a:prstGeom prst="rect">
            <a:avLst/>
          </a:prstGeom>
        </p:spPr>
      </p:pic>
      <p:sp>
        <p:nvSpPr>
          <p:cNvPr id="2" name="Title Placeholder 1"/>
          <p:cNvSpPr>
            <a:spLocks noGrp="1"/>
          </p:cNvSpPr>
          <p:nvPr>
            <p:ph type="title"/>
          </p:nvPr>
        </p:nvSpPr>
        <p:spPr>
          <a:xfrm>
            <a:off x="335450" y="360740"/>
            <a:ext cx="7648617" cy="62398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5450" y="1054384"/>
            <a:ext cx="8506046" cy="52507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Slide Number Placeholder 3"/>
          <p:cNvSpPr>
            <a:spLocks noGrp="1"/>
          </p:cNvSpPr>
          <p:nvPr userDrawn="1">
            <p:ph type="sldNum" sz="quarter" idx="4"/>
          </p:nvPr>
        </p:nvSpPr>
        <p:spPr>
          <a:xfrm>
            <a:off x="8603852" y="6492875"/>
            <a:ext cx="482561" cy="311471"/>
          </a:xfrm>
          <a:prstGeom prst="rect">
            <a:avLst/>
          </a:prstGeom>
        </p:spPr>
        <p:txBody>
          <a:bodyPr/>
          <a:lstStyle>
            <a:lvl1pPr algn="ctr">
              <a:defRPr sz="900">
                <a:solidFill>
                  <a:schemeClr val="bg1">
                    <a:lumMod val="50000"/>
                  </a:schemeClr>
                </a:solidFill>
              </a:defRPr>
            </a:lvl1pPr>
          </a:lstStyle>
          <a:p>
            <a:fld id="{9B6B7A19-9BD6-654B-9E7A-5FCB6FF99B9F}" type="slidenum">
              <a:rPr lang="en-US" smtClean="0"/>
              <a:pPr/>
              <a:t>‹#›</a:t>
            </a:fld>
            <a:endParaRPr lang="en-US" dirty="0"/>
          </a:p>
        </p:txBody>
      </p:sp>
      <p:pic>
        <p:nvPicPr>
          <p:cNvPr id="10" name="Picture 9" descr="InterConnect15-CBM-300dpi.png"/>
          <p:cNvPicPr>
            <a:picLocks noChangeAspect="1"/>
          </p:cNvPicPr>
          <p:nvPr userDrawn="1"/>
        </p:nvPicPr>
        <p:blipFill rotWithShape="1">
          <a:blip r:embed="rId9">
            <a:extLst>
              <a:ext uri="{28A0092B-C50C-407E-A947-70E740481C1C}">
                <a14:useLocalDpi xmlns:a14="http://schemas.microsoft.com/office/drawing/2010/main" val="0"/>
              </a:ext>
            </a:extLst>
          </a:blip>
          <a:srcRect t="39353"/>
          <a:stretch/>
        </p:blipFill>
        <p:spPr>
          <a:xfrm>
            <a:off x="429658" y="6430757"/>
            <a:ext cx="1826581" cy="237209"/>
          </a:xfrm>
          <a:prstGeom prst="rect">
            <a:avLst/>
          </a:prstGeom>
        </p:spPr>
      </p:pic>
      <p:pic>
        <p:nvPicPr>
          <p:cNvPr id="12" name="Picture 1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052011" y="6536267"/>
            <a:ext cx="1217132" cy="130308"/>
          </a:xfrm>
          <a:prstGeom prst="rect">
            <a:avLst/>
          </a:prstGeom>
        </p:spPr>
      </p:pic>
    </p:spTree>
    <p:extLst>
      <p:ext uri="{BB962C8B-B14F-4D97-AF65-F5344CB8AC3E}">
        <p14:creationId xmlns:p14="http://schemas.microsoft.com/office/powerpoint/2010/main" val="86215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Lst>
  <p:hf hdr="0" ftr="0" dt="0"/>
  <p:txStyles>
    <p:titleStyle>
      <a:lvl1pPr algn="l" defTabSz="457200" rtl="0" eaLnBrk="1" latinLnBrk="0" hangingPunct="1">
        <a:lnSpc>
          <a:spcPct val="95000"/>
        </a:lnSpc>
        <a:spcBef>
          <a:spcPct val="0"/>
        </a:spcBef>
        <a:buNone/>
        <a:defRPr sz="2800" kern="1200">
          <a:solidFill>
            <a:schemeClr val="accent1"/>
          </a:solidFill>
          <a:latin typeface="+mj-lt"/>
          <a:ea typeface="+mj-ea"/>
          <a:cs typeface="+mj-cs"/>
        </a:defRPr>
      </a:lvl1pPr>
    </p:titleStyle>
    <p:bodyStyle>
      <a:lvl1pPr marL="298450" indent="-298450"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712788"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082675" indent="-228600" algn="l" defTabSz="457200" rtl="0" eaLnBrk="1" latinLnBrk="0" hangingPunct="1">
        <a:spcBef>
          <a:spcPct val="20000"/>
        </a:spcBef>
        <a:buFont typeface="Lucida Grande"/>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26242" y="1521465"/>
            <a:ext cx="5281137" cy="1512295"/>
          </a:xfrm>
        </p:spPr>
        <p:txBody>
          <a:bodyPr>
            <a:noAutofit/>
          </a:bodyPr>
          <a:lstStyle/>
          <a:p>
            <a:r>
              <a:rPr lang="en-GB" sz="2400" dirty="0"/>
              <a:t>Introduction to </a:t>
            </a:r>
            <a:r>
              <a:rPr lang="en-GB" sz="2400" dirty="0" smtClean="0"/>
              <a:t/>
            </a:r>
            <a:br>
              <a:rPr lang="en-GB" sz="2400" dirty="0" smtClean="0"/>
            </a:br>
            <a:r>
              <a:rPr lang="en-GB" sz="2400" dirty="0" err="1" smtClean="0"/>
              <a:t>Microservices</a:t>
            </a:r>
            <a:r>
              <a:rPr lang="en-GB" sz="2400" dirty="0" smtClean="0"/>
              <a:t> </a:t>
            </a:r>
            <a:r>
              <a:rPr lang="en-GB" sz="2400" dirty="0"/>
              <a:t>and Cloud Native Application Architecture</a:t>
            </a:r>
            <a:endParaRPr lang="en-US" sz="2400" dirty="0" smtClean="0"/>
          </a:p>
        </p:txBody>
      </p:sp>
      <p:sp>
        <p:nvSpPr>
          <p:cNvPr id="4" name="Subtitle 3"/>
          <p:cNvSpPr>
            <a:spLocks noGrp="1"/>
          </p:cNvSpPr>
          <p:nvPr>
            <p:ph type="subTitle" idx="1"/>
          </p:nvPr>
        </p:nvSpPr>
        <p:spPr/>
        <p:txBody>
          <a:bodyPr rtlCol="0">
            <a:normAutofit/>
          </a:bodyPr>
          <a:lstStyle/>
          <a:p>
            <a:pPr eaLnBrk="1" fontAlgn="auto" hangingPunct="1">
              <a:buFont typeface="Arial"/>
              <a:buNone/>
              <a:defRPr/>
            </a:pPr>
            <a:r>
              <a:rPr lang="en-US" sz="1800" dirty="0" smtClean="0"/>
              <a:t>David Currie, Senior Software Engineer</a:t>
            </a:r>
          </a:p>
          <a:p>
            <a:pPr eaLnBrk="1" fontAlgn="auto" hangingPunct="1">
              <a:buFont typeface="Arial"/>
              <a:buNone/>
              <a:defRPr/>
            </a:pPr>
            <a:r>
              <a:rPr lang="en-US" sz="1800" i="1" dirty="0" smtClean="0"/>
              <a:t>@dcurrie | david_currie@uk.ibm.com</a:t>
            </a:r>
            <a:endParaRPr lang="en-US" sz="1800" i="1" dirty="0"/>
          </a:p>
        </p:txBody>
      </p:sp>
    </p:spTree>
    <p:extLst>
      <p:ext uri="{BB962C8B-B14F-4D97-AF65-F5344CB8AC3E}">
        <p14:creationId xmlns:p14="http://schemas.microsoft.com/office/powerpoint/2010/main" val="4153776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781050" y="3459548"/>
            <a:ext cx="3130550" cy="331402"/>
          </a:xfrm>
          <a:prstGeom prst="homePlat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GB" sz="2200" dirty="0"/>
          </a:p>
        </p:txBody>
      </p:sp>
      <p:sp>
        <p:nvSpPr>
          <p:cNvPr id="3" name="Title 2"/>
          <p:cNvSpPr>
            <a:spLocks noGrp="1"/>
          </p:cNvSpPr>
          <p:nvPr>
            <p:ph type="title"/>
          </p:nvPr>
        </p:nvSpPr>
        <p:spPr/>
        <p:txBody>
          <a:bodyPr/>
          <a:lstStyle/>
          <a:p>
            <a:r>
              <a:rPr lang="en-GB" dirty="0" smtClean="0"/>
              <a:t>Twelve Factors</a:t>
            </a:r>
            <a:endParaRPr lang="en-GB" dirty="0"/>
          </a:p>
        </p:txBody>
      </p:sp>
      <p:sp>
        <p:nvSpPr>
          <p:cNvPr id="4" name="Content Placeholder 3"/>
          <p:cNvSpPr>
            <a:spLocks noGrp="1"/>
          </p:cNvSpPr>
          <p:nvPr>
            <p:ph idx="1"/>
          </p:nvPr>
        </p:nvSpPr>
        <p:spPr>
          <a:xfrm>
            <a:off x="335450" y="1364048"/>
            <a:ext cx="3147052" cy="4996220"/>
          </a:xfrm>
          <a:solidFill>
            <a:schemeClr val="tx1"/>
          </a:solidFill>
        </p:spPr>
        <p:txBody>
          <a:bodyPr/>
          <a:lstStyle/>
          <a:p>
            <a:pPr marL="514350" indent="-514350">
              <a:buFont typeface="+mj-lt"/>
              <a:buAutoNum type="romanUcPeriod"/>
            </a:pPr>
            <a:r>
              <a:rPr lang="en-GB" b="1" dirty="0" smtClean="0">
                <a:solidFill>
                  <a:schemeClr val="tx1">
                    <a:lumMod val="75000"/>
                    <a:lumOff val="25000"/>
                  </a:schemeClr>
                </a:solidFill>
              </a:rPr>
              <a:t>Codebase</a:t>
            </a:r>
          </a:p>
          <a:p>
            <a:pPr marL="457200" indent="-457200">
              <a:buFont typeface="+mj-lt"/>
              <a:buAutoNum type="romanUcPeriod"/>
            </a:pPr>
            <a:r>
              <a:rPr lang="en-GB" dirty="0" smtClean="0">
                <a:solidFill>
                  <a:schemeClr val="tx1">
                    <a:lumMod val="75000"/>
                    <a:lumOff val="25000"/>
                  </a:schemeClr>
                </a:solidFill>
              </a:rPr>
              <a:t>Dependencies</a:t>
            </a:r>
          </a:p>
          <a:p>
            <a:pPr marL="457200" indent="-457200">
              <a:buFont typeface="+mj-lt"/>
              <a:buAutoNum type="romanUcPeriod"/>
            </a:pPr>
            <a:r>
              <a:rPr lang="en-GB" dirty="0" err="1" smtClean="0">
                <a:solidFill>
                  <a:schemeClr val="tx1">
                    <a:lumMod val="75000"/>
                    <a:lumOff val="25000"/>
                  </a:schemeClr>
                </a:solidFill>
              </a:rPr>
              <a:t>Config</a:t>
            </a:r>
            <a:endParaRPr lang="en-GB" dirty="0" smtClean="0">
              <a:solidFill>
                <a:schemeClr val="tx1">
                  <a:lumMod val="75000"/>
                  <a:lumOff val="25000"/>
                </a:schemeClr>
              </a:solidFill>
            </a:endParaRPr>
          </a:p>
          <a:p>
            <a:pPr marL="457200" indent="-457200">
              <a:buFont typeface="+mj-lt"/>
              <a:buAutoNum type="romanUcPeriod"/>
            </a:pPr>
            <a:r>
              <a:rPr lang="en-GB" dirty="0" smtClean="0">
                <a:solidFill>
                  <a:schemeClr val="tx1">
                    <a:lumMod val="75000"/>
                    <a:lumOff val="25000"/>
                  </a:schemeClr>
                </a:solidFill>
              </a:rPr>
              <a:t>Backing Services</a:t>
            </a:r>
          </a:p>
          <a:p>
            <a:pPr marL="457200" indent="-457200">
              <a:buFont typeface="+mj-lt"/>
              <a:buAutoNum type="romanUcPeriod"/>
            </a:pPr>
            <a:r>
              <a:rPr lang="en-GB" dirty="0" smtClean="0">
                <a:solidFill>
                  <a:schemeClr val="tx1">
                    <a:lumMod val="75000"/>
                    <a:lumOff val="25000"/>
                  </a:schemeClr>
                </a:solidFill>
              </a:rPr>
              <a:t>Build, release, run</a:t>
            </a:r>
          </a:p>
          <a:p>
            <a:pPr marL="457200" indent="-457200">
              <a:buFont typeface="+mj-lt"/>
              <a:buAutoNum type="romanUcPeriod"/>
            </a:pPr>
            <a:r>
              <a:rPr lang="en-GB" dirty="0" smtClean="0">
                <a:solidFill>
                  <a:schemeClr val="bg1"/>
                </a:solidFill>
              </a:rPr>
              <a:t>Processes</a:t>
            </a:r>
          </a:p>
          <a:p>
            <a:pPr marL="457200" indent="-457200">
              <a:buFont typeface="+mj-lt"/>
              <a:buAutoNum type="romanUcPeriod"/>
            </a:pPr>
            <a:r>
              <a:rPr lang="en-GB" dirty="0" smtClean="0">
                <a:solidFill>
                  <a:schemeClr val="tx1">
                    <a:lumMod val="75000"/>
                    <a:lumOff val="25000"/>
                  </a:schemeClr>
                </a:solidFill>
              </a:rPr>
              <a:t>Port binding</a:t>
            </a:r>
          </a:p>
          <a:p>
            <a:pPr marL="457200" indent="-457200">
              <a:buFont typeface="+mj-lt"/>
              <a:buAutoNum type="romanUcPeriod"/>
            </a:pPr>
            <a:r>
              <a:rPr lang="en-GB" dirty="0" smtClean="0">
                <a:solidFill>
                  <a:schemeClr val="tx1">
                    <a:lumMod val="75000"/>
                    <a:lumOff val="25000"/>
                  </a:schemeClr>
                </a:solidFill>
              </a:rPr>
              <a:t>Concurrency</a:t>
            </a:r>
          </a:p>
          <a:p>
            <a:pPr marL="457200" indent="-457200">
              <a:buFont typeface="+mj-lt"/>
              <a:buAutoNum type="romanUcPeriod"/>
            </a:pPr>
            <a:r>
              <a:rPr lang="en-GB" dirty="0" smtClean="0">
                <a:solidFill>
                  <a:schemeClr val="tx1">
                    <a:lumMod val="75000"/>
                    <a:lumOff val="25000"/>
                  </a:schemeClr>
                </a:solidFill>
              </a:rPr>
              <a:t>Disposability</a:t>
            </a:r>
          </a:p>
          <a:p>
            <a:pPr marL="457200" indent="-457200">
              <a:buFont typeface="+mj-lt"/>
              <a:buAutoNum type="romanUcPeriod"/>
            </a:pPr>
            <a:r>
              <a:rPr lang="en-GB" dirty="0" smtClean="0">
                <a:solidFill>
                  <a:schemeClr val="tx1">
                    <a:lumMod val="75000"/>
                    <a:lumOff val="25000"/>
                  </a:schemeClr>
                </a:solidFill>
              </a:rPr>
              <a:t>Dev/prod parity</a:t>
            </a:r>
          </a:p>
          <a:p>
            <a:pPr marL="457200" indent="-457200">
              <a:buFont typeface="+mj-lt"/>
              <a:buAutoNum type="romanUcPeriod"/>
            </a:pPr>
            <a:r>
              <a:rPr lang="en-GB" dirty="0" smtClean="0">
                <a:solidFill>
                  <a:schemeClr val="tx1">
                    <a:lumMod val="75000"/>
                    <a:lumOff val="25000"/>
                  </a:schemeClr>
                </a:solidFill>
              </a:rPr>
              <a:t>Logs</a:t>
            </a:r>
          </a:p>
          <a:p>
            <a:pPr marL="457200" indent="-457200">
              <a:buFont typeface="+mj-lt"/>
              <a:buAutoNum type="romanUcPeriod"/>
            </a:pPr>
            <a:r>
              <a:rPr lang="en-GB" dirty="0" smtClean="0">
                <a:solidFill>
                  <a:schemeClr val="tx1">
                    <a:lumMod val="75000"/>
                    <a:lumOff val="25000"/>
                  </a:schemeClr>
                </a:solidFill>
              </a:rPr>
              <a:t>Admin processes</a:t>
            </a:r>
            <a:endParaRPr lang="en-GB" dirty="0">
              <a:solidFill>
                <a:schemeClr val="tx1">
                  <a:lumMod val="75000"/>
                  <a:lumOff val="25000"/>
                </a:schemeClr>
              </a:solidFill>
            </a:endParaRPr>
          </a:p>
        </p:txBody>
      </p:sp>
      <p:sp>
        <p:nvSpPr>
          <p:cNvPr id="6" name="TextBox 5"/>
          <p:cNvSpPr txBox="1"/>
          <p:nvPr/>
        </p:nvSpPr>
        <p:spPr>
          <a:xfrm>
            <a:off x="3911600" y="1364048"/>
            <a:ext cx="4724400" cy="4996220"/>
          </a:xfrm>
          <a:prstGeom prst="rect">
            <a:avLst/>
          </a:prstGeom>
          <a:solidFill>
            <a:schemeClr val="tx1"/>
          </a:solidFill>
          <a:ln>
            <a:solidFill>
              <a:schemeClr val="tx1"/>
            </a:solidFill>
          </a:ln>
          <a:effectLst/>
        </p:spPr>
        <p:txBody>
          <a:bodyPr wrap="square" lIns="180000" tIns="180000" rIns="180000" bIns="180000" rtlCol="0">
            <a:noAutofit/>
          </a:bodyPr>
          <a:lstStyle/>
          <a:p>
            <a:pPr marL="342900" indent="-342900">
              <a:buFont typeface="Arial" panose="020B0604020202020204" pitchFamily="34" charset="0"/>
              <a:buChar char="•"/>
            </a:pPr>
            <a:r>
              <a:rPr lang="en-GB" sz="2200" dirty="0">
                <a:solidFill>
                  <a:schemeClr val="bg1"/>
                </a:solidFill>
              </a:rPr>
              <a:t>Execute the app as one or more stateless </a:t>
            </a:r>
            <a:r>
              <a:rPr lang="en-GB" sz="2200" dirty="0" smtClean="0">
                <a:solidFill>
                  <a:schemeClr val="bg1"/>
                </a:solidFill>
              </a:rPr>
              <a:t>processes</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smtClean="0">
                <a:solidFill>
                  <a:schemeClr val="bg1"/>
                </a:solidFill>
              </a:rPr>
              <a:t>Never rely on sticky sessions</a:t>
            </a:r>
            <a:endParaRPr lang="en-GB" sz="2200" dirty="0">
              <a:solidFill>
                <a:schemeClr val="bg1"/>
              </a:solidFill>
            </a:endParaRP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a:solidFill>
                  <a:srgbClr val="34B1EC"/>
                </a:solidFill>
              </a:rPr>
              <a:t>Bluemix: </a:t>
            </a:r>
            <a:r>
              <a:rPr lang="en-GB" sz="2200" dirty="0" smtClean="0">
                <a:solidFill>
                  <a:srgbClr val="34B1EC"/>
                </a:solidFill>
              </a:rPr>
              <a:t>application instances are stateless (state held by services)</a:t>
            </a:r>
            <a:endParaRPr lang="en-GB" sz="2200" dirty="0">
              <a:solidFill>
                <a:schemeClr val="bg1"/>
              </a:solidFill>
            </a:endParaRPr>
          </a:p>
          <a:p>
            <a:pPr marL="342900" indent="-342900">
              <a:buFont typeface="Arial" panose="020B0604020202020204" pitchFamily="34" charset="0"/>
              <a:buChar char="•"/>
            </a:pPr>
            <a:endParaRPr lang="en-GB" sz="2200" dirty="0" smtClean="0">
              <a:solidFill>
                <a:schemeClr val="bg1"/>
              </a:solidFill>
            </a:endParaRPr>
          </a:p>
        </p:txBody>
      </p:sp>
    </p:spTree>
    <p:extLst>
      <p:ext uri="{BB962C8B-B14F-4D97-AF65-F5344CB8AC3E}">
        <p14:creationId xmlns:p14="http://schemas.microsoft.com/office/powerpoint/2010/main" val="2457870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781050" y="3859598"/>
            <a:ext cx="3130550" cy="331402"/>
          </a:xfrm>
          <a:prstGeom prst="homePlat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GB" sz="2200" dirty="0"/>
          </a:p>
        </p:txBody>
      </p:sp>
      <p:sp>
        <p:nvSpPr>
          <p:cNvPr id="3" name="Title 2"/>
          <p:cNvSpPr>
            <a:spLocks noGrp="1"/>
          </p:cNvSpPr>
          <p:nvPr>
            <p:ph type="title"/>
          </p:nvPr>
        </p:nvSpPr>
        <p:spPr/>
        <p:txBody>
          <a:bodyPr/>
          <a:lstStyle/>
          <a:p>
            <a:r>
              <a:rPr lang="en-GB" dirty="0" smtClean="0"/>
              <a:t>Twelve Factors</a:t>
            </a:r>
            <a:endParaRPr lang="en-GB" dirty="0"/>
          </a:p>
        </p:txBody>
      </p:sp>
      <p:sp>
        <p:nvSpPr>
          <p:cNvPr id="4" name="Content Placeholder 3"/>
          <p:cNvSpPr>
            <a:spLocks noGrp="1"/>
          </p:cNvSpPr>
          <p:nvPr>
            <p:ph idx="1"/>
          </p:nvPr>
        </p:nvSpPr>
        <p:spPr>
          <a:xfrm>
            <a:off x="335450" y="1364048"/>
            <a:ext cx="3147052" cy="4996220"/>
          </a:xfrm>
          <a:solidFill>
            <a:schemeClr val="tx1"/>
          </a:solidFill>
        </p:spPr>
        <p:txBody>
          <a:bodyPr/>
          <a:lstStyle/>
          <a:p>
            <a:pPr marL="514350" indent="-514350">
              <a:buFont typeface="+mj-lt"/>
              <a:buAutoNum type="romanUcPeriod"/>
            </a:pPr>
            <a:r>
              <a:rPr lang="en-GB" b="1" dirty="0" smtClean="0">
                <a:solidFill>
                  <a:schemeClr val="tx1">
                    <a:lumMod val="75000"/>
                    <a:lumOff val="25000"/>
                  </a:schemeClr>
                </a:solidFill>
              </a:rPr>
              <a:t>Codebase</a:t>
            </a:r>
          </a:p>
          <a:p>
            <a:pPr marL="457200" indent="-457200">
              <a:buFont typeface="+mj-lt"/>
              <a:buAutoNum type="romanUcPeriod"/>
            </a:pPr>
            <a:r>
              <a:rPr lang="en-GB" dirty="0" smtClean="0">
                <a:solidFill>
                  <a:schemeClr val="tx1">
                    <a:lumMod val="75000"/>
                    <a:lumOff val="25000"/>
                  </a:schemeClr>
                </a:solidFill>
              </a:rPr>
              <a:t>Dependencies</a:t>
            </a:r>
          </a:p>
          <a:p>
            <a:pPr marL="457200" indent="-457200">
              <a:buFont typeface="+mj-lt"/>
              <a:buAutoNum type="romanUcPeriod"/>
            </a:pPr>
            <a:r>
              <a:rPr lang="en-GB" dirty="0" err="1" smtClean="0">
                <a:solidFill>
                  <a:schemeClr val="tx1">
                    <a:lumMod val="75000"/>
                    <a:lumOff val="25000"/>
                  </a:schemeClr>
                </a:solidFill>
              </a:rPr>
              <a:t>Config</a:t>
            </a:r>
            <a:endParaRPr lang="en-GB" dirty="0" smtClean="0">
              <a:solidFill>
                <a:schemeClr val="tx1">
                  <a:lumMod val="75000"/>
                  <a:lumOff val="25000"/>
                </a:schemeClr>
              </a:solidFill>
            </a:endParaRPr>
          </a:p>
          <a:p>
            <a:pPr marL="457200" indent="-457200">
              <a:buFont typeface="+mj-lt"/>
              <a:buAutoNum type="romanUcPeriod"/>
            </a:pPr>
            <a:r>
              <a:rPr lang="en-GB" dirty="0" smtClean="0">
                <a:solidFill>
                  <a:schemeClr val="tx1">
                    <a:lumMod val="75000"/>
                    <a:lumOff val="25000"/>
                  </a:schemeClr>
                </a:solidFill>
              </a:rPr>
              <a:t>Backing Services</a:t>
            </a:r>
          </a:p>
          <a:p>
            <a:pPr marL="457200" indent="-457200">
              <a:buFont typeface="+mj-lt"/>
              <a:buAutoNum type="romanUcPeriod"/>
            </a:pPr>
            <a:r>
              <a:rPr lang="en-GB" dirty="0" smtClean="0">
                <a:solidFill>
                  <a:schemeClr val="tx1">
                    <a:lumMod val="75000"/>
                    <a:lumOff val="25000"/>
                  </a:schemeClr>
                </a:solidFill>
              </a:rPr>
              <a:t>Build, release, run</a:t>
            </a:r>
          </a:p>
          <a:p>
            <a:pPr marL="457200" indent="-457200">
              <a:buFont typeface="+mj-lt"/>
              <a:buAutoNum type="romanUcPeriod"/>
            </a:pPr>
            <a:r>
              <a:rPr lang="en-GB" dirty="0" smtClean="0">
                <a:solidFill>
                  <a:schemeClr val="tx1">
                    <a:lumMod val="75000"/>
                    <a:lumOff val="25000"/>
                  </a:schemeClr>
                </a:solidFill>
              </a:rPr>
              <a:t>Processes</a:t>
            </a:r>
          </a:p>
          <a:p>
            <a:pPr marL="457200" indent="-457200">
              <a:buFont typeface="+mj-lt"/>
              <a:buAutoNum type="romanUcPeriod"/>
            </a:pPr>
            <a:r>
              <a:rPr lang="en-GB" dirty="0" smtClean="0">
                <a:solidFill>
                  <a:schemeClr val="bg1"/>
                </a:solidFill>
              </a:rPr>
              <a:t>Port binding</a:t>
            </a:r>
          </a:p>
          <a:p>
            <a:pPr marL="457200" indent="-457200">
              <a:buFont typeface="+mj-lt"/>
              <a:buAutoNum type="romanUcPeriod"/>
            </a:pPr>
            <a:r>
              <a:rPr lang="en-GB" dirty="0" smtClean="0">
                <a:solidFill>
                  <a:schemeClr val="tx1">
                    <a:lumMod val="75000"/>
                    <a:lumOff val="25000"/>
                  </a:schemeClr>
                </a:solidFill>
              </a:rPr>
              <a:t>Concurrency</a:t>
            </a:r>
          </a:p>
          <a:p>
            <a:pPr marL="457200" indent="-457200">
              <a:buFont typeface="+mj-lt"/>
              <a:buAutoNum type="romanUcPeriod"/>
            </a:pPr>
            <a:r>
              <a:rPr lang="en-GB" dirty="0" smtClean="0">
                <a:solidFill>
                  <a:schemeClr val="tx1">
                    <a:lumMod val="75000"/>
                    <a:lumOff val="25000"/>
                  </a:schemeClr>
                </a:solidFill>
              </a:rPr>
              <a:t>Disposability</a:t>
            </a:r>
          </a:p>
          <a:p>
            <a:pPr marL="457200" indent="-457200">
              <a:buFont typeface="+mj-lt"/>
              <a:buAutoNum type="romanUcPeriod"/>
            </a:pPr>
            <a:r>
              <a:rPr lang="en-GB" dirty="0" smtClean="0">
                <a:solidFill>
                  <a:schemeClr val="tx1">
                    <a:lumMod val="75000"/>
                    <a:lumOff val="25000"/>
                  </a:schemeClr>
                </a:solidFill>
              </a:rPr>
              <a:t>Dev/prod parity</a:t>
            </a:r>
          </a:p>
          <a:p>
            <a:pPr marL="457200" indent="-457200">
              <a:buFont typeface="+mj-lt"/>
              <a:buAutoNum type="romanUcPeriod"/>
            </a:pPr>
            <a:r>
              <a:rPr lang="en-GB" dirty="0" smtClean="0">
                <a:solidFill>
                  <a:schemeClr val="tx1">
                    <a:lumMod val="75000"/>
                    <a:lumOff val="25000"/>
                  </a:schemeClr>
                </a:solidFill>
              </a:rPr>
              <a:t>Logs</a:t>
            </a:r>
          </a:p>
          <a:p>
            <a:pPr marL="457200" indent="-457200">
              <a:buFont typeface="+mj-lt"/>
              <a:buAutoNum type="romanUcPeriod"/>
            </a:pPr>
            <a:r>
              <a:rPr lang="en-GB" dirty="0" smtClean="0">
                <a:solidFill>
                  <a:schemeClr val="tx1">
                    <a:lumMod val="75000"/>
                    <a:lumOff val="25000"/>
                  </a:schemeClr>
                </a:solidFill>
              </a:rPr>
              <a:t>Admin processes</a:t>
            </a:r>
            <a:endParaRPr lang="en-GB" dirty="0">
              <a:solidFill>
                <a:schemeClr val="tx1">
                  <a:lumMod val="75000"/>
                  <a:lumOff val="25000"/>
                </a:schemeClr>
              </a:solidFill>
            </a:endParaRPr>
          </a:p>
        </p:txBody>
      </p:sp>
      <p:sp>
        <p:nvSpPr>
          <p:cNvPr id="6" name="TextBox 5"/>
          <p:cNvSpPr txBox="1"/>
          <p:nvPr/>
        </p:nvSpPr>
        <p:spPr>
          <a:xfrm>
            <a:off x="3911600" y="1364048"/>
            <a:ext cx="4724400" cy="4996220"/>
          </a:xfrm>
          <a:prstGeom prst="rect">
            <a:avLst/>
          </a:prstGeom>
          <a:solidFill>
            <a:schemeClr val="tx1"/>
          </a:solidFill>
          <a:ln>
            <a:solidFill>
              <a:schemeClr val="tx1"/>
            </a:solidFill>
          </a:ln>
          <a:effectLst/>
        </p:spPr>
        <p:txBody>
          <a:bodyPr wrap="square" lIns="180000" tIns="180000" rIns="180000" bIns="180000" rtlCol="0">
            <a:noAutofit/>
          </a:bodyPr>
          <a:lstStyle/>
          <a:p>
            <a:pPr marL="342900" indent="-342900">
              <a:buFont typeface="Arial" panose="020B0604020202020204" pitchFamily="34" charset="0"/>
              <a:buChar char="•"/>
            </a:pPr>
            <a:r>
              <a:rPr lang="fr-FR" sz="2200" dirty="0">
                <a:solidFill>
                  <a:schemeClr val="bg1"/>
                </a:solidFill>
              </a:rPr>
              <a:t>Export services via port </a:t>
            </a:r>
            <a:r>
              <a:rPr lang="fr-FR" sz="2200" dirty="0" smtClean="0">
                <a:solidFill>
                  <a:schemeClr val="bg1"/>
                </a:solidFill>
              </a:rPr>
              <a:t>binding</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a:solidFill>
                  <a:srgbClr val="34B1EC"/>
                </a:solidFill>
              </a:rPr>
              <a:t>Bluemix: </a:t>
            </a:r>
            <a:r>
              <a:rPr lang="en-GB" sz="2200" dirty="0" smtClean="0">
                <a:solidFill>
                  <a:srgbClr val="34B1EC"/>
                </a:solidFill>
              </a:rPr>
              <a:t>containers expose HTTP port externalised via route</a:t>
            </a:r>
            <a:endParaRPr lang="en-GB" sz="2200" dirty="0">
              <a:solidFill>
                <a:schemeClr val="bg1"/>
              </a:solidFill>
            </a:endParaRPr>
          </a:p>
          <a:p>
            <a:pPr marL="342900" indent="-342900">
              <a:buFont typeface="Arial" panose="020B0604020202020204" pitchFamily="34" charset="0"/>
              <a:buChar char="•"/>
            </a:pPr>
            <a:endParaRPr lang="fr-FR" sz="2200" dirty="0">
              <a:solidFill>
                <a:schemeClr val="bg1"/>
              </a:solidFill>
            </a:endParaRPr>
          </a:p>
        </p:txBody>
      </p:sp>
    </p:spTree>
    <p:extLst>
      <p:ext uri="{BB962C8B-B14F-4D97-AF65-F5344CB8AC3E}">
        <p14:creationId xmlns:p14="http://schemas.microsoft.com/office/powerpoint/2010/main" val="2940493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781050" y="4259648"/>
            <a:ext cx="3130550" cy="331402"/>
          </a:xfrm>
          <a:prstGeom prst="homePlat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GB" sz="2200" dirty="0"/>
          </a:p>
        </p:txBody>
      </p:sp>
      <p:sp>
        <p:nvSpPr>
          <p:cNvPr id="3" name="Title 2"/>
          <p:cNvSpPr>
            <a:spLocks noGrp="1"/>
          </p:cNvSpPr>
          <p:nvPr>
            <p:ph type="title"/>
          </p:nvPr>
        </p:nvSpPr>
        <p:spPr/>
        <p:txBody>
          <a:bodyPr/>
          <a:lstStyle/>
          <a:p>
            <a:r>
              <a:rPr lang="en-GB" dirty="0" smtClean="0"/>
              <a:t>Twelve Factors</a:t>
            </a:r>
            <a:endParaRPr lang="en-GB" dirty="0"/>
          </a:p>
        </p:txBody>
      </p:sp>
      <p:sp>
        <p:nvSpPr>
          <p:cNvPr id="4" name="Content Placeholder 3"/>
          <p:cNvSpPr>
            <a:spLocks noGrp="1"/>
          </p:cNvSpPr>
          <p:nvPr>
            <p:ph idx="1"/>
          </p:nvPr>
        </p:nvSpPr>
        <p:spPr>
          <a:xfrm>
            <a:off x="335450" y="1364048"/>
            <a:ext cx="3147052" cy="4996220"/>
          </a:xfrm>
          <a:solidFill>
            <a:schemeClr val="tx1"/>
          </a:solidFill>
        </p:spPr>
        <p:txBody>
          <a:bodyPr/>
          <a:lstStyle/>
          <a:p>
            <a:pPr marL="514350" indent="-514350">
              <a:buFont typeface="+mj-lt"/>
              <a:buAutoNum type="romanUcPeriod"/>
            </a:pPr>
            <a:r>
              <a:rPr lang="en-GB" b="1" dirty="0" smtClean="0">
                <a:solidFill>
                  <a:schemeClr val="tx1">
                    <a:lumMod val="75000"/>
                    <a:lumOff val="25000"/>
                  </a:schemeClr>
                </a:solidFill>
              </a:rPr>
              <a:t>Codebase</a:t>
            </a:r>
          </a:p>
          <a:p>
            <a:pPr marL="457200" indent="-457200">
              <a:buFont typeface="+mj-lt"/>
              <a:buAutoNum type="romanUcPeriod"/>
            </a:pPr>
            <a:r>
              <a:rPr lang="en-GB" dirty="0" smtClean="0">
                <a:solidFill>
                  <a:schemeClr val="tx1">
                    <a:lumMod val="75000"/>
                    <a:lumOff val="25000"/>
                  </a:schemeClr>
                </a:solidFill>
              </a:rPr>
              <a:t>Dependencies</a:t>
            </a:r>
          </a:p>
          <a:p>
            <a:pPr marL="457200" indent="-457200">
              <a:buFont typeface="+mj-lt"/>
              <a:buAutoNum type="romanUcPeriod"/>
            </a:pPr>
            <a:r>
              <a:rPr lang="en-GB" dirty="0" err="1" smtClean="0">
                <a:solidFill>
                  <a:schemeClr val="tx1">
                    <a:lumMod val="75000"/>
                    <a:lumOff val="25000"/>
                  </a:schemeClr>
                </a:solidFill>
              </a:rPr>
              <a:t>Config</a:t>
            </a:r>
            <a:endParaRPr lang="en-GB" dirty="0" smtClean="0">
              <a:solidFill>
                <a:schemeClr val="tx1">
                  <a:lumMod val="75000"/>
                  <a:lumOff val="25000"/>
                </a:schemeClr>
              </a:solidFill>
            </a:endParaRPr>
          </a:p>
          <a:p>
            <a:pPr marL="457200" indent="-457200">
              <a:buFont typeface="+mj-lt"/>
              <a:buAutoNum type="romanUcPeriod"/>
            </a:pPr>
            <a:r>
              <a:rPr lang="en-GB" dirty="0" smtClean="0">
                <a:solidFill>
                  <a:schemeClr val="tx1">
                    <a:lumMod val="75000"/>
                    <a:lumOff val="25000"/>
                  </a:schemeClr>
                </a:solidFill>
              </a:rPr>
              <a:t>Backing Services</a:t>
            </a:r>
          </a:p>
          <a:p>
            <a:pPr marL="457200" indent="-457200">
              <a:buFont typeface="+mj-lt"/>
              <a:buAutoNum type="romanUcPeriod"/>
            </a:pPr>
            <a:r>
              <a:rPr lang="en-GB" dirty="0" smtClean="0">
                <a:solidFill>
                  <a:schemeClr val="tx1">
                    <a:lumMod val="75000"/>
                    <a:lumOff val="25000"/>
                  </a:schemeClr>
                </a:solidFill>
              </a:rPr>
              <a:t>Build, release, run</a:t>
            </a:r>
          </a:p>
          <a:p>
            <a:pPr marL="457200" indent="-457200">
              <a:buFont typeface="+mj-lt"/>
              <a:buAutoNum type="romanUcPeriod"/>
            </a:pPr>
            <a:r>
              <a:rPr lang="en-GB" dirty="0" smtClean="0">
                <a:solidFill>
                  <a:schemeClr val="tx1">
                    <a:lumMod val="75000"/>
                    <a:lumOff val="25000"/>
                  </a:schemeClr>
                </a:solidFill>
              </a:rPr>
              <a:t>Processes</a:t>
            </a:r>
          </a:p>
          <a:p>
            <a:pPr marL="457200" indent="-457200">
              <a:buFont typeface="+mj-lt"/>
              <a:buAutoNum type="romanUcPeriod"/>
            </a:pPr>
            <a:r>
              <a:rPr lang="en-GB" dirty="0" smtClean="0">
                <a:solidFill>
                  <a:schemeClr val="tx1">
                    <a:lumMod val="75000"/>
                    <a:lumOff val="25000"/>
                  </a:schemeClr>
                </a:solidFill>
              </a:rPr>
              <a:t>Port binding</a:t>
            </a:r>
          </a:p>
          <a:p>
            <a:pPr marL="457200" indent="-457200">
              <a:buFont typeface="+mj-lt"/>
              <a:buAutoNum type="romanUcPeriod"/>
            </a:pPr>
            <a:r>
              <a:rPr lang="en-GB" dirty="0" smtClean="0">
                <a:solidFill>
                  <a:schemeClr val="bg1"/>
                </a:solidFill>
              </a:rPr>
              <a:t>Concurrency</a:t>
            </a:r>
          </a:p>
          <a:p>
            <a:pPr marL="457200" indent="-457200">
              <a:buFont typeface="+mj-lt"/>
              <a:buAutoNum type="romanUcPeriod"/>
            </a:pPr>
            <a:r>
              <a:rPr lang="en-GB" dirty="0" smtClean="0">
                <a:solidFill>
                  <a:schemeClr val="tx1">
                    <a:lumMod val="75000"/>
                    <a:lumOff val="25000"/>
                  </a:schemeClr>
                </a:solidFill>
              </a:rPr>
              <a:t>Disposability</a:t>
            </a:r>
          </a:p>
          <a:p>
            <a:pPr marL="457200" indent="-457200">
              <a:buFont typeface="+mj-lt"/>
              <a:buAutoNum type="romanUcPeriod"/>
            </a:pPr>
            <a:r>
              <a:rPr lang="en-GB" dirty="0" smtClean="0">
                <a:solidFill>
                  <a:schemeClr val="tx1">
                    <a:lumMod val="75000"/>
                    <a:lumOff val="25000"/>
                  </a:schemeClr>
                </a:solidFill>
              </a:rPr>
              <a:t>Dev/prod parity</a:t>
            </a:r>
          </a:p>
          <a:p>
            <a:pPr marL="457200" indent="-457200">
              <a:buFont typeface="+mj-lt"/>
              <a:buAutoNum type="romanUcPeriod"/>
            </a:pPr>
            <a:r>
              <a:rPr lang="en-GB" dirty="0" smtClean="0">
                <a:solidFill>
                  <a:schemeClr val="tx1">
                    <a:lumMod val="75000"/>
                    <a:lumOff val="25000"/>
                  </a:schemeClr>
                </a:solidFill>
              </a:rPr>
              <a:t>Logs</a:t>
            </a:r>
          </a:p>
          <a:p>
            <a:pPr marL="457200" indent="-457200">
              <a:buFont typeface="+mj-lt"/>
              <a:buAutoNum type="romanUcPeriod"/>
            </a:pPr>
            <a:r>
              <a:rPr lang="en-GB" dirty="0" smtClean="0">
                <a:solidFill>
                  <a:schemeClr val="tx1">
                    <a:lumMod val="75000"/>
                    <a:lumOff val="25000"/>
                  </a:schemeClr>
                </a:solidFill>
              </a:rPr>
              <a:t>Admin processes</a:t>
            </a:r>
            <a:endParaRPr lang="en-GB" dirty="0">
              <a:solidFill>
                <a:schemeClr val="tx1">
                  <a:lumMod val="75000"/>
                  <a:lumOff val="25000"/>
                </a:schemeClr>
              </a:solidFill>
            </a:endParaRPr>
          </a:p>
        </p:txBody>
      </p:sp>
      <p:sp>
        <p:nvSpPr>
          <p:cNvPr id="6" name="TextBox 5"/>
          <p:cNvSpPr txBox="1"/>
          <p:nvPr/>
        </p:nvSpPr>
        <p:spPr>
          <a:xfrm>
            <a:off x="3911600" y="1364048"/>
            <a:ext cx="4724400" cy="4996220"/>
          </a:xfrm>
          <a:prstGeom prst="rect">
            <a:avLst/>
          </a:prstGeom>
          <a:solidFill>
            <a:schemeClr val="tx1"/>
          </a:solidFill>
          <a:ln>
            <a:solidFill>
              <a:schemeClr val="tx1"/>
            </a:solidFill>
          </a:ln>
          <a:effectLst/>
        </p:spPr>
        <p:txBody>
          <a:bodyPr wrap="square" lIns="180000" tIns="180000" rIns="180000" bIns="180000" rtlCol="0">
            <a:noAutofit/>
          </a:bodyPr>
          <a:lstStyle/>
          <a:p>
            <a:pPr marL="342900" indent="-342900">
              <a:buFont typeface="Arial" panose="020B0604020202020204" pitchFamily="34" charset="0"/>
              <a:buChar char="•"/>
            </a:pPr>
            <a:r>
              <a:rPr lang="en-GB" sz="2200" dirty="0">
                <a:solidFill>
                  <a:schemeClr val="bg1"/>
                </a:solidFill>
              </a:rPr>
              <a:t>Scale out via the process </a:t>
            </a:r>
            <a:r>
              <a:rPr lang="en-GB" sz="2200" dirty="0" smtClean="0">
                <a:solidFill>
                  <a:schemeClr val="bg1"/>
                </a:solidFill>
              </a:rPr>
              <a:t>model</a:t>
            </a:r>
          </a:p>
          <a:p>
            <a:pPr marL="342900" indent="-342900">
              <a:buFont typeface="Arial" panose="020B0604020202020204" pitchFamily="34" charset="0"/>
              <a:buChar char="•"/>
            </a:pPr>
            <a:endParaRPr lang="en-GB" sz="2200" dirty="0" smtClean="0">
              <a:solidFill>
                <a:schemeClr val="bg1"/>
              </a:solidFill>
            </a:endParaRPr>
          </a:p>
          <a:p>
            <a:pPr marL="342900" indent="-342900">
              <a:buFont typeface="Arial" panose="020B0604020202020204" pitchFamily="34" charset="0"/>
              <a:buChar char="•"/>
            </a:pPr>
            <a:r>
              <a:rPr lang="en-GB" sz="2200" dirty="0" smtClean="0">
                <a:solidFill>
                  <a:schemeClr val="bg1"/>
                </a:solidFill>
              </a:rPr>
              <a:t>Individual VMs can only scale vertically so far</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smtClean="0">
                <a:solidFill>
                  <a:schemeClr val="bg1"/>
                </a:solidFill>
              </a:rPr>
              <a:t>Stateless nature makes scaling simple</a:t>
            </a:r>
            <a:endParaRPr lang="en-GB" sz="2200" dirty="0">
              <a:solidFill>
                <a:schemeClr val="bg1"/>
              </a:solidFill>
            </a:endParaRP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a:solidFill>
                  <a:srgbClr val="34B1EC"/>
                </a:solidFill>
              </a:rPr>
              <a:t>Bluemix: </a:t>
            </a:r>
            <a:r>
              <a:rPr lang="en-GB" sz="2200" dirty="0" err="1" smtClean="0">
                <a:solidFill>
                  <a:srgbClr val="34B1EC"/>
                </a:solidFill>
              </a:rPr>
              <a:t>cf</a:t>
            </a:r>
            <a:r>
              <a:rPr lang="en-GB" sz="2200" dirty="0" smtClean="0">
                <a:solidFill>
                  <a:srgbClr val="34B1EC"/>
                </a:solidFill>
              </a:rPr>
              <a:t> scale and auto-scaling service</a:t>
            </a:r>
            <a:endParaRPr lang="en-GB" sz="2200" dirty="0">
              <a:solidFill>
                <a:schemeClr val="bg1"/>
              </a:solidFill>
            </a:endParaRPr>
          </a:p>
          <a:p>
            <a:pPr marL="342900" indent="-342900">
              <a:buFont typeface="Arial" panose="020B0604020202020204" pitchFamily="34" charset="0"/>
              <a:buChar char="•"/>
            </a:pPr>
            <a:endParaRPr lang="en-GB" sz="2200" dirty="0">
              <a:solidFill>
                <a:schemeClr val="bg1"/>
              </a:solidFill>
            </a:endParaRPr>
          </a:p>
        </p:txBody>
      </p:sp>
    </p:spTree>
    <p:extLst>
      <p:ext uri="{BB962C8B-B14F-4D97-AF65-F5344CB8AC3E}">
        <p14:creationId xmlns:p14="http://schemas.microsoft.com/office/powerpoint/2010/main" val="1245567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781050" y="4659698"/>
            <a:ext cx="3130550" cy="331402"/>
          </a:xfrm>
          <a:prstGeom prst="homePlat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GB" sz="2200" dirty="0"/>
          </a:p>
        </p:txBody>
      </p:sp>
      <p:sp>
        <p:nvSpPr>
          <p:cNvPr id="3" name="Title 2"/>
          <p:cNvSpPr>
            <a:spLocks noGrp="1"/>
          </p:cNvSpPr>
          <p:nvPr>
            <p:ph type="title"/>
          </p:nvPr>
        </p:nvSpPr>
        <p:spPr/>
        <p:txBody>
          <a:bodyPr/>
          <a:lstStyle/>
          <a:p>
            <a:r>
              <a:rPr lang="en-GB" dirty="0" smtClean="0"/>
              <a:t>Twelve Factors</a:t>
            </a:r>
            <a:endParaRPr lang="en-GB" dirty="0"/>
          </a:p>
        </p:txBody>
      </p:sp>
      <p:sp>
        <p:nvSpPr>
          <p:cNvPr id="4" name="Content Placeholder 3"/>
          <p:cNvSpPr>
            <a:spLocks noGrp="1"/>
          </p:cNvSpPr>
          <p:nvPr>
            <p:ph idx="1"/>
          </p:nvPr>
        </p:nvSpPr>
        <p:spPr>
          <a:xfrm>
            <a:off x="335450" y="1364048"/>
            <a:ext cx="3147052" cy="4996220"/>
          </a:xfrm>
          <a:solidFill>
            <a:schemeClr val="tx1"/>
          </a:solidFill>
        </p:spPr>
        <p:txBody>
          <a:bodyPr/>
          <a:lstStyle/>
          <a:p>
            <a:pPr marL="514350" indent="-514350">
              <a:buFont typeface="+mj-lt"/>
              <a:buAutoNum type="romanUcPeriod"/>
            </a:pPr>
            <a:r>
              <a:rPr lang="en-GB" b="1" dirty="0" smtClean="0">
                <a:solidFill>
                  <a:schemeClr val="tx1">
                    <a:lumMod val="75000"/>
                    <a:lumOff val="25000"/>
                  </a:schemeClr>
                </a:solidFill>
              </a:rPr>
              <a:t>Codebase</a:t>
            </a:r>
          </a:p>
          <a:p>
            <a:pPr marL="457200" indent="-457200">
              <a:buFont typeface="+mj-lt"/>
              <a:buAutoNum type="romanUcPeriod"/>
            </a:pPr>
            <a:r>
              <a:rPr lang="en-GB" dirty="0" smtClean="0">
                <a:solidFill>
                  <a:schemeClr val="tx1">
                    <a:lumMod val="75000"/>
                    <a:lumOff val="25000"/>
                  </a:schemeClr>
                </a:solidFill>
              </a:rPr>
              <a:t>Dependencies</a:t>
            </a:r>
          </a:p>
          <a:p>
            <a:pPr marL="457200" indent="-457200">
              <a:buFont typeface="+mj-lt"/>
              <a:buAutoNum type="romanUcPeriod"/>
            </a:pPr>
            <a:r>
              <a:rPr lang="en-GB" dirty="0" err="1" smtClean="0">
                <a:solidFill>
                  <a:schemeClr val="tx1">
                    <a:lumMod val="75000"/>
                    <a:lumOff val="25000"/>
                  </a:schemeClr>
                </a:solidFill>
              </a:rPr>
              <a:t>Config</a:t>
            </a:r>
            <a:endParaRPr lang="en-GB" dirty="0" smtClean="0">
              <a:solidFill>
                <a:schemeClr val="tx1">
                  <a:lumMod val="75000"/>
                  <a:lumOff val="25000"/>
                </a:schemeClr>
              </a:solidFill>
            </a:endParaRPr>
          </a:p>
          <a:p>
            <a:pPr marL="457200" indent="-457200">
              <a:buFont typeface="+mj-lt"/>
              <a:buAutoNum type="romanUcPeriod"/>
            </a:pPr>
            <a:r>
              <a:rPr lang="en-GB" dirty="0" smtClean="0">
                <a:solidFill>
                  <a:schemeClr val="tx1">
                    <a:lumMod val="75000"/>
                    <a:lumOff val="25000"/>
                  </a:schemeClr>
                </a:solidFill>
              </a:rPr>
              <a:t>Backing Services</a:t>
            </a:r>
          </a:p>
          <a:p>
            <a:pPr marL="457200" indent="-457200">
              <a:buFont typeface="+mj-lt"/>
              <a:buAutoNum type="romanUcPeriod"/>
            </a:pPr>
            <a:r>
              <a:rPr lang="en-GB" dirty="0" smtClean="0">
                <a:solidFill>
                  <a:schemeClr val="tx1">
                    <a:lumMod val="75000"/>
                    <a:lumOff val="25000"/>
                  </a:schemeClr>
                </a:solidFill>
              </a:rPr>
              <a:t>Build, release, run</a:t>
            </a:r>
          </a:p>
          <a:p>
            <a:pPr marL="457200" indent="-457200">
              <a:buFont typeface="+mj-lt"/>
              <a:buAutoNum type="romanUcPeriod"/>
            </a:pPr>
            <a:r>
              <a:rPr lang="en-GB" dirty="0" smtClean="0">
                <a:solidFill>
                  <a:schemeClr val="tx1">
                    <a:lumMod val="75000"/>
                    <a:lumOff val="25000"/>
                  </a:schemeClr>
                </a:solidFill>
              </a:rPr>
              <a:t>Processes</a:t>
            </a:r>
          </a:p>
          <a:p>
            <a:pPr marL="457200" indent="-457200">
              <a:buFont typeface="+mj-lt"/>
              <a:buAutoNum type="romanUcPeriod"/>
            </a:pPr>
            <a:r>
              <a:rPr lang="en-GB" dirty="0" smtClean="0">
                <a:solidFill>
                  <a:schemeClr val="tx1">
                    <a:lumMod val="75000"/>
                    <a:lumOff val="25000"/>
                  </a:schemeClr>
                </a:solidFill>
              </a:rPr>
              <a:t>Port binding</a:t>
            </a:r>
          </a:p>
          <a:p>
            <a:pPr marL="457200" indent="-457200">
              <a:buFont typeface="+mj-lt"/>
              <a:buAutoNum type="romanUcPeriod"/>
            </a:pPr>
            <a:r>
              <a:rPr lang="en-GB" dirty="0" smtClean="0">
                <a:solidFill>
                  <a:schemeClr val="tx1">
                    <a:lumMod val="75000"/>
                    <a:lumOff val="25000"/>
                  </a:schemeClr>
                </a:solidFill>
              </a:rPr>
              <a:t>Concurrency</a:t>
            </a:r>
          </a:p>
          <a:p>
            <a:pPr marL="457200" indent="-457200">
              <a:buFont typeface="+mj-lt"/>
              <a:buAutoNum type="romanUcPeriod"/>
            </a:pPr>
            <a:r>
              <a:rPr lang="en-GB" dirty="0" smtClean="0">
                <a:solidFill>
                  <a:schemeClr val="bg1"/>
                </a:solidFill>
              </a:rPr>
              <a:t>Disposability</a:t>
            </a:r>
          </a:p>
          <a:p>
            <a:pPr marL="457200" indent="-457200">
              <a:buFont typeface="+mj-lt"/>
              <a:buAutoNum type="romanUcPeriod"/>
            </a:pPr>
            <a:r>
              <a:rPr lang="en-GB" dirty="0" smtClean="0">
                <a:solidFill>
                  <a:schemeClr val="tx1">
                    <a:lumMod val="75000"/>
                    <a:lumOff val="25000"/>
                  </a:schemeClr>
                </a:solidFill>
              </a:rPr>
              <a:t>Dev/prod parity</a:t>
            </a:r>
          </a:p>
          <a:p>
            <a:pPr marL="457200" indent="-457200">
              <a:buFont typeface="+mj-lt"/>
              <a:buAutoNum type="romanUcPeriod"/>
            </a:pPr>
            <a:r>
              <a:rPr lang="en-GB" dirty="0" smtClean="0">
                <a:solidFill>
                  <a:schemeClr val="tx1">
                    <a:lumMod val="75000"/>
                    <a:lumOff val="25000"/>
                  </a:schemeClr>
                </a:solidFill>
              </a:rPr>
              <a:t>Logs</a:t>
            </a:r>
          </a:p>
          <a:p>
            <a:pPr marL="457200" indent="-457200">
              <a:buFont typeface="+mj-lt"/>
              <a:buAutoNum type="romanUcPeriod"/>
            </a:pPr>
            <a:r>
              <a:rPr lang="en-GB" dirty="0" smtClean="0">
                <a:solidFill>
                  <a:schemeClr val="tx1">
                    <a:lumMod val="75000"/>
                    <a:lumOff val="25000"/>
                  </a:schemeClr>
                </a:solidFill>
              </a:rPr>
              <a:t>Admin processes</a:t>
            </a:r>
            <a:endParaRPr lang="en-GB" dirty="0">
              <a:solidFill>
                <a:schemeClr val="tx1">
                  <a:lumMod val="75000"/>
                  <a:lumOff val="25000"/>
                </a:schemeClr>
              </a:solidFill>
            </a:endParaRPr>
          </a:p>
        </p:txBody>
      </p:sp>
      <p:sp>
        <p:nvSpPr>
          <p:cNvPr id="6" name="TextBox 5"/>
          <p:cNvSpPr txBox="1"/>
          <p:nvPr/>
        </p:nvSpPr>
        <p:spPr>
          <a:xfrm>
            <a:off x="3911600" y="1364048"/>
            <a:ext cx="4724400" cy="4996220"/>
          </a:xfrm>
          <a:prstGeom prst="rect">
            <a:avLst/>
          </a:prstGeom>
          <a:solidFill>
            <a:schemeClr val="tx1"/>
          </a:solidFill>
          <a:ln>
            <a:solidFill>
              <a:schemeClr val="tx1"/>
            </a:solidFill>
          </a:ln>
          <a:effectLst/>
        </p:spPr>
        <p:txBody>
          <a:bodyPr wrap="square" lIns="180000" tIns="180000" rIns="180000" bIns="180000" rtlCol="0">
            <a:noAutofit/>
          </a:bodyPr>
          <a:lstStyle/>
          <a:p>
            <a:pPr marL="342900" indent="-342900">
              <a:buFont typeface="Arial" panose="020B0604020202020204" pitchFamily="34" charset="0"/>
              <a:buChar char="•"/>
            </a:pPr>
            <a:r>
              <a:rPr lang="en-GB" sz="2200" dirty="0">
                <a:solidFill>
                  <a:schemeClr val="bg1"/>
                </a:solidFill>
              </a:rPr>
              <a:t>Maximize robustness with fast </a:t>
            </a:r>
            <a:r>
              <a:rPr lang="en-GB" sz="2200" dirty="0" err="1">
                <a:solidFill>
                  <a:schemeClr val="bg1"/>
                </a:solidFill>
              </a:rPr>
              <a:t>startup</a:t>
            </a:r>
            <a:r>
              <a:rPr lang="en-GB" sz="2200" dirty="0">
                <a:solidFill>
                  <a:schemeClr val="bg1"/>
                </a:solidFill>
              </a:rPr>
              <a:t> and graceful </a:t>
            </a:r>
            <a:r>
              <a:rPr lang="en-GB" sz="2200" dirty="0" smtClean="0">
                <a:solidFill>
                  <a:schemeClr val="bg1"/>
                </a:solidFill>
              </a:rPr>
              <a:t>shutdown</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smtClean="0">
                <a:solidFill>
                  <a:schemeClr val="bg1"/>
                </a:solidFill>
              </a:rPr>
              <a:t>Application instances are disposable</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smtClean="0">
                <a:solidFill>
                  <a:schemeClr val="bg1"/>
                </a:solidFill>
              </a:rPr>
              <a:t>Crash-only design is logical conclusion</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a:solidFill>
                  <a:srgbClr val="34B1EC"/>
                </a:solidFill>
              </a:rPr>
              <a:t>Bluemix: </a:t>
            </a:r>
            <a:r>
              <a:rPr lang="en-GB" sz="2200" dirty="0" smtClean="0">
                <a:solidFill>
                  <a:srgbClr val="34B1EC"/>
                </a:solidFill>
              </a:rPr>
              <a:t>architecture can rapidly start and stop instances but need to ensure the application can respond</a:t>
            </a:r>
            <a:endParaRPr lang="en-GB" sz="2200" dirty="0">
              <a:solidFill>
                <a:schemeClr val="bg1"/>
              </a:solidFill>
            </a:endParaRPr>
          </a:p>
          <a:p>
            <a:pPr marL="342900" indent="-342900">
              <a:buFont typeface="Arial" panose="020B0604020202020204" pitchFamily="34" charset="0"/>
              <a:buChar char="•"/>
            </a:pPr>
            <a:endParaRPr lang="en-GB" sz="2200" dirty="0">
              <a:solidFill>
                <a:schemeClr val="bg1"/>
              </a:solidFill>
            </a:endParaRPr>
          </a:p>
        </p:txBody>
      </p:sp>
    </p:spTree>
    <p:extLst>
      <p:ext uri="{BB962C8B-B14F-4D97-AF65-F5344CB8AC3E}">
        <p14:creationId xmlns:p14="http://schemas.microsoft.com/office/powerpoint/2010/main" val="2275193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781050" y="5059748"/>
            <a:ext cx="3130550" cy="331402"/>
          </a:xfrm>
          <a:prstGeom prst="homePlat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GB" sz="2200" dirty="0"/>
          </a:p>
        </p:txBody>
      </p:sp>
      <p:sp>
        <p:nvSpPr>
          <p:cNvPr id="3" name="Title 2"/>
          <p:cNvSpPr>
            <a:spLocks noGrp="1"/>
          </p:cNvSpPr>
          <p:nvPr>
            <p:ph type="title"/>
          </p:nvPr>
        </p:nvSpPr>
        <p:spPr/>
        <p:txBody>
          <a:bodyPr/>
          <a:lstStyle/>
          <a:p>
            <a:r>
              <a:rPr lang="en-GB" dirty="0" smtClean="0"/>
              <a:t>Twelve Factors</a:t>
            </a:r>
            <a:endParaRPr lang="en-GB" dirty="0"/>
          </a:p>
        </p:txBody>
      </p:sp>
      <p:sp>
        <p:nvSpPr>
          <p:cNvPr id="4" name="Content Placeholder 3"/>
          <p:cNvSpPr>
            <a:spLocks noGrp="1"/>
          </p:cNvSpPr>
          <p:nvPr>
            <p:ph idx="1"/>
          </p:nvPr>
        </p:nvSpPr>
        <p:spPr>
          <a:xfrm>
            <a:off x="335450" y="1364048"/>
            <a:ext cx="3147052" cy="4996220"/>
          </a:xfrm>
          <a:solidFill>
            <a:schemeClr val="tx1"/>
          </a:solidFill>
        </p:spPr>
        <p:txBody>
          <a:bodyPr/>
          <a:lstStyle/>
          <a:p>
            <a:pPr marL="514350" indent="-514350">
              <a:buFont typeface="+mj-lt"/>
              <a:buAutoNum type="romanUcPeriod"/>
            </a:pPr>
            <a:r>
              <a:rPr lang="en-GB" b="1" dirty="0" smtClean="0">
                <a:solidFill>
                  <a:schemeClr val="tx1">
                    <a:lumMod val="75000"/>
                    <a:lumOff val="25000"/>
                  </a:schemeClr>
                </a:solidFill>
              </a:rPr>
              <a:t>Codebase</a:t>
            </a:r>
          </a:p>
          <a:p>
            <a:pPr marL="457200" indent="-457200">
              <a:buFont typeface="+mj-lt"/>
              <a:buAutoNum type="romanUcPeriod"/>
            </a:pPr>
            <a:r>
              <a:rPr lang="en-GB" dirty="0" smtClean="0">
                <a:solidFill>
                  <a:schemeClr val="tx1">
                    <a:lumMod val="75000"/>
                    <a:lumOff val="25000"/>
                  </a:schemeClr>
                </a:solidFill>
              </a:rPr>
              <a:t>Dependencies</a:t>
            </a:r>
          </a:p>
          <a:p>
            <a:pPr marL="457200" indent="-457200">
              <a:buFont typeface="+mj-lt"/>
              <a:buAutoNum type="romanUcPeriod"/>
            </a:pPr>
            <a:r>
              <a:rPr lang="en-GB" dirty="0" err="1" smtClean="0">
                <a:solidFill>
                  <a:schemeClr val="tx1">
                    <a:lumMod val="75000"/>
                    <a:lumOff val="25000"/>
                  </a:schemeClr>
                </a:solidFill>
              </a:rPr>
              <a:t>Config</a:t>
            </a:r>
            <a:endParaRPr lang="en-GB" dirty="0" smtClean="0">
              <a:solidFill>
                <a:schemeClr val="tx1">
                  <a:lumMod val="75000"/>
                  <a:lumOff val="25000"/>
                </a:schemeClr>
              </a:solidFill>
            </a:endParaRPr>
          </a:p>
          <a:p>
            <a:pPr marL="457200" indent="-457200">
              <a:buFont typeface="+mj-lt"/>
              <a:buAutoNum type="romanUcPeriod"/>
            </a:pPr>
            <a:r>
              <a:rPr lang="en-GB" dirty="0" smtClean="0">
                <a:solidFill>
                  <a:schemeClr val="tx1">
                    <a:lumMod val="75000"/>
                    <a:lumOff val="25000"/>
                  </a:schemeClr>
                </a:solidFill>
              </a:rPr>
              <a:t>Backing Services</a:t>
            </a:r>
          </a:p>
          <a:p>
            <a:pPr marL="457200" indent="-457200">
              <a:buFont typeface="+mj-lt"/>
              <a:buAutoNum type="romanUcPeriod"/>
            </a:pPr>
            <a:r>
              <a:rPr lang="en-GB" dirty="0" smtClean="0">
                <a:solidFill>
                  <a:schemeClr val="tx1">
                    <a:lumMod val="75000"/>
                    <a:lumOff val="25000"/>
                  </a:schemeClr>
                </a:solidFill>
              </a:rPr>
              <a:t>Build, release, run</a:t>
            </a:r>
          </a:p>
          <a:p>
            <a:pPr marL="457200" indent="-457200">
              <a:buFont typeface="+mj-lt"/>
              <a:buAutoNum type="romanUcPeriod"/>
            </a:pPr>
            <a:r>
              <a:rPr lang="en-GB" dirty="0" smtClean="0">
                <a:solidFill>
                  <a:schemeClr val="tx1">
                    <a:lumMod val="75000"/>
                    <a:lumOff val="25000"/>
                  </a:schemeClr>
                </a:solidFill>
              </a:rPr>
              <a:t>Processes</a:t>
            </a:r>
          </a:p>
          <a:p>
            <a:pPr marL="457200" indent="-457200">
              <a:buFont typeface="+mj-lt"/>
              <a:buAutoNum type="romanUcPeriod"/>
            </a:pPr>
            <a:r>
              <a:rPr lang="en-GB" dirty="0" smtClean="0">
                <a:solidFill>
                  <a:schemeClr val="tx1">
                    <a:lumMod val="75000"/>
                    <a:lumOff val="25000"/>
                  </a:schemeClr>
                </a:solidFill>
              </a:rPr>
              <a:t>Port binding</a:t>
            </a:r>
          </a:p>
          <a:p>
            <a:pPr marL="457200" indent="-457200">
              <a:buFont typeface="+mj-lt"/>
              <a:buAutoNum type="romanUcPeriod"/>
            </a:pPr>
            <a:r>
              <a:rPr lang="en-GB" dirty="0" smtClean="0">
                <a:solidFill>
                  <a:schemeClr val="tx1">
                    <a:lumMod val="75000"/>
                    <a:lumOff val="25000"/>
                  </a:schemeClr>
                </a:solidFill>
              </a:rPr>
              <a:t>Concurrency</a:t>
            </a:r>
          </a:p>
          <a:p>
            <a:pPr marL="457200" indent="-457200">
              <a:buFont typeface="+mj-lt"/>
              <a:buAutoNum type="romanUcPeriod"/>
            </a:pPr>
            <a:r>
              <a:rPr lang="en-GB" dirty="0" smtClean="0">
                <a:solidFill>
                  <a:schemeClr val="tx1">
                    <a:lumMod val="75000"/>
                    <a:lumOff val="25000"/>
                  </a:schemeClr>
                </a:solidFill>
              </a:rPr>
              <a:t>Disposability</a:t>
            </a:r>
          </a:p>
          <a:p>
            <a:pPr marL="457200" indent="-457200">
              <a:buFont typeface="+mj-lt"/>
              <a:buAutoNum type="romanUcPeriod"/>
            </a:pPr>
            <a:r>
              <a:rPr lang="en-GB" dirty="0" smtClean="0">
                <a:solidFill>
                  <a:schemeClr val="bg1"/>
                </a:solidFill>
              </a:rPr>
              <a:t>Dev/prod parity</a:t>
            </a:r>
          </a:p>
          <a:p>
            <a:pPr marL="457200" indent="-457200">
              <a:buFont typeface="+mj-lt"/>
              <a:buAutoNum type="romanUcPeriod"/>
            </a:pPr>
            <a:r>
              <a:rPr lang="en-GB" dirty="0" smtClean="0">
                <a:solidFill>
                  <a:schemeClr val="tx1">
                    <a:lumMod val="75000"/>
                    <a:lumOff val="25000"/>
                  </a:schemeClr>
                </a:solidFill>
              </a:rPr>
              <a:t>Logs</a:t>
            </a:r>
          </a:p>
          <a:p>
            <a:pPr marL="457200" indent="-457200">
              <a:buFont typeface="+mj-lt"/>
              <a:buAutoNum type="romanUcPeriod"/>
            </a:pPr>
            <a:r>
              <a:rPr lang="en-GB" dirty="0" smtClean="0">
                <a:solidFill>
                  <a:schemeClr val="tx1">
                    <a:lumMod val="75000"/>
                    <a:lumOff val="25000"/>
                  </a:schemeClr>
                </a:solidFill>
              </a:rPr>
              <a:t>Admin processes</a:t>
            </a:r>
            <a:endParaRPr lang="en-GB" dirty="0">
              <a:solidFill>
                <a:schemeClr val="tx1">
                  <a:lumMod val="75000"/>
                  <a:lumOff val="25000"/>
                </a:schemeClr>
              </a:solidFill>
            </a:endParaRPr>
          </a:p>
        </p:txBody>
      </p:sp>
      <p:sp>
        <p:nvSpPr>
          <p:cNvPr id="6" name="TextBox 5"/>
          <p:cNvSpPr txBox="1"/>
          <p:nvPr/>
        </p:nvSpPr>
        <p:spPr>
          <a:xfrm>
            <a:off x="3911600" y="1364048"/>
            <a:ext cx="4724400" cy="4996220"/>
          </a:xfrm>
          <a:prstGeom prst="rect">
            <a:avLst/>
          </a:prstGeom>
          <a:solidFill>
            <a:schemeClr val="tx1"/>
          </a:solidFill>
          <a:ln>
            <a:solidFill>
              <a:schemeClr val="tx1"/>
            </a:solidFill>
          </a:ln>
          <a:effectLst/>
        </p:spPr>
        <p:txBody>
          <a:bodyPr wrap="square" lIns="180000" tIns="180000" rIns="180000" bIns="180000" rtlCol="0">
            <a:noAutofit/>
          </a:bodyPr>
          <a:lstStyle/>
          <a:p>
            <a:pPr marL="342900" indent="-342900">
              <a:buFont typeface="Arial" panose="020B0604020202020204" pitchFamily="34" charset="0"/>
              <a:buChar char="•"/>
            </a:pPr>
            <a:r>
              <a:rPr lang="en-GB" sz="2200" dirty="0">
                <a:solidFill>
                  <a:schemeClr val="bg1"/>
                </a:solidFill>
              </a:rPr>
              <a:t>Keep development, staging, and production as similar as </a:t>
            </a:r>
            <a:r>
              <a:rPr lang="en-GB" sz="2200" dirty="0" smtClean="0">
                <a:solidFill>
                  <a:schemeClr val="bg1"/>
                </a:solidFill>
              </a:rPr>
              <a:t>possible</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smtClean="0">
                <a:solidFill>
                  <a:schemeClr val="bg1"/>
                </a:solidFill>
              </a:rPr>
              <a:t>Use the same backing services in each environment</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a:solidFill>
                  <a:srgbClr val="34B1EC"/>
                </a:solidFill>
              </a:rPr>
              <a:t>Bluemix: </a:t>
            </a:r>
            <a:r>
              <a:rPr lang="en-GB" sz="2200" dirty="0" smtClean="0">
                <a:solidFill>
                  <a:srgbClr val="34B1EC"/>
                </a:solidFill>
              </a:rPr>
              <a:t>use for every environment</a:t>
            </a:r>
            <a:endParaRPr lang="en-GB" sz="2200" dirty="0">
              <a:solidFill>
                <a:schemeClr val="bg1"/>
              </a:solidFill>
            </a:endParaRPr>
          </a:p>
          <a:p>
            <a:pPr marL="342900" indent="-342900">
              <a:buFont typeface="Arial" panose="020B0604020202020204" pitchFamily="34" charset="0"/>
              <a:buChar char="•"/>
            </a:pPr>
            <a:endParaRPr lang="en-GB" sz="2200" dirty="0">
              <a:solidFill>
                <a:schemeClr val="bg1"/>
              </a:solidFill>
            </a:endParaRPr>
          </a:p>
        </p:txBody>
      </p:sp>
    </p:spTree>
    <p:extLst>
      <p:ext uri="{BB962C8B-B14F-4D97-AF65-F5344CB8AC3E}">
        <p14:creationId xmlns:p14="http://schemas.microsoft.com/office/powerpoint/2010/main" val="650155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800100" y="5459798"/>
            <a:ext cx="3130550" cy="331402"/>
          </a:xfrm>
          <a:prstGeom prst="homePlat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GB" sz="2200" dirty="0"/>
          </a:p>
        </p:txBody>
      </p:sp>
      <p:sp>
        <p:nvSpPr>
          <p:cNvPr id="3" name="Title 2"/>
          <p:cNvSpPr>
            <a:spLocks noGrp="1"/>
          </p:cNvSpPr>
          <p:nvPr>
            <p:ph type="title"/>
          </p:nvPr>
        </p:nvSpPr>
        <p:spPr/>
        <p:txBody>
          <a:bodyPr/>
          <a:lstStyle/>
          <a:p>
            <a:r>
              <a:rPr lang="en-GB" dirty="0" smtClean="0"/>
              <a:t>Twelve Factors</a:t>
            </a:r>
            <a:endParaRPr lang="en-GB" dirty="0"/>
          </a:p>
        </p:txBody>
      </p:sp>
      <p:sp>
        <p:nvSpPr>
          <p:cNvPr id="4" name="Content Placeholder 3"/>
          <p:cNvSpPr>
            <a:spLocks noGrp="1"/>
          </p:cNvSpPr>
          <p:nvPr>
            <p:ph idx="1"/>
          </p:nvPr>
        </p:nvSpPr>
        <p:spPr>
          <a:xfrm>
            <a:off x="335450" y="1364048"/>
            <a:ext cx="3147052" cy="4996220"/>
          </a:xfrm>
          <a:solidFill>
            <a:schemeClr val="tx1"/>
          </a:solidFill>
        </p:spPr>
        <p:txBody>
          <a:bodyPr/>
          <a:lstStyle/>
          <a:p>
            <a:pPr marL="514350" indent="-514350">
              <a:buFont typeface="+mj-lt"/>
              <a:buAutoNum type="romanUcPeriod"/>
            </a:pPr>
            <a:r>
              <a:rPr lang="en-GB" b="1" dirty="0" smtClean="0">
                <a:solidFill>
                  <a:schemeClr val="tx1">
                    <a:lumMod val="75000"/>
                    <a:lumOff val="25000"/>
                  </a:schemeClr>
                </a:solidFill>
              </a:rPr>
              <a:t>Codebase</a:t>
            </a:r>
          </a:p>
          <a:p>
            <a:pPr marL="457200" indent="-457200">
              <a:buFont typeface="+mj-lt"/>
              <a:buAutoNum type="romanUcPeriod"/>
            </a:pPr>
            <a:r>
              <a:rPr lang="en-GB" dirty="0" smtClean="0">
                <a:solidFill>
                  <a:schemeClr val="tx1">
                    <a:lumMod val="75000"/>
                    <a:lumOff val="25000"/>
                  </a:schemeClr>
                </a:solidFill>
              </a:rPr>
              <a:t>Dependencies</a:t>
            </a:r>
          </a:p>
          <a:p>
            <a:pPr marL="457200" indent="-457200">
              <a:buFont typeface="+mj-lt"/>
              <a:buAutoNum type="romanUcPeriod"/>
            </a:pPr>
            <a:r>
              <a:rPr lang="en-GB" dirty="0" err="1" smtClean="0">
                <a:solidFill>
                  <a:schemeClr val="tx1">
                    <a:lumMod val="75000"/>
                    <a:lumOff val="25000"/>
                  </a:schemeClr>
                </a:solidFill>
              </a:rPr>
              <a:t>Config</a:t>
            </a:r>
            <a:endParaRPr lang="en-GB" dirty="0" smtClean="0">
              <a:solidFill>
                <a:schemeClr val="tx1">
                  <a:lumMod val="75000"/>
                  <a:lumOff val="25000"/>
                </a:schemeClr>
              </a:solidFill>
            </a:endParaRPr>
          </a:p>
          <a:p>
            <a:pPr marL="457200" indent="-457200">
              <a:buFont typeface="+mj-lt"/>
              <a:buAutoNum type="romanUcPeriod"/>
            </a:pPr>
            <a:r>
              <a:rPr lang="en-GB" dirty="0" smtClean="0">
                <a:solidFill>
                  <a:schemeClr val="tx1">
                    <a:lumMod val="75000"/>
                    <a:lumOff val="25000"/>
                  </a:schemeClr>
                </a:solidFill>
              </a:rPr>
              <a:t>Backing Services</a:t>
            </a:r>
          </a:p>
          <a:p>
            <a:pPr marL="457200" indent="-457200">
              <a:buFont typeface="+mj-lt"/>
              <a:buAutoNum type="romanUcPeriod"/>
            </a:pPr>
            <a:r>
              <a:rPr lang="en-GB" dirty="0" smtClean="0">
                <a:solidFill>
                  <a:schemeClr val="tx1">
                    <a:lumMod val="75000"/>
                    <a:lumOff val="25000"/>
                  </a:schemeClr>
                </a:solidFill>
              </a:rPr>
              <a:t>Build, release, run</a:t>
            </a:r>
          </a:p>
          <a:p>
            <a:pPr marL="457200" indent="-457200">
              <a:buFont typeface="+mj-lt"/>
              <a:buAutoNum type="romanUcPeriod"/>
            </a:pPr>
            <a:r>
              <a:rPr lang="en-GB" dirty="0" smtClean="0">
                <a:solidFill>
                  <a:schemeClr val="tx1">
                    <a:lumMod val="75000"/>
                    <a:lumOff val="25000"/>
                  </a:schemeClr>
                </a:solidFill>
              </a:rPr>
              <a:t>Processes</a:t>
            </a:r>
          </a:p>
          <a:p>
            <a:pPr marL="457200" indent="-457200">
              <a:buFont typeface="+mj-lt"/>
              <a:buAutoNum type="romanUcPeriod"/>
            </a:pPr>
            <a:r>
              <a:rPr lang="en-GB" dirty="0" smtClean="0">
                <a:solidFill>
                  <a:schemeClr val="tx1">
                    <a:lumMod val="75000"/>
                    <a:lumOff val="25000"/>
                  </a:schemeClr>
                </a:solidFill>
              </a:rPr>
              <a:t>Port binding</a:t>
            </a:r>
          </a:p>
          <a:p>
            <a:pPr marL="457200" indent="-457200">
              <a:buFont typeface="+mj-lt"/>
              <a:buAutoNum type="romanUcPeriod"/>
            </a:pPr>
            <a:r>
              <a:rPr lang="en-GB" dirty="0" smtClean="0">
                <a:solidFill>
                  <a:schemeClr val="tx1">
                    <a:lumMod val="75000"/>
                    <a:lumOff val="25000"/>
                  </a:schemeClr>
                </a:solidFill>
              </a:rPr>
              <a:t>Concurrency</a:t>
            </a:r>
          </a:p>
          <a:p>
            <a:pPr marL="457200" indent="-457200">
              <a:buFont typeface="+mj-lt"/>
              <a:buAutoNum type="romanUcPeriod"/>
            </a:pPr>
            <a:r>
              <a:rPr lang="en-GB" dirty="0" smtClean="0">
                <a:solidFill>
                  <a:schemeClr val="tx1">
                    <a:lumMod val="75000"/>
                    <a:lumOff val="25000"/>
                  </a:schemeClr>
                </a:solidFill>
              </a:rPr>
              <a:t>Disposability</a:t>
            </a:r>
          </a:p>
          <a:p>
            <a:pPr marL="457200" indent="-457200">
              <a:buFont typeface="+mj-lt"/>
              <a:buAutoNum type="romanUcPeriod"/>
            </a:pPr>
            <a:r>
              <a:rPr lang="en-GB" dirty="0" smtClean="0">
                <a:solidFill>
                  <a:schemeClr val="tx1">
                    <a:lumMod val="75000"/>
                    <a:lumOff val="25000"/>
                  </a:schemeClr>
                </a:solidFill>
              </a:rPr>
              <a:t>Dev/prod parity</a:t>
            </a:r>
          </a:p>
          <a:p>
            <a:pPr marL="457200" indent="-457200">
              <a:buFont typeface="+mj-lt"/>
              <a:buAutoNum type="romanUcPeriod"/>
            </a:pPr>
            <a:r>
              <a:rPr lang="en-GB" dirty="0" smtClean="0">
                <a:solidFill>
                  <a:schemeClr val="bg1"/>
                </a:solidFill>
              </a:rPr>
              <a:t>Logs</a:t>
            </a:r>
          </a:p>
          <a:p>
            <a:pPr marL="457200" indent="-457200">
              <a:buFont typeface="+mj-lt"/>
              <a:buAutoNum type="romanUcPeriod"/>
            </a:pPr>
            <a:r>
              <a:rPr lang="en-GB" dirty="0" smtClean="0">
                <a:solidFill>
                  <a:schemeClr val="tx1">
                    <a:lumMod val="75000"/>
                    <a:lumOff val="25000"/>
                  </a:schemeClr>
                </a:solidFill>
              </a:rPr>
              <a:t>Admin processes</a:t>
            </a:r>
            <a:endParaRPr lang="en-GB" dirty="0">
              <a:solidFill>
                <a:schemeClr val="tx1">
                  <a:lumMod val="75000"/>
                  <a:lumOff val="25000"/>
                </a:schemeClr>
              </a:solidFill>
            </a:endParaRPr>
          </a:p>
        </p:txBody>
      </p:sp>
      <p:sp>
        <p:nvSpPr>
          <p:cNvPr id="6" name="TextBox 5"/>
          <p:cNvSpPr txBox="1"/>
          <p:nvPr/>
        </p:nvSpPr>
        <p:spPr>
          <a:xfrm>
            <a:off x="3911600" y="1364048"/>
            <a:ext cx="4724400" cy="4996220"/>
          </a:xfrm>
          <a:prstGeom prst="rect">
            <a:avLst/>
          </a:prstGeom>
          <a:solidFill>
            <a:schemeClr val="tx1"/>
          </a:solidFill>
          <a:ln>
            <a:solidFill>
              <a:schemeClr val="tx1"/>
            </a:solidFill>
          </a:ln>
          <a:effectLst/>
        </p:spPr>
        <p:txBody>
          <a:bodyPr wrap="square" lIns="180000" tIns="180000" rIns="180000" bIns="180000" rtlCol="0">
            <a:noAutofit/>
          </a:bodyPr>
          <a:lstStyle/>
          <a:p>
            <a:pPr marL="342900" indent="-342900">
              <a:buFont typeface="Arial" panose="020B0604020202020204" pitchFamily="34" charset="0"/>
              <a:buChar char="•"/>
            </a:pPr>
            <a:r>
              <a:rPr lang="en-GB" sz="2200" dirty="0">
                <a:solidFill>
                  <a:schemeClr val="bg1"/>
                </a:solidFill>
              </a:rPr>
              <a:t>Treat logs as event </a:t>
            </a:r>
            <a:r>
              <a:rPr lang="en-GB" sz="2200" dirty="0" smtClean="0">
                <a:solidFill>
                  <a:schemeClr val="bg1"/>
                </a:solidFill>
              </a:rPr>
              <a:t>streams</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smtClean="0">
                <a:solidFill>
                  <a:schemeClr val="bg1"/>
                </a:solidFill>
              </a:rPr>
              <a:t>Don’t write to log files</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a:solidFill>
                  <a:srgbClr val="34B1EC"/>
                </a:solidFill>
              </a:rPr>
              <a:t>Bluemix: </a:t>
            </a:r>
            <a:r>
              <a:rPr lang="en-GB" sz="2200" dirty="0" err="1" smtClean="0">
                <a:solidFill>
                  <a:srgbClr val="34B1EC"/>
                </a:solidFill>
              </a:rPr>
              <a:t>loggregator</a:t>
            </a:r>
            <a:r>
              <a:rPr lang="en-GB" sz="2200" dirty="0" smtClean="0">
                <a:solidFill>
                  <a:srgbClr val="34B1EC"/>
                </a:solidFill>
              </a:rPr>
              <a:t> provides event streams for applications; can be drained to third-party log management system</a:t>
            </a:r>
            <a:endParaRPr lang="en-GB" sz="2200" dirty="0">
              <a:solidFill>
                <a:schemeClr val="bg1"/>
              </a:solidFill>
            </a:endParaRPr>
          </a:p>
          <a:p>
            <a:pPr marL="342900" indent="-342900">
              <a:buFont typeface="Arial" panose="020B0604020202020204" pitchFamily="34" charset="0"/>
              <a:buChar char="•"/>
            </a:pPr>
            <a:endParaRPr lang="en-GB" sz="2200" dirty="0" smtClean="0">
              <a:solidFill>
                <a:schemeClr val="bg1"/>
              </a:solidFill>
            </a:endParaRPr>
          </a:p>
        </p:txBody>
      </p:sp>
    </p:spTree>
    <p:extLst>
      <p:ext uri="{BB962C8B-B14F-4D97-AF65-F5344CB8AC3E}">
        <p14:creationId xmlns:p14="http://schemas.microsoft.com/office/powerpoint/2010/main" val="3118766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781050" y="5859848"/>
            <a:ext cx="3130550" cy="331402"/>
          </a:xfrm>
          <a:prstGeom prst="homePlat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GB" sz="2200" dirty="0"/>
          </a:p>
        </p:txBody>
      </p:sp>
      <p:sp>
        <p:nvSpPr>
          <p:cNvPr id="3" name="Title 2"/>
          <p:cNvSpPr>
            <a:spLocks noGrp="1"/>
          </p:cNvSpPr>
          <p:nvPr>
            <p:ph type="title"/>
          </p:nvPr>
        </p:nvSpPr>
        <p:spPr/>
        <p:txBody>
          <a:bodyPr/>
          <a:lstStyle/>
          <a:p>
            <a:r>
              <a:rPr lang="en-GB" dirty="0" smtClean="0"/>
              <a:t>Twelve Factors</a:t>
            </a:r>
            <a:endParaRPr lang="en-GB" dirty="0"/>
          </a:p>
        </p:txBody>
      </p:sp>
      <p:sp>
        <p:nvSpPr>
          <p:cNvPr id="4" name="Content Placeholder 3"/>
          <p:cNvSpPr>
            <a:spLocks noGrp="1"/>
          </p:cNvSpPr>
          <p:nvPr>
            <p:ph idx="1"/>
          </p:nvPr>
        </p:nvSpPr>
        <p:spPr>
          <a:xfrm>
            <a:off x="335450" y="1364048"/>
            <a:ext cx="3147052" cy="4996220"/>
          </a:xfrm>
          <a:solidFill>
            <a:schemeClr val="tx1"/>
          </a:solidFill>
        </p:spPr>
        <p:txBody>
          <a:bodyPr/>
          <a:lstStyle/>
          <a:p>
            <a:pPr marL="514350" indent="-514350">
              <a:buFont typeface="+mj-lt"/>
              <a:buAutoNum type="romanUcPeriod"/>
            </a:pPr>
            <a:r>
              <a:rPr lang="en-GB" b="1" dirty="0" smtClean="0">
                <a:solidFill>
                  <a:schemeClr val="tx1">
                    <a:lumMod val="75000"/>
                    <a:lumOff val="25000"/>
                  </a:schemeClr>
                </a:solidFill>
              </a:rPr>
              <a:t>Codebase</a:t>
            </a:r>
          </a:p>
          <a:p>
            <a:pPr marL="457200" indent="-457200">
              <a:buFont typeface="+mj-lt"/>
              <a:buAutoNum type="romanUcPeriod"/>
            </a:pPr>
            <a:r>
              <a:rPr lang="en-GB" dirty="0" smtClean="0">
                <a:solidFill>
                  <a:schemeClr val="tx1">
                    <a:lumMod val="75000"/>
                    <a:lumOff val="25000"/>
                  </a:schemeClr>
                </a:solidFill>
              </a:rPr>
              <a:t>Dependencies</a:t>
            </a:r>
          </a:p>
          <a:p>
            <a:pPr marL="457200" indent="-457200">
              <a:buFont typeface="+mj-lt"/>
              <a:buAutoNum type="romanUcPeriod"/>
            </a:pPr>
            <a:r>
              <a:rPr lang="en-GB" dirty="0" err="1" smtClean="0">
                <a:solidFill>
                  <a:schemeClr val="tx1">
                    <a:lumMod val="75000"/>
                    <a:lumOff val="25000"/>
                  </a:schemeClr>
                </a:solidFill>
              </a:rPr>
              <a:t>Config</a:t>
            </a:r>
            <a:endParaRPr lang="en-GB" dirty="0" smtClean="0">
              <a:solidFill>
                <a:schemeClr val="tx1">
                  <a:lumMod val="75000"/>
                  <a:lumOff val="25000"/>
                </a:schemeClr>
              </a:solidFill>
            </a:endParaRPr>
          </a:p>
          <a:p>
            <a:pPr marL="457200" indent="-457200">
              <a:buFont typeface="+mj-lt"/>
              <a:buAutoNum type="romanUcPeriod"/>
            </a:pPr>
            <a:r>
              <a:rPr lang="en-GB" dirty="0" smtClean="0">
                <a:solidFill>
                  <a:schemeClr val="tx1">
                    <a:lumMod val="75000"/>
                    <a:lumOff val="25000"/>
                  </a:schemeClr>
                </a:solidFill>
              </a:rPr>
              <a:t>Backing Services</a:t>
            </a:r>
          </a:p>
          <a:p>
            <a:pPr marL="457200" indent="-457200">
              <a:buFont typeface="+mj-lt"/>
              <a:buAutoNum type="romanUcPeriod"/>
            </a:pPr>
            <a:r>
              <a:rPr lang="en-GB" dirty="0" smtClean="0">
                <a:solidFill>
                  <a:schemeClr val="tx1">
                    <a:lumMod val="75000"/>
                    <a:lumOff val="25000"/>
                  </a:schemeClr>
                </a:solidFill>
              </a:rPr>
              <a:t>Build, release, run</a:t>
            </a:r>
          </a:p>
          <a:p>
            <a:pPr marL="457200" indent="-457200">
              <a:buFont typeface="+mj-lt"/>
              <a:buAutoNum type="romanUcPeriod"/>
            </a:pPr>
            <a:r>
              <a:rPr lang="en-GB" dirty="0" smtClean="0">
                <a:solidFill>
                  <a:schemeClr val="tx1">
                    <a:lumMod val="75000"/>
                    <a:lumOff val="25000"/>
                  </a:schemeClr>
                </a:solidFill>
              </a:rPr>
              <a:t>Processes</a:t>
            </a:r>
          </a:p>
          <a:p>
            <a:pPr marL="457200" indent="-457200">
              <a:buFont typeface="+mj-lt"/>
              <a:buAutoNum type="romanUcPeriod"/>
            </a:pPr>
            <a:r>
              <a:rPr lang="en-GB" dirty="0" smtClean="0">
                <a:solidFill>
                  <a:schemeClr val="tx1">
                    <a:lumMod val="75000"/>
                    <a:lumOff val="25000"/>
                  </a:schemeClr>
                </a:solidFill>
              </a:rPr>
              <a:t>Port binding</a:t>
            </a:r>
          </a:p>
          <a:p>
            <a:pPr marL="457200" indent="-457200">
              <a:buFont typeface="+mj-lt"/>
              <a:buAutoNum type="romanUcPeriod"/>
            </a:pPr>
            <a:r>
              <a:rPr lang="en-GB" dirty="0" smtClean="0">
                <a:solidFill>
                  <a:schemeClr val="tx1">
                    <a:lumMod val="75000"/>
                    <a:lumOff val="25000"/>
                  </a:schemeClr>
                </a:solidFill>
              </a:rPr>
              <a:t>Concurrency</a:t>
            </a:r>
          </a:p>
          <a:p>
            <a:pPr marL="457200" indent="-457200">
              <a:buFont typeface="+mj-lt"/>
              <a:buAutoNum type="romanUcPeriod"/>
            </a:pPr>
            <a:r>
              <a:rPr lang="en-GB" dirty="0" smtClean="0">
                <a:solidFill>
                  <a:schemeClr val="tx1">
                    <a:lumMod val="75000"/>
                    <a:lumOff val="25000"/>
                  </a:schemeClr>
                </a:solidFill>
              </a:rPr>
              <a:t>Disposability</a:t>
            </a:r>
          </a:p>
          <a:p>
            <a:pPr marL="457200" indent="-457200">
              <a:buFont typeface="+mj-lt"/>
              <a:buAutoNum type="romanUcPeriod"/>
            </a:pPr>
            <a:r>
              <a:rPr lang="en-GB" dirty="0" smtClean="0">
                <a:solidFill>
                  <a:schemeClr val="tx1">
                    <a:lumMod val="75000"/>
                    <a:lumOff val="25000"/>
                  </a:schemeClr>
                </a:solidFill>
              </a:rPr>
              <a:t>Dev/prod parity</a:t>
            </a:r>
          </a:p>
          <a:p>
            <a:pPr marL="457200" indent="-457200">
              <a:buFont typeface="+mj-lt"/>
              <a:buAutoNum type="romanUcPeriod"/>
            </a:pPr>
            <a:r>
              <a:rPr lang="en-GB" dirty="0" smtClean="0">
                <a:solidFill>
                  <a:schemeClr val="tx1">
                    <a:lumMod val="75000"/>
                    <a:lumOff val="25000"/>
                  </a:schemeClr>
                </a:solidFill>
              </a:rPr>
              <a:t>Logs</a:t>
            </a:r>
          </a:p>
          <a:p>
            <a:pPr marL="457200" indent="-457200">
              <a:buFont typeface="+mj-lt"/>
              <a:buAutoNum type="romanUcPeriod"/>
            </a:pPr>
            <a:r>
              <a:rPr lang="en-GB" dirty="0" smtClean="0">
                <a:solidFill>
                  <a:schemeClr val="bg1"/>
                </a:solidFill>
              </a:rPr>
              <a:t>Admin processes</a:t>
            </a:r>
            <a:endParaRPr lang="en-GB" dirty="0">
              <a:solidFill>
                <a:schemeClr val="bg1"/>
              </a:solidFill>
            </a:endParaRPr>
          </a:p>
        </p:txBody>
      </p:sp>
      <p:sp>
        <p:nvSpPr>
          <p:cNvPr id="6" name="TextBox 5"/>
          <p:cNvSpPr txBox="1"/>
          <p:nvPr/>
        </p:nvSpPr>
        <p:spPr>
          <a:xfrm>
            <a:off x="3911600" y="1373013"/>
            <a:ext cx="4724400" cy="4996220"/>
          </a:xfrm>
          <a:prstGeom prst="rect">
            <a:avLst/>
          </a:prstGeom>
          <a:solidFill>
            <a:schemeClr val="tx1"/>
          </a:solidFill>
          <a:ln>
            <a:solidFill>
              <a:schemeClr val="tx1"/>
            </a:solidFill>
          </a:ln>
          <a:effectLst/>
        </p:spPr>
        <p:txBody>
          <a:bodyPr wrap="square" lIns="180000" tIns="180000" rIns="180000" bIns="180000" rtlCol="0">
            <a:noAutofit/>
          </a:bodyPr>
          <a:lstStyle/>
          <a:p>
            <a:pPr marL="342900" indent="-342900">
              <a:buFont typeface="Arial" panose="020B0604020202020204" pitchFamily="34" charset="0"/>
              <a:buChar char="•"/>
            </a:pPr>
            <a:r>
              <a:rPr lang="en-GB" sz="2200" dirty="0">
                <a:solidFill>
                  <a:schemeClr val="bg1"/>
                </a:solidFill>
              </a:rPr>
              <a:t>Run admin/management tasks as one-off </a:t>
            </a:r>
            <a:r>
              <a:rPr lang="en-GB" sz="2200" dirty="0" smtClean="0">
                <a:solidFill>
                  <a:schemeClr val="bg1"/>
                </a:solidFill>
              </a:rPr>
              <a:t>processes</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smtClean="0">
                <a:solidFill>
                  <a:schemeClr val="bg1"/>
                </a:solidFill>
              </a:rPr>
              <a:t>E.g. database migrations or for debugging</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a:solidFill>
                  <a:srgbClr val="34B1EC"/>
                </a:solidFill>
              </a:rPr>
              <a:t>Bluemix: </a:t>
            </a:r>
            <a:r>
              <a:rPr lang="en-GB" sz="2200" dirty="0" smtClean="0">
                <a:solidFill>
                  <a:srgbClr val="34B1EC"/>
                </a:solidFill>
              </a:rPr>
              <a:t>push single-shot applications bound to same services</a:t>
            </a:r>
            <a:endParaRPr lang="en-GB" sz="2200" dirty="0">
              <a:solidFill>
                <a:schemeClr val="bg1"/>
              </a:solidFill>
            </a:endParaRPr>
          </a:p>
          <a:p>
            <a:pPr marL="342900" indent="-342900">
              <a:buFont typeface="Arial" panose="020B0604020202020204" pitchFamily="34" charset="0"/>
              <a:buChar char="•"/>
            </a:pPr>
            <a:endParaRPr lang="en-GB" sz="2200" dirty="0">
              <a:solidFill>
                <a:schemeClr val="bg1"/>
              </a:solidFill>
            </a:endParaRPr>
          </a:p>
        </p:txBody>
      </p:sp>
    </p:spTree>
    <p:extLst>
      <p:ext uri="{BB962C8B-B14F-4D97-AF65-F5344CB8AC3E}">
        <p14:creationId xmlns:p14="http://schemas.microsoft.com/office/powerpoint/2010/main" val="2695260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What are </a:t>
            </a:r>
            <a:r>
              <a:rPr lang="en-GB" dirty="0" err="1"/>
              <a:t>M</a:t>
            </a:r>
            <a:r>
              <a:rPr lang="en-GB" dirty="0" err="1" smtClean="0"/>
              <a:t>icroservices</a:t>
            </a:r>
            <a:r>
              <a:rPr lang="en-GB" dirty="0" smtClean="0"/>
              <a:t>?</a:t>
            </a:r>
            <a:endParaRPr lang="en-GB" dirty="0"/>
          </a:p>
        </p:txBody>
      </p:sp>
      <p:sp>
        <p:nvSpPr>
          <p:cNvPr id="4" name="Slide Number Placeholder 3"/>
          <p:cNvSpPr>
            <a:spLocks noGrp="1"/>
          </p:cNvSpPr>
          <p:nvPr>
            <p:ph type="sldNum" sz="quarter" idx="4294967295"/>
          </p:nvPr>
        </p:nvSpPr>
        <p:spPr>
          <a:xfrm>
            <a:off x="8661400" y="6492875"/>
            <a:ext cx="482600" cy="311150"/>
          </a:xfrm>
        </p:spPr>
        <p:txBody>
          <a:bodyPr/>
          <a:lstStyle/>
          <a:p>
            <a:fld id="{9B6B7A19-9BD6-654B-9E7A-5FCB6FF99B9F}" type="slidenum">
              <a:rPr lang="en-US" smtClean="0"/>
              <a:pPr/>
              <a:t>16</a:t>
            </a:fld>
            <a:endParaRPr lang="en-US" dirty="0"/>
          </a:p>
        </p:txBody>
      </p:sp>
    </p:spTree>
    <p:extLst>
      <p:ext uri="{BB962C8B-B14F-4D97-AF65-F5344CB8AC3E}">
        <p14:creationId xmlns:p14="http://schemas.microsoft.com/office/powerpoint/2010/main" val="4090740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193633" y="-277793"/>
            <a:ext cx="5112568" cy="7245751"/>
          </a:xfrm>
          <a:prstGeom prst="rect">
            <a:avLst/>
          </a:prstGeom>
          <a:solidFill>
            <a:srgbClr val="C00000"/>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6" name="Rectangle 5"/>
          <p:cNvSpPr/>
          <p:nvPr/>
        </p:nvSpPr>
        <p:spPr bwMode="auto">
          <a:xfrm>
            <a:off x="5868145" y="2634353"/>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dirty="0">
              <a:latin typeface="Arial" panose="020B0604020202020204" pitchFamily="34" charset="0"/>
              <a:ea typeface="SimSun" panose="02010600030101010101" pitchFamily="2" charset="-122"/>
            </a:endParaRPr>
          </a:p>
        </p:txBody>
      </p:sp>
      <p:sp>
        <p:nvSpPr>
          <p:cNvPr id="10" name="TextBox 9"/>
          <p:cNvSpPr txBox="1"/>
          <p:nvPr/>
        </p:nvSpPr>
        <p:spPr>
          <a:xfrm>
            <a:off x="1043608" y="2132856"/>
            <a:ext cx="3574120" cy="2308324"/>
          </a:xfrm>
          <a:prstGeom prst="rect">
            <a:avLst/>
          </a:prstGeom>
          <a:noFill/>
        </p:spPr>
        <p:txBody>
          <a:bodyPr wrap="none" rtlCol="0">
            <a:spAutoFit/>
          </a:bodyPr>
          <a:lstStyle/>
          <a:p>
            <a:pPr algn="r"/>
            <a:r>
              <a:rPr lang="en-GB" sz="4800" dirty="0">
                <a:solidFill>
                  <a:schemeClr val="bg1"/>
                </a:solidFill>
                <a:latin typeface="Arial Rounded MT Bold" panose="020F0704030504030204" pitchFamily="34" charset="0"/>
              </a:rPr>
              <a:t>Monolithic</a:t>
            </a:r>
            <a:br>
              <a:rPr lang="en-GB" sz="4800" dirty="0">
                <a:solidFill>
                  <a:schemeClr val="bg1"/>
                </a:solidFill>
                <a:latin typeface="Arial Rounded MT Bold" panose="020F0704030504030204" pitchFamily="34" charset="0"/>
              </a:rPr>
            </a:br>
            <a:r>
              <a:rPr lang="en-GB" sz="4800" dirty="0">
                <a:solidFill>
                  <a:schemeClr val="bg1"/>
                </a:solidFill>
                <a:latin typeface="Arial Rounded MT Bold" panose="020F0704030504030204" pitchFamily="34" charset="0"/>
              </a:rPr>
              <a:t>Application</a:t>
            </a:r>
          </a:p>
          <a:p>
            <a:pPr algn="r"/>
            <a:endParaRPr lang="en-GB" sz="4800"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987511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868145" y="2634353"/>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dirty="0">
              <a:latin typeface="Arial" panose="020B0604020202020204" pitchFamily="34" charset="0"/>
              <a:ea typeface="SimSun" panose="02010600030101010101" pitchFamily="2" charset="-122"/>
            </a:endParaRPr>
          </a:p>
        </p:txBody>
      </p:sp>
      <p:sp>
        <p:nvSpPr>
          <p:cNvPr id="7" name="5-Point Star 6"/>
          <p:cNvSpPr/>
          <p:nvPr/>
        </p:nvSpPr>
        <p:spPr bwMode="auto">
          <a:xfrm>
            <a:off x="6081598" y="2813608"/>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8" name="Donut 7"/>
          <p:cNvSpPr/>
          <p:nvPr/>
        </p:nvSpPr>
        <p:spPr bwMode="auto">
          <a:xfrm>
            <a:off x="6536542" y="3064355"/>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9" name="Regular Pentagon 8"/>
          <p:cNvSpPr/>
          <p:nvPr/>
        </p:nvSpPr>
        <p:spPr bwMode="auto">
          <a:xfrm>
            <a:off x="6118484" y="3300045"/>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11" name="Rectangle 10"/>
          <p:cNvSpPr/>
          <p:nvPr/>
        </p:nvSpPr>
        <p:spPr bwMode="auto">
          <a:xfrm>
            <a:off x="-193633" y="-185195"/>
            <a:ext cx="5112568" cy="7164729"/>
          </a:xfrm>
          <a:prstGeom prst="rect">
            <a:avLst/>
          </a:prstGeom>
          <a:solidFill>
            <a:srgbClr val="C00000"/>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10" name="TextBox 9"/>
          <p:cNvSpPr txBox="1"/>
          <p:nvPr/>
        </p:nvSpPr>
        <p:spPr>
          <a:xfrm>
            <a:off x="1043608" y="2132856"/>
            <a:ext cx="3574120" cy="2308324"/>
          </a:xfrm>
          <a:prstGeom prst="rect">
            <a:avLst/>
          </a:prstGeom>
          <a:noFill/>
        </p:spPr>
        <p:txBody>
          <a:bodyPr wrap="none" rtlCol="0">
            <a:spAutoFit/>
          </a:bodyPr>
          <a:lstStyle/>
          <a:p>
            <a:pPr algn="r"/>
            <a:r>
              <a:rPr lang="en-GB" sz="4800" dirty="0">
                <a:solidFill>
                  <a:schemeClr val="bg1"/>
                </a:solidFill>
                <a:latin typeface="Arial Rounded MT Bold" panose="020F0704030504030204" pitchFamily="34" charset="0"/>
              </a:rPr>
              <a:t>Monolithic</a:t>
            </a:r>
            <a:br>
              <a:rPr lang="en-GB" sz="4800" dirty="0">
                <a:solidFill>
                  <a:schemeClr val="bg1"/>
                </a:solidFill>
                <a:latin typeface="Arial Rounded MT Bold" panose="020F0704030504030204" pitchFamily="34" charset="0"/>
              </a:rPr>
            </a:br>
            <a:r>
              <a:rPr lang="en-GB" sz="4800" dirty="0">
                <a:solidFill>
                  <a:schemeClr val="bg1"/>
                </a:solidFill>
                <a:latin typeface="Arial Rounded MT Bold" panose="020F0704030504030204" pitchFamily="34" charset="0"/>
              </a:rPr>
              <a:t>Application</a:t>
            </a:r>
          </a:p>
          <a:p>
            <a:pPr algn="r"/>
            <a:r>
              <a:rPr lang="en-GB" sz="4800" dirty="0">
                <a:solidFill>
                  <a:srgbClr val="FFFF00"/>
                </a:solidFill>
                <a:latin typeface="Arial Rounded MT Bold" panose="020F0704030504030204" pitchFamily="34" charset="0"/>
              </a:rPr>
              <a:t>Modularity</a:t>
            </a:r>
          </a:p>
        </p:txBody>
      </p:sp>
    </p:spTree>
    <p:extLst>
      <p:ext uri="{BB962C8B-B14F-4D97-AF65-F5344CB8AC3E}">
        <p14:creationId xmlns:p14="http://schemas.microsoft.com/office/powerpoint/2010/main" val="246994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Agenda</a:t>
            </a:r>
            <a:endParaRPr lang="en-GB" dirty="0"/>
          </a:p>
        </p:txBody>
      </p:sp>
      <p:sp>
        <p:nvSpPr>
          <p:cNvPr id="3" name="Content Placeholder 2"/>
          <p:cNvSpPr>
            <a:spLocks noGrp="1"/>
          </p:cNvSpPr>
          <p:nvPr>
            <p:ph idx="1"/>
          </p:nvPr>
        </p:nvSpPr>
        <p:spPr/>
        <p:txBody>
          <a:bodyPr/>
          <a:lstStyle/>
          <a:p>
            <a:r>
              <a:rPr lang="en-GB" dirty="0" smtClean="0"/>
              <a:t>What does it mean to be Cloud </a:t>
            </a:r>
            <a:r>
              <a:rPr lang="en-GB" dirty="0"/>
              <a:t>N</a:t>
            </a:r>
            <a:r>
              <a:rPr lang="en-GB" dirty="0" smtClean="0"/>
              <a:t>ative?</a:t>
            </a:r>
          </a:p>
          <a:p>
            <a:r>
              <a:rPr lang="en-GB" dirty="0" smtClean="0"/>
              <a:t>Twelve Factor Apps</a:t>
            </a:r>
          </a:p>
          <a:p>
            <a:r>
              <a:rPr lang="en-GB" dirty="0" smtClean="0"/>
              <a:t>What are </a:t>
            </a:r>
            <a:r>
              <a:rPr lang="en-GB" dirty="0"/>
              <a:t>M</a:t>
            </a:r>
            <a:r>
              <a:rPr lang="en-GB" dirty="0" smtClean="0"/>
              <a:t>icroservices?</a:t>
            </a:r>
          </a:p>
          <a:p>
            <a:r>
              <a:rPr lang="en-GB" dirty="0" smtClean="0"/>
              <a:t>Developing and Deploying </a:t>
            </a:r>
            <a:r>
              <a:rPr lang="en-GB" dirty="0"/>
              <a:t>M</a:t>
            </a:r>
            <a:r>
              <a:rPr lang="en-GB" dirty="0" smtClean="0"/>
              <a:t>icroservices</a:t>
            </a:r>
            <a:endParaRPr lang="en-GB"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1</a:t>
            </a:fld>
            <a:endParaRPr lang="en-US" dirty="0"/>
          </a:p>
        </p:txBody>
      </p:sp>
    </p:spTree>
    <p:extLst>
      <p:ext uri="{BB962C8B-B14F-4D97-AF65-F5344CB8AC3E}">
        <p14:creationId xmlns:p14="http://schemas.microsoft.com/office/powerpoint/2010/main" val="2891479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93633" y="-115747"/>
            <a:ext cx="5112568" cy="7072132"/>
          </a:xfrm>
          <a:prstGeom prst="rect">
            <a:avLst/>
          </a:prstGeom>
          <a:solidFill>
            <a:srgbClr val="C00000"/>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3" name="Rounded Rectangle 2"/>
          <p:cNvSpPr/>
          <p:nvPr/>
        </p:nvSpPr>
        <p:spPr bwMode="auto">
          <a:xfrm>
            <a:off x="5421443" y="218982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5" name="TextBox 4"/>
          <p:cNvSpPr txBox="1"/>
          <p:nvPr/>
        </p:nvSpPr>
        <p:spPr>
          <a:xfrm>
            <a:off x="1043608" y="2132856"/>
            <a:ext cx="3574120" cy="2308324"/>
          </a:xfrm>
          <a:prstGeom prst="rect">
            <a:avLst/>
          </a:prstGeom>
          <a:noFill/>
        </p:spPr>
        <p:txBody>
          <a:bodyPr wrap="none" rtlCol="0">
            <a:spAutoFit/>
          </a:bodyPr>
          <a:lstStyle/>
          <a:p>
            <a:pPr algn="r"/>
            <a:r>
              <a:rPr lang="en-GB" sz="4800" dirty="0">
                <a:solidFill>
                  <a:schemeClr val="bg1"/>
                </a:solidFill>
                <a:latin typeface="Arial Rounded MT Bold" panose="020F0704030504030204" pitchFamily="34" charset="0"/>
              </a:rPr>
              <a:t>Monolithic</a:t>
            </a:r>
            <a:br>
              <a:rPr lang="en-GB" sz="4800" dirty="0">
                <a:solidFill>
                  <a:schemeClr val="bg1"/>
                </a:solidFill>
                <a:latin typeface="Arial Rounded MT Bold" panose="020F0704030504030204" pitchFamily="34" charset="0"/>
              </a:rPr>
            </a:br>
            <a:r>
              <a:rPr lang="en-GB" sz="4800" dirty="0">
                <a:solidFill>
                  <a:schemeClr val="bg1"/>
                </a:solidFill>
                <a:latin typeface="Arial Rounded MT Bold" panose="020F0704030504030204" pitchFamily="34" charset="0"/>
              </a:rPr>
              <a:t>Application</a:t>
            </a:r>
          </a:p>
          <a:p>
            <a:pPr algn="r"/>
            <a:r>
              <a:rPr lang="en-GB" sz="4800" dirty="0">
                <a:solidFill>
                  <a:srgbClr val="FFFF00"/>
                </a:solidFill>
                <a:latin typeface="Arial Rounded MT Bold" panose="020F0704030504030204" pitchFamily="34" charset="0"/>
              </a:rPr>
              <a:t>Scaling</a:t>
            </a:r>
          </a:p>
        </p:txBody>
      </p:sp>
      <p:grpSp>
        <p:nvGrpSpPr>
          <p:cNvPr id="2" name="Group 1"/>
          <p:cNvGrpSpPr/>
          <p:nvPr/>
        </p:nvGrpSpPr>
        <p:grpSpPr>
          <a:xfrm>
            <a:off x="5596787" y="2311927"/>
            <a:ext cx="894157" cy="872570"/>
            <a:chOff x="5868143" y="1988002"/>
            <a:chExt cx="1200751" cy="1171759"/>
          </a:xfrm>
        </p:grpSpPr>
        <p:sp>
          <p:nvSpPr>
            <p:cNvPr id="6" name="Rectangle 5"/>
            <p:cNvSpPr/>
            <p:nvPr/>
          </p:nvSpPr>
          <p:spPr bwMode="auto">
            <a:xfrm>
              <a:off x="5868143" y="1988002"/>
              <a:ext cx="1200751" cy="1171759"/>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7" name="5-Point Star 6"/>
            <p:cNvSpPr/>
            <p:nvPr/>
          </p:nvSpPr>
          <p:spPr bwMode="auto">
            <a:xfrm>
              <a:off x="6081595" y="2167258"/>
              <a:ext cx="360040" cy="360039"/>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8" name="Donut 7"/>
            <p:cNvSpPr/>
            <p:nvPr/>
          </p:nvSpPr>
          <p:spPr bwMode="auto">
            <a:xfrm>
              <a:off x="6536539" y="2418005"/>
              <a:ext cx="387048" cy="387047"/>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9" name="Regular Pentagon 8"/>
            <p:cNvSpPr/>
            <p:nvPr/>
          </p:nvSpPr>
          <p:spPr bwMode="auto">
            <a:xfrm>
              <a:off x="6118483" y="2653697"/>
              <a:ext cx="312002" cy="297144"/>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28" name="Group 27"/>
          <p:cNvGrpSpPr/>
          <p:nvPr/>
        </p:nvGrpSpPr>
        <p:grpSpPr>
          <a:xfrm>
            <a:off x="6847942" y="2209015"/>
            <a:ext cx="1251153" cy="1134457"/>
            <a:chOff x="6847941" y="1352558"/>
            <a:chExt cx="1251153" cy="1134457"/>
          </a:xfrm>
        </p:grpSpPr>
        <p:sp>
          <p:nvSpPr>
            <p:cNvPr id="32" name="Rounded Rectangle 2"/>
            <p:cNvSpPr/>
            <p:nvPr/>
          </p:nvSpPr>
          <p:spPr bwMode="auto">
            <a:xfrm>
              <a:off x="6847941" y="135255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15" name="Group 14"/>
            <p:cNvGrpSpPr/>
            <p:nvPr/>
          </p:nvGrpSpPr>
          <p:grpSpPr>
            <a:xfrm>
              <a:off x="7022926" y="1455470"/>
              <a:ext cx="894157" cy="872570"/>
              <a:chOff x="5868144" y="1988006"/>
              <a:chExt cx="1200751" cy="1171762"/>
            </a:xfrm>
          </p:grpSpPr>
          <p:sp>
            <p:nvSpPr>
              <p:cNvPr id="16"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7" name="5-Point Star 16"/>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8" name="Donut 17"/>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9" name="Regular Pentagon 18"/>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26" name="Group 25"/>
          <p:cNvGrpSpPr/>
          <p:nvPr/>
        </p:nvGrpSpPr>
        <p:grpSpPr>
          <a:xfrm>
            <a:off x="6835845" y="3457483"/>
            <a:ext cx="1251153" cy="1134457"/>
            <a:chOff x="6835844" y="2601026"/>
            <a:chExt cx="1251153" cy="1134457"/>
          </a:xfrm>
        </p:grpSpPr>
        <p:sp>
          <p:nvSpPr>
            <p:cNvPr id="30" name="Rounded Rectangle 2"/>
            <p:cNvSpPr/>
            <p:nvPr/>
          </p:nvSpPr>
          <p:spPr bwMode="auto">
            <a:xfrm>
              <a:off x="6835844" y="2601026"/>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10" name="Group 9"/>
            <p:cNvGrpSpPr/>
            <p:nvPr/>
          </p:nvGrpSpPr>
          <p:grpSpPr>
            <a:xfrm>
              <a:off x="7020172" y="2731970"/>
              <a:ext cx="894157" cy="872570"/>
              <a:chOff x="5868144" y="1988006"/>
              <a:chExt cx="1200751" cy="1171762"/>
            </a:xfrm>
          </p:grpSpPr>
          <p:sp>
            <p:nvSpPr>
              <p:cNvPr id="11"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2" name="5-Point Star 11"/>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3" name="Donut 12"/>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4" name="Regular Pentagon 13"/>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25" name="Group 24"/>
          <p:cNvGrpSpPr/>
          <p:nvPr/>
        </p:nvGrpSpPr>
        <p:grpSpPr>
          <a:xfrm>
            <a:off x="5412242" y="3485515"/>
            <a:ext cx="1251153" cy="1134457"/>
            <a:chOff x="5412241" y="2629058"/>
            <a:chExt cx="1251153" cy="1134457"/>
          </a:xfrm>
        </p:grpSpPr>
        <p:sp>
          <p:nvSpPr>
            <p:cNvPr id="31" name="Rounded Rectangle 2"/>
            <p:cNvSpPr/>
            <p:nvPr/>
          </p:nvSpPr>
          <p:spPr bwMode="auto">
            <a:xfrm>
              <a:off x="5412241" y="262905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20" name="Group 19"/>
            <p:cNvGrpSpPr/>
            <p:nvPr/>
          </p:nvGrpSpPr>
          <p:grpSpPr>
            <a:xfrm>
              <a:off x="5596788" y="2731970"/>
              <a:ext cx="894157" cy="872570"/>
              <a:chOff x="5868144" y="1988006"/>
              <a:chExt cx="1200751" cy="1171762"/>
            </a:xfrm>
          </p:grpSpPr>
          <p:sp>
            <p:nvSpPr>
              <p:cNvPr id="21"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22" name="5-Point Star 21"/>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23" name="Donut 22"/>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24" name="Regular Pentagon 23"/>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spTree>
    <p:extLst>
      <p:ext uri="{BB962C8B-B14F-4D97-AF65-F5344CB8AC3E}">
        <p14:creationId xmlns:p14="http://schemas.microsoft.com/office/powerpoint/2010/main" val="244305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93633" y="-150471"/>
            <a:ext cx="5112568" cy="7130005"/>
          </a:xfrm>
          <a:prstGeom prst="rect">
            <a:avLst/>
          </a:prstGeom>
          <a:solidFill>
            <a:srgbClr val="C00000"/>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3" name="Rounded Rectangle 2"/>
          <p:cNvSpPr/>
          <p:nvPr/>
        </p:nvSpPr>
        <p:spPr bwMode="auto">
          <a:xfrm>
            <a:off x="5421443" y="218982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5" name="TextBox 4"/>
          <p:cNvSpPr txBox="1"/>
          <p:nvPr/>
        </p:nvSpPr>
        <p:spPr>
          <a:xfrm>
            <a:off x="1043608" y="2132856"/>
            <a:ext cx="3574120" cy="2308324"/>
          </a:xfrm>
          <a:prstGeom prst="rect">
            <a:avLst/>
          </a:prstGeom>
          <a:noFill/>
        </p:spPr>
        <p:txBody>
          <a:bodyPr wrap="none" rtlCol="0">
            <a:spAutoFit/>
          </a:bodyPr>
          <a:lstStyle/>
          <a:p>
            <a:pPr algn="r"/>
            <a:r>
              <a:rPr lang="en-GB" sz="4800" dirty="0">
                <a:solidFill>
                  <a:schemeClr val="bg1"/>
                </a:solidFill>
                <a:latin typeface="Arial Rounded MT Bold" panose="020F0704030504030204" pitchFamily="34" charset="0"/>
              </a:rPr>
              <a:t>Monolithic</a:t>
            </a:r>
            <a:br>
              <a:rPr lang="en-GB" sz="4800" dirty="0">
                <a:solidFill>
                  <a:schemeClr val="bg1"/>
                </a:solidFill>
                <a:latin typeface="Arial Rounded MT Bold" panose="020F0704030504030204" pitchFamily="34" charset="0"/>
              </a:rPr>
            </a:br>
            <a:r>
              <a:rPr lang="en-GB" sz="4800" dirty="0">
                <a:solidFill>
                  <a:schemeClr val="bg1"/>
                </a:solidFill>
                <a:latin typeface="Arial Rounded MT Bold" panose="020F0704030504030204" pitchFamily="34" charset="0"/>
              </a:rPr>
              <a:t>Application</a:t>
            </a:r>
          </a:p>
          <a:p>
            <a:pPr algn="r"/>
            <a:r>
              <a:rPr lang="en-GB" sz="4800" dirty="0">
                <a:solidFill>
                  <a:srgbClr val="FFFF00"/>
                </a:solidFill>
                <a:latin typeface="Arial Rounded MT Bold" panose="020F0704030504030204" pitchFamily="34" charset="0"/>
              </a:rPr>
              <a:t>Failing</a:t>
            </a:r>
          </a:p>
        </p:txBody>
      </p:sp>
      <p:grpSp>
        <p:nvGrpSpPr>
          <p:cNvPr id="2" name="Group 1"/>
          <p:cNvGrpSpPr/>
          <p:nvPr/>
        </p:nvGrpSpPr>
        <p:grpSpPr>
          <a:xfrm>
            <a:off x="5596787" y="2311927"/>
            <a:ext cx="894157" cy="872570"/>
            <a:chOff x="5868143" y="1988002"/>
            <a:chExt cx="1200751" cy="1171759"/>
          </a:xfrm>
        </p:grpSpPr>
        <p:sp>
          <p:nvSpPr>
            <p:cNvPr id="6" name="Rectangle 5"/>
            <p:cNvSpPr/>
            <p:nvPr/>
          </p:nvSpPr>
          <p:spPr bwMode="auto">
            <a:xfrm>
              <a:off x="5868143" y="1988002"/>
              <a:ext cx="1200751" cy="1171759"/>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7" name="5-Point Star 6"/>
            <p:cNvSpPr/>
            <p:nvPr/>
          </p:nvSpPr>
          <p:spPr bwMode="auto">
            <a:xfrm>
              <a:off x="6081595" y="2167258"/>
              <a:ext cx="360040" cy="360039"/>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8" name="Donut 7"/>
            <p:cNvSpPr/>
            <p:nvPr/>
          </p:nvSpPr>
          <p:spPr bwMode="auto">
            <a:xfrm>
              <a:off x="6536539" y="2418005"/>
              <a:ext cx="387048" cy="387047"/>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9" name="Regular Pentagon 8"/>
            <p:cNvSpPr/>
            <p:nvPr/>
          </p:nvSpPr>
          <p:spPr bwMode="auto">
            <a:xfrm>
              <a:off x="6118483" y="2653697"/>
              <a:ext cx="312002" cy="297144"/>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3" name="Group 32"/>
          <p:cNvGrpSpPr/>
          <p:nvPr/>
        </p:nvGrpSpPr>
        <p:grpSpPr>
          <a:xfrm>
            <a:off x="5412242" y="2209015"/>
            <a:ext cx="2686853" cy="2410957"/>
            <a:chOff x="5412241" y="1352558"/>
            <a:chExt cx="2686853" cy="2410957"/>
          </a:xfrm>
        </p:grpSpPr>
        <p:grpSp>
          <p:nvGrpSpPr>
            <p:cNvPr id="28" name="Group 27"/>
            <p:cNvGrpSpPr/>
            <p:nvPr/>
          </p:nvGrpSpPr>
          <p:grpSpPr>
            <a:xfrm>
              <a:off x="6847941" y="1352558"/>
              <a:ext cx="1251153" cy="1134457"/>
              <a:chOff x="6847941" y="1352558"/>
              <a:chExt cx="1251153" cy="1134457"/>
            </a:xfrm>
          </p:grpSpPr>
          <p:sp>
            <p:nvSpPr>
              <p:cNvPr id="32" name="Rounded Rectangle 2"/>
              <p:cNvSpPr/>
              <p:nvPr/>
            </p:nvSpPr>
            <p:spPr bwMode="auto">
              <a:xfrm>
                <a:off x="6847941" y="135255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15" name="Group 14"/>
              <p:cNvGrpSpPr/>
              <p:nvPr/>
            </p:nvGrpSpPr>
            <p:grpSpPr>
              <a:xfrm>
                <a:off x="7022926" y="1455470"/>
                <a:ext cx="894157" cy="872570"/>
                <a:chOff x="5868144" y="1988006"/>
                <a:chExt cx="1200751" cy="1171762"/>
              </a:xfrm>
            </p:grpSpPr>
            <p:sp>
              <p:nvSpPr>
                <p:cNvPr id="16"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7" name="5-Point Star 16"/>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8" name="Donut 17"/>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9" name="Regular Pentagon 18"/>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27" name="Group 26"/>
            <p:cNvGrpSpPr/>
            <p:nvPr/>
          </p:nvGrpSpPr>
          <p:grpSpPr>
            <a:xfrm>
              <a:off x="5412241" y="2601026"/>
              <a:ext cx="2674756" cy="1162489"/>
              <a:chOff x="5412241" y="2601026"/>
              <a:chExt cx="2674756" cy="1162489"/>
            </a:xfrm>
          </p:grpSpPr>
          <p:grpSp>
            <p:nvGrpSpPr>
              <p:cNvPr id="26" name="Group 25"/>
              <p:cNvGrpSpPr/>
              <p:nvPr/>
            </p:nvGrpSpPr>
            <p:grpSpPr>
              <a:xfrm>
                <a:off x="6835844" y="2601026"/>
                <a:ext cx="1251153" cy="1134457"/>
                <a:chOff x="6835844" y="2601026"/>
                <a:chExt cx="1251153" cy="1134457"/>
              </a:xfrm>
            </p:grpSpPr>
            <p:sp>
              <p:nvSpPr>
                <p:cNvPr id="30" name="Rounded Rectangle 2"/>
                <p:cNvSpPr/>
                <p:nvPr/>
              </p:nvSpPr>
              <p:spPr bwMode="auto">
                <a:xfrm>
                  <a:off x="6835844" y="2601026"/>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10" name="Group 9"/>
                <p:cNvGrpSpPr/>
                <p:nvPr/>
              </p:nvGrpSpPr>
              <p:grpSpPr>
                <a:xfrm>
                  <a:off x="7020172" y="2731970"/>
                  <a:ext cx="894157" cy="872570"/>
                  <a:chOff x="5868144" y="1988006"/>
                  <a:chExt cx="1200751" cy="1171762"/>
                </a:xfrm>
              </p:grpSpPr>
              <p:sp>
                <p:nvSpPr>
                  <p:cNvPr id="11"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2" name="5-Point Star 11"/>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3" name="Donut 12"/>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4" name="Regular Pentagon 13"/>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25" name="Group 24"/>
              <p:cNvGrpSpPr/>
              <p:nvPr/>
            </p:nvGrpSpPr>
            <p:grpSpPr>
              <a:xfrm>
                <a:off x="5412241" y="2629058"/>
                <a:ext cx="1251153" cy="1134457"/>
                <a:chOff x="5412241" y="2629058"/>
                <a:chExt cx="1251153" cy="1134457"/>
              </a:xfrm>
            </p:grpSpPr>
            <p:sp>
              <p:nvSpPr>
                <p:cNvPr id="31" name="Rounded Rectangle 2"/>
                <p:cNvSpPr/>
                <p:nvPr/>
              </p:nvSpPr>
              <p:spPr bwMode="auto">
                <a:xfrm>
                  <a:off x="5412241" y="262905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20" name="Group 19"/>
                <p:cNvGrpSpPr/>
                <p:nvPr/>
              </p:nvGrpSpPr>
              <p:grpSpPr>
                <a:xfrm>
                  <a:off x="5596788" y="2731970"/>
                  <a:ext cx="894157" cy="872570"/>
                  <a:chOff x="5868144" y="1988006"/>
                  <a:chExt cx="1200751" cy="1171762"/>
                </a:xfrm>
              </p:grpSpPr>
              <p:sp>
                <p:nvSpPr>
                  <p:cNvPr id="21"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22" name="5-Point Star 21"/>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23" name="Donut 22"/>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24" name="Regular Pentagon 23"/>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grpSp>
      <p:sp>
        <p:nvSpPr>
          <p:cNvPr id="29" name="TextBox 28"/>
          <p:cNvSpPr txBox="1"/>
          <p:nvPr/>
        </p:nvSpPr>
        <p:spPr>
          <a:xfrm>
            <a:off x="5908187" y="2262502"/>
            <a:ext cx="673582" cy="1015663"/>
          </a:xfrm>
          <a:prstGeom prst="rect">
            <a:avLst/>
          </a:prstGeom>
          <a:noFill/>
        </p:spPr>
        <p:txBody>
          <a:bodyPr wrap="none" rtlCol="0">
            <a:spAutoFit/>
          </a:bodyPr>
          <a:lstStyle/>
          <a:p>
            <a:r>
              <a:rPr lang="en-GB" sz="6000" dirty="0">
                <a:solidFill>
                  <a:srgbClr val="FF0000"/>
                </a:solidFill>
                <a:sym typeface="Wingdings" panose="05000000000000000000" pitchFamily="2" charset="2"/>
              </a:rPr>
              <a:t></a:t>
            </a:r>
            <a:endParaRPr lang="en-GB" sz="6000" dirty="0">
              <a:solidFill>
                <a:srgbClr val="FF0000"/>
              </a:solidFill>
            </a:endParaRPr>
          </a:p>
        </p:txBody>
      </p:sp>
    </p:spTree>
    <p:extLst>
      <p:ext uri="{BB962C8B-B14F-4D97-AF65-F5344CB8AC3E}">
        <p14:creationId xmlns:p14="http://schemas.microsoft.com/office/powerpoint/2010/main" val="2787180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93633" y="-92597"/>
            <a:ext cx="5112568" cy="7072131"/>
          </a:xfrm>
          <a:prstGeom prst="rect">
            <a:avLst/>
          </a:prstGeom>
          <a:solidFill>
            <a:srgbClr val="C00000"/>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3" name="Rounded Rectangle 2"/>
          <p:cNvSpPr/>
          <p:nvPr/>
        </p:nvSpPr>
        <p:spPr bwMode="auto">
          <a:xfrm>
            <a:off x="5421443" y="218982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5" name="TextBox 4"/>
          <p:cNvSpPr txBox="1"/>
          <p:nvPr/>
        </p:nvSpPr>
        <p:spPr>
          <a:xfrm>
            <a:off x="1043608" y="2132856"/>
            <a:ext cx="3574120" cy="2308324"/>
          </a:xfrm>
          <a:prstGeom prst="rect">
            <a:avLst/>
          </a:prstGeom>
          <a:noFill/>
        </p:spPr>
        <p:txBody>
          <a:bodyPr wrap="none" rtlCol="0">
            <a:spAutoFit/>
          </a:bodyPr>
          <a:lstStyle/>
          <a:p>
            <a:pPr algn="r"/>
            <a:r>
              <a:rPr lang="en-GB" sz="4800" dirty="0">
                <a:solidFill>
                  <a:schemeClr val="bg1"/>
                </a:solidFill>
                <a:latin typeface="Arial Rounded MT Bold" panose="020F0704030504030204" pitchFamily="34" charset="0"/>
              </a:rPr>
              <a:t>Monolithic</a:t>
            </a:r>
            <a:br>
              <a:rPr lang="en-GB" sz="4800" dirty="0">
                <a:solidFill>
                  <a:schemeClr val="bg1"/>
                </a:solidFill>
                <a:latin typeface="Arial Rounded MT Bold" panose="020F0704030504030204" pitchFamily="34" charset="0"/>
              </a:rPr>
            </a:br>
            <a:r>
              <a:rPr lang="en-GB" sz="4800" dirty="0">
                <a:solidFill>
                  <a:schemeClr val="bg1"/>
                </a:solidFill>
                <a:latin typeface="Arial Rounded MT Bold" panose="020F0704030504030204" pitchFamily="34" charset="0"/>
              </a:rPr>
              <a:t>Application</a:t>
            </a:r>
          </a:p>
          <a:p>
            <a:pPr algn="r"/>
            <a:r>
              <a:rPr lang="en-GB" sz="4800" dirty="0">
                <a:solidFill>
                  <a:srgbClr val="FFFF00"/>
                </a:solidFill>
                <a:latin typeface="Arial Rounded MT Bold" panose="020F0704030504030204" pitchFamily="34" charset="0"/>
              </a:rPr>
              <a:t>Failing</a:t>
            </a:r>
          </a:p>
        </p:txBody>
      </p:sp>
      <p:grpSp>
        <p:nvGrpSpPr>
          <p:cNvPr id="2" name="Group 1"/>
          <p:cNvGrpSpPr/>
          <p:nvPr/>
        </p:nvGrpSpPr>
        <p:grpSpPr>
          <a:xfrm>
            <a:off x="5596787" y="2311927"/>
            <a:ext cx="894157" cy="872570"/>
            <a:chOff x="5868143" y="1988002"/>
            <a:chExt cx="1200751" cy="1171759"/>
          </a:xfrm>
        </p:grpSpPr>
        <p:sp>
          <p:nvSpPr>
            <p:cNvPr id="6" name="Rectangle 5"/>
            <p:cNvSpPr/>
            <p:nvPr/>
          </p:nvSpPr>
          <p:spPr bwMode="auto">
            <a:xfrm>
              <a:off x="5868143" y="1988002"/>
              <a:ext cx="1200751" cy="1171759"/>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7" name="5-Point Star 6"/>
            <p:cNvSpPr/>
            <p:nvPr/>
          </p:nvSpPr>
          <p:spPr bwMode="auto">
            <a:xfrm>
              <a:off x="6081595" y="2167258"/>
              <a:ext cx="360040" cy="360039"/>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8" name="Donut 7"/>
            <p:cNvSpPr/>
            <p:nvPr/>
          </p:nvSpPr>
          <p:spPr bwMode="auto">
            <a:xfrm>
              <a:off x="6536539" y="2418005"/>
              <a:ext cx="387048" cy="387047"/>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9" name="Regular Pentagon 8"/>
            <p:cNvSpPr/>
            <p:nvPr/>
          </p:nvSpPr>
          <p:spPr bwMode="auto">
            <a:xfrm>
              <a:off x="6118483" y="2653697"/>
              <a:ext cx="312002" cy="297144"/>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3" name="Group 32"/>
          <p:cNvGrpSpPr/>
          <p:nvPr/>
        </p:nvGrpSpPr>
        <p:grpSpPr>
          <a:xfrm>
            <a:off x="5412242" y="2209015"/>
            <a:ext cx="2686853" cy="2410957"/>
            <a:chOff x="5412241" y="1352558"/>
            <a:chExt cx="2686853" cy="2410957"/>
          </a:xfrm>
        </p:grpSpPr>
        <p:grpSp>
          <p:nvGrpSpPr>
            <p:cNvPr id="28" name="Group 27"/>
            <p:cNvGrpSpPr/>
            <p:nvPr/>
          </p:nvGrpSpPr>
          <p:grpSpPr>
            <a:xfrm>
              <a:off x="6847941" y="1352558"/>
              <a:ext cx="1251153" cy="1134457"/>
              <a:chOff x="6847941" y="1352558"/>
              <a:chExt cx="1251153" cy="1134457"/>
            </a:xfrm>
          </p:grpSpPr>
          <p:sp>
            <p:nvSpPr>
              <p:cNvPr id="32" name="Rounded Rectangle 2"/>
              <p:cNvSpPr/>
              <p:nvPr/>
            </p:nvSpPr>
            <p:spPr bwMode="auto">
              <a:xfrm>
                <a:off x="6847941" y="135255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15" name="Group 14"/>
              <p:cNvGrpSpPr/>
              <p:nvPr/>
            </p:nvGrpSpPr>
            <p:grpSpPr>
              <a:xfrm>
                <a:off x="7022926" y="1455470"/>
                <a:ext cx="894157" cy="872570"/>
                <a:chOff x="5868144" y="1988006"/>
                <a:chExt cx="1200751" cy="1171762"/>
              </a:xfrm>
            </p:grpSpPr>
            <p:sp>
              <p:nvSpPr>
                <p:cNvPr id="16"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7" name="5-Point Star 16"/>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8" name="Donut 17"/>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9" name="Regular Pentagon 18"/>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27" name="Group 26"/>
            <p:cNvGrpSpPr/>
            <p:nvPr/>
          </p:nvGrpSpPr>
          <p:grpSpPr>
            <a:xfrm>
              <a:off x="5412241" y="2601026"/>
              <a:ext cx="2674756" cy="1162489"/>
              <a:chOff x="5412241" y="2601026"/>
              <a:chExt cx="2674756" cy="1162489"/>
            </a:xfrm>
          </p:grpSpPr>
          <p:grpSp>
            <p:nvGrpSpPr>
              <p:cNvPr id="26" name="Group 25"/>
              <p:cNvGrpSpPr/>
              <p:nvPr/>
            </p:nvGrpSpPr>
            <p:grpSpPr>
              <a:xfrm>
                <a:off x="6835844" y="2601026"/>
                <a:ext cx="1251153" cy="1134457"/>
                <a:chOff x="6835844" y="2601026"/>
                <a:chExt cx="1251153" cy="1134457"/>
              </a:xfrm>
            </p:grpSpPr>
            <p:sp>
              <p:nvSpPr>
                <p:cNvPr id="30" name="Rounded Rectangle 2"/>
                <p:cNvSpPr/>
                <p:nvPr/>
              </p:nvSpPr>
              <p:spPr bwMode="auto">
                <a:xfrm>
                  <a:off x="6835844" y="2601026"/>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10" name="Group 9"/>
                <p:cNvGrpSpPr/>
                <p:nvPr/>
              </p:nvGrpSpPr>
              <p:grpSpPr>
                <a:xfrm>
                  <a:off x="7020172" y="2731970"/>
                  <a:ext cx="894157" cy="872570"/>
                  <a:chOff x="5868144" y="1988006"/>
                  <a:chExt cx="1200751" cy="1171762"/>
                </a:xfrm>
              </p:grpSpPr>
              <p:sp>
                <p:nvSpPr>
                  <p:cNvPr id="11"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2" name="5-Point Star 11"/>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3" name="Donut 12"/>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4" name="Regular Pentagon 13"/>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25" name="Group 24"/>
              <p:cNvGrpSpPr/>
              <p:nvPr/>
            </p:nvGrpSpPr>
            <p:grpSpPr>
              <a:xfrm>
                <a:off x="5412241" y="2629058"/>
                <a:ext cx="1251153" cy="1134457"/>
                <a:chOff x="5412241" y="2629058"/>
                <a:chExt cx="1251153" cy="1134457"/>
              </a:xfrm>
            </p:grpSpPr>
            <p:sp>
              <p:nvSpPr>
                <p:cNvPr id="31" name="Rounded Rectangle 2"/>
                <p:cNvSpPr/>
                <p:nvPr/>
              </p:nvSpPr>
              <p:spPr bwMode="auto">
                <a:xfrm>
                  <a:off x="5412241" y="262905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20" name="Group 19"/>
                <p:cNvGrpSpPr/>
                <p:nvPr/>
              </p:nvGrpSpPr>
              <p:grpSpPr>
                <a:xfrm>
                  <a:off x="5596788" y="2731970"/>
                  <a:ext cx="894157" cy="872570"/>
                  <a:chOff x="5868144" y="1988006"/>
                  <a:chExt cx="1200751" cy="1171762"/>
                </a:xfrm>
              </p:grpSpPr>
              <p:sp>
                <p:nvSpPr>
                  <p:cNvPr id="21"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22" name="5-Point Star 21"/>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23" name="Donut 22"/>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24" name="Regular Pentagon 23"/>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grpSp>
      <p:sp>
        <p:nvSpPr>
          <p:cNvPr id="29" name="TextBox 28"/>
          <p:cNvSpPr txBox="1"/>
          <p:nvPr/>
        </p:nvSpPr>
        <p:spPr>
          <a:xfrm>
            <a:off x="5353429" y="1556727"/>
            <a:ext cx="1406154" cy="2400657"/>
          </a:xfrm>
          <a:prstGeom prst="rect">
            <a:avLst/>
          </a:prstGeom>
          <a:noFill/>
        </p:spPr>
        <p:txBody>
          <a:bodyPr wrap="none" rtlCol="0">
            <a:spAutoFit/>
          </a:bodyPr>
          <a:lstStyle/>
          <a:p>
            <a:r>
              <a:rPr lang="en-GB" sz="15000" dirty="0">
                <a:solidFill>
                  <a:srgbClr val="FF0000"/>
                </a:solidFill>
                <a:sym typeface="Wingdings" panose="05000000000000000000" pitchFamily="2" charset="2"/>
              </a:rPr>
              <a:t></a:t>
            </a:r>
            <a:endParaRPr lang="en-GB" sz="15000" dirty="0">
              <a:solidFill>
                <a:srgbClr val="FF0000"/>
              </a:solidFill>
            </a:endParaRPr>
          </a:p>
        </p:txBody>
      </p:sp>
    </p:spTree>
    <p:extLst>
      <p:ext uri="{BB962C8B-B14F-4D97-AF65-F5344CB8AC3E}">
        <p14:creationId xmlns:p14="http://schemas.microsoft.com/office/powerpoint/2010/main" val="914612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93633" y="-81023"/>
            <a:ext cx="5112568" cy="7048982"/>
          </a:xfrm>
          <a:prstGeom prst="rect">
            <a:avLst/>
          </a:prstGeom>
          <a:solidFill>
            <a:srgbClr val="C00000"/>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3" name="Rounded Rectangle 2"/>
          <p:cNvSpPr/>
          <p:nvPr/>
        </p:nvSpPr>
        <p:spPr bwMode="auto">
          <a:xfrm>
            <a:off x="5421443" y="218982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5" name="TextBox 4"/>
          <p:cNvSpPr txBox="1"/>
          <p:nvPr/>
        </p:nvSpPr>
        <p:spPr>
          <a:xfrm>
            <a:off x="1043608" y="2132856"/>
            <a:ext cx="3574120" cy="2308324"/>
          </a:xfrm>
          <a:prstGeom prst="rect">
            <a:avLst/>
          </a:prstGeom>
          <a:noFill/>
        </p:spPr>
        <p:txBody>
          <a:bodyPr wrap="none" rtlCol="0">
            <a:spAutoFit/>
          </a:bodyPr>
          <a:lstStyle/>
          <a:p>
            <a:pPr algn="r"/>
            <a:r>
              <a:rPr lang="en-GB" sz="4800" dirty="0">
                <a:solidFill>
                  <a:schemeClr val="bg1"/>
                </a:solidFill>
                <a:latin typeface="Arial Rounded MT Bold" panose="020F0704030504030204" pitchFamily="34" charset="0"/>
              </a:rPr>
              <a:t>Monolithic</a:t>
            </a:r>
            <a:br>
              <a:rPr lang="en-GB" sz="4800" dirty="0">
                <a:solidFill>
                  <a:schemeClr val="bg1"/>
                </a:solidFill>
                <a:latin typeface="Arial Rounded MT Bold" panose="020F0704030504030204" pitchFamily="34" charset="0"/>
              </a:rPr>
            </a:br>
            <a:r>
              <a:rPr lang="en-GB" sz="4800" dirty="0">
                <a:solidFill>
                  <a:schemeClr val="bg1"/>
                </a:solidFill>
                <a:latin typeface="Arial Rounded MT Bold" panose="020F0704030504030204" pitchFamily="34" charset="0"/>
              </a:rPr>
              <a:t>Application</a:t>
            </a:r>
          </a:p>
          <a:p>
            <a:pPr algn="r"/>
            <a:r>
              <a:rPr lang="en-GB" sz="4800" dirty="0">
                <a:solidFill>
                  <a:srgbClr val="FFFF00"/>
                </a:solidFill>
                <a:latin typeface="Arial Rounded MT Bold" panose="020F0704030504030204" pitchFamily="34" charset="0"/>
              </a:rPr>
              <a:t>Failed</a:t>
            </a:r>
          </a:p>
        </p:txBody>
      </p:sp>
      <p:grpSp>
        <p:nvGrpSpPr>
          <p:cNvPr id="2" name="Group 1"/>
          <p:cNvGrpSpPr/>
          <p:nvPr/>
        </p:nvGrpSpPr>
        <p:grpSpPr>
          <a:xfrm>
            <a:off x="5596787" y="2311927"/>
            <a:ext cx="894157" cy="872570"/>
            <a:chOff x="5868143" y="1988002"/>
            <a:chExt cx="1200751" cy="1171759"/>
          </a:xfrm>
        </p:grpSpPr>
        <p:sp>
          <p:nvSpPr>
            <p:cNvPr id="6" name="Rectangle 5"/>
            <p:cNvSpPr/>
            <p:nvPr/>
          </p:nvSpPr>
          <p:spPr bwMode="auto">
            <a:xfrm>
              <a:off x="5868143" y="1988002"/>
              <a:ext cx="1200751" cy="1171759"/>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7" name="5-Point Star 6"/>
            <p:cNvSpPr/>
            <p:nvPr/>
          </p:nvSpPr>
          <p:spPr bwMode="auto">
            <a:xfrm>
              <a:off x="6081595" y="2167258"/>
              <a:ext cx="360040" cy="360039"/>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8" name="Donut 7"/>
            <p:cNvSpPr/>
            <p:nvPr/>
          </p:nvSpPr>
          <p:spPr bwMode="auto">
            <a:xfrm>
              <a:off x="6536539" y="2418005"/>
              <a:ext cx="387048" cy="387047"/>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9" name="Regular Pentagon 8"/>
            <p:cNvSpPr/>
            <p:nvPr/>
          </p:nvSpPr>
          <p:spPr bwMode="auto">
            <a:xfrm>
              <a:off x="6118483" y="2653697"/>
              <a:ext cx="312002" cy="297144"/>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3" name="Group 32"/>
          <p:cNvGrpSpPr/>
          <p:nvPr/>
        </p:nvGrpSpPr>
        <p:grpSpPr>
          <a:xfrm>
            <a:off x="5412242" y="2209015"/>
            <a:ext cx="2686853" cy="2410957"/>
            <a:chOff x="5412241" y="1352558"/>
            <a:chExt cx="2686853" cy="2410957"/>
          </a:xfrm>
        </p:grpSpPr>
        <p:grpSp>
          <p:nvGrpSpPr>
            <p:cNvPr id="28" name="Group 27"/>
            <p:cNvGrpSpPr/>
            <p:nvPr/>
          </p:nvGrpSpPr>
          <p:grpSpPr>
            <a:xfrm>
              <a:off x="6847941" y="1352558"/>
              <a:ext cx="1251153" cy="1134457"/>
              <a:chOff x="6847941" y="1352558"/>
              <a:chExt cx="1251153" cy="1134457"/>
            </a:xfrm>
          </p:grpSpPr>
          <p:sp>
            <p:nvSpPr>
              <p:cNvPr id="32" name="Rounded Rectangle 2"/>
              <p:cNvSpPr/>
              <p:nvPr/>
            </p:nvSpPr>
            <p:spPr bwMode="auto">
              <a:xfrm>
                <a:off x="6847941" y="135255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15" name="Group 14"/>
              <p:cNvGrpSpPr/>
              <p:nvPr/>
            </p:nvGrpSpPr>
            <p:grpSpPr>
              <a:xfrm>
                <a:off x="7022926" y="1455470"/>
                <a:ext cx="894157" cy="872570"/>
                <a:chOff x="5868144" y="1988006"/>
                <a:chExt cx="1200751" cy="1171762"/>
              </a:xfrm>
            </p:grpSpPr>
            <p:sp>
              <p:nvSpPr>
                <p:cNvPr id="16"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7" name="5-Point Star 16"/>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8" name="Donut 17"/>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9" name="Regular Pentagon 18"/>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27" name="Group 26"/>
            <p:cNvGrpSpPr/>
            <p:nvPr/>
          </p:nvGrpSpPr>
          <p:grpSpPr>
            <a:xfrm>
              <a:off x="5412241" y="2601026"/>
              <a:ext cx="2674756" cy="1162489"/>
              <a:chOff x="5412241" y="2601026"/>
              <a:chExt cx="2674756" cy="1162489"/>
            </a:xfrm>
          </p:grpSpPr>
          <p:grpSp>
            <p:nvGrpSpPr>
              <p:cNvPr id="26" name="Group 25"/>
              <p:cNvGrpSpPr/>
              <p:nvPr/>
            </p:nvGrpSpPr>
            <p:grpSpPr>
              <a:xfrm>
                <a:off x="6835844" y="2601026"/>
                <a:ext cx="1251153" cy="1134457"/>
                <a:chOff x="6835844" y="2601026"/>
                <a:chExt cx="1251153" cy="1134457"/>
              </a:xfrm>
            </p:grpSpPr>
            <p:sp>
              <p:nvSpPr>
                <p:cNvPr id="30" name="Rounded Rectangle 2"/>
                <p:cNvSpPr/>
                <p:nvPr/>
              </p:nvSpPr>
              <p:spPr bwMode="auto">
                <a:xfrm>
                  <a:off x="6835844" y="2601026"/>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10" name="Group 9"/>
                <p:cNvGrpSpPr/>
                <p:nvPr/>
              </p:nvGrpSpPr>
              <p:grpSpPr>
                <a:xfrm>
                  <a:off x="7020172" y="2731970"/>
                  <a:ext cx="894157" cy="872570"/>
                  <a:chOff x="5868144" y="1988006"/>
                  <a:chExt cx="1200751" cy="1171762"/>
                </a:xfrm>
              </p:grpSpPr>
              <p:sp>
                <p:nvSpPr>
                  <p:cNvPr id="11"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2" name="5-Point Star 11"/>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3" name="Donut 12"/>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4" name="Regular Pentagon 13"/>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25" name="Group 24"/>
              <p:cNvGrpSpPr/>
              <p:nvPr/>
            </p:nvGrpSpPr>
            <p:grpSpPr>
              <a:xfrm>
                <a:off x="5412241" y="2629058"/>
                <a:ext cx="1251153" cy="1134457"/>
                <a:chOff x="5412241" y="2629058"/>
                <a:chExt cx="1251153" cy="1134457"/>
              </a:xfrm>
            </p:grpSpPr>
            <p:sp>
              <p:nvSpPr>
                <p:cNvPr id="31" name="Rounded Rectangle 2"/>
                <p:cNvSpPr/>
                <p:nvPr/>
              </p:nvSpPr>
              <p:spPr bwMode="auto">
                <a:xfrm>
                  <a:off x="5412241" y="262905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20" name="Group 19"/>
                <p:cNvGrpSpPr/>
                <p:nvPr/>
              </p:nvGrpSpPr>
              <p:grpSpPr>
                <a:xfrm>
                  <a:off x="5596788" y="2731970"/>
                  <a:ext cx="894157" cy="872570"/>
                  <a:chOff x="5868144" y="1988006"/>
                  <a:chExt cx="1200751" cy="1171762"/>
                </a:xfrm>
              </p:grpSpPr>
              <p:sp>
                <p:nvSpPr>
                  <p:cNvPr id="21"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22" name="5-Point Star 21"/>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23" name="Donut 22"/>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24" name="Regular Pentagon 23"/>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grpSp>
      <p:sp>
        <p:nvSpPr>
          <p:cNvPr id="29" name="TextBox 28"/>
          <p:cNvSpPr txBox="1"/>
          <p:nvPr/>
        </p:nvSpPr>
        <p:spPr>
          <a:xfrm>
            <a:off x="5353429" y="1556727"/>
            <a:ext cx="1406154" cy="2400657"/>
          </a:xfrm>
          <a:prstGeom prst="rect">
            <a:avLst/>
          </a:prstGeom>
          <a:noFill/>
        </p:spPr>
        <p:txBody>
          <a:bodyPr wrap="none" rtlCol="0">
            <a:spAutoFit/>
          </a:bodyPr>
          <a:lstStyle/>
          <a:p>
            <a:r>
              <a:rPr lang="en-GB" sz="15000" dirty="0">
                <a:solidFill>
                  <a:srgbClr val="FF0000"/>
                </a:solidFill>
                <a:sym typeface="Wingdings" panose="05000000000000000000" pitchFamily="2" charset="2"/>
              </a:rPr>
              <a:t></a:t>
            </a:r>
            <a:endParaRPr lang="en-GB" sz="15000" dirty="0">
              <a:solidFill>
                <a:srgbClr val="FF0000"/>
              </a:solidFill>
            </a:endParaRPr>
          </a:p>
        </p:txBody>
      </p:sp>
      <p:sp>
        <p:nvSpPr>
          <p:cNvPr id="34" name="TextBox 33"/>
          <p:cNvSpPr txBox="1"/>
          <p:nvPr/>
        </p:nvSpPr>
        <p:spPr>
          <a:xfrm>
            <a:off x="6759583" y="1574228"/>
            <a:ext cx="1406154" cy="2400657"/>
          </a:xfrm>
          <a:prstGeom prst="rect">
            <a:avLst/>
          </a:prstGeom>
          <a:noFill/>
        </p:spPr>
        <p:txBody>
          <a:bodyPr wrap="none" rtlCol="0">
            <a:spAutoFit/>
          </a:bodyPr>
          <a:lstStyle/>
          <a:p>
            <a:r>
              <a:rPr lang="en-GB" sz="15000" dirty="0">
                <a:solidFill>
                  <a:srgbClr val="FF0000"/>
                </a:solidFill>
                <a:sym typeface="Wingdings" panose="05000000000000000000" pitchFamily="2" charset="2"/>
              </a:rPr>
              <a:t></a:t>
            </a:r>
            <a:endParaRPr lang="en-GB" sz="15000" dirty="0">
              <a:solidFill>
                <a:srgbClr val="FF0000"/>
              </a:solidFill>
            </a:endParaRPr>
          </a:p>
        </p:txBody>
      </p:sp>
      <p:sp>
        <p:nvSpPr>
          <p:cNvPr id="35" name="TextBox 34"/>
          <p:cNvSpPr txBox="1"/>
          <p:nvPr/>
        </p:nvSpPr>
        <p:spPr>
          <a:xfrm>
            <a:off x="5326804" y="2852345"/>
            <a:ext cx="1406154" cy="2400657"/>
          </a:xfrm>
          <a:prstGeom prst="rect">
            <a:avLst/>
          </a:prstGeom>
          <a:noFill/>
        </p:spPr>
        <p:txBody>
          <a:bodyPr wrap="none" rtlCol="0">
            <a:spAutoFit/>
          </a:bodyPr>
          <a:lstStyle/>
          <a:p>
            <a:r>
              <a:rPr lang="en-GB" sz="15000" dirty="0">
                <a:solidFill>
                  <a:srgbClr val="FF0000"/>
                </a:solidFill>
                <a:sym typeface="Wingdings" panose="05000000000000000000" pitchFamily="2" charset="2"/>
              </a:rPr>
              <a:t></a:t>
            </a:r>
            <a:endParaRPr lang="en-GB" sz="15000" dirty="0">
              <a:solidFill>
                <a:srgbClr val="FF0000"/>
              </a:solidFill>
            </a:endParaRPr>
          </a:p>
        </p:txBody>
      </p:sp>
      <p:sp>
        <p:nvSpPr>
          <p:cNvPr id="36" name="TextBox 35"/>
          <p:cNvSpPr txBox="1"/>
          <p:nvPr/>
        </p:nvSpPr>
        <p:spPr>
          <a:xfrm>
            <a:off x="6756816" y="2821618"/>
            <a:ext cx="1406154" cy="2400657"/>
          </a:xfrm>
          <a:prstGeom prst="rect">
            <a:avLst/>
          </a:prstGeom>
          <a:noFill/>
        </p:spPr>
        <p:txBody>
          <a:bodyPr wrap="none" rtlCol="0">
            <a:spAutoFit/>
          </a:bodyPr>
          <a:lstStyle/>
          <a:p>
            <a:r>
              <a:rPr lang="en-GB" sz="15000" dirty="0">
                <a:solidFill>
                  <a:srgbClr val="FF0000"/>
                </a:solidFill>
                <a:sym typeface="Wingdings" panose="05000000000000000000" pitchFamily="2" charset="2"/>
              </a:rPr>
              <a:t></a:t>
            </a:r>
            <a:endParaRPr lang="en-GB" sz="15000" dirty="0">
              <a:solidFill>
                <a:srgbClr val="FF0000"/>
              </a:solidFill>
            </a:endParaRPr>
          </a:p>
        </p:txBody>
      </p:sp>
    </p:spTree>
    <p:extLst>
      <p:ext uri="{BB962C8B-B14F-4D97-AF65-F5344CB8AC3E}">
        <p14:creationId xmlns:p14="http://schemas.microsoft.com/office/powerpoint/2010/main" val="978439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93633" y="-104172"/>
            <a:ext cx="5112568" cy="7083706"/>
          </a:xfrm>
          <a:prstGeom prst="rect">
            <a:avLst/>
          </a:prstGeom>
          <a:solidFill>
            <a:srgbClr val="C00000"/>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5" name="TextBox 4"/>
          <p:cNvSpPr txBox="1"/>
          <p:nvPr/>
        </p:nvSpPr>
        <p:spPr>
          <a:xfrm>
            <a:off x="1043610" y="2132856"/>
            <a:ext cx="3574119" cy="2308324"/>
          </a:xfrm>
          <a:prstGeom prst="rect">
            <a:avLst/>
          </a:prstGeom>
          <a:noFill/>
        </p:spPr>
        <p:txBody>
          <a:bodyPr wrap="none" rtlCol="0">
            <a:spAutoFit/>
          </a:bodyPr>
          <a:lstStyle/>
          <a:p>
            <a:pPr algn="r"/>
            <a:r>
              <a:rPr lang="en-GB" sz="4800" dirty="0">
                <a:solidFill>
                  <a:schemeClr val="bg1"/>
                </a:solidFill>
                <a:latin typeface="Arial Rounded MT Bold" panose="020F0704030504030204" pitchFamily="34" charset="0"/>
              </a:rPr>
              <a:t>Monolithic</a:t>
            </a:r>
            <a:br>
              <a:rPr lang="en-GB" sz="4800" dirty="0">
                <a:solidFill>
                  <a:schemeClr val="bg1"/>
                </a:solidFill>
                <a:latin typeface="Arial Rounded MT Bold" panose="020F0704030504030204" pitchFamily="34" charset="0"/>
              </a:rPr>
            </a:br>
            <a:r>
              <a:rPr lang="en-GB" sz="4800" dirty="0">
                <a:solidFill>
                  <a:schemeClr val="bg1"/>
                </a:solidFill>
                <a:latin typeface="Arial Rounded MT Bold" panose="020F0704030504030204" pitchFamily="34" charset="0"/>
              </a:rPr>
              <a:t>Application</a:t>
            </a:r>
          </a:p>
          <a:p>
            <a:pPr algn="r"/>
            <a:r>
              <a:rPr lang="en-GB" sz="4800" dirty="0">
                <a:solidFill>
                  <a:srgbClr val="FFFF00"/>
                </a:solidFill>
                <a:latin typeface="Arial Rounded MT Bold" panose="020F0704030504030204" pitchFamily="34" charset="0"/>
              </a:rPr>
              <a:t>Update</a:t>
            </a:r>
          </a:p>
        </p:txBody>
      </p:sp>
      <p:grpSp>
        <p:nvGrpSpPr>
          <p:cNvPr id="37" name="Group 36"/>
          <p:cNvGrpSpPr/>
          <p:nvPr/>
        </p:nvGrpSpPr>
        <p:grpSpPr>
          <a:xfrm>
            <a:off x="5421443" y="2189828"/>
            <a:ext cx="1251153" cy="1134457"/>
            <a:chOff x="5421442" y="1333371"/>
            <a:chExt cx="1251153" cy="1134457"/>
          </a:xfrm>
        </p:grpSpPr>
        <p:sp>
          <p:nvSpPr>
            <p:cNvPr id="3" name="Rounded Rectangle 2"/>
            <p:cNvSpPr/>
            <p:nvPr/>
          </p:nvSpPr>
          <p:spPr bwMode="auto">
            <a:xfrm>
              <a:off x="5421442" y="1333371"/>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2" name="Group 1"/>
            <p:cNvGrpSpPr/>
            <p:nvPr/>
          </p:nvGrpSpPr>
          <p:grpSpPr>
            <a:xfrm>
              <a:off x="5596786" y="1455471"/>
              <a:ext cx="894157" cy="872570"/>
              <a:chOff x="5868143" y="1988002"/>
              <a:chExt cx="1200751" cy="1171759"/>
            </a:xfrm>
          </p:grpSpPr>
          <p:sp>
            <p:nvSpPr>
              <p:cNvPr id="6" name="Rectangle 5"/>
              <p:cNvSpPr/>
              <p:nvPr/>
            </p:nvSpPr>
            <p:spPr bwMode="auto">
              <a:xfrm>
                <a:off x="5868143" y="1988002"/>
                <a:ext cx="1200751" cy="1171759"/>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7" name="5-Point Star 6"/>
              <p:cNvSpPr/>
              <p:nvPr/>
            </p:nvSpPr>
            <p:spPr bwMode="auto">
              <a:xfrm>
                <a:off x="6081595" y="2167258"/>
                <a:ext cx="360040" cy="360039"/>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8" name="Donut 7"/>
              <p:cNvSpPr/>
              <p:nvPr/>
            </p:nvSpPr>
            <p:spPr bwMode="auto">
              <a:xfrm>
                <a:off x="6536539" y="2418005"/>
                <a:ext cx="387048" cy="387047"/>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9" name="Regular Pentagon 8"/>
              <p:cNvSpPr/>
              <p:nvPr/>
            </p:nvSpPr>
            <p:spPr bwMode="auto">
              <a:xfrm>
                <a:off x="6118483" y="2653697"/>
                <a:ext cx="312002" cy="297144"/>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28" name="Group 27"/>
          <p:cNvGrpSpPr/>
          <p:nvPr/>
        </p:nvGrpSpPr>
        <p:grpSpPr>
          <a:xfrm>
            <a:off x="6847942" y="2209015"/>
            <a:ext cx="1251153" cy="1134457"/>
            <a:chOff x="6847941" y="1352558"/>
            <a:chExt cx="1251153" cy="1134457"/>
          </a:xfrm>
        </p:grpSpPr>
        <p:sp>
          <p:nvSpPr>
            <p:cNvPr id="32" name="Rounded Rectangle 2"/>
            <p:cNvSpPr/>
            <p:nvPr/>
          </p:nvSpPr>
          <p:spPr bwMode="auto">
            <a:xfrm>
              <a:off x="6847941" y="135255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15" name="Group 14"/>
            <p:cNvGrpSpPr/>
            <p:nvPr/>
          </p:nvGrpSpPr>
          <p:grpSpPr>
            <a:xfrm>
              <a:off x="7022926" y="1455470"/>
              <a:ext cx="894157" cy="872570"/>
              <a:chOff x="5868144" y="1988006"/>
              <a:chExt cx="1200751" cy="1171762"/>
            </a:xfrm>
          </p:grpSpPr>
          <p:sp>
            <p:nvSpPr>
              <p:cNvPr id="16"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7" name="5-Point Star 16"/>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8" name="Donut 17"/>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9" name="Regular Pentagon 18"/>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26" name="Group 25"/>
          <p:cNvGrpSpPr/>
          <p:nvPr/>
        </p:nvGrpSpPr>
        <p:grpSpPr>
          <a:xfrm>
            <a:off x="6835845" y="3457483"/>
            <a:ext cx="1251153" cy="1134457"/>
            <a:chOff x="6835844" y="2601026"/>
            <a:chExt cx="1251153" cy="1134457"/>
          </a:xfrm>
        </p:grpSpPr>
        <p:sp>
          <p:nvSpPr>
            <p:cNvPr id="30" name="Rounded Rectangle 2"/>
            <p:cNvSpPr/>
            <p:nvPr/>
          </p:nvSpPr>
          <p:spPr bwMode="auto">
            <a:xfrm>
              <a:off x="6835844" y="2601026"/>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10" name="Group 9"/>
            <p:cNvGrpSpPr/>
            <p:nvPr/>
          </p:nvGrpSpPr>
          <p:grpSpPr>
            <a:xfrm>
              <a:off x="7020172" y="2731970"/>
              <a:ext cx="894157" cy="872570"/>
              <a:chOff x="5868144" y="1988006"/>
              <a:chExt cx="1200751" cy="1171762"/>
            </a:xfrm>
          </p:grpSpPr>
          <p:sp>
            <p:nvSpPr>
              <p:cNvPr id="11"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2" name="5-Point Star 11"/>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3" name="Donut 12"/>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4" name="Regular Pentagon 13"/>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25" name="Group 24"/>
          <p:cNvGrpSpPr/>
          <p:nvPr/>
        </p:nvGrpSpPr>
        <p:grpSpPr>
          <a:xfrm>
            <a:off x="5412242" y="3485515"/>
            <a:ext cx="1251153" cy="1134457"/>
            <a:chOff x="5412241" y="2629058"/>
            <a:chExt cx="1251153" cy="1134457"/>
          </a:xfrm>
        </p:grpSpPr>
        <p:sp>
          <p:nvSpPr>
            <p:cNvPr id="31" name="Rounded Rectangle 2"/>
            <p:cNvSpPr/>
            <p:nvPr/>
          </p:nvSpPr>
          <p:spPr bwMode="auto">
            <a:xfrm>
              <a:off x="5412241" y="262905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20" name="Group 19"/>
            <p:cNvGrpSpPr/>
            <p:nvPr/>
          </p:nvGrpSpPr>
          <p:grpSpPr>
            <a:xfrm>
              <a:off x="5596788" y="2731970"/>
              <a:ext cx="894157" cy="872570"/>
              <a:chOff x="5868144" y="1988006"/>
              <a:chExt cx="1200751" cy="1171762"/>
            </a:xfrm>
          </p:grpSpPr>
          <p:sp>
            <p:nvSpPr>
              <p:cNvPr id="21" name="Rectangle 5"/>
              <p:cNvSpPr/>
              <p:nvPr/>
            </p:nvSpPr>
            <p:spPr bwMode="auto">
              <a:xfrm>
                <a:off x="5868144" y="1988006"/>
                <a:ext cx="1200751" cy="1171762"/>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22" name="5-Point Star 21"/>
              <p:cNvSpPr/>
              <p:nvPr/>
            </p:nvSpPr>
            <p:spPr bwMode="auto">
              <a:xfrm>
                <a:off x="6081598" y="2167261"/>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23" name="Donut 22"/>
              <p:cNvSpPr/>
              <p:nvPr/>
            </p:nvSpPr>
            <p:spPr bwMode="auto">
              <a:xfrm>
                <a:off x="6536542" y="2418008"/>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24" name="Regular Pentagon 23"/>
              <p:cNvSpPr/>
              <p:nvPr/>
            </p:nvSpPr>
            <p:spPr bwMode="auto">
              <a:xfrm>
                <a:off x="6118484" y="2653697"/>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67" name="Group 66"/>
          <p:cNvGrpSpPr/>
          <p:nvPr/>
        </p:nvGrpSpPr>
        <p:grpSpPr>
          <a:xfrm>
            <a:off x="5422432" y="2210228"/>
            <a:ext cx="1251153" cy="1134457"/>
            <a:chOff x="8622617" y="1383958"/>
            <a:chExt cx="1251153" cy="1134457"/>
          </a:xfrm>
        </p:grpSpPr>
        <p:sp>
          <p:nvSpPr>
            <p:cNvPr id="39" name="Rounded Rectangle 2"/>
            <p:cNvSpPr/>
            <p:nvPr/>
          </p:nvSpPr>
          <p:spPr bwMode="auto">
            <a:xfrm>
              <a:off x="8622617" y="138395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41" name="Rectangle 5"/>
            <p:cNvSpPr/>
            <p:nvPr/>
          </p:nvSpPr>
          <p:spPr bwMode="auto">
            <a:xfrm>
              <a:off x="8797961" y="1506058"/>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42" name="5-Point Star 41"/>
            <p:cNvSpPr/>
            <p:nvPr/>
          </p:nvSpPr>
          <p:spPr bwMode="auto">
            <a:xfrm>
              <a:off x="8956911" y="1639544"/>
              <a:ext cx="268109" cy="268109"/>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43" name="Donut 42"/>
            <p:cNvSpPr/>
            <p:nvPr/>
          </p:nvSpPr>
          <p:spPr bwMode="auto">
            <a:xfrm>
              <a:off x="9295692" y="1826267"/>
              <a:ext cx="288221" cy="288221"/>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44" name="Regular Pentagon 43"/>
            <p:cNvSpPr/>
            <p:nvPr/>
          </p:nvSpPr>
          <p:spPr bwMode="auto">
            <a:xfrm>
              <a:off x="8984380" y="2001779"/>
              <a:ext cx="232337" cy="221273"/>
            </a:xfrm>
            <a:prstGeom prst="pentagon">
              <a:avLst/>
            </a:prstGeom>
            <a:solidFill>
              <a:srgbClr val="7030A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66" name="Group 65"/>
          <p:cNvGrpSpPr/>
          <p:nvPr/>
        </p:nvGrpSpPr>
        <p:grpSpPr>
          <a:xfrm>
            <a:off x="6848931" y="2229415"/>
            <a:ext cx="1251153" cy="1134457"/>
            <a:chOff x="10049116" y="1403145"/>
            <a:chExt cx="1251153" cy="1134457"/>
          </a:xfrm>
        </p:grpSpPr>
        <p:sp>
          <p:nvSpPr>
            <p:cNvPr id="46" name="Rounded Rectangle 2"/>
            <p:cNvSpPr/>
            <p:nvPr/>
          </p:nvSpPr>
          <p:spPr bwMode="auto">
            <a:xfrm>
              <a:off x="10049116" y="1403145"/>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48" name="Rectangle 5"/>
            <p:cNvSpPr/>
            <p:nvPr/>
          </p:nvSpPr>
          <p:spPr bwMode="auto">
            <a:xfrm>
              <a:off x="10224101" y="1506057"/>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49" name="5-Point Star 48"/>
            <p:cNvSpPr/>
            <p:nvPr/>
          </p:nvSpPr>
          <p:spPr bwMode="auto">
            <a:xfrm>
              <a:off x="10383053" y="1639542"/>
              <a:ext cx="268109" cy="268109"/>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50" name="Donut 49"/>
            <p:cNvSpPr/>
            <p:nvPr/>
          </p:nvSpPr>
          <p:spPr bwMode="auto">
            <a:xfrm>
              <a:off x="10721833" y="1826264"/>
              <a:ext cx="288221" cy="288221"/>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51" name="Regular Pentagon 50"/>
            <p:cNvSpPr/>
            <p:nvPr/>
          </p:nvSpPr>
          <p:spPr bwMode="auto">
            <a:xfrm>
              <a:off x="10410520" y="2001774"/>
              <a:ext cx="232337" cy="221273"/>
            </a:xfrm>
            <a:prstGeom prst="pentagon">
              <a:avLst/>
            </a:prstGeom>
            <a:solidFill>
              <a:srgbClr val="7030A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69" name="Group 68"/>
          <p:cNvGrpSpPr/>
          <p:nvPr/>
        </p:nvGrpSpPr>
        <p:grpSpPr>
          <a:xfrm>
            <a:off x="6836834" y="3477883"/>
            <a:ext cx="1251153" cy="1134457"/>
            <a:chOff x="10037019" y="2651613"/>
            <a:chExt cx="1251153" cy="1134457"/>
          </a:xfrm>
        </p:grpSpPr>
        <p:sp>
          <p:nvSpPr>
            <p:cNvPr id="53" name="Rounded Rectangle 2"/>
            <p:cNvSpPr/>
            <p:nvPr/>
          </p:nvSpPr>
          <p:spPr bwMode="auto">
            <a:xfrm>
              <a:off x="10037019" y="2651613"/>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55" name="Rectangle 5"/>
            <p:cNvSpPr/>
            <p:nvPr/>
          </p:nvSpPr>
          <p:spPr bwMode="auto">
            <a:xfrm>
              <a:off x="10221347" y="2782557"/>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56" name="5-Point Star 55"/>
            <p:cNvSpPr/>
            <p:nvPr/>
          </p:nvSpPr>
          <p:spPr bwMode="auto">
            <a:xfrm>
              <a:off x="10380299" y="2916042"/>
              <a:ext cx="268109" cy="268109"/>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57" name="Donut 56"/>
            <p:cNvSpPr/>
            <p:nvPr/>
          </p:nvSpPr>
          <p:spPr bwMode="auto">
            <a:xfrm>
              <a:off x="10719079" y="3102764"/>
              <a:ext cx="288221" cy="288221"/>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58" name="Regular Pentagon 57"/>
            <p:cNvSpPr/>
            <p:nvPr/>
          </p:nvSpPr>
          <p:spPr bwMode="auto">
            <a:xfrm>
              <a:off x="10407766" y="3278274"/>
              <a:ext cx="232337" cy="221273"/>
            </a:xfrm>
            <a:prstGeom prst="pentagon">
              <a:avLst/>
            </a:prstGeom>
            <a:solidFill>
              <a:srgbClr val="7030A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68" name="Group 67"/>
          <p:cNvGrpSpPr/>
          <p:nvPr/>
        </p:nvGrpSpPr>
        <p:grpSpPr>
          <a:xfrm>
            <a:off x="5413231" y="3505915"/>
            <a:ext cx="1251153" cy="1134457"/>
            <a:chOff x="8613416" y="2679645"/>
            <a:chExt cx="1251153" cy="1134457"/>
          </a:xfrm>
        </p:grpSpPr>
        <p:sp>
          <p:nvSpPr>
            <p:cNvPr id="60" name="Rounded Rectangle 2"/>
            <p:cNvSpPr/>
            <p:nvPr/>
          </p:nvSpPr>
          <p:spPr bwMode="auto">
            <a:xfrm>
              <a:off x="8613416" y="2679645"/>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62" name="Rectangle 5"/>
            <p:cNvSpPr/>
            <p:nvPr/>
          </p:nvSpPr>
          <p:spPr bwMode="auto">
            <a:xfrm>
              <a:off x="8797963" y="2782557"/>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63" name="5-Point Star 62"/>
            <p:cNvSpPr/>
            <p:nvPr/>
          </p:nvSpPr>
          <p:spPr bwMode="auto">
            <a:xfrm>
              <a:off x="8956915" y="2916042"/>
              <a:ext cx="268109" cy="268109"/>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64" name="Donut 63"/>
            <p:cNvSpPr/>
            <p:nvPr/>
          </p:nvSpPr>
          <p:spPr bwMode="auto">
            <a:xfrm>
              <a:off x="9295695" y="3102764"/>
              <a:ext cx="288221" cy="288221"/>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65" name="Regular Pentagon 64"/>
            <p:cNvSpPr/>
            <p:nvPr/>
          </p:nvSpPr>
          <p:spPr bwMode="auto">
            <a:xfrm>
              <a:off x="8984382" y="3278274"/>
              <a:ext cx="232337" cy="221273"/>
            </a:xfrm>
            <a:prstGeom prst="pentagon">
              <a:avLst/>
            </a:prstGeom>
            <a:solidFill>
              <a:srgbClr val="7030A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spTree>
    <p:extLst>
      <p:ext uri="{BB962C8B-B14F-4D97-AF65-F5344CB8AC3E}">
        <p14:creationId xmlns:p14="http://schemas.microsoft.com/office/powerpoint/2010/main" val="333699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7"/>
                                        </p:tgtEl>
                                        <p:attrNameLst>
                                          <p:attrName>ppt_x</p:attrName>
                                        </p:attrNameLst>
                                      </p:cBhvr>
                                      <p:tavLst>
                                        <p:tav tm="0">
                                          <p:val>
                                            <p:strVal val="ppt_x"/>
                                          </p:val>
                                        </p:tav>
                                        <p:tav tm="100000">
                                          <p:val>
                                            <p:strVal val="ppt_x"/>
                                          </p:val>
                                        </p:tav>
                                      </p:tavLst>
                                    </p:anim>
                                    <p:anim calcmode="lin" valueType="num">
                                      <p:cBhvr additive="base">
                                        <p:cTn id="7" dur="500"/>
                                        <p:tgtEl>
                                          <p:spTgt spid="37"/>
                                        </p:tgtEl>
                                        <p:attrNameLst>
                                          <p:attrName>ppt_y</p:attrName>
                                        </p:attrNameLst>
                                      </p:cBhvr>
                                      <p:tavLst>
                                        <p:tav tm="0">
                                          <p:val>
                                            <p:strVal val="ppt_y"/>
                                          </p:val>
                                        </p:tav>
                                        <p:tav tm="100000">
                                          <p:val>
                                            <p:strVal val="1+ppt_h/2"/>
                                          </p:val>
                                        </p:tav>
                                      </p:tavLst>
                                    </p:anim>
                                    <p:set>
                                      <p:cBhvr>
                                        <p:cTn id="8" dur="1" fill="hold">
                                          <p:stCondLst>
                                            <p:cond delay="499"/>
                                          </p:stCondLst>
                                        </p:cTn>
                                        <p:tgtEl>
                                          <p:spTgt spid="37"/>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28"/>
                                        </p:tgtEl>
                                        <p:attrNameLst>
                                          <p:attrName>ppt_x</p:attrName>
                                        </p:attrNameLst>
                                      </p:cBhvr>
                                      <p:tavLst>
                                        <p:tav tm="0">
                                          <p:val>
                                            <p:strVal val="ppt_x"/>
                                          </p:val>
                                        </p:tav>
                                        <p:tav tm="100000">
                                          <p:val>
                                            <p:strVal val="ppt_x"/>
                                          </p:val>
                                        </p:tav>
                                      </p:tavLst>
                                    </p:anim>
                                    <p:anim calcmode="lin" valueType="num">
                                      <p:cBhvr additive="base">
                                        <p:cTn id="21" dur="500"/>
                                        <p:tgtEl>
                                          <p:spTgt spid="28"/>
                                        </p:tgtEl>
                                        <p:attrNameLst>
                                          <p:attrName>ppt_y</p:attrName>
                                        </p:attrNameLst>
                                      </p:cBhvr>
                                      <p:tavLst>
                                        <p:tav tm="0">
                                          <p:val>
                                            <p:strVal val="ppt_y"/>
                                          </p:val>
                                        </p:tav>
                                        <p:tav tm="100000">
                                          <p:val>
                                            <p:strVal val="1+ppt_h/2"/>
                                          </p:val>
                                        </p:tav>
                                      </p:tavLst>
                                    </p:anim>
                                    <p:set>
                                      <p:cBhvr>
                                        <p:cTn id="22" dur="1" fill="hold">
                                          <p:stCondLst>
                                            <p:cond delay="499"/>
                                          </p:stCondLst>
                                        </p:cTn>
                                        <p:tgtEl>
                                          <p:spTgt spid="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ppt_x"/>
                                          </p:val>
                                        </p:tav>
                                        <p:tav tm="100000">
                                          <p:val>
                                            <p:strVal val="#ppt_x"/>
                                          </p:val>
                                        </p:tav>
                                      </p:tavLst>
                                    </p:anim>
                                    <p:anim calcmode="lin" valueType="num">
                                      <p:cBhvr additive="base">
                                        <p:cTn id="28" dur="500" fill="hold"/>
                                        <p:tgtEl>
                                          <p:spTgt spid="6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25"/>
                                        </p:tgtEl>
                                        <p:attrNameLst>
                                          <p:attrName>ppt_x</p:attrName>
                                        </p:attrNameLst>
                                      </p:cBhvr>
                                      <p:tavLst>
                                        <p:tav tm="0">
                                          <p:val>
                                            <p:strVal val="ppt_x"/>
                                          </p:val>
                                        </p:tav>
                                        <p:tav tm="100000">
                                          <p:val>
                                            <p:strVal val="ppt_x"/>
                                          </p:val>
                                        </p:tav>
                                      </p:tavLst>
                                    </p:anim>
                                    <p:anim calcmode="lin" valueType="num">
                                      <p:cBhvr additive="base">
                                        <p:cTn id="33" dur="500"/>
                                        <p:tgtEl>
                                          <p:spTgt spid="25"/>
                                        </p:tgtEl>
                                        <p:attrNameLst>
                                          <p:attrName>ppt_y</p:attrName>
                                        </p:attrNameLst>
                                      </p:cBhvr>
                                      <p:tavLst>
                                        <p:tav tm="0">
                                          <p:val>
                                            <p:strVal val="ppt_y"/>
                                          </p:val>
                                        </p:tav>
                                        <p:tav tm="100000">
                                          <p:val>
                                            <p:strVal val="1+ppt_h/2"/>
                                          </p:val>
                                        </p:tav>
                                      </p:tavLst>
                                    </p:anim>
                                    <p:set>
                                      <p:cBhvr>
                                        <p:cTn id="34" dur="1" fill="hold">
                                          <p:stCondLst>
                                            <p:cond delay="499"/>
                                          </p:stCondLst>
                                        </p:cTn>
                                        <p:tgtEl>
                                          <p:spTgt spid="2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additive="base">
                                        <p:cTn id="39" dur="500" fill="hold"/>
                                        <p:tgtEl>
                                          <p:spTgt spid="68"/>
                                        </p:tgtEl>
                                        <p:attrNameLst>
                                          <p:attrName>ppt_x</p:attrName>
                                        </p:attrNameLst>
                                      </p:cBhvr>
                                      <p:tavLst>
                                        <p:tav tm="0">
                                          <p:val>
                                            <p:strVal val="#ppt_x"/>
                                          </p:val>
                                        </p:tav>
                                        <p:tav tm="100000">
                                          <p:val>
                                            <p:strVal val="#ppt_x"/>
                                          </p:val>
                                        </p:tav>
                                      </p:tavLst>
                                    </p:anim>
                                    <p:anim calcmode="lin" valueType="num">
                                      <p:cBhvr additive="base">
                                        <p:cTn id="40" dur="500" fill="hold"/>
                                        <p:tgtEl>
                                          <p:spTgt spid="68"/>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nodeType="clickEffect">
                                  <p:stCondLst>
                                    <p:cond delay="0"/>
                                  </p:stCondLst>
                                  <p:childTnLst>
                                    <p:anim calcmode="lin" valueType="num">
                                      <p:cBhvr additive="base">
                                        <p:cTn id="44" dur="500"/>
                                        <p:tgtEl>
                                          <p:spTgt spid="26"/>
                                        </p:tgtEl>
                                        <p:attrNameLst>
                                          <p:attrName>ppt_x</p:attrName>
                                        </p:attrNameLst>
                                      </p:cBhvr>
                                      <p:tavLst>
                                        <p:tav tm="0">
                                          <p:val>
                                            <p:strVal val="ppt_x"/>
                                          </p:val>
                                        </p:tav>
                                        <p:tav tm="100000">
                                          <p:val>
                                            <p:strVal val="ppt_x"/>
                                          </p:val>
                                        </p:tav>
                                      </p:tavLst>
                                    </p:anim>
                                    <p:anim calcmode="lin" valueType="num">
                                      <p:cBhvr additive="base">
                                        <p:cTn id="45" dur="500"/>
                                        <p:tgtEl>
                                          <p:spTgt spid="26"/>
                                        </p:tgtEl>
                                        <p:attrNameLst>
                                          <p:attrName>ppt_y</p:attrName>
                                        </p:attrNameLst>
                                      </p:cBhvr>
                                      <p:tavLst>
                                        <p:tav tm="0">
                                          <p:val>
                                            <p:strVal val="ppt_y"/>
                                          </p:val>
                                        </p:tav>
                                        <p:tav tm="100000">
                                          <p:val>
                                            <p:strVal val="1+ppt_h/2"/>
                                          </p:val>
                                        </p:tav>
                                      </p:tavLst>
                                    </p:anim>
                                    <p:set>
                                      <p:cBhvr>
                                        <p:cTn id="46" dur="1" fill="hold">
                                          <p:stCondLst>
                                            <p:cond delay="499"/>
                                          </p:stCondLst>
                                        </p:cTn>
                                        <p:tgtEl>
                                          <p:spTgt spid="2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nodeType="click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ppt_x"/>
                                          </p:val>
                                        </p:tav>
                                        <p:tav tm="100000">
                                          <p:val>
                                            <p:strVal val="#ppt_x"/>
                                          </p:val>
                                        </p:tav>
                                      </p:tavLst>
                                    </p:anim>
                                    <p:anim calcmode="lin" valueType="num">
                                      <p:cBhvr additive="base">
                                        <p:cTn id="52"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93633" y="-127322"/>
            <a:ext cx="5112568" cy="7072132"/>
          </a:xfrm>
          <a:prstGeom prst="rect">
            <a:avLst/>
          </a:prstGeom>
          <a:solidFill>
            <a:srgbClr val="C00000"/>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5" name="TextBox 4"/>
          <p:cNvSpPr txBox="1"/>
          <p:nvPr/>
        </p:nvSpPr>
        <p:spPr>
          <a:xfrm>
            <a:off x="1043608" y="2132856"/>
            <a:ext cx="3574120" cy="2308324"/>
          </a:xfrm>
          <a:prstGeom prst="rect">
            <a:avLst/>
          </a:prstGeom>
          <a:noFill/>
        </p:spPr>
        <p:txBody>
          <a:bodyPr wrap="none" rtlCol="0">
            <a:spAutoFit/>
          </a:bodyPr>
          <a:lstStyle/>
          <a:p>
            <a:pPr algn="r"/>
            <a:r>
              <a:rPr lang="en-GB" sz="4800" dirty="0">
                <a:solidFill>
                  <a:schemeClr val="bg1"/>
                </a:solidFill>
                <a:latin typeface="Arial Rounded MT Bold" panose="020F0704030504030204" pitchFamily="34" charset="0"/>
              </a:rPr>
              <a:t>Monolithic</a:t>
            </a:r>
            <a:br>
              <a:rPr lang="en-GB" sz="4800" dirty="0">
                <a:solidFill>
                  <a:schemeClr val="bg1"/>
                </a:solidFill>
                <a:latin typeface="Arial Rounded MT Bold" panose="020F0704030504030204" pitchFamily="34" charset="0"/>
              </a:rPr>
            </a:br>
            <a:r>
              <a:rPr lang="en-GB" sz="4800" dirty="0">
                <a:solidFill>
                  <a:schemeClr val="bg1"/>
                </a:solidFill>
                <a:latin typeface="Arial Rounded MT Bold" panose="020F0704030504030204" pitchFamily="34" charset="0"/>
              </a:rPr>
              <a:t>Application</a:t>
            </a:r>
          </a:p>
          <a:p>
            <a:pPr algn="r"/>
            <a:r>
              <a:rPr lang="en-GB" sz="4800" dirty="0">
                <a:solidFill>
                  <a:srgbClr val="FFFF00"/>
                </a:solidFill>
                <a:latin typeface="Arial Rounded MT Bold" panose="020F0704030504030204" pitchFamily="34" charset="0"/>
              </a:rPr>
              <a:t>Revolution</a:t>
            </a:r>
          </a:p>
        </p:txBody>
      </p:sp>
      <p:grpSp>
        <p:nvGrpSpPr>
          <p:cNvPr id="40" name="Group 39"/>
          <p:cNvGrpSpPr/>
          <p:nvPr/>
        </p:nvGrpSpPr>
        <p:grpSpPr>
          <a:xfrm>
            <a:off x="5412242" y="2189827"/>
            <a:ext cx="2686853" cy="2430144"/>
            <a:chOff x="5412241" y="1333371"/>
            <a:chExt cx="2686853" cy="2430144"/>
          </a:xfrm>
        </p:grpSpPr>
        <p:sp>
          <p:nvSpPr>
            <p:cNvPr id="3" name="Rounded Rectangle 2"/>
            <p:cNvSpPr/>
            <p:nvPr/>
          </p:nvSpPr>
          <p:spPr bwMode="auto">
            <a:xfrm>
              <a:off x="5421442" y="1333371"/>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39" name="Group 38"/>
            <p:cNvGrpSpPr/>
            <p:nvPr/>
          </p:nvGrpSpPr>
          <p:grpSpPr>
            <a:xfrm>
              <a:off x="5596786" y="1455471"/>
              <a:ext cx="894157" cy="872570"/>
              <a:chOff x="5596786" y="1455471"/>
              <a:chExt cx="894157" cy="872570"/>
            </a:xfrm>
          </p:grpSpPr>
          <p:sp>
            <p:nvSpPr>
              <p:cNvPr id="6" name="Rectangle 5"/>
              <p:cNvSpPr/>
              <p:nvPr/>
            </p:nvSpPr>
            <p:spPr bwMode="auto">
              <a:xfrm>
                <a:off x="5596786" y="1455471"/>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7" name="5-Point Star 6"/>
              <p:cNvSpPr/>
              <p:nvPr/>
            </p:nvSpPr>
            <p:spPr bwMode="auto">
              <a:xfrm>
                <a:off x="5755736" y="1588957"/>
                <a:ext cx="268109" cy="268109"/>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8" name="Donut 7"/>
              <p:cNvSpPr/>
              <p:nvPr/>
            </p:nvSpPr>
            <p:spPr bwMode="auto">
              <a:xfrm>
                <a:off x="6094517" y="1775680"/>
                <a:ext cx="288221" cy="288221"/>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9" name="Regular Pentagon 8"/>
              <p:cNvSpPr/>
              <p:nvPr/>
            </p:nvSpPr>
            <p:spPr bwMode="auto">
              <a:xfrm>
                <a:off x="5783205" y="1951192"/>
                <a:ext cx="232337" cy="221273"/>
              </a:xfrm>
              <a:prstGeom prst="pentagon">
                <a:avLst/>
              </a:prstGeom>
              <a:solidFill>
                <a:srgbClr val="7030A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4" name="Group 33"/>
            <p:cNvGrpSpPr/>
            <p:nvPr/>
          </p:nvGrpSpPr>
          <p:grpSpPr>
            <a:xfrm>
              <a:off x="6847941" y="1352558"/>
              <a:ext cx="1251153" cy="1134457"/>
              <a:chOff x="6847941" y="1352558"/>
              <a:chExt cx="1251153" cy="1134457"/>
            </a:xfrm>
          </p:grpSpPr>
          <p:sp>
            <p:nvSpPr>
              <p:cNvPr id="32" name="Rounded Rectangle 2"/>
              <p:cNvSpPr/>
              <p:nvPr/>
            </p:nvSpPr>
            <p:spPr bwMode="auto">
              <a:xfrm>
                <a:off x="6847941" y="135255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29" name="Group 28"/>
              <p:cNvGrpSpPr/>
              <p:nvPr/>
            </p:nvGrpSpPr>
            <p:grpSpPr>
              <a:xfrm>
                <a:off x="7022926" y="1455470"/>
                <a:ext cx="894157" cy="872570"/>
                <a:chOff x="7022926" y="1455470"/>
                <a:chExt cx="894157" cy="872570"/>
              </a:xfrm>
            </p:grpSpPr>
            <p:sp>
              <p:nvSpPr>
                <p:cNvPr id="16" name="Rectangle 5"/>
                <p:cNvSpPr/>
                <p:nvPr/>
              </p:nvSpPr>
              <p:spPr bwMode="auto">
                <a:xfrm>
                  <a:off x="7022926" y="1455470"/>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7" name="5-Point Star 16"/>
                <p:cNvSpPr/>
                <p:nvPr/>
              </p:nvSpPr>
              <p:spPr bwMode="auto">
                <a:xfrm>
                  <a:off x="7181878" y="1588955"/>
                  <a:ext cx="268109" cy="268109"/>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8" name="Donut 17"/>
                <p:cNvSpPr/>
                <p:nvPr/>
              </p:nvSpPr>
              <p:spPr bwMode="auto">
                <a:xfrm>
                  <a:off x="7520658" y="1775677"/>
                  <a:ext cx="288221" cy="288221"/>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9" name="Regular Pentagon 18"/>
                <p:cNvSpPr/>
                <p:nvPr/>
              </p:nvSpPr>
              <p:spPr bwMode="auto">
                <a:xfrm>
                  <a:off x="7209345" y="1951187"/>
                  <a:ext cx="232337" cy="221273"/>
                </a:xfrm>
                <a:prstGeom prst="pentagon">
                  <a:avLst/>
                </a:prstGeom>
                <a:solidFill>
                  <a:srgbClr val="7030A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36" name="Group 35"/>
            <p:cNvGrpSpPr/>
            <p:nvPr/>
          </p:nvGrpSpPr>
          <p:grpSpPr>
            <a:xfrm>
              <a:off x="6835844" y="2601026"/>
              <a:ext cx="1251153" cy="1134457"/>
              <a:chOff x="6835844" y="2601026"/>
              <a:chExt cx="1251153" cy="1134457"/>
            </a:xfrm>
          </p:grpSpPr>
          <p:sp>
            <p:nvSpPr>
              <p:cNvPr id="30" name="Rounded Rectangle 2"/>
              <p:cNvSpPr/>
              <p:nvPr/>
            </p:nvSpPr>
            <p:spPr bwMode="auto">
              <a:xfrm>
                <a:off x="6835844" y="2601026"/>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35" name="Group 34"/>
              <p:cNvGrpSpPr/>
              <p:nvPr/>
            </p:nvGrpSpPr>
            <p:grpSpPr>
              <a:xfrm>
                <a:off x="7020172" y="2731970"/>
                <a:ext cx="894157" cy="872570"/>
                <a:chOff x="7020172" y="2731970"/>
                <a:chExt cx="894157" cy="872570"/>
              </a:xfrm>
            </p:grpSpPr>
            <p:sp>
              <p:nvSpPr>
                <p:cNvPr id="11" name="Rectangle 5"/>
                <p:cNvSpPr/>
                <p:nvPr/>
              </p:nvSpPr>
              <p:spPr bwMode="auto">
                <a:xfrm>
                  <a:off x="7020172" y="2731970"/>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2" name="5-Point Star 11"/>
                <p:cNvSpPr/>
                <p:nvPr/>
              </p:nvSpPr>
              <p:spPr bwMode="auto">
                <a:xfrm>
                  <a:off x="7179124" y="2865455"/>
                  <a:ext cx="268109" cy="268109"/>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3" name="Donut 12"/>
                <p:cNvSpPr/>
                <p:nvPr/>
              </p:nvSpPr>
              <p:spPr bwMode="auto">
                <a:xfrm>
                  <a:off x="7517904" y="3052177"/>
                  <a:ext cx="288221" cy="288221"/>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14" name="Regular Pentagon 13"/>
                <p:cNvSpPr/>
                <p:nvPr/>
              </p:nvSpPr>
              <p:spPr bwMode="auto">
                <a:xfrm>
                  <a:off x="7206591" y="3227687"/>
                  <a:ext cx="232337" cy="221273"/>
                </a:xfrm>
                <a:prstGeom prst="pentagon">
                  <a:avLst/>
                </a:prstGeom>
                <a:solidFill>
                  <a:srgbClr val="7030A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nvGrpSpPr>
            <p:cNvPr id="38" name="Group 37"/>
            <p:cNvGrpSpPr/>
            <p:nvPr/>
          </p:nvGrpSpPr>
          <p:grpSpPr>
            <a:xfrm>
              <a:off x="5412241" y="2629058"/>
              <a:ext cx="1251153" cy="1134457"/>
              <a:chOff x="5412241" y="2629058"/>
              <a:chExt cx="1251153" cy="1134457"/>
            </a:xfrm>
          </p:grpSpPr>
          <p:sp>
            <p:nvSpPr>
              <p:cNvPr id="31" name="Rounded Rectangle 2"/>
              <p:cNvSpPr/>
              <p:nvPr/>
            </p:nvSpPr>
            <p:spPr bwMode="auto">
              <a:xfrm>
                <a:off x="5412241" y="2629058"/>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37" name="Group 36"/>
              <p:cNvGrpSpPr/>
              <p:nvPr/>
            </p:nvGrpSpPr>
            <p:grpSpPr>
              <a:xfrm>
                <a:off x="5596788" y="2731970"/>
                <a:ext cx="894157" cy="872570"/>
                <a:chOff x="5596788" y="2731970"/>
                <a:chExt cx="894157" cy="872570"/>
              </a:xfrm>
            </p:grpSpPr>
            <p:sp>
              <p:nvSpPr>
                <p:cNvPr id="21" name="Rectangle 5"/>
                <p:cNvSpPr/>
                <p:nvPr/>
              </p:nvSpPr>
              <p:spPr bwMode="auto">
                <a:xfrm>
                  <a:off x="5596788" y="2731970"/>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22" name="5-Point Star 21"/>
                <p:cNvSpPr/>
                <p:nvPr/>
              </p:nvSpPr>
              <p:spPr bwMode="auto">
                <a:xfrm>
                  <a:off x="5755740" y="2865455"/>
                  <a:ext cx="268109" cy="268109"/>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23" name="Donut 22"/>
                <p:cNvSpPr/>
                <p:nvPr/>
              </p:nvSpPr>
              <p:spPr bwMode="auto">
                <a:xfrm>
                  <a:off x="6094520" y="3052177"/>
                  <a:ext cx="288221" cy="288221"/>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24" name="Regular Pentagon 23"/>
                <p:cNvSpPr/>
                <p:nvPr/>
              </p:nvSpPr>
              <p:spPr bwMode="auto">
                <a:xfrm>
                  <a:off x="5783207" y="3227687"/>
                  <a:ext cx="232337" cy="221273"/>
                </a:xfrm>
                <a:prstGeom prst="pentagon">
                  <a:avLst/>
                </a:prstGeom>
                <a:solidFill>
                  <a:srgbClr val="7030A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grpSp>
      <p:grpSp>
        <p:nvGrpSpPr>
          <p:cNvPr id="87" name="Group 86"/>
          <p:cNvGrpSpPr/>
          <p:nvPr/>
        </p:nvGrpSpPr>
        <p:grpSpPr>
          <a:xfrm>
            <a:off x="5417262" y="2189826"/>
            <a:ext cx="2686853" cy="2430144"/>
            <a:chOff x="5417261" y="1333370"/>
            <a:chExt cx="2686853" cy="2430144"/>
          </a:xfrm>
        </p:grpSpPr>
        <p:sp>
          <p:nvSpPr>
            <p:cNvPr id="43" name="Rounded Rectangle 2"/>
            <p:cNvSpPr/>
            <p:nvPr/>
          </p:nvSpPr>
          <p:spPr bwMode="auto">
            <a:xfrm>
              <a:off x="5426462" y="1333370"/>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66" name="Rectangle 5"/>
            <p:cNvSpPr/>
            <p:nvPr/>
          </p:nvSpPr>
          <p:spPr bwMode="auto">
            <a:xfrm>
              <a:off x="5601806" y="1455470"/>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FFC000"/>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60" name="Rounded Rectangle 2"/>
            <p:cNvSpPr/>
            <p:nvPr/>
          </p:nvSpPr>
          <p:spPr bwMode="auto">
            <a:xfrm>
              <a:off x="6852961" y="1352557"/>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62" name="Rectangle 5"/>
            <p:cNvSpPr/>
            <p:nvPr/>
          </p:nvSpPr>
          <p:spPr bwMode="auto">
            <a:xfrm>
              <a:off x="7027946" y="1455469"/>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FFC000"/>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54" name="Rounded Rectangle 2"/>
            <p:cNvSpPr/>
            <p:nvPr/>
          </p:nvSpPr>
          <p:spPr bwMode="auto">
            <a:xfrm>
              <a:off x="6840864" y="2601025"/>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56" name="Rectangle 5"/>
            <p:cNvSpPr/>
            <p:nvPr/>
          </p:nvSpPr>
          <p:spPr bwMode="auto">
            <a:xfrm>
              <a:off x="7025192" y="2731969"/>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FFC000"/>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48" name="Rounded Rectangle 2"/>
            <p:cNvSpPr/>
            <p:nvPr/>
          </p:nvSpPr>
          <p:spPr bwMode="auto">
            <a:xfrm>
              <a:off x="5417261" y="2629057"/>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50" name="Rectangle 5"/>
            <p:cNvSpPr/>
            <p:nvPr/>
          </p:nvSpPr>
          <p:spPr bwMode="auto">
            <a:xfrm>
              <a:off x="5601808" y="2731969"/>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FFC000"/>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grpSp>
          <p:nvGrpSpPr>
            <p:cNvPr id="78" name="Group 77"/>
            <p:cNvGrpSpPr/>
            <p:nvPr/>
          </p:nvGrpSpPr>
          <p:grpSpPr>
            <a:xfrm>
              <a:off x="7161251" y="2882455"/>
              <a:ext cx="627545" cy="560569"/>
              <a:chOff x="9756045" y="150089"/>
              <a:chExt cx="627545" cy="560569"/>
            </a:xfrm>
          </p:grpSpPr>
          <p:sp>
            <p:nvSpPr>
              <p:cNvPr id="67" name="5-Point Star 66"/>
              <p:cNvSpPr/>
              <p:nvPr/>
            </p:nvSpPr>
            <p:spPr bwMode="auto">
              <a:xfrm>
                <a:off x="9756045" y="442549"/>
                <a:ext cx="268109" cy="268109"/>
              </a:xfrm>
              <a:prstGeom prst="star5">
                <a:avLst>
                  <a:gd name="adj" fmla="val 28943"/>
                  <a:gd name="hf" fmla="val 105146"/>
                  <a:gd name="vf" fmla="val 110557"/>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70" name="Cloud 69"/>
              <p:cNvSpPr/>
              <p:nvPr/>
            </p:nvSpPr>
            <p:spPr bwMode="auto">
              <a:xfrm>
                <a:off x="10095558" y="353783"/>
                <a:ext cx="288032" cy="236397"/>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71" name="Cross 70"/>
              <p:cNvSpPr/>
              <p:nvPr/>
            </p:nvSpPr>
            <p:spPr bwMode="auto">
              <a:xfrm>
                <a:off x="9840657" y="150089"/>
                <a:ext cx="216414" cy="216024"/>
              </a:xfrm>
              <a:prstGeom prst="plus">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sp>
          <p:nvSpPr>
            <p:cNvPr id="75" name="5-Point Star 74"/>
            <p:cNvSpPr/>
            <p:nvPr/>
          </p:nvSpPr>
          <p:spPr bwMode="auto">
            <a:xfrm>
              <a:off x="5724117" y="1893148"/>
              <a:ext cx="268109" cy="268109"/>
            </a:xfrm>
            <a:prstGeom prst="star5">
              <a:avLst>
                <a:gd name="adj" fmla="val 28943"/>
                <a:gd name="hf" fmla="val 105146"/>
                <a:gd name="vf" fmla="val 110557"/>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76" name="Cloud 75"/>
            <p:cNvSpPr/>
            <p:nvPr/>
          </p:nvSpPr>
          <p:spPr bwMode="auto">
            <a:xfrm>
              <a:off x="6063630" y="1804382"/>
              <a:ext cx="288032" cy="236397"/>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77" name="Cross 76"/>
            <p:cNvSpPr/>
            <p:nvPr/>
          </p:nvSpPr>
          <p:spPr bwMode="auto">
            <a:xfrm>
              <a:off x="5808729" y="1600688"/>
              <a:ext cx="216414" cy="216024"/>
            </a:xfrm>
            <a:prstGeom prst="plus">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79" name="Group 78"/>
            <p:cNvGrpSpPr/>
            <p:nvPr/>
          </p:nvGrpSpPr>
          <p:grpSpPr>
            <a:xfrm>
              <a:off x="5724117" y="2916000"/>
              <a:ext cx="627545" cy="560569"/>
              <a:chOff x="9756045" y="150089"/>
              <a:chExt cx="627545" cy="560569"/>
            </a:xfrm>
          </p:grpSpPr>
          <p:sp>
            <p:nvSpPr>
              <p:cNvPr id="80" name="5-Point Star 79"/>
              <p:cNvSpPr/>
              <p:nvPr/>
            </p:nvSpPr>
            <p:spPr bwMode="auto">
              <a:xfrm>
                <a:off x="9756045" y="442549"/>
                <a:ext cx="268109" cy="268109"/>
              </a:xfrm>
              <a:prstGeom prst="star5">
                <a:avLst>
                  <a:gd name="adj" fmla="val 28943"/>
                  <a:gd name="hf" fmla="val 105146"/>
                  <a:gd name="vf" fmla="val 110557"/>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81" name="Cloud 80"/>
              <p:cNvSpPr/>
              <p:nvPr/>
            </p:nvSpPr>
            <p:spPr bwMode="auto">
              <a:xfrm>
                <a:off x="10095558" y="353783"/>
                <a:ext cx="288032" cy="236397"/>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82" name="Cross 81"/>
              <p:cNvSpPr/>
              <p:nvPr/>
            </p:nvSpPr>
            <p:spPr bwMode="auto">
              <a:xfrm>
                <a:off x="9840657" y="150089"/>
                <a:ext cx="216414" cy="216024"/>
              </a:xfrm>
              <a:prstGeom prst="plus">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grpSp>
          <p:nvGrpSpPr>
            <p:cNvPr id="83" name="Group 82"/>
            <p:cNvGrpSpPr/>
            <p:nvPr/>
          </p:nvGrpSpPr>
          <p:grpSpPr>
            <a:xfrm>
              <a:off x="7139439" y="1611469"/>
              <a:ext cx="627545" cy="560569"/>
              <a:chOff x="9756045" y="150089"/>
              <a:chExt cx="627545" cy="560569"/>
            </a:xfrm>
          </p:grpSpPr>
          <p:sp>
            <p:nvSpPr>
              <p:cNvPr id="84" name="5-Point Star 83"/>
              <p:cNvSpPr/>
              <p:nvPr/>
            </p:nvSpPr>
            <p:spPr bwMode="auto">
              <a:xfrm>
                <a:off x="9756045" y="442549"/>
                <a:ext cx="268109" cy="268109"/>
              </a:xfrm>
              <a:prstGeom prst="star5">
                <a:avLst>
                  <a:gd name="adj" fmla="val 28943"/>
                  <a:gd name="hf" fmla="val 105146"/>
                  <a:gd name="vf" fmla="val 110557"/>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85" name="Cloud 84"/>
              <p:cNvSpPr/>
              <p:nvPr/>
            </p:nvSpPr>
            <p:spPr bwMode="auto">
              <a:xfrm>
                <a:off x="10095558" y="353783"/>
                <a:ext cx="288032" cy="236397"/>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86" name="Cross 85"/>
              <p:cNvSpPr/>
              <p:nvPr/>
            </p:nvSpPr>
            <p:spPr bwMode="auto">
              <a:xfrm>
                <a:off x="9840657" y="150089"/>
                <a:ext cx="216414" cy="216024"/>
              </a:xfrm>
              <a:prstGeom prst="plus">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grpSp>
    </p:spTree>
    <p:extLst>
      <p:ext uri="{BB962C8B-B14F-4D97-AF65-F5344CB8AC3E}">
        <p14:creationId xmlns:p14="http://schemas.microsoft.com/office/powerpoint/2010/main" val="383304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500"/>
                                        <p:tgtEl>
                                          <p:spTgt spid="40"/>
                                        </p:tgtEl>
                                        <p:attrNameLst>
                                          <p:attrName>ppt_x</p:attrName>
                                        </p:attrNameLst>
                                      </p:cBhvr>
                                      <p:tavLst>
                                        <p:tav tm="0">
                                          <p:val>
                                            <p:strVal val="ppt_x"/>
                                          </p:val>
                                        </p:tav>
                                        <p:tav tm="100000">
                                          <p:val>
                                            <p:strVal val="1+ppt_w/2"/>
                                          </p:val>
                                        </p:tav>
                                      </p:tavLst>
                                    </p:anim>
                                    <p:anim calcmode="lin" valueType="num">
                                      <p:cBhvr additive="base">
                                        <p:cTn id="7" dur="500"/>
                                        <p:tgtEl>
                                          <p:spTgt spid="40"/>
                                        </p:tgtEl>
                                        <p:attrNameLst>
                                          <p:attrName>ppt_y</p:attrName>
                                        </p:attrNameLst>
                                      </p:cBhvr>
                                      <p:tavLst>
                                        <p:tav tm="0">
                                          <p:val>
                                            <p:strVal val="ppt_y"/>
                                          </p:val>
                                        </p:tav>
                                        <p:tav tm="100000">
                                          <p:val>
                                            <p:strVal val="ppt_y"/>
                                          </p:val>
                                        </p:tav>
                                      </p:tavLst>
                                    </p:anim>
                                    <p:set>
                                      <p:cBhvr>
                                        <p:cTn id="8" dur="1" fill="hold">
                                          <p:stCondLst>
                                            <p:cond delay="499"/>
                                          </p:stCondLst>
                                        </p:cTn>
                                        <p:tgtEl>
                                          <p:spTgt spid="4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7"/>
                                        </p:tgtEl>
                                        <p:attrNameLst>
                                          <p:attrName>style.visibility</p:attrName>
                                        </p:attrNameLst>
                                      </p:cBhvr>
                                      <p:to>
                                        <p:strVal val="visible"/>
                                      </p:to>
                                    </p:set>
                                    <p:anim calcmode="lin" valueType="num">
                                      <p:cBhvr additive="base">
                                        <p:cTn id="13" dur="500" fill="hold"/>
                                        <p:tgtEl>
                                          <p:spTgt spid="87"/>
                                        </p:tgtEl>
                                        <p:attrNameLst>
                                          <p:attrName>ppt_x</p:attrName>
                                        </p:attrNameLst>
                                      </p:cBhvr>
                                      <p:tavLst>
                                        <p:tav tm="0">
                                          <p:val>
                                            <p:strVal val="1+#ppt_w/2"/>
                                          </p:val>
                                        </p:tav>
                                        <p:tav tm="100000">
                                          <p:val>
                                            <p:strVal val="#ppt_x"/>
                                          </p:val>
                                        </p:tav>
                                      </p:tavLst>
                                    </p:anim>
                                    <p:anim calcmode="lin" valueType="num">
                                      <p:cBhvr additive="base">
                                        <p:cTn id="14"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93633" y="-127322"/>
            <a:ext cx="5112568" cy="7106856"/>
          </a:xfrm>
          <a:prstGeom prst="rect">
            <a:avLst/>
          </a:prstGeom>
          <a:solidFill>
            <a:srgbClr val="C00000"/>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5" name="TextBox 4"/>
          <p:cNvSpPr txBox="1"/>
          <p:nvPr/>
        </p:nvSpPr>
        <p:spPr>
          <a:xfrm>
            <a:off x="1043608" y="2132856"/>
            <a:ext cx="3574120" cy="2308324"/>
          </a:xfrm>
          <a:prstGeom prst="rect">
            <a:avLst/>
          </a:prstGeom>
          <a:noFill/>
        </p:spPr>
        <p:txBody>
          <a:bodyPr wrap="none" rtlCol="0">
            <a:spAutoFit/>
          </a:bodyPr>
          <a:lstStyle/>
          <a:p>
            <a:pPr algn="r"/>
            <a:r>
              <a:rPr lang="en-GB" sz="4800" dirty="0">
                <a:solidFill>
                  <a:schemeClr val="bg1"/>
                </a:solidFill>
                <a:latin typeface="Arial Rounded MT Bold" panose="020F0704030504030204" pitchFamily="34" charset="0"/>
              </a:rPr>
              <a:t>Monolithic</a:t>
            </a:r>
            <a:br>
              <a:rPr lang="en-GB" sz="4800" dirty="0">
                <a:solidFill>
                  <a:schemeClr val="bg1"/>
                </a:solidFill>
                <a:latin typeface="Arial Rounded MT Bold" panose="020F0704030504030204" pitchFamily="34" charset="0"/>
              </a:rPr>
            </a:br>
            <a:r>
              <a:rPr lang="en-GB" sz="4800" dirty="0">
                <a:solidFill>
                  <a:schemeClr val="bg1"/>
                </a:solidFill>
                <a:latin typeface="Arial Rounded MT Bold" panose="020F0704030504030204" pitchFamily="34" charset="0"/>
              </a:rPr>
              <a:t>Application</a:t>
            </a:r>
          </a:p>
          <a:p>
            <a:pPr algn="r"/>
            <a:r>
              <a:rPr lang="en-GB" sz="4800" dirty="0">
                <a:solidFill>
                  <a:srgbClr val="FFFF00"/>
                </a:solidFill>
                <a:latin typeface="Arial Rounded MT Bold" panose="020F0704030504030204" pitchFamily="34" charset="0"/>
              </a:rPr>
              <a:t>Develop</a:t>
            </a:r>
          </a:p>
        </p:txBody>
      </p:sp>
      <p:grpSp>
        <p:nvGrpSpPr>
          <p:cNvPr id="87" name="Group 86"/>
          <p:cNvGrpSpPr/>
          <p:nvPr/>
        </p:nvGrpSpPr>
        <p:grpSpPr>
          <a:xfrm>
            <a:off x="5417262" y="2189826"/>
            <a:ext cx="2686853" cy="2430144"/>
            <a:chOff x="5417261" y="1333370"/>
            <a:chExt cx="2686853" cy="2430144"/>
          </a:xfrm>
        </p:grpSpPr>
        <p:sp>
          <p:nvSpPr>
            <p:cNvPr id="43" name="Rounded Rectangle 2"/>
            <p:cNvSpPr/>
            <p:nvPr/>
          </p:nvSpPr>
          <p:spPr bwMode="auto">
            <a:xfrm>
              <a:off x="5426462" y="1333370"/>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66" name="Rectangle 5"/>
            <p:cNvSpPr/>
            <p:nvPr/>
          </p:nvSpPr>
          <p:spPr bwMode="auto">
            <a:xfrm>
              <a:off x="5601806" y="1455470"/>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FFC000"/>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60" name="Rounded Rectangle 2"/>
            <p:cNvSpPr/>
            <p:nvPr/>
          </p:nvSpPr>
          <p:spPr bwMode="auto">
            <a:xfrm>
              <a:off x="6852961" y="1352557"/>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62" name="Rectangle 5"/>
            <p:cNvSpPr/>
            <p:nvPr/>
          </p:nvSpPr>
          <p:spPr bwMode="auto">
            <a:xfrm>
              <a:off x="7027946" y="1455469"/>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FFC000"/>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54" name="Rounded Rectangle 2"/>
            <p:cNvSpPr/>
            <p:nvPr/>
          </p:nvSpPr>
          <p:spPr bwMode="auto">
            <a:xfrm>
              <a:off x="6840864" y="2601025"/>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56" name="Rectangle 5"/>
            <p:cNvSpPr/>
            <p:nvPr/>
          </p:nvSpPr>
          <p:spPr bwMode="auto">
            <a:xfrm>
              <a:off x="7025192" y="2731969"/>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FFC000"/>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48" name="Rounded Rectangle 2"/>
            <p:cNvSpPr/>
            <p:nvPr/>
          </p:nvSpPr>
          <p:spPr bwMode="auto">
            <a:xfrm>
              <a:off x="5417261" y="2629057"/>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50" name="Rectangle 5"/>
            <p:cNvSpPr/>
            <p:nvPr/>
          </p:nvSpPr>
          <p:spPr bwMode="auto">
            <a:xfrm>
              <a:off x="5601808" y="2731969"/>
              <a:ext cx="894157" cy="872570"/>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FFC000"/>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grpSp>
          <p:nvGrpSpPr>
            <p:cNvPr id="78" name="Group 77"/>
            <p:cNvGrpSpPr/>
            <p:nvPr/>
          </p:nvGrpSpPr>
          <p:grpSpPr>
            <a:xfrm>
              <a:off x="7161251" y="2882455"/>
              <a:ext cx="627545" cy="560569"/>
              <a:chOff x="9756045" y="150089"/>
              <a:chExt cx="627545" cy="560569"/>
            </a:xfrm>
          </p:grpSpPr>
          <p:sp>
            <p:nvSpPr>
              <p:cNvPr id="67" name="5-Point Star 66"/>
              <p:cNvSpPr/>
              <p:nvPr/>
            </p:nvSpPr>
            <p:spPr bwMode="auto">
              <a:xfrm>
                <a:off x="9756045" y="442549"/>
                <a:ext cx="268109" cy="268109"/>
              </a:xfrm>
              <a:prstGeom prst="star5">
                <a:avLst>
                  <a:gd name="adj" fmla="val 28943"/>
                  <a:gd name="hf" fmla="val 105146"/>
                  <a:gd name="vf" fmla="val 110557"/>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70" name="Cloud 69"/>
              <p:cNvSpPr/>
              <p:nvPr/>
            </p:nvSpPr>
            <p:spPr bwMode="auto">
              <a:xfrm>
                <a:off x="10095558" y="353783"/>
                <a:ext cx="288032" cy="236397"/>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71" name="Cross 70"/>
              <p:cNvSpPr/>
              <p:nvPr/>
            </p:nvSpPr>
            <p:spPr bwMode="auto">
              <a:xfrm>
                <a:off x="9840657" y="150089"/>
                <a:ext cx="216414" cy="216024"/>
              </a:xfrm>
              <a:prstGeom prst="plus">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sp>
          <p:nvSpPr>
            <p:cNvPr id="75" name="5-Point Star 74"/>
            <p:cNvSpPr/>
            <p:nvPr/>
          </p:nvSpPr>
          <p:spPr bwMode="auto">
            <a:xfrm>
              <a:off x="5724117" y="1893148"/>
              <a:ext cx="268109" cy="268109"/>
            </a:xfrm>
            <a:prstGeom prst="star5">
              <a:avLst>
                <a:gd name="adj" fmla="val 28943"/>
                <a:gd name="hf" fmla="val 105146"/>
                <a:gd name="vf" fmla="val 110557"/>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76" name="Cloud 75"/>
            <p:cNvSpPr/>
            <p:nvPr/>
          </p:nvSpPr>
          <p:spPr bwMode="auto">
            <a:xfrm>
              <a:off x="6063630" y="1804382"/>
              <a:ext cx="288032" cy="236397"/>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77" name="Cross 76"/>
            <p:cNvSpPr/>
            <p:nvPr/>
          </p:nvSpPr>
          <p:spPr bwMode="auto">
            <a:xfrm>
              <a:off x="5808729" y="1600688"/>
              <a:ext cx="216414" cy="216024"/>
            </a:xfrm>
            <a:prstGeom prst="plus">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79" name="Group 78"/>
            <p:cNvGrpSpPr/>
            <p:nvPr/>
          </p:nvGrpSpPr>
          <p:grpSpPr>
            <a:xfrm>
              <a:off x="5724117" y="2916000"/>
              <a:ext cx="627545" cy="560569"/>
              <a:chOff x="9756045" y="150089"/>
              <a:chExt cx="627545" cy="560569"/>
            </a:xfrm>
          </p:grpSpPr>
          <p:sp>
            <p:nvSpPr>
              <p:cNvPr id="80" name="5-Point Star 79"/>
              <p:cNvSpPr/>
              <p:nvPr/>
            </p:nvSpPr>
            <p:spPr bwMode="auto">
              <a:xfrm>
                <a:off x="9756045" y="442549"/>
                <a:ext cx="268109" cy="268109"/>
              </a:xfrm>
              <a:prstGeom prst="star5">
                <a:avLst>
                  <a:gd name="adj" fmla="val 28943"/>
                  <a:gd name="hf" fmla="val 105146"/>
                  <a:gd name="vf" fmla="val 110557"/>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81" name="Cloud 80"/>
              <p:cNvSpPr/>
              <p:nvPr/>
            </p:nvSpPr>
            <p:spPr bwMode="auto">
              <a:xfrm>
                <a:off x="10095558" y="353783"/>
                <a:ext cx="288032" cy="236397"/>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82" name="Cross 81"/>
              <p:cNvSpPr/>
              <p:nvPr/>
            </p:nvSpPr>
            <p:spPr bwMode="auto">
              <a:xfrm>
                <a:off x="9840657" y="150089"/>
                <a:ext cx="216414" cy="216024"/>
              </a:xfrm>
              <a:prstGeom prst="plus">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grpSp>
          <p:nvGrpSpPr>
            <p:cNvPr id="83" name="Group 82"/>
            <p:cNvGrpSpPr/>
            <p:nvPr/>
          </p:nvGrpSpPr>
          <p:grpSpPr>
            <a:xfrm>
              <a:off x="7139439" y="1611469"/>
              <a:ext cx="627545" cy="560569"/>
              <a:chOff x="9756045" y="150089"/>
              <a:chExt cx="627545" cy="560569"/>
            </a:xfrm>
          </p:grpSpPr>
          <p:sp>
            <p:nvSpPr>
              <p:cNvPr id="84" name="5-Point Star 83"/>
              <p:cNvSpPr/>
              <p:nvPr/>
            </p:nvSpPr>
            <p:spPr bwMode="auto">
              <a:xfrm>
                <a:off x="9756045" y="442549"/>
                <a:ext cx="268109" cy="268109"/>
              </a:xfrm>
              <a:prstGeom prst="star5">
                <a:avLst>
                  <a:gd name="adj" fmla="val 28943"/>
                  <a:gd name="hf" fmla="val 105146"/>
                  <a:gd name="vf" fmla="val 110557"/>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sp>
            <p:nvSpPr>
              <p:cNvPr id="85" name="Cloud 84"/>
              <p:cNvSpPr/>
              <p:nvPr/>
            </p:nvSpPr>
            <p:spPr bwMode="auto">
              <a:xfrm>
                <a:off x="10095558" y="353783"/>
                <a:ext cx="288032" cy="236397"/>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86" name="Cross 85"/>
              <p:cNvSpPr/>
              <p:nvPr/>
            </p:nvSpPr>
            <p:spPr bwMode="auto">
              <a:xfrm>
                <a:off x="9840657" y="150089"/>
                <a:ext cx="216414" cy="216024"/>
              </a:xfrm>
              <a:prstGeom prst="plus">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gr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616" y="1193934"/>
            <a:ext cx="3895153" cy="4186169"/>
          </a:xfrm>
          <a:prstGeom prst="rect">
            <a:avLst/>
          </a:prstGeom>
        </p:spPr>
      </p:pic>
    </p:spTree>
    <p:extLst>
      <p:ext uri="{BB962C8B-B14F-4D97-AF65-F5344CB8AC3E}">
        <p14:creationId xmlns:p14="http://schemas.microsoft.com/office/powerpoint/2010/main" val="1460981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56176" y="3140969"/>
            <a:ext cx="519148" cy="506615"/>
            <a:chOff x="5868145" y="1777897"/>
            <a:chExt cx="519148" cy="506615"/>
          </a:xfrm>
        </p:grpSpPr>
        <p:sp>
          <p:nvSpPr>
            <p:cNvPr id="6" name="Rectangle 5"/>
            <p:cNvSpPr/>
            <p:nvPr/>
          </p:nvSpPr>
          <p:spPr bwMode="auto">
            <a:xfrm>
              <a:off x="5868145" y="1777897"/>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7" name="5-Point Star 6"/>
            <p:cNvSpPr/>
            <p:nvPr/>
          </p:nvSpPr>
          <p:spPr bwMode="auto">
            <a:xfrm>
              <a:off x="5947699" y="1851184"/>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2" name="Group 1"/>
          <p:cNvGrpSpPr/>
          <p:nvPr/>
        </p:nvGrpSpPr>
        <p:grpSpPr>
          <a:xfrm>
            <a:off x="6975819" y="3574296"/>
            <a:ext cx="519148" cy="506615"/>
            <a:chOff x="7187506" y="2377594"/>
            <a:chExt cx="519148" cy="506615"/>
          </a:xfrm>
        </p:grpSpPr>
        <p:sp>
          <p:nvSpPr>
            <p:cNvPr id="11" name="Rectangle 5"/>
            <p:cNvSpPr/>
            <p:nvPr/>
          </p:nvSpPr>
          <p:spPr bwMode="auto">
            <a:xfrm>
              <a:off x="7187506" y="2377594"/>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8" name="Donut 7"/>
            <p:cNvSpPr/>
            <p:nvPr/>
          </p:nvSpPr>
          <p:spPr bwMode="auto">
            <a:xfrm>
              <a:off x="7253556" y="2437377"/>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 name="Group 2"/>
          <p:cNvGrpSpPr/>
          <p:nvPr/>
        </p:nvGrpSpPr>
        <p:grpSpPr>
          <a:xfrm>
            <a:off x="6975819" y="2722611"/>
            <a:ext cx="519148" cy="506615"/>
            <a:chOff x="7187506" y="1480500"/>
            <a:chExt cx="519148" cy="506615"/>
          </a:xfrm>
        </p:grpSpPr>
        <p:sp>
          <p:nvSpPr>
            <p:cNvPr id="12" name="Rectangle 5"/>
            <p:cNvSpPr/>
            <p:nvPr/>
          </p:nvSpPr>
          <p:spPr bwMode="auto">
            <a:xfrm>
              <a:off x="7187506" y="1480500"/>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9" name="Regular Pentagon 8"/>
            <p:cNvSpPr/>
            <p:nvPr/>
          </p:nvSpPr>
          <p:spPr bwMode="auto">
            <a:xfrm>
              <a:off x="7291079" y="1585234"/>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sp>
        <p:nvSpPr>
          <p:cNvPr id="13" name="Rectangle 12"/>
          <p:cNvSpPr/>
          <p:nvPr/>
        </p:nvSpPr>
        <p:spPr bwMode="auto">
          <a:xfrm>
            <a:off x="-193633" y="-115747"/>
            <a:ext cx="5112568" cy="7072132"/>
          </a:xfrm>
          <a:prstGeom prst="rect">
            <a:avLst/>
          </a:prstGeom>
          <a:solidFill>
            <a:srgbClr val="00B050"/>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15" name="TextBox 14"/>
          <p:cNvSpPr txBox="1"/>
          <p:nvPr/>
        </p:nvSpPr>
        <p:spPr>
          <a:xfrm>
            <a:off x="245570" y="2132856"/>
            <a:ext cx="4372159" cy="2308324"/>
          </a:xfrm>
          <a:prstGeom prst="rect">
            <a:avLst/>
          </a:prstGeom>
          <a:noFill/>
        </p:spPr>
        <p:txBody>
          <a:bodyPr wrap="none" rtlCol="0">
            <a:spAutoFit/>
          </a:bodyPr>
          <a:lstStyle/>
          <a:p>
            <a:pPr algn="r"/>
            <a:r>
              <a:rPr lang="en-GB" sz="4800" dirty="0">
                <a:solidFill>
                  <a:schemeClr val="bg1"/>
                </a:solidFill>
                <a:latin typeface="Arial Rounded MT Bold" panose="020F0704030504030204" pitchFamily="34" charset="0"/>
              </a:rPr>
              <a:t>Microservices</a:t>
            </a:r>
            <a:br>
              <a:rPr lang="en-GB" sz="4800" dirty="0">
                <a:solidFill>
                  <a:schemeClr val="bg1"/>
                </a:solidFill>
                <a:latin typeface="Arial Rounded MT Bold" panose="020F0704030504030204" pitchFamily="34" charset="0"/>
              </a:rPr>
            </a:br>
            <a:r>
              <a:rPr lang="en-GB" sz="4800" dirty="0">
                <a:solidFill>
                  <a:schemeClr val="bg1"/>
                </a:solidFill>
                <a:latin typeface="Arial Rounded MT Bold" panose="020F0704030504030204" pitchFamily="34" charset="0"/>
              </a:rPr>
              <a:t>Application</a:t>
            </a:r>
          </a:p>
          <a:p>
            <a:pPr algn="r"/>
            <a:endParaRPr lang="en-GB" sz="4800"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969264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56176" y="3140969"/>
            <a:ext cx="519148" cy="506615"/>
            <a:chOff x="5868145" y="1777897"/>
            <a:chExt cx="519148" cy="506615"/>
          </a:xfrm>
        </p:grpSpPr>
        <p:sp>
          <p:nvSpPr>
            <p:cNvPr id="6" name="Rectangle 5"/>
            <p:cNvSpPr/>
            <p:nvPr/>
          </p:nvSpPr>
          <p:spPr bwMode="auto">
            <a:xfrm>
              <a:off x="5868145" y="1777897"/>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7" name="5-Point Star 6"/>
            <p:cNvSpPr/>
            <p:nvPr/>
          </p:nvSpPr>
          <p:spPr bwMode="auto">
            <a:xfrm>
              <a:off x="5947699" y="1851184"/>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2" name="Group 1"/>
          <p:cNvGrpSpPr/>
          <p:nvPr/>
        </p:nvGrpSpPr>
        <p:grpSpPr>
          <a:xfrm>
            <a:off x="6975819" y="3574296"/>
            <a:ext cx="519148" cy="506615"/>
            <a:chOff x="7187506" y="2377594"/>
            <a:chExt cx="519148" cy="506615"/>
          </a:xfrm>
        </p:grpSpPr>
        <p:sp>
          <p:nvSpPr>
            <p:cNvPr id="11" name="Rectangle 5"/>
            <p:cNvSpPr/>
            <p:nvPr/>
          </p:nvSpPr>
          <p:spPr bwMode="auto">
            <a:xfrm>
              <a:off x="7187506" y="2377594"/>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8" name="Donut 7"/>
            <p:cNvSpPr/>
            <p:nvPr/>
          </p:nvSpPr>
          <p:spPr bwMode="auto">
            <a:xfrm>
              <a:off x="7253556" y="2437377"/>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 name="Group 2"/>
          <p:cNvGrpSpPr/>
          <p:nvPr/>
        </p:nvGrpSpPr>
        <p:grpSpPr>
          <a:xfrm>
            <a:off x="6975819" y="2722611"/>
            <a:ext cx="519148" cy="506615"/>
            <a:chOff x="7187506" y="1480500"/>
            <a:chExt cx="519148" cy="506615"/>
          </a:xfrm>
        </p:grpSpPr>
        <p:sp>
          <p:nvSpPr>
            <p:cNvPr id="12" name="Rectangle 5"/>
            <p:cNvSpPr/>
            <p:nvPr/>
          </p:nvSpPr>
          <p:spPr bwMode="auto">
            <a:xfrm>
              <a:off x="7187506" y="1480500"/>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9" name="Regular Pentagon 8"/>
            <p:cNvSpPr/>
            <p:nvPr/>
          </p:nvSpPr>
          <p:spPr bwMode="auto">
            <a:xfrm>
              <a:off x="7291079" y="1585234"/>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sp>
        <p:nvSpPr>
          <p:cNvPr id="13" name="Rectangle 12"/>
          <p:cNvSpPr/>
          <p:nvPr/>
        </p:nvSpPr>
        <p:spPr bwMode="auto">
          <a:xfrm>
            <a:off x="-193633" y="-150471"/>
            <a:ext cx="5112568" cy="7095281"/>
          </a:xfrm>
          <a:prstGeom prst="rect">
            <a:avLst/>
          </a:prstGeom>
          <a:solidFill>
            <a:srgbClr val="00B050"/>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15" name="TextBox 14"/>
          <p:cNvSpPr txBox="1"/>
          <p:nvPr/>
        </p:nvSpPr>
        <p:spPr>
          <a:xfrm>
            <a:off x="245570" y="2132856"/>
            <a:ext cx="4372159" cy="2308324"/>
          </a:xfrm>
          <a:prstGeom prst="rect">
            <a:avLst/>
          </a:prstGeom>
          <a:noFill/>
        </p:spPr>
        <p:txBody>
          <a:bodyPr wrap="none" rtlCol="0">
            <a:spAutoFit/>
          </a:bodyPr>
          <a:lstStyle/>
          <a:p>
            <a:pPr algn="r"/>
            <a:r>
              <a:rPr lang="en-GB" sz="4800" dirty="0">
                <a:solidFill>
                  <a:schemeClr val="bg1"/>
                </a:solidFill>
                <a:latin typeface="Arial Rounded MT Bold" panose="020F0704030504030204" pitchFamily="34" charset="0"/>
              </a:rPr>
              <a:t>Microservices</a:t>
            </a:r>
            <a:br>
              <a:rPr lang="en-GB" sz="4800" dirty="0">
                <a:solidFill>
                  <a:schemeClr val="bg1"/>
                </a:solidFill>
                <a:latin typeface="Arial Rounded MT Bold" panose="020F0704030504030204" pitchFamily="34" charset="0"/>
              </a:rPr>
            </a:br>
            <a:r>
              <a:rPr lang="en-GB" sz="4800" dirty="0">
                <a:solidFill>
                  <a:schemeClr val="bg1"/>
                </a:solidFill>
                <a:latin typeface="Arial Rounded MT Bold" panose="020F0704030504030204" pitchFamily="34" charset="0"/>
              </a:rPr>
              <a:t>Application</a:t>
            </a:r>
          </a:p>
          <a:p>
            <a:pPr algn="r"/>
            <a:r>
              <a:rPr lang="en-GB" sz="4800" dirty="0">
                <a:solidFill>
                  <a:srgbClr val="FFFF00"/>
                </a:solidFill>
                <a:latin typeface="Arial Rounded MT Bold" panose="020F0704030504030204" pitchFamily="34" charset="0"/>
              </a:rPr>
              <a:t>Interactions</a:t>
            </a:r>
          </a:p>
        </p:txBody>
      </p:sp>
      <p:cxnSp>
        <p:nvCxnSpPr>
          <p:cNvPr id="20" name="Curved Connector 19"/>
          <p:cNvCxnSpPr/>
          <p:nvPr/>
        </p:nvCxnSpPr>
        <p:spPr bwMode="auto">
          <a:xfrm rot="5400000" flipH="1" flipV="1">
            <a:off x="6613749" y="2446461"/>
            <a:ext cx="386911" cy="819643"/>
          </a:xfrm>
          <a:prstGeom prst="curvedConnector3">
            <a:avLst>
              <a:gd name="adj1" fmla="val 186739"/>
            </a:avLst>
          </a:prstGeom>
          <a:ln w="57150">
            <a:headEnd type="none" w="med" len="med"/>
            <a:tailEnd type="triangle"/>
          </a:ln>
          <a:extLst/>
        </p:spPr>
        <p:style>
          <a:lnRef idx="3">
            <a:schemeClr val="accent2"/>
          </a:lnRef>
          <a:fillRef idx="0">
            <a:schemeClr val="accent2"/>
          </a:fillRef>
          <a:effectRef idx="2">
            <a:schemeClr val="accent2"/>
          </a:effectRef>
          <a:fontRef idx="minor">
            <a:schemeClr val="tx1"/>
          </a:fontRef>
        </p:style>
      </p:cxnSp>
      <p:cxnSp>
        <p:nvCxnSpPr>
          <p:cNvPr id="27" name="Curved Connector 26"/>
          <p:cNvCxnSpPr/>
          <p:nvPr/>
        </p:nvCxnSpPr>
        <p:spPr bwMode="auto">
          <a:xfrm flipH="1" flipV="1">
            <a:off x="7554897" y="2940844"/>
            <a:ext cx="37523" cy="886759"/>
          </a:xfrm>
          <a:prstGeom prst="curvedConnector3">
            <a:avLst>
              <a:gd name="adj1" fmla="val -1257338"/>
            </a:avLst>
          </a:prstGeom>
          <a:ln w="57150">
            <a:headEnd type="none" w="med" len="med"/>
            <a:tailEnd type="triangle"/>
          </a:ln>
          <a:ex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185739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2"/>
          <p:cNvSpPr/>
          <p:nvPr/>
        </p:nvSpPr>
        <p:spPr bwMode="auto">
          <a:xfrm>
            <a:off x="6909151" y="3429001"/>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14" name="Rounded Rectangle 2"/>
          <p:cNvSpPr/>
          <p:nvPr/>
        </p:nvSpPr>
        <p:spPr bwMode="auto">
          <a:xfrm>
            <a:off x="5485548" y="3457033"/>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16" name="Rounded Rectangle 2"/>
          <p:cNvSpPr/>
          <p:nvPr/>
        </p:nvSpPr>
        <p:spPr bwMode="auto">
          <a:xfrm>
            <a:off x="5494749" y="2161346"/>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4" name="Group 3"/>
          <p:cNvGrpSpPr/>
          <p:nvPr/>
        </p:nvGrpSpPr>
        <p:grpSpPr>
          <a:xfrm>
            <a:off x="5665556" y="2292688"/>
            <a:ext cx="404493" cy="394728"/>
            <a:chOff x="5868145" y="1777897"/>
            <a:chExt cx="519148" cy="506615"/>
          </a:xfrm>
        </p:grpSpPr>
        <p:sp>
          <p:nvSpPr>
            <p:cNvPr id="6" name="Rectangle 5"/>
            <p:cNvSpPr/>
            <p:nvPr/>
          </p:nvSpPr>
          <p:spPr bwMode="auto">
            <a:xfrm>
              <a:off x="5868145" y="1777897"/>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7" name="5-Point Star 6"/>
            <p:cNvSpPr/>
            <p:nvPr/>
          </p:nvSpPr>
          <p:spPr bwMode="auto">
            <a:xfrm>
              <a:off x="5947699" y="1851184"/>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 name="Group 2"/>
          <p:cNvGrpSpPr/>
          <p:nvPr/>
        </p:nvGrpSpPr>
        <p:grpSpPr>
          <a:xfrm>
            <a:off x="6184165" y="2546032"/>
            <a:ext cx="404493" cy="394728"/>
            <a:chOff x="7187506" y="1480500"/>
            <a:chExt cx="519148" cy="506615"/>
          </a:xfrm>
        </p:grpSpPr>
        <p:sp>
          <p:nvSpPr>
            <p:cNvPr id="12" name="Rectangle 5"/>
            <p:cNvSpPr/>
            <p:nvPr/>
          </p:nvSpPr>
          <p:spPr bwMode="auto">
            <a:xfrm>
              <a:off x="7187506" y="1480500"/>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9" name="Regular Pentagon 8"/>
            <p:cNvSpPr/>
            <p:nvPr/>
          </p:nvSpPr>
          <p:spPr bwMode="auto">
            <a:xfrm>
              <a:off x="7291079" y="1585234"/>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20" name="Group 19"/>
          <p:cNvGrpSpPr/>
          <p:nvPr/>
        </p:nvGrpSpPr>
        <p:grpSpPr>
          <a:xfrm>
            <a:off x="5663974" y="3611801"/>
            <a:ext cx="404493" cy="394728"/>
            <a:chOff x="7187506" y="1480500"/>
            <a:chExt cx="519148" cy="506615"/>
          </a:xfrm>
        </p:grpSpPr>
        <p:sp>
          <p:nvSpPr>
            <p:cNvPr id="21" name="Rectangle 5"/>
            <p:cNvSpPr/>
            <p:nvPr/>
          </p:nvSpPr>
          <p:spPr bwMode="auto">
            <a:xfrm>
              <a:off x="7187506" y="1480500"/>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22" name="Regular Pentagon 21"/>
            <p:cNvSpPr/>
            <p:nvPr/>
          </p:nvSpPr>
          <p:spPr bwMode="auto">
            <a:xfrm>
              <a:off x="7291079" y="1585234"/>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sp>
        <p:nvSpPr>
          <p:cNvPr id="15" name="Rounded Rectangle 2"/>
          <p:cNvSpPr/>
          <p:nvPr/>
        </p:nvSpPr>
        <p:spPr bwMode="auto">
          <a:xfrm>
            <a:off x="6921248" y="2180533"/>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2" name="Group 1"/>
          <p:cNvGrpSpPr/>
          <p:nvPr/>
        </p:nvGrpSpPr>
        <p:grpSpPr>
          <a:xfrm>
            <a:off x="7632478" y="2326544"/>
            <a:ext cx="404493" cy="394728"/>
            <a:chOff x="7187506" y="2377594"/>
            <a:chExt cx="519148" cy="506615"/>
          </a:xfrm>
        </p:grpSpPr>
        <p:sp>
          <p:nvSpPr>
            <p:cNvPr id="11" name="Rectangle 5"/>
            <p:cNvSpPr/>
            <p:nvPr/>
          </p:nvSpPr>
          <p:spPr bwMode="auto">
            <a:xfrm>
              <a:off x="7187506" y="2377594"/>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8" name="Donut 7"/>
            <p:cNvSpPr/>
            <p:nvPr/>
          </p:nvSpPr>
          <p:spPr bwMode="auto">
            <a:xfrm>
              <a:off x="7253556" y="2437377"/>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17" name="Group 16"/>
          <p:cNvGrpSpPr/>
          <p:nvPr/>
        </p:nvGrpSpPr>
        <p:grpSpPr>
          <a:xfrm>
            <a:off x="7092555" y="2326545"/>
            <a:ext cx="404493" cy="394728"/>
            <a:chOff x="5868145" y="1777897"/>
            <a:chExt cx="519148" cy="506615"/>
          </a:xfrm>
        </p:grpSpPr>
        <p:sp>
          <p:nvSpPr>
            <p:cNvPr id="18" name="Rectangle 5"/>
            <p:cNvSpPr/>
            <p:nvPr/>
          </p:nvSpPr>
          <p:spPr bwMode="auto">
            <a:xfrm>
              <a:off x="5868145" y="1777897"/>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9" name="5-Point Star 18"/>
            <p:cNvSpPr/>
            <p:nvPr/>
          </p:nvSpPr>
          <p:spPr bwMode="auto">
            <a:xfrm>
              <a:off x="5947699" y="1851184"/>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29" name="Group 28"/>
          <p:cNvGrpSpPr/>
          <p:nvPr/>
        </p:nvGrpSpPr>
        <p:grpSpPr>
          <a:xfrm>
            <a:off x="7303334" y="2797751"/>
            <a:ext cx="404493" cy="394728"/>
            <a:chOff x="7187506" y="2377594"/>
            <a:chExt cx="519148" cy="506615"/>
          </a:xfrm>
        </p:grpSpPr>
        <p:sp>
          <p:nvSpPr>
            <p:cNvPr id="30" name="Rectangle 5"/>
            <p:cNvSpPr/>
            <p:nvPr/>
          </p:nvSpPr>
          <p:spPr bwMode="auto">
            <a:xfrm>
              <a:off x="7187506" y="2377594"/>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31" name="Donut 30"/>
            <p:cNvSpPr/>
            <p:nvPr/>
          </p:nvSpPr>
          <p:spPr bwMode="auto">
            <a:xfrm>
              <a:off x="7253556" y="2437377"/>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2" name="Group 31"/>
          <p:cNvGrpSpPr/>
          <p:nvPr/>
        </p:nvGrpSpPr>
        <p:grpSpPr>
          <a:xfrm>
            <a:off x="5665556" y="2788015"/>
            <a:ext cx="404493" cy="394728"/>
            <a:chOff x="7187506" y="2377594"/>
            <a:chExt cx="519148" cy="506615"/>
          </a:xfrm>
        </p:grpSpPr>
        <p:sp>
          <p:nvSpPr>
            <p:cNvPr id="33" name="Rectangle 5"/>
            <p:cNvSpPr/>
            <p:nvPr/>
          </p:nvSpPr>
          <p:spPr bwMode="auto">
            <a:xfrm>
              <a:off x="7187506" y="2377594"/>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34" name="Donut 33"/>
            <p:cNvSpPr/>
            <p:nvPr/>
          </p:nvSpPr>
          <p:spPr bwMode="auto">
            <a:xfrm>
              <a:off x="7253556" y="2437377"/>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5" name="Group 34"/>
          <p:cNvGrpSpPr/>
          <p:nvPr/>
        </p:nvGrpSpPr>
        <p:grpSpPr>
          <a:xfrm>
            <a:off x="7092554" y="3580298"/>
            <a:ext cx="404493" cy="394728"/>
            <a:chOff x="7187506" y="1480500"/>
            <a:chExt cx="519148" cy="506615"/>
          </a:xfrm>
        </p:grpSpPr>
        <p:sp>
          <p:nvSpPr>
            <p:cNvPr id="36" name="Rectangle 5"/>
            <p:cNvSpPr/>
            <p:nvPr/>
          </p:nvSpPr>
          <p:spPr bwMode="auto">
            <a:xfrm>
              <a:off x="7187506" y="1480500"/>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37" name="Regular Pentagon 36"/>
            <p:cNvSpPr/>
            <p:nvPr/>
          </p:nvSpPr>
          <p:spPr bwMode="auto">
            <a:xfrm>
              <a:off x="7291079" y="1585234"/>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8" name="Group 37"/>
          <p:cNvGrpSpPr/>
          <p:nvPr/>
        </p:nvGrpSpPr>
        <p:grpSpPr>
          <a:xfrm>
            <a:off x="7602223" y="3565599"/>
            <a:ext cx="404493" cy="394728"/>
            <a:chOff x="7187506" y="2377594"/>
            <a:chExt cx="519148" cy="506615"/>
          </a:xfrm>
        </p:grpSpPr>
        <p:sp>
          <p:nvSpPr>
            <p:cNvPr id="39" name="Rectangle 5"/>
            <p:cNvSpPr/>
            <p:nvPr/>
          </p:nvSpPr>
          <p:spPr bwMode="auto">
            <a:xfrm>
              <a:off x="7187506" y="2377594"/>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40" name="Donut 39"/>
            <p:cNvSpPr/>
            <p:nvPr/>
          </p:nvSpPr>
          <p:spPr bwMode="auto">
            <a:xfrm>
              <a:off x="7253556" y="2437377"/>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41" name="Group 40"/>
          <p:cNvGrpSpPr/>
          <p:nvPr/>
        </p:nvGrpSpPr>
        <p:grpSpPr>
          <a:xfrm>
            <a:off x="7332480" y="4038365"/>
            <a:ext cx="404493" cy="394728"/>
            <a:chOff x="7187506" y="2377594"/>
            <a:chExt cx="519148" cy="506615"/>
          </a:xfrm>
        </p:grpSpPr>
        <p:sp>
          <p:nvSpPr>
            <p:cNvPr id="42" name="Rectangle 5"/>
            <p:cNvSpPr/>
            <p:nvPr/>
          </p:nvSpPr>
          <p:spPr bwMode="auto">
            <a:xfrm>
              <a:off x="7187506" y="2377594"/>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43" name="Donut 42"/>
            <p:cNvSpPr/>
            <p:nvPr/>
          </p:nvSpPr>
          <p:spPr bwMode="auto">
            <a:xfrm>
              <a:off x="7253556" y="2437377"/>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sp>
        <p:nvSpPr>
          <p:cNvPr id="44" name="Rectangle 43"/>
          <p:cNvSpPr/>
          <p:nvPr/>
        </p:nvSpPr>
        <p:spPr bwMode="auto">
          <a:xfrm>
            <a:off x="-193633" y="-92597"/>
            <a:ext cx="5112568" cy="7083706"/>
          </a:xfrm>
          <a:prstGeom prst="rect">
            <a:avLst/>
          </a:prstGeom>
          <a:solidFill>
            <a:srgbClr val="00B050"/>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46" name="TextBox 45"/>
          <p:cNvSpPr txBox="1"/>
          <p:nvPr/>
        </p:nvSpPr>
        <p:spPr>
          <a:xfrm>
            <a:off x="245570" y="2132856"/>
            <a:ext cx="4372159" cy="2308324"/>
          </a:xfrm>
          <a:prstGeom prst="rect">
            <a:avLst/>
          </a:prstGeom>
          <a:noFill/>
        </p:spPr>
        <p:txBody>
          <a:bodyPr wrap="none" rtlCol="0">
            <a:spAutoFit/>
          </a:bodyPr>
          <a:lstStyle/>
          <a:p>
            <a:pPr algn="r"/>
            <a:r>
              <a:rPr lang="en-GB" sz="4800" dirty="0">
                <a:solidFill>
                  <a:schemeClr val="bg1"/>
                </a:solidFill>
                <a:latin typeface="Arial Rounded MT Bold" panose="020F0704030504030204" pitchFamily="34" charset="0"/>
              </a:rPr>
              <a:t>Microservices</a:t>
            </a:r>
            <a:br>
              <a:rPr lang="en-GB" sz="4800" dirty="0">
                <a:solidFill>
                  <a:schemeClr val="bg1"/>
                </a:solidFill>
                <a:latin typeface="Arial Rounded MT Bold" panose="020F0704030504030204" pitchFamily="34" charset="0"/>
              </a:rPr>
            </a:br>
            <a:r>
              <a:rPr lang="en-GB" sz="4800" dirty="0">
                <a:solidFill>
                  <a:schemeClr val="bg1"/>
                </a:solidFill>
                <a:latin typeface="Arial Rounded MT Bold" panose="020F0704030504030204" pitchFamily="34" charset="0"/>
              </a:rPr>
              <a:t>Application</a:t>
            </a:r>
          </a:p>
          <a:p>
            <a:pPr algn="r"/>
            <a:r>
              <a:rPr lang="en-GB" sz="4800" dirty="0">
                <a:solidFill>
                  <a:srgbClr val="FFFF00"/>
                </a:solidFill>
                <a:latin typeface="Arial Rounded MT Bold" panose="020F0704030504030204" pitchFamily="34" charset="0"/>
              </a:rPr>
              <a:t>Scaled</a:t>
            </a:r>
          </a:p>
        </p:txBody>
      </p:sp>
      <p:grpSp>
        <p:nvGrpSpPr>
          <p:cNvPr id="45" name="Group 44"/>
          <p:cNvGrpSpPr/>
          <p:nvPr/>
        </p:nvGrpSpPr>
        <p:grpSpPr>
          <a:xfrm>
            <a:off x="6154557" y="4077072"/>
            <a:ext cx="404493" cy="394728"/>
            <a:chOff x="7187506" y="1480500"/>
            <a:chExt cx="519148" cy="506615"/>
          </a:xfrm>
        </p:grpSpPr>
        <p:sp>
          <p:nvSpPr>
            <p:cNvPr id="47" name="Rectangle 5"/>
            <p:cNvSpPr/>
            <p:nvPr/>
          </p:nvSpPr>
          <p:spPr bwMode="auto">
            <a:xfrm>
              <a:off x="7187506" y="1480500"/>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48" name="Regular Pentagon 47"/>
            <p:cNvSpPr/>
            <p:nvPr/>
          </p:nvSpPr>
          <p:spPr bwMode="auto">
            <a:xfrm>
              <a:off x="7291079" y="1585234"/>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spTree>
    <p:extLst>
      <p:ext uri="{BB962C8B-B14F-4D97-AF65-F5344CB8AC3E}">
        <p14:creationId xmlns:p14="http://schemas.microsoft.com/office/powerpoint/2010/main" val="161393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does it mean to be Cloud </a:t>
            </a:r>
            <a:r>
              <a:rPr lang="en-GB" dirty="0"/>
              <a:t>N</a:t>
            </a:r>
            <a:r>
              <a:rPr lang="en-GB" dirty="0" smtClean="0"/>
              <a:t>ative?</a:t>
            </a:r>
            <a:endParaRPr lang="en-GB" dirty="0"/>
          </a:p>
        </p:txBody>
      </p:sp>
      <p:sp>
        <p:nvSpPr>
          <p:cNvPr id="3" name="Content Placeholder 2"/>
          <p:cNvSpPr>
            <a:spLocks noGrp="1"/>
          </p:cNvSpPr>
          <p:nvPr>
            <p:ph idx="1"/>
          </p:nvPr>
        </p:nvSpPr>
        <p:spPr/>
        <p:txBody>
          <a:bodyPr/>
          <a:lstStyle/>
          <a:p>
            <a:r>
              <a:rPr lang="en-GB" dirty="0" smtClean="0"/>
              <a:t>Clean contract with underlying OS to ensure maximum portability</a:t>
            </a:r>
          </a:p>
          <a:p>
            <a:r>
              <a:rPr lang="en-GB" dirty="0" smtClean="0"/>
              <a:t>Scale elastically without significant changes to tooling, architecture or development practices</a:t>
            </a:r>
          </a:p>
          <a:p>
            <a:r>
              <a:rPr lang="en-GB" dirty="0" smtClean="0"/>
              <a:t>Resilient to inevitable failures in the infrastructure and application</a:t>
            </a:r>
          </a:p>
          <a:p>
            <a:r>
              <a:rPr lang="en-GB" dirty="0" smtClean="0"/>
              <a:t>Instrumented to provide both technical and business insight</a:t>
            </a:r>
          </a:p>
          <a:p>
            <a:r>
              <a:rPr lang="en-GB" dirty="0" smtClean="0"/>
              <a:t>Utilize cloud services e.g. storage, queuing, caching, …</a:t>
            </a:r>
          </a:p>
          <a:p>
            <a:r>
              <a:rPr lang="en-GB" dirty="0"/>
              <a:t>Rapid and repeatable deployments to maximise </a:t>
            </a:r>
            <a:r>
              <a:rPr lang="en-GB" dirty="0" smtClean="0"/>
              <a:t>agility</a:t>
            </a:r>
          </a:p>
          <a:p>
            <a:r>
              <a:rPr lang="en-GB" dirty="0" smtClean="0"/>
              <a:t>Automated setup to minimize time and cost for new developers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2</a:t>
            </a:fld>
            <a:endParaRPr lang="en-US" dirty="0"/>
          </a:p>
        </p:txBody>
      </p:sp>
    </p:spTree>
    <p:extLst>
      <p:ext uri="{BB962C8B-B14F-4D97-AF65-F5344CB8AC3E}">
        <p14:creationId xmlns:p14="http://schemas.microsoft.com/office/powerpoint/2010/main" val="19363485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2"/>
          <p:cNvSpPr/>
          <p:nvPr/>
        </p:nvSpPr>
        <p:spPr bwMode="auto">
          <a:xfrm>
            <a:off x="6909151" y="3429001"/>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14" name="Rounded Rectangle 2"/>
          <p:cNvSpPr/>
          <p:nvPr/>
        </p:nvSpPr>
        <p:spPr bwMode="auto">
          <a:xfrm>
            <a:off x="5485548" y="3457033"/>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15" name="Rounded Rectangle 2"/>
          <p:cNvSpPr/>
          <p:nvPr/>
        </p:nvSpPr>
        <p:spPr bwMode="auto">
          <a:xfrm>
            <a:off x="6921248" y="2180533"/>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16" name="Rounded Rectangle 2"/>
          <p:cNvSpPr/>
          <p:nvPr/>
        </p:nvSpPr>
        <p:spPr bwMode="auto">
          <a:xfrm>
            <a:off x="5494749" y="2161346"/>
            <a:ext cx="1251153" cy="1134457"/>
          </a:xfrm>
          <a:custGeom>
            <a:avLst/>
            <a:gdLst>
              <a:gd name="connsiteX0" fmla="*/ 0 w 1294696"/>
              <a:gd name="connsiteY0" fmla="*/ 183274 h 1099623"/>
              <a:gd name="connsiteX1" fmla="*/ 183274 w 1294696"/>
              <a:gd name="connsiteY1" fmla="*/ 0 h 1099623"/>
              <a:gd name="connsiteX2" fmla="*/ 1111422 w 1294696"/>
              <a:gd name="connsiteY2" fmla="*/ 0 h 1099623"/>
              <a:gd name="connsiteX3" fmla="*/ 1294696 w 1294696"/>
              <a:gd name="connsiteY3" fmla="*/ 183274 h 1099623"/>
              <a:gd name="connsiteX4" fmla="*/ 1294696 w 1294696"/>
              <a:gd name="connsiteY4" fmla="*/ 916349 h 1099623"/>
              <a:gd name="connsiteX5" fmla="*/ 1111422 w 1294696"/>
              <a:gd name="connsiteY5" fmla="*/ 1099623 h 1099623"/>
              <a:gd name="connsiteX6" fmla="*/ 183274 w 1294696"/>
              <a:gd name="connsiteY6" fmla="*/ 1099623 h 1099623"/>
              <a:gd name="connsiteX7" fmla="*/ 0 w 1294696"/>
              <a:gd name="connsiteY7" fmla="*/ 916349 h 1099623"/>
              <a:gd name="connsiteX8" fmla="*/ 0 w 1294696"/>
              <a:gd name="connsiteY8" fmla="*/ 183274 h 1099623"/>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0 w 1294696"/>
              <a:gd name="connsiteY7" fmla="*/ 95118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94696 w 1294696"/>
              <a:gd name="connsiteY4" fmla="*/ 951183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94696"/>
              <a:gd name="connsiteY0" fmla="*/ 218108 h 1134457"/>
              <a:gd name="connsiteX1" fmla="*/ 183274 w 1294696"/>
              <a:gd name="connsiteY1" fmla="*/ 34834 h 1134457"/>
              <a:gd name="connsiteX2" fmla="*/ 1111422 w 1294696"/>
              <a:gd name="connsiteY2" fmla="*/ 34834 h 1134457"/>
              <a:gd name="connsiteX3" fmla="*/ 1294696 w 1294696"/>
              <a:gd name="connsiteY3" fmla="*/ 218108 h 1134457"/>
              <a:gd name="connsiteX4" fmla="*/ 1242445 w 1294696"/>
              <a:gd name="connsiteY4" fmla="*/ 933766 h 1134457"/>
              <a:gd name="connsiteX5" fmla="*/ 1111422 w 1294696"/>
              <a:gd name="connsiteY5" fmla="*/ 1134457 h 1134457"/>
              <a:gd name="connsiteX6" fmla="*/ 183274 w 1294696"/>
              <a:gd name="connsiteY6" fmla="*/ 1134457 h 1134457"/>
              <a:gd name="connsiteX7" fmla="*/ 60960 w 1294696"/>
              <a:gd name="connsiteY7" fmla="*/ 890223 h 1134457"/>
              <a:gd name="connsiteX8" fmla="*/ 0 w 1294696"/>
              <a:gd name="connsiteY8" fmla="*/ 218108 h 1134457"/>
              <a:gd name="connsiteX0" fmla="*/ 0 w 1277279"/>
              <a:gd name="connsiteY0" fmla="*/ 218108 h 1134457"/>
              <a:gd name="connsiteX1" fmla="*/ 183274 w 1277279"/>
              <a:gd name="connsiteY1" fmla="*/ 34834 h 1134457"/>
              <a:gd name="connsiteX2" fmla="*/ 1111422 w 1277279"/>
              <a:gd name="connsiteY2" fmla="*/ 34834 h 1134457"/>
              <a:gd name="connsiteX3" fmla="*/ 1277279 w 1277279"/>
              <a:gd name="connsiteY3" fmla="*/ 252942 h 1134457"/>
              <a:gd name="connsiteX4" fmla="*/ 1242445 w 1277279"/>
              <a:gd name="connsiteY4" fmla="*/ 933766 h 1134457"/>
              <a:gd name="connsiteX5" fmla="*/ 1111422 w 1277279"/>
              <a:gd name="connsiteY5" fmla="*/ 1134457 h 1134457"/>
              <a:gd name="connsiteX6" fmla="*/ 183274 w 1277279"/>
              <a:gd name="connsiteY6" fmla="*/ 1134457 h 1134457"/>
              <a:gd name="connsiteX7" fmla="*/ 60960 w 1277279"/>
              <a:gd name="connsiteY7" fmla="*/ 890223 h 1134457"/>
              <a:gd name="connsiteX8" fmla="*/ 0 w 1277279"/>
              <a:gd name="connsiteY8" fmla="*/ 218108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 name="connsiteX0" fmla="*/ 0 w 1251153"/>
              <a:gd name="connsiteY0" fmla="*/ 244233 h 1134457"/>
              <a:gd name="connsiteX1" fmla="*/ 157148 w 1251153"/>
              <a:gd name="connsiteY1" fmla="*/ 34834 h 1134457"/>
              <a:gd name="connsiteX2" fmla="*/ 1085296 w 1251153"/>
              <a:gd name="connsiteY2" fmla="*/ 34834 h 1134457"/>
              <a:gd name="connsiteX3" fmla="*/ 1251153 w 1251153"/>
              <a:gd name="connsiteY3" fmla="*/ 252942 h 1134457"/>
              <a:gd name="connsiteX4" fmla="*/ 1216319 w 1251153"/>
              <a:gd name="connsiteY4" fmla="*/ 933766 h 1134457"/>
              <a:gd name="connsiteX5" fmla="*/ 1085296 w 1251153"/>
              <a:gd name="connsiteY5" fmla="*/ 1134457 h 1134457"/>
              <a:gd name="connsiteX6" fmla="*/ 157148 w 1251153"/>
              <a:gd name="connsiteY6" fmla="*/ 1134457 h 1134457"/>
              <a:gd name="connsiteX7" fmla="*/ 34834 w 1251153"/>
              <a:gd name="connsiteY7" fmla="*/ 890223 h 1134457"/>
              <a:gd name="connsiteX8" fmla="*/ 0 w 1251153"/>
              <a:gd name="connsiteY8" fmla="*/ 244233 h 113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153" h="1134457">
                <a:moveTo>
                  <a:pt x="0" y="244233"/>
                </a:moveTo>
                <a:cubicBezTo>
                  <a:pt x="0" y="143014"/>
                  <a:pt x="55929" y="34834"/>
                  <a:pt x="157148" y="34834"/>
                </a:cubicBezTo>
                <a:cubicBezTo>
                  <a:pt x="466531" y="34834"/>
                  <a:pt x="662702" y="-43543"/>
                  <a:pt x="1085296" y="34834"/>
                </a:cubicBezTo>
                <a:cubicBezTo>
                  <a:pt x="1186515" y="34834"/>
                  <a:pt x="1251153" y="151723"/>
                  <a:pt x="1251153" y="252942"/>
                </a:cubicBezTo>
                <a:cubicBezTo>
                  <a:pt x="1233736" y="491495"/>
                  <a:pt x="1198902" y="651670"/>
                  <a:pt x="1216319" y="933766"/>
                </a:cubicBezTo>
                <a:cubicBezTo>
                  <a:pt x="1216319" y="1034985"/>
                  <a:pt x="1186515" y="1134457"/>
                  <a:pt x="1085296" y="1134457"/>
                </a:cubicBezTo>
                <a:lnTo>
                  <a:pt x="157148" y="1134457"/>
                </a:lnTo>
                <a:cubicBezTo>
                  <a:pt x="55929" y="1134457"/>
                  <a:pt x="-8709" y="1000150"/>
                  <a:pt x="34834" y="890223"/>
                </a:cubicBezTo>
                <a:cubicBezTo>
                  <a:pt x="23223" y="674893"/>
                  <a:pt x="55154" y="450854"/>
                  <a:pt x="0" y="244233"/>
                </a:cubicBezTo>
                <a:close/>
              </a:path>
            </a:pathLst>
          </a:custGeom>
          <a:solidFill>
            <a:schemeClr val="accent4">
              <a:lumMod val="50000"/>
              <a:lumOff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grpSp>
        <p:nvGrpSpPr>
          <p:cNvPr id="4" name="Group 3"/>
          <p:cNvGrpSpPr/>
          <p:nvPr/>
        </p:nvGrpSpPr>
        <p:grpSpPr>
          <a:xfrm>
            <a:off x="5665556" y="2292688"/>
            <a:ext cx="404493" cy="394728"/>
            <a:chOff x="5868145" y="1777897"/>
            <a:chExt cx="519148" cy="506615"/>
          </a:xfrm>
        </p:grpSpPr>
        <p:sp>
          <p:nvSpPr>
            <p:cNvPr id="6" name="Rectangle 5"/>
            <p:cNvSpPr/>
            <p:nvPr/>
          </p:nvSpPr>
          <p:spPr bwMode="auto">
            <a:xfrm>
              <a:off x="5868145" y="1777897"/>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7" name="5-Point Star 6"/>
            <p:cNvSpPr/>
            <p:nvPr/>
          </p:nvSpPr>
          <p:spPr bwMode="auto">
            <a:xfrm>
              <a:off x="5947699" y="1851184"/>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2" name="Group 1"/>
          <p:cNvGrpSpPr/>
          <p:nvPr/>
        </p:nvGrpSpPr>
        <p:grpSpPr>
          <a:xfrm>
            <a:off x="7632478" y="2326544"/>
            <a:ext cx="404493" cy="394728"/>
            <a:chOff x="7187506" y="2377594"/>
            <a:chExt cx="519148" cy="506615"/>
          </a:xfrm>
        </p:grpSpPr>
        <p:sp>
          <p:nvSpPr>
            <p:cNvPr id="11" name="Rectangle 5"/>
            <p:cNvSpPr/>
            <p:nvPr/>
          </p:nvSpPr>
          <p:spPr bwMode="auto">
            <a:xfrm>
              <a:off x="7187506" y="2377594"/>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8" name="Donut 7"/>
            <p:cNvSpPr/>
            <p:nvPr/>
          </p:nvSpPr>
          <p:spPr bwMode="auto">
            <a:xfrm>
              <a:off x="7253556" y="2437377"/>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 name="Group 2"/>
          <p:cNvGrpSpPr/>
          <p:nvPr/>
        </p:nvGrpSpPr>
        <p:grpSpPr>
          <a:xfrm>
            <a:off x="6184165" y="2546032"/>
            <a:ext cx="404493" cy="394728"/>
            <a:chOff x="7187506" y="1480500"/>
            <a:chExt cx="519148" cy="506615"/>
          </a:xfrm>
        </p:grpSpPr>
        <p:sp>
          <p:nvSpPr>
            <p:cNvPr id="12" name="Rectangle 5"/>
            <p:cNvSpPr/>
            <p:nvPr/>
          </p:nvSpPr>
          <p:spPr bwMode="auto">
            <a:xfrm>
              <a:off x="7187506" y="1480500"/>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9" name="Regular Pentagon 8"/>
            <p:cNvSpPr/>
            <p:nvPr/>
          </p:nvSpPr>
          <p:spPr bwMode="auto">
            <a:xfrm>
              <a:off x="7291079" y="1585234"/>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17" name="Group 16"/>
          <p:cNvGrpSpPr/>
          <p:nvPr/>
        </p:nvGrpSpPr>
        <p:grpSpPr>
          <a:xfrm>
            <a:off x="7092555" y="2326545"/>
            <a:ext cx="404493" cy="394728"/>
            <a:chOff x="5868145" y="1777897"/>
            <a:chExt cx="519148" cy="506615"/>
          </a:xfrm>
        </p:grpSpPr>
        <p:sp>
          <p:nvSpPr>
            <p:cNvPr id="18" name="Rectangle 5"/>
            <p:cNvSpPr/>
            <p:nvPr/>
          </p:nvSpPr>
          <p:spPr bwMode="auto">
            <a:xfrm>
              <a:off x="5868145" y="1777897"/>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19" name="5-Point Star 18"/>
            <p:cNvSpPr/>
            <p:nvPr/>
          </p:nvSpPr>
          <p:spPr bwMode="auto">
            <a:xfrm>
              <a:off x="5947699" y="1851184"/>
              <a:ext cx="360040" cy="360040"/>
            </a:xfrm>
            <a:prstGeom prst="star5">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20" name="Group 19"/>
          <p:cNvGrpSpPr/>
          <p:nvPr/>
        </p:nvGrpSpPr>
        <p:grpSpPr>
          <a:xfrm>
            <a:off x="5663974" y="3611801"/>
            <a:ext cx="404493" cy="394728"/>
            <a:chOff x="7187506" y="1480500"/>
            <a:chExt cx="519148" cy="506615"/>
          </a:xfrm>
        </p:grpSpPr>
        <p:sp>
          <p:nvSpPr>
            <p:cNvPr id="21" name="Rectangle 5"/>
            <p:cNvSpPr/>
            <p:nvPr/>
          </p:nvSpPr>
          <p:spPr bwMode="auto">
            <a:xfrm>
              <a:off x="7187506" y="1480500"/>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22" name="Regular Pentagon 21"/>
            <p:cNvSpPr/>
            <p:nvPr/>
          </p:nvSpPr>
          <p:spPr bwMode="auto">
            <a:xfrm>
              <a:off x="7291079" y="1585234"/>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26" name="Group 25"/>
          <p:cNvGrpSpPr/>
          <p:nvPr/>
        </p:nvGrpSpPr>
        <p:grpSpPr>
          <a:xfrm>
            <a:off x="6154557" y="4077072"/>
            <a:ext cx="404493" cy="394728"/>
            <a:chOff x="7187506" y="1480500"/>
            <a:chExt cx="519148" cy="506615"/>
          </a:xfrm>
        </p:grpSpPr>
        <p:sp>
          <p:nvSpPr>
            <p:cNvPr id="27" name="Rectangle 5"/>
            <p:cNvSpPr/>
            <p:nvPr/>
          </p:nvSpPr>
          <p:spPr bwMode="auto">
            <a:xfrm>
              <a:off x="7187506" y="1480500"/>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28" name="Regular Pentagon 27"/>
            <p:cNvSpPr/>
            <p:nvPr/>
          </p:nvSpPr>
          <p:spPr bwMode="auto">
            <a:xfrm>
              <a:off x="7291079" y="1585234"/>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29" name="Group 28"/>
          <p:cNvGrpSpPr/>
          <p:nvPr/>
        </p:nvGrpSpPr>
        <p:grpSpPr>
          <a:xfrm>
            <a:off x="7303334" y="2797751"/>
            <a:ext cx="404493" cy="394728"/>
            <a:chOff x="7187506" y="2377594"/>
            <a:chExt cx="519148" cy="506615"/>
          </a:xfrm>
        </p:grpSpPr>
        <p:sp>
          <p:nvSpPr>
            <p:cNvPr id="30" name="Rectangle 5"/>
            <p:cNvSpPr/>
            <p:nvPr/>
          </p:nvSpPr>
          <p:spPr bwMode="auto">
            <a:xfrm>
              <a:off x="7187506" y="2377594"/>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31" name="Donut 30"/>
            <p:cNvSpPr/>
            <p:nvPr/>
          </p:nvSpPr>
          <p:spPr bwMode="auto">
            <a:xfrm>
              <a:off x="7253556" y="2437377"/>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2" name="Group 31"/>
          <p:cNvGrpSpPr/>
          <p:nvPr/>
        </p:nvGrpSpPr>
        <p:grpSpPr>
          <a:xfrm>
            <a:off x="5665556" y="2788015"/>
            <a:ext cx="404493" cy="394728"/>
            <a:chOff x="7187506" y="2377594"/>
            <a:chExt cx="519148" cy="506615"/>
          </a:xfrm>
        </p:grpSpPr>
        <p:sp>
          <p:nvSpPr>
            <p:cNvPr id="33" name="Rectangle 5"/>
            <p:cNvSpPr/>
            <p:nvPr/>
          </p:nvSpPr>
          <p:spPr bwMode="auto">
            <a:xfrm>
              <a:off x="7187506" y="2377594"/>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34" name="Donut 33"/>
            <p:cNvSpPr/>
            <p:nvPr/>
          </p:nvSpPr>
          <p:spPr bwMode="auto">
            <a:xfrm>
              <a:off x="7253556" y="2437377"/>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5" name="Group 34"/>
          <p:cNvGrpSpPr/>
          <p:nvPr/>
        </p:nvGrpSpPr>
        <p:grpSpPr>
          <a:xfrm>
            <a:off x="7092554" y="3580298"/>
            <a:ext cx="404493" cy="394728"/>
            <a:chOff x="7187506" y="1480500"/>
            <a:chExt cx="519148" cy="506615"/>
          </a:xfrm>
        </p:grpSpPr>
        <p:sp>
          <p:nvSpPr>
            <p:cNvPr id="36" name="Rectangle 5"/>
            <p:cNvSpPr/>
            <p:nvPr/>
          </p:nvSpPr>
          <p:spPr bwMode="auto">
            <a:xfrm>
              <a:off x="7187506" y="1480500"/>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37" name="Regular Pentagon 36"/>
            <p:cNvSpPr/>
            <p:nvPr/>
          </p:nvSpPr>
          <p:spPr bwMode="auto">
            <a:xfrm>
              <a:off x="7291079" y="1585234"/>
              <a:ext cx="312002" cy="297145"/>
            </a:xfrm>
            <a:prstGeom prst="pentagon">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38" name="Group 37"/>
          <p:cNvGrpSpPr/>
          <p:nvPr/>
        </p:nvGrpSpPr>
        <p:grpSpPr>
          <a:xfrm>
            <a:off x="7602223" y="3565599"/>
            <a:ext cx="404493" cy="394728"/>
            <a:chOff x="7187506" y="2377594"/>
            <a:chExt cx="519148" cy="506615"/>
          </a:xfrm>
        </p:grpSpPr>
        <p:sp>
          <p:nvSpPr>
            <p:cNvPr id="39" name="Rectangle 5"/>
            <p:cNvSpPr/>
            <p:nvPr/>
          </p:nvSpPr>
          <p:spPr bwMode="auto">
            <a:xfrm>
              <a:off x="7187506" y="2377594"/>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40" name="Donut 39"/>
            <p:cNvSpPr/>
            <p:nvPr/>
          </p:nvSpPr>
          <p:spPr bwMode="auto">
            <a:xfrm>
              <a:off x="7253556" y="2437377"/>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41" name="Group 40"/>
          <p:cNvGrpSpPr/>
          <p:nvPr/>
        </p:nvGrpSpPr>
        <p:grpSpPr>
          <a:xfrm>
            <a:off x="7332480" y="4038365"/>
            <a:ext cx="404493" cy="394728"/>
            <a:chOff x="7187506" y="2377594"/>
            <a:chExt cx="519148" cy="506615"/>
          </a:xfrm>
        </p:grpSpPr>
        <p:sp>
          <p:nvSpPr>
            <p:cNvPr id="42" name="Rectangle 5"/>
            <p:cNvSpPr/>
            <p:nvPr/>
          </p:nvSpPr>
          <p:spPr bwMode="auto">
            <a:xfrm>
              <a:off x="7187506" y="2377594"/>
              <a:ext cx="519148" cy="506615"/>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00B8FF"/>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43" name="Donut 42"/>
            <p:cNvSpPr/>
            <p:nvPr/>
          </p:nvSpPr>
          <p:spPr bwMode="auto">
            <a:xfrm>
              <a:off x="7253556" y="2437377"/>
              <a:ext cx="387048" cy="387048"/>
            </a:xfrm>
            <a:prstGeom prst="donu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sp>
        <p:nvSpPr>
          <p:cNvPr id="44" name="Rectangle 43"/>
          <p:cNvSpPr/>
          <p:nvPr/>
        </p:nvSpPr>
        <p:spPr bwMode="auto">
          <a:xfrm>
            <a:off x="-193633" y="-138897"/>
            <a:ext cx="5112568" cy="7106855"/>
          </a:xfrm>
          <a:prstGeom prst="rect">
            <a:avLst/>
          </a:prstGeom>
          <a:solidFill>
            <a:srgbClr val="00B050"/>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base" hangingPunct="0">
              <a:lnSpc>
                <a:spcPct val="93000"/>
              </a:lnSpc>
              <a:spcBef>
                <a:spcPct val="0"/>
              </a:spcBef>
              <a:spcAft>
                <a:spcPct val="0"/>
              </a:spcAft>
              <a:buClr>
                <a:srgbClr val="000000"/>
              </a:buClr>
              <a:buSzPct val="100000"/>
            </a:pPr>
            <a:endParaRPr lang="en-GB" sz="2400">
              <a:latin typeface="Arial" panose="020B0604020202020204" pitchFamily="34" charset="0"/>
              <a:ea typeface="SimSun" panose="02010600030101010101" pitchFamily="2" charset="-122"/>
            </a:endParaRPr>
          </a:p>
        </p:txBody>
      </p:sp>
      <p:sp>
        <p:nvSpPr>
          <p:cNvPr id="46" name="TextBox 45"/>
          <p:cNvSpPr txBox="1"/>
          <p:nvPr/>
        </p:nvSpPr>
        <p:spPr>
          <a:xfrm>
            <a:off x="245570" y="2132856"/>
            <a:ext cx="4372159" cy="2308324"/>
          </a:xfrm>
          <a:prstGeom prst="rect">
            <a:avLst/>
          </a:prstGeom>
          <a:noFill/>
        </p:spPr>
        <p:txBody>
          <a:bodyPr wrap="none" rtlCol="0">
            <a:spAutoFit/>
          </a:bodyPr>
          <a:lstStyle/>
          <a:p>
            <a:pPr algn="r"/>
            <a:r>
              <a:rPr lang="en-GB" sz="4800" dirty="0">
                <a:solidFill>
                  <a:schemeClr val="bg1"/>
                </a:solidFill>
                <a:latin typeface="Arial Rounded MT Bold" panose="020F0704030504030204" pitchFamily="34" charset="0"/>
              </a:rPr>
              <a:t>Microservices</a:t>
            </a:r>
            <a:br>
              <a:rPr lang="en-GB" sz="4800" dirty="0">
                <a:solidFill>
                  <a:schemeClr val="bg1"/>
                </a:solidFill>
                <a:latin typeface="Arial Rounded MT Bold" panose="020F0704030504030204" pitchFamily="34" charset="0"/>
              </a:rPr>
            </a:br>
            <a:r>
              <a:rPr lang="en-GB" sz="4800" dirty="0">
                <a:solidFill>
                  <a:schemeClr val="bg1"/>
                </a:solidFill>
                <a:latin typeface="Arial Rounded MT Bold" panose="020F0704030504030204" pitchFamily="34" charset="0"/>
              </a:rPr>
              <a:t>Application</a:t>
            </a:r>
          </a:p>
          <a:p>
            <a:pPr algn="r"/>
            <a:r>
              <a:rPr lang="en-GB" sz="4800" dirty="0">
                <a:solidFill>
                  <a:srgbClr val="FFFF00"/>
                </a:solidFill>
                <a:latin typeface="Arial Rounded MT Bold" panose="020F0704030504030204" pitchFamily="34" charset="0"/>
              </a:rPr>
              <a:t>Evolution</a:t>
            </a:r>
          </a:p>
        </p:txBody>
      </p:sp>
      <p:grpSp>
        <p:nvGrpSpPr>
          <p:cNvPr id="5" name="Group 4"/>
          <p:cNvGrpSpPr/>
          <p:nvPr/>
        </p:nvGrpSpPr>
        <p:grpSpPr>
          <a:xfrm>
            <a:off x="5663840" y="4078513"/>
            <a:ext cx="404493" cy="394728"/>
            <a:chOff x="5663839" y="3222057"/>
            <a:chExt cx="404493" cy="394728"/>
          </a:xfrm>
        </p:grpSpPr>
        <p:sp>
          <p:nvSpPr>
            <p:cNvPr id="48" name="Rectangle 5"/>
            <p:cNvSpPr/>
            <p:nvPr/>
          </p:nvSpPr>
          <p:spPr bwMode="auto">
            <a:xfrm>
              <a:off x="5663839" y="3222057"/>
              <a:ext cx="404493" cy="394728"/>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FFFF00"/>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45" name="Regular Pentagon 44"/>
            <p:cNvSpPr/>
            <p:nvPr/>
          </p:nvSpPr>
          <p:spPr bwMode="auto">
            <a:xfrm>
              <a:off x="5749916" y="3308784"/>
              <a:ext cx="232337" cy="221273"/>
            </a:xfrm>
            <a:prstGeom prst="pentagon">
              <a:avLst/>
            </a:prstGeom>
            <a:solidFill>
              <a:srgbClr val="7030A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grpSp>
        <p:nvGrpSpPr>
          <p:cNvPr id="50" name="Group 49"/>
          <p:cNvGrpSpPr/>
          <p:nvPr/>
        </p:nvGrpSpPr>
        <p:grpSpPr>
          <a:xfrm>
            <a:off x="6149166" y="3611800"/>
            <a:ext cx="404493" cy="394728"/>
            <a:chOff x="5663839" y="3222057"/>
            <a:chExt cx="404493" cy="394728"/>
          </a:xfrm>
        </p:grpSpPr>
        <p:sp>
          <p:nvSpPr>
            <p:cNvPr id="51" name="Rectangle 5"/>
            <p:cNvSpPr/>
            <p:nvPr/>
          </p:nvSpPr>
          <p:spPr bwMode="auto">
            <a:xfrm>
              <a:off x="5663839" y="3222057"/>
              <a:ext cx="404493" cy="394728"/>
            </a:xfrm>
            <a:custGeom>
              <a:avLst/>
              <a:gdLst>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080120"/>
                <a:gd name="connsiteX1" fmla="*/ 1140127 w 1140127"/>
                <a:gd name="connsiteY1" fmla="*/ 0 h 1080120"/>
                <a:gd name="connsiteX2" fmla="*/ 1140127 w 1140127"/>
                <a:gd name="connsiteY2" fmla="*/ 1080120 h 1080120"/>
                <a:gd name="connsiteX3" fmla="*/ 0 w 1140127"/>
                <a:gd name="connsiteY3" fmla="*/ 1080120 h 1080120"/>
                <a:gd name="connsiteX4" fmla="*/ 0 w 1140127"/>
                <a:gd name="connsiteY4" fmla="*/ 0 h 1080120"/>
                <a:gd name="connsiteX0" fmla="*/ 0 w 1140127"/>
                <a:gd name="connsiteY0" fmla="*/ 0 h 1111083"/>
                <a:gd name="connsiteX1" fmla="*/ 1140127 w 1140127"/>
                <a:gd name="connsiteY1" fmla="*/ 0 h 1111083"/>
                <a:gd name="connsiteX2" fmla="*/ 1140127 w 1140127"/>
                <a:gd name="connsiteY2" fmla="*/ 1080120 h 1111083"/>
                <a:gd name="connsiteX3" fmla="*/ 0 w 1140127"/>
                <a:gd name="connsiteY3" fmla="*/ 1080120 h 1111083"/>
                <a:gd name="connsiteX4" fmla="*/ 0 w 1140127"/>
                <a:gd name="connsiteY4" fmla="*/ 0 h 1111083"/>
                <a:gd name="connsiteX0" fmla="*/ 0 w 1140127"/>
                <a:gd name="connsiteY0" fmla="*/ 19634 h 1130717"/>
                <a:gd name="connsiteX1" fmla="*/ 1140127 w 1140127"/>
                <a:gd name="connsiteY1" fmla="*/ 19634 h 1130717"/>
                <a:gd name="connsiteX2" fmla="*/ 1140127 w 1140127"/>
                <a:gd name="connsiteY2" fmla="*/ 1099754 h 1130717"/>
                <a:gd name="connsiteX3" fmla="*/ 0 w 1140127"/>
                <a:gd name="connsiteY3" fmla="*/ 1099754 h 1130717"/>
                <a:gd name="connsiteX4" fmla="*/ 0 w 1140127"/>
                <a:gd name="connsiteY4" fmla="*/ 19634 h 1130717"/>
                <a:gd name="connsiteX0" fmla="*/ 0 w 1158691"/>
                <a:gd name="connsiteY0" fmla="*/ 19634 h 1130717"/>
                <a:gd name="connsiteX1" fmla="*/ 1140127 w 1158691"/>
                <a:gd name="connsiteY1" fmla="*/ 19634 h 1130717"/>
                <a:gd name="connsiteX2" fmla="*/ 1140127 w 1158691"/>
                <a:gd name="connsiteY2" fmla="*/ 1099754 h 1130717"/>
                <a:gd name="connsiteX3" fmla="*/ 0 w 1158691"/>
                <a:gd name="connsiteY3" fmla="*/ 1099754 h 1130717"/>
                <a:gd name="connsiteX4" fmla="*/ 0 w 1158691"/>
                <a:gd name="connsiteY4" fmla="*/ 19634 h 113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691" h="1130717">
                  <a:moveTo>
                    <a:pt x="0" y="19634"/>
                  </a:moveTo>
                  <a:cubicBezTo>
                    <a:pt x="345208" y="63177"/>
                    <a:pt x="768794" y="-41326"/>
                    <a:pt x="1140127" y="19634"/>
                  </a:cubicBezTo>
                  <a:cubicBezTo>
                    <a:pt x="1201087" y="397091"/>
                    <a:pt x="1087876" y="321703"/>
                    <a:pt x="1140127" y="1099754"/>
                  </a:cubicBezTo>
                  <a:cubicBezTo>
                    <a:pt x="794919" y="1169422"/>
                    <a:pt x="380042" y="1099754"/>
                    <a:pt x="0" y="1099754"/>
                  </a:cubicBezTo>
                  <a:cubicBezTo>
                    <a:pt x="0" y="739714"/>
                    <a:pt x="69669" y="754142"/>
                    <a:pt x="0" y="19634"/>
                  </a:cubicBezTo>
                  <a:close/>
                </a:path>
              </a:pathLst>
            </a:custGeom>
            <a:solidFill>
              <a:srgbClr val="FFFF00"/>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dirty="0">
                <a:solidFill>
                  <a:srgbClr val="000000"/>
                </a:solidFill>
              </a:endParaRPr>
            </a:p>
          </p:txBody>
        </p:sp>
        <p:sp>
          <p:nvSpPr>
            <p:cNvPr id="52" name="Regular Pentagon 51"/>
            <p:cNvSpPr/>
            <p:nvPr/>
          </p:nvSpPr>
          <p:spPr bwMode="auto">
            <a:xfrm>
              <a:off x="5749916" y="3308784"/>
              <a:ext cx="232337" cy="221273"/>
            </a:xfrm>
            <a:prstGeom prst="pentagon">
              <a:avLst/>
            </a:prstGeom>
            <a:solidFill>
              <a:srgbClr val="7030A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lnSpc>
                  <a:spcPct val="93000"/>
                </a:lnSpc>
                <a:buClr>
                  <a:srgbClr val="000000"/>
                </a:buClr>
                <a:buSzPct val="100000"/>
                <a:buFont typeface="Times New Roman" panose="02020603050405020304" pitchFamily="18" charset="0"/>
                <a:buNone/>
              </a:pPr>
              <a:endParaRPr lang="en-GB">
                <a:solidFill>
                  <a:srgbClr val="000000"/>
                </a:solidFill>
              </a:endParaRPr>
            </a:p>
          </p:txBody>
        </p:sp>
      </p:grpSp>
    </p:spTree>
    <p:extLst>
      <p:ext uri="{BB962C8B-B14F-4D97-AF65-F5344CB8AC3E}">
        <p14:creationId xmlns:p14="http://schemas.microsoft.com/office/powerpoint/2010/main" val="34100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ppt_x"/>
                                          </p:val>
                                        </p:tav>
                                      </p:tavLst>
                                    </p:anim>
                                    <p:anim calcmode="lin" valueType="num">
                                      <p:cBhvr additive="base">
                                        <p:cTn id="19" dur="500"/>
                                        <p:tgtEl>
                                          <p:spTgt spid="20"/>
                                        </p:tgtEl>
                                        <p:attrNameLst>
                                          <p:attrName>ppt_y</p:attrName>
                                        </p:attrNameLst>
                                      </p:cBhvr>
                                      <p:tavLst>
                                        <p:tav tm="0">
                                          <p:val>
                                            <p:strVal val="ppt_y"/>
                                          </p:val>
                                        </p:tav>
                                        <p:tav tm="100000">
                                          <p:val>
                                            <p:strVal val="1+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26"/>
                                        </p:tgtEl>
                                        <p:attrNameLst>
                                          <p:attrName>ppt_x</p:attrName>
                                        </p:attrNameLst>
                                      </p:cBhvr>
                                      <p:tavLst>
                                        <p:tav tm="0">
                                          <p:val>
                                            <p:strVal val="ppt_x"/>
                                          </p:val>
                                        </p:tav>
                                        <p:tav tm="100000">
                                          <p:val>
                                            <p:strVal val="ppt_x"/>
                                          </p:val>
                                        </p:tav>
                                      </p:tavLst>
                                    </p:anim>
                                    <p:anim calcmode="lin" valueType="num">
                                      <p:cBhvr additive="base">
                                        <p:cTn id="23" dur="500"/>
                                        <p:tgtEl>
                                          <p:spTgt spid="26"/>
                                        </p:tgtEl>
                                        <p:attrNameLst>
                                          <p:attrName>ppt_y</p:attrName>
                                        </p:attrNameLst>
                                      </p:cBhvr>
                                      <p:tavLst>
                                        <p:tav tm="0">
                                          <p:val>
                                            <p:strVal val="ppt_y"/>
                                          </p:val>
                                        </p:tav>
                                        <p:tav tm="100000">
                                          <p:val>
                                            <p:strVal val="1+ppt_h/2"/>
                                          </p:val>
                                        </p:tav>
                                      </p:tavLst>
                                    </p:anim>
                                    <p:set>
                                      <p:cBhvr>
                                        <p:cTn id="24" dur="1" fill="hold">
                                          <p:stCondLst>
                                            <p:cond delay="499"/>
                                          </p:stCondLst>
                                        </p:cTn>
                                        <p:tgtEl>
                                          <p:spTgt spid="26"/>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35"/>
                                        </p:tgtEl>
                                        <p:attrNameLst>
                                          <p:attrName>ppt_x</p:attrName>
                                        </p:attrNameLst>
                                      </p:cBhvr>
                                      <p:tavLst>
                                        <p:tav tm="0">
                                          <p:val>
                                            <p:strVal val="ppt_x"/>
                                          </p:val>
                                        </p:tav>
                                        <p:tav tm="100000">
                                          <p:val>
                                            <p:strVal val="ppt_x"/>
                                          </p:val>
                                        </p:tav>
                                      </p:tavLst>
                                    </p:anim>
                                    <p:anim calcmode="lin" valueType="num">
                                      <p:cBhvr additive="base">
                                        <p:cTn id="27" dur="500"/>
                                        <p:tgtEl>
                                          <p:spTgt spid="35"/>
                                        </p:tgtEl>
                                        <p:attrNameLst>
                                          <p:attrName>ppt_y</p:attrName>
                                        </p:attrNameLst>
                                      </p:cBhvr>
                                      <p:tavLst>
                                        <p:tav tm="0">
                                          <p:val>
                                            <p:strVal val="ppt_y"/>
                                          </p:val>
                                        </p:tav>
                                        <p:tav tm="100000">
                                          <p:val>
                                            <p:strVal val="1+ppt_h/2"/>
                                          </p:val>
                                        </p:tav>
                                      </p:tavLst>
                                    </p:anim>
                                    <p:set>
                                      <p:cBhvr>
                                        <p:cTn id="28" dur="1" fill="hold">
                                          <p:stCondLst>
                                            <p:cond delay="499"/>
                                          </p:stCondLst>
                                        </p:cTn>
                                        <p:tgtEl>
                                          <p:spTgt spid="35"/>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3"/>
                                        </p:tgtEl>
                                        <p:attrNameLst>
                                          <p:attrName>ppt_x</p:attrName>
                                        </p:attrNameLst>
                                      </p:cBhvr>
                                      <p:tavLst>
                                        <p:tav tm="0">
                                          <p:val>
                                            <p:strVal val="ppt_x"/>
                                          </p:val>
                                        </p:tav>
                                        <p:tav tm="100000">
                                          <p:val>
                                            <p:strVal val="ppt_x"/>
                                          </p:val>
                                        </p:tav>
                                      </p:tavLst>
                                    </p:anim>
                                    <p:anim calcmode="lin" valueType="num">
                                      <p:cBhvr additive="base">
                                        <p:cTn id="31" dur="500"/>
                                        <p:tgtEl>
                                          <p:spTgt spid="3"/>
                                        </p:tgtEl>
                                        <p:attrNameLst>
                                          <p:attrName>ppt_y</p:attrName>
                                        </p:attrNameLst>
                                      </p:cBhvr>
                                      <p:tavLst>
                                        <p:tav tm="0">
                                          <p:val>
                                            <p:strVal val="ppt_y"/>
                                          </p:val>
                                        </p:tav>
                                        <p:tav tm="100000">
                                          <p:val>
                                            <p:strVal val="1+ppt_h/2"/>
                                          </p:val>
                                        </p:tav>
                                      </p:tavLst>
                                    </p:anim>
                                    <p:set>
                                      <p:cBhvr>
                                        <p:cTn id="3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Monolithic versus Microservices</a:t>
            </a:r>
            <a:endParaRPr lang="en-US" dirty="0"/>
          </a:p>
        </p:txBody>
      </p:sp>
      <p:graphicFrame>
        <p:nvGraphicFramePr>
          <p:cNvPr id="5" name="Content Placeholder 4"/>
          <p:cNvGraphicFramePr>
            <a:graphicFrameLocks noGrp="1"/>
          </p:cNvGraphicFramePr>
          <p:nvPr>
            <p:ph idx="1"/>
            <p:extLst/>
          </p:nvPr>
        </p:nvGraphicFramePr>
        <p:xfrm>
          <a:off x="439270" y="1367875"/>
          <a:ext cx="8240153" cy="3764280"/>
        </p:xfrm>
        <a:graphic>
          <a:graphicData uri="http://schemas.openxmlformats.org/drawingml/2006/table">
            <a:tbl>
              <a:tblPr firstRow="1" bandRow="1">
                <a:tableStyleId>{5C22544A-7EE6-4342-B048-85BDC9FD1C3A}</a:tableStyleId>
              </a:tblPr>
              <a:tblGrid>
                <a:gridCol w="1389530"/>
                <a:gridCol w="3254188"/>
                <a:gridCol w="3596435"/>
              </a:tblGrid>
              <a:tr h="370840">
                <a:tc>
                  <a:txBody>
                    <a:bodyPr/>
                    <a:lstStyle/>
                    <a:p>
                      <a:endParaRPr lang="en-US" dirty="0"/>
                    </a:p>
                  </a:txBody>
                  <a:tcPr/>
                </a:tc>
                <a:tc>
                  <a:txBody>
                    <a:bodyPr/>
                    <a:lstStyle/>
                    <a:p>
                      <a:r>
                        <a:rPr lang="en-US" dirty="0" smtClean="0"/>
                        <a:t>Monolithic</a:t>
                      </a:r>
                      <a:endParaRPr lang="en-US" dirty="0"/>
                    </a:p>
                  </a:txBody>
                  <a:tcPr/>
                </a:tc>
                <a:tc>
                  <a:txBody>
                    <a:bodyPr/>
                    <a:lstStyle/>
                    <a:p>
                      <a:r>
                        <a:rPr lang="en-US" dirty="0" err="1" smtClean="0"/>
                        <a:t>Microservice</a:t>
                      </a:r>
                      <a:endParaRPr lang="en-US" dirty="0"/>
                    </a:p>
                  </a:txBody>
                  <a:tcPr/>
                </a:tc>
              </a:tr>
              <a:tr h="370840">
                <a:tc>
                  <a:txBody>
                    <a:bodyPr/>
                    <a:lstStyle/>
                    <a:p>
                      <a:r>
                        <a:rPr lang="en-US" sz="1200" dirty="0" smtClean="0"/>
                        <a:t>Architecture</a:t>
                      </a:r>
                      <a:endParaRPr lang="en-US" sz="1200" dirty="0"/>
                    </a:p>
                  </a:txBody>
                  <a:tcPr/>
                </a:tc>
                <a:tc>
                  <a:txBody>
                    <a:bodyPr/>
                    <a:lstStyle/>
                    <a:p>
                      <a:r>
                        <a:rPr lang="en-US" sz="1200" dirty="0" smtClean="0"/>
                        <a:t>Built as a single logical executable (typically the server-side part of a three tier client-server-database architecture)</a:t>
                      </a:r>
                      <a:endParaRPr lang="en-US" sz="1200" dirty="0"/>
                    </a:p>
                  </a:txBody>
                  <a:tcPr/>
                </a:tc>
                <a:tc>
                  <a:txBody>
                    <a:bodyPr/>
                    <a:lstStyle/>
                    <a:p>
                      <a:r>
                        <a:rPr lang="en-US" sz="1200" dirty="0" smtClean="0"/>
                        <a:t>Built as a suite of small services, each running separately and communicating with lightweight mechanisms</a:t>
                      </a:r>
                      <a:endParaRPr lang="en-US" sz="1200" dirty="0"/>
                    </a:p>
                  </a:txBody>
                  <a:tcPr/>
                </a:tc>
              </a:tr>
              <a:tr h="370840">
                <a:tc>
                  <a:txBody>
                    <a:bodyPr/>
                    <a:lstStyle/>
                    <a:p>
                      <a:r>
                        <a:rPr lang="en-US" sz="1200" dirty="0" smtClean="0"/>
                        <a:t>Modularity</a:t>
                      </a:r>
                      <a:endParaRPr lang="en-US" sz="1200" dirty="0"/>
                    </a:p>
                  </a:txBody>
                  <a:tcPr/>
                </a:tc>
                <a:tc>
                  <a:txBody>
                    <a:bodyPr/>
                    <a:lstStyle/>
                    <a:p>
                      <a:r>
                        <a:rPr lang="en-US" sz="1200" dirty="0" smtClean="0"/>
                        <a:t>Based on language features</a:t>
                      </a:r>
                      <a:endParaRPr lang="en-US" sz="1200" dirty="0"/>
                    </a:p>
                  </a:txBody>
                  <a:tcPr/>
                </a:tc>
                <a:tc>
                  <a:txBody>
                    <a:bodyPr/>
                    <a:lstStyle/>
                    <a:p>
                      <a:r>
                        <a:rPr lang="en-US" sz="1200" dirty="0" smtClean="0"/>
                        <a:t>Based on business capabilities</a:t>
                      </a:r>
                      <a:endParaRPr lang="en-US" sz="1200" dirty="0"/>
                    </a:p>
                  </a:txBody>
                  <a:tcPr/>
                </a:tc>
              </a:tr>
              <a:tr h="370840">
                <a:tc>
                  <a:txBody>
                    <a:bodyPr/>
                    <a:lstStyle/>
                    <a:p>
                      <a:r>
                        <a:rPr lang="en-US" sz="1200" dirty="0" smtClean="0"/>
                        <a:t>Agility</a:t>
                      </a:r>
                      <a:endParaRPr lang="en-US" sz="1200" dirty="0"/>
                    </a:p>
                  </a:txBody>
                  <a:tcPr/>
                </a:tc>
                <a:tc>
                  <a:txBody>
                    <a:bodyPr/>
                    <a:lstStyle/>
                    <a:p>
                      <a:r>
                        <a:rPr lang="en-US" sz="1200" dirty="0" smtClean="0"/>
                        <a:t>Changes to the system involve building and deploying a new version of the entire application</a:t>
                      </a:r>
                      <a:endParaRPr lang="en-US" sz="1200" dirty="0"/>
                    </a:p>
                  </a:txBody>
                  <a:tcPr/>
                </a:tc>
                <a:tc>
                  <a:txBody>
                    <a:bodyPr/>
                    <a:lstStyle/>
                    <a:p>
                      <a:r>
                        <a:rPr lang="en-US" sz="1200" dirty="0" smtClean="0"/>
                        <a:t>Changes can</a:t>
                      </a:r>
                      <a:r>
                        <a:rPr lang="en-US" sz="1200" baseline="0" dirty="0" smtClean="0"/>
                        <a:t> be applied to each service independently</a:t>
                      </a:r>
                      <a:endParaRPr lang="en-US" sz="1200" dirty="0"/>
                    </a:p>
                  </a:txBody>
                  <a:tcPr/>
                </a:tc>
              </a:tr>
              <a:tr h="370840">
                <a:tc>
                  <a:txBody>
                    <a:bodyPr/>
                    <a:lstStyle/>
                    <a:p>
                      <a:r>
                        <a:rPr lang="en-US" sz="1200" dirty="0" smtClean="0"/>
                        <a:t>Scaling</a:t>
                      </a:r>
                      <a:endParaRPr lang="en-US" sz="1200" dirty="0"/>
                    </a:p>
                  </a:txBody>
                  <a:tcPr/>
                </a:tc>
                <a:tc>
                  <a:txBody>
                    <a:bodyPr/>
                    <a:lstStyle/>
                    <a:p>
                      <a:r>
                        <a:rPr lang="en-US" sz="1200" dirty="0" smtClean="0"/>
                        <a:t>Entire application scaled horizontally behind a load-balancer</a:t>
                      </a:r>
                      <a:endParaRPr lang="en-US" sz="1200" dirty="0"/>
                    </a:p>
                  </a:txBody>
                  <a:tcPr/>
                </a:tc>
                <a:tc>
                  <a:txBody>
                    <a:bodyPr/>
                    <a:lstStyle/>
                    <a:p>
                      <a:r>
                        <a:rPr lang="en-US" sz="1200" dirty="0" smtClean="0"/>
                        <a:t>Each service scaled independently when needed</a:t>
                      </a:r>
                      <a:endParaRPr lang="en-US" sz="1200" dirty="0"/>
                    </a:p>
                  </a:txBody>
                  <a:tcPr/>
                </a:tc>
              </a:tr>
              <a:tr h="370840">
                <a:tc>
                  <a:txBody>
                    <a:bodyPr/>
                    <a:lstStyle/>
                    <a:p>
                      <a:r>
                        <a:rPr lang="en-US" sz="1200" dirty="0" smtClean="0"/>
                        <a:t>Implementation</a:t>
                      </a:r>
                      <a:endParaRPr lang="en-US" sz="1200" dirty="0"/>
                    </a:p>
                  </a:txBody>
                  <a:tcPr/>
                </a:tc>
                <a:tc>
                  <a:txBody>
                    <a:bodyPr/>
                    <a:lstStyle/>
                    <a:p>
                      <a:r>
                        <a:rPr lang="en-US" sz="1200" dirty="0" smtClean="0"/>
                        <a:t>Typically written in one language</a:t>
                      </a:r>
                      <a:endParaRPr lang="en-US" sz="1200" dirty="0"/>
                    </a:p>
                  </a:txBody>
                  <a:tcPr/>
                </a:tc>
                <a:tc>
                  <a:txBody>
                    <a:bodyPr/>
                    <a:lstStyle/>
                    <a:p>
                      <a:r>
                        <a:rPr lang="en-US" sz="1200" dirty="0" smtClean="0"/>
                        <a:t>Each service implemented</a:t>
                      </a:r>
                      <a:r>
                        <a:rPr lang="en-US" sz="1200" baseline="0" dirty="0" smtClean="0"/>
                        <a:t> in the language that best fits the need</a:t>
                      </a:r>
                      <a:endParaRPr lang="en-US" sz="1200" dirty="0"/>
                    </a:p>
                  </a:txBody>
                  <a:tcPr/>
                </a:tc>
              </a:tr>
              <a:tr h="370840">
                <a:tc>
                  <a:txBody>
                    <a:bodyPr/>
                    <a:lstStyle/>
                    <a:p>
                      <a:r>
                        <a:rPr lang="en-US" sz="1200" dirty="0" smtClean="0"/>
                        <a:t>Maintainability</a:t>
                      </a:r>
                      <a:endParaRPr lang="en-US" sz="1200" dirty="0"/>
                    </a:p>
                  </a:txBody>
                  <a:tcPr/>
                </a:tc>
                <a:tc>
                  <a:txBody>
                    <a:bodyPr/>
                    <a:lstStyle/>
                    <a:p>
                      <a:r>
                        <a:rPr lang="en-US" sz="1200" dirty="0" smtClean="0"/>
                        <a:t>Large code base intimidating to new developers</a:t>
                      </a:r>
                      <a:endParaRPr lang="en-US" sz="1200" dirty="0"/>
                    </a:p>
                  </a:txBody>
                  <a:tcPr/>
                </a:tc>
                <a:tc>
                  <a:txBody>
                    <a:bodyPr/>
                    <a:lstStyle/>
                    <a:p>
                      <a:r>
                        <a:rPr lang="en-US" sz="1200" dirty="0" smtClean="0"/>
                        <a:t>Smaller code base easier to manage</a:t>
                      </a:r>
                      <a:endParaRPr lang="en-US" sz="1200" dirty="0"/>
                    </a:p>
                  </a:txBody>
                  <a:tcPr/>
                </a:tc>
              </a:tr>
              <a:tr h="370840">
                <a:tc>
                  <a:txBody>
                    <a:bodyPr/>
                    <a:lstStyle/>
                    <a:p>
                      <a:r>
                        <a:rPr lang="en-US" sz="1200" dirty="0" smtClean="0"/>
                        <a:t>Transaction</a:t>
                      </a:r>
                      <a:endParaRPr lang="en-US" sz="1200" dirty="0"/>
                    </a:p>
                  </a:txBody>
                  <a:tcPr/>
                </a:tc>
                <a:tc>
                  <a:txBody>
                    <a:bodyPr/>
                    <a:lstStyle/>
                    <a:p>
                      <a:r>
                        <a:rPr lang="en-US" sz="1200" dirty="0" smtClean="0"/>
                        <a:t>ACID</a:t>
                      </a:r>
                      <a:endParaRPr lang="en-US" sz="1200" dirty="0"/>
                    </a:p>
                  </a:txBody>
                  <a:tcPr/>
                </a:tc>
                <a:tc>
                  <a:txBody>
                    <a:bodyPr/>
                    <a:lstStyle/>
                    <a:p>
                      <a:r>
                        <a:rPr lang="en-US" sz="1200" dirty="0" smtClean="0"/>
                        <a:t>BASE</a:t>
                      </a:r>
                      <a:endParaRPr lang="en-US" sz="1200" dirty="0"/>
                    </a:p>
                  </a:txBody>
                  <a:tcPr/>
                </a:tc>
              </a:tr>
            </a:tbl>
          </a:graphicData>
        </a:graphic>
      </p:graphicFrame>
      <p:sp>
        <p:nvSpPr>
          <p:cNvPr id="4" name="Slide Number Placeholder 3"/>
          <p:cNvSpPr>
            <a:spLocks noGrp="1"/>
          </p:cNvSpPr>
          <p:nvPr>
            <p:ph type="sldNum" sz="quarter" idx="10"/>
          </p:nvPr>
        </p:nvSpPr>
        <p:spPr/>
        <p:txBody>
          <a:bodyPr/>
          <a:lstStyle/>
          <a:p>
            <a:fld id="{9B6B7A19-9BD6-654B-9E7A-5FCB6FF99B9F}" type="slidenum">
              <a:rPr lang="en-US" smtClean="0"/>
              <a:pPr/>
              <a:t>30</a:t>
            </a:fld>
            <a:endParaRPr lang="en-US" dirty="0"/>
          </a:p>
        </p:txBody>
      </p:sp>
    </p:spTree>
    <p:extLst>
      <p:ext uri="{BB962C8B-B14F-4D97-AF65-F5344CB8AC3E}">
        <p14:creationId xmlns:p14="http://schemas.microsoft.com/office/powerpoint/2010/main" val="2377999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Microservice Challenges</a:t>
            </a:r>
            <a:endParaRPr lang="en-GB" dirty="0"/>
          </a:p>
        </p:txBody>
      </p:sp>
      <p:sp>
        <p:nvSpPr>
          <p:cNvPr id="3" name="Content Placeholder 2"/>
          <p:cNvSpPr>
            <a:spLocks noGrp="1"/>
          </p:cNvSpPr>
          <p:nvPr>
            <p:ph idx="1"/>
          </p:nvPr>
        </p:nvSpPr>
        <p:spPr/>
        <p:txBody>
          <a:bodyPr/>
          <a:lstStyle/>
          <a:p>
            <a:r>
              <a:rPr lang="en-GB" dirty="0" smtClean="0"/>
              <a:t>Greater operational complexity – more moving parts</a:t>
            </a:r>
          </a:p>
          <a:p>
            <a:r>
              <a:rPr lang="en-GB" dirty="0" err="1" smtClean="0"/>
              <a:t>Devs</a:t>
            </a:r>
            <a:r>
              <a:rPr lang="en-GB" dirty="0" smtClean="0"/>
              <a:t> need significant ops skills</a:t>
            </a:r>
          </a:p>
          <a:p>
            <a:r>
              <a:rPr lang="en-GB" dirty="0" smtClean="0"/>
              <a:t>Service interfaces and versioning</a:t>
            </a:r>
          </a:p>
          <a:p>
            <a:r>
              <a:rPr lang="en-GB" dirty="0" smtClean="0"/>
              <a:t>Duplication of effort across service implementations</a:t>
            </a:r>
          </a:p>
          <a:p>
            <a:r>
              <a:rPr lang="en-GB" dirty="0" smtClean="0"/>
              <a:t>Additional complexity of creating a distributed system – network latency, fault tolerance, serialization, …</a:t>
            </a:r>
          </a:p>
          <a:p>
            <a:r>
              <a:rPr lang="en-GB" dirty="0" smtClean="0"/>
              <a:t>Designing decoupled non-transactional systems is hard</a:t>
            </a:r>
          </a:p>
          <a:p>
            <a:r>
              <a:rPr lang="en-GB" dirty="0" smtClean="0"/>
              <a:t>Avoiding latency overhead of large numbers of small service invocations</a:t>
            </a:r>
          </a:p>
          <a:p>
            <a:r>
              <a:rPr lang="en-GB" dirty="0" smtClean="0"/>
              <a:t>Locating service instances</a:t>
            </a:r>
          </a:p>
          <a:p>
            <a:r>
              <a:rPr lang="en-GB" dirty="0" smtClean="0"/>
              <a:t>Maintaining availability and consistency with partitioned data</a:t>
            </a:r>
          </a:p>
          <a:p>
            <a:r>
              <a:rPr lang="en-GB" dirty="0" smtClean="0"/>
              <a:t>End-to-end testing</a:t>
            </a:r>
          </a:p>
          <a:p>
            <a:endParaRPr lang="en-GB"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31</a:t>
            </a:fld>
            <a:endParaRPr lang="en-US" dirty="0"/>
          </a:p>
        </p:txBody>
      </p:sp>
    </p:spTree>
    <p:extLst>
      <p:ext uri="{BB962C8B-B14F-4D97-AF65-F5344CB8AC3E}">
        <p14:creationId xmlns:p14="http://schemas.microsoft.com/office/powerpoint/2010/main" val="27618081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Developing and  Deploying Microservices</a:t>
            </a:r>
            <a:endParaRPr lang="en-GB" dirty="0"/>
          </a:p>
        </p:txBody>
      </p:sp>
      <p:sp>
        <p:nvSpPr>
          <p:cNvPr id="4" name="Slide Number Placeholder 3"/>
          <p:cNvSpPr>
            <a:spLocks noGrp="1"/>
          </p:cNvSpPr>
          <p:nvPr>
            <p:ph type="sldNum" sz="quarter" idx="4294967295"/>
          </p:nvPr>
        </p:nvSpPr>
        <p:spPr>
          <a:xfrm>
            <a:off x="8661400" y="6492875"/>
            <a:ext cx="482600" cy="311150"/>
          </a:xfrm>
        </p:spPr>
        <p:txBody>
          <a:bodyPr/>
          <a:lstStyle/>
          <a:p>
            <a:fld id="{9B6B7A19-9BD6-654B-9E7A-5FCB6FF99B9F}" type="slidenum">
              <a:rPr lang="en-US" smtClean="0"/>
              <a:pPr/>
              <a:t>32</a:t>
            </a:fld>
            <a:endParaRPr lang="en-US" dirty="0"/>
          </a:p>
        </p:txBody>
      </p:sp>
    </p:spTree>
    <p:extLst>
      <p:ext uri="{BB962C8B-B14F-4D97-AF65-F5344CB8AC3E}">
        <p14:creationId xmlns:p14="http://schemas.microsoft.com/office/powerpoint/2010/main" val="15288879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Reducing Operational Complexity</a:t>
            </a:r>
            <a:endParaRPr lang="en-GB" dirty="0"/>
          </a:p>
        </p:txBody>
      </p:sp>
      <p:sp>
        <p:nvSpPr>
          <p:cNvPr id="3" name="Content Placeholder 2"/>
          <p:cNvSpPr>
            <a:spLocks noGrp="1"/>
          </p:cNvSpPr>
          <p:nvPr>
            <p:ph idx="1"/>
          </p:nvPr>
        </p:nvSpPr>
        <p:spPr/>
        <p:txBody>
          <a:bodyPr/>
          <a:lstStyle/>
          <a:p>
            <a:r>
              <a:rPr lang="en-GB" dirty="0" smtClean="0"/>
              <a:t>Platform-as-a-Service exists to remove the complexity of deploying applications – the </a:t>
            </a:r>
            <a:r>
              <a:rPr lang="en-GB" dirty="0" err="1" smtClean="0"/>
              <a:t>PaaS</a:t>
            </a:r>
            <a:r>
              <a:rPr lang="en-GB" dirty="0" smtClean="0"/>
              <a:t> provider also handles the complexity of managing and monitoring the infrastructure</a:t>
            </a:r>
          </a:p>
          <a:p>
            <a:r>
              <a:rPr lang="en-GB" dirty="0" smtClean="0"/>
              <a:t>Cloud Foundry provides a consistent deployment mechanism regardless of programming language</a:t>
            </a:r>
          </a:p>
          <a:p>
            <a:r>
              <a:rPr lang="en-GB" dirty="0" err="1" smtClean="0"/>
              <a:t>Buildpacks</a:t>
            </a:r>
            <a:r>
              <a:rPr lang="en-GB" dirty="0" smtClean="0"/>
              <a:t> ensure that applications are kept up-to-date with new versions of the runtime and libraries</a:t>
            </a:r>
          </a:p>
          <a:p>
            <a:r>
              <a:rPr lang="en-GB" dirty="0" smtClean="0"/>
              <a:t>Routing and load balancing handled by Cloud Foundry router </a:t>
            </a:r>
          </a:p>
          <a:p>
            <a:r>
              <a:rPr lang="en-GB" dirty="0" smtClean="0"/>
              <a:t>Service dependencies are resolved at deployment time</a:t>
            </a:r>
          </a:p>
          <a:p>
            <a:r>
              <a:rPr lang="en-GB" dirty="0" smtClean="0"/>
              <a:t>Repeatable deployment through IBM </a:t>
            </a:r>
            <a:r>
              <a:rPr lang="en-GB" dirty="0" err="1" smtClean="0"/>
              <a:t>DevOps</a:t>
            </a:r>
            <a:r>
              <a:rPr lang="en-GB" dirty="0" smtClean="0"/>
              <a:t> Services or CLI, Maven/</a:t>
            </a:r>
            <a:r>
              <a:rPr lang="en-GB" dirty="0" err="1" smtClean="0"/>
              <a:t>Gradle</a:t>
            </a:r>
            <a:r>
              <a:rPr lang="en-GB" dirty="0" smtClean="0"/>
              <a:t>/Travis/Jenkins plugins (you can even run Jenkins on Cloud Foundry!)</a:t>
            </a:r>
          </a:p>
          <a:p>
            <a:r>
              <a:rPr lang="en-GB" dirty="0" smtClean="0"/>
              <a:t>Cloud Foundry V3 API to allow multiple processes per app</a:t>
            </a:r>
            <a:endParaRPr lang="en-GB"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33</a:t>
            </a:fld>
            <a:endParaRPr lang="en-US" dirty="0"/>
          </a:p>
        </p:txBody>
      </p:sp>
    </p:spTree>
    <p:extLst>
      <p:ext uri="{BB962C8B-B14F-4D97-AF65-F5344CB8AC3E}">
        <p14:creationId xmlns:p14="http://schemas.microsoft.com/office/powerpoint/2010/main" val="22165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Service Discovery</a:t>
            </a:r>
            <a:endParaRPr lang="en-GB" dirty="0"/>
          </a:p>
        </p:txBody>
      </p:sp>
      <p:sp>
        <p:nvSpPr>
          <p:cNvPr id="3" name="Content Placeholder 2"/>
          <p:cNvSpPr>
            <a:spLocks noGrp="1"/>
          </p:cNvSpPr>
          <p:nvPr>
            <p:ph idx="1"/>
          </p:nvPr>
        </p:nvSpPr>
        <p:spPr/>
        <p:txBody>
          <a:bodyPr/>
          <a:lstStyle/>
          <a:p>
            <a:r>
              <a:rPr lang="en-GB" dirty="0" smtClean="0"/>
              <a:t>Within a Cloud Foundry environment, routes and the CF </a:t>
            </a:r>
            <a:br>
              <a:rPr lang="en-GB" dirty="0" smtClean="0"/>
            </a:br>
            <a:r>
              <a:rPr lang="en-GB" dirty="0" smtClean="0"/>
              <a:t>router provide all that is needed to locate a service instance</a:t>
            </a:r>
          </a:p>
          <a:p>
            <a:pPr lvl="1"/>
            <a:r>
              <a:rPr lang="en-GB" dirty="0" smtClean="0"/>
              <a:t>Cloud Controller manages distribution and availability of application instances</a:t>
            </a:r>
          </a:p>
          <a:p>
            <a:pPr lvl="1"/>
            <a:r>
              <a:rPr lang="en-GB" dirty="0" smtClean="0"/>
              <a:t>Blue-green deployments supported by binding multiple application versions to the same route</a:t>
            </a:r>
          </a:p>
          <a:p>
            <a:r>
              <a:rPr lang="en-GB" dirty="0" err="1" smtClean="0"/>
              <a:t>cf</a:t>
            </a:r>
            <a:r>
              <a:rPr lang="en-GB" dirty="0" smtClean="0"/>
              <a:t> cups (create </a:t>
            </a:r>
            <a:r>
              <a:rPr lang="en-GB" dirty="0"/>
              <a:t>u</a:t>
            </a:r>
            <a:r>
              <a:rPr lang="en-GB" dirty="0" smtClean="0"/>
              <a:t>ser </a:t>
            </a:r>
            <a:r>
              <a:rPr lang="en-GB" dirty="0"/>
              <a:t>p</a:t>
            </a:r>
            <a:r>
              <a:rPr lang="en-GB" dirty="0" smtClean="0"/>
              <a:t>rovided </a:t>
            </a:r>
            <a:r>
              <a:rPr lang="en-GB" dirty="0"/>
              <a:t>s</a:t>
            </a:r>
            <a:r>
              <a:rPr lang="en-GB" dirty="0" smtClean="0"/>
              <a:t>ervice) provides a convenient mechanism to inform one microservice of the route for a microservice on which </a:t>
            </a:r>
            <a:r>
              <a:rPr lang="en-GB" dirty="0"/>
              <a:t>it is </a:t>
            </a:r>
            <a:r>
              <a:rPr lang="en-GB" dirty="0" smtClean="0"/>
              <a:t>dependent</a:t>
            </a:r>
          </a:p>
          <a:p>
            <a:r>
              <a:rPr lang="en-GB" dirty="0" smtClean="0"/>
              <a:t>Where instances of a microservice are deployed to multiple Cloud Foundry environments, consider using a runtime registry e.g. Eureka or highly-available data store e.g. </a:t>
            </a:r>
            <a:r>
              <a:rPr lang="en-GB" dirty="0" err="1" smtClean="0"/>
              <a:t>etcd</a:t>
            </a:r>
            <a:r>
              <a:rPr lang="en-GB" dirty="0" smtClean="0"/>
              <a:t>, consul or Zookeeper</a:t>
            </a:r>
          </a:p>
        </p:txBody>
      </p:sp>
      <p:sp>
        <p:nvSpPr>
          <p:cNvPr id="4" name="Slide Number Placeholder 3"/>
          <p:cNvSpPr>
            <a:spLocks noGrp="1"/>
          </p:cNvSpPr>
          <p:nvPr>
            <p:ph type="sldNum" sz="quarter" idx="10"/>
          </p:nvPr>
        </p:nvSpPr>
        <p:spPr/>
        <p:txBody>
          <a:bodyPr/>
          <a:lstStyle/>
          <a:p>
            <a:fld id="{9B6B7A19-9BD6-654B-9E7A-5FCB6FF99B9F}" type="slidenum">
              <a:rPr lang="en-US" smtClean="0"/>
              <a:pPr/>
              <a:t>34</a:t>
            </a:fld>
            <a:endParaRPr lang="en-US" dirty="0"/>
          </a:p>
        </p:txBody>
      </p:sp>
    </p:spTree>
    <p:extLst>
      <p:ext uri="{BB962C8B-B14F-4D97-AF65-F5344CB8AC3E}">
        <p14:creationId xmlns:p14="http://schemas.microsoft.com/office/powerpoint/2010/main" val="30907852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Communication Protocols</a:t>
            </a:r>
            <a:endParaRPr lang="en-GB" dirty="0"/>
          </a:p>
        </p:txBody>
      </p:sp>
      <p:sp>
        <p:nvSpPr>
          <p:cNvPr id="3" name="Content Placeholder 2"/>
          <p:cNvSpPr>
            <a:spLocks noGrp="1"/>
          </p:cNvSpPr>
          <p:nvPr>
            <p:ph idx="1"/>
          </p:nvPr>
        </p:nvSpPr>
        <p:spPr/>
        <p:txBody>
          <a:bodyPr/>
          <a:lstStyle/>
          <a:p>
            <a:r>
              <a:rPr lang="en-GB" dirty="0" smtClean="0"/>
              <a:t>Cloud Foundry currently only supports inbound HTTP</a:t>
            </a:r>
          </a:p>
          <a:p>
            <a:pPr lvl="1"/>
            <a:r>
              <a:rPr lang="en-GB" dirty="0" smtClean="0"/>
              <a:t>Web sockets is an option in preference to long polling</a:t>
            </a:r>
          </a:p>
          <a:p>
            <a:pPr lvl="1"/>
            <a:r>
              <a:rPr lang="en-GB" dirty="0" smtClean="0"/>
              <a:t>JSON may be the best fit for client facing services but consider other options such as Apache Thrift or Google Protocol Buffers where serialization efficiency is important</a:t>
            </a:r>
          </a:p>
          <a:p>
            <a:r>
              <a:rPr lang="en-GB" dirty="0"/>
              <a:t>Typically start with synchronous protocols and add asynchronous (e.g. via MQ Light) where needed to support the interaction style or performance </a:t>
            </a:r>
            <a:r>
              <a:rPr lang="en-GB" dirty="0" smtClean="0"/>
              <a:t>goals</a:t>
            </a:r>
          </a:p>
          <a:p>
            <a:r>
              <a:rPr lang="en-GB" dirty="0" smtClean="0"/>
              <a:t>Parallel invocation </a:t>
            </a:r>
            <a:r>
              <a:rPr lang="en-GB" dirty="0"/>
              <a:t>of </a:t>
            </a:r>
            <a:r>
              <a:rPr lang="en-GB" dirty="0" smtClean="0"/>
              <a:t>downstream services </a:t>
            </a:r>
            <a:r>
              <a:rPr lang="en-GB" dirty="0"/>
              <a:t>may be required to ensure responsiveness is </a:t>
            </a:r>
            <a:r>
              <a:rPr lang="en-GB" dirty="0" smtClean="0"/>
              <a:t>maintained</a:t>
            </a:r>
          </a:p>
          <a:p>
            <a:pPr lvl="1"/>
            <a:r>
              <a:rPr lang="en-GB" dirty="0" smtClean="0"/>
              <a:t>Consider using a reactive programming model (e.g. </a:t>
            </a:r>
            <a:r>
              <a:rPr lang="en-GB" dirty="0" err="1" smtClean="0"/>
              <a:t>RxJava</a:t>
            </a:r>
            <a:r>
              <a:rPr lang="en-GB" dirty="0" smtClean="0"/>
              <a:t>) or Java 8’s </a:t>
            </a:r>
            <a:r>
              <a:rPr lang="en-GB" dirty="0" err="1" smtClean="0"/>
              <a:t>CompletableFuture</a:t>
            </a:r>
            <a:endParaRPr lang="en-GB"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35</a:t>
            </a:fld>
            <a:endParaRPr lang="en-US" dirty="0"/>
          </a:p>
        </p:txBody>
      </p:sp>
    </p:spTree>
    <p:extLst>
      <p:ext uri="{BB962C8B-B14F-4D97-AF65-F5344CB8AC3E}">
        <p14:creationId xmlns:p14="http://schemas.microsoft.com/office/powerpoint/2010/main" val="717422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for Failure</a:t>
            </a:r>
            <a:endParaRPr lang="en-GB" dirty="0"/>
          </a:p>
        </p:txBody>
      </p:sp>
      <p:sp>
        <p:nvSpPr>
          <p:cNvPr id="3" name="Content Placeholder 2"/>
          <p:cNvSpPr>
            <a:spLocks noGrp="1"/>
          </p:cNvSpPr>
          <p:nvPr>
            <p:ph idx="1"/>
          </p:nvPr>
        </p:nvSpPr>
        <p:spPr/>
        <p:txBody>
          <a:bodyPr/>
          <a:lstStyle/>
          <a:p>
            <a:r>
              <a:rPr lang="en-GB" dirty="0" smtClean="0"/>
              <a:t>Any service call could fail where failure could be anything from an immediate error code to never returning – need to handle that gracefully</a:t>
            </a:r>
          </a:p>
          <a:p>
            <a:r>
              <a:rPr lang="en-GB" dirty="0" smtClean="0"/>
              <a:t>Emphasis on real-time monitoring of technical and business metrics</a:t>
            </a:r>
          </a:p>
          <a:p>
            <a:pPr lvl="1"/>
            <a:r>
              <a:rPr lang="en-GB" dirty="0"/>
              <a:t>Application monitoring through Monitoring and Analytics </a:t>
            </a:r>
            <a:r>
              <a:rPr lang="en-GB" dirty="0" smtClean="0"/>
              <a:t>service or </a:t>
            </a:r>
            <a:r>
              <a:rPr lang="en-GB" dirty="0"/>
              <a:t>third-party </a:t>
            </a:r>
            <a:r>
              <a:rPr lang="en-GB" dirty="0" smtClean="0"/>
              <a:t>service e.g. New Relic</a:t>
            </a:r>
          </a:p>
          <a:p>
            <a:pPr lvl="1"/>
            <a:r>
              <a:rPr lang="en-GB" dirty="0" smtClean="0"/>
              <a:t>Gives insights which might not be uncovered in a monolithic application</a:t>
            </a:r>
          </a:p>
          <a:p>
            <a:r>
              <a:rPr lang="en-GB" dirty="0" smtClean="0"/>
              <a:t>Implement patterns from ‘Release It!’ e.g. via Netflix </a:t>
            </a:r>
            <a:r>
              <a:rPr lang="en-GB" dirty="0" err="1" smtClean="0"/>
              <a:t>Hystrix</a:t>
            </a:r>
            <a:endParaRPr lang="en-GB" dirty="0" smtClean="0"/>
          </a:p>
          <a:p>
            <a:pPr lvl="1"/>
            <a:r>
              <a:rPr lang="en-GB" dirty="0" smtClean="0"/>
              <a:t>Circuit Breaker – protect from downstream failures</a:t>
            </a:r>
          </a:p>
          <a:p>
            <a:pPr lvl="1"/>
            <a:r>
              <a:rPr lang="en-GB" dirty="0" smtClean="0"/>
              <a:t>Bulkhead – limit resources that can be consumed</a:t>
            </a:r>
          </a:p>
          <a:p>
            <a:pPr lvl="1"/>
            <a:r>
              <a:rPr lang="en-GB" dirty="0" smtClean="0"/>
              <a:t>Timeout</a:t>
            </a:r>
            <a:endParaRPr lang="en-GB" dirty="0"/>
          </a:p>
          <a:p>
            <a:r>
              <a:rPr lang="en-GB" dirty="0" smtClean="0"/>
              <a:t>Testing for failures: Simian Army</a:t>
            </a:r>
          </a:p>
          <a:p>
            <a:endParaRPr lang="en-GB"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36</a:t>
            </a:fld>
            <a:endParaRPr lang="en-US" dirty="0"/>
          </a:p>
        </p:txBody>
      </p:sp>
    </p:spTree>
    <p:extLst>
      <p:ext uri="{BB962C8B-B14F-4D97-AF65-F5344CB8AC3E}">
        <p14:creationId xmlns:p14="http://schemas.microsoft.com/office/powerpoint/2010/main" val="9910507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Questions?</a:t>
            </a:r>
            <a:endParaRPr lang="en-GB" dirty="0"/>
          </a:p>
        </p:txBody>
      </p:sp>
      <p:sp>
        <p:nvSpPr>
          <p:cNvPr id="4" name="Slide Number Placeholder 3"/>
          <p:cNvSpPr>
            <a:spLocks noGrp="1"/>
          </p:cNvSpPr>
          <p:nvPr>
            <p:ph type="sldNum" sz="quarter" idx="4294967295"/>
          </p:nvPr>
        </p:nvSpPr>
        <p:spPr>
          <a:xfrm>
            <a:off x="8661400" y="6492875"/>
            <a:ext cx="482600" cy="311150"/>
          </a:xfrm>
        </p:spPr>
        <p:txBody>
          <a:bodyPr/>
          <a:lstStyle/>
          <a:p>
            <a:fld id="{9B6B7A19-9BD6-654B-9E7A-5FCB6FF99B9F}" type="slidenum">
              <a:rPr lang="en-US" smtClean="0"/>
              <a:pPr/>
              <a:t>37</a:t>
            </a:fld>
            <a:endParaRPr lang="en-US" dirty="0"/>
          </a:p>
        </p:txBody>
      </p:sp>
    </p:spTree>
    <p:extLst>
      <p:ext uri="{BB962C8B-B14F-4D97-AF65-F5344CB8AC3E}">
        <p14:creationId xmlns:p14="http://schemas.microsoft.com/office/powerpoint/2010/main" val="9837719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What does it mean to be Cloud </a:t>
            </a:r>
            <a:r>
              <a:rPr lang="en-GB" dirty="0"/>
              <a:t>N</a:t>
            </a:r>
            <a:r>
              <a:rPr lang="en-GB" dirty="0" smtClean="0"/>
              <a:t>ative?</a:t>
            </a:r>
          </a:p>
          <a:p>
            <a:r>
              <a:rPr lang="en-GB" dirty="0" smtClean="0"/>
              <a:t>Twelve Factor Apps</a:t>
            </a:r>
          </a:p>
          <a:p>
            <a:r>
              <a:rPr lang="en-GB" dirty="0" smtClean="0"/>
              <a:t>What are </a:t>
            </a:r>
            <a:r>
              <a:rPr lang="en-GB" dirty="0"/>
              <a:t>M</a:t>
            </a:r>
            <a:r>
              <a:rPr lang="en-GB" dirty="0" smtClean="0"/>
              <a:t>icroservices?</a:t>
            </a:r>
          </a:p>
          <a:p>
            <a:r>
              <a:rPr lang="en-GB" dirty="0" smtClean="0"/>
              <a:t>Developing and Deploying </a:t>
            </a:r>
            <a:r>
              <a:rPr lang="en-GB" dirty="0"/>
              <a:t>M</a:t>
            </a:r>
            <a:r>
              <a:rPr lang="en-GB" dirty="0" smtClean="0"/>
              <a:t>icroservices</a:t>
            </a:r>
            <a:endParaRPr lang="en-GB"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38</a:t>
            </a:fld>
            <a:endParaRPr lang="en-US" dirty="0"/>
          </a:p>
        </p:txBody>
      </p:sp>
    </p:spTree>
    <p:extLst>
      <p:ext uri="{BB962C8B-B14F-4D97-AF65-F5344CB8AC3E}">
        <p14:creationId xmlns:p14="http://schemas.microsoft.com/office/powerpoint/2010/main" val="3213148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Twelve Factor Apps</a:t>
            </a:r>
            <a:br>
              <a:rPr lang="en-GB" dirty="0" smtClean="0"/>
            </a:br>
            <a:r>
              <a:rPr lang="en-GB" dirty="0" smtClean="0"/>
              <a:t>12factor.net</a:t>
            </a:r>
            <a:endParaRPr lang="en-GB" dirty="0"/>
          </a:p>
        </p:txBody>
      </p:sp>
      <p:sp>
        <p:nvSpPr>
          <p:cNvPr id="4" name="Slide Number Placeholder 3"/>
          <p:cNvSpPr>
            <a:spLocks noGrp="1"/>
          </p:cNvSpPr>
          <p:nvPr>
            <p:ph type="sldNum" sz="quarter" idx="4294967295"/>
          </p:nvPr>
        </p:nvSpPr>
        <p:spPr>
          <a:xfrm>
            <a:off x="8661400" y="6492875"/>
            <a:ext cx="482600" cy="311150"/>
          </a:xfrm>
        </p:spPr>
        <p:txBody>
          <a:bodyPr/>
          <a:lstStyle/>
          <a:p>
            <a:fld id="{9B6B7A19-9BD6-654B-9E7A-5FCB6FF99B9F}" type="slidenum">
              <a:rPr lang="en-US" smtClean="0"/>
              <a:pPr/>
              <a:t>3</a:t>
            </a:fld>
            <a:endParaRPr lang="en-US" dirty="0"/>
          </a:p>
        </p:txBody>
      </p:sp>
    </p:spTree>
    <p:extLst>
      <p:ext uri="{BB962C8B-B14F-4D97-AF65-F5344CB8AC3E}">
        <p14:creationId xmlns:p14="http://schemas.microsoft.com/office/powerpoint/2010/main" val="41413781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418203" y="792659"/>
            <a:ext cx="4884907" cy="1040475"/>
          </a:xfrm>
          <a:ln>
            <a:noFill/>
          </a:ln>
        </p:spPr>
        <p:txBody>
          <a:bodyPr/>
          <a:lstStyle/>
          <a:p>
            <a:r>
              <a:rPr lang="en-US" dirty="0" smtClean="0"/>
              <a:t>Thank You</a:t>
            </a:r>
            <a:endParaRPr lang="en-US" dirty="0"/>
          </a:p>
        </p:txBody>
      </p:sp>
      <p:sp>
        <p:nvSpPr>
          <p:cNvPr id="3" name="Content Placeholder 2"/>
          <p:cNvSpPr txBox="1">
            <a:spLocks/>
          </p:cNvSpPr>
          <p:nvPr/>
        </p:nvSpPr>
        <p:spPr>
          <a:xfrm>
            <a:off x="332903" y="1984442"/>
            <a:ext cx="4150320" cy="2947482"/>
          </a:xfrm>
          <a:prstGeom prst="rect">
            <a:avLst/>
          </a:prstGeom>
        </p:spPr>
        <p:txBody>
          <a:bodyPr/>
          <a:lstStyle>
            <a:lvl1pPr marL="298450" indent="-298450"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712788"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082675" indent="-228600" algn="l" defTabSz="457200" rtl="0" eaLnBrk="1" latinLnBrk="0" hangingPunct="1">
              <a:spcBef>
                <a:spcPct val="20000"/>
              </a:spcBef>
              <a:buFont typeface="Lucida Grande"/>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defTabSz="914400">
              <a:spcBef>
                <a:spcPct val="50000"/>
              </a:spcBef>
              <a:buFont typeface="Arial"/>
              <a:buNone/>
            </a:pPr>
            <a:r>
              <a:rPr lang="en-US" sz="2800" dirty="0" smtClean="0">
                <a:solidFill>
                  <a:srgbClr val="00B0F0"/>
                </a:solidFill>
              </a:rPr>
              <a:t>Your Feedback is Important!</a:t>
            </a:r>
          </a:p>
          <a:p>
            <a:pPr marL="0" indent="0" algn="ctr" defTabSz="914400">
              <a:buNone/>
            </a:pPr>
            <a:endParaRPr lang="en-US" dirty="0" smtClean="0">
              <a:solidFill>
                <a:srgbClr val="000000"/>
              </a:solidFill>
            </a:endParaRPr>
          </a:p>
          <a:p>
            <a:pPr marL="0" indent="0" algn="ctr" defTabSz="914400">
              <a:buFont typeface="Arial"/>
              <a:buNone/>
            </a:pPr>
            <a:r>
              <a:rPr lang="en-US" sz="1800" dirty="0" smtClean="0">
                <a:solidFill>
                  <a:srgbClr val="000000"/>
                </a:solidFill>
              </a:rPr>
              <a:t>Access the InterConnect 2015 Conference CONNECT Attendee Portal to complete your session surveys from your smartphone, </a:t>
            </a:r>
          </a:p>
          <a:p>
            <a:pPr marL="0" indent="0" algn="ctr" defTabSz="914400">
              <a:buFont typeface="Arial"/>
              <a:buNone/>
            </a:pPr>
            <a:r>
              <a:rPr lang="en-US" sz="1800" dirty="0" smtClean="0">
                <a:solidFill>
                  <a:srgbClr val="000000"/>
                </a:solidFill>
              </a:rPr>
              <a:t>laptop or conference kiosk.</a:t>
            </a:r>
          </a:p>
          <a:p>
            <a:endParaRPr lang="en-US" dirty="0"/>
          </a:p>
        </p:txBody>
      </p:sp>
    </p:spTree>
    <p:extLst>
      <p:ext uri="{BB962C8B-B14F-4D97-AF65-F5344CB8AC3E}">
        <p14:creationId xmlns:p14="http://schemas.microsoft.com/office/powerpoint/2010/main" val="4914221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508" y="596973"/>
            <a:ext cx="8968154" cy="57921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62570"/>
            <a:ext cx="8229600" cy="422680"/>
          </a:xfrm>
        </p:spPr>
        <p:txBody>
          <a:bodyPr>
            <a:normAutofit fontScale="90000"/>
          </a:bodyPr>
          <a:lstStyle/>
          <a:p>
            <a:r>
              <a:rPr lang="en-US" sz="2400" dirty="0" smtClean="0"/>
              <a:t>Notices and Disclaimers</a:t>
            </a:r>
            <a:endParaRPr lang="en-US" sz="2400" dirty="0"/>
          </a:p>
        </p:txBody>
      </p:sp>
      <p:sp>
        <p:nvSpPr>
          <p:cNvPr id="5" name="Content Placeholder 4"/>
          <p:cNvSpPr txBox="1">
            <a:spLocks noGrp="1"/>
          </p:cNvSpPr>
          <p:nvPr>
            <p:ph idx="1"/>
          </p:nvPr>
        </p:nvSpPr>
        <p:spPr>
          <a:xfrm>
            <a:off x="105508" y="604786"/>
            <a:ext cx="8956431" cy="5791329"/>
          </a:xfrm>
          <a:prstGeom prst="rect">
            <a:avLst/>
          </a:prstGeom>
          <a:noFill/>
        </p:spPr>
        <p:txBody>
          <a:bodyPr wrap="square" rtlCol="0">
            <a:spAutoFit/>
          </a:bodyPr>
          <a:lstStyle/>
          <a:p>
            <a:pPr marL="0" indent="0" hangingPunct="0">
              <a:spcBef>
                <a:spcPts val="0"/>
              </a:spcBef>
              <a:spcAft>
                <a:spcPts val="1000"/>
              </a:spcAft>
              <a:buNone/>
            </a:pPr>
            <a:r>
              <a:rPr lang="en-US" sz="1200" dirty="0"/>
              <a:t>Copyright © </a:t>
            </a:r>
            <a:r>
              <a:rPr lang="en-US" sz="1200" dirty="0" smtClean="0"/>
              <a:t>2015 </a:t>
            </a:r>
            <a:r>
              <a:rPr lang="en-US" sz="1200" dirty="0"/>
              <a:t>by International Business Machines </a:t>
            </a:r>
            <a:r>
              <a:rPr lang="en-US" sz="1200" dirty="0" smtClean="0"/>
              <a:t>Corporation (IBM).  No </a:t>
            </a:r>
            <a:r>
              <a:rPr lang="en-US" sz="1200" dirty="0"/>
              <a:t>part of this document may be reproduced or transmitted in any form without written permission from </a:t>
            </a:r>
            <a:r>
              <a:rPr lang="en-US" sz="1200" dirty="0" smtClean="0"/>
              <a:t>IBM. </a:t>
            </a:r>
          </a:p>
          <a:p>
            <a:pPr marL="0" indent="0" hangingPunct="0">
              <a:spcBef>
                <a:spcPts val="0"/>
              </a:spcBef>
              <a:spcAft>
                <a:spcPts val="1000"/>
              </a:spcAft>
              <a:buNone/>
            </a:pPr>
            <a:r>
              <a:rPr lang="en-US" sz="1200" b="1" dirty="0" smtClean="0"/>
              <a:t>U.S</a:t>
            </a:r>
            <a:r>
              <a:rPr lang="en-US" sz="1200" b="1" dirty="0"/>
              <a:t>. Government Users Restricted Rights - Use, duplication or disclosure restricted by GSA ADP Schedule Contract with </a:t>
            </a:r>
            <a:r>
              <a:rPr lang="en-US" sz="1200" b="1" dirty="0" smtClean="0"/>
              <a:t>IBM.</a:t>
            </a:r>
            <a:endParaRPr lang="en-US" sz="1200" b="1" dirty="0"/>
          </a:p>
          <a:p>
            <a:pPr marL="0" indent="0" hangingPunct="0">
              <a:spcBef>
                <a:spcPts val="0"/>
              </a:spcBef>
              <a:spcAft>
                <a:spcPts val="1000"/>
              </a:spcAft>
              <a:buNone/>
            </a:pPr>
            <a:r>
              <a:rPr lang="en-US" sz="1200" dirty="0" smtClean="0"/>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a:t>
            </a:r>
            <a:r>
              <a:rPr lang="en-US" sz="1200" cap="all" dirty="0" smtClean="0">
                <a:ea typeface="MS PGothic" panose="020B0600070205080204" pitchFamily="34" charset="-128"/>
              </a:rPr>
              <a:t>THIS </a:t>
            </a:r>
            <a:r>
              <a:rPr lang="en-US" sz="1200" cap="all" dirty="0" smtClean="0"/>
              <a:t>document is distributed "AS IS" without any warranty, either express or implied. </a:t>
            </a:r>
            <a:r>
              <a:rPr lang="en-US" sz="1200" dirty="0" smtClean="0"/>
              <a:t> </a:t>
            </a:r>
            <a:r>
              <a:rPr lang="en-US" sz="1200" cap="all" dirty="0"/>
              <a:t>In no event shall IBM be liable for any damage arising from the use of this information, including but not limited to, loss of data, business interruption, loss of profit or loss of </a:t>
            </a:r>
            <a:r>
              <a:rPr lang="en-US" sz="1200" cap="all" dirty="0" smtClean="0"/>
              <a:t>opportunity.  </a:t>
            </a:r>
            <a:r>
              <a:rPr lang="en-US" sz="1200" dirty="0" smtClean="0"/>
              <a:t>IBM </a:t>
            </a:r>
            <a:r>
              <a:rPr lang="en-US" sz="1200" dirty="0"/>
              <a:t>products </a:t>
            </a:r>
            <a:r>
              <a:rPr lang="en-US" sz="1200" dirty="0" smtClean="0"/>
              <a:t>and services are </a:t>
            </a:r>
            <a:r>
              <a:rPr lang="en-US" sz="1200" dirty="0"/>
              <a:t>warranted according to the terms and conditions of the agreements </a:t>
            </a:r>
            <a:r>
              <a:rPr lang="en-US" sz="1200" dirty="0" smtClean="0"/>
              <a:t>under </a:t>
            </a:r>
            <a:r>
              <a:rPr lang="en-US" sz="1200" dirty="0"/>
              <a:t>which they are provided</a:t>
            </a:r>
            <a:r>
              <a:rPr lang="en-US" sz="1200" dirty="0" smtClean="0"/>
              <a:t>.</a:t>
            </a:r>
            <a:r>
              <a:rPr lang="en-US" sz="1200" dirty="0" smtClean="0">
                <a:effectLst/>
              </a:rPr>
              <a:t> </a:t>
            </a:r>
            <a:endParaRPr lang="en-US" sz="1200" dirty="0" smtClean="0"/>
          </a:p>
          <a:p>
            <a:pPr marL="0" indent="0" hangingPunct="0">
              <a:spcBef>
                <a:spcPts val="0"/>
              </a:spcBef>
              <a:spcAft>
                <a:spcPts val="1000"/>
              </a:spcAft>
              <a:buNone/>
            </a:pPr>
            <a:r>
              <a:rPr lang="en-US" sz="1200" b="1" dirty="0" smtClean="0"/>
              <a:t>Any </a:t>
            </a:r>
            <a:r>
              <a:rPr lang="en-US" sz="1200" b="1" dirty="0"/>
              <a:t>statements regarding IBM's future </a:t>
            </a:r>
            <a:r>
              <a:rPr lang="en-US" sz="1200" b="1" dirty="0" smtClean="0"/>
              <a:t>direction, intent or product plans </a:t>
            </a:r>
            <a:r>
              <a:rPr lang="en-US" sz="1200" b="1" dirty="0"/>
              <a:t>are subject to change or withdrawal without </a:t>
            </a:r>
            <a:r>
              <a:rPr lang="en-US" sz="1200" b="1" dirty="0" smtClean="0"/>
              <a:t>notice.</a:t>
            </a:r>
          </a:p>
          <a:p>
            <a:pPr marL="0" indent="0" hangingPunct="0">
              <a:spcBef>
                <a:spcPts val="0"/>
              </a:spcBef>
              <a:spcAft>
                <a:spcPts val="1000"/>
              </a:spcAft>
              <a:buNone/>
            </a:pPr>
            <a:r>
              <a:rPr lang="en-US" sz="1200" dirty="0" smtClean="0"/>
              <a:t>Performance data contained herein was generally obtained in a controlled, isolated environments.  </a:t>
            </a:r>
            <a:r>
              <a:rPr lang="en-US" sz="1200" dirty="0" smtClean="0">
                <a:ea typeface="MS PGothic" panose="020B0600070205080204" pitchFamily="34" charset="-128"/>
              </a:rPr>
              <a:t>Customer examples are presented as illustrations of how those customers have used IBM products and the results they may have achieved.  </a:t>
            </a:r>
            <a:r>
              <a:rPr lang="en-US" sz="1200" dirty="0" smtClean="0"/>
              <a:t>Actual performance, cost, savings or other results in other operating environments may vary.  </a:t>
            </a:r>
          </a:p>
          <a:p>
            <a:pPr marL="0" indent="0">
              <a:spcBef>
                <a:spcPts val="0"/>
              </a:spcBef>
              <a:spcAft>
                <a:spcPts val="1000"/>
              </a:spcAft>
              <a:buNone/>
            </a:pPr>
            <a:r>
              <a:rPr lang="en-US" sz="1200" dirty="0" smtClean="0"/>
              <a:t>References in this document to IBM products, programs, or services does not imply that IBM intends to make such products, programs or services available in all countries in which IBM operates or does business.  </a:t>
            </a:r>
          </a:p>
          <a:p>
            <a:pPr marL="0" indent="0">
              <a:spcBef>
                <a:spcPts val="0"/>
              </a:spcBef>
              <a:spcAft>
                <a:spcPts val="1000"/>
              </a:spcAft>
              <a:buNone/>
            </a:pPr>
            <a:r>
              <a:rPr lang="en-US" sz="1200" dirty="0" smtClean="0">
                <a:ea typeface="MS PGothic" panose="020B0600070205080204" pitchFamily="34" charset="-128"/>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 </a:t>
            </a:r>
          </a:p>
          <a:p>
            <a:pPr marL="0" indent="0">
              <a:spcBef>
                <a:spcPts val="0"/>
              </a:spcBef>
              <a:spcAft>
                <a:spcPts val="1000"/>
              </a:spcAft>
              <a:buNone/>
            </a:pPr>
            <a:r>
              <a:rPr lang="en-US" sz="1200" dirty="0" smtClean="0"/>
              <a:t>It </a:t>
            </a:r>
            <a:r>
              <a:rPr lang="en-US" sz="1200" dirty="0"/>
              <a:t>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 the customer may need to take to comply with such laws</a:t>
            </a:r>
            <a:r>
              <a:rPr lang="en-US" sz="1200" dirty="0" smtClean="0"/>
              <a:t>.  </a:t>
            </a:r>
            <a:r>
              <a:rPr lang="en-US" sz="1200" dirty="0"/>
              <a:t>IBM does not provide legal advice or represent or warrant that its services or products will ensure that the customer is in compliance with any law</a:t>
            </a:r>
            <a:r>
              <a:rPr lang="en-US" sz="1200" dirty="0" smtClean="0"/>
              <a:t>.</a:t>
            </a:r>
            <a:endParaRPr lang="en-US" sz="1200" dirty="0"/>
          </a:p>
        </p:txBody>
      </p:sp>
    </p:spTree>
    <p:extLst>
      <p:ext uri="{BB962C8B-B14F-4D97-AF65-F5344CB8AC3E}">
        <p14:creationId xmlns:p14="http://schemas.microsoft.com/office/powerpoint/2010/main" val="32397010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70"/>
            <a:ext cx="8229600" cy="422680"/>
          </a:xfrm>
        </p:spPr>
        <p:txBody>
          <a:bodyPr>
            <a:normAutofit fontScale="90000"/>
          </a:bodyPr>
          <a:lstStyle/>
          <a:p>
            <a:r>
              <a:rPr lang="en-US" sz="2400" dirty="0" smtClean="0"/>
              <a:t>Notices and Disclaimers (con’t)</a:t>
            </a:r>
            <a:endParaRPr lang="en-US" sz="2400" dirty="0"/>
          </a:p>
        </p:txBody>
      </p:sp>
      <p:sp>
        <p:nvSpPr>
          <p:cNvPr id="5" name="Content Placeholder 4"/>
          <p:cNvSpPr txBox="1">
            <a:spLocks noGrp="1"/>
          </p:cNvSpPr>
          <p:nvPr>
            <p:ph idx="1"/>
          </p:nvPr>
        </p:nvSpPr>
        <p:spPr>
          <a:xfrm>
            <a:off x="457200" y="1004287"/>
            <a:ext cx="8229600" cy="3894399"/>
          </a:xfrm>
          <a:prstGeom prst="rect">
            <a:avLst/>
          </a:prstGeom>
          <a:noFill/>
        </p:spPr>
        <p:txBody>
          <a:bodyPr wrap="square" rtlCol="0">
            <a:spAutoFit/>
          </a:bodyPr>
          <a:lstStyle/>
          <a:p>
            <a:pPr marL="0" indent="0">
              <a:spcBef>
                <a:spcPts val="0"/>
              </a:spcBef>
              <a:spcAft>
                <a:spcPts val="1000"/>
              </a:spcAft>
              <a:buNone/>
            </a:pPr>
            <a:r>
              <a:rPr lang="en-US" sz="1200" dirty="0" smtClean="0"/>
              <a:t>Information concerning non-IBM products was obtained from the</a:t>
            </a:r>
            <a:r>
              <a:rPr lang="en-US" sz="1200" cap="all" dirty="0" smtClean="0"/>
              <a:t> </a:t>
            </a:r>
            <a:r>
              <a:rPr lang="en-US" sz="1200" dirty="0" smtClean="0"/>
              <a:t>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a:t>
            </a:r>
            <a:r>
              <a:rPr lang="en-US" sz="1200" dirty="0" smtClean="0">
                <a:effectLst/>
              </a:rPr>
              <a:t> </a:t>
            </a:r>
            <a:r>
              <a:rPr lang="en-US" sz="1200" dirty="0"/>
              <a:t>IBM does not warrant the quality of any third-party products, or the ability of any such third-party products to interoperate with IBM’s products</a:t>
            </a:r>
            <a:r>
              <a:rPr lang="en-US" sz="1200" cap="all" dirty="0"/>
              <a:t>.  IBM expressly disclaims all warranties, expressed or implied, including but not limited to, the implied warranties of merchantability and fitness for a particular purpose.</a:t>
            </a:r>
            <a:r>
              <a:rPr lang="en-US" sz="1200" cap="all" dirty="0" smtClean="0">
                <a:effectLst/>
              </a:rPr>
              <a:t> </a:t>
            </a:r>
            <a:endParaRPr lang="en-US" sz="1200" cap="all" dirty="0" smtClean="0"/>
          </a:p>
          <a:p>
            <a:pPr marL="0" indent="0">
              <a:spcBef>
                <a:spcPts val="0"/>
              </a:spcBef>
              <a:spcAft>
                <a:spcPts val="1000"/>
              </a:spcAft>
              <a:buNone/>
            </a:pPr>
            <a:r>
              <a:rPr lang="en-US" sz="1200" dirty="0" smtClean="0"/>
              <a:t>The provision of the information contained herein is not intended to, and does not, grant any right or license under any IBM patents, copyrights, trademarks or other intellectual property right.</a:t>
            </a:r>
            <a:r>
              <a:rPr lang="en-US" sz="1200" cap="all" dirty="0" smtClean="0"/>
              <a:t> </a:t>
            </a:r>
          </a:p>
          <a:p>
            <a:r>
              <a:rPr lang="en-US" sz="1200" dirty="0"/>
              <a:t>IBM, the IBM logo, ibm.com, </a:t>
            </a:r>
            <a:r>
              <a:rPr lang="en-US" sz="1200" dirty="0" smtClean="0"/>
              <a:t>Bluemix, Blueworks Live, CICS, Clearcase, DOORS</a:t>
            </a:r>
            <a:r>
              <a:rPr lang="en-US" sz="1200" dirty="0"/>
              <a:t>®, Enterprise Document Management System™, Global Business Services ®, Global Technology Services ®, </a:t>
            </a:r>
            <a:r>
              <a:rPr lang="en-US" sz="1200" dirty="0" smtClean="0"/>
              <a:t>Information on Demand, ILOG, Maximo</a:t>
            </a:r>
            <a:r>
              <a:rPr lang="en-US" sz="1200" dirty="0"/>
              <a:t>®, MQIntegrator®, MQSeries®, Netcool®, </a:t>
            </a:r>
            <a:r>
              <a:rPr lang="en-US" sz="1200" dirty="0" smtClean="0"/>
              <a:t>OMEGAMON, OpenPower, PureAnalytics</a:t>
            </a:r>
            <a:r>
              <a:rPr lang="en-US" sz="1200" dirty="0"/>
              <a:t>™, PureApplication®, pureCluster™, PureCoverage®, PureData®, PureExperience®, PureFlex®, pureQuery®, pureScale®, PureSystems®, QRadar®, Rational®, Rhapsody®, </a:t>
            </a:r>
            <a:r>
              <a:rPr lang="en-US" sz="1200" dirty="0" smtClean="0"/>
              <a:t>SoDA, SPSS, StoredIQ, Tivoli</a:t>
            </a:r>
            <a:r>
              <a:rPr lang="en-US" sz="1200" dirty="0"/>
              <a:t>®, Trusteer®, urban{code}®, </a:t>
            </a:r>
            <a:r>
              <a:rPr lang="en-US" sz="1200" dirty="0" smtClean="0"/>
              <a:t>Watson, WebSphere</a:t>
            </a:r>
            <a:r>
              <a:rPr lang="en-US" sz="1200" dirty="0"/>
              <a:t>®, Worklight®, X-Force® and System z® </a:t>
            </a:r>
            <a:r>
              <a:rPr lang="en-US" sz="1200" dirty="0" smtClean="0"/>
              <a:t>Z/OS, are </a:t>
            </a:r>
            <a:r>
              <a:rPr lang="en-US" sz="1200" dirty="0"/>
              <a:t>trademarks of International Business Machines Corporation, registered in many jurisdictions worldwide. Other product and service names might be trademarks of IBM or other companies. A current list of IBM trademarks is available on the Web at "Copyright and trademark information" at</a:t>
            </a:r>
            <a:r>
              <a:rPr lang="en-US" sz="1200" dirty="0" smtClean="0"/>
              <a:t>:  </a:t>
            </a:r>
            <a:r>
              <a:rPr lang="en-US" sz="1200" dirty="0" smtClean="0">
                <a:hlinkClick r:id="rId2"/>
              </a:rPr>
              <a:t>www.ibm.com/legal/copytrade.shtml</a:t>
            </a:r>
            <a:r>
              <a:rPr lang="en-US" sz="1200" dirty="0" smtClean="0"/>
              <a:t>.</a:t>
            </a:r>
            <a:endParaRPr lang="en-US" sz="1200" dirty="0"/>
          </a:p>
        </p:txBody>
      </p:sp>
    </p:spTree>
    <p:extLst>
      <p:ext uri="{BB962C8B-B14F-4D97-AF65-F5344CB8AC3E}">
        <p14:creationId xmlns:p14="http://schemas.microsoft.com/office/powerpoint/2010/main" val="2358047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781050" y="1383098"/>
            <a:ext cx="3130550" cy="331402"/>
          </a:xfrm>
          <a:prstGeom prst="homePlat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GB" sz="2200" dirty="0"/>
          </a:p>
        </p:txBody>
      </p:sp>
      <p:sp>
        <p:nvSpPr>
          <p:cNvPr id="3" name="Title 2"/>
          <p:cNvSpPr>
            <a:spLocks noGrp="1"/>
          </p:cNvSpPr>
          <p:nvPr>
            <p:ph type="title"/>
          </p:nvPr>
        </p:nvSpPr>
        <p:spPr/>
        <p:txBody>
          <a:bodyPr/>
          <a:lstStyle/>
          <a:p>
            <a:r>
              <a:rPr lang="en-GB" dirty="0" smtClean="0"/>
              <a:t>Twelve Factors</a:t>
            </a:r>
            <a:endParaRPr lang="en-GB" dirty="0"/>
          </a:p>
        </p:txBody>
      </p:sp>
      <p:sp>
        <p:nvSpPr>
          <p:cNvPr id="4" name="Content Placeholder 3"/>
          <p:cNvSpPr>
            <a:spLocks noGrp="1"/>
          </p:cNvSpPr>
          <p:nvPr>
            <p:ph idx="1"/>
          </p:nvPr>
        </p:nvSpPr>
        <p:spPr>
          <a:xfrm>
            <a:off x="335450" y="1364048"/>
            <a:ext cx="3147052" cy="4996220"/>
          </a:xfrm>
          <a:solidFill>
            <a:schemeClr val="tx1"/>
          </a:solidFill>
        </p:spPr>
        <p:txBody>
          <a:bodyPr/>
          <a:lstStyle/>
          <a:p>
            <a:pPr marL="514350" indent="-514350">
              <a:buFont typeface="+mj-lt"/>
              <a:buAutoNum type="romanUcPeriod"/>
            </a:pPr>
            <a:r>
              <a:rPr lang="en-GB" b="1" dirty="0" smtClean="0">
                <a:solidFill>
                  <a:schemeClr val="bg1"/>
                </a:solidFill>
              </a:rPr>
              <a:t>Codebase</a:t>
            </a:r>
          </a:p>
          <a:p>
            <a:pPr marL="457200" indent="-457200">
              <a:buFont typeface="+mj-lt"/>
              <a:buAutoNum type="romanUcPeriod"/>
            </a:pPr>
            <a:r>
              <a:rPr lang="en-GB" dirty="0" smtClean="0">
                <a:solidFill>
                  <a:schemeClr val="tx1">
                    <a:lumMod val="75000"/>
                    <a:lumOff val="25000"/>
                  </a:schemeClr>
                </a:solidFill>
              </a:rPr>
              <a:t>Dependencies</a:t>
            </a:r>
          </a:p>
          <a:p>
            <a:pPr marL="457200" indent="-457200">
              <a:buFont typeface="+mj-lt"/>
              <a:buAutoNum type="romanUcPeriod"/>
            </a:pPr>
            <a:r>
              <a:rPr lang="en-GB" dirty="0" err="1" smtClean="0">
                <a:solidFill>
                  <a:schemeClr val="tx1">
                    <a:lumMod val="75000"/>
                    <a:lumOff val="25000"/>
                  </a:schemeClr>
                </a:solidFill>
              </a:rPr>
              <a:t>Config</a:t>
            </a:r>
            <a:endParaRPr lang="en-GB" dirty="0" smtClean="0">
              <a:solidFill>
                <a:schemeClr val="tx1">
                  <a:lumMod val="75000"/>
                  <a:lumOff val="25000"/>
                </a:schemeClr>
              </a:solidFill>
            </a:endParaRPr>
          </a:p>
          <a:p>
            <a:pPr marL="457200" indent="-457200">
              <a:buFont typeface="+mj-lt"/>
              <a:buAutoNum type="romanUcPeriod"/>
            </a:pPr>
            <a:r>
              <a:rPr lang="en-GB" dirty="0" smtClean="0">
                <a:solidFill>
                  <a:schemeClr val="tx1">
                    <a:lumMod val="75000"/>
                    <a:lumOff val="25000"/>
                  </a:schemeClr>
                </a:solidFill>
              </a:rPr>
              <a:t>Backing Services</a:t>
            </a:r>
          </a:p>
          <a:p>
            <a:pPr marL="457200" indent="-457200">
              <a:buFont typeface="+mj-lt"/>
              <a:buAutoNum type="romanUcPeriod"/>
            </a:pPr>
            <a:r>
              <a:rPr lang="en-GB" dirty="0" smtClean="0">
                <a:solidFill>
                  <a:schemeClr val="tx1">
                    <a:lumMod val="75000"/>
                    <a:lumOff val="25000"/>
                  </a:schemeClr>
                </a:solidFill>
              </a:rPr>
              <a:t>Build, release, run</a:t>
            </a:r>
          </a:p>
          <a:p>
            <a:pPr marL="457200" indent="-457200">
              <a:buFont typeface="+mj-lt"/>
              <a:buAutoNum type="romanUcPeriod"/>
            </a:pPr>
            <a:r>
              <a:rPr lang="en-GB" dirty="0" smtClean="0">
                <a:solidFill>
                  <a:schemeClr val="tx1">
                    <a:lumMod val="75000"/>
                    <a:lumOff val="25000"/>
                  </a:schemeClr>
                </a:solidFill>
              </a:rPr>
              <a:t>Processes</a:t>
            </a:r>
          </a:p>
          <a:p>
            <a:pPr marL="457200" indent="-457200">
              <a:buFont typeface="+mj-lt"/>
              <a:buAutoNum type="romanUcPeriod"/>
            </a:pPr>
            <a:r>
              <a:rPr lang="en-GB" dirty="0" smtClean="0">
                <a:solidFill>
                  <a:schemeClr val="tx1">
                    <a:lumMod val="75000"/>
                    <a:lumOff val="25000"/>
                  </a:schemeClr>
                </a:solidFill>
              </a:rPr>
              <a:t>Port binding</a:t>
            </a:r>
          </a:p>
          <a:p>
            <a:pPr marL="457200" indent="-457200">
              <a:buFont typeface="+mj-lt"/>
              <a:buAutoNum type="romanUcPeriod"/>
            </a:pPr>
            <a:r>
              <a:rPr lang="en-GB" dirty="0" smtClean="0">
                <a:solidFill>
                  <a:schemeClr val="tx1">
                    <a:lumMod val="75000"/>
                    <a:lumOff val="25000"/>
                  </a:schemeClr>
                </a:solidFill>
              </a:rPr>
              <a:t>Concurrency</a:t>
            </a:r>
          </a:p>
          <a:p>
            <a:pPr marL="457200" indent="-457200">
              <a:buFont typeface="+mj-lt"/>
              <a:buAutoNum type="romanUcPeriod"/>
            </a:pPr>
            <a:r>
              <a:rPr lang="en-GB" dirty="0" smtClean="0">
                <a:solidFill>
                  <a:schemeClr val="tx1">
                    <a:lumMod val="75000"/>
                    <a:lumOff val="25000"/>
                  </a:schemeClr>
                </a:solidFill>
              </a:rPr>
              <a:t>Disposability</a:t>
            </a:r>
          </a:p>
          <a:p>
            <a:pPr marL="457200" indent="-457200">
              <a:buFont typeface="+mj-lt"/>
              <a:buAutoNum type="romanUcPeriod"/>
            </a:pPr>
            <a:r>
              <a:rPr lang="en-GB" dirty="0" smtClean="0">
                <a:solidFill>
                  <a:schemeClr val="tx1">
                    <a:lumMod val="75000"/>
                    <a:lumOff val="25000"/>
                  </a:schemeClr>
                </a:solidFill>
              </a:rPr>
              <a:t>Dev/prod parity</a:t>
            </a:r>
          </a:p>
          <a:p>
            <a:pPr marL="457200" indent="-457200">
              <a:buFont typeface="+mj-lt"/>
              <a:buAutoNum type="romanUcPeriod"/>
            </a:pPr>
            <a:r>
              <a:rPr lang="en-GB" dirty="0" smtClean="0">
                <a:solidFill>
                  <a:schemeClr val="tx1">
                    <a:lumMod val="75000"/>
                    <a:lumOff val="25000"/>
                  </a:schemeClr>
                </a:solidFill>
              </a:rPr>
              <a:t>Logs</a:t>
            </a:r>
          </a:p>
          <a:p>
            <a:pPr marL="457200" indent="-457200">
              <a:buFont typeface="+mj-lt"/>
              <a:buAutoNum type="romanUcPeriod"/>
            </a:pPr>
            <a:r>
              <a:rPr lang="en-GB" dirty="0" smtClean="0">
                <a:solidFill>
                  <a:schemeClr val="tx1">
                    <a:lumMod val="75000"/>
                    <a:lumOff val="25000"/>
                  </a:schemeClr>
                </a:solidFill>
              </a:rPr>
              <a:t>Admin processes</a:t>
            </a:r>
            <a:endParaRPr lang="en-GB" dirty="0">
              <a:solidFill>
                <a:schemeClr val="tx1">
                  <a:lumMod val="75000"/>
                  <a:lumOff val="25000"/>
                </a:schemeClr>
              </a:solidFill>
            </a:endParaRPr>
          </a:p>
        </p:txBody>
      </p:sp>
      <p:sp>
        <p:nvSpPr>
          <p:cNvPr id="6" name="TextBox 5"/>
          <p:cNvSpPr txBox="1"/>
          <p:nvPr/>
        </p:nvSpPr>
        <p:spPr>
          <a:xfrm>
            <a:off x="3911600" y="1364048"/>
            <a:ext cx="4724400" cy="4996220"/>
          </a:xfrm>
          <a:prstGeom prst="rect">
            <a:avLst/>
          </a:prstGeom>
          <a:solidFill>
            <a:schemeClr val="tx1"/>
          </a:solidFill>
          <a:ln>
            <a:solidFill>
              <a:schemeClr val="tx1"/>
            </a:solidFill>
          </a:ln>
          <a:effectLst/>
        </p:spPr>
        <p:txBody>
          <a:bodyPr wrap="square" lIns="180000" tIns="180000" rIns="180000" bIns="180000" rtlCol="0">
            <a:noAutofit/>
          </a:bodyPr>
          <a:lstStyle/>
          <a:p>
            <a:pPr marL="342900" indent="-342900">
              <a:buFont typeface="Arial" panose="020B0604020202020204" pitchFamily="34" charset="0"/>
              <a:buChar char="•"/>
            </a:pPr>
            <a:r>
              <a:rPr lang="en-GB" sz="2200" dirty="0">
                <a:solidFill>
                  <a:schemeClr val="bg1"/>
                </a:solidFill>
              </a:rPr>
              <a:t>One codebase tracked in revision control, many </a:t>
            </a:r>
            <a:r>
              <a:rPr lang="en-GB" sz="2200" dirty="0" smtClean="0">
                <a:solidFill>
                  <a:schemeClr val="bg1"/>
                </a:solidFill>
              </a:rPr>
              <a:t>deploys</a:t>
            </a:r>
          </a:p>
          <a:p>
            <a:pPr marL="342900" indent="-342900">
              <a:buFont typeface="Arial" panose="020B0604020202020204" pitchFamily="34" charset="0"/>
              <a:buChar char="•"/>
            </a:pPr>
            <a:endParaRPr lang="en-GB" sz="2200" dirty="0" smtClean="0">
              <a:solidFill>
                <a:schemeClr val="bg1"/>
              </a:solidFill>
            </a:endParaRPr>
          </a:p>
          <a:p>
            <a:pPr marL="342900" indent="-342900">
              <a:buFont typeface="Arial" panose="020B0604020202020204" pitchFamily="34" charset="0"/>
              <a:buChar char="•"/>
            </a:pPr>
            <a:r>
              <a:rPr lang="en-GB" sz="2200" dirty="0" smtClean="0">
                <a:solidFill>
                  <a:srgbClr val="34B1EC"/>
                </a:solidFill>
              </a:rPr>
              <a:t>Bluemix: utilize IBM Bluemix </a:t>
            </a:r>
            <a:r>
              <a:rPr lang="en-GB" sz="2200" dirty="0" err="1" smtClean="0">
                <a:solidFill>
                  <a:srgbClr val="34B1EC"/>
                </a:solidFill>
              </a:rPr>
              <a:t>DevOps</a:t>
            </a:r>
            <a:r>
              <a:rPr lang="en-GB" sz="2200" dirty="0" smtClean="0">
                <a:solidFill>
                  <a:srgbClr val="34B1EC"/>
                </a:solidFill>
              </a:rPr>
              <a:t> Services or Cloud Foundry deployment tools (Urban </a:t>
            </a:r>
            <a:r>
              <a:rPr lang="en-GB" sz="2200" smtClean="0">
                <a:solidFill>
                  <a:srgbClr val="34B1EC"/>
                </a:solidFill>
              </a:rPr>
              <a:t>Code Deploy, Gradle</a:t>
            </a:r>
            <a:r>
              <a:rPr lang="en-GB" sz="2200" dirty="0" smtClean="0">
                <a:solidFill>
                  <a:srgbClr val="34B1EC"/>
                </a:solidFill>
              </a:rPr>
              <a:t>, Jenkins, …)</a:t>
            </a:r>
            <a:endParaRPr lang="en-GB" sz="2200" dirty="0">
              <a:solidFill>
                <a:schemeClr val="bg1"/>
              </a:solidFill>
            </a:endParaRPr>
          </a:p>
        </p:txBody>
      </p:sp>
    </p:spTree>
    <p:extLst>
      <p:ext uri="{BB962C8B-B14F-4D97-AF65-F5344CB8AC3E}">
        <p14:creationId xmlns:p14="http://schemas.microsoft.com/office/powerpoint/2010/main" val="952769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781050" y="1840298"/>
            <a:ext cx="3130550" cy="331402"/>
          </a:xfrm>
          <a:prstGeom prst="homePlat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GB" sz="2200" dirty="0"/>
          </a:p>
        </p:txBody>
      </p:sp>
      <p:sp>
        <p:nvSpPr>
          <p:cNvPr id="3" name="Title 2"/>
          <p:cNvSpPr>
            <a:spLocks noGrp="1"/>
          </p:cNvSpPr>
          <p:nvPr>
            <p:ph type="title"/>
          </p:nvPr>
        </p:nvSpPr>
        <p:spPr/>
        <p:txBody>
          <a:bodyPr/>
          <a:lstStyle/>
          <a:p>
            <a:r>
              <a:rPr lang="en-GB" dirty="0" smtClean="0"/>
              <a:t>Twelve Factors</a:t>
            </a:r>
            <a:endParaRPr lang="en-GB" dirty="0"/>
          </a:p>
        </p:txBody>
      </p:sp>
      <p:sp>
        <p:nvSpPr>
          <p:cNvPr id="4" name="Content Placeholder 3"/>
          <p:cNvSpPr>
            <a:spLocks noGrp="1"/>
          </p:cNvSpPr>
          <p:nvPr>
            <p:ph idx="1"/>
          </p:nvPr>
        </p:nvSpPr>
        <p:spPr>
          <a:xfrm>
            <a:off x="335450" y="1364048"/>
            <a:ext cx="3147052" cy="4996220"/>
          </a:xfrm>
          <a:solidFill>
            <a:schemeClr val="tx1"/>
          </a:solidFill>
        </p:spPr>
        <p:txBody>
          <a:bodyPr/>
          <a:lstStyle/>
          <a:p>
            <a:pPr marL="514350" indent="-514350">
              <a:buFont typeface="+mj-lt"/>
              <a:buAutoNum type="romanUcPeriod"/>
            </a:pPr>
            <a:r>
              <a:rPr lang="en-GB" b="1" dirty="0" smtClean="0">
                <a:solidFill>
                  <a:schemeClr val="tx1">
                    <a:lumMod val="75000"/>
                    <a:lumOff val="25000"/>
                  </a:schemeClr>
                </a:solidFill>
              </a:rPr>
              <a:t>Codebase</a:t>
            </a:r>
          </a:p>
          <a:p>
            <a:pPr marL="457200" indent="-457200">
              <a:buFont typeface="+mj-lt"/>
              <a:buAutoNum type="romanUcPeriod"/>
            </a:pPr>
            <a:r>
              <a:rPr lang="en-GB" dirty="0" smtClean="0">
                <a:solidFill>
                  <a:schemeClr val="bg1"/>
                </a:solidFill>
              </a:rPr>
              <a:t>Dependencies</a:t>
            </a:r>
          </a:p>
          <a:p>
            <a:pPr marL="457200" indent="-457200">
              <a:buFont typeface="+mj-lt"/>
              <a:buAutoNum type="romanUcPeriod"/>
            </a:pPr>
            <a:r>
              <a:rPr lang="en-GB" dirty="0" err="1" smtClean="0">
                <a:solidFill>
                  <a:schemeClr val="tx1">
                    <a:lumMod val="75000"/>
                    <a:lumOff val="25000"/>
                  </a:schemeClr>
                </a:solidFill>
              </a:rPr>
              <a:t>Config</a:t>
            </a:r>
            <a:endParaRPr lang="en-GB" dirty="0" smtClean="0">
              <a:solidFill>
                <a:schemeClr val="tx1">
                  <a:lumMod val="75000"/>
                  <a:lumOff val="25000"/>
                </a:schemeClr>
              </a:solidFill>
            </a:endParaRPr>
          </a:p>
          <a:p>
            <a:pPr marL="457200" indent="-457200">
              <a:buFont typeface="+mj-lt"/>
              <a:buAutoNum type="romanUcPeriod"/>
            </a:pPr>
            <a:r>
              <a:rPr lang="en-GB" dirty="0" smtClean="0">
                <a:solidFill>
                  <a:schemeClr val="tx1">
                    <a:lumMod val="75000"/>
                    <a:lumOff val="25000"/>
                  </a:schemeClr>
                </a:solidFill>
              </a:rPr>
              <a:t>Backing Services</a:t>
            </a:r>
          </a:p>
          <a:p>
            <a:pPr marL="457200" indent="-457200">
              <a:buFont typeface="+mj-lt"/>
              <a:buAutoNum type="romanUcPeriod"/>
            </a:pPr>
            <a:r>
              <a:rPr lang="en-GB" dirty="0" smtClean="0">
                <a:solidFill>
                  <a:schemeClr val="tx1">
                    <a:lumMod val="75000"/>
                    <a:lumOff val="25000"/>
                  </a:schemeClr>
                </a:solidFill>
              </a:rPr>
              <a:t>Build, release, run</a:t>
            </a:r>
          </a:p>
          <a:p>
            <a:pPr marL="457200" indent="-457200">
              <a:buFont typeface="+mj-lt"/>
              <a:buAutoNum type="romanUcPeriod"/>
            </a:pPr>
            <a:r>
              <a:rPr lang="en-GB" dirty="0" smtClean="0">
                <a:solidFill>
                  <a:schemeClr val="tx1">
                    <a:lumMod val="75000"/>
                    <a:lumOff val="25000"/>
                  </a:schemeClr>
                </a:solidFill>
              </a:rPr>
              <a:t>Processes</a:t>
            </a:r>
          </a:p>
          <a:p>
            <a:pPr marL="457200" indent="-457200">
              <a:buFont typeface="+mj-lt"/>
              <a:buAutoNum type="romanUcPeriod"/>
            </a:pPr>
            <a:r>
              <a:rPr lang="en-GB" dirty="0" smtClean="0">
                <a:solidFill>
                  <a:schemeClr val="tx1">
                    <a:lumMod val="75000"/>
                    <a:lumOff val="25000"/>
                  </a:schemeClr>
                </a:solidFill>
              </a:rPr>
              <a:t>Port binding</a:t>
            </a:r>
          </a:p>
          <a:p>
            <a:pPr marL="457200" indent="-457200">
              <a:buFont typeface="+mj-lt"/>
              <a:buAutoNum type="romanUcPeriod"/>
            </a:pPr>
            <a:r>
              <a:rPr lang="en-GB" dirty="0" smtClean="0">
                <a:solidFill>
                  <a:schemeClr val="tx1">
                    <a:lumMod val="75000"/>
                    <a:lumOff val="25000"/>
                  </a:schemeClr>
                </a:solidFill>
              </a:rPr>
              <a:t>Concurrency</a:t>
            </a:r>
          </a:p>
          <a:p>
            <a:pPr marL="457200" indent="-457200">
              <a:buFont typeface="+mj-lt"/>
              <a:buAutoNum type="romanUcPeriod"/>
            </a:pPr>
            <a:r>
              <a:rPr lang="en-GB" dirty="0" smtClean="0">
                <a:solidFill>
                  <a:schemeClr val="tx1">
                    <a:lumMod val="75000"/>
                    <a:lumOff val="25000"/>
                  </a:schemeClr>
                </a:solidFill>
              </a:rPr>
              <a:t>Disposability</a:t>
            </a:r>
          </a:p>
          <a:p>
            <a:pPr marL="457200" indent="-457200">
              <a:buFont typeface="+mj-lt"/>
              <a:buAutoNum type="romanUcPeriod"/>
            </a:pPr>
            <a:r>
              <a:rPr lang="en-GB" dirty="0" smtClean="0">
                <a:solidFill>
                  <a:schemeClr val="tx1">
                    <a:lumMod val="75000"/>
                    <a:lumOff val="25000"/>
                  </a:schemeClr>
                </a:solidFill>
              </a:rPr>
              <a:t>Dev/prod parity</a:t>
            </a:r>
          </a:p>
          <a:p>
            <a:pPr marL="457200" indent="-457200">
              <a:buFont typeface="+mj-lt"/>
              <a:buAutoNum type="romanUcPeriod"/>
            </a:pPr>
            <a:r>
              <a:rPr lang="en-GB" dirty="0" smtClean="0">
                <a:solidFill>
                  <a:schemeClr val="tx1">
                    <a:lumMod val="75000"/>
                    <a:lumOff val="25000"/>
                  </a:schemeClr>
                </a:solidFill>
              </a:rPr>
              <a:t>Logs</a:t>
            </a:r>
          </a:p>
          <a:p>
            <a:pPr marL="457200" indent="-457200">
              <a:buFont typeface="+mj-lt"/>
              <a:buAutoNum type="romanUcPeriod"/>
            </a:pPr>
            <a:r>
              <a:rPr lang="en-GB" dirty="0" smtClean="0">
                <a:solidFill>
                  <a:schemeClr val="tx1">
                    <a:lumMod val="75000"/>
                    <a:lumOff val="25000"/>
                  </a:schemeClr>
                </a:solidFill>
              </a:rPr>
              <a:t>Admin processes</a:t>
            </a:r>
            <a:endParaRPr lang="en-GB" dirty="0">
              <a:solidFill>
                <a:schemeClr val="tx1">
                  <a:lumMod val="75000"/>
                  <a:lumOff val="25000"/>
                </a:schemeClr>
              </a:solidFill>
            </a:endParaRPr>
          </a:p>
        </p:txBody>
      </p:sp>
      <p:sp>
        <p:nvSpPr>
          <p:cNvPr id="6" name="TextBox 5"/>
          <p:cNvSpPr txBox="1"/>
          <p:nvPr/>
        </p:nvSpPr>
        <p:spPr>
          <a:xfrm>
            <a:off x="3911600" y="1364048"/>
            <a:ext cx="4724400" cy="4996220"/>
          </a:xfrm>
          <a:prstGeom prst="rect">
            <a:avLst/>
          </a:prstGeom>
          <a:solidFill>
            <a:schemeClr val="tx1"/>
          </a:solidFill>
          <a:ln>
            <a:solidFill>
              <a:schemeClr val="tx1"/>
            </a:solidFill>
          </a:ln>
          <a:effectLst/>
        </p:spPr>
        <p:txBody>
          <a:bodyPr wrap="square" lIns="180000" tIns="180000" rIns="180000" bIns="180000" rtlCol="0">
            <a:noAutofit/>
          </a:bodyPr>
          <a:lstStyle/>
          <a:p>
            <a:pPr marL="342900" indent="-342900">
              <a:buFont typeface="Arial" panose="020B0604020202020204" pitchFamily="34" charset="0"/>
              <a:buChar char="•"/>
            </a:pPr>
            <a:r>
              <a:rPr lang="en-GB" sz="2200" dirty="0">
                <a:solidFill>
                  <a:schemeClr val="bg1"/>
                </a:solidFill>
              </a:rPr>
              <a:t>Explicitly declare and isolate </a:t>
            </a:r>
            <a:r>
              <a:rPr lang="en-GB" sz="2200" dirty="0" smtClean="0">
                <a:solidFill>
                  <a:schemeClr val="bg1"/>
                </a:solidFill>
              </a:rPr>
              <a:t>dependencies</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smtClean="0">
                <a:solidFill>
                  <a:schemeClr val="bg1"/>
                </a:solidFill>
              </a:rPr>
              <a:t>Typically platform dependent e.g. </a:t>
            </a:r>
            <a:r>
              <a:rPr lang="en-GB" sz="2200" dirty="0" err="1" smtClean="0">
                <a:solidFill>
                  <a:schemeClr val="bg1"/>
                </a:solidFill>
              </a:rPr>
              <a:t>npm</a:t>
            </a:r>
            <a:r>
              <a:rPr lang="en-GB" sz="2200" dirty="0" smtClean="0">
                <a:solidFill>
                  <a:schemeClr val="bg1"/>
                </a:solidFill>
              </a:rPr>
              <a:t>, bundler or Liberty feature manager</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smtClean="0">
                <a:solidFill>
                  <a:schemeClr val="bg1"/>
                </a:solidFill>
              </a:rPr>
              <a:t>Never rely on system-wide dependencies</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a:solidFill>
                  <a:srgbClr val="34B1EC"/>
                </a:solidFill>
              </a:rPr>
              <a:t>Bluemix: </a:t>
            </a:r>
            <a:r>
              <a:rPr lang="en-GB" sz="2200" dirty="0" smtClean="0">
                <a:solidFill>
                  <a:srgbClr val="34B1EC"/>
                </a:solidFill>
              </a:rPr>
              <a:t>buildpack adds external dependencies</a:t>
            </a:r>
            <a:endParaRPr lang="en-GB" sz="2200" dirty="0">
              <a:solidFill>
                <a:schemeClr val="bg1"/>
              </a:solidFill>
            </a:endParaRPr>
          </a:p>
          <a:p>
            <a:pPr marL="342900" indent="-342900">
              <a:buFont typeface="Arial" panose="020B0604020202020204" pitchFamily="34" charset="0"/>
              <a:buChar char="•"/>
            </a:pPr>
            <a:endParaRPr lang="en-GB" sz="2200" dirty="0">
              <a:solidFill>
                <a:schemeClr val="bg1"/>
              </a:solidFill>
            </a:endParaRPr>
          </a:p>
        </p:txBody>
      </p:sp>
    </p:spTree>
    <p:extLst>
      <p:ext uri="{BB962C8B-B14F-4D97-AF65-F5344CB8AC3E}">
        <p14:creationId xmlns:p14="http://schemas.microsoft.com/office/powerpoint/2010/main" val="2153530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781050" y="2278448"/>
            <a:ext cx="3130550" cy="331402"/>
          </a:xfrm>
          <a:prstGeom prst="homePlat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GB" sz="2200" dirty="0"/>
          </a:p>
        </p:txBody>
      </p:sp>
      <p:sp>
        <p:nvSpPr>
          <p:cNvPr id="3" name="Title 2"/>
          <p:cNvSpPr>
            <a:spLocks noGrp="1"/>
          </p:cNvSpPr>
          <p:nvPr>
            <p:ph type="title"/>
          </p:nvPr>
        </p:nvSpPr>
        <p:spPr/>
        <p:txBody>
          <a:bodyPr/>
          <a:lstStyle/>
          <a:p>
            <a:r>
              <a:rPr lang="en-GB" dirty="0" smtClean="0"/>
              <a:t>Twelve Factors</a:t>
            </a:r>
            <a:endParaRPr lang="en-GB" dirty="0"/>
          </a:p>
        </p:txBody>
      </p:sp>
      <p:sp>
        <p:nvSpPr>
          <p:cNvPr id="4" name="Content Placeholder 3"/>
          <p:cNvSpPr>
            <a:spLocks noGrp="1"/>
          </p:cNvSpPr>
          <p:nvPr>
            <p:ph idx="1"/>
          </p:nvPr>
        </p:nvSpPr>
        <p:spPr>
          <a:xfrm>
            <a:off x="335450" y="1364048"/>
            <a:ext cx="3147052" cy="4996220"/>
          </a:xfrm>
          <a:solidFill>
            <a:schemeClr val="tx1"/>
          </a:solidFill>
        </p:spPr>
        <p:txBody>
          <a:bodyPr/>
          <a:lstStyle/>
          <a:p>
            <a:pPr marL="514350" indent="-514350">
              <a:buFont typeface="+mj-lt"/>
              <a:buAutoNum type="romanUcPeriod"/>
            </a:pPr>
            <a:r>
              <a:rPr lang="en-GB" b="1" dirty="0" smtClean="0">
                <a:solidFill>
                  <a:schemeClr val="tx1">
                    <a:lumMod val="75000"/>
                    <a:lumOff val="25000"/>
                  </a:schemeClr>
                </a:solidFill>
              </a:rPr>
              <a:t>Codebase</a:t>
            </a:r>
          </a:p>
          <a:p>
            <a:pPr marL="457200" indent="-457200">
              <a:buFont typeface="+mj-lt"/>
              <a:buAutoNum type="romanUcPeriod"/>
            </a:pPr>
            <a:r>
              <a:rPr lang="en-GB" dirty="0" smtClean="0">
                <a:solidFill>
                  <a:schemeClr val="tx1">
                    <a:lumMod val="75000"/>
                    <a:lumOff val="25000"/>
                  </a:schemeClr>
                </a:solidFill>
              </a:rPr>
              <a:t>Dependencies</a:t>
            </a:r>
          </a:p>
          <a:p>
            <a:pPr marL="457200" indent="-457200">
              <a:buFont typeface="+mj-lt"/>
              <a:buAutoNum type="romanUcPeriod"/>
            </a:pPr>
            <a:r>
              <a:rPr lang="en-GB" dirty="0" err="1" smtClean="0">
                <a:solidFill>
                  <a:schemeClr val="bg1"/>
                </a:solidFill>
              </a:rPr>
              <a:t>Config</a:t>
            </a:r>
            <a:endParaRPr lang="en-GB" dirty="0" smtClean="0">
              <a:solidFill>
                <a:schemeClr val="bg1"/>
              </a:solidFill>
            </a:endParaRPr>
          </a:p>
          <a:p>
            <a:pPr marL="457200" indent="-457200">
              <a:buFont typeface="+mj-lt"/>
              <a:buAutoNum type="romanUcPeriod"/>
            </a:pPr>
            <a:r>
              <a:rPr lang="en-GB" dirty="0" smtClean="0">
                <a:solidFill>
                  <a:schemeClr val="tx1">
                    <a:lumMod val="75000"/>
                    <a:lumOff val="25000"/>
                  </a:schemeClr>
                </a:solidFill>
              </a:rPr>
              <a:t>Backing Services</a:t>
            </a:r>
          </a:p>
          <a:p>
            <a:pPr marL="457200" indent="-457200">
              <a:buFont typeface="+mj-lt"/>
              <a:buAutoNum type="romanUcPeriod"/>
            </a:pPr>
            <a:r>
              <a:rPr lang="en-GB" dirty="0" smtClean="0">
                <a:solidFill>
                  <a:schemeClr val="tx1">
                    <a:lumMod val="75000"/>
                    <a:lumOff val="25000"/>
                  </a:schemeClr>
                </a:solidFill>
              </a:rPr>
              <a:t>Build, release, run</a:t>
            </a:r>
          </a:p>
          <a:p>
            <a:pPr marL="457200" indent="-457200">
              <a:buFont typeface="+mj-lt"/>
              <a:buAutoNum type="romanUcPeriod"/>
            </a:pPr>
            <a:r>
              <a:rPr lang="en-GB" dirty="0" smtClean="0">
                <a:solidFill>
                  <a:schemeClr val="tx1">
                    <a:lumMod val="75000"/>
                    <a:lumOff val="25000"/>
                  </a:schemeClr>
                </a:solidFill>
              </a:rPr>
              <a:t>Processes</a:t>
            </a:r>
          </a:p>
          <a:p>
            <a:pPr marL="457200" indent="-457200">
              <a:buFont typeface="+mj-lt"/>
              <a:buAutoNum type="romanUcPeriod"/>
            </a:pPr>
            <a:r>
              <a:rPr lang="en-GB" dirty="0" smtClean="0">
                <a:solidFill>
                  <a:schemeClr val="tx1">
                    <a:lumMod val="75000"/>
                    <a:lumOff val="25000"/>
                  </a:schemeClr>
                </a:solidFill>
              </a:rPr>
              <a:t>Port binding</a:t>
            </a:r>
          </a:p>
          <a:p>
            <a:pPr marL="457200" indent="-457200">
              <a:buFont typeface="+mj-lt"/>
              <a:buAutoNum type="romanUcPeriod"/>
            </a:pPr>
            <a:r>
              <a:rPr lang="en-GB" dirty="0" smtClean="0">
                <a:solidFill>
                  <a:schemeClr val="tx1">
                    <a:lumMod val="75000"/>
                    <a:lumOff val="25000"/>
                  </a:schemeClr>
                </a:solidFill>
              </a:rPr>
              <a:t>Concurrency</a:t>
            </a:r>
          </a:p>
          <a:p>
            <a:pPr marL="457200" indent="-457200">
              <a:buFont typeface="+mj-lt"/>
              <a:buAutoNum type="romanUcPeriod"/>
            </a:pPr>
            <a:r>
              <a:rPr lang="en-GB" dirty="0" smtClean="0">
                <a:solidFill>
                  <a:schemeClr val="tx1">
                    <a:lumMod val="75000"/>
                    <a:lumOff val="25000"/>
                  </a:schemeClr>
                </a:solidFill>
              </a:rPr>
              <a:t>Disposability</a:t>
            </a:r>
          </a:p>
          <a:p>
            <a:pPr marL="457200" indent="-457200">
              <a:buFont typeface="+mj-lt"/>
              <a:buAutoNum type="romanUcPeriod"/>
            </a:pPr>
            <a:r>
              <a:rPr lang="en-GB" dirty="0" smtClean="0">
                <a:solidFill>
                  <a:schemeClr val="tx1">
                    <a:lumMod val="75000"/>
                    <a:lumOff val="25000"/>
                  </a:schemeClr>
                </a:solidFill>
              </a:rPr>
              <a:t>Dev/prod parity</a:t>
            </a:r>
          </a:p>
          <a:p>
            <a:pPr marL="457200" indent="-457200">
              <a:buFont typeface="+mj-lt"/>
              <a:buAutoNum type="romanUcPeriod"/>
            </a:pPr>
            <a:r>
              <a:rPr lang="en-GB" dirty="0" smtClean="0">
                <a:solidFill>
                  <a:schemeClr val="tx1">
                    <a:lumMod val="75000"/>
                    <a:lumOff val="25000"/>
                  </a:schemeClr>
                </a:solidFill>
              </a:rPr>
              <a:t>Logs</a:t>
            </a:r>
          </a:p>
          <a:p>
            <a:pPr marL="457200" indent="-457200">
              <a:buFont typeface="+mj-lt"/>
              <a:buAutoNum type="romanUcPeriod"/>
            </a:pPr>
            <a:r>
              <a:rPr lang="en-GB" dirty="0" smtClean="0">
                <a:solidFill>
                  <a:schemeClr val="tx1">
                    <a:lumMod val="75000"/>
                    <a:lumOff val="25000"/>
                  </a:schemeClr>
                </a:solidFill>
              </a:rPr>
              <a:t>Admin processes</a:t>
            </a:r>
            <a:endParaRPr lang="en-GB" dirty="0">
              <a:solidFill>
                <a:schemeClr val="tx1">
                  <a:lumMod val="75000"/>
                  <a:lumOff val="25000"/>
                </a:schemeClr>
              </a:solidFill>
            </a:endParaRPr>
          </a:p>
        </p:txBody>
      </p:sp>
      <p:sp>
        <p:nvSpPr>
          <p:cNvPr id="6" name="TextBox 5"/>
          <p:cNvSpPr txBox="1"/>
          <p:nvPr/>
        </p:nvSpPr>
        <p:spPr>
          <a:xfrm>
            <a:off x="3911600" y="1364048"/>
            <a:ext cx="4724400" cy="4996220"/>
          </a:xfrm>
          <a:prstGeom prst="rect">
            <a:avLst/>
          </a:prstGeom>
          <a:solidFill>
            <a:schemeClr val="tx1"/>
          </a:solidFill>
          <a:ln>
            <a:solidFill>
              <a:schemeClr val="tx1"/>
            </a:solidFill>
          </a:ln>
          <a:effectLst/>
        </p:spPr>
        <p:txBody>
          <a:bodyPr wrap="square" lIns="180000" tIns="180000" rIns="180000" bIns="180000" rtlCol="0">
            <a:noAutofit/>
          </a:bodyPr>
          <a:lstStyle/>
          <a:p>
            <a:pPr marL="342900" indent="-342900">
              <a:buFont typeface="Arial" panose="020B0604020202020204" pitchFamily="34" charset="0"/>
              <a:buChar char="•"/>
            </a:pPr>
            <a:r>
              <a:rPr lang="en-GB" sz="2200" dirty="0">
                <a:solidFill>
                  <a:schemeClr val="bg1"/>
                </a:solidFill>
              </a:rPr>
              <a:t>Store </a:t>
            </a:r>
            <a:r>
              <a:rPr lang="en-GB" sz="2200" dirty="0" err="1">
                <a:solidFill>
                  <a:schemeClr val="bg1"/>
                </a:solidFill>
              </a:rPr>
              <a:t>config</a:t>
            </a:r>
            <a:r>
              <a:rPr lang="en-GB" sz="2200" dirty="0">
                <a:solidFill>
                  <a:schemeClr val="bg1"/>
                </a:solidFill>
              </a:rPr>
              <a:t> in the </a:t>
            </a:r>
            <a:r>
              <a:rPr lang="en-GB" sz="2200" dirty="0" smtClean="0">
                <a:solidFill>
                  <a:schemeClr val="bg1"/>
                </a:solidFill>
              </a:rPr>
              <a:t>environment</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smtClean="0">
                <a:solidFill>
                  <a:schemeClr val="bg1"/>
                </a:solidFill>
              </a:rPr>
              <a:t>Separate </a:t>
            </a:r>
            <a:r>
              <a:rPr lang="en-GB" sz="2200" dirty="0" err="1" smtClean="0">
                <a:solidFill>
                  <a:schemeClr val="bg1"/>
                </a:solidFill>
              </a:rPr>
              <a:t>config</a:t>
            </a:r>
            <a:r>
              <a:rPr lang="en-GB" sz="2200" dirty="0" smtClean="0">
                <a:solidFill>
                  <a:schemeClr val="bg1"/>
                </a:solidFill>
              </a:rPr>
              <a:t> from source</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smtClean="0">
                <a:solidFill>
                  <a:schemeClr val="bg1"/>
                </a:solidFill>
              </a:rPr>
              <a:t>Avoid ‘</a:t>
            </a:r>
            <a:r>
              <a:rPr lang="en-GB" sz="2200" dirty="0" err="1" smtClean="0">
                <a:solidFill>
                  <a:schemeClr val="bg1"/>
                </a:solidFill>
              </a:rPr>
              <a:t>config</a:t>
            </a:r>
            <a:r>
              <a:rPr lang="en-GB" sz="2200" dirty="0" smtClean="0">
                <a:solidFill>
                  <a:schemeClr val="bg1"/>
                </a:solidFill>
              </a:rPr>
              <a:t> groups’</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a:solidFill>
                  <a:srgbClr val="34B1EC"/>
                </a:solidFill>
              </a:rPr>
              <a:t>Bluemix: </a:t>
            </a:r>
            <a:r>
              <a:rPr lang="en-GB" sz="2200" dirty="0" smtClean="0">
                <a:solidFill>
                  <a:srgbClr val="34B1EC"/>
                </a:solidFill>
              </a:rPr>
              <a:t>applications parameterized via system provided and custom environment variables</a:t>
            </a:r>
            <a:endParaRPr lang="en-GB" sz="2200" dirty="0">
              <a:solidFill>
                <a:schemeClr val="bg1"/>
              </a:solidFill>
            </a:endParaRPr>
          </a:p>
          <a:p>
            <a:pPr marL="342900" indent="-342900">
              <a:buFont typeface="Arial" panose="020B0604020202020204" pitchFamily="34" charset="0"/>
              <a:buChar char="•"/>
            </a:pPr>
            <a:endParaRPr lang="en-GB" sz="2200" dirty="0">
              <a:solidFill>
                <a:schemeClr val="bg1"/>
              </a:solidFill>
            </a:endParaRPr>
          </a:p>
        </p:txBody>
      </p:sp>
    </p:spTree>
    <p:extLst>
      <p:ext uri="{BB962C8B-B14F-4D97-AF65-F5344CB8AC3E}">
        <p14:creationId xmlns:p14="http://schemas.microsoft.com/office/powerpoint/2010/main" val="2365237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781050" y="2659448"/>
            <a:ext cx="3130550" cy="331402"/>
          </a:xfrm>
          <a:prstGeom prst="homePlat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GB" sz="2200" dirty="0"/>
          </a:p>
        </p:txBody>
      </p:sp>
      <p:sp>
        <p:nvSpPr>
          <p:cNvPr id="3" name="Title 2"/>
          <p:cNvSpPr>
            <a:spLocks noGrp="1"/>
          </p:cNvSpPr>
          <p:nvPr>
            <p:ph type="title"/>
          </p:nvPr>
        </p:nvSpPr>
        <p:spPr/>
        <p:txBody>
          <a:bodyPr/>
          <a:lstStyle/>
          <a:p>
            <a:r>
              <a:rPr lang="en-GB" dirty="0" smtClean="0"/>
              <a:t>Twelve Factors</a:t>
            </a:r>
            <a:endParaRPr lang="en-GB" dirty="0"/>
          </a:p>
        </p:txBody>
      </p:sp>
      <p:sp>
        <p:nvSpPr>
          <p:cNvPr id="4" name="Content Placeholder 3"/>
          <p:cNvSpPr>
            <a:spLocks noGrp="1"/>
          </p:cNvSpPr>
          <p:nvPr>
            <p:ph idx="1"/>
          </p:nvPr>
        </p:nvSpPr>
        <p:spPr>
          <a:xfrm>
            <a:off x="335450" y="1364048"/>
            <a:ext cx="3147052" cy="4996220"/>
          </a:xfrm>
          <a:solidFill>
            <a:schemeClr val="tx1"/>
          </a:solidFill>
        </p:spPr>
        <p:txBody>
          <a:bodyPr/>
          <a:lstStyle/>
          <a:p>
            <a:pPr marL="514350" indent="-514350">
              <a:buFont typeface="+mj-lt"/>
              <a:buAutoNum type="romanUcPeriod"/>
            </a:pPr>
            <a:r>
              <a:rPr lang="en-GB" b="1" dirty="0" smtClean="0">
                <a:solidFill>
                  <a:schemeClr val="tx1">
                    <a:lumMod val="75000"/>
                    <a:lumOff val="25000"/>
                  </a:schemeClr>
                </a:solidFill>
              </a:rPr>
              <a:t>Codebase</a:t>
            </a:r>
          </a:p>
          <a:p>
            <a:pPr marL="457200" indent="-457200">
              <a:buFont typeface="+mj-lt"/>
              <a:buAutoNum type="romanUcPeriod"/>
            </a:pPr>
            <a:r>
              <a:rPr lang="en-GB" dirty="0" smtClean="0">
                <a:solidFill>
                  <a:schemeClr val="tx1">
                    <a:lumMod val="75000"/>
                    <a:lumOff val="25000"/>
                  </a:schemeClr>
                </a:solidFill>
              </a:rPr>
              <a:t>Dependencies</a:t>
            </a:r>
          </a:p>
          <a:p>
            <a:pPr marL="457200" indent="-457200">
              <a:buFont typeface="+mj-lt"/>
              <a:buAutoNum type="romanUcPeriod"/>
            </a:pPr>
            <a:r>
              <a:rPr lang="en-GB" dirty="0" err="1" smtClean="0">
                <a:solidFill>
                  <a:schemeClr val="tx1">
                    <a:lumMod val="75000"/>
                    <a:lumOff val="25000"/>
                  </a:schemeClr>
                </a:solidFill>
              </a:rPr>
              <a:t>Config</a:t>
            </a:r>
            <a:endParaRPr lang="en-GB" dirty="0" smtClean="0">
              <a:solidFill>
                <a:schemeClr val="tx1">
                  <a:lumMod val="75000"/>
                  <a:lumOff val="25000"/>
                </a:schemeClr>
              </a:solidFill>
            </a:endParaRPr>
          </a:p>
          <a:p>
            <a:pPr marL="457200" indent="-457200">
              <a:buFont typeface="+mj-lt"/>
              <a:buAutoNum type="romanUcPeriod"/>
            </a:pPr>
            <a:r>
              <a:rPr lang="en-GB" dirty="0" smtClean="0">
                <a:solidFill>
                  <a:schemeClr val="bg1"/>
                </a:solidFill>
              </a:rPr>
              <a:t>Backing Services</a:t>
            </a:r>
          </a:p>
          <a:p>
            <a:pPr marL="457200" indent="-457200">
              <a:buFont typeface="+mj-lt"/>
              <a:buAutoNum type="romanUcPeriod"/>
            </a:pPr>
            <a:r>
              <a:rPr lang="en-GB" dirty="0" smtClean="0">
                <a:solidFill>
                  <a:schemeClr val="tx1">
                    <a:lumMod val="75000"/>
                    <a:lumOff val="25000"/>
                  </a:schemeClr>
                </a:solidFill>
              </a:rPr>
              <a:t>Build, release, run</a:t>
            </a:r>
          </a:p>
          <a:p>
            <a:pPr marL="457200" indent="-457200">
              <a:buFont typeface="+mj-lt"/>
              <a:buAutoNum type="romanUcPeriod"/>
            </a:pPr>
            <a:r>
              <a:rPr lang="en-GB" dirty="0" smtClean="0">
                <a:solidFill>
                  <a:schemeClr val="tx1">
                    <a:lumMod val="75000"/>
                    <a:lumOff val="25000"/>
                  </a:schemeClr>
                </a:solidFill>
              </a:rPr>
              <a:t>Processes</a:t>
            </a:r>
          </a:p>
          <a:p>
            <a:pPr marL="457200" indent="-457200">
              <a:buFont typeface="+mj-lt"/>
              <a:buAutoNum type="romanUcPeriod"/>
            </a:pPr>
            <a:r>
              <a:rPr lang="en-GB" dirty="0" smtClean="0">
                <a:solidFill>
                  <a:schemeClr val="tx1">
                    <a:lumMod val="75000"/>
                    <a:lumOff val="25000"/>
                  </a:schemeClr>
                </a:solidFill>
              </a:rPr>
              <a:t>Port binding</a:t>
            </a:r>
          </a:p>
          <a:p>
            <a:pPr marL="457200" indent="-457200">
              <a:buFont typeface="+mj-lt"/>
              <a:buAutoNum type="romanUcPeriod"/>
            </a:pPr>
            <a:r>
              <a:rPr lang="en-GB" dirty="0" smtClean="0">
                <a:solidFill>
                  <a:schemeClr val="tx1">
                    <a:lumMod val="75000"/>
                    <a:lumOff val="25000"/>
                  </a:schemeClr>
                </a:solidFill>
              </a:rPr>
              <a:t>Concurrency</a:t>
            </a:r>
          </a:p>
          <a:p>
            <a:pPr marL="457200" indent="-457200">
              <a:buFont typeface="+mj-lt"/>
              <a:buAutoNum type="romanUcPeriod"/>
            </a:pPr>
            <a:r>
              <a:rPr lang="en-GB" dirty="0" smtClean="0">
                <a:solidFill>
                  <a:schemeClr val="tx1">
                    <a:lumMod val="75000"/>
                    <a:lumOff val="25000"/>
                  </a:schemeClr>
                </a:solidFill>
              </a:rPr>
              <a:t>Disposability</a:t>
            </a:r>
          </a:p>
          <a:p>
            <a:pPr marL="457200" indent="-457200">
              <a:buFont typeface="+mj-lt"/>
              <a:buAutoNum type="romanUcPeriod"/>
            </a:pPr>
            <a:r>
              <a:rPr lang="en-GB" dirty="0" smtClean="0">
                <a:solidFill>
                  <a:schemeClr val="tx1">
                    <a:lumMod val="75000"/>
                    <a:lumOff val="25000"/>
                  </a:schemeClr>
                </a:solidFill>
              </a:rPr>
              <a:t>Dev/prod parity</a:t>
            </a:r>
          </a:p>
          <a:p>
            <a:pPr marL="457200" indent="-457200">
              <a:buFont typeface="+mj-lt"/>
              <a:buAutoNum type="romanUcPeriod"/>
            </a:pPr>
            <a:r>
              <a:rPr lang="en-GB" dirty="0" smtClean="0">
                <a:solidFill>
                  <a:schemeClr val="tx1">
                    <a:lumMod val="75000"/>
                    <a:lumOff val="25000"/>
                  </a:schemeClr>
                </a:solidFill>
              </a:rPr>
              <a:t>Logs</a:t>
            </a:r>
          </a:p>
          <a:p>
            <a:pPr marL="457200" indent="-457200">
              <a:buFont typeface="+mj-lt"/>
              <a:buAutoNum type="romanUcPeriod"/>
            </a:pPr>
            <a:r>
              <a:rPr lang="en-GB" dirty="0" smtClean="0">
                <a:solidFill>
                  <a:schemeClr val="tx1">
                    <a:lumMod val="75000"/>
                    <a:lumOff val="25000"/>
                  </a:schemeClr>
                </a:solidFill>
              </a:rPr>
              <a:t>Admin processes</a:t>
            </a:r>
            <a:endParaRPr lang="en-GB" dirty="0">
              <a:solidFill>
                <a:schemeClr val="tx1">
                  <a:lumMod val="75000"/>
                  <a:lumOff val="25000"/>
                </a:schemeClr>
              </a:solidFill>
            </a:endParaRPr>
          </a:p>
        </p:txBody>
      </p:sp>
      <p:sp>
        <p:nvSpPr>
          <p:cNvPr id="6" name="TextBox 5"/>
          <p:cNvSpPr txBox="1"/>
          <p:nvPr/>
        </p:nvSpPr>
        <p:spPr>
          <a:xfrm>
            <a:off x="3911600" y="1364048"/>
            <a:ext cx="4724400" cy="4996220"/>
          </a:xfrm>
          <a:prstGeom prst="rect">
            <a:avLst/>
          </a:prstGeom>
          <a:solidFill>
            <a:schemeClr val="tx1"/>
          </a:solidFill>
          <a:ln>
            <a:solidFill>
              <a:schemeClr val="tx1"/>
            </a:solidFill>
          </a:ln>
          <a:effectLst/>
        </p:spPr>
        <p:txBody>
          <a:bodyPr wrap="square" lIns="180000" tIns="180000" rIns="180000" bIns="180000" rtlCol="0">
            <a:noAutofit/>
          </a:bodyPr>
          <a:lstStyle/>
          <a:p>
            <a:pPr marL="342900" indent="-342900">
              <a:buFont typeface="Arial" panose="020B0604020202020204" pitchFamily="34" charset="0"/>
              <a:buChar char="•"/>
            </a:pPr>
            <a:r>
              <a:rPr lang="en-GB" sz="2200" dirty="0">
                <a:solidFill>
                  <a:schemeClr val="bg1"/>
                </a:solidFill>
              </a:rPr>
              <a:t>Treat backing services as attached </a:t>
            </a:r>
            <a:r>
              <a:rPr lang="en-GB" sz="2200" dirty="0" smtClean="0">
                <a:solidFill>
                  <a:schemeClr val="bg1"/>
                </a:solidFill>
              </a:rPr>
              <a:t>resources</a:t>
            </a:r>
          </a:p>
          <a:p>
            <a:pPr marL="342900" indent="-342900">
              <a:buFont typeface="Arial" panose="020B0604020202020204" pitchFamily="34" charset="0"/>
              <a:buChar char="•"/>
            </a:pPr>
            <a:endParaRPr lang="en-GB" sz="2200" dirty="0" smtClean="0">
              <a:solidFill>
                <a:schemeClr val="bg1"/>
              </a:solidFill>
            </a:endParaRPr>
          </a:p>
          <a:p>
            <a:pPr marL="342900" indent="-342900">
              <a:buFont typeface="Arial" panose="020B0604020202020204" pitchFamily="34" charset="0"/>
              <a:buChar char="•"/>
            </a:pPr>
            <a:r>
              <a:rPr lang="en-GB" sz="2200" dirty="0" smtClean="0">
                <a:solidFill>
                  <a:schemeClr val="bg1"/>
                </a:solidFill>
              </a:rPr>
              <a:t>Local and remote resources should be treated identically</a:t>
            </a:r>
            <a:endParaRPr lang="en-GB" sz="2200" dirty="0">
              <a:solidFill>
                <a:schemeClr val="bg1"/>
              </a:solidFill>
            </a:endParaRPr>
          </a:p>
          <a:p>
            <a:pPr marL="342900" indent="-342900">
              <a:buFont typeface="Arial" panose="020B0604020202020204" pitchFamily="34" charset="0"/>
              <a:buChar char="•"/>
            </a:pPr>
            <a:endParaRPr lang="en-GB" sz="2200" dirty="0" smtClean="0">
              <a:solidFill>
                <a:schemeClr val="bg1"/>
              </a:solidFill>
            </a:endParaRPr>
          </a:p>
          <a:p>
            <a:pPr marL="342900" indent="-342900">
              <a:buFont typeface="Arial" panose="020B0604020202020204" pitchFamily="34" charset="0"/>
              <a:buChar char="•"/>
            </a:pPr>
            <a:r>
              <a:rPr lang="en-GB" sz="2200" dirty="0" smtClean="0">
                <a:solidFill>
                  <a:srgbClr val="34B1EC"/>
                </a:solidFill>
              </a:rPr>
              <a:t>Bluemix</a:t>
            </a:r>
            <a:r>
              <a:rPr lang="en-GB" sz="2200" dirty="0">
                <a:solidFill>
                  <a:srgbClr val="34B1EC"/>
                </a:solidFill>
              </a:rPr>
              <a:t>: </a:t>
            </a:r>
            <a:r>
              <a:rPr lang="en-GB" sz="2200" dirty="0" smtClean="0">
                <a:solidFill>
                  <a:srgbClr val="34B1EC"/>
                </a:solidFill>
              </a:rPr>
              <a:t>same mechanism for creating and binding to all services (including custom user provided)</a:t>
            </a:r>
            <a:endParaRPr lang="en-GB" sz="2200" dirty="0">
              <a:solidFill>
                <a:schemeClr val="bg1"/>
              </a:solidFill>
            </a:endParaRPr>
          </a:p>
          <a:p>
            <a:endParaRPr lang="en-GB" sz="2200" dirty="0">
              <a:solidFill>
                <a:schemeClr val="bg1"/>
              </a:solidFill>
            </a:endParaRPr>
          </a:p>
        </p:txBody>
      </p:sp>
    </p:spTree>
    <p:extLst>
      <p:ext uri="{BB962C8B-B14F-4D97-AF65-F5344CB8AC3E}">
        <p14:creationId xmlns:p14="http://schemas.microsoft.com/office/powerpoint/2010/main" val="29281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a:xfrm>
            <a:off x="781050" y="3059498"/>
            <a:ext cx="3130550" cy="331402"/>
          </a:xfrm>
          <a:prstGeom prst="homePlat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GB" sz="2200" dirty="0"/>
          </a:p>
        </p:txBody>
      </p:sp>
      <p:sp>
        <p:nvSpPr>
          <p:cNvPr id="3" name="Title 2"/>
          <p:cNvSpPr>
            <a:spLocks noGrp="1"/>
          </p:cNvSpPr>
          <p:nvPr>
            <p:ph type="title"/>
          </p:nvPr>
        </p:nvSpPr>
        <p:spPr/>
        <p:txBody>
          <a:bodyPr/>
          <a:lstStyle/>
          <a:p>
            <a:r>
              <a:rPr lang="en-GB" dirty="0" smtClean="0"/>
              <a:t>Twelve Factors</a:t>
            </a:r>
            <a:endParaRPr lang="en-GB" dirty="0"/>
          </a:p>
        </p:txBody>
      </p:sp>
      <p:sp>
        <p:nvSpPr>
          <p:cNvPr id="4" name="Content Placeholder 3"/>
          <p:cNvSpPr>
            <a:spLocks noGrp="1"/>
          </p:cNvSpPr>
          <p:nvPr>
            <p:ph idx="1"/>
          </p:nvPr>
        </p:nvSpPr>
        <p:spPr>
          <a:xfrm>
            <a:off x="335450" y="1364048"/>
            <a:ext cx="3147052" cy="4996220"/>
          </a:xfrm>
          <a:solidFill>
            <a:schemeClr val="tx1"/>
          </a:solidFill>
        </p:spPr>
        <p:txBody>
          <a:bodyPr/>
          <a:lstStyle/>
          <a:p>
            <a:pPr marL="514350" indent="-514350">
              <a:buFont typeface="+mj-lt"/>
              <a:buAutoNum type="romanUcPeriod"/>
            </a:pPr>
            <a:r>
              <a:rPr lang="en-GB" b="1" dirty="0" smtClean="0">
                <a:solidFill>
                  <a:schemeClr val="tx1">
                    <a:lumMod val="75000"/>
                    <a:lumOff val="25000"/>
                  </a:schemeClr>
                </a:solidFill>
              </a:rPr>
              <a:t>Codebase</a:t>
            </a:r>
          </a:p>
          <a:p>
            <a:pPr marL="457200" indent="-457200">
              <a:buFont typeface="+mj-lt"/>
              <a:buAutoNum type="romanUcPeriod"/>
            </a:pPr>
            <a:r>
              <a:rPr lang="en-GB" dirty="0" smtClean="0">
                <a:solidFill>
                  <a:schemeClr val="tx1">
                    <a:lumMod val="75000"/>
                    <a:lumOff val="25000"/>
                  </a:schemeClr>
                </a:solidFill>
              </a:rPr>
              <a:t>Dependencies</a:t>
            </a:r>
          </a:p>
          <a:p>
            <a:pPr marL="457200" indent="-457200">
              <a:buFont typeface="+mj-lt"/>
              <a:buAutoNum type="romanUcPeriod"/>
            </a:pPr>
            <a:r>
              <a:rPr lang="en-GB" dirty="0" err="1" smtClean="0">
                <a:solidFill>
                  <a:schemeClr val="tx1">
                    <a:lumMod val="75000"/>
                    <a:lumOff val="25000"/>
                  </a:schemeClr>
                </a:solidFill>
              </a:rPr>
              <a:t>Config</a:t>
            </a:r>
            <a:endParaRPr lang="en-GB" dirty="0" smtClean="0">
              <a:solidFill>
                <a:schemeClr val="tx1">
                  <a:lumMod val="75000"/>
                  <a:lumOff val="25000"/>
                </a:schemeClr>
              </a:solidFill>
            </a:endParaRPr>
          </a:p>
          <a:p>
            <a:pPr marL="457200" indent="-457200">
              <a:buFont typeface="+mj-lt"/>
              <a:buAutoNum type="romanUcPeriod"/>
            </a:pPr>
            <a:r>
              <a:rPr lang="en-GB" dirty="0" smtClean="0">
                <a:solidFill>
                  <a:schemeClr val="tx1">
                    <a:lumMod val="75000"/>
                    <a:lumOff val="25000"/>
                  </a:schemeClr>
                </a:solidFill>
              </a:rPr>
              <a:t>Backing Services</a:t>
            </a:r>
          </a:p>
          <a:p>
            <a:pPr marL="457200" indent="-457200">
              <a:buFont typeface="+mj-lt"/>
              <a:buAutoNum type="romanUcPeriod"/>
            </a:pPr>
            <a:r>
              <a:rPr lang="en-GB" dirty="0" smtClean="0">
                <a:solidFill>
                  <a:schemeClr val="bg1"/>
                </a:solidFill>
              </a:rPr>
              <a:t>Build, release, run</a:t>
            </a:r>
          </a:p>
          <a:p>
            <a:pPr marL="457200" indent="-457200">
              <a:buFont typeface="+mj-lt"/>
              <a:buAutoNum type="romanUcPeriod"/>
            </a:pPr>
            <a:r>
              <a:rPr lang="en-GB" dirty="0" smtClean="0">
                <a:solidFill>
                  <a:schemeClr val="tx1">
                    <a:lumMod val="75000"/>
                    <a:lumOff val="25000"/>
                  </a:schemeClr>
                </a:solidFill>
              </a:rPr>
              <a:t>Processes</a:t>
            </a:r>
          </a:p>
          <a:p>
            <a:pPr marL="457200" indent="-457200">
              <a:buFont typeface="+mj-lt"/>
              <a:buAutoNum type="romanUcPeriod"/>
            </a:pPr>
            <a:r>
              <a:rPr lang="en-GB" dirty="0" smtClean="0">
                <a:solidFill>
                  <a:schemeClr val="tx1">
                    <a:lumMod val="75000"/>
                    <a:lumOff val="25000"/>
                  </a:schemeClr>
                </a:solidFill>
              </a:rPr>
              <a:t>Port binding</a:t>
            </a:r>
          </a:p>
          <a:p>
            <a:pPr marL="457200" indent="-457200">
              <a:buFont typeface="+mj-lt"/>
              <a:buAutoNum type="romanUcPeriod"/>
            </a:pPr>
            <a:r>
              <a:rPr lang="en-GB" dirty="0" smtClean="0">
                <a:solidFill>
                  <a:schemeClr val="tx1">
                    <a:lumMod val="75000"/>
                    <a:lumOff val="25000"/>
                  </a:schemeClr>
                </a:solidFill>
              </a:rPr>
              <a:t>Concurrency</a:t>
            </a:r>
          </a:p>
          <a:p>
            <a:pPr marL="457200" indent="-457200">
              <a:buFont typeface="+mj-lt"/>
              <a:buAutoNum type="romanUcPeriod"/>
            </a:pPr>
            <a:r>
              <a:rPr lang="en-GB" dirty="0" smtClean="0">
                <a:solidFill>
                  <a:schemeClr val="tx1">
                    <a:lumMod val="75000"/>
                    <a:lumOff val="25000"/>
                  </a:schemeClr>
                </a:solidFill>
              </a:rPr>
              <a:t>Disposability</a:t>
            </a:r>
          </a:p>
          <a:p>
            <a:pPr marL="457200" indent="-457200">
              <a:buFont typeface="+mj-lt"/>
              <a:buAutoNum type="romanUcPeriod"/>
            </a:pPr>
            <a:r>
              <a:rPr lang="en-GB" dirty="0" smtClean="0">
                <a:solidFill>
                  <a:schemeClr val="tx1">
                    <a:lumMod val="75000"/>
                    <a:lumOff val="25000"/>
                  </a:schemeClr>
                </a:solidFill>
              </a:rPr>
              <a:t>Dev/prod parity</a:t>
            </a:r>
          </a:p>
          <a:p>
            <a:pPr marL="457200" indent="-457200">
              <a:buFont typeface="+mj-lt"/>
              <a:buAutoNum type="romanUcPeriod"/>
            </a:pPr>
            <a:r>
              <a:rPr lang="en-GB" dirty="0" smtClean="0">
                <a:solidFill>
                  <a:schemeClr val="tx1">
                    <a:lumMod val="75000"/>
                    <a:lumOff val="25000"/>
                  </a:schemeClr>
                </a:solidFill>
              </a:rPr>
              <a:t>Logs</a:t>
            </a:r>
          </a:p>
          <a:p>
            <a:pPr marL="457200" indent="-457200">
              <a:buFont typeface="+mj-lt"/>
              <a:buAutoNum type="romanUcPeriod"/>
            </a:pPr>
            <a:r>
              <a:rPr lang="en-GB" dirty="0" smtClean="0">
                <a:solidFill>
                  <a:schemeClr val="tx1">
                    <a:lumMod val="75000"/>
                    <a:lumOff val="25000"/>
                  </a:schemeClr>
                </a:solidFill>
              </a:rPr>
              <a:t>Admin processes</a:t>
            </a:r>
            <a:endParaRPr lang="en-GB" dirty="0">
              <a:solidFill>
                <a:schemeClr val="tx1">
                  <a:lumMod val="75000"/>
                  <a:lumOff val="25000"/>
                </a:schemeClr>
              </a:solidFill>
            </a:endParaRPr>
          </a:p>
        </p:txBody>
      </p:sp>
      <p:sp>
        <p:nvSpPr>
          <p:cNvPr id="6" name="TextBox 5"/>
          <p:cNvSpPr txBox="1"/>
          <p:nvPr/>
        </p:nvSpPr>
        <p:spPr>
          <a:xfrm>
            <a:off x="3911600" y="1364048"/>
            <a:ext cx="4724400" cy="4996220"/>
          </a:xfrm>
          <a:prstGeom prst="rect">
            <a:avLst/>
          </a:prstGeom>
          <a:solidFill>
            <a:schemeClr val="tx1"/>
          </a:solidFill>
          <a:ln>
            <a:solidFill>
              <a:schemeClr val="tx1"/>
            </a:solidFill>
          </a:ln>
          <a:effectLst/>
        </p:spPr>
        <p:txBody>
          <a:bodyPr wrap="square" lIns="180000" tIns="180000" rIns="180000" bIns="180000" rtlCol="0">
            <a:noAutofit/>
          </a:bodyPr>
          <a:lstStyle/>
          <a:p>
            <a:pPr marL="342900" indent="-342900">
              <a:buFont typeface="Arial" panose="020B0604020202020204" pitchFamily="34" charset="0"/>
              <a:buChar char="•"/>
            </a:pPr>
            <a:r>
              <a:rPr lang="en-GB" sz="2200" dirty="0">
                <a:solidFill>
                  <a:schemeClr val="bg1"/>
                </a:solidFill>
              </a:rPr>
              <a:t>Strictly separate build and run </a:t>
            </a:r>
            <a:r>
              <a:rPr lang="en-GB" sz="2200" dirty="0" smtClean="0">
                <a:solidFill>
                  <a:schemeClr val="bg1"/>
                </a:solidFill>
              </a:rPr>
              <a:t>stages</a:t>
            </a:r>
          </a:p>
          <a:p>
            <a:pPr marL="342900" indent="-342900">
              <a:buFont typeface="Arial" panose="020B0604020202020204" pitchFamily="34" charset="0"/>
              <a:buChar char="•"/>
            </a:pPr>
            <a:endParaRPr lang="en-GB" sz="2200" dirty="0">
              <a:solidFill>
                <a:schemeClr val="bg1"/>
              </a:solidFill>
            </a:endParaRPr>
          </a:p>
          <a:p>
            <a:pPr marL="342900" indent="-342900">
              <a:buFont typeface="Arial" panose="020B0604020202020204" pitchFamily="34" charset="0"/>
              <a:buChar char="•"/>
            </a:pPr>
            <a:r>
              <a:rPr lang="en-GB" sz="2200" dirty="0">
                <a:solidFill>
                  <a:srgbClr val="34B1EC"/>
                </a:solidFill>
              </a:rPr>
              <a:t>Bluemix: </a:t>
            </a:r>
            <a:r>
              <a:rPr lang="en-GB" sz="2200" dirty="0" smtClean="0">
                <a:solidFill>
                  <a:srgbClr val="34B1EC"/>
                </a:solidFill>
              </a:rPr>
              <a:t>output of build and staging is immutable container</a:t>
            </a:r>
            <a:endParaRPr lang="en-GB" sz="2200" dirty="0">
              <a:solidFill>
                <a:schemeClr val="bg1"/>
              </a:solidFill>
            </a:endParaRPr>
          </a:p>
          <a:p>
            <a:pPr marL="342900" indent="-342900">
              <a:buFont typeface="Arial" panose="020B0604020202020204" pitchFamily="34" charset="0"/>
              <a:buChar char="•"/>
            </a:pPr>
            <a:endParaRPr lang="en-GB" sz="2200" dirty="0">
              <a:solidFill>
                <a:schemeClr val="bg1"/>
              </a:solidFill>
            </a:endParaRPr>
          </a:p>
        </p:txBody>
      </p:sp>
    </p:spTree>
    <p:extLst>
      <p:ext uri="{BB962C8B-B14F-4D97-AF65-F5344CB8AC3E}">
        <p14:creationId xmlns:p14="http://schemas.microsoft.com/office/powerpoint/2010/main" val="213670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00649D"/>
      </a:dk2>
      <a:lt2>
        <a:srgbClr val="9DD0F3"/>
      </a:lt2>
      <a:accent1>
        <a:srgbClr val="34B1EC"/>
      </a:accent1>
      <a:accent2>
        <a:srgbClr val="7F1C7D"/>
      </a:accent2>
      <a:accent3>
        <a:srgbClr val="F04E37"/>
      </a:accent3>
      <a:accent4>
        <a:srgbClr val="17AF4B"/>
      </a:accent4>
      <a:accent5>
        <a:srgbClr val="AB1A86"/>
      </a:accent5>
      <a:accent6>
        <a:srgbClr val="9DD0F3"/>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2031</TotalTime>
  <Words>2728</Words>
  <Application>Microsoft Office PowerPoint</Application>
  <PresentationFormat>On-screen Show (4:3)</PresentationFormat>
  <Paragraphs>403</Paragraphs>
  <Slides>42</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MS PGothic</vt:lpstr>
      <vt:lpstr>SimSun</vt:lpstr>
      <vt:lpstr>Arial</vt:lpstr>
      <vt:lpstr>Arial Rounded MT Bold</vt:lpstr>
      <vt:lpstr>Calibri</vt:lpstr>
      <vt:lpstr>Lucida Grande</vt:lpstr>
      <vt:lpstr>Times New Roman</vt:lpstr>
      <vt:lpstr>Wingdings</vt:lpstr>
      <vt:lpstr>Office Theme</vt:lpstr>
      <vt:lpstr>Introduction to  Microservices and Cloud Native Application Architecture</vt:lpstr>
      <vt:lpstr>Agenda</vt:lpstr>
      <vt:lpstr>What does it mean to be Cloud Native?</vt:lpstr>
      <vt:lpstr>Twelve Factor Apps 12factor.net</vt:lpstr>
      <vt:lpstr>Twelve Factors</vt:lpstr>
      <vt:lpstr>Twelve Factors</vt:lpstr>
      <vt:lpstr>Twelve Factors</vt:lpstr>
      <vt:lpstr>Twelve Factors</vt:lpstr>
      <vt:lpstr>Twelve Factors</vt:lpstr>
      <vt:lpstr>Twelve Factors</vt:lpstr>
      <vt:lpstr>Twelve Factors</vt:lpstr>
      <vt:lpstr>Twelve Factors</vt:lpstr>
      <vt:lpstr>Twelve Factors</vt:lpstr>
      <vt:lpstr>Twelve Factors</vt:lpstr>
      <vt:lpstr>Twelve Factors</vt:lpstr>
      <vt:lpstr>Twelve Factors</vt:lpstr>
      <vt:lpstr>What are Microservices?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Monolithic versus Microservices</vt:lpstr>
      <vt:lpstr>Microservice Challenges</vt:lpstr>
      <vt:lpstr>Developing and  Deploying Microservices</vt:lpstr>
      <vt:lpstr>Reducing Operational Complexity</vt:lpstr>
      <vt:lpstr>Service Discovery</vt:lpstr>
      <vt:lpstr>Communication Protocols</vt:lpstr>
      <vt:lpstr>Design for Failure</vt:lpstr>
      <vt:lpstr>Questions?</vt:lpstr>
      <vt:lpstr>Summary</vt:lpstr>
      <vt:lpstr>Thank You</vt:lpstr>
      <vt:lpstr>Notices and Disclaimers</vt:lpstr>
      <vt:lpstr>Notices and Disclaimers (con’t)</vt:lpstr>
    </vt:vector>
  </TitlesOfParts>
  <Company>Creative Concepts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Malcomb</dc:creator>
  <cp:lastModifiedBy>David Currie</cp:lastModifiedBy>
  <cp:revision>97</cp:revision>
  <dcterms:created xsi:type="dcterms:W3CDTF">2014-02-28T14:55:07Z</dcterms:created>
  <dcterms:modified xsi:type="dcterms:W3CDTF">2015-02-24T05:22:13Z</dcterms:modified>
</cp:coreProperties>
</file>