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0" r:id="rId7"/>
    <p:sldId id="269" r:id="rId8"/>
    <p:sldId id="262" r:id="rId9"/>
    <p:sldId id="267" r:id="rId10"/>
    <p:sldId id="264" r:id="rId11"/>
    <p:sldId id="268" r:id="rId12"/>
    <p:sldId id="261" r:id="rId13"/>
    <p:sldId id="26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9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8034" y="734097"/>
            <a:ext cx="10431888" cy="2625145"/>
          </a:xfrm>
        </p:spPr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/>
            </a:r>
            <a:br>
              <a:rPr lang="ru-RU" sz="4400" dirty="0" smtClean="0">
                <a:effectLst/>
              </a:rPr>
            </a:br>
            <a:r>
              <a:rPr lang="ru-RU" sz="4400" dirty="0">
                <a:effectLst/>
              </a:rPr>
              <a:t/>
            </a:r>
            <a:br>
              <a:rPr lang="ru-RU" sz="4400" dirty="0">
                <a:effectLst/>
              </a:rPr>
            </a:br>
            <a:r>
              <a:rPr lang="ru-RU" sz="4400" dirty="0">
                <a:effectLst/>
              </a:rPr>
              <a:t>Расширение функциональности системы микширования </a:t>
            </a:r>
            <a:r>
              <a:rPr lang="ru-RU" sz="4400" dirty="0" smtClean="0">
                <a:effectLst/>
              </a:rPr>
              <a:t>видеопотоков</a:t>
            </a:r>
            <a:endParaRPr lang="ru-RU" sz="4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3452" y="4761962"/>
            <a:ext cx="7676323" cy="1625958"/>
          </a:xfrm>
        </p:spPr>
        <p:txBody>
          <a:bodyPr/>
          <a:lstStyle/>
          <a:p>
            <a:r>
              <a:rPr lang="ru-RU" dirty="0" smtClean="0"/>
              <a:t>Исполнитель</a:t>
            </a:r>
            <a:r>
              <a:rPr lang="en-US" dirty="0" smtClean="0"/>
              <a:t>: </a:t>
            </a:r>
            <a:r>
              <a:rPr lang="ru-RU" dirty="0" smtClean="0"/>
              <a:t>Медведев Алексей</a:t>
            </a:r>
          </a:p>
          <a:p>
            <a:r>
              <a:rPr lang="ru-RU" dirty="0" smtClean="0"/>
              <a:t>Заказчик</a:t>
            </a:r>
            <a:r>
              <a:rPr lang="en-US" dirty="0" smtClean="0"/>
              <a:t>: </a:t>
            </a:r>
            <a:r>
              <a:rPr lang="ru-RU" dirty="0" smtClean="0"/>
              <a:t>Сумин Д. А.</a:t>
            </a:r>
          </a:p>
          <a:p>
            <a:r>
              <a:rPr lang="ru-RU" dirty="0" smtClean="0"/>
              <a:t>Лицей №1533, 2014г.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7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8382" y="440027"/>
            <a:ext cx="9905998" cy="1905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Использованные средства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8382" y="2151844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Aforge.net</a:t>
            </a:r>
          </a:p>
          <a:p>
            <a:r>
              <a:rPr lang="en-US" sz="2800" dirty="0" err="1" smtClean="0"/>
              <a:t>NAudio</a:t>
            </a:r>
            <a:endParaRPr lang="ru-RU" sz="2800" dirty="0"/>
          </a:p>
          <a:p>
            <a:r>
              <a:rPr lang="en-US" sz="2800" dirty="0" smtClean="0"/>
              <a:t>Visual </a:t>
            </a:r>
            <a:r>
              <a:rPr lang="en-US" sz="2800" dirty="0"/>
              <a:t>Studio </a:t>
            </a:r>
            <a:r>
              <a:rPr lang="en-US" sz="2800" dirty="0" smtClean="0"/>
              <a:t>2013</a:t>
            </a:r>
          </a:p>
          <a:p>
            <a:r>
              <a:rPr lang="en-US" sz="2800" dirty="0"/>
              <a:t>.NET Framework 3.5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17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997" y="94735"/>
            <a:ext cx="9905998" cy="1905000"/>
          </a:xfrm>
        </p:spPr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2559" y="1999735"/>
            <a:ext cx="9905998" cy="43516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effectLst/>
              </a:rPr>
              <a:t>track.ffmpeg.org</a:t>
            </a:r>
          </a:p>
          <a:p>
            <a:r>
              <a:rPr lang="en-US" sz="2400" dirty="0" smtClean="0">
                <a:effectLst/>
              </a:rPr>
              <a:t>stackoverflow.com</a:t>
            </a:r>
            <a:endParaRPr lang="ru-RU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FFmpeg.gusari.org</a:t>
            </a:r>
            <a:endParaRPr lang="ru-RU" sz="2400" dirty="0" smtClean="0">
              <a:effectLst/>
            </a:endParaRPr>
          </a:p>
          <a:p>
            <a:r>
              <a:rPr lang="ru-RU" sz="2400" dirty="0" smtClean="0">
                <a:effectLst/>
              </a:rPr>
              <a:t>aforgenet.com</a:t>
            </a:r>
          </a:p>
          <a:p>
            <a:r>
              <a:rPr lang="ru-RU" sz="2400" dirty="0" smtClean="0">
                <a:effectLst/>
              </a:rPr>
              <a:t>en.code-bude.net</a:t>
            </a:r>
          </a:p>
          <a:p>
            <a:r>
              <a:rPr lang="ru-RU" sz="2400" dirty="0" smtClean="0">
                <a:effectLst/>
              </a:rPr>
              <a:t>naudio.codeplex.com</a:t>
            </a:r>
          </a:p>
          <a:p>
            <a:r>
              <a:rPr lang="ru-RU" sz="2400" dirty="0" smtClean="0">
                <a:effectLst/>
              </a:rPr>
              <a:t>blogs.msdn.com</a:t>
            </a:r>
          </a:p>
          <a:p>
            <a:r>
              <a:rPr lang="ru-RU" sz="2400" dirty="0">
                <a:effectLst/>
              </a:rPr>
              <a:t>auditory.ru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71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514600"/>
            <a:ext cx="8027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track.FFmpeg.org</a:t>
            </a:r>
          </a:p>
          <a:p>
            <a:r>
              <a:rPr lang="en-US" dirty="0" smtClean="0"/>
              <a:t>stackoverflow.com</a:t>
            </a:r>
            <a:endParaRPr lang="ru-RU" dirty="0" smtClean="0"/>
          </a:p>
          <a:p>
            <a:r>
              <a:rPr lang="ru-RU" dirty="0" smtClean="0"/>
              <a:t>aforgenet.com</a:t>
            </a:r>
          </a:p>
          <a:p>
            <a:r>
              <a:rPr lang="ru-RU" dirty="0" smtClean="0"/>
              <a:t>naudio.codeplex.com</a:t>
            </a:r>
          </a:p>
          <a:p>
            <a:r>
              <a:rPr lang="ru-RU" dirty="0"/>
              <a:t>blogs.msdn.com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369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764407"/>
            <a:ext cx="9905998" cy="4211392"/>
          </a:xfrm>
        </p:spPr>
        <p:txBody>
          <a:bodyPr/>
          <a:lstStyle/>
          <a:p>
            <a:r>
              <a:rPr lang="ru-RU" dirty="0" smtClean="0"/>
              <a:t>Во время разработки программы были рассмотрены библиотеки</a:t>
            </a:r>
            <a:r>
              <a:rPr lang="en-US" dirty="0" smtClean="0"/>
              <a:t>: </a:t>
            </a:r>
            <a:r>
              <a:rPr lang="ru-RU" dirty="0" smtClean="0"/>
              <a:t>  </a:t>
            </a:r>
            <a:r>
              <a:rPr lang="en-US" dirty="0" err="1" smtClean="0"/>
              <a:t>FFmpeg</a:t>
            </a:r>
            <a:r>
              <a:rPr lang="en-US" dirty="0"/>
              <a:t>, </a:t>
            </a:r>
            <a:r>
              <a:rPr lang="ru-RU" dirty="0"/>
              <a:t>AviCap32.dll, 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DirectShow</a:t>
            </a:r>
            <a:r>
              <a:rPr lang="ru-RU" dirty="0"/>
              <a:t>, </a:t>
            </a:r>
            <a:r>
              <a:rPr lang="ru-RU" dirty="0" err="1"/>
              <a:t>Media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, </a:t>
            </a:r>
            <a:r>
              <a:rPr lang="ru-RU" dirty="0" err="1"/>
              <a:t>Emgu</a:t>
            </a: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dirty="0" smtClean="0"/>
              <a:t>CV</a:t>
            </a:r>
            <a:r>
              <a:rPr lang="ru-RU" dirty="0" smtClean="0"/>
              <a:t>,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 smtClean="0"/>
              <a:t>Silverlight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Accord, </a:t>
            </a:r>
            <a:r>
              <a:rPr lang="ru-RU" dirty="0" smtClean="0"/>
              <a:t>но в результате работы с ними были найдены более функциональные и легкие в работе библиотеки</a:t>
            </a:r>
          </a:p>
          <a:p>
            <a:r>
              <a:rPr lang="ru-RU" dirty="0" smtClean="0"/>
              <a:t>Также во время создание части программы ответственной за запись видео  было обнаружено, что стандартные таймеры в </a:t>
            </a:r>
            <a:r>
              <a:rPr lang="en-US" dirty="0" smtClean="0"/>
              <a:t>c#</a:t>
            </a:r>
            <a:r>
              <a:rPr lang="ru-RU" dirty="0" smtClean="0"/>
              <a:t> могут иметь интервал  кратный 15.6 </a:t>
            </a:r>
            <a:r>
              <a:rPr lang="en-US" dirty="0" smtClean="0"/>
              <a:t>m</a:t>
            </a:r>
            <a:r>
              <a:rPr lang="ru-RU" dirty="0" smtClean="0"/>
              <a:t>с, а другие интервалы округляются, что привело к смене частоты выходного потока с 25 </a:t>
            </a:r>
            <a:r>
              <a:rPr lang="ru-RU" sz="1200" dirty="0" smtClean="0"/>
              <a:t>кадр./с </a:t>
            </a:r>
            <a:r>
              <a:rPr lang="ru-RU" dirty="0" smtClean="0"/>
              <a:t>до 30 </a:t>
            </a:r>
            <a:r>
              <a:rPr lang="ru-RU" sz="1200" dirty="0"/>
              <a:t>кадр./с</a:t>
            </a:r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94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18940"/>
            <a:ext cx="9612446" cy="1587321"/>
          </a:xfrm>
        </p:spPr>
        <p:txBody>
          <a:bodyPr/>
          <a:lstStyle/>
          <a:p>
            <a:r>
              <a:rPr lang="ru-RU" dirty="0" smtClean="0"/>
              <a:t>Обзор предшествующих решений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532486"/>
              </p:ext>
            </p:extLst>
          </p:nvPr>
        </p:nvGraphicFramePr>
        <p:xfrm>
          <a:off x="922472" y="1983346"/>
          <a:ext cx="10398058" cy="329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063"/>
                <a:gridCol w="2149458"/>
                <a:gridCol w="2298163"/>
                <a:gridCol w="3025374"/>
              </a:tblGrid>
              <a:tr h="434774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</a:t>
                      </a:r>
                      <a:r>
                        <a:rPr lang="ru-RU" sz="1800" b="1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endParaRPr lang="ru-RU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ОС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Стоимость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8140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800" b="1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irecast</a:t>
                      </a:r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YouTube</a:t>
                      </a:r>
                      <a:endParaRPr lang="ru-RU" sz="1800" b="1" kern="1200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приобретается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отдельно)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Windows,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Mac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$</a:t>
                      </a: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499+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$</a:t>
                      </a: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199( поддержка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HD)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8140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ViDiNG</a:t>
                      </a:r>
                      <a:endParaRPr lang="ru-RU" sz="1800" b="1" kern="1200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Микширование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на сервере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90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000р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123414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DvSwitch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Linux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6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00507"/>
            <a:ext cx="9905998" cy="1721476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2470" y="1622738"/>
            <a:ext cx="10784425" cy="45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</a:rPr>
              <a:t>П</a:t>
            </a:r>
            <a:r>
              <a:rPr lang="ru-RU" sz="2400" dirty="0" smtClean="0">
                <a:effectLst/>
              </a:rPr>
              <a:t>рограммный </a:t>
            </a:r>
            <a:r>
              <a:rPr lang="ru-RU" sz="2400" dirty="0">
                <a:effectLst/>
              </a:rPr>
              <a:t>комплекс должен обеспечивать следующие дополнительные возможности: </a:t>
            </a:r>
          </a:p>
          <a:p>
            <a:pPr lvl="0"/>
            <a:r>
              <a:rPr lang="ru-RU" sz="2400" dirty="0">
                <a:effectLst/>
              </a:rPr>
              <a:t>Реализацию захвата и обработки видео в формате HD с имеющихся в видеостудии видеокамер.</a:t>
            </a:r>
          </a:p>
          <a:p>
            <a:pPr lvl="0"/>
            <a:r>
              <a:rPr lang="ru-RU" sz="2400" dirty="0">
                <a:effectLst/>
              </a:rPr>
              <a:t>Повышение качества записи и вещания видео до формата HD</a:t>
            </a:r>
          </a:p>
          <a:p>
            <a:pPr lvl="0"/>
            <a:r>
              <a:rPr lang="ru-RU" sz="2400" dirty="0">
                <a:effectLst/>
              </a:rPr>
              <a:t>Увеличение количества поддерживаемых программным комплексом устройств захвата видео.</a:t>
            </a:r>
          </a:p>
        </p:txBody>
      </p:sp>
    </p:spTree>
    <p:extLst>
      <p:ext uri="{BB962C8B-B14F-4D97-AF65-F5344CB8AC3E}">
        <p14:creationId xmlns:p14="http://schemas.microsoft.com/office/powerpoint/2010/main" val="11837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423" y="423544"/>
            <a:ext cx="3947966" cy="1905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системы видеотрансляции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423" y="2328545"/>
            <a:ext cx="5705526" cy="416750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dirty="0">
                <a:effectLst/>
              </a:rPr>
              <a:t>Источники сигнала, которыми могут быть:</a:t>
            </a:r>
          </a:p>
          <a:p>
            <a:pPr lvl="1"/>
            <a:r>
              <a:rPr lang="ru-RU" sz="2000" dirty="0">
                <a:effectLst/>
              </a:rPr>
              <a:t> видеокамеры различных типов, использующие различные форматы данных, протоколы и физические интерфейсы;</a:t>
            </a:r>
          </a:p>
          <a:p>
            <a:pPr lvl="1"/>
            <a:r>
              <a:rPr lang="ru-RU" sz="2000" dirty="0">
                <a:effectLst/>
              </a:rPr>
              <a:t>визуальный образ рабочего стола компьютера;</a:t>
            </a:r>
          </a:p>
          <a:p>
            <a:pPr lvl="1"/>
            <a:r>
              <a:rPr lang="ru-RU" sz="2000" dirty="0">
                <a:effectLst/>
              </a:rPr>
              <a:t>видеофайлы различных форматов;</a:t>
            </a:r>
          </a:p>
          <a:p>
            <a:pPr lvl="1"/>
            <a:r>
              <a:rPr lang="ru-RU" sz="2000" dirty="0">
                <a:effectLst/>
              </a:rPr>
              <a:t>видеопотоки, передаваемые по локальной сети или через интернет;</a:t>
            </a:r>
          </a:p>
          <a:p>
            <a:endParaRPr lang="ru-RU" dirty="0"/>
          </a:p>
        </p:txBody>
      </p:sp>
      <p:pic>
        <p:nvPicPr>
          <p:cNvPr id="7" name="Рисунок 6" descr="Схема работы всего комплекс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75" y="1668162"/>
            <a:ext cx="5695882" cy="4827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7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ru-RU" dirty="0" smtClean="0"/>
              <a:t>Актуальность и 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711817"/>
            <a:ext cx="9905998" cy="4160949"/>
          </a:xfrm>
        </p:spPr>
        <p:txBody>
          <a:bodyPr>
            <a:noAutofit/>
          </a:bodyPr>
          <a:lstStyle/>
          <a:p>
            <a:r>
              <a:rPr lang="ru-RU" sz="2400" dirty="0" smtClean="0"/>
              <a:t>В настоящее время используемая в видеостудии </a:t>
            </a:r>
            <a:r>
              <a:rPr lang="ru-RU" sz="2400" dirty="0" smtClean="0"/>
              <a:t>система не поддерживает работу с </a:t>
            </a:r>
            <a:r>
              <a:rPr lang="en-US" sz="2400" dirty="0" smtClean="0"/>
              <a:t>HD </a:t>
            </a:r>
            <a:r>
              <a:rPr lang="ru-RU" sz="2400" dirty="0" smtClean="0"/>
              <a:t>видео и поддерживает ограниченный набор источников. </a:t>
            </a:r>
          </a:p>
          <a:p>
            <a:r>
              <a:rPr lang="ru-RU" sz="2400" dirty="0" smtClean="0"/>
              <a:t>Данный программный </a:t>
            </a:r>
            <a:r>
              <a:rPr lang="ru-RU" sz="2400" dirty="0"/>
              <a:t>продукт рассчитан на сотрудников лицейской видеостудии, а также на посетителей сайта лицея. </a:t>
            </a:r>
            <a:endParaRPr lang="en-US" sz="2400" dirty="0"/>
          </a:p>
          <a:p>
            <a:r>
              <a:rPr lang="ru-RU" sz="2400" dirty="0" smtClean="0"/>
              <a:t>С </a:t>
            </a:r>
            <a:r>
              <a:rPr lang="ru-RU" sz="2400" dirty="0"/>
              <a:t>появлением новых мониторов с HD </a:t>
            </a:r>
            <a:r>
              <a:rPr lang="ru-RU" sz="2400" dirty="0" smtClean="0"/>
              <a:t>разрешением </a:t>
            </a:r>
            <a:r>
              <a:rPr lang="ru-RU" sz="2400" dirty="0"/>
              <a:t>вырос спрос на просмотр видео в высоком разрешении. В связи с этим важно производить запись и трансляцию в актуальных на сегодняшний день форматах.</a:t>
            </a:r>
          </a:p>
        </p:txBody>
      </p:sp>
    </p:spTree>
    <p:extLst>
      <p:ext uri="{BB962C8B-B14F-4D97-AF65-F5344CB8AC3E}">
        <p14:creationId xmlns:p14="http://schemas.microsoft.com/office/powerpoint/2010/main" val="9704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258" y="-304800"/>
            <a:ext cx="9905998" cy="1905000"/>
          </a:xfrm>
        </p:spPr>
        <p:txBody>
          <a:bodyPr/>
          <a:lstStyle/>
          <a:p>
            <a:r>
              <a:rPr lang="ru-RU" dirty="0"/>
              <a:t>Обзор предшествующих решений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787453"/>
              </p:ext>
            </p:extLst>
          </p:nvPr>
        </p:nvGraphicFramePr>
        <p:xfrm>
          <a:off x="626258" y="1600201"/>
          <a:ext cx="10385179" cy="480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550"/>
                <a:gridCol w="1744408"/>
                <a:gridCol w="2446638"/>
                <a:gridCol w="1977547"/>
                <a:gridCol w="2077036"/>
              </a:tblGrid>
              <a:tr h="7083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ViDiNG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Wirecast</a:t>
                      </a:r>
                      <a:r>
                        <a:rPr lang="ru-RU" sz="18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1" kern="1200" dirty="0" err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DVSwitch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VideoStudio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08382">
                <a:tc>
                  <a:txBody>
                    <a:bodyPr/>
                    <a:lstStyle/>
                    <a:p>
                      <a:r>
                        <a:rPr lang="ru-RU" dirty="0" smtClean="0"/>
                        <a:t>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Macintosh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0119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эффекты перехода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101197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Встроенный кодировщик видео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</a:t>
                      </a:r>
                      <a:r>
                        <a:rPr lang="ru-RU" baseline="0" dirty="0" smtClean="0"/>
                        <a:t> сервере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8196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Поддержка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(приобретается за</a:t>
                      </a:r>
                      <a:r>
                        <a:rPr lang="ru-RU" baseline="0" dirty="0" smtClean="0"/>
                        <a:t> 199</a:t>
                      </a:r>
                      <a:r>
                        <a:rPr lang="en-US" baseline="0" dirty="0" smtClean="0"/>
                        <a:t>$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548186"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90 000</a:t>
                      </a:r>
                      <a:r>
                        <a:rPr lang="ru-RU" baseline="0" dirty="0" smtClean="0"/>
                        <a:t> руб.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4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040" y="225786"/>
            <a:ext cx="7474553" cy="1200955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236" y="1328770"/>
            <a:ext cx="11029123" cy="516764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 smtClean="0">
                <a:effectLst/>
              </a:rPr>
              <a:t>Анализ существующих форматов передачи и сохранения изображения</a:t>
            </a:r>
          </a:p>
          <a:p>
            <a:pPr lvl="0"/>
            <a:r>
              <a:rPr lang="ru-RU" dirty="0" smtClean="0">
                <a:effectLst/>
              </a:rPr>
              <a:t>Подбор программных средств и изучение их работы</a:t>
            </a:r>
          </a:p>
          <a:p>
            <a:pPr lvl="0"/>
            <a:r>
              <a:rPr lang="ru-RU" dirty="0" smtClean="0">
                <a:effectLst/>
              </a:rPr>
              <a:t>Общее проектирование программного комплекса (структура классов)</a:t>
            </a:r>
          </a:p>
          <a:p>
            <a:pPr lvl="0"/>
            <a:r>
              <a:rPr lang="ru-RU" dirty="0" smtClean="0">
                <a:effectLst/>
              </a:rPr>
              <a:t>Реализация алгоритмов сжатия </a:t>
            </a:r>
            <a:r>
              <a:rPr lang="ru-RU" dirty="0">
                <a:effectLst/>
              </a:rPr>
              <a:t>и </a:t>
            </a:r>
            <a:r>
              <a:rPr lang="ru-RU" dirty="0" smtClean="0">
                <a:effectLst/>
              </a:rPr>
              <a:t>сохранения потоков </a:t>
            </a:r>
            <a:r>
              <a:rPr lang="ru-RU" dirty="0">
                <a:effectLst/>
              </a:rPr>
              <a:t>в файл </a:t>
            </a:r>
          </a:p>
          <a:p>
            <a:pPr lvl="0"/>
            <a:r>
              <a:rPr lang="ru-RU" dirty="0">
                <a:effectLst/>
              </a:rPr>
              <a:t>Создание </a:t>
            </a:r>
            <a:r>
              <a:rPr lang="ru-RU" dirty="0" smtClean="0">
                <a:effectLst/>
              </a:rPr>
              <a:t>микшера</a:t>
            </a:r>
            <a:endParaRPr lang="ru-RU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>
                <a:effectLst/>
              </a:rPr>
              <a:t>Создание интерфейса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>
                <a:effectLst/>
              </a:rPr>
              <a:t>Создание </a:t>
            </a:r>
            <a:r>
              <a:rPr lang="ru-RU" dirty="0">
                <a:effectLst/>
              </a:rPr>
              <a:t>микшера видео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effectLst/>
              </a:rPr>
              <a:t>Создание микшера для управления источниками звука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effectLst/>
              </a:rPr>
              <a:t>Передача результатов </a:t>
            </a:r>
            <a:r>
              <a:rPr lang="ru-RU" dirty="0" smtClean="0">
                <a:effectLst/>
              </a:rPr>
              <a:t>работы</a:t>
            </a:r>
            <a:r>
              <a:rPr lang="en-US" dirty="0" smtClean="0">
                <a:effectLst/>
              </a:rPr>
              <a:t> c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видео и аудио в дополнительный </a:t>
            </a:r>
            <a:r>
              <a:rPr lang="ru-RU" dirty="0" smtClean="0">
                <a:effectLst/>
              </a:rPr>
              <a:t>поток</a:t>
            </a:r>
            <a:endParaRPr lang="ru-RU" dirty="0">
              <a:effectLst/>
            </a:endParaRPr>
          </a:p>
          <a:p>
            <a:pPr lvl="0"/>
            <a:r>
              <a:rPr lang="ru-RU" dirty="0" smtClean="0">
                <a:effectLst/>
              </a:rPr>
              <a:t>Отправка </a:t>
            </a:r>
            <a:r>
              <a:rPr lang="ru-RU" dirty="0">
                <a:effectLst/>
              </a:rPr>
              <a:t>потока по локальной сети</a:t>
            </a:r>
          </a:p>
          <a:p>
            <a:pPr lvl="0"/>
            <a:r>
              <a:rPr lang="ru-RU" dirty="0">
                <a:effectLst/>
              </a:rPr>
              <a:t>Разработка серверной части программы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effectLst/>
              </a:rPr>
              <a:t>Получение потока на дополнительном компьютере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effectLst/>
              </a:rPr>
              <a:t>Конвертация видео в режиме реального времени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effectLst/>
              </a:rPr>
              <a:t>Отправка видео на </a:t>
            </a:r>
            <a:r>
              <a:rPr lang="en-US" dirty="0">
                <a:effectLst/>
              </a:rPr>
              <a:t>web-server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59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ru-RU" dirty="0" smtClean="0"/>
              <a:t>Структура разработанного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856" y="1905000"/>
            <a:ext cx="6210858" cy="4953000"/>
          </a:xfrm>
        </p:spPr>
        <p:txBody>
          <a:bodyPr>
            <a:normAutofit/>
          </a:bodyPr>
          <a:lstStyle/>
          <a:p>
            <a:pPr lvl="0"/>
            <a:r>
              <a:rPr lang="ru-RU" sz="2200" dirty="0" smtClean="0">
                <a:effectLst/>
              </a:rPr>
              <a:t>6 </a:t>
            </a:r>
            <a:r>
              <a:rPr lang="ru-RU" sz="2200" dirty="0">
                <a:effectLst/>
              </a:rPr>
              <a:t>однотипных объектов, отвечающих за настойку видеоисточника и работу с ним;</a:t>
            </a:r>
          </a:p>
          <a:p>
            <a:pPr lvl="0"/>
            <a:r>
              <a:rPr lang="ru-RU" sz="2200" dirty="0">
                <a:effectLst/>
              </a:rPr>
              <a:t>Объект, отвечающий за преобразование формата видеопотока, выбор видеопотока для трансляции, его отображение для целей мониторинга, конвертацию видеопотока в заданный пользователем выходной формат, отправку потока на сервер трансляции;</a:t>
            </a:r>
          </a:p>
          <a:p>
            <a:pPr lvl="0"/>
            <a:r>
              <a:rPr lang="ru-RU" sz="2200" dirty="0">
                <a:effectLst/>
              </a:rPr>
              <a:t>Сервер трансляции, отвечающий за дальнейшую трансляцию видеопотока в интернет.</a:t>
            </a:r>
          </a:p>
          <a:p>
            <a:endParaRPr lang="ru-RU" dirty="0"/>
          </a:p>
        </p:txBody>
      </p:sp>
      <p:pic>
        <p:nvPicPr>
          <p:cNvPr id="4" name="Рисунок 3" descr="Используемые средств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13" y="2052250"/>
            <a:ext cx="5189839" cy="4337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50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037" y="0"/>
            <a:ext cx="9905998" cy="1905000"/>
          </a:xfrm>
        </p:spPr>
        <p:txBody>
          <a:bodyPr/>
          <a:lstStyle/>
          <a:p>
            <a:r>
              <a:rPr lang="ru-RU" dirty="0" smtClean="0"/>
              <a:t>Направление дальнейшей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037" y="1865870"/>
            <a:ext cx="10588174" cy="43990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>
                <a:effectLst/>
              </a:rPr>
              <a:t>Естественным ограничением применимости программы является большой объем информации в </a:t>
            </a:r>
            <a:r>
              <a:rPr lang="en-US" sz="2800" dirty="0">
                <a:effectLst/>
              </a:rPr>
              <a:t>HD</a:t>
            </a:r>
            <a:r>
              <a:rPr lang="ru-RU" sz="2800" dirty="0">
                <a:effectLst/>
              </a:rPr>
              <a:t>-видеопотоке. Поэтому для эффективной работы программы требуется компьютер достаточной мощности.</a:t>
            </a:r>
          </a:p>
          <a:p>
            <a:pPr marL="0" indent="0">
              <a:buNone/>
            </a:pPr>
            <a:r>
              <a:rPr lang="ru-RU" sz="2800" dirty="0">
                <a:effectLst/>
              </a:rPr>
              <a:t>Созданный пакет решает поставленные задачи и допускает возможности для дальнейшего совершенствования, в </a:t>
            </a:r>
            <a:r>
              <a:rPr lang="ru-RU" sz="2800" dirty="0" err="1">
                <a:effectLst/>
              </a:rPr>
              <a:t>т.ч</a:t>
            </a:r>
            <a:r>
              <a:rPr lang="ru-RU" sz="2800" dirty="0">
                <a:effectLst/>
              </a:rPr>
              <a:t>. такие как:</a:t>
            </a:r>
          </a:p>
          <a:p>
            <a:pPr lvl="0"/>
            <a:r>
              <a:rPr lang="ru-RU" sz="2800" dirty="0">
                <a:effectLst/>
              </a:rPr>
              <a:t>Возможность встроить использование эффектов при смене источника: описания классов и логика функции смены источника видеопотока предусматривают использование различных алгоритмов эффектов смены кадра (шторка, звезды, затемнение и т.д.);</a:t>
            </a:r>
          </a:p>
          <a:p>
            <a:pPr lvl="0"/>
            <a:r>
              <a:rPr lang="ru-RU" sz="2800" dirty="0">
                <a:effectLst/>
              </a:rPr>
              <a:t>Обеспечение </a:t>
            </a:r>
            <a:r>
              <a:rPr lang="ru-RU" sz="2800" dirty="0" err="1">
                <a:effectLst/>
              </a:rPr>
              <a:t>многопоточности</a:t>
            </a:r>
            <a:r>
              <a:rPr lang="ru-RU" sz="2800" dirty="0">
                <a:effectLst/>
              </a:rPr>
              <a:t> выходных данных (трансляция нескольких потоков с разным </a:t>
            </a:r>
            <a:r>
              <a:rPr lang="ru-RU" sz="2800" dirty="0" err="1">
                <a:effectLst/>
              </a:rPr>
              <a:t>битрейтом</a:t>
            </a:r>
            <a:r>
              <a:rPr lang="ru-RU" sz="2800" dirty="0">
                <a:effectLst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4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921" y="102973"/>
            <a:ext cx="9905998" cy="1905000"/>
          </a:xfrm>
        </p:spPr>
        <p:txBody>
          <a:bodyPr/>
          <a:lstStyle/>
          <a:p>
            <a:r>
              <a:rPr lang="ru-RU" dirty="0"/>
              <a:t>Результаты и 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161" y="1433384"/>
            <a:ext cx="10930904" cy="5189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effectLst/>
              </a:rPr>
              <a:t>В результате работы был реализован программный продукт - вещательный сервер, обеспечивающий проведение видеотрансляций в сети интернет с уровнем качества изображения, соответствующего стандарту HDTV на базе бытового оборудования. Данный программный продукт обладает следующими свойствами: </a:t>
            </a:r>
          </a:p>
          <a:p>
            <a:pPr lvl="0"/>
            <a:r>
              <a:rPr lang="ru-RU" sz="2400" dirty="0" smtClean="0">
                <a:effectLst/>
              </a:rPr>
              <a:t>Функционирует под управлением ОС </a:t>
            </a:r>
            <a:r>
              <a:rPr lang="ru-RU" sz="2400" dirty="0" err="1" smtClean="0">
                <a:effectLst/>
              </a:rPr>
              <a:t>Windows</a:t>
            </a:r>
            <a:r>
              <a:rPr lang="ru-RU" sz="2400" dirty="0" smtClean="0">
                <a:effectLst/>
              </a:rPr>
              <a:t>, способен работать на любом современном персональном компьютере или ноутбуке;</a:t>
            </a:r>
          </a:p>
          <a:p>
            <a:pPr lvl="0"/>
            <a:r>
              <a:rPr lang="ru-RU" sz="2400" dirty="0" smtClean="0">
                <a:effectLst/>
              </a:rPr>
              <a:t>Работает на бытовом оборудовании, позволяет выбирать формат данных для любого из источников видео независимо от других;</a:t>
            </a:r>
          </a:p>
          <a:p>
            <a:pPr lvl="0"/>
            <a:r>
              <a:rPr lang="ru-RU" sz="2400" dirty="0" smtClean="0">
                <a:effectLst/>
              </a:rPr>
              <a:t>Способен работать с шестью источниками видео, включая камеры, захват видео с экрана компьютера, видеопотоки, принимаемые по сети интернет;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TC103457485[[fn=Сетка]]</Template>
  <TotalTime>639</TotalTime>
  <Words>708</Words>
  <Application>Microsoft Office PowerPoint</Application>
  <PresentationFormat>Широкоэкранный</PresentationFormat>
  <Paragraphs>118</Paragraphs>
  <Slides>14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Сетка</vt:lpstr>
      <vt:lpstr>  Расширение функциональности системы микширования видеопотоков</vt:lpstr>
      <vt:lpstr>Постановка задачи</vt:lpstr>
      <vt:lpstr>Архитектура системы видеотрансляции</vt:lpstr>
      <vt:lpstr>Актуальность и Целевая аудитория</vt:lpstr>
      <vt:lpstr>Обзор предшествующих решений</vt:lpstr>
      <vt:lpstr>Ход работы</vt:lpstr>
      <vt:lpstr>Структура разработанного по</vt:lpstr>
      <vt:lpstr>Направление дальнейшей работы</vt:lpstr>
      <vt:lpstr>Результаты и Выводы</vt:lpstr>
      <vt:lpstr>Использованные средства</vt:lpstr>
      <vt:lpstr>Литература</vt:lpstr>
      <vt:lpstr>Литература</vt:lpstr>
      <vt:lpstr>Результаты и Выводы</vt:lpstr>
      <vt:lpstr>Обзор предшествующих решений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Расширение функциональности системы микширования видеопотоков</dc:title>
  <dc:creator>Алексей Медведев</dc:creator>
  <cp:lastModifiedBy>Aleksey Medvedev</cp:lastModifiedBy>
  <cp:revision>42</cp:revision>
  <dcterms:created xsi:type="dcterms:W3CDTF">2014-02-23T13:15:04Z</dcterms:created>
  <dcterms:modified xsi:type="dcterms:W3CDTF">2014-09-29T04:57:31Z</dcterms:modified>
</cp:coreProperties>
</file>