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73" r:id="rId6"/>
    <p:sldId id="261" r:id="rId7"/>
    <p:sldId id="259" r:id="rId8"/>
    <p:sldId id="262" r:id="rId9"/>
    <p:sldId id="265" r:id="rId10"/>
    <p:sldId id="271" r:id="rId11"/>
    <p:sldId id="264" r:id="rId12"/>
    <p:sldId id="263" r:id="rId13"/>
    <p:sldId id="270" r:id="rId14"/>
    <p:sldId id="258" r:id="rId15"/>
    <p:sldId id="26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9AB6-EE0A-4307-8FC4-61E1A3EECDBF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7338D-3D55-4CF6-89F8-17333231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1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разработки программы были рассмотрены библиотеки</a:t>
            </a:r>
            <a:r>
              <a:rPr lang="en-US" dirty="0" smtClean="0"/>
              <a:t>: </a:t>
            </a:r>
            <a:r>
              <a:rPr lang="ru-RU" dirty="0" smtClean="0"/>
              <a:t>  </a:t>
            </a:r>
            <a:r>
              <a:rPr lang="en-US" dirty="0" smtClean="0"/>
              <a:t>FFmpeg, </a:t>
            </a:r>
            <a:r>
              <a:rPr lang="ru-RU" dirty="0" smtClean="0"/>
              <a:t>AviCap32.dll, </a:t>
            </a:r>
            <a:r>
              <a:rPr lang="ru-RU" dirty="0" err="1" smtClean="0"/>
              <a:t>Video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, </a:t>
            </a:r>
            <a:r>
              <a:rPr lang="ru-RU" dirty="0" err="1" smtClean="0"/>
              <a:t>DirectShow</a:t>
            </a:r>
            <a:r>
              <a:rPr lang="ru-RU" dirty="0" smtClean="0"/>
              <a:t>, </a:t>
            </a:r>
            <a:r>
              <a:rPr lang="ru-RU" dirty="0" err="1" smtClean="0"/>
              <a:t>Media</a:t>
            </a:r>
            <a:r>
              <a:rPr lang="ru-RU" dirty="0" smtClean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, </a:t>
            </a:r>
            <a:r>
              <a:rPr lang="ru-RU" dirty="0" err="1" smtClean="0"/>
              <a:t>Emgu</a:t>
            </a:r>
            <a:r>
              <a:rPr lang="ru-RU" dirty="0" smtClean="0"/>
              <a:t>   CV,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Silverlight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Accord, </a:t>
            </a:r>
            <a:r>
              <a:rPr lang="ru-RU" dirty="0" smtClean="0"/>
              <a:t>но в результате работы с ними были найдены более функциональные и легкие в работе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1267E-F866-42C1-A032-940094136D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4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1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9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7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C339-DB48-495D-8F7E-90849F8C2999}" type="datetimeFigureOut">
              <a:rPr lang="ru-RU" smtClean="0"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8C193-269D-4744-8808-3A47CC0F5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5340" y="1122362"/>
            <a:ext cx="7559040" cy="2878137"/>
          </a:xfrm>
        </p:spPr>
        <p:txBody>
          <a:bodyPr>
            <a:noAutofit/>
          </a:bodyPr>
          <a:lstStyle/>
          <a:p>
            <a:r>
              <a:rPr lang="ru-RU" sz="4800" b="1" dirty="0"/>
              <a:t>Система микширования видеопотоков 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ru-RU" sz="4800" b="1" dirty="0" smtClean="0"/>
              <a:t>для </a:t>
            </a:r>
            <a:r>
              <a:rPr lang="ru-RU" sz="4800" b="1" dirty="0"/>
              <a:t>работы </a:t>
            </a:r>
            <a:r>
              <a:rPr lang="ru-RU" sz="4800" b="1" dirty="0" smtClean="0"/>
              <a:t>с </a:t>
            </a:r>
            <a:r>
              <a:rPr lang="ru-RU" sz="4800" b="1" dirty="0"/>
              <a:t>видео высокого разрешения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45445" y="4572032"/>
            <a:ext cx="3688491" cy="124182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Исполнитель</a:t>
            </a:r>
            <a:r>
              <a:rPr lang="en-US" dirty="0" smtClean="0"/>
              <a:t>: </a:t>
            </a:r>
            <a:r>
              <a:rPr lang="ru-RU" dirty="0" smtClean="0"/>
              <a:t>Медведев Алексей</a:t>
            </a:r>
          </a:p>
          <a:p>
            <a:pPr algn="l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err="1" smtClean="0"/>
              <a:t>Завриев</a:t>
            </a:r>
            <a:r>
              <a:rPr lang="en-US" dirty="0" smtClean="0"/>
              <a:t> </a:t>
            </a:r>
            <a:r>
              <a:rPr lang="ru-RU" dirty="0" smtClean="0"/>
              <a:t>Н.К.</a:t>
            </a:r>
            <a:endParaRPr lang="en-US" dirty="0" smtClean="0"/>
          </a:p>
          <a:p>
            <a:pPr algn="l"/>
            <a:r>
              <a:rPr lang="ru-RU" dirty="0" smtClean="0"/>
              <a:t>Лицей №1533, 2015г.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771" y="223459"/>
            <a:ext cx="7886700" cy="1325563"/>
          </a:xfrm>
        </p:spPr>
        <p:txBody>
          <a:bodyPr/>
          <a:lstStyle/>
          <a:p>
            <a:r>
              <a:rPr lang="ru-RU" b="1" dirty="0" smtClean="0"/>
              <a:t>Работа программы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7" y="1822116"/>
            <a:ext cx="7905461" cy="4263759"/>
          </a:xfrm>
        </p:spPr>
      </p:pic>
    </p:spTree>
    <p:extLst>
      <p:ext uri="{BB962C8B-B14F-4D97-AF65-F5344CB8AC3E}">
        <p14:creationId xmlns:p14="http://schemas.microsoft.com/office/powerpoint/2010/main" val="217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683" y="303415"/>
            <a:ext cx="7429499" cy="1054340"/>
          </a:xfrm>
        </p:spPr>
        <p:txBody>
          <a:bodyPr/>
          <a:lstStyle/>
          <a:p>
            <a:r>
              <a:rPr lang="ru-RU" b="1" dirty="0"/>
              <a:t>Результаты и </a:t>
            </a:r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83" y="1357755"/>
            <a:ext cx="8198178" cy="3892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Реализован программный продукт, обеспечивающий проведение видеотрансляций в сети интернет с уровнем качества стандарта HDTV, обладающий </a:t>
            </a:r>
            <a:r>
              <a:rPr lang="ru-RU" sz="2400" dirty="0" smtClean="0"/>
              <a:t>свойствами</a:t>
            </a:r>
            <a:r>
              <a:rPr lang="ru-RU" sz="2400" dirty="0"/>
              <a:t>: </a:t>
            </a:r>
          </a:p>
          <a:p>
            <a:pPr lvl="0"/>
            <a:r>
              <a:rPr lang="ru-RU" sz="2400" dirty="0"/>
              <a:t>Работает на любом персональном компьютере под ОС </a:t>
            </a:r>
            <a:r>
              <a:rPr lang="ru-RU" sz="2400" dirty="0" err="1" smtClean="0"/>
              <a:t>Windows</a:t>
            </a:r>
            <a:r>
              <a:rPr lang="ru-RU" sz="2400" dirty="0"/>
              <a:t>;</a:t>
            </a:r>
            <a:endParaRPr lang="ru-RU" sz="2400" dirty="0"/>
          </a:p>
          <a:p>
            <a:r>
              <a:rPr lang="ru-RU" sz="2400" dirty="0"/>
              <a:t>Работает на бытовом оборудовании, позволяет выбирать формат данных для любого из источников видео независимо от </a:t>
            </a:r>
            <a:r>
              <a:rPr lang="ru-RU" sz="2400" dirty="0" smtClean="0"/>
              <a:t>других;</a:t>
            </a:r>
            <a:endParaRPr lang="ru-RU" sz="2400" dirty="0"/>
          </a:p>
          <a:p>
            <a:pPr lvl="0"/>
            <a:r>
              <a:rPr lang="ru-RU" sz="2400" dirty="0"/>
              <a:t>Поддерживает шесть источников видео, включая камеры, захват экрана, видеопотоки, принимаемые по сети </a:t>
            </a:r>
            <a:r>
              <a:rPr lang="ru-RU" sz="2400" dirty="0" smtClean="0"/>
              <a:t>интернет;</a:t>
            </a:r>
            <a:endParaRPr lang="en-US" sz="2400" dirty="0"/>
          </a:p>
          <a:p>
            <a:r>
              <a:rPr lang="ru-RU" sz="2400" dirty="0"/>
              <a:t>Является программным продуктом  - имеет пакет установки, может работать независимо от </a:t>
            </a:r>
            <a:r>
              <a:rPr lang="ru-RU" sz="2400" dirty="0" smtClean="0"/>
              <a:t>разработчика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289634"/>
            <a:ext cx="7886700" cy="998254"/>
          </a:xfrm>
        </p:spPr>
        <p:txBody>
          <a:bodyPr/>
          <a:lstStyle/>
          <a:p>
            <a:r>
              <a:rPr lang="ru-RU" b="1" dirty="0" smtClean="0"/>
              <a:t>Исследование работы под нагрузкой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048" y="1107491"/>
            <a:ext cx="4769193" cy="510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Описание оборудования: </a:t>
            </a:r>
            <a:endParaRPr lang="ru-RU" sz="1800" dirty="0"/>
          </a:p>
          <a:p>
            <a:pPr lvl="0"/>
            <a:r>
              <a:rPr lang="ru-RU" sz="1600" dirty="0"/>
              <a:t>Ноутбук </a:t>
            </a:r>
            <a:r>
              <a:rPr lang="en-US" sz="1600" dirty="0"/>
              <a:t>Acer Aspire V7-582PG </a:t>
            </a:r>
            <a:endParaRPr lang="ru-RU" sz="1600" dirty="0"/>
          </a:p>
          <a:p>
            <a:pPr lvl="0"/>
            <a:r>
              <a:rPr lang="en-US" sz="1600" dirty="0"/>
              <a:t>CPU:	 Intel(R) Core(TM) i7-4500U CPU @ 1.80GHz </a:t>
            </a:r>
            <a:endParaRPr lang="ru-RU" sz="1600" dirty="0"/>
          </a:p>
          <a:p>
            <a:pPr lvl="0"/>
            <a:r>
              <a:rPr lang="en-US" sz="1600" dirty="0"/>
              <a:t>Memory: 6GiB SODIMM DDR3 1600 MHz </a:t>
            </a:r>
            <a:endParaRPr lang="ru-RU" sz="1600" dirty="0"/>
          </a:p>
          <a:p>
            <a:pPr lvl="0"/>
            <a:r>
              <a:rPr lang="en-US" sz="1600" dirty="0"/>
              <a:t>GPU: 	NVIDIA GeForce GT 750M</a:t>
            </a:r>
            <a:endParaRPr lang="ru-RU" sz="1600" dirty="0"/>
          </a:p>
          <a:p>
            <a:pPr lvl="0"/>
            <a:r>
              <a:rPr lang="en-US" sz="1600" dirty="0"/>
              <a:t>OS: Windows 8.1 Pro</a:t>
            </a:r>
            <a:endParaRPr lang="ru-RU" sz="1600" dirty="0"/>
          </a:p>
          <a:p>
            <a:pPr lvl="0"/>
            <a:r>
              <a:rPr lang="ru-RU" sz="1600" dirty="0"/>
              <a:t>камера №1: Встроенная </a:t>
            </a:r>
            <a:r>
              <a:rPr lang="en-US" sz="1600" dirty="0"/>
              <a:t>HD </a:t>
            </a:r>
            <a:r>
              <a:rPr lang="ru-RU" sz="1600" dirty="0"/>
              <a:t>камера (До 1280х720)</a:t>
            </a:r>
          </a:p>
          <a:p>
            <a:pPr lvl="0"/>
            <a:r>
              <a:rPr lang="ru-RU" sz="1600" dirty="0"/>
              <a:t>камера №2: </a:t>
            </a:r>
            <a:r>
              <a:rPr lang="en-US" sz="1600" dirty="0"/>
              <a:t>Logitech HD Webcam C</a:t>
            </a:r>
            <a:r>
              <a:rPr lang="ru-RU" sz="1600" dirty="0"/>
              <a:t>270 (До 1280х720)</a:t>
            </a:r>
          </a:p>
          <a:p>
            <a:pPr lvl="0"/>
            <a:r>
              <a:rPr lang="ru-RU" sz="1600" dirty="0"/>
              <a:t>камера №3: </a:t>
            </a:r>
            <a:r>
              <a:rPr lang="ru-RU" sz="1600" dirty="0" err="1"/>
              <a:t>Web-camera</a:t>
            </a:r>
            <a:r>
              <a:rPr lang="ru-RU" sz="1600" dirty="0"/>
              <a:t> </a:t>
            </a:r>
            <a:r>
              <a:rPr lang="ru-RU" sz="1600" dirty="0" err="1"/>
              <a:t>Trust</a:t>
            </a:r>
            <a:r>
              <a:rPr lang="ru-RU" sz="1600" dirty="0"/>
              <a:t> (До 640х480)</a:t>
            </a:r>
          </a:p>
          <a:p>
            <a:pPr marL="0" indent="0">
              <a:buNone/>
            </a:pPr>
            <a:endParaRPr lang="ru-RU" sz="1200" b="1" dirty="0" smtClean="0"/>
          </a:p>
          <a:p>
            <a:pPr marL="0" indent="0">
              <a:buNone/>
            </a:pPr>
            <a:r>
              <a:rPr lang="ru-RU" sz="1800" b="1" dirty="0" smtClean="0"/>
              <a:t>Тестовые </a:t>
            </a:r>
            <a:r>
              <a:rPr lang="ru-RU" sz="1800" b="1" dirty="0"/>
              <a:t>видео: </a:t>
            </a:r>
          </a:p>
          <a:p>
            <a:r>
              <a:rPr lang="ru-RU" sz="1600" dirty="0"/>
              <a:t>для разрешения 640: 720x404 H264 - MPEG-4 AVC (</a:t>
            </a:r>
            <a:r>
              <a:rPr lang="ru-RU" sz="1600" dirty="0" err="1"/>
              <a:t>part</a:t>
            </a:r>
            <a:r>
              <a:rPr lang="ru-RU" sz="1600" dirty="0"/>
              <a:t> 10) (avc1)</a:t>
            </a:r>
          </a:p>
          <a:p>
            <a:r>
              <a:rPr lang="ru-RU" sz="1600" dirty="0"/>
              <a:t>для разрешения 720: 1280x720 H264 - MPEG-4 AVC (</a:t>
            </a:r>
            <a:r>
              <a:rPr lang="ru-RU" sz="1600" dirty="0" err="1"/>
              <a:t>part</a:t>
            </a:r>
            <a:r>
              <a:rPr lang="ru-RU" sz="1600" dirty="0"/>
              <a:t> 10) (avc1)</a:t>
            </a:r>
          </a:p>
          <a:p>
            <a:r>
              <a:rPr lang="ru-RU" sz="1600" dirty="0"/>
              <a:t>для разрешения 1080: 1920x1080 H264 - MPEG-4 AVC (</a:t>
            </a:r>
            <a:r>
              <a:rPr lang="ru-RU" sz="1600" dirty="0" err="1"/>
              <a:t>part</a:t>
            </a:r>
            <a:r>
              <a:rPr lang="ru-RU" sz="1600" dirty="0"/>
              <a:t> 10) (avc1)</a:t>
            </a:r>
          </a:p>
          <a:p>
            <a:endParaRPr lang="ru-RU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72" t="11055" r="83033" b="41540"/>
          <a:stretch/>
        </p:blipFill>
        <p:spPr>
          <a:xfrm>
            <a:off x="5239131" y="1832470"/>
            <a:ext cx="3801517" cy="3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Литература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Джеффри </a:t>
            </a:r>
            <a:r>
              <a:rPr lang="ru-RU" dirty="0"/>
              <a:t>Рихтер </a:t>
            </a:r>
            <a:r>
              <a:rPr lang="en-US" dirty="0"/>
              <a:t>CLR via </a:t>
            </a:r>
            <a:r>
              <a:rPr lang="ru-RU" dirty="0"/>
              <a:t>С#. Программирование на платформе </a:t>
            </a:r>
            <a:r>
              <a:rPr lang="en-US" dirty="0"/>
              <a:t>Microsoft .NET Framework </a:t>
            </a:r>
            <a:r>
              <a:rPr lang="ru-RU" dirty="0"/>
              <a:t>4.5 на языке С#</a:t>
            </a:r>
          </a:p>
          <a:p>
            <a:r>
              <a:rPr lang="en-US" dirty="0"/>
              <a:t>Streaming guide (track.FFmpeg.org)</a:t>
            </a:r>
          </a:p>
          <a:p>
            <a:r>
              <a:rPr lang="en-US" dirty="0"/>
              <a:t>FFmpeg documentation (FFmpeg.org)</a:t>
            </a:r>
          </a:p>
          <a:p>
            <a:r>
              <a:rPr lang="en-US" dirty="0" err="1"/>
              <a:t>Aforge</a:t>
            </a:r>
            <a:r>
              <a:rPr lang="en-US" dirty="0"/>
              <a:t> documentation (aforgenet.com)</a:t>
            </a:r>
          </a:p>
          <a:p>
            <a:r>
              <a:rPr lang="en-US" dirty="0" err="1"/>
              <a:t>AForge.Video</a:t>
            </a:r>
            <a:r>
              <a:rPr lang="en-US" dirty="0"/>
              <a:t> Namespace (aforgenet.com)</a:t>
            </a:r>
          </a:p>
          <a:p>
            <a:r>
              <a:rPr lang="ru-RU" dirty="0"/>
              <a:t>Интернет трансляции </a:t>
            </a:r>
            <a:r>
              <a:rPr lang="en-US" dirty="0"/>
              <a:t>(auditory.ru)</a:t>
            </a:r>
            <a:endParaRPr lang="ru-RU" dirty="0"/>
          </a:p>
          <a:p>
            <a:r>
              <a:rPr lang="ru-RU" dirty="0"/>
              <a:t>Цифровая видеостудия </a:t>
            </a:r>
            <a:r>
              <a:rPr lang="en-US" dirty="0"/>
              <a:t>(auditory.ru)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693" y="628650"/>
            <a:ext cx="7429499" cy="1428750"/>
          </a:xfrm>
        </p:spPr>
        <p:txBody>
          <a:bodyPr/>
          <a:lstStyle/>
          <a:p>
            <a:r>
              <a:rPr lang="ru-RU" b="1" dirty="0"/>
              <a:t>Обзор предшествующих решений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69694" y="2057401"/>
          <a:ext cx="7788885" cy="360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63"/>
                <a:gridCol w="1308306"/>
                <a:gridCol w="1834979"/>
                <a:gridCol w="1483160"/>
                <a:gridCol w="1557777"/>
              </a:tblGrid>
              <a:tr h="531287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ViDiNG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Wirecast</a:t>
                      </a:r>
                      <a:r>
                        <a:rPr lang="ru-RU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4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DVSwitch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2"/>
                          </a:solidFill>
                        </a:rPr>
                        <a:t>VideoStudio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53128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ОС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Macintosh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Linux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 marL="68580" marR="68580" marT="34290" marB="34290"/>
                </a:tc>
              </a:tr>
              <a:tr h="7589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эффекты перехода </a:t>
                      </a:r>
                    </a:p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  <a:tr h="758981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Встроенный кодировщик видео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На</a:t>
                      </a:r>
                      <a:r>
                        <a:rPr lang="ru-RU" sz="1400" baseline="0" dirty="0" smtClean="0"/>
                        <a:t> сервере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  <a:tr h="6147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Поддержка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r>
                        <a:rPr lang="ru-RU" sz="1400" dirty="0" smtClean="0"/>
                        <a:t>(приобретается за</a:t>
                      </a:r>
                      <a:r>
                        <a:rPr lang="ru-RU" sz="1400" baseline="0" dirty="0" smtClean="0"/>
                        <a:t> 199</a:t>
                      </a:r>
                      <a:r>
                        <a:rPr lang="en-US" sz="1400" baseline="0" dirty="0" smtClean="0"/>
                        <a:t>$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  <a:tr h="4111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Цена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90 000</a:t>
                      </a:r>
                      <a:r>
                        <a:rPr lang="ru-RU" sz="1400" baseline="0" dirty="0" smtClean="0"/>
                        <a:t> руб.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499$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	</a:t>
            </a:r>
            <a:r>
              <a:rPr lang="ru-RU" b="1" dirty="0" smtClean="0"/>
              <a:t>комплекса</a:t>
            </a:r>
            <a:r>
              <a:rPr lang="ru-RU" b="1" dirty="0" smtClean="0"/>
              <a:t>	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9713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Бесплатно</a:t>
            </a:r>
          </a:p>
          <a:p>
            <a:r>
              <a:rPr lang="en-US" sz="2400" dirty="0" smtClean="0"/>
              <a:t>Windows</a:t>
            </a:r>
          </a:p>
          <a:p>
            <a:r>
              <a:rPr lang="ru-RU" sz="2400" dirty="0" smtClean="0"/>
              <a:t>Поддержка стандарта </a:t>
            </a:r>
            <a:r>
              <a:rPr lang="en-US" sz="2400" dirty="0" smtClean="0"/>
              <a:t>HD</a:t>
            </a:r>
            <a:r>
              <a:rPr lang="ru-RU" sz="2400" dirty="0" smtClean="0"/>
              <a:t> </a:t>
            </a:r>
            <a:r>
              <a:rPr lang="en-US" sz="2400" dirty="0" smtClean="0"/>
              <a:t>Video</a:t>
            </a:r>
          </a:p>
          <a:p>
            <a:r>
              <a:rPr lang="ru-RU" sz="2400" dirty="0"/>
              <a:t>Возможность использования на обычном ПК или ноутбуке</a:t>
            </a:r>
          </a:p>
          <a:p>
            <a:r>
              <a:rPr lang="ru-RU" sz="2400" dirty="0" smtClean="0"/>
              <a:t>Возможность </a:t>
            </a:r>
            <a:r>
              <a:rPr lang="ru-RU" sz="2400" dirty="0" smtClean="0"/>
              <a:t>замены источников сигнала в «горячем» режиме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7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46" y="513640"/>
            <a:ext cx="7511473" cy="1312480"/>
          </a:xfrm>
        </p:spPr>
        <p:txBody>
          <a:bodyPr/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6" y="1688120"/>
            <a:ext cx="4018613" cy="4789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Создать программный комплекс, позволяющий на обычном ПК реализовать основные функции видеостудии:</a:t>
            </a:r>
          </a:p>
          <a:p>
            <a:r>
              <a:rPr lang="ru-RU" sz="2400" dirty="0" smtClean="0"/>
              <a:t>Микширование </a:t>
            </a:r>
            <a:r>
              <a:rPr lang="ru-RU" sz="2400" dirty="0"/>
              <a:t>видеопотоков от множества </a:t>
            </a:r>
            <a:r>
              <a:rPr lang="ru-RU" sz="2400" dirty="0" smtClean="0"/>
              <a:t>источников;</a:t>
            </a:r>
            <a:endParaRPr lang="ru-RU" sz="2400" dirty="0"/>
          </a:p>
          <a:p>
            <a:r>
              <a:rPr lang="ru-RU" sz="2400" dirty="0"/>
              <a:t> </a:t>
            </a:r>
            <a:r>
              <a:rPr lang="ru-RU" sz="2400" dirty="0" smtClean="0"/>
              <a:t>Трансляцию </a:t>
            </a:r>
            <a:r>
              <a:rPr lang="ru-RU" sz="2400" dirty="0"/>
              <a:t>формируемой передачи в формате видео высокой </a:t>
            </a:r>
            <a:r>
              <a:rPr lang="ru-RU" sz="2400" dirty="0" smtClean="0"/>
              <a:t>чёткости.</a:t>
            </a:r>
            <a:endParaRPr lang="ru-RU" sz="2400" dirty="0"/>
          </a:p>
        </p:txBody>
      </p:sp>
      <p:pic>
        <p:nvPicPr>
          <p:cNvPr id="2052" name="Picture 4" descr="http://sochi.yuga.ru/media/d/3/f/teledesant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57" y="2849628"/>
            <a:ext cx="3905184" cy="26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http://www.informationsecuritybuzz.com/securitybuzz/wp-content/uploads/Untitled2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4" b="57449" l="9951" r="899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7" t="4662" r="10391" b="39457"/>
          <a:stretch/>
        </p:blipFill>
        <p:spPr bwMode="auto">
          <a:xfrm flipH="1">
            <a:off x="3489475" y="4434673"/>
            <a:ext cx="2210283" cy="15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Актуальность проблемы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789" y="1488056"/>
            <a:ext cx="7727091" cy="3149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Сегодня большинство камер </a:t>
            </a:r>
            <a:r>
              <a:rPr lang="ru-RU" sz="2400" dirty="0" smtClean="0"/>
              <a:t>и мониторов поддерживают стандарт </a:t>
            </a:r>
            <a:r>
              <a:rPr lang="en-US" sz="2400" dirty="0" smtClean="0"/>
              <a:t>HD</a:t>
            </a:r>
            <a:r>
              <a:rPr lang="ru-RU" sz="2400" dirty="0" smtClean="0"/>
              <a:t>, однако у </a:t>
            </a:r>
            <a:r>
              <a:rPr lang="ru-RU" sz="2400" dirty="0" smtClean="0"/>
              <a:t>пользователей </a:t>
            </a:r>
            <a:r>
              <a:rPr lang="ru-RU" sz="2400" dirty="0" smtClean="0"/>
              <a:t>нет возможностей микширования потоков </a:t>
            </a:r>
            <a:r>
              <a:rPr lang="en-US" sz="2400" dirty="0" smtClean="0"/>
              <a:t>HD </a:t>
            </a:r>
            <a:r>
              <a:rPr lang="ru-RU" sz="2400" dirty="0" smtClean="0"/>
              <a:t> в реальном времени</a:t>
            </a:r>
          </a:p>
          <a:p>
            <a:pPr marL="0" indent="0">
              <a:buNone/>
            </a:pPr>
            <a:r>
              <a:rPr lang="ru-RU" sz="2400" dirty="0" smtClean="0"/>
              <a:t>Работающий под </a:t>
            </a:r>
            <a:r>
              <a:rPr lang="en-US" sz="2400" dirty="0" smtClean="0"/>
              <a:t>MS Windows </a:t>
            </a:r>
            <a:r>
              <a:rPr lang="ru-RU" sz="2400" dirty="0" smtClean="0"/>
              <a:t>на стандартном оборудовании комплекс может быть полезен частным лицам и небольшим </a:t>
            </a:r>
            <a:r>
              <a:rPr lang="ru-RU" sz="2400" dirty="0" smtClean="0"/>
              <a:t>организациям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Комплекс призван заменить используемую в видеостудии лицея программу </a:t>
            </a:r>
            <a:r>
              <a:rPr lang="en-US" sz="2400" dirty="0" smtClean="0"/>
              <a:t>DVSwitch</a:t>
            </a:r>
            <a:endParaRPr lang="ru-RU" sz="2400" dirty="0" smtClean="0"/>
          </a:p>
          <a:p>
            <a:pPr lvl="1"/>
            <a:endParaRPr lang="ru-RU" sz="2000" dirty="0" smtClean="0"/>
          </a:p>
        </p:txBody>
      </p:sp>
      <p:pic>
        <p:nvPicPr>
          <p:cNvPr id="10" name="Picture 6" descr="http://usscospeaks.com/wp-content/uploads/2013/06/youtu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93" y="4434673"/>
            <a:ext cx="1966858" cy="151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93" y="4487312"/>
            <a:ext cx="2300573" cy="170732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2470762" y="5104671"/>
            <a:ext cx="807147" cy="3956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3" name="Стрелка вправо 12"/>
          <p:cNvSpPr/>
          <p:nvPr/>
        </p:nvSpPr>
        <p:spPr>
          <a:xfrm>
            <a:off x="5855087" y="5114842"/>
            <a:ext cx="737379" cy="3956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2058" name="Picture 10" descr="http://shellac-gelish.ru/images/ques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29" y="4743945"/>
            <a:ext cx="875812" cy="8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Требования к комплексу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739" y="2101063"/>
            <a:ext cx="3755622" cy="4428526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Обеспечивать захват </a:t>
            </a:r>
            <a:r>
              <a:rPr lang="ru-RU" sz="2400" dirty="0"/>
              <a:t>и </a:t>
            </a:r>
            <a:r>
              <a:rPr lang="ru-RU" sz="2400" dirty="0" smtClean="0"/>
              <a:t>обработку </a:t>
            </a:r>
            <a:r>
              <a:rPr lang="ru-RU" sz="2400" dirty="0"/>
              <a:t>видео в формате HD с </a:t>
            </a:r>
            <a:r>
              <a:rPr lang="ru-RU" sz="2400" dirty="0" smtClean="0"/>
              <a:t>видеокамер, имеющих интерфейсы </a:t>
            </a:r>
            <a:r>
              <a:rPr lang="en-US" sz="2400" dirty="0" smtClean="0"/>
              <a:t>HDMI, USD, </a:t>
            </a:r>
            <a:r>
              <a:rPr lang="en-US" sz="2400" dirty="0" err="1" smtClean="0"/>
              <a:t>Firewire</a:t>
            </a:r>
            <a:r>
              <a:rPr lang="ru-RU" sz="2400" dirty="0"/>
              <a:t>;</a:t>
            </a:r>
            <a:endParaRPr lang="ru-RU" sz="2000" dirty="0"/>
          </a:p>
          <a:p>
            <a:pPr lvl="0"/>
            <a:r>
              <a:rPr lang="ru-RU" sz="2400" dirty="0" smtClean="0"/>
              <a:t>Вести запись </a:t>
            </a:r>
            <a:r>
              <a:rPr lang="ru-RU" sz="2400" dirty="0"/>
              <a:t>и </a:t>
            </a:r>
            <a:r>
              <a:rPr lang="ru-RU" sz="2400" dirty="0" smtClean="0"/>
              <a:t>вещание </a:t>
            </a:r>
            <a:r>
              <a:rPr lang="ru-RU" sz="2400" dirty="0"/>
              <a:t>видео </a:t>
            </a:r>
            <a:r>
              <a:rPr lang="ru-RU" sz="2400" dirty="0" smtClean="0"/>
              <a:t>в формате </a:t>
            </a:r>
            <a:r>
              <a:rPr lang="ru-RU" sz="2400" dirty="0" smtClean="0"/>
              <a:t>HD;</a:t>
            </a:r>
            <a:endParaRPr lang="ru-RU" sz="2000" dirty="0"/>
          </a:p>
          <a:p>
            <a:pPr lvl="0"/>
            <a:r>
              <a:rPr lang="ru-RU" sz="2400" dirty="0" smtClean="0"/>
              <a:t>Работать не менее чем с 4-мя устройствами </a:t>
            </a:r>
            <a:r>
              <a:rPr lang="ru-RU" sz="2400" dirty="0"/>
              <a:t>захвата видео</a:t>
            </a:r>
            <a:r>
              <a:rPr lang="ru-RU" sz="2400" dirty="0" smtClean="0"/>
              <a:t>.</a:t>
            </a:r>
          </a:p>
        </p:txBody>
      </p:sp>
      <p:pic>
        <p:nvPicPr>
          <p:cNvPr id="1026" name="Picture 2" descr="http://screenshots.etvnet.com/000/015/258/b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61" y="2101063"/>
            <a:ext cx="4597758" cy="33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Современные стандарты видео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790" y="1572092"/>
            <a:ext cx="5314440" cy="5141745"/>
          </a:xfrm>
        </p:spPr>
        <p:txBody>
          <a:bodyPr>
            <a:normAutofit/>
          </a:bodyPr>
          <a:lstStyle/>
          <a:p>
            <a:pPr fontAlgn="base"/>
            <a:r>
              <a:rPr lang="ru-RU" b="1" dirty="0">
                <a:effectLst/>
              </a:rPr>
              <a:t>Стандарт </a:t>
            </a:r>
            <a:r>
              <a:rPr lang="en-US" b="1" dirty="0">
                <a:effectLst/>
              </a:rPr>
              <a:t>S</a:t>
            </a:r>
            <a:r>
              <a:rPr lang="ru-RU" b="1" dirty="0" smtClean="0">
                <a:effectLst/>
              </a:rPr>
              <a:t>D</a:t>
            </a:r>
            <a:r>
              <a:rPr lang="ru-RU" dirty="0" smtClean="0">
                <a:effectLst/>
              </a:rPr>
              <a:t> </a:t>
            </a:r>
            <a:r>
              <a:rPr lang="en-US" dirty="0">
                <a:effectLst/>
              </a:rPr>
              <a:t> ( Standard Definition – </a:t>
            </a:r>
            <a:r>
              <a:rPr lang="ru-RU" dirty="0">
                <a:effectLst/>
              </a:rPr>
              <a:t>Стандартное разрешение )</a:t>
            </a:r>
            <a:r>
              <a:rPr lang="ru-RU" dirty="0" smtClean="0">
                <a:effectLst/>
              </a:rPr>
              <a:t>– </a:t>
            </a:r>
            <a:r>
              <a:rPr lang="ru-RU" dirty="0">
                <a:effectLst/>
              </a:rPr>
              <a:t>это стандарт телевидения стандартной четкости при </a:t>
            </a:r>
            <a:r>
              <a:rPr lang="ru-RU" dirty="0" smtClean="0">
                <a:effectLst/>
              </a:rPr>
              <a:t>разрешении </a:t>
            </a:r>
            <a:r>
              <a:rPr lang="ru-RU" dirty="0">
                <a:effectLst/>
              </a:rPr>
              <a:t>картинки в 720 х </a:t>
            </a:r>
            <a:r>
              <a:rPr lang="en-US" dirty="0" smtClean="0"/>
              <a:t>480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точек. Данный формат используется на телевизорах старого поколения, </a:t>
            </a:r>
            <a:r>
              <a:rPr lang="ru-RU" dirty="0" smtClean="0">
                <a:effectLst/>
              </a:rPr>
              <a:t>и является </a:t>
            </a:r>
            <a:r>
              <a:rPr lang="ru-RU" dirty="0">
                <a:effectLst/>
              </a:rPr>
              <a:t>стандартом формата DVD-</a:t>
            </a:r>
            <a:r>
              <a:rPr lang="ru-RU" dirty="0" err="1">
                <a:effectLst/>
              </a:rPr>
              <a:t>Video</a:t>
            </a:r>
            <a:r>
              <a:rPr lang="ru-RU" dirty="0">
                <a:effectLst/>
              </a:rPr>
              <a:t>. </a:t>
            </a:r>
            <a:endParaRPr lang="ru-RU" dirty="0" smtClean="0">
              <a:effectLst/>
            </a:endParaRPr>
          </a:p>
          <a:p>
            <a:pPr fontAlgn="base"/>
            <a:r>
              <a:rPr lang="ru-RU" b="1" dirty="0" smtClean="0">
                <a:effectLst/>
              </a:rPr>
              <a:t>Стандарт </a:t>
            </a:r>
            <a:r>
              <a:rPr lang="ru-RU" b="1" dirty="0">
                <a:effectLst/>
              </a:rPr>
              <a:t>HD</a:t>
            </a:r>
            <a:r>
              <a:rPr lang="ru-RU" dirty="0">
                <a:effectLst/>
              </a:rPr>
              <a:t> ( </a:t>
            </a:r>
            <a:r>
              <a:rPr lang="ru-RU" dirty="0" err="1">
                <a:effectLst/>
              </a:rPr>
              <a:t>High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Definition</a:t>
            </a:r>
            <a:r>
              <a:rPr lang="ru-RU" dirty="0">
                <a:effectLst/>
              </a:rPr>
              <a:t> – Высокое разрешение ) – это </a:t>
            </a:r>
            <a:r>
              <a:rPr lang="ru-RU" dirty="0" smtClean="0">
                <a:effectLst/>
              </a:rPr>
              <a:t>улучшенный </a:t>
            </a:r>
            <a:r>
              <a:rPr lang="ru-RU" dirty="0">
                <a:effectLst/>
              </a:rPr>
              <a:t>стандарт </a:t>
            </a:r>
            <a:r>
              <a:rPr lang="ru-RU" dirty="0" smtClean="0">
                <a:effectLst/>
              </a:rPr>
              <a:t>видео. </a:t>
            </a:r>
            <a:r>
              <a:rPr lang="ru-RU" dirty="0">
                <a:effectLst/>
              </a:rPr>
              <a:t>О</a:t>
            </a:r>
            <a:r>
              <a:rPr lang="ru-RU" dirty="0" smtClean="0">
                <a:effectLst/>
              </a:rPr>
              <a:t>сновных </a:t>
            </a:r>
            <a:r>
              <a:rPr lang="ru-RU" dirty="0">
                <a:effectLst/>
              </a:rPr>
              <a:t>стандартов установлено два: 1080i и 720p . Оба эти стандарта значительно превосходят стандарт SD в цвете и разрешающей способности (резкость изображения и </a:t>
            </a:r>
            <a:r>
              <a:rPr lang="ru-RU" dirty="0" smtClean="0">
                <a:effectLst/>
              </a:rPr>
              <a:t>отображение деталей ). </a:t>
            </a:r>
            <a:endParaRPr lang="ru-RU" dirty="0"/>
          </a:p>
        </p:txBody>
      </p:sp>
      <p:pic>
        <p:nvPicPr>
          <p:cNvPr id="4" name="Picture 4" descr="http://www.artface.hu/video/resolutioncomp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02" y="2590848"/>
            <a:ext cx="3480770" cy="195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967" y="474098"/>
            <a:ext cx="7511473" cy="1312480"/>
          </a:xfrm>
        </p:spPr>
        <p:txBody>
          <a:bodyPr>
            <a:normAutofit/>
          </a:bodyPr>
          <a:lstStyle/>
          <a:p>
            <a:r>
              <a:rPr lang="ru-RU" b="1" dirty="0" smtClean="0"/>
              <a:t>Библиотеки для работы с видео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97702"/>
              </p:ext>
            </p:extLst>
          </p:nvPr>
        </p:nvGraphicFramePr>
        <p:xfrm>
          <a:off x="281940" y="1432564"/>
          <a:ext cx="8507835" cy="4973790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1213525"/>
                <a:gridCol w="1144465"/>
                <a:gridCol w="697201"/>
                <a:gridCol w="1447023"/>
                <a:gridCol w="661026"/>
                <a:gridCol w="591963"/>
                <a:gridCol w="605119"/>
                <a:gridCol w="858347"/>
                <a:gridCol w="1289166"/>
              </a:tblGrid>
              <a:tr h="59249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Название библиотеки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Назначение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Целевой язык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Операционная система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Чтение из файла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Захват с камеры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Запись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Аппаратное ускорение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Поддерживаемые типы файлов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>
                          <a:effectLst/>
                        </a:rPr>
                        <a:t>AVICAP32.DLL</a:t>
                      </a:r>
                      <a:endParaRPr lang="en-US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Мультимедийная библиотека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(Api)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 98,XP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Нет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>
                          <a:effectLst/>
                        </a:rPr>
                        <a:t>AVI </a:t>
                      </a:r>
                      <a:endParaRPr lang="en-US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Video for Windows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Мультимедийная библиотека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(Api)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 98,XP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Н/Д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Н/Д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 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DirectShow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Мультимедийная библиотека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>
                          <a:effectLst/>
                        </a:rPr>
                        <a:t>(</a:t>
                      </a:r>
                      <a:r>
                        <a:rPr lang="en-US" sz="1100" kern="1200" cap="small" dirty="0" err="1">
                          <a:effectLst/>
                        </a:rPr>
                        <a:t>Api</a:t>
                      </a:r>
                      <a:r>
                        <a:rPr lang="en-US" sz="1100" kern="1200" cap="small" dirty="0">
                          <a:effectLst/>
                        </a:rPr>
                        <a:t>)</a:t>
                      </a:r>
                      <a:endParaRPr lang="en-US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windows XP,Vista,7, 8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Н/Д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Н/Д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Да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 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NVLC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Мультимедийная библиотека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С#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>
                          <a:effectLst/>
                        </a:rPr>
                        <a:t>Windows 7, 8</a:t>
                      </a:r>
                      <a:endParaRPr lang="en-US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Нет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avi, mp4,mkv </a:t>
                      </a:r>
                      <a:r>
                        <a:rPr lang="ru-RU" sz="1100" kern="1200" cap="small">
                          <a:effectLst/>
                        </a:rPr>
                        <a:t>и другие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OpenCv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Компьютерное зрение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C/C++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>
                          <a:effectLst/>
                        </a:rPr>
                        <a:t>windows, </a:t>
                      </a:r>
                      <a:r>
                        <a:rPr lang="en-US" sz="1100" kern="1200" cap="small" dirty="0" err="1">
                          <a:effectLst/>
                        </a:rPr>
                        <a:t>linux</a:t>
                      </a:r>
                      <a:r>
                        <a:rPr lang="en-US" sz="1100" kern="1200" cap="small" dirty="0">
                          <a:effectLst/>
                        </a:rPr>
                        <a:t>, OX</a:t>
                      </a:r>
                      <a:endParaRPr lang="en-US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 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Emgu CV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Компьютерное зрение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С#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>
                          <a:effectLst/>
                        </a:rPr>
                        <a:t>Windows 7, 8</a:t>
                      </a:r>
                      <a:endParaRPr lang="en-US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Нет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 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OpenCvDotNet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Компьютерное зрение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С#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Windows 7, 8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Да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Нет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 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OpenCvSharp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Компьютерное зрение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С#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Windows 7, 8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Нет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AVI 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Media Foundation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Мультимедийная библиотека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(Api)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Windows vista, 7, 8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Н/Д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Да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Н/Д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Aforge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Компьютерное зрение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С#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Windows 7, 8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Да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 err="1">
                          <a:effectLst/>
                        </a:rPr>
                        <a:t>avi</a:t>
                      </a:r>
                      <a:r>
                        <a:rPr lang="en-US" sz="1100" kern="1200" cap="small" dirty="0">
                          <a:effectLst/>
                        </a:rPr>
                        <a:t>, mp4,mkv </a:t>
                      </a:r>
                      <a:r>
                        <a:rPr lang="ru-RU" sz="1100" kern="1200" cap="small" dirty="0">
                          <a:effectLst/>
                        </a:rPr>
                        <a:t>и другие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  <a:tr h="39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Ffmpeg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Мультимедийная библиотека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C/C++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>
                          <a:effectLst/>
                        </a:rPr>
                        <a:t>windows, linux, OX</a:t>
                      </a:r>
                      <a:endParaRPr lang="en-US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>
                          <a:effectLst/>
                        </a:rPr>
                        <a:t>Да</a:t>
                      </a:r>
                      <a:endParaRPr lang="ru-RU" sz="1100" kern="1200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kern="1200" cap="small" dirty="0">
                          <a:effectLst/>
                        </a:rPr>
                        <a:t>Да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cap="small" dirty="0" err="1">
                          <a:effectLst/>
                        </a:rPr>
                        <a:t>avi</a:t>
                      </a:r>
                      <a:r>
                        <a:rPr lang="en-US" sz="1100" kern="1200" cap="small" dirty="0">
                          <a:effectLst/>
                        </a:rPr>
                        <a:t>, mp4,mkv </a:t>
                      </a:r>
                      <a:r>
                        <a:rPr lang="ru-RU" sz="1100" kern="1200" cap="small" dirty="0">
                          <a:effectLst/>
                        </a:rPr>
                        <a:t>и другие</a:t>
                      </a:r>
                      <a:endParaRPr lang="ru-RU" sz="1100" kern="1200" cap="small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400000" scaled="0"/>
                          <a:tileRect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67" marR="8567" marT="85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786" y="633478"/>
            <a:ext cx="7429499" cy="931090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Использованные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786" y="2471133"/>
            <a:ext cx="7429499" cy="2742396"/>
          </a:xfrm>
        </p:spPr>
        <p:txBody>
          <a:bodyPr>
            <a:normAutofit/>
          </a:bodyPr>
          <a:lstStyle/>
          <a:p>
            <a:r>
              <a:rPr lang="en-US" sz="2400" dirty="0"/>
              <a:t>Aforge.net</a:t>
            </a:r>
          </a:p>
          <a:p>
            <a:r>
              <a:rPr lang="en-US" sz="2400" dirty="0"/>
              <a:t>Visual Studio 2013</a:t>
            </a:r>
          </a:p>
          <a:p>
            <a:r>
              <a:rPr lang="en-US" sz="2400" dirty="0"/>
              <a:t>.NET Framework 3.5</a:t>
            </a:r>
            <a:endParaRPr lang="ru-RU" sz="2400" dirty="0"/>
          </a:p>
          <a:p>
            <a:r>
              <a:rPr lang="en-US" sz="2400" dirty="0"/>
              <a:t>FFmpeg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35" y="2738172"/>
            <a:ext cx="3298134" cy="20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528839"/>
            <a:ext cx="7429499" cy="962696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Обнаруженные проблемы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9" y="1800628"/>
            <a:ext cx="7429499" cy="2981507"/>
          </a:xfrm>
        </p:spPr>
        <p:txBody>
          <a:bodyPr>
            <a:noAutofit/>
          </a:bodyPr>
          <a:lstStyle/>
          <a:p>
            <a:r>
              <a:rPr lang="ru-RU" sz="2400" dirty="0"/>
              <a:t>Большинство алгоритмов кодирования и сжатия видео имеют лицензионную </a:t>
            </a:r>
            <a:r>
              <a:rPr lang="ru-RU" sz="2400" dirty="0" smtClean="0"/>
              <a:t>защиту;</a:t>
            </a:r>
            <a:endParaRPr lang="ru-RU" sz="2400" dirty="0"/>
          </a:p>
          <a:p>
            <a:r>
              <a:rPr lang="ru-RU" sz="2400" dirty="0"/>
              <a:t>При создании части программы ответственной за запись видео  было обнаружены трудности использования </a:t>
            </a:r>
            <a:r>
              <a:rPr lang="ru-RU" sz="2400" dirty="0" smtClean="0"/>
              <a:t>прерываний;</a:t>
            </a:r>
            <a:endParaRPr lang="ru-RU" sz="2400" dirty="0"/>
          </a:p>
          <a:p>
            <a:r>
              <a:rPr lang="ru-RU" sz="2400" dirty="0"/>
              <a:t>Большинство доступных библиотек по работе с видео устарели или не имеют качественной документации, часть из них несовместима со средами </a:t>
            </a:r>
            <a:r>
              <a:rPr lang="ru-RU" sz="2400" dirty="0" smtClean="0"/>
              <a:t>разработки;</a:t>
            </a:r>
            <a:endParaRPr lang="ru-RU" sz="2400" dirty="0"/>
          </a:p>
          <a:p>
            <a:r>
              <a:rPr lang="ru-RU" sz="2400" dirty="0"/>
              <a:t>Высокая нагрузка на ПК и сетевые устройства при передачи </a:t>
            </a:r>
            <a:r>
              <a:rPr lang="en-US" sz="2400" dirty="0"/>
              <a:t>HD </a:t>
            </a:r>
            <a:r>
              <a:rPr lang="ru-RU" sz="2400" dirty="0"/>
              <a:t>видео.</a:t>
            </a:r>
          </a:p>
        </p:txBody>
      </p:sp>
    </p:spTree>
    <p:extLst>
      <p:ext uri="{BB962C8B-B14F-4D97-AF65-F5344CB8AC3E}">
        <p14:creationId xmlns:p14="http://schemas.microsoft.com/office/powerpoint/2010/main" val="358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4974"/>
            <a:ext cx="7886700" cy="1325563"/>
          </a:xfrm>
        </p:spPr>
        <p:txBody>
          <a:bodyPr/>
          <a:lstStyle/>
          <a:p>
            <a:r>
              <a:rPr lang="ru-RU" b="1" dirty="0" smtClean="0"/>
              <a:t>Архитектура комплекса</a:t>
            </a:r>
            <a:endParaRPr lang="ru-RU" b="1" dirty="0"/>
          </a:p>
        </p:txBody>
      </p:sp>
      <p:pic>
        <p:nvPicPr>
          <p:cNvPr id="4" name="Рисунок 3" descr="Схема работы всего комплекс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" y="1690689"/>
            <a:ext cx="8291580" cy="476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0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678</Words>
  <Application>Microsoft Office PowerPoint</Application>
  <PresentationFormat>Экран (4:3)</PresentationFormat>
  <Paragraphs>207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Система микширования видеопотоков  для работы с видео высокого разрешения</vt:lpstr>
      <vt:lpstr>Цель работы</vt:lpstr>
      <vt:lpstr>Актуальность проблемы</vt:lpstr>
      <vt:lpstr>Требования к комплексу</vt:lpstr>
      <vt:lpstr>Современные стандарты видео</vt:lpstr>
      <vt:lpstr>Библиотеки для работы с видео</vt:lpstr>
      <vt:lpstr>Использованные средства</vt:lpstr>
      <vt:lpstr>Обнаруженные проблемы</vt:lpstr>
      <vt:lpstr>Архитектура комплекса</vt:lpstr>
      <vt:lpstr>Работа программы</vt:lpstr>
      <vt:lpstr>Результаты и выводы</vt:lpstr>
      <vt:lpstr>Исследование работы под нагрузкой</vt:lpstr>
      <vt:lpstr>Литература</vt:lpstr>
      <vt:lpstr>Обзор предшествующих решений</vt:lpstr>
      <vt:lpstr>Преимущества комплекса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микширования видеопотоков для работы с видео высокого разрешения</dc:title>
  <dc:creator>Aleksey Medvedev</dc:creator>
  <cp:lastModifiedBy>Aleksey Medvedev</cp:lastModifiedBy>
  <cp:revision>31</cp:revision>
  <dcterms:created xsi:type="dcterms:W3CDTF">2015-03-15T14:27:14Z</dcterms:created>
  <dcterms:modified xsi:type="dcterms:W3CDTF">2015-03-15T21:03:25Z</dcterms:modified>
</cp:coreProperties>
</file>