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8"/>
  </p:notesMasterIdLst>
  <p:sldIdLst>
    <p:sldId id="256" r:id="rId2"/>
    <p:sldId id="257" r:id="rId3"/>
    <p:sldId id="270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304" r:id="rId19"/>
    <p:sldId id="307" r:id="rId20"/>
    <p:sldId id="294" r:id="rId21"/>
    <p:sldId id="297" r:id="rId22"/>
    <p:sldId id="305" r:id="rId23"/>
    <p:sldId id="298" r:id="rId24"/>
    <p:sldId id="299" r:id="rId25"/>
    <p:sldId id="300" r:id="rId26"/>
    <p:sldId id="306" r:id="rId27"/>
  </p:sldIdLst>
  <p:sldSz cx="9144000" cy="6858000" type="screen4x3"/>
  <p:notesSz cx="6858000" cy="9144000"/>
  <p:defaultTextStyle>
    <a:defPPr>
      <a:defRPr lang="ru-RU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74C0-81D2-4E32-993C-7DCA5884FE29}" type="datetimeFigureOut">
              <a:rPr lang="ru-RU" smtClean="0"/>
              <a:t>16.05.2016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4756-E5B9-4CEB-A1BB-E82EE0D2BE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7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4756-E5B9-4CEB-A1BB-E82EE0D2BE13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4D568A-D2EE-43BB-BD00-108451E10AF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B8F58-54CA-4B08-ADA7-938C0F0C947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DA2FD-3261-4D2E-B724-29857E686E86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9FD74-AD90-45F7-8DB4-F7A2E581429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B254-FE16-4658-9D26-8006CF3EBED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CEC3465-836E-45B3-9D68-D9675F8F195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E8AC8-DD5E-4833-AE5E-3F152614FA4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A59BF-9AF0-4B30-8F9B-2AE316B73EA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E701E-E97E-4158-94A4-556A47C4383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AA80C-638E-46E4-A5AD-1D364FCD189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3C37C-5215-4D19-9D2A-1893DC3AA30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33F7DF3-F364-48AE-A5E9-66A6A589273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1C2A752-5D2A-4728-ABDA-C596B5DE81A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4005064"/>
            <a:ext cx="6400800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Каф. ИУ-7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baryshnikovam@mail.ru</a:t>
            </a:r>
            <a:endParaRPr lang="ru-RU" altLang="ru-RU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412776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400" dirty="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7543800" cy="652463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400" dirty="0" smtClean="0"/>
              <a:t>Отладочная информация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12776"/>
            <a:ext cx="8136904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altLang="ru-RU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 информация, выдаваемая на печать в процессе отладки программы, которая состоит из операторов, характеризующих результаты выполнения отладочных действий:</a:t>
            </a:r>
          </a:p>
          <a:p>
            <a:pPr eaLnBrk="1" hangingPunct="1"/>
            <a:r>
              <a:rPr lang="ru-RU" altLang="ru-RU" sz="3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эхо-печать</a:t>
            </a:r>
            <a:r>
              <a:rPr lang="ru-RU" altLang="ru-RU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всех введенных данных </a:t>
            </a:r>
          </a:p>
          <a:p>
            <a:pPr eaLnBrk="1" hangingPunct="1"/>
            <a:r>
              <a:rPr lang="ru-RU" altLang="ru-RU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печать информации о ходе вычислительных операций </a:t>
            </a:r>
          </a:p>
          <a:p>
            <a:pPr eaLnBrk="1" hangingPunct="1"/>
            <a:r>
              <a:rPr lang="ru-RU" altLang="ru-RU" sz="3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печать информации о работе логической части программы</a:t>
            </a:r>
            <a:r>
              <a:rPr lang="ru-RU" alt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2548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400" dirty="0" smtClean="0"/>
              <a:t>Выборочная печать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3400" dirty="0" smtClean="0"/>
              <a:t>IF (X&lt;0) WRITE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3400" dirty="0" smtClean="0"/>
              <a:t>IF (I &lt; 10 AND I &gt; 15) WRITE ...</a:t>
            </a:r>
            <a:endParaRPr lang="ru-RU" altLang="ru-RU" sz="3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3400" dirty="0" smtClean="0"/>
              <a:t>IF</a:t>
            </a:r>
            <a:r>
              <a:rPr lang="ru-RU" altLang="ru-RU" sz="3400" dirty="0" smtClean="0"/>
              <a:t> (</a:t>
            </a:r>
            <a:r>
              <a:rPr lang="en-US" altLang="ru-RU" sz="3400" dirty="0" smtClean="0"/>
              <a:t>I</a:t>
            </a:r>
            <a:r>
              <a:rPr lang="ru-RU" altLang="ru-RU" sz="3400" dirty="0" smtClean="0"/>
              <a:t>/5*5 - </a:t>
            </a:r>
            <a:r>
              <a:rPr lang="en-US" altLang="ru-RU" sz="3400" dirty="0" smtClean="0"/>
              <a:t>I</a:t>
            </a:r>
            <a:r>
              <a:rPr lang="ru-RU" altLang="ru-RU" sz="3400" dirty="0" smtClean="0"/>
              <a:t> = 0) </a:t>
            </a:r>
            <a:r>
              <a:rPr lang="en-US" altLang="ru-RU" sz="3400" dirty="0" smtClean="0"/>
              <a:t>WRITE </a:t>
            </a:r>
            <a:r>
              <a:rPr lang="ru-RU" altLang="ru-RU" sz="3400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3400" dirty="0" smtClean="0"/>
              <a:t>IF (N = 1000) WRITE ...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3400" dirty="0" smtClean="0"/>
              <a:t>IF DEBUGGING THEN ...,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dirty="0" smtClean="0"/>
              <a:t>где DEBUGGING – логическая переменная, которой присваивается значение </a:t>
            </a:r>
            <a:r>
              <a:rPr lang="en-US" altLang="ru-RU" dirty="0" smtClean="0">
                <a:latin typeface="Cambria" pitchFamily="18" charset="0"/>
              </a:rPr>
              <a:t>true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ambria" pitchFamily="18" charset="0"/>
              </a:rPr>
              <a:t>false</a:t>
            </a:r>
            <a:endParaRPr lang="ru-RU" altLang="ru-RU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640960" cy="10081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Прослеживание логических ветвей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052736"/>
            <a:ext cx="8229600" cy="316835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ВХОД В ПОДПРОГРАММУ МАХ_</a:t>
            </a:r>
            <a:r>
              <a:rPr lang="en-US" altLang="ru-RU" sz="2200" dirty="0" smtClean="0"/>
              <a:t>SUM</a:t>
            </a:r>
            <a:endParaRPr lang="ru-RU" altLang="ru-RU" sz="2200" dirty="0" smtClean="0"/>
          </a:p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ВЫХОД ИЗ ПОДПРОГРАММЫ МАХ_</a:t>
            </a:r>
            <a:r>
              <a:rPr lang="en-US" altLang="ru-RU" sz="2200" dirty="0" smtClean="0"/>
              <a:t>SUM</a:t>
            </a:r>
            <a:endParaRPr lang="ru-RU" altLang="ru-RU" sz="2200" dirty="0" smtClean="0"/>
          </a:p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ВХОД В ПОДПРОГРАММУ </a:t>
            </a:r>
            <a:r>
              <a:rPr lang="en-US" altLang="ru-RU" sz="2200" dirty="0" smtClean="0"/>
              <a:t>MIN</a:t>
            </a:r>
            <a:r>
              <a:rPr lang="ru-RU" altLang="ru-RU" sz="2200" dirty="0" smtClean="0"/>
              <a:t>_</a:t>
            </a:r>
            <a:r>
              <a:rPr lang="en-US" altLang="ru-RU" sz="2200" dirty="0" smtClean="0"/>
              <a:t>KOL</a:t>
            </a:r>
            <a:endParaRPr lang="ru-RU" altLang="ru-RU" sz="2200" dirty="0" smtClean="0"/>
          </a:p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ПЕРЕХОД НА ВЕТВЬ "МЕНЬШЕ НУЛЯ"</a:t>
            </a:r>
          </a:p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ОДНА ТЫСЯЧА ИНТЕРАЦИЙ</a:t>
            </a:r>
          </a:p>
          <a:p>
            <a:pPr eaLnBrk="1" hangingPunct="1">
              <a:lnSpc>
                <a:spcPct val="130000"/>
              </a:lnSpc>
            </a:pPr>
            <a:r>
              <a:rPr lang="ru-RU" altLang="ru-RU" sz="2200" dirty="0" smtClean="0"/>
              <a:t>НОРМАЛЬНЫЙ КОНЕЦ РАБОТЫ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293096"/>
            <a:ext cx="8352928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Стратегия ввода в программу специальных отладочных операторов, предназначенных для выдачи данных на печать, обеспечивает получение четкого представления о том, что происходит при выполнении как арифметических, так и логических </a:t>
            </a:r>
            <a:r>
              <a:rPr lang="ru-RU" sz="2000" dirty="0" smtClean="0">
                <a:latin typeface="+mn-lt"/>
              </a:rPr>
              <a:t>операций</a:t>
            </a:r>
          </a:p>
          <a:p>
            <a:r>
              <a:rPr lang="ru-RU" sz="2000" dirty="0" smtClean="0">
                <a:latin typeface="+mn-lt"/>
              </a:rPr>
              <a:t>Как </a:t>
            </a:r>
            <a:r>
              <a:rPr lang="ru-RU" sz="2000" dirty="0">
                <a:latin typeface="+mn-lt"/>
              </a:rPr>
              <a:t>правило, чем ближе к началу программы расположены такие вспомогательные операторы, тем меньше требуется в дальнейшем отладочных прогонов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92697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400" dirty="0" smtClean="0"/>
              <a:t>Защитное программирование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40768"/>
            <a:ext cx="8352928" cy="3816424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dirty="0" smtClean="0"/>
              <a:t>Это метод организации программного кода таким образом, чтобы при работе системы последствия проявления ошибки в программе  не приводили бы к сбоям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10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dirty="0" smtClean="0"/>
              <a:t>Защитное программирование предполагает такой стиль написания программ, при котором появляющиеся ошибки легко обнаруживаются и идентифицируются программистом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229200"/>
            <a:ext cx="8424936" cy="1255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Фактически защитное программирование заключается во встраивании </a:t>
            </a:r>
            <a:r>
              <a:rPr lang="ru-RU" dirty="0">
                <a:latin typeface="+mn-lt"/>
              </a:rPr>
              <a:t>отладочных средств в </a:t>
            </a:r>
            <a:r>
              <a:rPr lang="ru-RU" dirty="0" smtClean="0">
                <a:latin typeface="+mn-lt"/>
              </a:rPr>
              <a:t>программу. </a:t>
            </a:r>
            <a:r>
              <a:rPr lang="ru-RU" dirty="0">
                <a:latin typeface="+mn-lt"/>
              </a:rPr>
              <a:t>Средства отладки, предусматриваемые в исходной программе, называют стопорами ошибок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Принципы защитного  программирования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56792"/>
            <a:ext cx="8064896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Общее недоверие к данным - входные данные каждого модуля должны тщательно анализироваться в предположении, что они ошибочны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Немедленное обнаружение - каждая программная ошибка должна быть выявлена как можно раньше, что упрощает установление ее причины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Изолирование ошибок - ошибки в одном модуле должны быть изолированы так, чтобы не допустить их влияния на другие модули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Рекомендации по реализации защитного программирования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556792"/>
            <a:ext cx="8064896" cy="482453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Проверяйте тип данных. Контролируйте буквенные поля (</a:t>
            </a:r>
            <a:r>
              <a:rPr lang="ru-RU" altLang="ru-RU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поля</a:t>
            </a:r>
            <a:r>
              <a:rPr lang="ru-RU" alt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имен), чтобы убедиться, что они не содержат цифровых данных. Проверяйте цифровые поля на отсутствие в них буквенных данных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Делайте проверку области значений переменных, чтобы удостовериться, например, что положительные числа всегда положительны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Выполняйте контроль правдоподобности значений переменных, которые не должны превышать некоторых констант или значений других переменных. Например, начисляемые налоги и удержания не должны быть больше суммы, для которой они определяются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Контролируйте итоги вычислений путем введения всюду, где это возможно, перекрестных итогов, контрольных сумм и счетчиков числа обрабатываемых элементов информации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Рекомендации по реализации защитного программирования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7992888" cy="468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Используйте автоматические проверки, такие, как контроль за переполнением, потерей значимости и состояниями файлов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Проверяйте длину элементов информации, если она задана, например код почтового индекса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Контролируйте закрепленные признаки, под которыми понимаются обязательные элементы полей или записей данных. Например, если определенный тип записей должен всегда содержать в определенных полях только числовые данные – это надо проверять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Выполняйте проверку контрольных разрядов. Так как некоторые элементы данных могут иметь дополнительные контрольные цифры, существует возможность проверки правильности этой информации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72400" cy="92697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400" dirty="0" smtClean="0"/>
              <a:t>Альтернативные стратегии</a:t>
            </a:r>
          </a:p>
        </p:txBody>
      </p:sp>
      <p:pic>
        <p:nvPicPr>
          <p:cNvPr id="19459" name="Picture 5" descr="j03008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2909888"/>
            <a:ext cx="270827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331913" y="2060575"/>
            <a:ext cx="7129462" cy="49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ru-RU" altLang="ru-RU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«мусор на входе – мусор на выходе»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79388" y="5173663"/>
            <a:ext cx="3095625" cy="1314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«мусор на входе — ничего на выходе»</a:t>
            </a:r>
          </a:p>
          <a:p>
            <a:pPr marL="342900" indent="-342900">
              <a:spcBef>
                <a:spcPct val="50000"/>
              </a:spcBef>
            </a:pPr>
            <a:endParaRPr lang="ru-RU" altLang="ru-RU" dirty="0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6228184" y="4221088"/>
            <a:ext cx="2520950" cy="189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«мусор на входе — сообщение об ошибке на выходе» </a:t>
            </a:r>
          </a:p>
          <a:p>
            <a:pPr marL="342900" indent="-342900">
              <a:spcBef>
                <a:spcPct val="50000"/>
              </a:spcBef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136904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Выбор подходящего метода обработки ошибки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556792"/>
            <a:ext cx="8568952" cy="4896544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u="sng" dirty="0" smtClean="0"/>
              <a:t>Корректность</a:t>
            </a:r>
            <a:r>
              <a:rPr lang="ru-RU" altLang="ru-RU" dirty="0" smtClean="0"/>
              <a:t> </a:t>
            </a:r>
            <a:r>
              <a:rPr lang="ru-RU" sz="2800" dirty="0" smtClean="0"/>
              <a:t>свойство программы удовлетворять поставленным требованиям, т.е. получать результаты, точно соответствующие решению задачи и требованиям к ее интерфейсу</a:t>
            </a:r>
            <a:endParaRPr lang="ru-RU" altLang="ru-RU" dirty="0" smtClean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 i="1" dirty="0" smtClean="0"/>
              <a:t>Корректность </a:t>
            </a:r>
            <a:r>
              <a:rPr lang="ru-RU" altLang="ru-RU" sz="2400" i="1" dirty="0" smtClean="0"/>
              <a:t>предполагает, что нельзя возвращать неточный результат:  лучше не вернуть ничего, чем неточное значение</a:t>
            </a:r>
            <a:r>
              <a:rPr lang="ru-RU" sz="2400" i="1" dirty="0" smtClean="0"/>
              <a:t> </a:t>
            </a:r>
            <a:endParaRPr lang="ru-RU" altLang="ru-RU" sz="2400" i="1" dirty="0" smtClean="0"/>
          </a:p>
          <a:p>
            <a:pPr eaLnBrk="1" hangingPunct="1">
              <a:buFont typeface="Wingdings" pitchFamily="2" charset="2"/>
              <a:buNone/>
              <a:tabLst>
                <a:tab pos="2060575" algn="l"/>
              </a:tabLst>
            </a:pPr>
            <a:r>
              <a:rPr lang="ru-RU" altLang="ru-RU" sz="1700" dirty="0" smtClean="0"/>
              <a:t> </a:t>
            </a:r>
            <a:endParaRPr lang="ru-RU" altLang="ru-RU" sz="1700" u="sng" dirty="0" smtClean="0"/>
          </a:p>
          <a:p>
            <a:r>
              <a:rPr lang="ru-RU" altLang="ru-RU" u="sng" dirty="0" smtClean="0"/>
              <a:t>Устойчивость</a:t>
            </a:r>
            <a:r>
              <a:rPr lang="ru-RU" altLang="ru-RU" dirty="0" smtClean="0"/>
              <a:t> </a:t>
            </a:r>
            <a:r>
              <a:rPr lang="ru-RU" sz="2800" dirty="0" smtClean="0"/>
              <a:t>способность программы отслеживать ошибки при вводе и вычислении данных и сообщать об этих ситуациях, вместо выдачи неправильных результатов</a:t>
            </a:r>
            <a:endParaRPr lang="ru-RU" altLang="ru-RU" sz="2800" dirty="0" smtClean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400" i="1" dirty="0" smtClean="0"/>
              <a:t>Устойчивость </a:t>
            </a:r>
            <a:r>
              <a:rPr lang="ru-RU" altLang="ru-RU" sz="2400" i="1" dirty="0" smtClean="0"/>
              <a:t>требует всегда пытаться сделать что-то, что позволит программе продолжить работу, даже если это приведет к частично неверным результатам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/>
              <a:t>Методы защитного программирования при обработке данных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42493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Программа, построенная с применением приемов защитного программирования, должна:</a:t>
            </a:r>
          </a:p>
          <a:p>
            <a:r>
              <a:rPr lang="ru-RU" sz="2000" dirty="0" smtClean="0"/>
              <a:t>сообщать пользователю об области допустимых значений исходных данных при формулировке задачи или при вводе данных</a:t>
            </a:r>
          </a:p>
          <a:p>
            <a:r>
              <a:rPr lang="ru-RU" sz="2000" dirty="0" smtClean="0"/>
              <a:t>контролировать значения исходных данных при их вводе, сообщать о невозможности выполнения вычислений для недопустимых значений</a:t>
            </a:r>
          </a:p>
          <a:p>
            <a:r>
              <a:rPr lang="ru-RU" sz="2000" dirty="0" smtClean="0"/>
              <a:t>обеспечивать для каждой из подобластей допустимых значений соответствующие ей вычисления, которые могут отличаться:</a:t>
            </a:r>
          </a:p>
          <a:p>
            <a:pPr lvl="1"/>
            <a:r>
              <a:rPr lang="ru-RU" sz="2000" dirty="0" smtClean="0"/>
              <a:t>типами данных, участвующих в вычислениях</a:t>
            </a:r>
          </a:p>
          <a:p>
            <a:pPr lvl="1"/>
            <a:r>
              <a:rPr lang="ru-RU" sz="2000" dirty="0" smtClean="0"/>
              <a:t>алгоритмами и схемами вычислений</a:t>
            </a:r>
          </a:p>
          <a:p>
            <a:r>
              <a:rPr lang="ru-RU" sz="2000" dirty="0" smtClean="0"/>
              <a:t>контролировать промежуточные результаты вычислений, прекращать вычисления или изменять их порядок при обнаружении недопустимых ситуаций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400" dirty="0" smtClean="0"/>
              <a:t>Лекция</a:t>
            </a:r>
            <a:r>
              <a:rPr lang="ru-RU" altLang="ru-RU" dirty="0" smtClean="0"/>
              <a:t> </a:t>
            </a:r>
            <a:r>
              <a:rPr lang="en-US" altLang="ru-RU" dirty="0" smtClean="0"/>
              <a:t>10</a:t>
            </a:r>
            <a:endParaRPr lang="ru-RU" alt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916832"/>
            <a:ext cx="6912768" cy="36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</a:t>
            </a:r>
            <a:r>
              <a:rPr lang="ru-RU" altLang="ru-RU" sz="3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Обнаружение ошибок в программе. Защитное программирование. Утверждения. Условная компиляция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352928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Требования к обработке входных данных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412776"/>
            <a:ext cx="8136904" cy="1656184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200" dirty="0" smtClean="0"/>
              <a:t>Проверяйте все данные из внешних источников </a:t>
            </a:r>
          </a:p>
          <a:p>
            <a:pPr eaLnBrk="1" hangingPunct="1"/>
            <a:r>
              <a:rPr lang="ru-RU" altLang="ru-RU" sz="2200" dirty="0" smtClean="0"/>
              <a:t>Проверяйте значения всех входных параметров процедур и функций </a:t>
            </a:r>
          </a:p>
          <a:p>
            <a:pPr eaLnBrk="1" hangingPunct="1"/>
            <a:r>
              <a:rPr lang="ru-RU" altLang="ru-RU" sz="2200" dirty="0" smtClean="0"/>
              <a:t>Решите, как обрабатывать неправильные входные данные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2924944"/>
            <a:ext cx="7543800" cy="796925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Альтернативные стратегии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3717032"/>
            <a:ext cx="8424863" cy="2952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вернуть некое нейтральное значение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заменить следующим корректным блоком данных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вернуть тот же результат, что и в предыдущий раз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подставить ближайшее допустимое значение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записать предупреждающее сообщение в файл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вернуть код ошибки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вызвать процедуру/функцию — обработчик ошибки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прекратить выполнение</a:t>
            </a:r>
            <a:r>
              <a:rPr kumimoji="0" lang="ru-RU" alt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543800" cy="652463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400" dirty="0" smtClean="0"/>
              <a:t>Утверждения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196752"/>
            <a:ext cx="8686800" cy="50403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Утверждение (</a:t>
            </a:r>
            <a:r>
              <a:rPr lang="ru-RU" altLang="ru-RU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</a:t>
            </a:r>
            <a:r>
              <a:rPr lang="ru-RU" alt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— это код (обычно метод или макрос), используемый во время разработки, с помощью которого программа проверяет правильность своего выполнения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600" i="1" dirty="0" smtClean="0"/>
              <a:t>procedure Assert(Test: Boolean);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600" i="1" dirty="0" smtClean="0"/>
              <a:t>procedure Assert(Test: Boolean; const Message: string);</a:t>
            </a:r>
            <a:r>
              <a:rPr lang="ru-RU" altLang="ru-RU" sz="2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600" dirty="0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6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600" dirty="0" err="1" smtClean="0"/>
              <a:t>Assert</a:t>
            </a:r>
            <a:r>
              <a:rPr lang="ru-RU" altLang="ru-RU" sz="2600" dirty="0" smtClean="0"/>
              <a:t> предназначен для документирования и проверки истинности допущений, сделанных при написании кода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496944" cy="10081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3600" dirty="0" smtClean="0"/>
              <a:t>Пример использования утверждений в программе для начисления зарплаты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412776"/>
            <a:ext cx="7772400" cy="511256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ambria" pitchFamily="18" charset="0"/>
              </a:rPr>
              <a:t>Var</a:t>
            </a:r>
            <a:endParaRPr lang="en-US" sz="1800" dirty="0" smtClean="0">
              <a:latin typeface="Cambria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</a:rPr>
              <a:t>Salory:real</a:t>
            </a:r>
            <a:r>
              <a:rPr lang="en-US" sz="1800" dirty="0" smtClean="0">
                <a:latin typeface="Cambria" pitchFamily="18" charset="0"/>
              </a:rPr>
              <a:t>; {</a:t>
            </a:r>
            <a:r>
              <a:rPr lang="ru-RU" sz="1800" dirty="0" smtClean="0">
                <a:latin typeface="Cambria" pitchFamily="18" charset="0"/>
              </a:rPr>
              <a:t> Зарплата </a:t>
            </a:r>
            <a:r>
              <a:rPr lang="en-US" sz="1800" dirty="0" smtClean="0">
                <a:latin typeface="Cambria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</a:rPr>
              <a:t>Tax:real</a:t>
            </a:r>
            <a:r>
              <a:rPr lang="en-US" sz="1800" dirty="0" smtClean="0">
                <a:latin typeface="Cambria" pitchFamily="18" charset="0"/>
              </a:rPr>
              <a:t>; {</a:t>
            </a:r>
            <a:r>
              <a:rPr lang="ru-RU" sz="1800" dirty="0" smtClean="0">
                <a:latin typeface="Cambria" pitchFamily="18" charset="0"/>
              </a:rPr>
              <a:t> Налог </a:t>
            </a:r>
            <a:r>
              <a:rPr lang="en-US" sz="1800" dirty="0" smtClean="0">
                <a:latin typeface="Cambria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 Payment: real; {</a:t>
            </a:r>
            <a:r>
              <a:rPr lang="ru-RU" sz="1800" dirty="0" smtClean="0">
                <a:latin typeface="Cambria" pitchFamily="18" charset="0"/>
              </a:rPr>
              <a:t> Вознаграждение </a:t>
            </a:r>
            <a:r>
              <a:rPr lang="en-US" sz="1800" dirty="0" smtClean="0">
                <a:latin typeface="Cambria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write</a:t>
            </a:r>
            <a:r>
              <a:rPr lang="ru-RU" sz="1800" dirty="0" smtClean="0">
                <a:latin typeface="Cambria" pitchFamily="18" charset="0"/>
              </a:rPr>
              <a:t>(‘Введите зарплату:  ‘);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 smtClean="0">
                <a:latin typeface="Cambria" pitchFamily="18" charset="0"/>
              </a:rPr>
              <a:t>	</a:t>
            </a:r>
            <a:r>
              <a:rPr lang="en-US" sz="1800" dirty="0" err="1" smtClean="0">
                <a:latin typeface="Cambria" pitchFamily="18" charset="0"/>
              </a:rPr>
              <a:t>readln</a:t>
            </a:r>
            <a:r>
              <a:rPr lang="en-US" sz="1800" dirty="0" smtClean="0">
                <a:latin typeface="Cambria" pitchFamily="18" charset="0"/>
              </a:rPr>
              <a:t>(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assert(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 &gt; 0) and (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 &lt; 100000);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Tax=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*0.13;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assert(Tax&lt;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</a:t>
            </a:r>
            <a:r>
              <a:rPr lang="en-US" sz="1800" dirty="0" err="1" smtClean="0">
                <a:latin typeface="Cambria" pitchFamily="18" charset="0"/>
              </a:rPr>
              <a:t>writeln</a:t>
            </a:r>
            <a:r>
              <a:rPr lang="en-US" sz="1800" dirty="0" smtClean="0">
                <a:latin typeface="Cambria" pitchFamily="18" charset="0"/>
              </a:rPr>
              <a:t>(‘</a:t>
            </a:r>
            <a:r>
              <a:rPr lang="ru-RU" sz="1800" dirty="0" smtClean="0">
                <a:latin typeface="Cambria" pitchFamily="18" charset="0"/>
              </a:rPr>
              <a:t>Налог </a:t>
            </a:r>
            <a:r>
              <a:rPr lang="en-US" sz="1800" dirty="0" smtClean="0">
                <a:latin typeface="Cambria" pitchFamily="18" charset="0"/>
              </a:rPr>
              <a:t>=</a:t>
            </a:r>
            <a:r>
              <a:rPr lang="ru-RU" sz="1800" dirty="0" smtClean="0">
                <a:latin typeface="Cambria" pitchFamily="18" charset="0"/>
              </a:rPr>
              <a:t> </a:t>
            </a:r>
            <a:r>
              <a:rPr lang="en-US" sz="1800" dirty="0" smtClean="0">
                <a:latin typeface="Cambria" pitchFamily="18" charset="0"/>
              </a:rPr>
              <a:t>’ , Tax);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Payment =</a:t>
            </a:r>
            <a:r>
              <a:rPr lang="ru-RU" sz="1800" dirty="0" smtClean="0">
                <a:latin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-Tax;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assert(Payment &lt;</a:t>
            </a:r>
            <a:r>
              <a:rPr lang="en-US" sz="1800" dirty="0" err="1" smtClean="0">
                <a:latin typeface="Cambria" pitchFamily="18" charset="0"/>
              </a:rPr>
              <a:t>Salory</a:t>
            </a:r>
            <a:r>
              <a:rPr lang="en-US" sz="1800" dirty="0" smtClean="0">
                <a:latin typeface="Cambria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	</a:t>
            </a:r>
            <a:r>
              <a:rPr lang="en-US" sz="1800" dirty="0" err="1" smtClean="0">
                <a:latin typeface="Cambria" pitchFamily="18" charset="0"/>
              </a:rPr>
              <a:t>writeln</a:t>
            </a:r>
            <a:r>
              <a:rPr lang="en-US" sz="1800" dirty="0" smtClean="0">
                <a:latin typeface="Cambria" pitchFamily="18" charset="0"/>
              </a:rPr>
              <a:t>(‘</a:t>
            </a:r>
            <a:r>
              <a:rPr lang="ru-RU" sz="1800" dirty="0" smtClean="0">
                <a:latin typeface="Cambria" pitchFamily="18" charset="0"/>
              </a:rPr>
              <a:t>Сумма</a:t>
            </a:r>
            <a:r>
              <a:rPr lang="en-US" sz="1800" dirty="0" smtClean="0">
                <a:latin typeface="Cambria" pitchFamily="18" charset="0"/>
              </a:rPr>
              <a:t> </a:t>
            </a:r>
            <a:r>
              <a:rPr lang="ru-RU" sz="1800" dirty="0" smtClean="0">
                <a:latin typeface="Cambria" pitchFamily="18" charset="0"/>
              </a:rPr>
              <a:t>на</a:t>
            </a:r>
            <a:r>
              <a:rPr lang="en-US" sz="1800" dirty="0" smtClean="0">
                <a:latin typeface="Cambria" pitchFamily="18" charset="0"/>
              </a:rPr>
              <a:t> </a:t>
            </a:r>
            <a:r>
              <a:rPr lang="ru-RU" sz="1800" dirty="0" smtClean="0">
                <a:latin typeface="Cambria" pitchFamily="18" charset="0"/>
              </a:rPr>
              <a:t>руки </a:t>
            </a:r>
            <a:r>
              <a:rPr lang="en-US" sz="1800" dirty="0" smtClean="0">
                <a:latin typeface="Cambria" pitchFamily="18" charset="0"/>
              </a:rPr>
              <a:t>=</a:t>
            </a:r>
            <a:r>
              <a:rPr lang="ru-RU" sz="1800" dirty="0" smtClean="0">
                <a:latin typeface="Cambria" pitchFamily="18" charset="0"/>
              </a:rPr>
              <a:t> </a:t>
            </a:r>
            <a:r>
              <a:rPr lang="en-US" sz="1800" dirty="0" smtClean="0">
                <a:latin typeface="Cambria" pitchFamily="18" charset="0"/>
              </a:rPr>
              <a:t>’, Payment);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mbria" pitchFamily="18" charset="0"/>
              </a:rPr>
              <a:t>End.</a:t>
            </a:r>
            <a:endParaRPr lang="ru-RU" sz="18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352928" cy="101297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Случаи применения утверждений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412776"/>
            <a:ext cx="8424936" cy="48965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500" dirty="0" smtClean="0"/>
              <a:t>Утверждения применяют для проверки того, что: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значение входного (выходного) параметра попадает в ожидаемый интервал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файл (или поток) открыт (закрыт), когда процедура или функция начинает (заканчивает) выполняться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указатель файла (или потока) находится в начале (в конце), когда процедура или функция начинает (заканчивает) выполняться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файл (или поток) открыт только для чтения, только для записи или для чтения и записи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значение входной переменной не изменяется в процедуре или функции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 dirty="0" smtClean="0"/>
              <a:t>указатель ненулевой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352928" cy="94096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Случаи применения утверждений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12776"/>
            <a:ext cx="835292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массив или другой контейнер, передаваемый в процедуру или функцию, может вместить по крайней мере </a:t>
            </a:r>
            <a:r>
              <a:rPr lang="en-US" altLang="ru-RU" sz="2600" dirty="0" smtClean="0">
                <a:latin typeface="Cambria" pitchFamily="18" charset="0"/>
              </a:rPr>
              <a:t>N</a:t>
            </a:r>
            <a:r>
              <a:rPr lang="ru-RU" altLang="ru-RU" sz="2600" dirty="0" smtClean="0"/>
              <a:t> элементов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таблица инициализирована для помещения реальных значений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контейнер пуст (заполнен), когда процедура или функция начинает (заканчивает) выполняться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результаты работы сложного, хорошо оптимизированного метода совпадают с результатами метода более медленного, но написанного яснее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Общие принципы использования методов защитного программирования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412776"/>
            <a:ext cx="83629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Используйте процедуры обработки ошибок для ожидаемых событий и утверждения для событий, которые происходить не должны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dirty="0" smtClean="0"/>
              <a:t>Используйте утверждения для документирования и проверки предусловий и постусловий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200" dirty="0" smtClean="0"/>
              <a:t>предусловия — это соглашения, которые должны быть выполнены до вызова подпрограммы, т.е.  это обязательства вызывающего модуля перед модулем, который он вызывает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200" dirty="0" smtClean="0"/>
              <a:t>постусловия — это соглашения, которые подпрограмма должна выполнить при завершении своей работы, т.е. это обязательства вызываемого модуля перед модулем, который их использует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652462"/>
          </a:xfrm>
        </p:spPr>
        <p:txBody>
          <a:bodyPr>
            <a:noAutofit/>
          </a:bodyPr>
          <a:lstStyle/>
          <a:p>
            <a:pPr eaLnBrk="1" hangingPunct="1"/>
            <a:r>
              <a:rPr lang="ru-RU" sz="4400" dirty="0" smtClean="0"/>
              <a:t>Условная компиляция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500" dirty="0" smtClean="0"/>
              <a:t>используется в том случае, когда удобно задать какую-то переменную и затем проверить, если эта переменная определена, то выполнить какую-то последовательность действий, а если нет, то не выполнять</a:t>
            </a:r>
            <a:r>
              <a:rPr lang="ru-RU" sz="21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100" dirty="0" smtClean="0"/>
              <a:t>Пример</a:t>
            </a:r>
            <a:r>
              <a:rPr lang="en-US" sz="2100" dirty="0" smtClean="0"/>
              <a:t>:</a:t>
            </a:r>
            <a:endParaRPr lang="en-US" sz="2100" i="1" dirty="0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100" i="1" dirty="0" smtClean="0"/>
              <a:t>{$DEFINE DBG_DETAIL}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100" i="1" dirty="0" smtClean="0"/>
              <a:t>{$IFDEF DBG_DETAIL}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100" i="1" dirty="0" err="1" smtClean="0"/>
              <a:t>writeln</a:t>
            </a:r>
            <a:r>
              <a:rPr lang="ru-RU" sz="2100" i="1" dirty="0" smtClean="0"/>
              <a:t>(‘</a:t>
            </a:r>
            <a:r>
              <a:rPr lang="en-US" sz="2100" i="1" dirty="0" smtClean="0"/>
              <a:t>Test</a:t>
            </a:r>
            <a:r>
              <a:rPr lang="ru-RU" sz="2100" i="1" dirty="0" smtClean="0"/>
              <a:t>’);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ru-RU" sz="2100" i="1" dirty="0" smtClean="0"/>
              <a:t>{$</a:t>
            </a:r>
            <a:r>
              <a:rPr lang="en-US" sz="2100" i="1" dirty="0" smtClean="0"/>
              <a:t>ENDIF</a:t>
            </a:r>
            <a:r>
              <a:rPr lang="ru-RU" sz="21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568952" cy="126876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Причины возникновения ошибок в ПО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700808"/>
            <a:ext cx="8496300" cy="48245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500" dirty="0" smtClean="0"/>
              <a:t>Количество ошибок в программе зависит: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500" dirty="0" smtClean="0"/>
              <a:t>от сложности той проблемы предметной области, для решения которой разрабатывается программа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500" dirty="0" smtClean="0"/>
              <a:t>от уровня квалификации команды разработчиков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500" dirty="0" smtClean="0"/>
              <a:t>от специфики языка программирования и инструментов, которые использовались при проектировании, написании и тестировании программы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500" dirty="0" smtClean="0"/>
              <a:t>от уровня зрелости тех сервисных функций и технологий, которые задействуются в ходе эксплуатации программы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500" dirty="0" smtClean="0"/>
              <a:t>и от ряда других факторов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64500" cy="863600"/>
          </a:xfrm>
        </p:spPr>
        <p:txBody>
          <a:bodyPr/>
          <a:lstStyle/>
          <a:p>
            <a:pPr eaLnBrk="1" hangingPunct="1"/>
            <a:r>
              <a:rPr lang="ru-RU" altLang="ru-RU" sz="4300" dirty="0" smtClean="0"/>
              <a:t>Виды </a:t>
            </a:r>
            <a:r>
              <a:rPr lang="ru-RU" altLang="ru-RU" sz="4400" dirty="0" smtClean="0"/>
              <a:t>ошибок</a:t>
            </a:r>
            <a:r>
              <a:rPr lang="ru-RU" altLang="ru-RU" sz="4300" dirty="0" smtClean="0"/>
              <a:t> в программах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981075"/>
            <a:ext cx="849630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dirty="0" smtClean="0"/>
              <a:t>Ошибки в описании задачи (программа правильно решает неверную задачу)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/>
              <a:t>Ошибки в выборе алгоритма (использование неподходящего или неэффективного алгоритма)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 smtClean="0"/>
              <a:t>Ошибки анализа (связаны с неполным учетом возможных ситуаций, либо с неправильным решением задачи):</a:t>
            </a:r>
          </a:p>
          <a:p>
            <a:pPr lvl="1" eaLnBrk="1" hangingPunct="1"/>
            <a:r>
              <a:rPr lang="ru-RU" altLang="ru-RU" sz="2400" dirty="0" smtClean="0"/>
              <a:t>отсутствие задания начальных значений переменных</a:t>
            </a:r>
          </a:p>
          <a:p>
            <a:pPr lvl="1" eaLnBrk="1" hangingPunct="1"/>
            <a:r>
              <a:rPr lang="ru-RU" altLang="ru-RU" sz="2400" dirty="0" smtClean="0"/>
              <a:t>неверные условия окончания цикла</a:t>
            </a:r>
          </a:p>
          <a:p>
            <a:pPr lvl="1" eaLnBrk="1" hangingPunct="1"/>
            <a:r>
              <a:rPr lang="ru-RU" altLang="ru-RU" sz="2400" dirty="0" smtClean="0"/>
              <a:t>неверная индексация цикла</a:t>
            </a:r>
          </a:p>
          <a:p>
            <a:pPr lvl="1" eaLnBrk="1" hangingPunct="1"/>
            <a:r>
              <a:rPr lang="ru-RU" altLang="ru-RU" sz="2400" dirty="0" smtClean="0"/>
              <a:t>отсутствие задания условий инициирования цикла</a:t>
            </a:r>
          </a:p>
          <a:p>
            <a:pPr lvl="1" eaLnBrk="1" hangingPunct="1"/>
            <a:r>
              <a:rPr lang="ru-RU" altLang="ru-RU" sz="2400" dirty="0" smtClean="0"/>
              <a:t>неправильное указание ветви алгоритма для продолжения процесса решения задачи </a:t>
            </a:r>
          </a:p>
          <a:p>
            <a:pPr eaLnBrk="1" hangingPunct="1">
              <a:lnSpc>
                <a:spcPct val="90000"/>
              </a:lnSpc>
            </a:pPr>
            <a:endParaRPr lang="ru-RU" altLang="ru-RU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064500" cy="863600"/>
          </a:xfrm>
        </p:spPr>
        <p:txBody>
          <a:bodyPr/>
          <a:lstStyle/>
          <a:p>
            <a:pPr eaLnBrk="1" hangingPunct="1"/>
            <a:r>
              <a:rPr lang="ru-RU" altLang="ru-RU" sz="4300" dirty="0" smtClean="0"/>
              <a:t>Виды </a:t>
            </a:r>
            <a:r>
              <a:rPr lang="ru-RU" altLang="ru-RU" sz="4400" dirty="0" smtClean="0"/>
              <a:t>ошибок</a:t>
            </a:r>
            <a:r>
              <a:rPr lang="ru-RU" altLang="ru-RU" sz="4300" dirty="0" smtClean="0"/>
              <a:t> в программах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Ошибки общего характера (не зависящие от языка программирования):</a:t>
            </a:r>
          </a:p>
          <a:p>
            <a:pPr lvl="1" eaLnBrk="1" hangingPunct="1"/>
            <a:r>
              <a:rPr lang="ru-RU" altLang="ru-RU" sz="3000" dirty="0" smtClean="0"/>
              <a:t>ошибки из-за недостаточного знания или понимания программистом языка программирования или самой машины </a:t>
            </a:r>
          </a:p>
          <a:p>
            <a:pPr lvl="1" eaLnBrk="1" hangingPunct="1"/>
            <a:r>
              <a:rPr lang="ru-RU" altLang="ru-RU" sz="3000" dirty="0" smtClean="0"/>
              <a:t>ошибки, допущенные при программировании алгоритма, когда команды, используемые в программе, не обеспечивают последовательности событий, установленной алгоритмом </a:t>
            </a:r>
            <a:endParaRPr lang="ru-RU" altLang="ru-RU" dirty="0" smtClean="0"/>
          </a:p>
          <a:p>
            <a:pPr eaLnBrk="1" hangingPunct="1">
              <a:lnSpc>
                <a:spcPct val="90000"/>
              </a:lnSpc>
            </a:pPr>
            <a:endParaRPr lang="ru-RU" altLang="ru-RU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064500" cy="863600"/>
          </a:xfrm>
        </p:spPr>
        <p:txBody>
          <a:bodyPr/>
          <a:lstStyle/>
          <a:p>
            <a:pPr eaLnBrk="1" hangingPunct="1"/>
            <a:r>
              <a:rPr lang="ru-RU" altLang="ru-RU" sz="4300" dirty="0" smtClean="0"/>
              <a:t>Виды </a:t>
            </a:r>
            <a:r>
              <a:rPr lang="ru-RU" altLang="ru-RU" sz="4400" dirty="0" smtClean="0"/>
              <a:t>ошибок</a:t>
            </a:r>
            <a:r>
              <a:rPr lang="ru-RU" altLang="ru-RU" sz="4300" dirty="0" smtClean="0"/>
              <a:t> в программах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556792"/>
            <a:ext cx="8280400" cy="45362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Ошибки физического характера (вызываемые неверными действиями программиста ):</a:t>
            </a:r>
          </a:p>
          <a:p>
            <a:pPr lvl="1" eaLnBrk="1" hangingPunct="1"/>
            <a:r>
              <a:rPr lang="ru-RU" altLang="ru-RU" sz="3000" dirty="0" smtClean="0"/>
              <a:t>пропуск некоторых операторов </a:t>
            </a:r>
          </a:p>
          <a:p>
            <a:pPr lvl="1" eaLnBrk="1" hangingPunct="1"/>
            <a:r>
              <a:rPr lang="ru-RU" altLang="ru-RU" sz="3000" dirty="0" smtClean="0"/>
              <a:t>отсутствие необходимых данных </a:t>
            </a:r>
          </a:p>
          <a:p>
            <a:pPr lvl="1" eaLnBrk="1" hangingPunct="1"/>
            <a:r>
              <a:rPr lang="ru-RU" altLang="ru-RU" sz="3000" dirty="0" smtClean="0"/>
              <a:t>непредусмотренные данные </a:t>
            </a:r>
          </a:p>
          <a:p>
            <a:pPr lvl="1" eaLnBrk="1" hangingPunct="1"/>
            <a:r>
              <a:rPr lang="ru-RU" altLang="ru-RU" sz="3000" dirty="0" smtClean="0"/>
              <a:t>неверный формат данных</a:t>
            </a:r>
            <a:r>
              <a:rPr lang="ru-RU" altLang="ru-RU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24936" cy="108498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Обобщенная классификация ошибок</a:t>
            </a:r>
          </a:p>
        </p:txBody>
      </p:sp>
      <p:graphicFrame>
        <p:nvGraphicFramePr>
          <p:cNvPr id="64629" name="Group 117"/>
          <p:cNvGraphicFramePr>
            <a:graphicFrameLocks noGrp="1"/>
          </p:cNvGraphicFramePr>
          <p:nvPr>
            <p:ph type="tbl" idx="1"/>
          </p:nvPr>
        </p:nvGraphicFramePr>
        <p:xfrm>
          <a:off x="179512" y="1305099"/>
          <a:ext cx="8712968" cy="5292253"/>
        </p:xfrm>
        <a:graphic>
          <a:graphicData uri="http://schemas.openxmlformats.org/drawingml/2006/table">
            <a:tbl>
              <a:tblPr/>
              <a:tblGrid>
                <a:gridCol w="3487157"/>
                <a:gridCol w="5225811"/>
              </a:tblGrid>
              <a:tr h="4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ошибок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Пример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Неправильная постановка задачи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Правильное решение неверно сформулированной задачи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Неверный алгоритм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Выбор алгоритма, приводящего к неточному или неэффективному решению задачи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Ошибки анализа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Неправильное программирование алгоритма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Семантические ошибки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Непонимание порядка выполнения команды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Синтаксические ошибки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Нарушение правил, определяемых языком программирования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Ошибки при выполнении операций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Отсутствие, указаний на ограничивающие условия вычислений (деление на нуль и т.д.)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Ошибки в данных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Неудачное определение возможного диапазона изменения данных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 Ошибки в документации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Документация пользователя не соответствует действующему варианту программы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91264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4400" dirty="0" smtClean="0"/>
              <a:t>Косвенные признаки наличия ошибок в программе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340768"/>
            <a:ext cx="8424936" cy="331236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dirty="0" smtClean="0"/>
              <a:t>Отсутствует уверенность в том, что программа начала выполняться</a:t>
            </a:r>
          </a:p>
          <a:p>
            <a:pPr eaLnBrk="1" hangingPunct="1"/>
            <a:r>
              <a:rPr lang="ru-RU" altLang="ru-RU" sz="2400" dirty="0" smtClean="0"/>
              <a:t>Программа начала выполняться, но произошел преждевременный останов с выдачей или без выдачи сообщения о системной ошибке</a:t>
            </a:r>
          </a:p>
          <a:p>
            <a:pPr eaLnBrk="1" hangingPunct="1"/>
            <a:r>
              <a:rPr lang="ru-RU" altLang="ru-RU" sz="2400" dirty="0" smtClean="0"/>
              <a:t>Программа начала выполняться, но зациклилась, о чем можно судить по ее чрезмерно долгой работе</a:t>
            </a:r>
          </a:p>
          <a:p>
            <a:pPr eaLnBrk="1" hangingPunct="1"/>
            <a:r>
              <a:rPr lang="ru-RU" altLang="ru-RU" sz="2400" dirty="0" smtClean="0"/>
              <a:t>Программа выдала неправильную информацию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725144"/>
            <a:ext cx="878497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Большинство ошибок воспроизводимо, и </a:t>
            </a:r>
            <a:r>
              <a:rPr lang="ru-RU" sz="2000" dirty="0" smtClean="0">
                <a:latin typeface="+mn-lt"/>
              </a:rPr>
              <a:t>это по </a:t>
            </a:r>
            <a:r>
              <a:rPr lang="ru-RU" sz="2000" dirty="0">
                <a:latin typeface="+mn-lt"/>
              </a:rPr>
              <a:t>крайней мере </a:t>
            </a:r>
            <a:r>
              <a:rPr lang="ru-RU" sz="2000" dirty="0" smtClean="0">
                <a:latin typeface="+mn-lt"/>
              </a:rPr>
              <a:t>подтверждает наличие ошибки </a:t>
            </a:r>
            <a:r>
              <a:rPr lang="ru-RU" sz="2000" dirty="0">
                <a:latin typeface="+mn-lt"/>
              </a:rPr>
              <a:t>в </a:t>
            </a:r>
            <a:r>
              <a:rPr lang="ru-RU" sz="2000" dirty="0" smtClean="0">
                <a:latin typeface="+mn-lt"/>
              </a:rPr>
              <a:t>программе </a:t>
            </a:r>
          </a:p>
          <a:p>
            <a:r>
              <a:rPr lang="ru-RU" sz="2000" dirty="0" smtClean="0">
                <a:latin typeface="+mn-lt"/>
              </a:rPr>
              <a:t>Неповторяющиеся </a:t>
            </a:r>
            <a:r>
              <a:rPr lang="ru-RU" sz="2000" dirty="0">
                <a:latin typeface="+mn-lt"/>
              </a:rPr>
              <a:t>ошибки могут быть вызваны </a:t>
            </a:r>
            <a:r>
              <a:rPr lang="ru-RU" sz="2000" dirty="0" smtClean="0">
                <a:latin typeface="+mn-lt"/>
              </a:rPr>
              <a:t>неправильными действиями пользователя, </a:t>
            </a:r>
            <a:r>
              <a:rPr lang="ru-RU" sz="2000" dirty="0">
                <a:latin typeface="+mn-lt"/>
              </a:rPr>
              <a:t>сбоем в работе оборудования, колебаниями питающего напряжения или тупиковыми ситуациями в операционной </a:t>
            </a:r>
            <a:r>
              <a:rPr lang="ru-RU" sz="2000" dirty="0" smtClean="0">
                <a:latin typeface="+mn-lt"/>
              </a:rPr>
              <a:t>системе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400" dirty="0" smtClean="0"/>
              <a:t>Процесс обнаружения ошибки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772816"/>
            <a:ext cx="849694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Точка обнаружения ошибки — это место в программе, где ошибка себя проявляет или становится очевидной. Точка обнаружения должна выявляться первой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Точка происхождения ошибки — это место в программе, где возникают условия для появления ошибки </a:t>
            </a:r>
          </a:p>
          <a:p>
            <a:pPr eaLnBrk="1" hangingPunct="1">
              <a:lnSpc>
                <a:spcPct val="90000"/>
              </a:lnSpc>
            </a:pPr>
            <a:endParaRPr lang="ru-RU" altLang="ru-RU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400" b="1" dirty="0" smtClean="0"/>
              <a:t>С=В/А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991</TotalTime>
  <Words>1599</Words>
  <Application>Microsoft Office PowerPoint</Application>
  <PresentationFormat>Экран (4:3)</PresentationFormat>
  <Paragraphs>189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Справедливость</vt:lpstr>
      <vt:lpstr>Основы программной инженерии</vt:lpstr>
      <vt:lpstr>Лекция 10</vt:lpstr>
      <vt:lpstr>Причины возникновения ошибок в ПО</vt:lpstr>
      <vt:lpstr>Виды ошибок в программах </vt:lpstr>
      <vt:lpstr>Виды ошибок в программах </vt:lpstr>
      <vt:lpstr>Виды ошибок в программах </vt:lpstr>
      <vt:lpstr>Обобщенная классификация ошибок</vt:lpstr>
      <vt:lpstr>Косвенные признаки наличия ошибок в программе</vt:lpstr>
      <vt:lpstr>Процесс обнаружения ошибки </vt:lpstr>
      <vt:lpstr>Отладочная информация </vt:lpstr>
      <vt:lpstr>Выборочная печать </vt:lpstr>
      <vt:lpstr>Прослеживание логических ветвей</vt:lpstr>
      <vt:lpstr>Защитное программирование</vt:lpstr>
      <vt:lpstr>Принципы защитного  программирования </vt:lpstr>
      <vt:lpstr>Рекомендации по реализации защитного программирования</vt:lpstr>
      <vt:lpstr>Рекомендации по реализации защитного программирования</vt:lpstr>
      <vt:lpstr>Альтернативные стратегии</vt:lpstr>
      <vt:lpstr>Выбор подходящего метода обработки ошибки </vt:lpstr>
      <vt:lpstr>Методы защитного программирования при обработке данных</vt:lpstr>
      <vt:lpstr>Требования к обработке входных данных </vt:lpstr>
      <vt:lpstr>Утверждения</vt:lpstr>
      <vt:lpstr>Пример использования утверждений в программе для начисления зарплаты</vt:lpstr>
      <vt:lpstr>Случаи применения утверждений</vt:lpstr>
      <vt:lpstr>Случаи применения утверждений</vt:lpstr>
      <vt:lpstr>Общие принципы использования методов защитного программирования</vt:lpstr>
      <vt:lpstr>Условная компиляция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менеджмент и офисные технологии</dc:title>
  <dc:creator>*</dc:creator>
  <cp:lastModifiedBy>baryshnikova</cp:lastModifiedBy>
  <cp:revision>106</cp:revision>
  <dcterms:created xsi:type="dcterms:W3CDTF">2001-12-31T21:12:35Z</dcterms:created>
  <dcterms:modified xsi:type="dcterms:W3CDTF">2016-05-16T11:37:38Z</dcterms:modified>
</cp:coreProperties>
</file>