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notesMasterIdLst>
    <p:notesMasterId r:id="rId28"/>
  </p:notesMasterIdLst>
  <p:sldIdLst>
    <p:sldId id="256" r:id="rId2"/>
    <p:sldId id="257" r:id="rId3"/>
    <p:sldId id="290" r:id="rId4"/>
    <p:sldId id="291" r:id="rId5"/>
    <p:sldId id="269" r:id="rId6"/>
    <p:sldId id="270" r:id="rId7"/>
    <p:sldId id="259" r:id="rId8"/>
    <p:sldId id="261" r:id="rId9"/>
    <p:sldId id="262" r:id="rId10"/>
    <p:sldId id="263" r:id="rId11"/>
    <p:sldId id="264" r:id="rId12"/>
    <p:sldId id="292" r:id="rId13"/>
    <p:sldId id="267" r:id="rId14"/>
    <p:sldId id="293" r:id="rId15"/>
    <p:sldId id="265" r:id="rId16"/>
    <p:sldId id="289" r:id="rId17"/>
    <p:sldId id="294" r:id="rId18"/>
    <p:sldId id="295" r:id="rId19"/>
    <p:sldId id="296" r:id="rId20"/>
    <p:sldId id="297" r:id="rId21"/>
    <p:sldId id="298" r:id="rId22"/>
    <p:sldId id="299" r:id="rId23"/>
    <p:sldId id="300" r:id="rId24"/>
    <p:sldId id="268" r:id="rId25"/>
    <p:sldId id="278" r:id="rId26"/>
    <p:sldId id="279" r:id="rId27"/>
  </p:sldIdLst>
  <p:sldSz cx="9144000" cy="6858000" type="screen4x3"/>
  <p:notesSz cx="6858000" cy="9144000"/>
  <p:defaultTextStyle>
    <a:defPPr>
      <a:defRPr lang="ru-RU"/>
    </a:defPPr>
    <a:lvl1pPr algn="l" rtl="0" fontAlgn="base">
      <a:lnSpc>
        <a:spcPct val="90000"/>
      </a:lnSpc>
      <a:spcBef>
        <a:spcPct val="20000"/>
      </a:spcBef>
      <a:spcAft>
        <a:spcPct val="0"/>
      </a:spcAft>
      <a:buClr>
        <a:schemeClr val="tx2"/>
      </a:buClr>
      <a:buSzPct val="70000"/>
      <a:buFont typeface="Wingdings" pitchFamily="2" charset="2"/>
      <a:defRPr sz="2100" kern="1200">
        <a:solidFill>
          <a:schemeClr val="tx1"/>
        </a:solidFill>
        <a:latin typeface="Arial" charset="0"/>
        <a:ea typeface="+mn-ea"/>
        <a:cs typeface="+mn-cs"/>
      </a:defRPr>
    </a:lvl1pPr>
    <a:lvl2pPr marL="457200" algn="l" rtl="0" fontAlgn="base">
      <a:lnSpc>
        <a:spcPct val="90000"/>
      </a:lnSpc>
      <a:spcBef>
        <a:spcPct val="20000"/>
      </a:spcBef>
      <a:spcAft>
        <a:spcPct val="0"/>
      </a:spcAft>
      <a:buClr>
        <a:schemeClr val="tx2"/>
      </a:buClr>
      <a:buSzPct val="70000"/>
      <a:buFont typeface="Wingdings" pitchFamily="2" charset="2"/>
      <a:defRPr sz="2100" kern="1200">
        <a:solidFill>
          <a:schemeClr val="tx1"/>
        </a:solidFill>
        <a:latin typeface="Arial" charset="0"/>
        <a:ea typeface="+mn-ea"/>
        <a:cs typeface="+mn-cs"/>
      </a:defRPr>
    </a:lvl2pPr>
    <a:lvl3pPr marL="914400" algn="l" rtl="0" fontAlgn="base">
      <a:lnSpc>
        <a:spcPct val="90000"/>
      </a:lnSpc>
      <a:spcBef>
        <a:spcPct val="20000"/>
      </a:spcBef>
      <a:spcAft>
        <a:spcPct val="0"/>
      </a:spcAft>
      <a:buClr>
        <a:schemeClr val="tx2"/>
      </a:buClr>
      <a:buSzPct val="70000"/>
      <a:buFont typeface="Wingdings" pitchFamily="2" charset="2"/>
      <a:defRPr sz="2100" kern="1200">
        <a:solidFill>
          <a:schemeClr val="tx1"/>
        </a:solidFill>
        <a:latin typeface="Arial" charset="0"/>
        <a:ea typeface="+mn-ea"/>
        <a:cs typeface="+mn-cs"/>
      </a:defRPr>
    </a:lvl3pPr>
    <a:lvl4pPr marL="1371600" algn="l" rtl="0" fontAlgn="base">
      <a:lnSpc>
        <a:spcPct val="90000"/>
      </a:lnSpc>
      <a:spcBef>
        <a:spcPct val="20000"/>
      </a:spcBef>
      <a:spcAft>
        <a:spcPct val="0"/>
      </a:spcAft>
      <a:buClr>
        <a:schemeClr val="tx2"/>
      </a:buClr>
      <a:buSzPct val="70000"/>
      <a:buFont typeface="Wingdings" pitchFamily="2" charset="2"/>
      <a:defRPr sz="2100" kern="1200">
        <a:solidFill>
          <a:schemeClr val="tx1"/>
        </a:solidFill>
        <a:latin typeface="Arial" charset="0"/>
        <a:ea typeface="+mn-ea"/>
        <a:cs typeface="+mn-cs"/>
      </a:defRPr>
    </a:lvl4pPr>
    <a:lvl5pPr marL="1828800" algn="l" rtl="0" fontAlgn="base">
      <a:lnSpc>
        <a:spcPct val="90000"/>
      </a:lnSpc>
      <a:spcBef>
        <a:spcPct val="20000"/>
      </a:spcBef>
      <a:spcAft>
        <a:spcPct val="0"/>
      </a:spcAft>
      <a:buClr>
        <a:schemeClr val="tx2"/>
      </a:buClr>
      <a:buSzPct val="70000"/>
      <a:buFont typeface="Wingdings" pitchFamily="2" charset="2"/>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B3A1DA3-A6CF-4883-8508-EC48E0ADF6F5}" type="datetimeFigureOut">
              <a:rPr lang="ru-RU"/>
              <a:pPr>
                <a:defRPr/>
              </a:pPr>
              <a:t>06.03.2016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CC38852-8D0D-4986-BE9A-E60D317EFC14}" type="slidenum">
              <a:rPr lang="ru-RU"/>
              <a:pPr>
                <a:defRPr/>
              </a:pPr>
              <a:t>‹#›</a:t>
            </a:fld>
            <a:endParaRPr lang="ru-RU"/>
          </a:p>
        </p:txBody>
      </p:sp>
    </p:spTree>
    <p:extLst>
      <p:ext uri="{BB962C8B-B14F-4D97-AF65-F5344CB8AC3E}">
        <p14:creationId xmlns:p14="http://schemas.microsoft.com/office/powerpoint/2010/main" val="10039030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Образ слайда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Заметки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ru-RU" altLang="ru-RU" smtClean="0"/>
          </a:p>
        </p:txBody>
      </p:sp>
      <p:sp>
        <p:nvSpPr>
          <p:cNvPr id="29700" name="Номер слайда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80E4747-7760-409D-A0BE-66528BC92B95}" type="slidenum">
              <a:rPr lang="ru-RU" altLang="ru-RU" sz="1200"/>
              <a:pPr eaLnBrk="1" hangingPunct="1"/>
              <a:t>20</a:t>
            </a:fld>
            <a:endParaRPr lang="ru-RU" altLang="ru-RU"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Прямоугольник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Скругленный прямоугольник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Прямоугольник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Прямоугольник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Прямоугольник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ru-RU" smtClean="0"/>
              <a:t>Образец заголовка</a:t>
            </a:r>
            <a:endParaRPr lang="en-US"/>
          </a:p>
        </p:txBody>
      </p:sp>
      <p:sp>
        <p:nvSpPr>
          <p:cNvPr id="11" name="Дата 27"/>
          <p:cNvSpPr>
            <a:spLocks noGrp="1"/>
          </p:cNvSpPr>
          <p:nvPr>
            <p:ph type="dt" sz="half" idx="10"/>
          </p:nvPr>
        </p:nvSpPr>
        <p:spPr/>
        <p:txBody>
          <a:bodyPr/>
          <a:lstStyle>
            <a:lvl1pPr>
              <a:defRPr/>
            </a:lvl1pPr>
          </a:lstStyle>
          <a:p>
            <a:pPr>
              <a:defRPr/>
            </a:pPr>
            <a:endParaRPr lang="ru-RU" altLang="en-US"/>
          </a:p>
        </p:txBody>
      </p:sp>
      <p:sp>
        <p:nvSpPr>
          <p:cNvPr id="12" name="Нижний колонтитул 16"/>
          <p:cNvSpPr>
            <a:spLocks noGrp="1"/>
          </p:cNvSpPr>
          <p:nvPr>
            <p:ph type="ftr" sz="quarter" idx="11"/>
          </p:nvPr>
        </p:nvSpPr>
        <p:spPr/>
        <p:txBody>
          <a:bodyPr/>
          <a:lstStyle>
            <a:lvl1pPr>
              <a:defRPr/>
            </a:lvl1pPr>
          </a:lstStyle>
          <a:p>
            <a:pPr>
              <a:defRPr/>
            </a:pPr>
            <a:endParaRPr lang="ru-RU" altLang="en-US"/>
          </a:p>
        </p:txBody>
      </p:sp>
      <p:sp>
        <p:nvSpPr>
          <p:cNvPr id="13" name="Номер слайда 28"/>
          <p:cNvSpPr>
            <a:spLocks noGrp="1"/>
          </p:cNvSpPr>
          <p:nvPr>
            <p:ph type="sldNum" sz="quarter" idx="12"/>
          </p:nvPr>
        </p:nvSpPr>
        <p:spPr/>
        <p:txBody>
          <a:bodyPr/>
          <a:lstStyle>
            <a:lvl1pPr>
              <a:defRPr sz="1400">
                <a:solidFill>
                  <a:srgbClr val="FFFFFF"/>
                </a:solidFill>
              </a:defRPr>
            </a:lvl1pPr>
          </a:lstStyle>
          <a:p>
            <a:pPr>
              <a:defRPr/>
            </a:pPr>
            <a:fld id="{C86A26AC-ECF6-43BE-8073-4BC60C27E9D0}" type="slidenum">
              <a:rPr lang="ru-RU" altLang="en-US"/>
              <a:pPr>
                <a:defRPr/>
              </a:pPr>
              <a:t>‹#›</a:t>
            </a:fld>
            <a:endParaRPr lang="ru-RU" altLang="en-US"/>
          </a:p>
        </p:txBody>
      </p:sp>
    </p:spTree>
    <p:extLst>
      <p:ext uri="{BB962C8B-B14F-4D97-AF65-F5344CB8AC3E}">
        <p14:creationId xmlns:p14="http://schemas.microsoft.com/office/powerpoint/2010/main" val="207090932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endParaRPr lang="ru-RU" altLang="en-US"/>
          </a:p>
        </p:txBody>
      </p:sp>
      <p:sp>
        <p:nvSpPr>
          <p:cNvPr id="5" name="Нижний колонтитул 2"/>
          <p:cNvSpPr>
            <a:spLocks noGrp="1"/>
          </p:cNvSpPr>
          <p:nvPr>
            <p:ph type="ftr" sz="quarter" idx="11"/>
          </p:nvPr>
        </p:nvSpPr>
        <p:spPr/>
        <p:txBody>
          <a:bodyPr/>
          <a:lstStyle>
            <a:lvl1pPr>
              <a:defRPr/>
            </a:lvl1pPr>
          </a:lstStyle>
          <a:p>
            <a:pPr>
              <a:defRPr/>
            </a:pPr>
            <a:endParaRPr lang="ru-RU" altLang="en-US"/>
          </a:p>
        </p:txBody>
      </p:sp>
      <p:sp>
        <p:nvSpPr>
          <p:cNvPr id="6" name="Номер слайда 22"/>
          <p:cNvSpPr>
            <a:spLocks noGrp="1"/>
          </p:cNvSpPr>
          <p:nvPr>
            <p:ph type="sldNum" sz="quarter" idx="12"/>
          </p:nvPr>
        </p:nvSpPr>
        <p:spPr/>
        <p:txBody>
          <a:bodyPr/>
          <a:lstStyle>
            <a:lvl1pPr>
              <a:defRPr/>
            </a:lvl1pPr>
          </a:lstStyle>
          <a:p>
            <a:pPr>
              <a:defRPr/>
            </a:pPr>
            <a:fld id="{C9BF34FA-2F65-4204-9A67-EAA503A758C8}" type="slidenum">
              <a:rPr lang="ru-RU" altLang="en-US"/>
              <a:pPr>
                <a:defRPr/>
              </a:pPr>
              <a:t>‹#›</a:t>
            </a:fld>
            <a:endParaRPr lang="ru-RU" altLang="en-US"/>
          </a:p>
        </p:txBody>
      </p:sp>
    </p:spTree>
    <p:extLst>
      <p:ext uri="{BB962C8B-B14F-4D97-AF65-F5344CB8AC3E}">
        <p14:creationId xmlns:p14="http://schemas.microsoft.com/office/powerpoint/2010/main" val="141211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endParaRPr lang="ru-RU" altLang="en-US"/>
          </a:p>
        </p:txBody>
      </p:sp>
      <p:sp>
        <p:nvSpPr>
          <p:cNvPr id="5" name="Нижний колонтитул 2"/>
          <p:cNvSpPr>
            <a:spLocks noGrp="1"/>
          </p:cNvSpPr>
          <p:nvPr>
            <p:ph type="ftr" sz="quarter" idx="11"/>
          </p:nvPr>
        </p:nvSpPr>
        <p:spPr/>
        <p:txBody>
          <a:bodyPr/>
          <a:lstStyle>
            <a:lvl1pPr>
              <a:defRPr/>
            </a:lvl1pPr>
          </a:lstStyle>
          <a:p>
            <a:pPr>
              <a:defRPr/>
            </a:pPr>
            <a:endParaRPr lang="ru-RU" altLang="en-US"/>
          </a:p>
        </p:txBody>
      </p:sp>
      <p:sp>
        <p:nvSpPr>
          <p:cNvPr id="6" name="Номер слайда 22"/>
          <p:cNvSpPr>
            <a:spLocks noGrp="1"/>
          </p:cNvSpPr>
          <p:nvPr>
            <p:ph type="sldNum" sz="quarter" idx="12"/>
          </p:nvPr>
        </p:nvSpPr>
        <p:spPr/>
        <p:txBody>
          <a:bodyPr/>
          <a:lstStyle>
            <a:lvl1pPr>
              <a:defRPr/>
            </a:lvl1pPr>
          </a:lstStyle>
          <a:p>
            <a:pPr>
              <a:defRPr/>
            </a:pPr>
            <a:fld id="{807FA67B-ABBA-4EB1-B5C9-1337C8EBBAD7}" type="slidenum">
              <a:rPr lang="ru-RU" altLang="en-US"/>
              <a:pPr>
                <a:defRPr/>
              </a:pPr>
              <a:t>‹#›</a:t>
            </a:fld>
            <a:endParaRPr lang="ru-RU" altLang="en-US"/>
          </a:p>
        </p:txBody>
      </p:sp>
    </p:spTree>
    <p:extLst>
      <p:ext uri="{BB962C8B-B14F-4D97-AF65-F5344CB8AC3E}">
        <p14:creationId xmlns:p14="http://schemas.microsoft.com/office/powerpoint/2010/main" val="249802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8" name="Объект 7"/>
          <p:cNvSpPr>
            <a:spLocks noGrp="1"/>
          </p:cNvSpPr>
          <p:nvPr>
            <p:ph sz="quarter" idx="1"/>
          </p:nvPr>
        </p:nvSpPr>
        <p:spPr>
          <a:xfrm>
            <a:off x="914400" y="1447800"/>
            <a:ext cx="77724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endParaRPr lang="ru-RU" altLang="en-US"/>
          </a:p>
        </p:txBody>
      </p:sp>
      <p:sp>
        <p:nvSpPr>
          <p:cNvPr id="5" name="Нижний колонтитул 2"/>
          <p:cNvSpPr>
            <a:spLocks noGrp="1"/>
          </p:cNvSpPr>
          <p:nvPr>
            <p:ph type="ftr" sz="quarter" idx="11"/>
          </p:nvPr>
        </p:nvSpPr>
        <p:spPr/>
        <p:txBody>
          <a:bodyPr/>
          <a:lstStyle>
            <a:lvl1pPr>
              <a:defRPr/>
            </a:lvl1pPr>
          </a:lstStyle>
          <a:p>
            <a:pPr>
              <a:defRPr/>
            </a:pPr>
            <a:endParaRPr lang="ru-RU" altLang="en-US"/>
          </a:p>
        </p:txBody>
      </p:sp>
      <p:sp>
        <p:nvSpPr>
          <p:cNvPr id="6" name="Номер слайда 22"/>
          <p:cNvSpPr>
            <a:spLocks noGrp="1"/>
          </p:cNvSpPr>
          <p:nvPr>
            <p:ph type="sldNum" sz="quarter" idx="12"/>
          </p:nvPr>
        </p:nvSpPr>
        <p:spPr/>
        <p:txBody>
          <a:bodyPr/>
          <a:lstStyle>
            <a:lvl1pPr>
              <a:defRPr/>
            </a:lvl1pPr>
          </a:lstStyle>
          <a:p>
            <a:pPr>
              <a:defRPr/>
            </a:pPr>
            <a:fld id="{F85ECF2D-693D-4274-BC96-8D66A234823C}" type="slidenum">
              <a:rPr lang="ru-RU" altLang="en-US"/>
              <a:pPr>
                <a:defRPr/>
              </a:pPr>
              <a:t>‹#›</a:t>
            </a:fld>
            <a:endParaRPr lang="ru-RU" altLang="en-US"/>
          </a:p>
        </p:txBody>
      </p:sp>
    </p:spTree>
    <p:extLst>
      <p:ext uri="{BB962C8B-B14F-4D97-AF65-F5344CB8AC3E}">
        <p14:creationId xmlns:p14="http://schemas.microsoft.com/office/powerpoint/2010/main" val="273090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Прямоугольник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Скругленный прямоугольник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Прямоугольник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Прямоугольник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Прямоугольник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Заголовок 1"/>
          <p:cNvSpPr>
            <a:spLocks noGrp="1"/>
          </p:cNvSpPr>
          <p:nvPr>
            <p:ph type="title"/>
          </p:nvPr>
        </p:nvSpPr>
        <p:spPr>
          <a:xfrm>
            <a:off x="722313" y="952500"/>
            <a:ext cx="7772400" cy="1362075"/>
          </a:xfrm>
        </p:spPr>
        <p:txBody>
          <a:bodyPr/>
          <a:lstStyle>
            <a:lvl1pPr algn="l">
              <a:buNone/>
              <a:defRPr sz="4000" b="0" cap="none"/>
            </a:lvl1pPr>
          </a:lstStyle>
          <a:p>
            <a:r>
              <a:rPr lang="ru-RU" smtClean="0"/>
              <a:t>Образец заголовка</a:t>
            </a:r>
            <a:endParaRPr lang="en-US"/>
          </a:p>
        </p:txBody>
      </p:sp>
      <p:sp>
        <p:nvSpPr>
          <p:cNvPr id="3" name="Текст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9" name="Дата 3"/>
          <p:cNvSpPr>
            <a:spLocks noGrp="1"/>
          </p:cNvSpPr>
          <p:nvPr>
            <p:ph type="dt" sz="half" idx="10"/>
          </p:nvPr>
        </p:nvSpPr>
        <p:spPr/>
        <p:txBody>
          <a:bodyPr/>
          <a:lstStyle>
            <a:lvl1pPr>
              <a:defRPr/>
            </a:lvl1pPr>
          </a:lstStyle>
          <a:p>
            <a:pPr>
              <a:defRPr/>
            </a:pPr>
            <a:endParaRPr lang="ru-RU" altLang="en-US"/>
          </a:p>
        </p:txBody>
      </p:sp>
      <p:sp>
        <p:nvSpPr>
          <p:cNvPr id="10" name="Нижний колонтитул 4"/>
          <p:cNvSpPr>
            <a:spLocks noGrp="1"/>
          </p:cNvSpPr>
          <p:nvPr>
            <p:ph type="ftr" sz="quarter" idx="11"/>
          </p:nvPr>
        </p:nvSpPr>
        <p:spPr>
          <a:xfrm>
            <a:off x="800100" y="6172200"/>
            <a:ext cx="4000500" cy="457200"/>
          </a:xfrm>
        </p:spPr>
        <p:txBody>
          <a:bodyPr/>
          <a:lstStyle>
            <a:lvl1pPr>
              <a:defRPr/>
            </a:lvl1pPr>
          </a:lstStyle>
          <a:p>
            <a:pPr>
              <a:defRPr/>
            </a:pPr>
            <a:endParaRPr lang="ru-RU" altLang="en-US"/>
          </a:p>
        </p:txBody>
      </p:sp>
      <p:sp>
        <p:nvSpPr>
          <p:cNvPr id="11" name="Номер слайда 5"/>
          <p:cNvSpPr>
            <a:spLocks noGrp="1"/>
          </p:cNvSpPr>
          <p:nvPr>
            <p:ph type="sldNum" sz="quarter" idx="12"/>
          </p:nvPr>
        </p:nvSpPr>
        <p:spPr>
          <a:xfrm>
            <a:off x="146050" y="6208713"/>
            <a:ext cx="457200" cy="457200"/>
          </a:xfrm>
        </p:spPr>
        <p:txBody>
          <a:bodyPr/>
          <a:lstStyle>
            <a:lvl1pPr>
              <a:defRPr/>
            </a:lvl1pPr>
          </a:lstStyle>
          <a:p>
            <a:pPr>
              <a:defRPr/>
            </a:pPr>
            <a:fld id="{6BC17835-C0B7-4902-8EEB-37992E723C9D}" type="slidenum">
              <a:rPr lang="ru-RU" altLang="en-US"/>
              <a:pPr>
                <a:defRPr/>
              </a:pPr>
              <a:t>‹#›</a:t>
            </a:fld>
            <a:endParaRPr lang="ru-RU" altLang="en-US"/>
          </a:p>
        </p:txBody>
      </p:sp>
    </p:spTree>
    <p:extLst>
      <p:ext uri="{BB962C8B-B14F-4D97-AF65-F5344CB8AC3E}">
        <p14:creationId xmlns:p14="http://schemas.microsoft.com/office/powerpoint/2010/main" val="24344630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9" name="Объект 8"/>
          <p:cNvSpPr>
            <a:spLocks noGrp="1"/>
          </p:cNvSpPr>
          <p:nvPr>
            <p:ph sz="quarter" idx="1"/>
          </p:nvPr>
        </p:nvSpPr>
        <p:spPr>
          <a:xfrm>
            <a:off x="914400" y="1447800"/>
            <a:ext cx="374904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Объект 10"/>
          <p:cNvSpPr>
            <a:spLocks noGrp="1"/>
          </p:cNvSpPr>
          <p:nvPr>
            <p:ph sz="quarter" idx="2"/>
          </p:nvPr>
        </p:nvSpPr>
        <p:spPr>
          <a:xfrm>
            <a:off x="4933950" y="1447800"/>
            <a:ext cx="374904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3"/>
          <p:cNvSpPr>
            <a:spLocks noGrp="1"/>
          </p:cNvSpPr>
          <p:nvPr>
            <p:ph type="dt" sz="half" idx="10"/>
          </p:nvPr>
        </p:nvSpPr>
        <p:spPr/>
        <p:txBody>
          <a:bodyPr/>
          <a:lstStyle>
            <a:lvl1pPr>
              <a:defRPr/>
            </a:lvl1pPr>
          </a:lstStyle>
          <a:p>
            <a:pPr>
              <a:defRPr/>
            </a:pPr>
            <a:endParaRPr lang="ru-RU" altLang="en-US"/>
          </a:p>
        </p:txBody>
      </p:sp>
      <p:sp>
        <p:nvSpPr>
          <p:cNvPr id="6" name="Нижний колонтитул 2"/>
          <p:cNvSpPr>
            <a:spLocks noGrp="1"/>
          </p:cNvSpPr>
          <p:nvPr>
            <p:ph type="ftr" sz="quarter" idx="11"/>
          </p:nvPr>
        </p:nvSpPr>
        <p:spPr/>
        <p:txBody>
          <a:bodyPr/>
          <a:lstStyle>
            <a:lvl1pPr>
              <a:defRPr/>
            </a:lvl1pPr>
          </a:lstStyle>
          <a:p>
            <a:pPr>
              <a:defRPr/>
            </a:pPr>
            <a:endParaRPr lang="ru-RU" altLang="en-US"/>
          </a:p>
        </p:txBody>
      </p:sp>
      <p:sp>
        <p:nvSpPr>
          <p:cNvPr id="7" name="Номер слайда 22"/>
          <p:cNvSpPr>
            <a:spLocks noGrp="1"/>
          </p:cNvSpPr>
          <p:nvPr>
            <p:ph type="sldNum" sz="quarter" idx="12"/>
          </p:nvPr>
        </p:nvSpPr>
        <p:spPr/>
        <p:txBody>
          <a:bodyPr/>
          <a:lstStyle>
            <a:lvl1pPr>
              <a:defRPr/>
            </a:lvl1pPr>
          </a:lstStyle>
          <a:p>
            <a:pPr>
              <a:defRPr/>
            </a:pPr>
            <a:fld id="{2282D801-B75C-4F0E-AA14-94CA4C5C0818}" type="slidenum">
              <a:rPr lang="ru-RU" altLang="en-US"/>
              <a:pPr>
                <a:defRPr/>
              </a:pPr>
              <a:t>‹#›</a:t>
            </a:fld>
            <a:endParaRPr lang="ru-RU" altLang="en-US"/>
          </a:p>
        </p:txBody>
      </p:sp>
    </p:spTree>
    <p:extLst>
      <p:ext uri="{BB962C8B-B14F-4D97-AF65-F5344CB8AC3E}">
        <p14:creationId xmlns:p14="http://schemas.microsoft.com/office/powerpoint/2010/main" val="241964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11" name="Объект 10"/>
          <p:cNvSpPr>
            <a:spLocks noGrp="1"/>
          </p:cNvSpPr>
          <p:nvPr>
            <p:ph sz="half" idx="2"/>
          </p:nvPr>
        </p:nvSpPr>
        <p:spPr>
          <a:xfrm>
            <a:off x="914400" y="2247900"/>
            <a:ext cx="37338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Объект 12"/>
          <p:cNvSpPr>
            <a:spLocks noGrp="1"/>
          </p:cNvSpPr>
          <p:nvPr>
            <p:ph sz="half" idx="4"/>
          </p:nvPr>
        </p:nvSpPr>
        <p:spPr>
          <a:xfrm>
            <a:off x="4953000" y="2247900"/>
            <a:ext cx="37338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13"/>
          <p:cNvSpPr>
            <a:spLocks noGrp="1"/>
          </p:cNvSpPr>
          <p:nvPr>
            <p:ph type="dt" sz="half" idx="10"/>
          </p:nvPr>
        </p:nvSpPr>
        <p:spPr/>
        <p:txBody>
          <a:bodyPr/>
          <a:lstStyle>
            <a:lvl1pPr>
              <a:defRPr/>
            </a:lvl1pPr>
          </a:lstStyle>
          <a:p>
            <a:pPr>
              <a:defRPr/>
            </a:pPr>
            <a:endParaRPr lang="ru-RU" altLang="en-US"/>
          </a:p>
        </p:txBody>
      </p:sp>
      <p:sp>
        <p:nvSpPr>
          <p:cNvPr id="8" name="Нижний колонтитул 2"/>
          <p:cNvSpPr>
            <a:spLocks noGrp="1"/>
          </p:cNvSpPr>
          <p:nvPr>
            <p:ph type="ftr" sz="quarter" idx="11"/>
          </p:nvPr>
        </p:nvSpPr>
        <p:spPr/>
        <p:txBody>
          <a:bodyPr/>
          <a:lstStyle>
            <a:lvl1pPr>
              <a:defRPr/>
            </a:lvl1pPr>
          </a:lstStyle>
          <a:p>
            <a:pPr>
              <a:defRPr/>
            </a:pPr>
            <a:endParaRPr lang="ru-RU" altLang="en-US"/>
          </a:p>
        </p:txBody>
      </p:sp>
      <p:sp>
        <p:nvSpPr>
          <p:cNvPr id="9" name="Номер слайда 22"/>
          <p:cNvSpPr>
            <a:spLocks noGrp="1"/>
          </p:cNvSpPr>
          <p:nvPr>
            <p:ph type="sldNum" sz="quarter" idx="12"/>
          </p:nvPr>
        </p:nvSpPr>
        <p:spPr/>
        <p:txBody>
          <a:bodyPr/>
          <a:lstStyle>
            <a:lvl1pPr>
              <a:defRPr/>
            </a:lvl1pPr>
          </a:lstStyle>
          <a:p>
            <a:pPr>
              <a:defRPr/>
            </a:pPr>
            <a:fld id="{45C8D2DA-B55A-4A39-BDD0-515B805448DC}" type="slidenum">
              <a:rPr lang="ru-RU" altLang="en-US"/>
              <a:pPr>
                <a:defRPr/>
              </a:pPr>
              <a:t>‹#›</a:t>
            </a:fld>
            <a:endParaRPr lang="ru-RU" altLang="en-US"/>
          </a:p>
        </p:txBody>
      </p:sp>
    </p:spTree>
    <p:extLst>
      <p:ext uri="{BB962C8B-B14F-4D97-AF65-F5344CB8AC3E}">
        <p14:creationId xmlns:p14="http://schemas.microsoft.com/office/powerpoint/2010/main" val="304693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13"/>
          <p:cNvSpPr>
            <a:spLocks noGrp="1"/>
          </p:cNvSpPr>
          <p:nvPr>
            <p:ph type="dt" sz="half" idx="10"/>
          </p:nvPr>
        </p:nvSpPr>
        <p:spPr/>
        <p:txBody>
          <a:bodyPr/>
          <a:lstStyle>
            <a:lvl1pPr>
              <a:defRPr/>
            </a:lvl1pPr>
          </a:lstStyle>
          <a:p>
            <a:pPr>
              <a:defRPr/>
            </a:pPr>
            <a:endParaRPr lang="ru-RU" altLang="en-US"/>
          </a:p>
        </p:txBody>
      </p:sp>
      <p:sp>
        <p:nvSpPr>
          <p:cNvPr id="4" name="Нижний колонтитул 2"/>
          <p:cNvSpPr>
            <a:spLocks noGrp="1"/>
          </p:cNvSpPr>
          <p:nvPr>
            <p:ph type="ftr" sz="quarter" idx="11"/>
          </p:nvPr>
        </p:nvSpPr>
        <p:spPr/>
        <p:txBody>
          <a:bodyPr/>
          <a:lstStyle>
            <a:lvl1pPr>
              <a:defRPr/>
            </a:lvl1pPr>
          </a:lstStyle>
          <a:p>
            <a:pPr>
              <a:defRPr/>
            </a:pPr>
            <a:endParaRPr lang="ru-RU" altLang="en-US"/>
          </a:p>
        </p:txBody>
      </p:sp>
      <p:sp>
        <p:nvSpPr>
          <p:cNvPr id="5" name="Номер слайда 22"/>
          <p:cNvSpPr>
            <a:spLocks noGrp="1"/>
          </p:cNvSpPr>
          <p:nvPr>
            <p:ph type="sldNum" sz="quarter" idx="12"/>
          </p:nvPr>
        </p:nvSpPr>
        <p:spPr/>
        <p:txBody>
          <a:bodyPr/>
          <a:lstStyle>
            <a:lvl1pPr>
              <a:defRPr/>
            </a:lvl1pPr>
          </a:lstStyle>
          <a:p>
            <a:pPr>
              <a:defRPr/>
            </a:pPr>
            <a:fld id="{CDAFB6AE-7399-4C9C-8E87-D18841E18232}" type="slidenum">
              <a:rPr lang="ru-RU" altLang="en-US"/>
              <a:pPr>
                <a:defRPr/>
              </a:pPr>
              <a:t>‹#›</a:t>
            </a:fld>
            <a:endParaRPr lang="ru-RU" altLang="en-US"/>
          </a:p>
        </p:txBody>
      </p:sp>
    </p:spTree>
    <p:extLst>
      <p:ext uri="{BB962C8B-B14F-4D97-AF65-F5344CB8AC3E}">
        <p14:creationId xmlns:p14="http://schemas.microsoft.com/office/powerpoint/2010/main" val="400513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endParaRPr lang="ru-RU" altLang="en-US"/>
          </a:p>
        </p:txBody>
      </p:sp>
      <p:sp>
        <p:nvSpPr>
          <p:cNvPr id="3" name="Нижний колонтитул 2"/>
          <p:cNvSpPr>
            <a:spLocks noGrp="1"/>
          </p:cNvSpPr>
          <p:nvPr>
            <p:ph type="ftr" sz="quarter" idx="11"/>
          </p:nvPr>
        </p:nvSpPr>
        <p:spPr/>
        <p:txBody>
          <a:bodyPr/>
          <a:lstStyle>
            <a:lvl1pPr>
              <a:defRPr/>
            </a:lvl1pPr>
          </a:lstStyle>
          <a:p>
            <a:pPr>
              <a:defRPr/>
            </a:pPr>
            <a:endParaRPr lang="ru-RU" altLang="en-US"/>
          </a:p>
        </p:txBody>
      </p:sp>
      <p:sp>
        <p:nvSpPr>
          <p:cNvPr id="4" name="Номер слайда 22"/>
          <p:cNvSpPr>
            <a:spLocks noGrp="1"/>
          </p:cNvSpPr>
          <p:nvPr>
            <p:ph type="sldNum" sz="quarter" idx="12"/>
          </p:nvPr>
        </p:nvSpPr>
        <p:spPr/>
        <p:txBody>
          <a:bodyPr/>
          <a:lstStyle>
            <a:lvl1pPr>
              <a:defRPr/>
            </a:lvl1pPr>
          </a:lstStyle>
          <a:p>
            <a:pPr>
              <a:defRPr/>
            </a:pPr>
            <a:fld id="{B7A09261-C017-4BA5-8CF9-B8D52BA59168}" type="slidenum">
              <a:rPr lang="ru-RU" altLang="en-US"/>
              <a:pPr>
                <a:defRPr/>
              </a:pPr>
              <a:t>‹#›</a:t>
            </a:fld>
            <a:endParaRPr lang="ru-RU" altLang="en-US"/>
          </a:p>
        </p:txBody>
      </p:sp>
    </p:spTree>
    <p:extLst>
      <p:ext uri="{BB962C8B-B14F-4D97-AF65-F5344CB8AC3E}">
        <p14:creationId xmlns:p14="http://schemas.microsoft.com/office/powerpoint/2010/main" val="563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5" name="Прямоугольник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Скругленный прямоугольник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Заголовок 1"/>
          <p:cNvSpPr>
            <a:spLocks noGrp="1"/>
          </p:cNvSpPr>
          <p:nvPr>
            <p:ph type="title"/>
          </p:nvPr>
        </p:nvSpPr>
        <p:spPr>
          <a:xfrm>
            <a:off x="914400" y="273050"/>
            <a:ext cx="7772400" cy="1143000"/>
          </a:xfrm>
        </p:spPr>
        <p:txBody>
          <a:bodyPr/>
          <a:lstStyle>
            <a:lvl1pPr algn="l">
              <a:buNone/>
              <a:defRPr sz="4000" b="0"/>
            </a:lvl1pPr>
          </a:lstStyle>
          <a:p>
            <a:r>
              <a:rPr lang="ru-RU" smtClean="0"/>
              <a:t>Образец заголовка</a:t>
            </a:r>
            <a:endParaRPr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1" name="Объект 10"/>
          <p:cNvSpPr>
            <a:spLocks noGrp="1"/>
          </p:cNvSpPr>
          <p:nvPr>
            <p:ph sz="quarter" idx="1"/>
          </p:nvPr>
        </p:nvSpPr>
        <p:spPr>
          <a:xfrm>
            <a:off x="2971800" y="1600200"/>
            <a:ext cx="5715000" cy="4495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4"/>
          <p:cNvSpPr>
            <a:spLocks noGrp="1"/>
          </p:cNvSpPr>
          <p:nvPr>
            <p:ph type="dt" sz="half" idx="10"/>
          </p:nvPr>
        </p:nvSpPr>
        <p:spPr/>
        <p:txBody>
          <a:bodyPr/>
          <a:lstStyle>
            <a:lvl1pPr>
              <a:defRPr/>
            </a:lvl1pPr>
          </a:lstStyle>
          <a:p>
            <a:pPr>
              <a:defRPr/>
            </a:pPr>
            <a:endParaRPr lang="ru-RU" altLang="en-US"/>
          </a:p>
        </p:txBody>
      </p:sp>
      <p:sp>
        <p:nvSpPr>
          <p:cNvPr id="8" name="Нижний колонтитул 5"/>
          <p:cNvSpPr>
            <a:spLocks noGrp="1"/>
          </p:cNvSpPr>
          <p:nvPr>
            <p:ph type="ftr" sz="quarter" idx="11"/>
          </p:nvPr>
        </p:nvSpPr>
        <p:spPr/>
        <p:txBody>
          <a:bodyPr/>
          <a:lstStyle>
            <a:lvl1pPr>
              <a:defRPr/>
            </a:lvl1pPr>
          </a:lstStyle>
          <a:p>
            <a:pPr>
              <a:defRPr/>
            </a:pPr>
            <a:endParaRPr lang="ru-RU" altLang="en-US"/>
          </a:p>
        </p:txBody>
      </p:sp>
      <p:sp>
        <p:nvSpPr>
          <p:cNvPr id="9" name="Номер слайда 6"/>
          <p:cNvSpPr>
            <a:spLocks noGrp="1"/>
          </p:cNvSpPr>
          <p:nvPr>
            <p:ph type="sldNum" sz="quarter" idx="12"/>
          </p:nvPr>
        </p:nvSpPr>
        <p:spPr/>
        <p:txBody>
          <a:bodyPr/>
          <a:lstStyle>
            <a:lvl1pPr>
              <a:defRPr/>
            </a:lvl1pPr>
          </a:lstStyle>
          <a:p>
            <a:pPr>
              <a:defRPr/>
            </a:pPr>
            <a:fld id="{37E570BA-8DE8-49C5-8AAA-566363790364}" type="slidenum">
              <a:rPr lang="ru-RU" altLang="en-US"/>
              <a:pPr>
                <a:defRPr/>
              </a:pPr>
              <a:t>‹#›</a:t>
            </a:fld>
            <a:endParaRPr lang="ru-RU" altLang="en-US"/>
          </a:p>
        </p:txBody>
      </p:sp>
    </p:spTree>
    <p:extLst>
      <p:ext uri="{BB962C8B-B14F-4D97-AF65-F5344CB8AC3E}">
        <p14:creationId xmlns:p14="http://schemas.microsoft.com/office/powerpoint/2010/main" val="2017582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5" name="Прямоугольник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Прямоугольник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Прямоугольник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lang="ru-RU" smtClean="0"/>
              <a:t>Образец заголовка</a:t>
            </a:r>
            <a:endParaRPr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ru-RU" noProof="0" smtClean="0"/>
              <a:t>Вставка рисунка</a:t>
            </a:r>
            <a:endParaRPr lang="en-US" noProof="0" dirty="0"/>
          </a:p>
        </p:txBody>
      </p:sp>
      <p:sp>
        <p:nvSpPr>
          <p:cNvPr id="8" name="Дата 4"/>
          <p:cNvSpPr>
            <a:spLocks noGrp="1"/>
          </p:cNvSpPr>
          <p:nvPr>
            <p:ph type="dt" sz="half" idx="10"/>
          </p:nvPr>
        </p:nvSpPr>
        <p:spPr/>
        <p:txBody>
          <a:bodyPr/>
          <a:lstStyle>
            <a:lvl1pPr>
              <a:defRPr/>
            </a:lvl1pPr>
          </a:lstStyle>
          <a:p>
            <a:pPr>
              <a:defRPr/>
            </a:pPr>
            <a:endParaRPr lang="ru-RU" altLang="en-US"/>
          </a:p>
        </p:txBody>
      </p:sp>
      <p:sp>
        <p:nvSpPr>
          <p:cNvPr id="9" name="Нижний колонтитул 5"/>
          <p:cNvSpPr>
            <a:spLocks noGrp="1"/>
          </p:cNvSpPr>
          <p:nvPr>
            <p:ph type="ftr" sz="quarter" idx="11"/>
          </p:nvPr>
        </p:nvSpPr>
        <p:spPr>
          <a:xfrm>
            <a:off x="914400" y="6172200"/>
            <a:ext cx="3886200" cy="457200"/>
          </a:xfrm>
        </p:spPr>
        <p:txBody>
          <a:bodyPr/>
          <a:lstStyle>
            <a:lvl1pPr>
              <a:defRPr/>
            </a:lvl1pPr>
          </a:lstStyle>
          <a:p>
            <a:pPr>
              <a:defRPr/>
            </a:pPr>
            <a:endParaRPr lang="ru-RU" altLang="en-US"/>
          </a:p>
        </p:txBody>
      </p:sp>
      <p:sp>
        <p:nvSpPr>
          <p:cNvPr id="10" name="Номер слайда 6"/>
          <p:cNvSpPr>
            <a:spLocks noGrp="1"/>
          </p:cNvSpPr>
          <p:nvPr>
            <p:ph type="sldNum" sz="quarter" idx="12"/>
          </p:nvPr>
        </p:nvSpPr>
        <p:spPr>
          <a:xfrm>
            <a:off x="146050" y="6208713"/>
            <a:ext cx="457200" cy="457200"/>
          </a:xfrm>
        </p:spPr>
        <p:txBody>
          <a:bodyPr/>
          <a:lstStyle>
            <a:lvl1pPr>
              <a:defRPr/>
            </a:lvl1pPr>
          </a:lstStyle>
          <a:p>
            <a:pPr>
              <a:defRPr/>
            </a:pPr>
            <a:fld id="{24F3F86F-9668-49AB-B86E-AD891503DF64}" type="slidenum">
              <a:rPr lang="ru-RU" altLang="en-US"/>
              <a:pPr>
                <a:defRPr/>
              </a:pPr>
              <a:t>‹#›</a:t>
            </a:fld>
            <a:endParaRPr lang="ru-RU" altLang="en-US"/>
          </a:p>
        </p:txBody>
      </p:sp>
    </p:spTree>
    <p:extLst>
      <p:ext uri="{BB962C8B-B14F-4D97-AF65-F5344CB8AC3E}">
        <p14:creationId xmlns:p14="http://schemas.microsoft.com/office/powerpoint/2010/main" val="75820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Скругленный прямоугольник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Заголовок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ru-RU" altLang="ru-RU" smtClean="0"/>
              <a:t>Образец заголовка</a:t>
            </a:r>
            <a:endParaRPr lang="en-US" altLang="ru-RU" smtClean="0"/>
          </a:p>
        </p:txBody>
      </p:sp>
      <p:sp>
        <p:nvSpPr>
          <p:cNvPr id="1029" name="Текст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ru-RU" altLang="en-US"/>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ru-RU" altLang="en-US"/>
          </a:p>
        </p:txBody>
      </p:sp>
      <p:sp>
        <p:nvSpPr>
          <p:cNvPr id="23" name="Номер слайда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D91F9E-DAB3-4407-8B6A-6EB9DECCA790}" type="slidenum">
              <a:rPr lang="ru-RU" altLang="en-US"/>
              <a:pPr>
                <a:defRPr/>
              </a:pPr>
              <a:t>‹#›</a:t>
            </a:fld>
            <a:endParaRPr lang="ru-RU" altLang="en-US"/>
          </a:p>
        </p:txBody>
      </p:sp>
    </p:spTree>
  </p:cSld>
  <p:clrMap bg1="lt1" tx1="dk1" bg2="lt2" tx2="dk2" accent1="accent1" accent2="accent2" accent3="accent3" accent4="accent4" accent5="accent5" accent6="accent6" hlink="hlink" folHlink="folHlink"/>
  <p:sldLayoutIdLst>
    <p:sldLayoutId id="2147483915" r:id="rId1"/>
    <p:sldLayoutId id="2147483908" r:id="rId2"/>
    <p:sldLayoutId id="2147483916" r:id="rId3"/>
    <p:sldLayoutId id="2147483909" r:id="rId4"/>
    <p:sldLayoutId id="2147483910" r:id="rId5"/>
    <p:sldLayoutId id="2147483911" r:id="rId6"/>
    <p:sldLayoutId id="2147483912" r:id="rId7"/>
    <p:sldLayoutId id="2147483917" r:id="rId8"/>
    <p:sldLayoutId id="2147483918" r:id="rId9"/>
    <p:sldLayoutId id="2147483913" r:id="rId10"/>
    <p:sldLayoutId id="2147483914"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ftp.iu7.bmstu.ru/se" TargetMode="External"/><Relationship Id="rId2" Type="http://schemas.openxmlformats.org/officeDocument/2006/relationships/hyperlink" Target="http://dev.iu7.bmstu.ru/" TargetMode="External"/><Relationship Id="rId1" Type="http://schemas.openxmlformats.org/officeDocument/2006/relationships/slideLayout" Target="../slideLayouts/slideLayout2.xml"/><Relationship Id="rId4" Type="http://schemas.openxmlformats.org/officeDocument/2006/relationships/hyperlink" Target="http://dev.iu7.bmstu.ru/trac/workbook_se"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258888" y="4005263"/>
            <a:ext cx="6400800" cy="1600200"/>
          </a:xfrm>
        </p:spPr>
        <p:txBody>
          <a:bodyPr>
            <a:normAutofit fontScale="70000" lnSpcReduction="20000"/>
          </a:bodyPr>
          <a:lstStyle/>
          <a:p>
            <a:pPr eaLnBrk="1" fontAlgn="auto" hangingPunct="1">
              <a:lnSpc>
                <a:spcPct val="120000"/>
              </a:lnSpc>
              <a:spcBef>
                <a:spcPts val="1200"/>
              </a:spcBef>
              <a:spcAft>
                <a:spcPts val="600"/>
              </a:spcAft>
              <a:buFont typeface="Wingdings 2"/>
              <a:buNone/>
              <a:defRPr/>
            </a:pPr>
            <a:r>
              <a:rPr lang="ru-RU" altLang="ru-RU" sz="3300" dirty="0" smtClean="0"/>
              <a:t>Барышникова Марина Юрьевна</a:t>
            </a:r>
          </a:p>
          <a:p>
            <a:pPr eaLnBrk="1" fontAlgn="auto" hangingPunct="1">
              <a:lnSpc>
                <a:spcPct val="80000"/>
              </a:lnSpc>
              <a:spcBef>
                <a:spcPts val="580"/>
              </a:spcBef>
              <a:spcAft>
                <a:spcPts val="0"/>
              </a:spcAft>
              <a:buFont typeface="Wingdings 2"/>
              <a:buNone/>
              <a:defRPr/>
            </a:pPr>
            <a:endParaRPr lang="ru-RU" altLang="ru-RU" sz="2400" dirty="0" smtClean="0"/>
          </a:p>
          <a:p>
            <a:pPr eaLnBrk="1" fontAlgn="auto" hangingPunct="1">
              <a:lnSpc>
                <a:spcPct val="80000"/>
              </a:lnSpc>
              <a:spcBef>
                <a:spcPts val="580"/>
              </a:spcBef>
              <a:spcAft>
                <a:spcPts val="0"/>
              </a:spcAft>
              <a:buFont typeface="Wingdings 2"/>
              <a:buNone/>
              <a:defRPr/>
            </a:pPr>
            <a:r>
              <a:rPr lang="ru-RU" altLang="ru-RU" sz="2400" dirty="0" smtClean="0"/>
              <a:t>МГТУ им. Н.Э. Баумана</a:t>
            </a:r>
          </a:p>
          <a:p>
            <a:pPr eaLnBrk="1" fontAlgn="auto" hangingPunct="1">
              <a:lnSpc>
                <a:spcPct val="80000"/>
              </a:lnSpc>
              <a:spcBef>
                <a:spcPts val="580"/>
              </a:spcBef>
              <a:spcAft>
                <a:spcPts val="0"/>
              </a:spcAft>
              <a:buFont typeface="Wingdings 2"/>
              <a:buNone/>
              <a:defRPr/>
            </a:pPr>
            <a:r>
              <a:rPr lang="ru-RU" altLang="ru-RU" sz="2400" dirty="0" smtClean="0"/>
              <a:t>Каф. ИУ-7</a:t>
            </a:r>
          </a:p>
          <a:p>
            <a:pPr eaLnBrk="1" fontAlgn="auto" hangingPunct="1">
              <a:lnSpc>
                <a:spcPct val="80000"/>
              </a:lnSpc>
              <a:spcBef>
                <a:spcPts val="580"/>
              </a:spcBef>
              <a:spcAft>
                <a:spcPts val="0"/>
              </a:spcAft>
              <a:buFont typeface="Wingdings 2"/>
              <a:buNone/>
              <a:defRPr/>
            </a:pPr>
            <a:r>
              <a:rPr lang="en-US" altLang="ru-RU" sz="3100" dirty="0" smtClean="0"/>
              <a:t>baryshnikovam@mail.ru</a:t>
            </a:r>
            <a:endParaRPr lang="ru-RU" altLang="ru-RU" sz="3100" dirty="0" smtClean="0"/>
          </a:p>
        </p:txBody>
      </p:sp>
      <p:sp>
        <p:nvSpPr>
          <p:cNvPr id="3074" name="Rectangle 2"/>
          <p:cNvSpPr>
            <a:spLocks noGrp="1" noChangeArrowheads="1"/>
          </p:cNvSpPr>
          <p:nvPr>
            <p:ph type="ctrTitle"/>
          </p:nvPr>
        </p:nvSpPr>
        <p:spPr/>
        <p:txBody>
          <a:bodyPr>
            <a:normAutofit fontScale="90000"/>
          </a:bodyPr>
          <a:lstStyle/>
          <a:p>
            <a:pPr eaLnBrk="1" fontAlgn="auto" hangingPunct="1">
              <a:spcAft>
                <a:spcPts val="0"/>
              </a:spcAft>
              <a:defRPr/>
            </a:pPr>
            <a:r>
              <a:rPr lang="ru-RU" altLang="ru-RU" sz="4400" dirty="0" smtClean="0"/>
              <a:t>Основы программной инженерии</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14400" y="260350"/>
            <a:ext cx="8229600" cy="1143000"/>
          </a:xfrm>
        </p:spPr>
        <p:txBody>
          <a:bodyPr/>
          <a:lstStyle/>
          <a:p>
            <a:pPr eaLnBrk="1" hangingPunct="1">
              <a:lnSpc>
                <a:spcPct val="80000"/>
              </a:lnSpc>
            </a:pPr>
            <a:r>
              <a:rPr lang="ru-RU" altLang="ru-RU" sz="3400" smtClean="0"/>
              <a:t>Факторы, которые следует учитывать при разработке программного обеспечения</a:t>
            </a:r>
          </a:p>
        </p:txBody>
      </p:sp>
      <p:sp>
        <p:nvSpPr>
          <p:cNvPr id="15363" name="Rectangle 3"/>
          <p:cNvSpPr>
            <a:spLocks noGrp="1" noChangeArrowheads="1"/>
          </p:cNvSpPr>
          <p:nvPr>
            <p:ph type="body" idx="4294967295"/>
          </p:nvPr>
        </p:nvSpPr>
        <p:spPr>
          <a:xfrm>
            <a:off x="852488" y="1557338"/>
            <a:ext cx="8291512" cy="4924425"/>
          </a:xfrm>
        </p:spPr>
        <p:txBody>
          <a:bodyPr/>
          <a:lstStyle/>
          <a:p>
            <a:pPr lvl="1" eaLnBrk="1" hangingPunct="1">
              <a:lnSpc>
                <a:spcPct val="80000"/>
              </a:lnSpc>
            </a:pPr>
            <a:r>
              <a:rPr lang="ru-RU" altLang="ru-RU" sz="2000" smtClean="0"/>
              <a:t>разработка ПО существенным образом отличается от материального производства. Попытка механического переноса в сферу программирования методов и средств, хорошо зарекомендовавших себя, например, в строительстве или автомобилестроении, заведомо обречена на неудачу </a:t>
            </a:r>
            <a:endParaRPr lang="ru-RU" altLang="ru-RU" sz="1300" smtClean="0"/>
          </a:p>
          <a:p>
            <a:pPr lvl="1" eaLnBrk="1" hangingPunct="1">
              <a:lnSpc>
                <a:spcPct val="80000"/>
              </a:lnSpc>
            </a:pPr>
            <a:r>
              <a:rPr lang="ru-RU" altLang="ru-RU" sz="2000" smtClean="0"/>
              <a:t>ПО является «гибким» продуктом. Оно подвержено изменениям и воздействию со стороны внешней среды, которую представляют собой потребители и пользователи, ожидающие, что в программные продукты будут внесены интересующие их изменения и соответствующие доработки</a:t>
            </a:r>
            <a:endParaRPr lang="ru-RU" altLang="ru-RU" sz="1900" b="1" smtClean="0"/>
          </a:p>
          <a:p>
            <a:pPr lvl="1" eaLnBrk="1" hangingPunct="1">
              <a:lnSpc>
                <a:spcPct val="80000"/>
              </a:lnSpc>
            </a:pPr>
            <a:r>
              <a:rPr lang="ru-RU" altLang="ru-RU" sz="2000" smtClean="0"/>
              <a:t>технологии и средства проектирования и разработки ПО развиваются очень быстрыми темпами. Это оказывает существенное влияние на производительность, стоимость, качество и риски при производстве конечного продукта</a:t>
            </a:r>
          </a:p>
          <a:p>
            <a:pPr lvl="1" eaLnBrk="1" hangingPunct="1">
              <a:lnSpc>
                <a:spcPct val="80000"/>
              </a:lnSpc>
            </a:pPr>
            <a:r>
              <a:rPr lang="ru-RU" altLang="ru-RU" sz="2000" smtClean="0"/>
              <a:t>стоимость разработки ПО в значительной степени зависит от технических средств. Поскольку само по себе массовое производство программного продукта имеет очень низкую стоимость, его экономическая модель существенно отличается от модели обычных товаров</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6"/>
          <p:cNvGrpSpPr>
            <a:grpSpLocks/>
          </p:cNvGrpSpPr>
          <p:nvPr/>
        </p:nvGrpSpPr>
        <p:grpSpPr bwMode="auto">
          <a:xfrm>
            <a:off x="629106" y="4392558"/>
            <a:ext cx="7812605" cy="2229005"/>
            <a:chOff x="431" y="1207"/>
            <a:chExt cx="5207" cy="2066"/>
          </a:xfrm>
          <a:solidFill>
            <a:schemeClr val="accent2">
              <a:lumMod val="60000"/>
              <a:lumOff val="40000"/>
            </a:schemeClr>
          </a:solidFill>
        </p:grpSpPr>
        <p:sp>
          <p:nvSpPr>
            <p:cNvPr id="13315" name="Rectangle 4"/>
            <p:cNvSpPr>
              <a:spLocks noChangeArrowheads="1"/>
            </p:cNvSpPr>
            <p:nvPr/>
          </p:nvSpPr>
          <p:spPr bwMode="auto">
            <a:xfrm>
              <a:off x="431" y="1253"/>
              <a:ext cx="1406" cy="817"/>
            </a:xfrm>
            <a:prstGeom prst="rect">
              <a:avLst/>
            </a:prstGeom>
            <a:grpFill/>
            <a:ln w="9525">
              <a:solidFill>
                <a:schemeClr val="tx1"/>
              </a:solidFill>
              <a:miter lim="800000"/>
              <a:headEnd/>
              <a:tailEnd/>
            </a:ln>
          </p:spPr>
          <p:txBody>
            <a:bodyPr wrap="none" anchor="ct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buFont typeface="Wingdings" pitchFamily="2" charset="2"/>
                <a:buNone/>
                <a:defRPr/>
              </a:pPr>
              <a:endParaRPr lang="ru-RU" altLang="ru-RU" sz="2100" smtClean="0"/>
            </a:p>
          </p:txBody>
        </p:sp>
        <p:sp>
          <p:nvSpPr>
            <p:cNvPr id="13316" name="Text Box 5"/>
            <p:cNvSpPr txBox="1">
              <a:spLocks noChangeArrowheads="1"/>
            </p:cNvSpPr>
            <p:nvPr/>
          </p:nvSpPr>
          <p:spPr bwMode="auto">
            <a:xfrm>
              <a:off x="589" y="1445"/>
              <a:ext cx="1089" cy="4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lnSpc>
                  <a:spcPct val="100000"/>
                </a:lnSpc>
                <a:spcBef>
                  <a:spcPct val="50000"/>
                </a:spcBef>
                <a:buClrTx/>
                <a:buSzTx/>
                <a:buFontTx/>
                <a:buNone/>
                <a:defRPr/>
              </a:pPr>
              <a:r>
                <a:rPr lang="ru-RU" altLang="ru-RU" sz="1800" dirty="0" smtClean="0">
                  <a:latin typeface="+mn-lt"/>
                </a:rPr>
                <a:t>Методология</a:t>
              </a:r>
            </a:p>
          </p:txBody>
        </p:sp>
        <p:sp>
          <p:nvSpPr>
            <p:cNvPr id="13317" name="Line 6"/>
            <p:cNvSpPr>
              <a:spLocks noChangeShapeType="1"/>
            </p:cNvSpPr>
            <p:nvPr/>
          </p:nvSpPr>
          <p:spPr bwMode="auto">
            <a:xfrm flipV="1">
              <a:off x="1964" y="1615"/>
              <a:ext cx="306" cy="1"/>
            </a:xfrm>
            <a:prstGeom prst="line">
              <a:avLst/>
            </a:prstGeom>
            <a:grpFill/>
            <a:ln w="63500">
              <a:solidFill>
                <a:schemeClr val="tx1"/>
              </a:solidFill>
              <a:round/>
              <a:headEnd/>
              <a:tailEnd/>
            </a:ln>
            <a:extLst/>
          </p:spPr>
          <p:txBody>
            <a:bodyPr/>
            <a:lstStyle/>
            <a:p>
              <a:pPr>
                <a:defRPr/>
              </a:pPr>
              <a:endParaRPr lang="ru-RU"/>
            </a:p>
          </p:txBody>
        </p:sp>
        <p:sp>
          <p:nvSpPr>
            <p:cNvPr id="13318" name="Line 7"/>
            <p:cNvSpPr>
              <a:spLocks noChangeShapeType="1"/>
            </p:cNvSpPr>
            <p:nvPr/>
          </p:nvSpPr>
          <p:spPr bwMode="auto">
            <a:xfrm flipH="1">
              <a:off x="2117" y="1411"/>
              <a:ext cx="0" cy="408"/>
            </a:xfrm>
            <a:prstGeom prst="line">
              <a:avLst/>
            </a:prstGeom>
            <a:grpFill/>
            <a:ln w="63500">
              <a:solidFill>
                <a:schemeClr val="tx1"/>
              </a:solidFill>
              <a:round/>
              <a:headEnd/>
              <a:tailEnd/>
            </a:ln>
            <a:extLst/>
          </p:spPr>
          <p:txBody>
            <a:bodyPr/>
            <a:lstStyle/>
            <a:p>
              <a:pPr>
                <a:defRPr/>
              </a:pPr>
              <a:endParaRPr lang="ru-RU"/>
            </a:p>
          </p:txBody>
        </p:sp>
        <p:sp>
          <p:nvSpPr>
            <p:cNvPr id="13319" name="Rectangle 8"/>
            <p:cNvSpPr>
              <a:spLocks noChangeArrowheads="1"/>
            </p:cNvSpPr>
            <p:nvPr/>
          </p:nvSpPr>
          <p:spPr bwMode="auto">
            <a:xfrm>
              <a:off x="2508" y="1207"/>
              <a:ext cx="1316" cy="817"/>
            </a:xfrm>
            <a:prstGeom prst="rect">
              <a:avLst/>
            </a:prstGeom>
            <a:grpFill/>
            <a:ln w="9525">
              <a:solidFill>
                <a:schemeClr val="tx1"/>
              </a:solidFill>
              <a:miter lim="800000"/>
              <a:headEnd/>
              <a:tailEnd/>
            </a:ln>
          </p:spPr>
          <p:txBody>
            <a:bodyPr wrap="none" anchor="ct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buFont typeface="Wingdings" pitchFamily="2" charset="2"/>
                <a:buNone/>
                <a:defRPr/>
              </a:pPr>
              <a:endParaRPr lang="ru-RU" altLang="ru-RU" sz="2100" smtClean="0"/>
            </a:p>
          </p:txBody>
        </p:sp>
        <p:sp>
          <p:nvSpPr>
            <p:cNvPr id="13320" name="Text Box 9"/>
            <p:cNvSpPr txBox="1">
              <a:spLocks noChangeArrowheads="1"/>
            </p:cNvSpPr>
            <p:nvPr/>
          </p:nvSpPr>
          <p:spPr bwMode="auto">
            <a:xfrm>
              <a:off x="2597" y="1253"/>
              <a:ext cx="998" cy="7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lnSpc>
                  <a:spcPct val="100000"/>
                </a:lnSpc>
                <a:spcBef>
                  <a:spcPct val="50000"/>
                </a:spcBef>
                <a:buClrTx/>
                <a:buSzTx/>
                <a:buFontTx/>
                <a:buNone/>
                <a:defRPr/>
              </a:pPr>
              <a:r>
                <a:rPr lang="ru-RU" altLang="ru-RU" sz="1800" dirty="0" smtClean="0">
                  <a:latin typeface="+mn-lt"/>
                </a:rPr>
                <a:t>Инженерная дисциплина</a:t>
              </a:r>
            </a:p>
          </p:txBody>
        </p:sp>
        <p:sp>
          <p:nvSpPr>
            <p:cNvPr id="13321" name="Line 10"/>
            <p:cNvSpPr>
              <a:spLocks noChangeShapeType="1"/>
            </p:cNvSpPr>
            <p:nvPr/>
          </p:nvSpPr>
          <p:spPr bwMode="auto">
            <a:xfrm>
              <a:off x="3960" y="1525"/>
              <a:ext cx="228" cy="0"/>
            </a:xfrm>
            <a:prstGeom prst="line">
              <a:avLst/>
            </a:prstGeom>
            <a:grpFill/>
            <a:ln w="63500">
              <a:solidFill>
                <a:schemeClr val="tx1"/>
              </a:solidFill>
              <a:round/>
              <a:headEnd/>
              <a:tailEnd/>
            </a:ln>
            <a:extLst/>
          </p:spPr>
          <p:txBody>
            <a:bodyPr/>
            <a:lstStyle/>
            <a:p>
              <a:pPr>
                <a:defRPr/>
              </a:pPr>
              <a:endParaRPr lang="ru-RU"/>
            </a:p>
          </p:txBody>
        </p:sp>
        <p:sp>
          <p:nvSpPr>
            <p:cNvPr id="13322" name="Line 11"/>
            <p:cNvSpPr>
              <a:spLocks noChangeShapeType="1"/>
            </p:cNvSpPr>
            <p:nvPr/>
          </p:nvSpPr>
          <p:spPr bwMode="auto">
            <a:xfrm>
              <a:off x="3960" y="1706"/>
              <a:ext cx="228" cy="0"/>
            </a:xfrm>
            <a:prstGeom prst="line">
              <a:avLst/>
            </a:prstGeom>
            <a:grpFill/>
            <a:ln w="63500">
              <a:solidFill>
                <a:schemeClr val="tx1"/>
              </a:solidFill>
              <a:round/>
              <a:headEnd/>
              <a:tailEnd/>
            </a:ln>
            <a:extLst/>
          </p:spPr>
          <p:txBody>
            <a:bodyPr/>
            <a:lstStyle/>
            <a:p>
              <a:pPr>
                <a:defRPr/>
              </a:pPr>
              <a:endParaRPr lang="ru-RU"/>
            </a:p>
          </p:txBody>
        </p:sp>
        <p:sp>
          <p:nvSpPr>
            <p:cNvPr id="13323" name="Rectangle 12"/>
            <p:cNvSpPr>
              <a:spLocks noChangeArrowheads="1"/>
            </p:cNvSpPr>
            <p:nvPr/>
          </p:nvSpPr>
          <p:spPr bwMode="auto">
            <a:xfrm>
              <a:off x="4459" y="1207"/>
              <a:ext cx="1179" cy="817"/>
            </a:xfrm>
            <a:prstGeom prst="rect">
              <a:avLst/>
            </a:prstGeom>
            <a:grpFill/>
            <a:ln w="9525">
              <a:solidFill>
                <a:schemeClr val="tx1"/>
              </a:solidFill>
              <a:miter lim="800000"/>
              <a:headEnd/>
              <a:tailEnd/>
            </a:ln>
          </p:spPr>
          <p:txBody>
            <a:bodyPr wrap="none" anchor="ct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buFont typeface="Wingdings" pitchFamily="2" charset="2"/>
                <a:buNone/>
                <a:defRPr/>
              </a:pPr>
              <a:endParaRPr lang="ru-RU" altLang="ru-RU" sz="2100" smtClean="0"/>
            </a:p>
          </p:txBody>
        </p:sp>
        <p:sp>
          <p:nvSpPr>
            <p:cNvPr id="13324" name="Text Box 13"/>
            <p:cNvSpPr txBox="1">
              <a:spLocks noChangeArrowheads="1"/>
            </p:cNvSpPr>
            <p:nvPr/>
          </p:nvSpPr>
          <p:spPr bwMode="auto">
            <a:xfrm>
              <a:off x="4504" y="1253"/>
              <a:ext cx="1134" cy="7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lnSpc>
                  <a:spcPct val="100000"/>
                </a:lnSpc>
                <a:spcBef>
                  <a:spcPct val="50000"/>
                </a:spcBef>
                <a:buClrTx/>
                <a:buSzTx/>
                <a:buFontTx/>
                <a:buNone/>
                <a:defRPr/>
              </a:pPr>
              <a:r>
                <a:rPr lang="ru-RU" altLang="ru-RU" sz="1800" dirty="0" smtClean="0">
                  <a:latin typeface="+mn-lt"/>
                </a:rPr>
                <a:t>Программная инженерия</a:t>
              </a:r>
            </a:p>
          </p:txBody>
        </p:sp>
        <p:sp>
          <p:nvSpPr>
            <p:cNvPr id="13325" name="AutoShape 14"/>
            <p:cNvSpPr>
              <a:spLocks/>
            </p:cNvSpPr>
            <p:nvPr/>
          </p:nvSpPr>
          <p:spPr bwMode="auto">
            <a:xfrm rot="-5400000">
              <a:off x="1814" y="1593"/>
              <a:ext cx="499" cy="1633"/>
            </a:xfrm>
            <a:prstGeom prst="leftBrace">
              <a:avLst>
                <a:gd name="adj1" fmla="val 27271"/>
                <a:gd name="adj2" fmla="val 50000"/>
              </a:avLst>
            </a:prstGeom>
            <a:solidFill>
              <a:schemeClr val="bg1"/>
            </a:solidFill>
            <a:ln w="63500">
              <a:solidFill>
                <a:schemeClr val="tx2"/>
              </a:solidFill>
              <a:round/>
              <a:headEnd/>
              <a:tailEnd/>
            </a:ln>
          </p:spPr>
          <p:txBody>
            <a:bodyPr wrap="none" anchor="ct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buFont typeface="Wingdings" pitchFamily="2" charset="2"/>
                <a:buNone/>
                <a:defRPr/>
              </a:pPr>
              <a:endParaRPr lang="ru-RU" altLang="ru-RU" sz="2100" smtClean="0"/>
            </a:p>
          </p:txBody>
        </p:sp>
        <p:sp>
          <p:nvSpPr>
            <p:cNvPr id="13326" name="Text Box 15"/>
            <p:cNvSpPr txBox="1">
              <a:spLocks noChangeArrowheads="1"/>
            </p:cNvSpPr>
            <p:nvPr/>
          </p:nvSpPr>
          <p:spPr bwMode="auto">
            <a:xfrm>
              <a:off x="884" y="2840"/>
              <a:ext cx="3674" cy="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lnSpc>
                  <a:spcPct val="100000"/>
                </a:lnSpc>
                <a:spcBef>
                  <a:spcPct val="50000"/>
                </a:spcBef>
                <a:buClrTx/>
                <a:buSzTx/>
                <a:buFontTx/>
                <a:buNone/>
                <a:defRPr/>
              </a:pPr>
              <a:r>
                <a:rPr lang="ru-RU" altLang="ru-RU" sz="1800" dirty="0" smtClean="0">
                  <a:latin typeface="+mn-lt"/>
                </a:rPr>
                <a:t>Цикл разработки программной системы</a:t>
              </a:r>
            </a:p>
          </p:txBody>
        </p:sp>
      </p:grpSp>
      <p:sp>
        <p:nvSpPr>
          <p:cNvPr id="16387" name="Заголовок 1"/>
          <p:cNvSpPr txBox="1">
            <a:spLocks/>
          </p:cNvSpPr>
          <p:nvPr/>
        </p:nvSpPr>
        <p:spPr bwMode="auto">
          <a:xfrm>
            <a:off x="457200" y="122238"/>
            <a:ext cx="7210425"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lnSpc>
                <a:spcPct val="90000"/>
              </a:lnSpc>
              <a:spcBef>
                <a:spcPct val="20000"/>
              </a:spcBef>
              <a:spcAft>
                <a:spcPct val="0"/>
              </a:spcAft>
              <a:buClr>
                <a:schemeClr val="tx2"/>
              </a:buClr>
              <a:buSzPct val="70000"/>
              <a:buFont typeface="Wingdings" pitchFamily="2" charset="2"/>
              <a:defRPr sz="2100">
                <a:solidFill>
                  <a:schemeClr val="tx1"/>
                </a:solidFill>
                <a:latin typeface="Arial" charset="0"/>
              </a:defRPr>
            </a:lvl6pPr>
            <a:lvl7pPr marL="2971800" indent="-228600" eaLnBrk="0" fontAlgn="base" hangingPunct="0">
              <a:lnSpc>
                <a:spcPct val="90000"/>
              </a:lnSpc>
              <a:spcBef>
                <a:spcPct val="20000"/>
              </a:spcBef>
              <a:spcAft>
                <a:spcPct val="0"/>
              </a:spcAft>
              <a:buClr>
                <a:schemeClr val="tx2"/>
              </a:buClr>
              <a:buSzPct val="70000"/>
              <a:buFont typeface="Wingdings" pitchFamily="2" charset="2"/>
              <a:defRPr sz="2100">
                <a:solidFill>
                  <a:schemeClr val="tx1"/>
                </a:solidFill>
                <a:latin typeface="Arial" charset="0"/>
              </a:defRPr>
            </a:lvl7pPr>
            <a:lvl8pPr marL="3429000" indent="-228600" eaLnBrk="0" fontAlgn="base" hangingPunct="0">
              <a:lnSpc>
                <a:spcPct val="90000"/>
              </a:lnSpc>
              <a:spcBef>
                <a:spcPct val="20000"/>
              </a:spcBef>
              <a:spcAft>
                <a:spcPct val="0"/>
              </a:spcAft>
              <a:buClr>
                <a:schemeClr val="tx2"/>
              </a:buClr>
              <a:buSzPct val="70000"/>
              <a:buFont typeface="Wingdings" pitchFamily="2" charset="2"/>
              <a:defRPr sz="2100">
                <a:solidFill>
                  <a:schemeClr val="tx1"/>
                </a:solidFill>
                <a:latin typeface="Arial" charset="0"/>
              </a:defRPr>
            </a:lvl8pPr>
            <a:lvl9pPr marL="3886200" indent="-228600" eaLnBrk="0" fontAlgn="base" hangingPunct="0">
              <a:lnSpc>
                <a:spcPct val="90000"/>
              </a:lnSpc>
              <a:spcBef>
                <a:spcPct val="20000"/>
              </a:spcBef>
              <a:spcAft>
                <a:spcPct val="0"/>
              </a:spcAft>
              <a:buClr>
                <a:schemeClr val="tx2"/>
              </a:buClr>
              <a:buSzPct val="70000"/>
              <a:buFont typeface="Wingdings" pitchFamily="2" charset="2"/>
              <a:defRPr sz="2100">
                <a:solidFill>
                  <a:schemeClr val="tx1"/>
                </a:solidFill>
                <a:latin typeface="Arial" charset="0"/>
              </a:defRPr>
            </a:lvl9pPr>
          </a:lstStyle>
          <a:p>
            <a:pPr eaLnBrk="1" hangingPunct="1">
              <a:lnSpc>
                <a:spcPct val="100000"/>
              </a:lnSpc>
              <a:spcBef>
                <a:spcPct val="0"/>
              </a:spcBef>
              <a:buClrTx/>
              <a:buSzTx/>
              <a:buFontTx/>
              <a:buNone/>
            </a:pPr>
            <a:r>
              <a:rPr lang="ru-RU" altLang="ru-RU" sz="4000">
                <a:solidFill>
                  <a:schemeClr val="tx2"/>
                </a:solidFill>
                <a:latin typeface="Calibri" pitchFamily="34" charset="0"/>
              </a:rPr>
              <a:t>Программная инженерия – это?</a:t>
            </a:r>
          </a:p>
        </p:txBody>
      </p:sp>
      <p:sp>
        <p:nvSpPr>
          <p:cNvPr id="16388" name="Объект 2"/>
          <p:cNvSpPr txBox="1">
            <a:spLocks/>
          </p:cNvSpPr>
          <p:nvPr/>
        </p:nvSpPr>
        <p:spPr bwMode="auto">
          <a:xfrm>
            <a:off x="457200" y="1011238"/>
            <a:ext cx="789622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spcBef>
                <a:spcPts val="575"/>
              </a:spcBef>
              <a:buClr>
                <a:schemeClr val="accent1"/>
              </a:buClr>
              <a:buSzPct val="85000"/>
              <a:buFont typeface="Wingdings 2" pitchFamily="18" charset="2"/>
              <a:buChar char=""/>
              <a:defRPr sz="2600">
                <a:solidFill>
                  <a:schemeClr val="tx1"/>
                </a:solidFill>
                <a:latin typeface="Cambria" pitchFamily="18" charset="0"/>
              </a:defRPr>
            </a:lvl1pPr>
            <a:lvl2pPr marL="547688" indent="-228600" eaLnBrk="0" hangingPunct="0">
              <a:spcBef>
                <a:spcPts val="375"/>
              </a:spcBef>
              <a:buClr>
                <a:schemeClr val="accent2"/>
              </a:buClr>
              <a:buSzPct val="85000"/>
              <a:buFont typeface="Wingdings 2" pitchFamily="18" charset="2"/>
              <a:buChar char=""/>
              <a:defRPr sz="2400">
                <a:solidFill>
                  <a:schemeClr val="tx1"/>
                </a:solidFill>
                <a:latin typeface="Cambria" pitchFamily="18" charset="0"/>
              </a:defRPr>
            </a:lvl2pPr>
            <a:lvl3pPr marL="822325" indent="-228600" eaLnBrk="0" hangingPunct="0">
              <a:spcBef>
                <a:spcPts val="375"/>
              </a:spcBef>
              <a:buClr>
                <a:srgbClr val="E6B1AB"/>
              </a:buClr>
              <a:buSzPct val="85000"/>
              <a:buFont typeface="Wingdings 2" pitchFamily="18" charset="2"/>
              <a:buChar char=""/>
              <a:defRPr sz="2000">
                <a:solidFill>
                  <a:schemeClr val="tx1"/>
                </a:solidFill>
                <a:latin typeface="Cambria" pitchFamily="18" charset="0"/>
              </a:defRPr>
            </a:lvl3pPr>
            <a:lvl4pPr marL="1096963" indent="-228600" eaLnBrk="0" hangingPunct="0">
              <a:spcBef>
                <a:spcPts val="375"/>
              </a:spcBef>
              <a:buClr>
                <a:srgbClr val="A28E6A"/>
              </a:buClr>
              <a:buSzPct val="80000"/>
              <a:buFont typeface="Wingdings 2" pitchFamily="18" charset="2"/>
              <a:buChar char=""/>
              <a:defRPr sz="2000">
                <a:solidFill>
                  <a:schemeClr val="tx1"/>
                </a:solidFill>
                <a:latin typeface="Cambria" pitchFamily="18" charset="0"/>
              </a:defRPr>
            </a:lvl4pPr>
            <a:lvl5pPr marL="1371600" indent="-228600" eaLnBrk="0" hangingPunct="0">
              <a:spcBef>
                <a:spcPts val="375"/>
              </a:spcBef>
              <a:buClr>
                <a:srgbClr val="A28E6A"/>
              </a:buClr>
              <a:buChar char="o"/>
              <a:defRPr sz="2000">
                <a:solidFill>
                  <a:schemeClr val="tx1"/>
                </a:solidFill>
                <a:latin typeface="Cambria" pitchFamily="18" charset="0"/>
              </a:defRPr>
            </a:lvl5pPr>
            <a:lvl6pPr marL="1828800" indent="-228600" eaLnBrk="0" fontAlgn="base" hangingPunct="0">
              <a:spcBef>
                <a:spcPts val="375"/>
              </a:spcBef>
              <a:spcAft>
                <a:spcPct val="0"/>
              </a:spcAft>
              <a:buClr>
                <a:srgbClr val="A28E6A"/>
              </a:buClr>
              <a:buChar char="o"/>
              <a:defRPr sz="2000">
                <a:solidFill>
                  <a:schemeClr val="tx1"/>
                </a:solidFill>
                <a:latin typeface="Cambria" pitchFamily="18" charset="0"/>
              </a:defRPr>
            </a:lvl6pPr>
            <a:lvl7pPr marL="2286000" indent="-228600" eaLnBrk="0" fontAlgn="base" hangingPunct="0">
              <a:spcBef>
                <a:spcPts val="375"/>
              </a:spcBef>
              <a:spcAft>
                <a:spcPct val="0"/>
              </a:spcAft>
              <a:buClr>
                <a:srgbClr val="A28E6A"/>
              </a:buClr>
              <a:buChar char="o"/>
              <a:defRPr sz="2000">
                <a:solidFill>
                  <a:schemeClr val="tx1"/>
                </a:solidFill>
                <a:latin typeface="Cambria" pitchFamily="18" charset="0"/>
              </a:defRPr>
            </a:lvl7pPr>
            <a:lvl8pPr marL="2743200" indent="-228600" eaLnBrk="0" fontAlgn="base" hangingPunct="0">
              <a:spcBef>
                <a:spcPts val="375"/>
              </a:spcBef>
              <a:spcAft>
                <a:spcPct val="0"/>
              </a:spcAft>
              <a:buClr>
                <a:srgbClr val="A28E6A"/>
              </a:buClr>
              <a:buChar char="o"/>
              <a:defRPr sz="2000">
                <a:solidFill>
                  <a:schemeClr val="tx1"/>
                </a:solidFill>
                <a:latin typeface="Cambria" pitchFamily="18" charset="0"/>
              </a:defRPr>
            </a:lvl8pPr>
            <a:lvl9pPr marL="3200400" indent="-228600" eaLnBrk="0" fontAlgn="base" hangingPunct="0">
              <a:spcBef>
                <a:spcPts val="375"/>
              </a:spcBef>
              <a:spcAft>
                <a:spcPct val="0"/>
              </a:spcAft>
              <a:buClr>
                <a:srgbClr val="A28E6A"/>
              </a:buClr>
              <a:buChar char="o"/>
              <a:defRPr sz="2000">
                <a:solidFill>
                  <a:schemeClr val="tx1"/>
                </a:solidFill>
                <a:latin typeface="Cambria" pitchFamily="18" charset="0"/>
              </a:defRPr>
            </a:lvl9pPr>
          </a:lstStyle>
          <a:p>
            <a:pPr eaLnBrk="1" hangingPunct="1">
              <a:lnSpc>
                <a:spcPct val="100000"/>
              </a:lnSpc>
            </a:pPr>
            <a:r>
              <a:rPr lang="ru-RU" altLang="ru-RU" sz="1800"/>
              <a:t>Установление и использование правильных инженерных принципов (методов) для экономичного получения надежного и работающего на реальных машинах программного обеспечения [Bauer 1972]</a:t>
            </a:r>
          </a:p>
          <a:p>
            <a:pPr eaLnBrk="1" hangingPunct="1">
              <a:lnSpc>
                <a:spcPct val="100000"/>
              </a:lnSpc>
            </a:pPr>
            <a:r>
              <a:rPr lang="ru-RU" altLang="ru-RU" sz="1800"/>
              <a:t>Программная инженерия является такой формой инженерии, которая применяет принципы информатики (computer science) и математики для получения рентабельных решений в области программного обеспечения [</a:t>
            </a:r>
            <a:r>
              <a:rPr lang="en-US" altLang="ru-RU" sz="1800">
                <a:latin typeface="Perpetua" pitchFamily="18" charset="0"/>
              </a:rPr>
              <a:t>CMU/SEI-90-TR-003]</a:t>
            </a:r>
          </a:p>
          <a:p>
            <a:pPr eaLnBrk="1" hangingPunct="1">
              <a:lnSpc>
                <a:spcPct val="100000"/>
              </a:lnSpc>
            </a:pPr>
            <a:r>
              <a:rPr lang="ru-RU" altLang="ru-RU" sz="1800"/>
              <a:t>Применение систематического, дисциплинированного, поддающегося количественному определению подхода к разработке, эксплуатации и сопровождению программного обеспечения [IEEE 1990]</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a:xfrm>
            <a:off x="539750" y="274638"/>
            <a:ext cx="8147050" cy="1143000"/>
          </a:xfrm>
        </p:spPr>
        <p:txBody>
          <a:bodyPr/>
          <a:lstStyle/>
          <a:p>
            <a:pPr eaLnBrk="1" hangingPunct="1">
              <a:lnSpc>
                <a:spcPct val="80000"/>
              </a:lnSpc>
            </a:pPr>
            <a:r>
              <a:rPr lang="ru-RU" altLang="ru-RU" smtClean="0"/>
              <a:t>Отличительные особенности программной инженерии</a:t>
            </a:r>
          </a:p>
        </p:txBody>
      </p:sp>
      <p:sp>
        <p:nvSpPr>
          <p:cNvPr id="3" name="Объект 2"/>
          <p:cNvSpPr>
            <a:spLocks noGrp="1"/>
          </p:cNvSpPr>
          <p:nvPr>
            <p:ph sz="quarter" idx="1"/>
          </p:nvPr>
        </p:nvSpPr>
        <p:spPr>
          <a:xfrm>
            <a:off x="457200" y="1719263"/>
            <a:ext cx="8002588" cy="4662487"/>
          </a:xfrm>
        </p:spPr>
        <p:txBody>
          <a:bodyPr>
            <a:noAutofit/>
          </a:bodyPr>
          <a:lstStyle/>
          <a:p>
            <a:pPr marL="274320" indent="-274320" eaLnBrk="1" fontAlgn="auto" hangingPunct="1">
              <a:spcBef>
                <a:spcPts val="580"/>
              </a:spcBef>
              <a:spcAft>
                <a:spcPts val="0"/>
              </a:spcAft>
              <a:buFont typeface="Wingdings 2"/>
              <a:buChar char=""/>
              <a:defRPr/>
            </a:pPr>
            <a:r>
              <a:rPr lang="ru-RU" sz="2000" dirty="0" smtClean="0"/>
              <a:t>нематериальность </a:t>
            </a:r>
            <a:r>
              <a:rPr lang="ru-RU" sz="2000" dirty="0"/>
              <a:t>программного </a:t>
            </a:r>
            <a:r>
              <a:rPr lang="ru-RU" sz="2000" dirty="0" smtClean="0"/>
              <a:t>обеспечения</a:t>
            </a:r>
          </a:p>
          <a:p>
            <a:pPr marL="274320" indent="-274320" eaLnBrk="1" fontAlgn="auto" hangingPunct="1">
              <a:spcBef>
                <a:spcPts val="580"/>
              </a:spcBef>
              <a:spcAft>
                <a:spcPts val="0"/>
              </a:spcAft>
              <a:buFont typeface="Wingdings 2"/>
              <a:buChar char=""/>
              <a:defRPr/>
            </a:pPr>
            <a:r>
              <a:rPr lang="ru-RU" sz="2000" dirty="0" smtClean="0"/>
              <a:t>дискретная природа </a:t>
            </a:r>
            <a:r>
              <a:rPr lang="ru-RU" sz="2000" dirty="0"/>
              <a:t>его </a:t>
            </a:r>
            <a:r>
              <a:rPr lang="ru-RU" sz="2000" dirty="0" smtClean="0"/>
              <a:t>функционирования</a:t>
            </a:r>
          </a:p>
          <a:p>
            <a:pPr marL="274320" indent="-274320" eaLnBrk="1" fontAlgn="auto" hangingPunct="1">
              <a:spcBef>
                <a:spcPts val="580"/>
              </a:spcBef>
              <a:spcAft>
                <a:spcPts val="0"/>
              </a:spcAft>
              <a:buFont typeface="Wingdings 2"/>
              <a:buChar char=""/>
              <a:defRPr/>
            </a:pPr>
            <a:r>
              <a:rPr lang="ru-RU" altLang="ru-RU" sz="2000" dirty="0" smtClean="0"/>
              <a:t>отсутствие «</a:t>
            </a:r>
            <a:r>
              <a:rPr lang="ru-RU" altLang="ru-RU" sz="2000" dirty="0"/>
              <a:t>производственной» фазы в традиционном промышленном смысле</a:t>
            </a:r>
          </a:p>
          <a:p>
            <a:pPr marL="274320" indent="-274320" eaLnBrk="1" fontAlgn="auto" hangingPunct="1">
              <a:spcBef>
                <a:spcPts val="580"/>
              </a:spcBef>
              <a:spcAft>
                <a:spcPts val="0"/>
              </a:spcAft>
              <a:buFont typeface="Wingdings 2"/>
              <a:buChar char=""/>
              <a:defRPr/>
            </a:pPr>
            <a:r>
              <a:rPr lang="ru-RU" altLang="ru-RU" sz="2000" dirty="0" smtClean="0"/>
              <a:t>«сопровождение» </a:t>
            </a:r>
            <a:r>
              <a:rPr lang="ru-RU" altLang="ru-RU" sz="2000" dirty="0"/>
              <a:t>программного обеспечения в основном связано с продолжающейся разработкой или эволюцией, а не с традиционным физическим износом</a:t>
            </a:r>
          </a:p>
          <a:p>
            <a:pPr marL="0" indent="0" eaLnBrk="1" fontAlgn="auto" hangingPunct="1">
              <a:spcBef>
                <a:spcPts val="580"/>
              </a:spcBef>
              <a:spcAft>
                <a:spcPts val="0"/>
              </a:spcAft>
              <a:buFont typeface="Wingdings 2"/>
              <a:buNone/>
              <a:defRPr/>
            </a:pPr>
            <a:endParaRPr lang="ru-RU" sz="2000" dirty="0" smtClean="0"/>
          </a:p>
          <a:p>
            <a:pPr marL="0" indent="0" eaLnBrk="1" fontAlgn="auto" hangingPunct="1">
              <a:spcBef>
                <a:spcPts val="580"/>
              </a:spcBef>
              <a:spcAft>
                <a:spcPts val="0"/>
              </a:spcAft>
              <a:buFont typeface="Wingdings" pitchFamily="2" charset="2"/>
              <a:buNone/>
              <a:defRPr/>
            </a:pPr>
            <a:r>
              <a:rPr lang="ru-RU" sz="2000" dirty="0" smtClean="0"/>
              <a:t>Программная </a:t>
            </a:r>
            <a:r>
              <a:rPr lang="ru-RU" sz="2000" dirty="0"/>
              <a:t>инженерия </a:t>
            </a:r>
            <a:r>
              <a:rPr lang="ru-RU" sz="2000" dirty="0" smtClean="0"/>
              <a:t>стремится интегрировать </a:t>
            </a:r>
            <a:r>
              <a:rPr lang="ru-RU" sz="2000" dirty="0"/>
              <a:t>принципы математики и информатики с инженерными </a:t>
            </a:r>
            <a:r>
              <a:rPr lang="ru-RU" sz="2000" dirty="0" smtClean="0"/>
              <a:t>подходами для разработки моделей </a:t>
            </a:r>
            <a:r>
              <a:rPr lang="ru-RU" sz="2000" dirty="0"/>
              <a:t>и надежных методов производства </a:t>
            </a:r>
            <a:r>
              <a:rPr lang="ru-RU" sz="2000" dirty="0" smtClean="0"/>
              <a:t>высококачественного </a:t>
            </a:r>
            <a:r>
              <a:rPr lang="ru-RU" sz="2000" dirty="0"/>
              <a:t>программного </a:t>
            </a:r>
            <a:r>
              <a:rPr lang="ru-RU" sz="2000" dirty="0" smtClean="0"/>
              <a:t>обеспечения</a:t>
            </a:r>
            <a:endParaRPr lang="ru-RU"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1188" y="274638"/>
            <a:ext cx="8075612" cy="1143000"/>
          </a:xfrm>
        </p:spPr>
        <p:txBody>
          <a:bodyPr>
            <a:normAutofit fontScale="90000"/>
          </a:bodyPr>
          <a:lstStyle/>
          <a:p>
            <a:pPr eaLnBrk="1" fontAlgn="auto" hangingPunct="1">
              <a:lnSpc>
                <a:spcPct val="80000"/>
              </a:lnSpc>
              <a:spcAft>
                <a:spcPts val="0"/>
              </a:spcAft>
              <a:defRPr/>
            </a:pPr>
            <a:r>
              <a:rPr lang="ru-RU" altLang="ru-RU" dirty="0" smtClean="0"/>
              <a:t>Программная инженерия (</a:t>
            </a:r>
            <a:r>
              <a:rPr lang="ru-RU" altLang="ru-RU" dirty="0" err="1" smtClean="0"/>
              <a:t>Software</a:t>
            </a:r>
            <a:r>
              <a:rPr lang="ru-RU" altLang="ru-RU" dirty="0" smtClean="0"/>
              <a:t> </a:t>
            </a:r>
            <a:r>
              <a:rPr lang="ru-RU" altLang="ru-RU" dirty="0" err="1" smtClean="0"/>
              <a:t>Engineering</a:t>
            </a:r>
            <a:r>
              <a:rPr lang="ru-RU" altLang="ru-RU" dirty="0" smtClean="0"/>
              <a:t>) и ее теоретические основы</a:t>
            </a:r>
          </a:p>
        </p:txBody>
      </p:sp>
      <p:sp>
        <p:nvSpPr>
          <p:cNvPr id="14339" name="Rectangle 3"/>
          <p:cNvSpPr>
            <a:spLocks noGrp="1" noChangeArrowheads="1"/>
          </p:cNvSpPr>
          <p:nvPr>
            <p:ph sz="quarter" idx="1"/>
          </p:nvPr>
        </p:nvSpPr>
        <p:spPr>
          <a:xfrm>
            <a:off x="468313" y="1557338"/>
            <a:ext cx="8135937" cy="2376487"/>
          </a:xfrm>
        </p:spPr>
        <p:txBody>
          <a:bodyPr>
            <a:normAutofit fontScale="92500"/>
          </a:bodyPr>
          <a:lstStyle/>
          <a:p>
            <a:pPr marL="274320" indent="-274320" eaLnBrk="1" fontAlgn="auto" hangingPunct="1">
              <a:lnSpc>
                <a:spcPct val="90000"/>
              </a:lnSpc>
              <a:spcBef>
                <a:spcPts val="580"/>
              </a:spcBef>
              <a:spcAft>
                <a:spcPts val="0"/>
              </a:spcAft>
              <a:buFont typeface="Wingdings" pitchFamily="2" charset="2"/>
              <a:buNone/>
              <a:defRPr/>
            </a:pPr>
            <a:r>
              <a:rPr lang="ru-RU" altLang="ru-RU" dirty="0" smtClean="0"/>
              <a:t>    Программная инженерия является отраслью информатики (</a:t>
            </a:r>
            <a:r>
              <a:rPr lang="en-US" altLang="ru-RU" dirty="0" smtClean="0">
                <a:latin typeface="Cambria" panose="02040503050406030204" pitchFamily="18" charset="0"/>
              </a:rPr>
              <a:t>computer science</a:t>
            </a:r>
            <a:r>
              <a:rPr lang="ru-RU" altLang="ru-RU" dirty="0" smtClean="0"/>
              <a:t>) и изучает вопросы построения компьютерных программ, обобщает опыт программирования в виде комплекса общих знаний и правил регламентации инженерной деятельности разработчиков программного обеспечения</a:t>
            </a:r>
            <a:br>
              <a:rPr lang="ru-RU" altLang="ru-RU" dirty="0" smtClean="0"/>
            </a:br>
            <a:endParaRPr lang="ru-RU" altLang="ru-RU" sz="2000" dirty="0"/>
          </a:p>
        </p:txBody>
      </p:sp>
      <p:sp>
        <p:nvSpPr>
          <p:cNvPr id="2" name="TextBox 1"/>
          <p:cNvSpPr txBox="1"/>
          <p:nvPr/>
        </p:nvSpPr>
        <p:spPr>
          <a:xfrm>
            <a:off x="395288" y="4076700"/>
            <a:ext cx="8358187" cy="2032000"/>
          </a:xfrm>
          <a:prstGeom prst="rect">
            <a:avLst/>
          </a:prstGeom>
          <a:noFill/>
        </p:spPr>
        <p:txBody>
          <a:bodyPr>
            <a:spAutoFit/>
          </a:bodyPr>
          <a:lstStyle/>
          <a:p>
            <a:pPr>
              <a:defRPr/>
            </a:pPr>
            <a:r>
              <a:rPr lang="ru-RU" altLang="ru-RU" sz="2000" dirty="0">
                <a:latin typeface="+mn-lt"/>
              </a:rPr>
              <a:t>Теоретические и концептуальные основы обучения программной инженерии лежат, прежде всего, в различных областях информатики, однако для специалистов в области разработки и сопровождения ПО необходимы знания в таких областях как математика, системное проектирование и управление проектами. Они должны уметь интегрировать теорию и практику и понимать важность абстракции и моделирования</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title"/>
          </p:nvPr>
        </p:nvSpPr>
        <p:spPr>
          <a:xfrm>
            <a:off x="468313" y="188913"/>
            <a:ext cx="8280400" cy="1143000"/>
          </a:xfrm>
        </p:spPr>
        <p:txBody>
          <a:bodyPr/>
          <a:lstStyle/>
          <a:p>
            <a:pPr eaLnBrk="1" hangingPunct="1">
              <a:lnSpc>
                <a:spcPct val="80000"/>
              </a:lnSpc>
            </a:pPr>
            <a:r>
              <a:rPr lang="ru-RU" altLang="ru-RU" smtClean="0"/>
              <a:t>Требования к инженерам-программистам</a:t>
            </a:r>
          </a:p>
        </p:txBody>
      </p:sp>
      <p:sp>
        <p:nvSpPr>
          <p:cNvPr id="19459" name="Объект 2"/>
          <p:cNvSpPr>
            <a:spLocks noGrp="1"/>
          </p:cNvSpPr>
          <p:nvPr>
            <p:ph sz="quarter" idx="1"/>
          </p:nvPr>
        </p:nvSpPr>
        <p:spPr>
          <a:xfrm>
            <a:off x="250825" y="1412875"/>
            <a:ext cx="8424863" cy="5184775"/>
          </a:xfrm>
        </p:spPr>
        <p:txBody>
          <a:bodyPr/>
          <a:lstStyle/>
          <a:p>
            <a:pPr eaLnBrk="1" hangingPunct="1"/>
            <a:r>
              <a:rPr lang="ru-RU" altLang="ru-RU" sz="2200" smtClean="0"/>
              <a:t>Умение принимать решения на основе анализа альтернатив с учетом максимального соответствия решаемой задаче на основе сопоставления затрат и ожидаемой прибыли </a:t>
            </a:r>
          </a:p>
          <a:p>
            <a:pPr eaLnBrk="1" hangingPunct="1"/>
            <a:r>
              <a:rPr lang="ru-RU" altLang="ru-RU" sz="2200" smtClean="0"/>
              <a:t>Применение управляемого процесса разработки ПО, основанного на использовании измеримых количественных характеристик и эффективной организации командной работы</a:t>
            </a:r>
          </a:p>
          <a:p>
            <a:pPr eaLnBrk="1" hangingPunct="1"/>
            <a:r>
              <a:rPr lang="ru-RU" altLang="ru-RU" sz="2200" smtClean="0"/>
              <a:t>Выполнение широкого спектра задач, начиная с исследований, разработки, проектирования, производства, тестирования, внедрения, эксплуатации и управления, и заканчивая продажами, консультированием и обучением</a:t>
            </a:r>
          </a:p>
          <a:p>
            <a:pPr eaLnBrk="1" hangingPunct="1"/>
            <a:r>
              <a:rPr lang="ru-RU" altLang="ru-RU" sz="2200" smtClean="0"/>
              <a:t>Широкое использование инструментальных средств</a:t>
            </a:r>
          </a:p>
          <a:p>
            <a:pPr eaLnBrk="1" hangingPunct="1"/>
            <a:r>
              <a:rPr lang="ru-RU" altLang="ru-RU" sz="2200" smtClean="0"/>
              <a:t>Ориентация на повторное использование (reuse) результатов проектирования и проектных артефактов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sz="quarter" idx="1"/>
          </p:nvPr>
        </p:nvSpPr>
        <p:spPr>
          <a:xfrm>
            <a:off x="179388" y="2060575"/>
            <a:ext cx="8281987" cy="3960813"/>
          </a:xfrm>
        </p:spPr>
        <p:txBody>
          <a:bodyPr/>
          <a:lstStyle/>
          <a:p>
            <a:pPr eaLnBrk="1" hangingPunct="1">
              <a:lnSpc>
                <a:spcPct val="90000"/>
              </a:lnSpc>
              <a:buFont typeface="Wingdings" pitchFamily="2" charset="2"/>
              <a:buNone/>
            </a:pPr>
            <a:r>
              <a:rPr lang="ru-RU" altLang="ru-RU" sz="2100" smtClean="0"/>
              <a:t>    Современный инженер-программист – это специалист, выполняющий практические работы по созданию программного обеспечения, способный обеспечить высокое качество разработки за счет применения современных методов проектирования, использования готовых компонентов и методов их генерации. Он знаком со стандартами, регламентирующими процесс разработки, уверенно оперирует понятием «жизненный цикл ПО», хорошо владеет навыками использования инструментальных систем программирования. Он знает методы управления проектами, может произвести оценку качества, производительности, стоимости, умеет эффективно работать в команде </a:t>
            </a:r>
          </a:p>
        </p:txBody>
      </p:sp>
      <p:sp>
        <p:nvSpPr>
          <p:cNvPr id="15363" name="Text Box 4"/>
          <p:cNvSpPr txBox="1">
            <a:spLocks noChangeArrowheads="1"/>
          </p:cNvSpPr>
          <p:nvPr/>
        </p:nvSpPr>
        <p:spPr bwMode="auto">
          <a:xfrm>
            <a:off x="468313" y="549275"/>
            <a:ext cx="575945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lnSpc>
                <a:spcPct val="80000"/>
              </a:lnSpc>
              <a:spcBef>
                <a:spcPct val="50000"/>
              </a:spcBef>
              <a:buClrTx/>
              <a:buSzTx/>
              <a:buFontTx/>
              <a:buNone/>
              <a:defRPr/>
            </a:pPr>
            <a:r>
              <a:rPr lang="ru-RU" altLang="ru-RU" sz="3900" dirty="0" smtClean="0">
                <a:solidFill>
                  <a:schemeClr val="tx2"/>
                </a:solidFill>
                <a:latin typeface="+mj-lt"/>
              </a:rPr>
              <a:t>Что такое инженер-программист сегодня?</a:t>
            </a:r>
          </a:p>
        </p:txBody>
      </p:sp>
      <p:pic>
        <p:nvPicPr>
          <p:cNvPr id="20484" name="Picture 5"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3663" y="188913"/>
            <a:ext cx="2520950"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title"/>
          </p:nvPr>
        </p:nvSpPr>
        <p:spPr>
          <a:xfrm>
            <a:off x="468313" y="260350"/>
            <a:ext cx="7543800" cy="941388"/>
          </a:xfrm>
        </p:spPr>
        <p:txBody>
          <a:bodyPr/>
          <a:lstStyle/>
          <a:p>
            <a:pPr eaLnBrk="1" hangingPunct="1"/>
            <a:r>
              <a:rPr lang="ru-RU" altLang="ru-RU" smtClean="0"/>
              <a:t>Содержание курса</a:t>
            </a:r>
          </a:p>
        </p:txBody>
      </p:sp>
      <p:sp>
        <p:nvSpPr>
          <p:cNvPr id="3" name="Содержимое 2"/>
          <p:cNvSpPr>
            <a:spLocks noGrp="1"/>
          </p:cNvSpPr>
          <p:nvPr>
            <p:ph sz="quarter" idx="1"/>
          </p:nvPr>
        </p:nvSpPr>
        <p:spPr>
          <a:xfrm>
            <a:off x="323850" y="1341438"/>
            <a:ext cx="8569325" cy="4860925"/>
          </a:xfrm>
        </p:spPr>
        <p:txBody>
          <a:bodyPr>
            <a:normAutofit/>
          </a:bodyPr>
          <a:lstStyle/>
          <a:p>
            <a:pPr marL="548640" lvl="1" eaLnBrk="1" fontAlgn="auto" hangingPunct="1">
              <a:spcBef>
                <a:spcPts val="370"/>
              </a:spcBef>
              <a:spcAft>
                <a:spcPts val="0"/>
              </a:spcAft>
              <a:buFont typeface="Wingdings" pitchFamily="2" charset="2"/>
              <a:buNone/>
              <a:defRPr/>
            </a:pPr>
            <a:r>
              <a:rPr lang="ru-RU" sz="2000" b="1" dirty="0" smtClean="0"/>
              <a:t>Лекции</a:t>
            </a:r>
            <a:r>
              <a:rPr lang="ru-RU" sz="2000" dirty="0" smtClean="0"/>
              <a:t>:</a:t>
            </a:r>
          </a:p>
          <a:p>
            <a:pPr marL="548640" lvl="1" eaLnBrk="1" fontAlgn="auto" hangingPunct="1">
              <a:spcBef>
                <a:spcPts val="370"/>
              </a:spcBef>
              <a:spcAft>
                <a:spcPts val="0"/>
              </a:spcAft>
              <a:buFont typeface="Wingdings 2"/>
              <a:buChar char=""/>
              <a:defRPr/>
            </a:pPr>
            <a:r>
              <a:rPr lang="ru-RU" sz="2000" dirty="0" smtClean="0"/>
              <a:t>жизненный цикл программного обеспечения и его модели;</a:t>
            </a:r>
            <a:endParaRPr lang="ru-RU" sz="1800" dirty="0" smtClean="0"/>
          </a:p>
          <a:p>
            <a:pPr marL="548640" lvl="1" eaLnBrk="1" fontAlgn="auto" hangingPunct="1">
              <a:spcBef>
                <a:spcPts val="370"/>
              </a:spcBef>
              <a:spcAft>
                <a:spcPts val="0"/>
              </a:spcAft>
              <a:buFont typeface="Wingdings 2"/>
              <a:buChar char=""/>
              <a:defRPr/>
            </a:pPr>
            <a:r>
              <a:rPr lang="ru-RU" sz="2000" dirty="0" smtClean="0"/>
              <a:t>управление качеством;</a:t>
            </a:r>
            <a:endParaRPr lang="ru-RU" sz="1800" dirty="0" smtClean="0"/>
          </a:p>
          <a:p>
            <a:pPr marL="548640" lvl="1" eaLnBrk="1" fontAlgn="auto" hangingPunct="1">
              <a:spcBef>
                <a:spcPts val="370"/>
              </a:spcBef>
              <a:spcAft>
                <a:spcPts val="0"/>
              </a:spcAft>
              <a:buFont typeface="Wingdings 2"/>
              <a:buChar char=""/>
              <a:defRPr/>
            </a:pPr>
            <a:r>
              <a:rPr lang="ru-RU" sz="2000" dirty="0" smtClean="0"/>
              <a:t>современные подходы к организации процесса разработки программного обеспечения;</a:t>
            </a:r>
            <a:endParaRPr lang="ru-RU" sz="1800" dirty="0" smtClean="0"/>
          </a:p>
          <a:p>
            <a:pPr marL="548640" lvl="1" eaLnBrk="1" fontAlgn="auto" hangingPunct="1">
              <a:spcBef>
                <a:spcPts val="370"/>
              </a:spcBef>
              <a:spcAft>
                <a:spcPts val="0"/>
              </a:spcAft>
              <a:buFont typeface="Wingdings 2"/>
              <a:buChar char=""/>
              <a:defRPr/>
            </a:pPr>
            <a:r>
              <a:rPr lang="ru-RU" sz="2000" dirty="0" smtClean="0"/>
              <a:t>и др.</a:t>
            </a:r>
            <a:endParaRPr lang="ru-RU" sz="1800" dirty="0" smtClean="0"/>
          </a:p>
          <a:p>
            <a:pPr marL="274320" indent="0" eaLnBrk="1" fontAlgn="auto" hangingPunct="1">
              <a:spcBef>
                <a:spcPts val="580"/>
              </a:spcBef>
              <a:spcAft>
                <a:spcPts val="0"/>
              </a:spcAft>
              <a:buFont typeface="Wingdings" pitchFamily="2" charset="2"/>
              <a:buNone/>
              <a:defRPr/>
            </a:pPr>
            <a:r>
              <a:rPr lang="ru-RU" sz="2000" b="1" dirty="0" smtClean="0"/>
              <a:t>Семинары и лабораторные работы</a:t>
            </a:r>
            <a:r>
              <a:rPr lang="ru-RU" sz="2000" dirty="0" smtClean="0"/>
              <a:t>:</a:t>
            </a:r>
          </a:p>
          <a:p>
            <a:pPr marL="548640" lvl="1" eaLnBrk="1" fontAlgn="auto" hangingPunct="1">
              <a:spcBef>
                <a:spcPts val="370"/>
              </a:spcBef>
              <a:spcAft>
                <a:spcPts val="0"/>
              </a:spcAft>
              <a:buFont typeface="Wingdings 2"/>
              <a:buChar char=""/>
              <a:defRPr/>
            </a:pPr>
            <a:r>
              <a:rPr lang="ru-RU" sz="2000" dirty="0" smtClean="0"/>
              <a:t>Структурное программирование (</a:t>
            </a:r>
            <a:r>
              <a:rPr lang="ru-RU" sz="2000" dirty="0" err="1" smtClean="0"/>
              <a:t>программирование</a:t>
            </a:r>
            <a:r>
              <a:rPr lang="ru-RU" sz="2000" dirty="0" smtClean="0"/>
              <a:t> «</a:t>
            </a:r>
            <a:r>
              <a:rPr lang="ru-RU" sz="2000" dirty="0" err="1" smtClean="0"/>
              <a:t>сверху-вниз</a:t>
            </a:r>
            <a:r>
              <a:rPr lang="ru-RU" sz="2000" dirty="0" smtClean="0"/>
              <a:t>» и «снизу-вверх»);</a:t>
            </a:r>
          </a:p>
          <a:p>
            <a:pPr marL="548640" lvl="1" eaLnBrk="1" fontAlgn="auto" hangingPunct="1">
              <a:spcBef>
                <a:spcPts val="370"/>
              </a:spcBef>
              <a:spcAft>
                <a:spcPts val="0"/>
              </a:spcAft>
              <a:buFont typeface="Wingdings 2"/>
              <a:buChar char=""/>
              <a:defRPr/>
            </a:pPr>
            <a:r>
              <a:rPr lang="ru-RU" sz="2000" dirty="0" smtClean="0"/>
              <a:t> работа с системами </a:t>
            </a:r>
            <a:r>
              <a:rPr lang="ru-RU" sz="2000" dirty="0" err="1" smtClean="0"/>
              <a:t>версионного</a:t>
            </a:r>
            <a:r>
              <a:rPr lang="ru-RU" sz="2000" dirty="0" smtClean="0"/>
              <a:t> контроля и отслеживания ошибок в ПО;</a:t>
            </a:r>
          </a:p>
          <a:p>
            <a:pPr marL="548640" lvl="1" eaLnBrk="1" fontAlgn="auto" hangingPunct="1">
              <a:spcBef>
                <a:spcPts val="370"/>
              </a:spcBef>
              <a:spcAft>
                <a:spcPts val="0"/>
              </a:spcAft>
              <a:buFont typeface="Wingdings 2"/>
              <a:buChar char=""/>
              <a:defRPr/>
            </a:pPr>
            <a:r>
              <a:rPr lang="ru-RU" sz="2000" dirty="0" smtClean="0"/>
              <a:t> методы кодирования и тестирования программного обеспечения, включая стиль программирования, в том числе, защитное программирование</a:t>
            </a:r>
          </a:p>
          <a:p>
            <a:pPr marL="274320" indent="-274320" eaLnBrk="1" fontAlgn="auto" hangingPunct="1">
              <a:spcBef>
                <a:spcPts val="580"/>
              </a:spcBef>
              <a:spcAft>
                <a:spcPts val="0"/>
              </a:spcAft>
              <a:buFont typeface="Wingdings 2"/>
              <a:buChar char=""/>
              <a:defRPr/>
            </a:pP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9750" y="188913"/>
            <a:ext cx="8135938" cy="1079500"/>
          </a:xfrm>
        </p:spPr>
        <p:txBody>
          <a:bodyPr>
            <a:normAutofit fontScale="90000"/>
          </a:bodyPr>
          <a:lstStyle/>
          <a:p>
            <a:pPr eaLnBrk="1" fontAlgn="auto" hangingPunct="1">
              <a:lnSpc>
                <a:spcPct val="80000"/>
              </a:lnSpc>
              <a:spcAft>
                <a:spcPts val="0"/>
              </a:spcAft>
              <a:defRPr/>
            </a:pPr>
            <a:r>
              <a:rPr lang="ru-RU" altLang="ru-RU" dirty="0" smtClean="0"/>
              <a:t>Стандарты программной инженерии </a:t>
            </a:r>
          </a:p>
        </p:txBody>
      </p:sp>
      <p:sp>
        <p:nvSpPr>
          <p:cNvPr id="8195" name="Rectangle 3"/>
          <p:cNvSpPr>
            <a:spLocks noGrp="1" noChangeArrowheads="1"/>
          </p:cNvSpPr>
          <p:nvPr>
            <p:ph sz="quarter" idx="1"/>
          </p:nvPr>
        </p:nvSpPr>
        <p:spPr>
          <a:xfrm>
            <a:off x="504825" y="1268413"/>
            <a:ext cx="7772400" cy="2447925"/>
          </a:xfrm>
        </p:spPr>
        <p:txBody>
          <a:bodyPr/>
          <a:lstStyle/>
          <a:p>
            <a:pPr eaLnBrk="1" hangingPunct="1">
              <a:buFont typeface="Wingdings" pitchFamily="2" charset="2"/>
              <a:buNone/>
            </a:pPr>
            <a:r>
              <a:rPr lang="ru-RU" altLang="ru-RU" smtClean="0"/>
              <a:t>   </a:t>
            </a:r>
            <a:r>
              <a:rPr lang="ru-RU" altLang="ru-RU" sz="2400" b="1" smtClean="0"/>
              <a:t>Стандарт - standard - норма, образец, мерило</a:t>
            </a:r>
            <a:r>
              <a:rPr lang="ru-RU" altLang="ru-RU" sz="2400" smtClean="0"/>
              <a:t>: </a:t>
            </a:r>
          </a:p>
          <a:p>
            <a:pPr marL="273050" lvl="1" indent="-273050" eaLnBrk="1" hangingPunct="1">
              <a:spcBef>
                <a:spcPts val="575"/>
              </a:spcBef>
              <a:buClr>
                <a:schemeClr val="accent1"/>
              </a:buClr>
            </a:pPr>
            <a:r>
              <a:rPr lang="ru-RU" altLang="ru-RU" sz="2000" smtClean="0"/>
              <a:t>утверждаемый компетентным органом нормативно-технический документ, устанавливающий комплекс норм и правил по отношению к объекту стандартизации,</a:t>
            </a:r>
          </a:p>
          <a:p>
            <a:pPr marL="273050" lvl="1" indent="-273050" eaLnBrk="1" hangingPunct="1">
              <a:spcBef>
                <a:spcPts val="575"/>
              </a:spcBef>
              <a:buClr>
                <a:schemeClr val="accent1"/>
              </a:buClr>
            </a:pPr>
            <a:r>
              <a:rPr lang="ru-RU" altLang="ru-RU" sz="2000" smtClean="0"/>
              <a:t>типовой образец, эталон, модель, принимаемые за исходные для сопоставления с ними других предметов</a:t>
            </a:r>
          </a:p>
        </p:txBody>
      </p:sp>
      <p:sp>
        <p:nvSpPr>
          <p:cNvPr id="4" name="Rectangle 2"/>
          <p:cNvSpPr txBox="1">
            <a:spLocks noChangeArrowheads="1"/>
          </p:cNvSpPr>
          <p:nvPr/>
        </p:nvSpPr>
        <p:spPr>
          <a:xfrm>
            <a:off x="622300" y="3716338"/>
            <a:ext cx="7045325" cy="792162"/>
          </a:xfrm>
          <a:prstGeom prst="rect">
            <a:avLst/>
          </a:prstGeom>
        </p:spPr>
        <p:txBody>
          <a:bodyPr bIns="91440" anchor="b">
            <a:normAutofit fontScale="850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pPr fontAlgn="auto">
              <a:lnSpc>
                <a:spcPct val="80000"/>
              </a:lnSpc>
              <a:spcAft>
                <a:spcPts val="0"/>
              </a:spcAft>
              <a:defRPr/>
            </a:pPr>
            <a:r>
              <a:rPr lang="ru-RU" altLang="ru-RU" dirty="0" smtClean="0"/>
              <a:t>Объекты </a:t>
            </a:r>
            <a:r>
              <a:rPr lang="ru-RU" altLang="ru-RU" sz="4100" dirty="0" smtClean="0"/>
              <a:t>стандартизации</a:t>
            </a:r>
            <a:r>
              <a:rPr lang="ru-RU" altLang="ru-RU" dirty="0" smtClean="0"/>
              <a:t> в программной  инженерии</a:t>
            </a:r>
          </a:p>
        </p:txBody>
      </p:sp>
      <p:sp>
        <p:nvSpPr>
          <p:cNvPr id="8197" name="Rectangle 3"/>
          <p:cNvSpPr txBox="1">
            <a:spLocks noChangeArrowheads="1"/>
          </p:cNvSpPr>
          <p:nvPr/>
        </p:nvSpPr>
        <p:spPr bwMode="auto">
          <a:xfrm>
            <a:off x="611188" y="4581525"/>
            <a:ext cx="6681787"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spcBef>
                <a:spcPts val="575"/>
              </a:spcBef>
              <a:buClr>
                <a:schemeClr val="accent1"/>
              </a:buClr>
              <a:buSzPct val="85000"/>
              <a:buFont typeface="Wingdings 2" pitchFamily="18" charset="2"/>
              <a:buChar char=""/>
              <a:defRPr sz="2600">
                <a:solidFill>
                  <a:schemeClr val="tx1"/>
                </a:solidFill>
                <a:latin typeface="Cambria" pitchFamily="18" charset="0"/>
              </a:defRPr>
            </a:lvl1pPr>
            <a:lvl2pPr marL="547688" indent="-228600" eaLnBrk="0" hangingPunct="0">
              <a:spcBef>
                <a:spcPts val="375"/>
              </a:spcBef>
              <a:buClr>
                <a:schemeClr val="accent2"/>
              </a:buClr>
              <a:buSzPct val="85000"/>
              <a:buFont typeface="Wingdings 2" pitchFamily="18" charset="2"/>
              <a:buChar char=""/>
              <a:defRPr sz="2400">
                <a:solidFill>
                  <a:schemeClr val="tx1"/>
                </a:solidFill>
                <a:latin typeface="Cambria" pitchFamily="18" charset="0"/>
              </a:defRPr>
            </a:lvl2pPr>
            <a:lvl3pPr marL="822325" indent="-228600" eaLnBrk="0" hangingPunct="0">
              <a:spcBef>
                <a:spcPts val="375"/>
              </a:spcBef>
              <a:buClr>
                <a:srgbClr val="C0C9D3"/>
              </a:buClr>
              <a:buSzPct val="85000"/>
              <a:buFont typeface="Wingdings 2" pitchFamily="18" charset="2"/>
              <a:buChar char=""/>
              <a:defRPr sz="2000">
                <a:solidFill>
                  <a:schemeClr val="tx1"/>
                </a:solidFill>
                <a:latin typeface="Cambria" pitchFamily="18" charset="0"/>
              </a:defRPr>
            </a:lvl3pPr>
            <a:lvl4pPr marL="1096963" indent="-228600" eaLnBrk="0" hangingPunct="0">
              <a:spcBef>
                <a:spcPts val="375"/>
              </a:spcBef>
              <a:buClr>
                <a:srgbClr val="7A6A60"/>
              </a:buClr>
              <a:buSzPct val="80000"/>
              <a:buFont typeface="Wingdings 2" pitchFamily="18" charset="2"/>
              <a:buChar char=""/>
              <a:defRPr sz="2000">
                <a:solidFill>
                  <a:schemeClr val="tx1"/>
                </a:solidFill>
                <a:latin typeface="Cambria" pitchFamily="18" charset="0"/>
              </a:defRPr>
            </a:lvl4pPr>
            <a:lvl5pPr marL="1371600" indent="-228600" eaLnBrk="0" hangingPunct="0">
              <a:spcBef>
                <a:spcPts val="375"/>
              </a:spcBef>
              <a:buClr>
                <a:srgbClr val="7A6A60"/>
              </a:buClr>
              <a:buChar char="o"/>
              <a:defRPr sz="2000">
                <a:solidFill>
                  <a:schemeClr val="tx1"/>
                </a:solidFill>
                <a:latin typeface="Cambria" pitchFamily="18" charset="0"/>
              </a:defRPr>
            </a:lvl5pPr>
            <a:lvl6pPr marL="1828800" indent="-228600" eaLnBrk="0" fontAlgn="base" hangingPunct="0">
              <a:spcBef>
                <a:spcPts val="375"/>
              </a:spcBef>
              <a:spcAft>
                <a:spcPct val="0"/>
              </a:spcAft>
              <a:buClr>
                <a:srgbClr val="7A6A60"/>
              </a:buClr>
              <a:buChar char="o"/>
              <a:defRPr sz="2000">
                <a:solidFill>
                  <a:schemeClr val="tx1"/>
                </a:solidFill>
                <a:latin typeface="Cambria" pitchFamily="18" charset="0"/>
              </a:defRPr>
            </a:lvl6pPr>
            <a:lvl7pPr marL="2286000" indent="-228600" eaLnBrk="0" fontAlgn="base" hangingPunct="0">
              <a:spcBef>
                <a:spcPts val="375"/>
              </a:spcBef>
              <a:spcAft>
                <a:spcPct val="0"/>
              </a:spcAft>
              <a:buClr>
                <a:srgbClr val="7A6A60"/>
              </a:buClr>
              <a:buChar char="o"/>
              <a:defRPr sz="2000">
                <a:solidFill>
                  <a:schemeClr val="tx1"/>
                </a:solidFill>
                <a:latin typeface="Cambria" pitchFamily="18" charset="0"/>
              </a:defRPr>
            </a:lvl7pPr>
            <a:lvl8pPr marL="2743200" indent="-228600" eaLnBrk="0" fontAlgn="base" hangingPunct="0">
              <a:spcBef>
                <a:spcPts val="375"/>
              </a:spcBef>
              <a:spcAft>
                <a:spcPct val="0"/>
              </a:spcAft>
              <a:buClr>
                <a:srgbClr val="7A6A60"/>
              </a:buClr>
              <a:buChar char="o"/>
              <a:defRPr sz="2000">
                <a:solidFill>
                  <a:schemeClr val="tx1"/>
                </a:solidFill>
                <a:latin typeface="Cambria" pitchFamily="18" charset="0"/>
              </a:defRPr>
            </a:lvl8pPr>
            <a:lvl9pPr marL="3200400" indent="-228600" eaLnBrk="0" fontAlgn="base" hangingPunct="0">
              <a:spcBef>
                <a:spcPts val="375"/>
              </a:spcBef>
              <a:spcAft>
                <a:spcPct val="0"/>
              </a:spcAft>
              <a:buClr>
                <a:srgbClr val="7A6A60"/>
              </a:buClr>
              <a:buChar char="o"/>
              <a:defRPr sz="2000">
                <a:solidFill>
                  <a:schemeClr val="tx1"/>
                </a:solidFill>
                <a:latin typeface="Cambria" pitchFamily="18" charset="0"/>
              </a:defRPr>
            </a:lvl9pPr>
          </a:lstStyle>
          <a:p>
            <a:pPr eaLnBrk="1" hangingPunct="1"/>
            <a:r>
              <a:rPr lang="ru-RU" altLang="ru-RU" sz="2000"/>
              <a:t>процессы разработки ПО</a:t>
            </a:r>
          </a:p>
          <a:p>
            <a:pPr eaLnBrk="1" hangingPunct="1"/>
            <a:r>
              <a:rPr lang="ru-RU" altLang="ru-RU" sz="2000"/>
              <a:t>продукты разработки</a:t>
            </a:r>
          </a:p>
          <a:p>
            <a:pPr eaLnBrk="1" hangingPunct="1"/>
            <a:r>
              <a:rPr lang="ru-RU" altLang="ru-RU" sz="2000"/>
              <a:t>ресурсы, которые используют процессы для создания  программного продукта</a:t>
            </a:r>
          </a:p>
        </p:txBody>
      </p:sp>
    </p:spTree>
    <p:extLst>
      <p:ext uri="{BB962C8B-B14F-4D97-AF65-F5344CB8AC3E}">
        <p14:creationId xmlns:p14="http://schemas.microsoft.com/office/powerpoint/2010/main" val="3927320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750" y="188913"/>
            <a:ext cx="7488238" cy="823912"/>
          </a:xfrm>
        </p:spPr>
        <p:txBody>
          <a:bodyPr/>
          <a:lstStyle/>
          <a:p>
            <a:pPr eaLnBrk="1" hangingPunct="1"/>
            <a:r>
              <a:rPr lang="ru-RU" altLang="ru-RU" smtClean="0"/>
              <a:t>Основные типы стандартов </a:t>
            </a:r>
          </a:p>
        </p:txBody>
      </p:sp>
      <p:sp>
        <p:nvSpPr>
          <p:cNvPr id="9219" name="Rectangle 3"/>
          <p:cNvSpPr>
            <a:spLocks noGrp="1" noChangeArrowheads="1"/>
          </p:cNvSpPr>
          <p:nvPr>
            <p:ph sz="quarter" idx="1"/>
          </p:nvPr>
        </p:nvSpPr>
        <p:spPr>
          <a:xfrm>
            <a:off x="457200" y="1052513"/>
            <a:ext cx="8435975" cy="5616575"/>
          </a:xfrm>
        </p:spPr>
        <p:txBody>
          <a:bodyPr/>
          <a:lstStyle/>
          <a:p>
            <a:pPr algn="just" eaLnBrk="1" hangingPunct="1">
              <a:lnSpc>
                <a:spcPct val="80000"/>
              </a:lnSpc>
              <a:spcBef>
                <a:spcPts val="600"/>
              </a:spcBef>
              <a:spcAft>
                <a:spcPts val="600"/>
              </a:spcAft>
            </a:pPr>
            <a:r>
              <a:rPr lang="ru-RU" altLang="ru-RU" sz="2000" i="1" smtClean="0"/>
              <a:t>Корпоративные стандарты </a:t>
            </a:r>
            <a:r>
              <a:rPr lang="ru-RU" altLang="ru-RU" sz="2000" smtClean="0"/>
              <a:t>разрабатываются крупными фирмами с целью повышения качества своей продукции. Создаются на основе собственного опыта компании, но с учетом требований мировых стандартов. Не сертифицируются, но являются обязательными для применения внутри корпорации </a:t>
            </a:r>
          </a:p>
          <a:p>
            <a:pPr algn="just" eaLnBrk="1" hangingPunct="1">
              <a:lnSpc>
                <a:spcPct val="80000"/>
              </a:lnSpc>
              <a:spcBef>
                <a:spcPts val="600"/>
              </a:spcBef>
              <a:spcAft>
                <a:spcPts val="600"/>
              </a:spcAft>
            </a:pPr>
            <a:r>
              <a:rPr lang="ru-RU" altLang="ru-RU" sz="2000" i="1" smtClean="0"/>
              <a:t>Отраслевые стандарты</a:t>
            </a:r>
            <a:r>
              <a:rPr lang="ru-RU" altLang="ru-RU" sz="2000" smtClean="0"/>
              <a:t> действуют в пределах организаций некоторой отрасли (министерства). Разрабатываются с учетом требований мирового опыта и специфики отрасли. Являются, как правило, обязательными для отрасли. Подлежат сертификации</a:t>
            </a:r>
            <a:endParaRPr lang="ru-RU" altLang="ru-RU" sz="2000" i="1" smtClean="0"/>
          </a:p>
          <a:p>
            <a:pPr algn="just" eaLnBrk="1" hangingPunct="1">
              <a:lnSpc>
                <a:spcPct val="80000"/>
              </a:lnSpc>
              <a:spcBef>
                <a:spcPts val="600"/>
              </a:spcBef>
              <a:spcAft>
                <a:spcPts val="600"/>
              </a:spcAft>
            </a:pPr>
            <a:r>
              <a:rPr lang="ru-RU" altLang="ru-RU" sz="2000" i="1" smtClean="0"/>
              <a:t>Государственные стандарты</a:t>
            </a:r>
            <a:r>
              <a:rPr lang="ru-RU" altLang="ru-RU" sz="2000" smtClean="0"/>
              <a:t> (ГОСТы) принимаются государственными органами и имеют силу закона. Разрабатываются с учетом мирового опыта или на основе отраслевых стандартов. Могут иметь как рекомендательный, так и обязательный характер.  Для сертификации создаются государственные или лицензированные органы сертификации</a:t>
            </a:r>
            <a:endParaRPr lang="ru-RU" altLang="ru-RU" sz="2000" i="1" smtClean="0"/>
          </a:p>
          <a:p>
            <a:pPr algn="just" eaLnBrk="1" hangingPunct="1">
              <a:lnSpc>
                <a:spcPct val="80000"/>
              </a:lnSpc>
              <a:spcBef>
                <a:spcPts val="600"/>
              </a:spcBef>
              <a:spcAft>
                <a:spcPts val="600"/>
              </a:spcAft>
            </a:pPr>
            <a:r>
              <a:rPr lang="ru-RU" altLang="ru-RU" sz="2000" i="1" smtClean="0"/>
              <a:t>Международные стандарты р</a:t>
            </a:r>
            <a:r>
              <a:rPr lang="ru-RU" altLang="ru-RU" sz="2000" smtClean="0"/>
              <a:t>азрабатываются специальными международными организациями на основе мирового опыта и лучших корпоративных стандартов. Имеют сугубо рекомендательный характер</a:t>
            </a:r>
          </a:p>
        </p:txBody>
      </p:sp>
    </p:spTree>
    <p:extLst>
      <p:ext uri="{BB962C8B-B14F-4D97-AF65-F5344CB8AC3E}">
        <p14:creationId xmlns:p14="http://schemas.microsoft.com/office/powerpoint/2010/main" val="318658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lnSpc>
                <a:spcPct val="80000"/>
              </a:lnSpc>
            </a:pPr>
            <a:r>
              <a:rPr lang="ru-RU" altLang="ru-RU" sz="3600" smtClean="0"/>
              <a:t>Разработчики стандартов в области программной инженерии</a:t>
            </a:r>
          </a:p>
        </p:txBody>
      </p:sp>
      <p:sp>
        <p:nvSpPr>
          <p:cNvPr id="10243" name="Rectangle 3"/>
          <p:cNvSpPr>
            <a:spLocks noGrp="1" noChangeArrowheads="1"/>
          </p:cNvSpPr>
          <p:nvPr>
            <p:ph sz="quarter" idx="1"/>
          </p:nvPr>
        </p:nvSpPr>
        <p:spPr>
          <a:xfrm>
            <a:off x="539750" y="1700213"/>
            <a:ext cx="7772400" cy="4572000"/>
          </a:xfrm>
        </p:spPr>
        <p:txBody>
          <a:bodyPr/>
          <a:lstStyle/>
          <a:p>
            <a:pPr eaLnBrk="1" hangingPunct="1">
              <a:spcBef>
                <a:spcPts val="600"/>
              </a:spcBef>
              <a:spcAft>
                <a:spcPts val="600"/>
              </a:spcAft>
            </a:pPr>
            <a:r>
              <a:rPr lang="ru-RU" altLang="ru-RU" sz="2000" smtClean="0"/>
              <a:t>ISO  - The International Standards Organization - международная организация по стандартизации, работающая в сотрудничестве с IEC - The International Electrotechnical Commission - международной электротехнической комиссией </a:t>
            </a:r>
          </a:p>
          <a:p>
            <a:pPr eaLnBrk="1" hangingPunct="1">
              <a:spcBef>
                <a:spcPts val="600"/>
              </a:spcBef>
              <a:spcAft>
                <a:spcPts val="600"/>
              </a:spcAft>
            </a:pPr>
            <a:r>
              <a:rPr lang="ru-RU" altLang="ru-RU" sz="2000" smtClean="0"/>
              <a:t>IEEE </a:t>
            </a:r>
            <a:r>
              <a:rPr lang="en-US" altLang="ru-RU" sz="2000" smtClean="0">
                <a:latin typeface="Cambria" pitchFamily="18" charset="0"/>
              </a:rPr>
              <a:t>Computer Society</a:t>
            </a:r>
            <a:r>
              <a:rPr lang="ru-RU" altLang="ru-RU" sz="2000" smtClean="0"/>
              <a:t> - профессиональное объединение специалистов в области программной инженерии </a:t>
            </a:r>
          </a:p>
          <a:p>
            <a:pPr eaLnBrk="1" hangingPunct="1">
              <a:spcBef>
                <a:spcPts val="600"/>
              </a:spcBef>
              <a:spcAft>
                <a:spcPts val="600"/>
              </a:spcAft>
            </a:pPr>
            <a:r>
              <a:rPr lang="en-US" altLang="ru-RU" sz="2000" smtClean="0">
                <a:latin typeface="Cambria" pitchFamily="18" charset="0"/>
              </a:rPr>
              <a:t>ACM</a:t>
            </a:r>
            <a:r>
              <a:rPr lang="en-US" altLang="ru-RU" sz="2000" smtClean="0"/>
              <a:t> - </a:t>
            </a:r>
            <a:r>
              <a:rPr lang="en-US" altLang="ru-RU" sz="2000" smtClean="0">
                <a:latin typeface="Cambria" pitchFamily="18" charset="0"/>
              </a:rPr>
              <a:t>Association for Computing Machinery </a:t>
            </a:r>
            <a:r>
              <a:rPr lang="en-US" altLang="ru-RU" sz="2000" smtClean="0"/>
              <a:t>– </a:t>
            </a:r>
            <a:r>
              <a:rPr lang="ru-RU" altLang="ru-RU" sz="2000" smtClean="0"/>
              <a:t>Ассоциация</a:t>
            </a:r>
            <a:r>
              <a:rPr lang="en-US" altLang="ru-RU" sz="2000" smtClean="0"/>
              <a:t> </a:t>
            </a:r>
            <a:r>
              <a:rPr lang="ru-RU" altLang="ru-RU" sz="2000" smtClean="0"/>
              <a:t>по</a:t>
            </a:r>
            <a:r>
              <a:rPr lang="en-US" altLang="ru-RU" sz="2000" smtClean="0"/>
              <a:t> </a:t>
            </a:r>
            <a:r>
              <a:rPr lang="ru-RU" altLang="ru-RU" sz="2000" smtClean="0"/>
              <a:t>вычислительной</a:t>
            </a:r>
            <a:r>
              <a:rPr lang="en-US" altLang="ru-RU" sz="2000" smtClean="0"/>
              <a:t> </a:t>
            </a:r>
            <a:r>
              <a:rPr lang="ru-RU" altLang="ru-RU" sz="2000" smtClean="0"/>
              <a:t>технике </a:t>
            </a:r>
          </a:p>
          <a:p>
            <a:pPr eaLnBrk="1" hangingPunct="1">
              <a:spcBef>
                <a:spcPts val="600"/>
              </a:spcBef>
              <a:spcAft>
                <a:spcPts val="600"/>
              </a:spcAft>
            </a:pPr>
            <a:r>
              <a:rPr lang="en-US" altLang="ru-RU" sz="2000" smtClean="0">
                <a:latin typeface="Cambria" pitchFamily="18" charset="0"/>
              </a:rPr>
              <a:t>SEI</a:t>
            </a:r>
            <a:r>
              <a:rPr lang="ru-RU" altLang="ru-RU" sz="2000" smtClean="0"/>
              <a:t> - </a:t>
            </a:r>
            <a:r>
              <a:rPr lang="en-US" altLang="ru-RU" sz="2000" smtClean="0">
                <a:latin typeface="Cambria" pitchFamily="18" charset="0"/>
              </a:rPr>
              <a:t>Software Engineering Institute</a:t>
            </a:r>
            <a:r>
              <a:rPr lang="ru-RU" altLang="ru-RU" sz="2000" smtClean="0"/>
              <a:t> – Институт Программной Инженерии при университете Карнеги-Мелон</a:t>
            </a:r>
          </a:p>
          <a:p>
            <a:pPr eaLnBrk="1" hangingPunct="1">
              <a:spcBef>
                <a:spcPts val="600"/>
              </a:spcBef>
              <a:spcAft>
                <a:spcPts val="600"/>
              </a:spcAft>
            </a:pPr>
            <a:r>
              <a:rPr lang="ru-RU" altLang="ru-RU" sz="2000" smtClean="0"/>
              <a:t>PMI - </a:t>
            </a:r>
            <a:r>
              <a:rPr lang="en-US" altLang="ru-RU" sz="2000" smtClean="0">
                <a:latin typeface="Cambria" pitchFamily="18" charset="0"/>
              </a:rPr>
              <a:t>Project Management Institute</a:t>
            </a:r>
            <a:r>
              <a:rPr lang="ru-RU" altLang="ru-RU" sz="2000" smtClean="0"/>
              <a:t> – Международный Институт Проектного Менеджмента </a:t>
            </a:r>
          </a:p>
        </p:txBody>
      </p:sp>
    </p:spTree>
    <p:extLst>
      <p:ext uri="{BB962C8B-B14F-4D97-AF65-F5344CB8AC3E}">
        <p14:creationId xmlns:p14="http://schemas.microsoft.com/office/powerpoint/2010/main" val="1155360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ru-RU" altLang="ru-RU" sz="4400" smtClean="0"/>
              <a:t>Лекция 1</a:t>
            </a:r>
          </a:p>
        </p:txBody>
      </p:sp>
      <p:sp>
        <p:nvSpPr>
          <p:cNvPr id="7171" name="Rectangle 3"/>
          <p:cNvSpPr>
            <a:spLocks noGrp="1" noChangeArrowheads="1"/>
          </p:cNvSpPr>
          <p:nvPr>
            <p:ph sz="quarter" idx="1"/>
          </p:nvPr>
        </p:nvSpPr>
        <p:spPr>
          <a:xfrm>
            <a:off x="827088" y="1989138"/>
            <a:ext cx="7042150" cy="3421062"/>
          </a:xfrm>
        </p:spPr>
        <p:txBody>
          <a:bodyPr/>
          <a:lstStyle/>
          <a:p>
            <a:pPr eaLnBrk="1" hangingPunct="1">
              <a:buFont typeface="Wingdings" pitchFamily="2" charset="2"/>
              <a:buNone/>
            </a:pPr>
            <a:r>
              <a:rPr lang="ru-RU" altLang="ru-RU" smtClean="0"/>
              <a:t>   </a:t>
            </a:r>
            <a:r>
              <a:rPr lang="ru-RU" altLang="ru-RU" sz="3900" smtClean="0">
                <a:solidFill>
                  <a:schemeClr val="tx2"/>
                </a:solidFill>
              </a:rPr>
              <a:t>Цели и задачи курса. Понятие программной инженерии. Стандарты программной инженерии. Список литературы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536" y="332656"/>
            <a:ext cx="7992888" cy="864766"/>
          </a:xfrm>
        </p:spPr>
        <p:txBody>
          <a:bodyPr/>
          <a:lstStyle/>
          <a:p>
            <a:pPr eaLnBrk="1" hangingPunct="1">
              <a:lnSpc>
                <a:spcPct val="80000"/>
              </a:lnSpc>
            </a:pPr>
            <a:r>
              <a:rPr lang="ru-RU" altLang="ru-RU" sz="3200" dirty="0" smtClean="0"/>
              <a:t>Ядро профессиональных знаний SWEBOK (</a:t>
            </a:r>
            <a:r>
              <a:rPr lang="en-US" altLang="ru-RU" sz="3200" dirty="0" smtClean="0"/>
              <a:t>Software Engineering Body of Knowledge</a:t>
            </a:r>
            <a:r>
              <a:rPr lang="ru-RU" altLang="ru-RU" sz="3200" dirty="0" smtClean="0"/>
              <a:t>) </a:t>
            </a:r>
          </a:p>
        </p:txBody>
      </p:sp>
      <p:sp>
        <p:nvSpPr>
          <p:cNvPr id="11267" name="Rectangle 3"/>
          <p:cNvSpPr>
            <a:spLocks noGrp="1" noChangeArrowheads="1"/>
          </p:cNvSpPr>
          <p:nvPr>
            <p:ph sz="quarter" idx="1"/>
          </p:nvPr>
        </p:nvSpPr>
        <p:spPr>
          <a:xfrm>
            <a:off x="395536" y="1412776"/>
            <a:ext cx="8219256" cy="5040312"/>
          </a:xfrm>
        </p:spPr>
        <p:txBody>
          <a:bodyPr/>
          <a:lstStyle/>
          <a:p>
            <a:pPr marL="263525" indent="-263525" eaLnBrk="1" hangingPunct="1">
              <a:spcBef>
                <a:spcPts val="400"/>
              </a:spcBef>
              <a:tabLst>
                <a:tab pos="895350" algn="l"/>
              </a:tabLst>
            </a:pPr>
            <a:r>
              <a:rPr lang="en-US" altLang="ru-RU" sz="2200" dirty="0" smtClean="0">
                <a:latin typeface="Cambria" pitchFamily="18" charset="0"/>
              </a:rPr>
              <a:t>Software Requirements</a:t>
            </a:r>
            <a:r>
              <a:rPr lang="ru-RU" altLang="ru-RU" sz="2200" dirty="0" smtClean="0"/>
              <a:t> – требования к ПО</a:t>
            </a:r>
            <a:endParaRPr lang="en-US" altLang="ru-RU" sz="2200" dirty="0" smtClean="0">
              <a:latin typeface="Cambria" pitchFamily="18" charset="0"/>
            </a:endParaRPr>
          </a:p>
          <a:p>
            <a:pPr marL="263525" indent="-263525" eaLnBrk="1" hangingPunct="1">
              <a:spcBef>
                <a:spcPts val="400"/>
              </a:spcBef>
              <a:tabLst>
                <a:tab pos="895350" algn="l"/>
              </a:tabLst>
            </a:pPr>
            <a:r>
              <a:rPr lang="en-US" altLang="ru-RU" sz="2200" dirty="0" smtClean="0">
                <a:latin typeface="Cambria" pitchFamily="18" charset="0"/>
              </a:rPr>
              <a:t>Software Design</a:t>
            </a:r>
            <a:r>
              <a:rPr lang="ru-RU" altLang="ru-RU" sz="2200" dirty="0" smtClean="0"/>
              <a:t> – проектирование ПО</a:t>
            </a:r>
            <a:endParaRPr lang="en-US" altLang="ru-RU" sz="2200" dirty="0" smtClean="0">
              <a:latin typeface="Cambria" pitchFamily="18" charset="0"/>
            </a:endParaRPr>
          </a:p>
          <a:p>
            <a:pPr marL="263525" indent="-263525" eaLnBrk="1" hangingPunct="1">
              <a:spcBef>
                <a:spcPts val="400"/>
              </a:spcBef>
              <a:tabLst>
                <a:tab pos="895350" algn="l"/>
              </a:tabLst>
            </a:pPr>
            <a:r>
              <a:rPr lang="en-US" altLang="ru-RU" sz="2200" dirty="0" smtClean="0">
                <a:latin typeface="Cambria" pitchFamily="18" charset="0"/>
              </a:rPr>
              <a:t>Software Construction</a:t>
            </a:r>
            <a:r>
              <a:rPr lang="ru-RU" altLang="ru-RU" sz="2200" dirty="0" smtClean="0"/>
              <a:t> – конструирование ПО</a:t>
            </a:r>
            <a:endParaRPr lang="en-US" altLang="ru-RU" sz="2200" dirty="0" smtClean="0">
              <a:latin typeface="Cambria" pitchFamily="18" charset="0"/>
            </a:endParaRPr>
          </a:p>
          <a:p>
            <a:pPr marL="263525" indent="-263525" eaLnBrk="1" hangingPunct="1">
              <a:spcBef>
                <a:spcPts val="400"/>
              </a:spcBef>
              <a:tabLst>
                <a:tab pos="895350" algn="l"/>
              </a:tabLst>
            </a:pPr>
            <a:r>
              <a:rPr lang="en-US" altLang="ru-RU" sz="2200" dirty="0" smtClean="0">
                <a:latin typeface="Cambria" pitchFamily="18" charset="0"/>
              </a:rPr>
              <a:t>Software Testing</a:t>
            </a:r>
            <a:r>
              <a:rPr lang="ru-RU" altLang="ru-RU" sz="2200" dirty="0" smtClean="0"/>
              <a:t> – тестирование ПО</a:t>
            </a:r>
            <a:endParaRPr lang="en-US" altLang="ru-RU" sz="2200" dirty="0" smtClean="0">
              <a:latin typeface="Cambria" pitchFamily="18" charset="0"/>
            </a:endParaRPr>
          </a:p>
          <a:p>
            <a:pPr marL="263525" indent="-263525" eaLnBrk="1" hangingPunct="1">
              <a:spcBef>
                <a:spcPts val="400"/>
              </a:spcBef>
              <a:tabLst>
                <a:tab pos="895350" algn="l"/>
              </a:tabLst>
            </a:pPr>
            <a:r>
              <a:rPr lang="en-US" altLang="ru-RU" sz="2200" dirty="0" smtClean="0">
                <a:latin typeface="Cambria" pitchFamily="18" charset="0"/>
              </a:rPr>
              <a:t>Software Maintenance</a:t>
            </a:r>
            <a:r>
              <a:rPr lang="ru-RU" altLang="ru-RU" sz="2200" dirty="0" smtClean="0"/>
              <a:t> – сопровождение ПО</a:t>
            </a:r>
            <a:endParaRPr lang="en-US" altLang="ru-RU" sz="2200" dirty="0" smtClean="0">
              <a:latin typeface="Cambria" pitchFamily="18" charset="0"/>
            </a:endParaRPr>
          </a:p>
          <a:p>
            <a:pPr marL="263525" indent="-263525" eaLnBrk="1" hangingPunct="1">
              <a:spcBef>
                <a:spcPts val="400"/>
              </a:spcBef>
              <a:tabLst>
                <a:tab pos="895350" algn="l"/>
              </a:tabLst>
            </a:pPr>
            <a:r>
              <a:rPr lang="en-US" altLang="ru-RU" sz="2200" dirty="0" smtClean="0">
                <a:latin typeface="Cambria" pitchFamily="18" charset="0"/>
              </a:rPr>
              <a:t>Software Configuration Management – </a:t>
            </a:r>
            <a:r>
              <a:rPr lang="ru-RU" altLang="ru-RU" sz="2200" dirty="0" smtClean="0"/>
              <a:t>управление</a:t>
            </a:r>
            <a:r>
              <a:rPr lang="en-US" altLang="ru-RU" sz="2200" dirty="0" smtClean="0">
                <a:latin typeface="Cambria" pitchFamily="18" charset="0"/>
              </a:rPr>
              <a:t> </a:t>
            </a:r>
            <a:r>
              <a:rPr lang="ru-RU" altLang="ru-RU" sz="2200" dirty="0" smtClean="0"/>
              <a:t>конфигурацией</a:t>
            </a:r>
            <a:endParaRPr lang="en-US" altLang="ru-RU" sz="2200" dirty="0" smtClean="0">
              <a:latin typeface="Cambria" pitchFamily="18" charset="0"/>
            </a:endParaRPr>
          </a:p>
          <a:p>
            <a:pPr marL="263525" indent="-263525" eaLnBrk="1" hangingPunct="1">
              <a:spcBef>
                <a:spcPts val="400"/>
              </a:spcBef>
              <a:tabLst>
                <a:tab pos="895350" algn="l"/>
              </a:tabLst>
            </a:pPr>
            <a:r>
              <a:rPr lang="en-US" altLang="ru-RU" sz="2200" dirty="0" smtClean="0">
                <a:latin typeface="Cambria" pitchFamily="18" charset="0"/>
              </a:rPr>
              <a:t>Software Engineering Management – </a:t>
            </a:r>
            <a:r>
              <a:rPr lang="ru-RU" altLang="ru-RU" sz="2200" dirty="0" smtClean="0"/>
              <a:t>управление</a:t>
            </a:r>
            <a:r>
              <a:rPr lang="en-US" altLang="ru-RU" sz="2200" dirty="0" smtClean="0">
                <a:latin typeface="Cambria" pitchFamily="18" charset="0"/>
              </a:rPr>
              <a:t> IT </a:t>
            </a:r>
            <a:r>
              <a:rPr lang="ru-RU" altLang="ru-RU" sz="2200" dirty="0" smtClean="0"/>
              <a:t>проектом</a:t>
            </a:r>
            <a:endParaRPr lang="en-US" altLang="ru-RU" sz="2200" dirty="0" smtClean="0">
              <a:latin typeface="Cambria" pitchFamily="18" charset="0"/>
            </a:endParaRPr>
          </a:p>
          <a:p>
            <a:pPr marL="263525" indent="-263525" eaLnBrk="1" hangingPunct="1">
              <a:spcBef>
                <a:spcPts val="400"/>
              </a:spcBef>
              <a:tabLst>
                <a:tab pos="895350" algn="l"/>
              </a:tabLst>
            </a:pPr>
            <a:r>
              <a:rPr lang="en-US" altLang="ru-RU" sz="2200" dirty="0" smtClean="0">
                <a:latin typeface="Cambria" pitchFamily="18" charset="0"/>
              </a:rPr>
              <a:t>Software Engineering Process – </a:t>
            </a:r>
            <a:r>
              <a:rPr lang="ru-RU" altLang="ru-RU" sz="2200" dirty="0" smtClean="0"/>
              <a:t>процесс</a:t>
            </a:r>
            <a:r>
              <a:rPr lang="en-US" altLang="ru-RU" sz="2200" dirty="0" smtClean="0">
                <a:latin typeface="Cambria" pitchFamily="18" charset="0"/>
              </a:rPr>
              <a:t> </a:t>
            </a:r>
            <a:r>
              <a:rPr lang="ru-RU" altLang="ru-RU" sz="2200" dirty="0" smtClean="0"/>
              <a:t>программной</a:t>
            </a:r>
            <a:r>
              <a:rPr lang="en-US" altLang="ru-RU" sz="2200" dirty="0" smtClean="0">
                <a:latin typeface="Cambria" pitchFamily="18" charset="0"/>
              </a:rPr>
              <a:t> </a:t>
            </a:r>
            <a:r>
              <a:rPr lang="ru-RU" altLang="ru-RU" sz="2200" dirty="0" smtClean="0"/>
              <a:t>инженерии</a:t>
            </a:r>
            <a:endParaRPr lang="en-US" altLang="ru-RU" sz="2200" dirty="0" smtClean="0">
              <a:latin typeface="Cambria" pitchFamily="18" charset="0"/>
            </a:endParaRPr>
          </a:p>
          <a:p>
            <a:pPr marL="263525" indent="-263525" eaLnBrk="1" hangingPunct="1">
              <a:spcBef>
                <a:spcPts val="400"/>
              </a:spcBef>
              <a:tabLst>
                <a:tab pos="895350" algn="l"/>
              </a:tabLst>
            </a:pPr>
            <a:r>
              <a:rPr lang="en-US" altLang="ru-RU" sz="2200" dirty="0" smtClean="0">
                <a:latin typeface="Cambria" pitchFamily="18" charset="0"/>
              </a:rPr>
              <a:t>Software Engineering Tools and Methods – </a:t>
            </a:r>
            <a:r>
              <a:rPr lang="ru-RU" altLang="ru-RU" sz="2200" dirty="0" smtClean="0"/>
              <a:t>методы</a:t>
            </a:r>
            <a:r>
              <a:rPr lang="en-US" altLang="ru-RU" sz="2200" dirty="0" smtClean="0">
                <a:latin typeface="Cambria" pitchFamily="18" charset="0"/>
              </a:rPr>
              <a:t> </a:t>
            </a:r>
            <a:r>
              <a:rPr lang="ru-RU" altLang="ru-RU" sz="2200" dirty="0" smtClean="0"/>
              <a:t>и</a:t>
            </a:r>
            <a:r>
              <a:rPr lang="en-US" altLang="ru-RU" sz="2200" dirty="0" smtClean="0">
                <a:latin typeface="Cambria" pitchFamily="18" charset="0"/>
              </a:rPr>
              <a:t> </a:t>
            </a:r>
            <a:r>
              <a:rPr lang="ru-RU" altLang="ru-RU" sz="2200" dirty="0" smtClean="0"/>
              <a:t>инструменты</a:t>
            </a:r>
            <a:endParaRPr lang="en-US" altLang="ru-RU" sz="2200" dirty="0" smtClean="0">
              <a:latin typeface="Cambria" pitchFamily="18" charset="0"/>
            </a:endParaRPr>
          </a:p>
          <a:p>
            <a:pPr marL="263525" indent="-263525" eaLnBrk="1" hangingPunct="1">
              <a:spcBef>
                <a:spcPts val="400"/>
              </a:spcBef>
              <a:tabLst>
                <a:tab pos="895350" algn="l"/>
              </a:tabLst>
            </a:pPr>
            <a:r>
              <a:rPr lang="en-US" altLang="ru-RU" sz="2200" dirty="0" smtClean="0">
                <a:latin typeface="Cambria" pitchFamily="18" charset="0"/>
              </a:rPr>
              <a:t>Software Quality – </a:t>
            </a:r>
            <a:r>
              <a:rPr lang="ru-RU" altLang="ru-RU" sz="2200" dirty="0" smtClean="0"/>
              <a:t>качество</a:t>
            </a:r>
            <a:r>
              <a:rPr lang="en-US" altLang="ru-RU" sz="2200" dirty="0" smtClean="0">
                <a:latin typeface="Cambria" pitchFamily="18" charset="0"/>
              </a:rPr>
              <a:t> </a:t>
            </a:r>
            <a:r>
              <a:rPr lang="ru-RU" altLang="ru-RU" sz="2200" dirty="0" smtClean="0"/>
              <a:t>ПО</a:t>
            </a:r>
          </a:p>
        </p:txBody>
      </p:sp>
    </p:spTree>
    <p:extLst>
      <p:ext uri="{BB962C8B-B14F-4D97-AF65-F5344CB8AC3E}">
        <p14:creationId xmlns:p14="http://schemas.microsoft.com/office/powerpoint/2010/main" val="4044874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512" y="404664"/>
            <a:ext cx="8784975" cy="926679"/>
          </a:xfrm>
        </p:spPr>
        <p:txBody>
          <a:bodyPr/>
          <a:lstStyle/>
          <a:p>
            <a:pPr eaLnBrk="1" hangingPunct="1">
              <a:lnSpc>
                <a:spcPct val="80000"/>
              </a:lnSpc>
            </a:pPr>
            <a:r>
              <a:rPr lang="ru-RU" altLang="ru-RU" sz="3000" dirty="0" smtClean="0"/>
              <a:t>Свод знаний по управлению проектами </a:t>
            </a:r>
            <a:r>
              <a:rPr lang="en-US" altLang="ru-RU" sz="3000" dirty="0" smtClean="0"/>
              <a:t>PMI PMBOK</a:t>
            </a:r>
            <a:r>
              <a:rPr lang="ru-RU" altLang="ru-RU" sz="3000" dirty="0" smtClean="0"/>
              <a:t> (</a:t>
            </a:r>
            <a:r>
              <a:rPr lang="en-US" altLang="ru-RU" sz="3000" dirty="0" smtClean="0"/>
              <a:t>Project Management Body of Knowledge</a:t>
            </a:r>
            <a:r>
              <a:rPr lang="ru-RU" altLang="ru-RU" sz="3000" dirty="0" smtClean="0"/>
              <a:t>)</a:t>
            </a:r>
          </a:p>
        </p:txBody>
      </p:sp>
      <p:sp>
        <p:nvSpPr>
          <p:cNvPr id="12291" name="Rectangle 3"/>
          <p:cNvSpPr>
            <a:spLocks noGrp="1" noChangeArrowheads="1"/>
          </p:cNvSpPr>
          <p:nvPr>
            <p:ph sz="quarter" idx="1"/>
          </p:nvPr>
        </p:nvSpPr>
        <p:spPr>
          <a:xfrm>
            <a:off x="251520" y="1556792"/>
            <a:ext cx="8675688" cy="4608512"/>
          </a:xfrm>
        </p:spPr>
        <p:txBody>
          <a:bodyPr/>
          <a:lstStyle/>
          <a:p>
            <a:pPr marL="263525" indent="-263525" eaLnBrk="1" hangingPunct="1">
              <a:spcBef>
                <a:spcPts val="600"/>
              </a:spcBef>
              <a:tabLst>
                <a:tab pos="895350" algn="l"/>
              </a:tabLst>
            </a:pPr>
            <a:r>
              <a:rPr lang="ru-RU" altLang="ru-RU" sz="2200" dirty="0" smtClean="0"/>
              <a:t>Управление</a:t>
            </a:r>
            <a:r>
              <a:rPr lang="en-US" altLang="ru-RU" sz="2200" dirty="0" smtClean="0">
                <a:latin typeface="Cambria" pitchFamily="18" charset="0"/>
              </a:rPr>
              <a:t> </a:t>
            </a:r>
            <a:r>
              <a:rPr lang="ru-RU" altLang="ru-RU" sz="2200" dirty="0" smtClean="0"/>
              <a:t>интеграцией</a:t>
            </a:r>
            <a:r>
              <a:rPr lang="en-US" altLang="ru-RU" sz="2200" dirty="0" smtClean="0">
                <a:latin typeface="Cambria" pitchFamily="18" charset="0"/>
              </a:rPr>
              <a:t> – Project Integration Management</a:t>
            </a:r>
            <a:endParaRPr lang="ru-RU" altLang="ru-RU" sz="2200" dirty="0" smtClean="0"/>
          </a:p>
          <a:p>
            <a:pPr marL="263525" indent="-263525" eaLnBrk="1" hangingPunct="1">
              <a:spcBef>
                <a:spcPts val="600"/>
              </a:spcBef>
              <a:tabLst>
                <a:tab pos="895350" algn="l"/>
              </a:tabLst>
            </a:pPr>
            <a:r>
              <a:rPr lang="ru-RU" altLang="ru-RU" sz="2200" dirty="0" smtClean="0"/>
              <a:t>Управление содержанием – </a:t>
            </a:r>
            <a:r>
              <a:rPr lang="en-US" altLang="ru-RU" sz="2200" dirty="0" smtClean="0">
                <a:latin typeface="Cambria" pitchFamily="18" charset="0"/>
              </a:rPr>
              <a:t>Project Scope Management</a:t>
            </a:r>
            <a:endParaRPr lang="ru-RU" altLang="ru-RU" sz="2200" dirty="0" smtClean="0"/>
          </a:p>
          <a:p>
            <a:pPr marL="263525" indent="-263525" eaLnBrk="1" hangingPunct="1">
              <a:spcBef>
                <a:spcPts val="600"/>
              </a:spcBef>
              <a:tabLst>
                <a:tab pos="895350" algn="l"/>
              </a:tabLst>
            </a:pPr>
            <a:r>
              <a:rPr lang="ru-RU" altLang="ru-RU" sz="2200" dirty="0" smtClean="0"/>
              <a:t>Управление</a:t>
            </a:r>
            <a:r>
              <a:rPr lang="en-US" altLang="ru-RU" sz="2200" dirty="0" smtClean="0">
                <a:latin typeface="Cambria" pitchFamily="18" charset="0"/>
              </a:rPr>
              <a:t> </a:t>
            </a:r>
            <a:r>
              <a:rPr lang="ru-RU" altLang="ru-RU" sz="2200" dirty="0" smtClean="0"/>
              <a:t>временем</a:t>
            </a:r>
            <a:r>
              <a:rPr lang="en-US" altLang="ru-RU" sz="2200" dirty="0" smtClean="0">
                <a:latin typeface="Cambria" pitchFamily="18" charset="0"/>
              </a:rPr>
              <a:t> – Project Time Management</a:t>
            </a:r>
            <a:endParaRPr lang="ru-RU" altLang="ru-RU" sz="2200" dirty="0" smtClean="0"/>
          </a:p>
          <a:p>
            <a:pPr marL="263525" indent="-263525" eaLnBrk="1" hangingPunct="1">
              <a:spcBef>
                <a:spcPts val="600"/>
              </a:spcBef>
              <a:tabLst>
                <a:tab pos="895350" algn="l"/>
              </a:tabLst>
            </a:pPr>
            <a:r>
              <a:rPr lang="ru-RU" altLang="ru-RU" sz="2200" dirty="0" smtClean="0"/>
              <a:t>Управление</a:t>
            </a:r>
            <a:r>
              <a:rPr lang="en-US" altLang="ru-RU" sz="2200" dirty="0" smtClean="0">
                <a:latin typeface="Cambria" pitchFamily="18" charset="0"/>
              </a:rPr>
              <a:t> </a:t>
            </a:r>
            <a:r>
              <a:rPr lang="ru-RU" altLang="ru-RU" sz="2200" dirty="0" smtClean="0"/>
              <a:t>затратами</a:t>
            </a:r>
            <a:r>
              <a:rPr lang="en-US" altLang="ru-RU" sz="2200" dirty="0" smtClean="0">
                <a:latin typeface="Cambria" pitchFamily="18" charset="0"/>
              </a:rPr>
              <a:t> – Project Cost Management </a:t>
            </a:r>
            <a:endParaRPr lang="ru-RU" altLang="ru-RU" sz="2200" dirty="0" smtClean="0"/>
          </a:p>
          <a:p>
            <a:pPr marL="263525" indent="-263525" eaLnBrk="1" hangingPunct="1">
              <a:spcBef>
                <a:spcPts val="600"/>
              </a:spcBef>
              <a:tabLst>
                <a:tab pos="895350" algn="l"/>
              </a:tabLst>
            </a:pPr>
            <a:r>
              <a:rPr lang="ru-RU" altLang="ru-RU" sz="2200" dirty="0" smtClean="0"/>
              <a:t>Управление</a:t>
            </a:r>
            <a:r>
              <a:rPr lang="en-US" altLang="ru-RU" sz="2200" dirty="0" smtClean="0">
                <a:latin typeface="Cambria" pitchFamily="18" charset="0"/>
              </a:rPr>
              <a:t> </a:t>
            </a:r>
            <a:r>
              <a:rPr lang="ru-RU" altLang="ru-RU" sz="2200" dirty="0" smtClean="0"/>
              <a:t>рисками</a:t>
            </a:r>
            <a:r>
              <a:rPr lang="en-US" altLang="ru-RU" sz="2200" dirty="0" smtClean="0">
                <a:latin typeface="Cambria" pitchFamily="18" charset="0"/>
              </a:rPr>
              <a:t> – Project Risk Management</a:t>
            </a:r>
            <a:endParaRPr lang="ru-RU" altLang="ru-RU" sz="2200" dirty="0" smtClean="0"/>
          </a:p>
          <a:p>
            <a:pPr marL="263525" indent="-263525" eaLnBrk="1" hangingPunct="1">
              <a:spcBef>
                <a:spcPts val="600"/>
              </a:spcBef>
              <a:tabLst>
                <a:tab pos="895350" algn="l"/>
              </a:tabLst>
            </a:pPr>
            <a:r>
              <a:rPr lang="ru-RU" altLang="ru-RU" sz="2200" dirty="0" smtClean="0"/>
              <a:t>Управление</a:t>
            </a:r>
            <a:r>
              <a:rPr lang="en-US" altLang="ru-RU" sz="2200" dirty="0" smtClean="0">
                <a:latin typeface="Cambria" pitchFamily="18" charset="0"/>
              </a:rPr>
              <a:t> </a:t>
            </a:r>
            <a:r>
              <a:rPr lang="ru-RU" altLang="ru-RU" sz="2200" dirty="0" smtClean="0"/>
              <a:t>персоналом</a:t>
            </a:r>
            <a:r>
              <a:rPr lang="en-US" altLang="ru-RU" sz="2200" dirty="0" smtClean="0">
                <a:latin typeface="Cambria" pitchFamily="18" charset="0"/>
              </a:rPr>
              <a:t> – Project Personnel Management</a:t>
            </a:r>
            <a:endParaRPr lang="ru-RU" altLang="ru-RU" sz="2200" dirty="0" smtClean="0"/>
          </a:p>
          <a:p>
            <a:pPr marL="263525" indent="-263525" eaLnBrk="1" hangingPunct="1">
              <a:spcBef>
                <a:spcPts val="600"/>
              </a:spcBef>
              <a:tabLst>
                <a:tab pos="895350" algn="l"/>
              </a:tabLst>
            </a:pPr>
            <a:r>
              <a:rPr lang="ru-RU" altLang="ru-RU" sz="2200" dirty="0" smtClean="0"/>
              <a:t>Управление</a:t>
            </a:r>
            <a:r>
              <a:rPr lang="en-US" altLang="ru-RU" sz="2200" dirty="0" smtClean="0">
                <a:latin typeface="Cambria" pitchFamily="18" charset="0"/>
              </a:rPr>
              <a:t> </a:t>
            </a:r>
            <a:r>
              <a:rPr lang="ru-RU" altLang="ru-RU" sz="2200" dirty="0" smtClean="0"/>
              <a:t>коммуникациями</a:t>
            </a:r>
            <a:r>
              <a:rPr lang="en-US" altLang="ru-RU" sz="2200" dirty="0" smtClean="0">
                <a:latin typeface="Cambria" pitchFamily="18" charset="0"/>
              </a:rPr>
              <a:t> – Project Communication Management</a:t>
            </a:r>
            <a:endParaRPr lang="ru-RU" altLang="ru-RU" sz="2200" dirty="0" smtClean="0"/>
          </a:p>
          <a:p>
            <a:pPr marL="263525" indent="-263525" eaLnBrk="1" hangingPunct="1">
              <a:spcBef>
                <a:spcPts val="600"/>
              </a:spcBef>
              <a:tabLst>
                <a:tab pos="895350" algn="l"/>
              </a:tabLst>
            </a:pPr>
            <a:r>
              <a:rPr lang="ru-RU" altLang="ru-RU" sz="2200" dirty="0" smtClean="0"/>
              <a:t>Управление</a:t>
            </a:r>
            <a:r>
              <a:rPr lang="en-US" altLang="ru-RU" sz="2200" dirty="0" smtClean="0">
                <a:latin typeface="Cambria" pitchFamily="18" charset="0"/>
              </a:rPr>
              <a:t> </a:t>
            </a:r>
            <a:r>
              <a:rPr lang="ru-RU" altLang="ru-RU" sz="2200" dirty="0" smtClean="0"/>
              <a:t>закупками</a:t>
            </a:r>
            <a:r>
              <a:rPr lang="en-US" altLang="ru-RU" sz="2200" dirty="0" smtClean="0">
                <a:latin typeface="Cambria" pitchFamily="18" charset="0"/>
              </a:rPr>
              <a:t> – Project Procurement Management</a:t>
            </a:r>
            <a:endParaRPr lang="ru-RU" altLang="ru-RU" sz="2200" dirty="0" smtClean="0"/>
          </a:p>
          <a:p>
            <a:pPr marL="263525" indent="-263525" eaLnBrk="1" hangingPunct="1">
              <a:spcBef>
                <a:spcPts val="600"/>
              </a:spcBef>
              <a:tabLst>
                <a:tab pos="895350" algn="l"/>
              </a:tabLst>
            </a:pPr>
            <a:r>
              <a:rPr lang="ru-RU" altLang="ru-RU" sz="2200" dirty="0" smtClean="0"/>
              <a:t>Управление</a:t>
            </a:r>
            <a:r>
              <a:rPr lang="en-US" altLang="ru-RU" sz="2200" dirty="0" smtClean="0">
                <a:latin typeface="Cambria" pitchFamily="18" charset="0"/>
              </a:rPr>
              <a:t> </a:t>
            </a:r>
            <a:r>
              <a:rPr lang="ru-RU" altLang="ru-RU" sz="2200" dirty="0" smtClean="0"/>
              <a:t>качеством</a:t>
            </a:r>
            <a:r>
              <a:rPr lang="en-US" altLang="ru-RU" sz="2200" dirty="0" smtClean="0">
                <a:latin typeface="Cambria" pitchFamily="18" charset="0"/>
              </a:rPr>
              <a:t> – Project Quality Management</a:t>
            </a:r>
          </a:p>
        </p:txBody>
      </p:sp>
    </p:spTree>
    <p:extLst>
      <p:ext uri="{BB962C8B-B14F-4D97-AF65-F5344CB8AC3E}">
        <p14:creationId xmlns:p14="http://schemas.microsoft.com/office/powerpoint/2010/main" val="640129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7544" y="260648"/>
            <a:ext cx="8136904" cy="936625"/>
          </a:xfrm>
        </p:spPr>
        <p:txBody>
          <a:bodyPr/>
          <a:lstStyle/>
          <a:p>
            <a:pPr eaLnBrk="1" hangingPunct="1">
              <a:lnSpc>
                <a:spcPct val="80000"/>
              </a:lnSpc>
            </a:pPr>
            <a:r>
              <a:rPr lang="ru-RU" altLang="ru-RU" sz="3200" dirty="0" smtClean="0"/>
              <a:t>Кодекс этики программной инженерии</a:t>
            </a:r>
            <a:br>
              <a:rPr lang="ru-RU" altLang="ru-RU" sz="3200" dirty="0" smtClean="0"/>
            </a:br>
            <a:r>
              <a:rPr lang="ru-RU" altLang="ru-RU" sz="3200" dirty="0" smtClean="0"/>
              <a:t>(краткая версия)</a:t>
            </a:r>
          </a:p>
        </p:txBody>
      </p:sp>
      <p:sp>
        <p:nvSpPr>
          <p:cNvPr id="23555" name="Rectangle 3"/>
          <p:cNvSpPr>
            <a:spLocks noGrp="1" noChangeArrowheads="1"/>
          </p:cNvSpPr>
          <p:nvPr>
            <p:ph sz="quarter" idx="1"/>
          </p:nvPr>
        </p:nvSpPr>
        <p:spPr>
          <a:xfrm>
            <a:off x="250825" y="1341438"/>
            <a:ext cx="8569325" cy="5038725"/>
          </a:xfrm>
        </p:spPr>
        <p:txBody>
          <a:bodyPr>
            <a:normAutofit lnSpcReduction="10000"/>
          </a:bodyPr>
          <a:lstStyle/>
          <a:p>
            <a:pPr marL="274320" indent="-274320" eaLnBrk="1" fontAlgn="auto" hangingPunct="1">
              <a:lnSpc>
                <a:spcPct val="80000"/>
              </a:lnSpc>
              <a:spcBef>
                <a:spcPts val="580"/>
              </a:spcBef>
              <a:spcAft>
                <a:spcPts val="0"/>
              </a:spcAft>
              <a:buFont typeface="Wingdings 2"/>
              <a:buChar char=""/>
              <a:defRPr/>
            </a:pPr>
            <a:r>
              <a:rPr lang="ru-RU" altLang="ru-RU" sz="2000" dirty="0" smtClean="0"/>
              <a:t>Программные инженеры будут действовать соответственно общественным интересам</a:t>
            </a:r>
          </a:p>
          <a:p>
            <a:pPr marL="274320" indent="-274320" eaLnBrk="1" fontAlgn="auto" hangingPunct="1">
              <a:lnSpc>
                <a:spcPct val="80000"/>
              </a:lnSpc>
              <a:spcBef>
                <a:spcPts val="580"/>
              </a:spcBef>
              <a:spcAft>
                <a:spcPts val="0"/>
              </a:spcAft>
              <a:buFont typeface="Wingdings 2"/>
              <a:buChar char=""/>
              <a:defRPr/>
            </a:pPr>
            <a:r>
              <a:rPr lang="ru-RU" altLang="ru-RU" sz="2000" dirty="0" smtClean="0"/>
              <a:t>Программные инженеры будут действовать в интересах клиентов и работодателя, соответственно общественным интересам</a:t>
            </a:r>
          </a:p>
          <a:p>
            <a:pPr marL="274320" indent="-274320" eaLnBrk="1" fontAlgn="auto" hangingPunct="1">
              <a:lnSpc>
                <a:spcPct val="80000"/>
              </a:lnSpc>
              <a:spcBef>
                <a:spcPts val="580"/>
              </a:spcBef>
              <a:spcAft>
                <a:spcPts val="0"/>
              </a:spcAft>
              <a:buFont typeface="Wingdings 2"/>
              <a:buChar char=""/>
              <a:defRPr/>
            </a:pPr>
            <a:r>
              <a:rPr lang="ru-RU" altLang="ru-RU" sz="2000" dirty="0" smtClean="0"/>
              <a:t>Программные инженеры будут добиваться, чтобы произведенные ими продукты и их модификации соответствовали высочайшим профессиональным стандартам</a:t>
            </a:r>
          </a:p>
          <a:p>
            <a:pPr marL="274320" indent="-274320" eaLnBrk="1" fontAlgn="auto" hangingPunct="1">
              <a:lnSpc>
                <a:spcPct val="80000"/>
              </a:lnSpc>
              <a:spcBef>
                <a:spcPts val="580"/>
              </a:spcBef>
              <a:spcAft>
                <a:spcPts val="0"/>
              </a:spcAft>
              <a:buFont typeface="Wingdings 2"/>
              <a:buChar char=""/>
              <a:defRPr/>
            </a:pPr>
            <a:r>
              <a:rPr lang="ru-RU" altLang="ru-RU" sz="2000" dirty="0" smtClean="0"/>
              <a:t>Программные инженеры будут добиваться честности и независимости в своих профессиональных суждениях</a:t>
            </a:r>
          </a:p>
          <a:p>
            <a:pPr marL="274320" indent="-274320" eaLnBrk="1" fontAlgn="auto" hangingPunct="1">
              <a:lnSpc>
                <a:spcPct val="80000"/>
              </a:lnSpc>
              <a:spcBef>
                <a:spcPts val="580"/>
              </a:spcBef>
              <a:spcAft>
                <a:spcPts val="0"/>
              </a:spcAft>
              <a:buFont typeface="Wingdings 2"/>
              <a:buChar char=""/>
              <a:defRPr/>
            </a:pPr>
            <a:r>
              <a:rPr lang="ru-RU" altLang="ru-RU" sz="2000" dirty="0" smtClean="0"/>
              <a:t>Менеджеры и лидеры программных инженеров будут руководствоваться этическим подходом к руководству разработкой и сопровождением ПО, а также будут продвигать и развивать этот подход</a:t>
            </a:r>
          </a:p>
          <a:p>
            <a:pPr marL="274320" indent="-274320" eaLnBrk="1" fontAlgn="auto" hangingPunct="1">
              <a:lnSpc>
                <a:spcPct val="80000"/>
              </a:lnSpc>
              <a:spcBef>
                <a:spcPts val="580"/>
              </a:spcBef>
              <a:spcAft>
                <a:spcPts val="0"/>
              </a:spcAft>
              <a:buFont typeface="Wingdings 2"/>
              <a:buChar char=""/>
              <a:defRPr/>
            </a:pPr>
            <a:r>
              <a:rPr lang="ru-RU" altLang="ru-RU" sz="2000" dirty="0" smtClean="0"/>
              <a:t>Программные инженеры будут улучшать целостность и репутацию своей профессии соответственно с интересами общества</a:t>
            </a:r>
          </a:p>
          <a:p>
            <a:pPr marL="274320" indent="-274320" eaLnBrk="1" fontAlgn="auto" hangingPunct="1">
              <a:lnSpc>
                <a:spcPct val="80000"/>
              </a:lnSpc>
              <a:spcBef>
                <a:spcPts val="580"/>
              </a:spcBef>
              <a:spcAft>
                <a:spcPts val="0"/>
              </a:spcAft>
              <a:buFont typeface="Wingdings 2"/>
              <a:buChar char=""/>
              <a:defRPr/>
            </a:pPr>
            <a:r>
              <a:rPr lang="ru-RU" altLang="ru-RU" sz="2000" dirty="0" smtClean="0"/>
              <a:t>Программные инженеры будут честными по отношению к своим коллегам и будут всячески их поддерживать</a:t>
            </a:r>
          </a:p>
          <a:p>
            <a:pPr marL="274320" indent="-274320" eaLnBrk="1" fontAlgn="auto" hangingPunct="1">
              <a:lnSpc>
                <a:spcPct val="80000"/>
              </a:lnSpc>
              <a:spcBef>
                <a:spcPts val="580"/>
              </a:spcBef>
              <a:spcAft>
                <a:spcPts val="0"/>
              </a:spcAft>
              <a:buFont typeface="Wingdings 2"/>
              <a:buChar char=""/>
              <a:defRPr/>
            </a:pPr>
            <a:r>
              <a:rPr lang="ru-RU" altLang="ru-RU" sz="2000" dirty="0" smtClean="0"/>
              <a:t>Программные инженеры в течение всей своей жизни будут учиться практике своей профессии и будут продвигать этический подход к практике своей профессии </a:t>
            </a:r>
          </a:p>
        </p:txBody>
      </p:sp>
    </p:spTree>
    <p:extLst>
      <p:ext uri="{BB962C8B-B14F-4D97-AF65-F5344CB8AC3E}">
        <p14:creationId xmlns:p14="http://schemas.microsoft.com/office/powerpoint/2010/main" val="739620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1560" y="332656"/>
            <a:ext cx="7543800" cy="940370"/>
          </a:xfrm>
        </p:spPr>
        <p:txBody>
          <a:bodyPr>
            <a:noAutofit/>
          </a:bodyPr>
          <a:lstStyle/>
          <a:p>
            <a:pPr eaLnBrk="1" fontAlgn="auto" hangingPunct="1">
              <a:lnSpc>
                <a:spcPct val="80000"/>
              </a:lnSpc>
              <a:spcAft>
                <a:spcPts val="0"/>
              </a:spcAft>
              <a:defRPr/>
            </a:pPr>
            <a:r>
              <a:rPr lang="ru-RU" altLang="ru-RU" sz="3200" dirty="0" smtClean="0"/>
              <a:t>Принципы, положенные в основу кодекса этики программной инженерии</a:t>
            </a:r>
          </a:p>
        </p:txBody>
      </p:sp>
      <p:sp>
        <p:nvSpPr>
          <p:cNvPr id="14339" name="Rectangle 3"/>
          <p:cNvSpPr>
            <a:spLocks noGrp="1" noChangeArrowheads="1"/>
          </p:cNvSpPr>
          <p:nvPr>
            <p:ph sz="quarter" idx="1"/>
          </p:nvPr>
        </p:nvSpPr>
        <p:spPr>
          <a:xfrm>
            <a:off x="395288" y="1484313"/>
            <a:ext cx="7772400" cy="4572000"/>
          </a:xfrm>
        </p:spPr>
        <p:txBody>
          <a:bodyPr/>
          <a:lstStyle/>
          <a:p>
            <a:pPr marL="263525" indent="-263525" eaLnBrk="1" hangingPunct="1">
              <a:lnSpc>
                <a:spcPct val="80000"/>
              </a:lnSpc>
            </a:pPr>
            <a:r>
              <a:rPr lang="ru-RU" altLang="ru-RU" sz="2100" smtClean="0"/>
              <a:t>согласование профессиональной деятельности инженеров-программистов с интересами общества;</a:t>
            </a:r>
          </a:p>
          <a:p>
            <a:pPr marL="263525" indent="-263525" eaLnBrk="1" hangingPunct="1">
              <a:lnSpc>
                <a:spcPct val="80000"/>
              </a:lnSpc>
            </a:pPr>
            <a:r>
              <a:rPr lang="ru-RU" altLang="ru-RU" sz="2100" smtClean="0"/>
              <a:t>уважительные взаимоотношения между клиентом, работодателем и исполнителем разработки;</a:t>
            </a:r>
          </a:p>
          <a:p>
            <a:pPr marL="263525" indent="-263525" eaLnBrk="1" hangingPunct="1">
              <a:lnSpc>
                <a:spcPct val="80000"/>
              </a:lnSpc>
            </a:pPr>
            <a:r>
              <a:rPr lang="ru-RU" altLang="ru-RU" sz="2100" smtClean="0"/>
              <a:t>достижение соответствия качества продукта лучшим профессиональным стандартам;</a:t>
            </a:r>
          </a:p>
          <a:p>
            <a:pPr marL="263525" indent="-263525" eaLnBrk="1" hangingPunct="1">
              <a:lnSpc>
                <a:spcPct val="80000"/>
              </a:lnSpc>
            </a:pPr>
            <a:r>
              <a:rPr lang="ru-RU" altLang="ru-RU" sz="2100" smtClean="0"/>
              <a:t>честность и независимость профессиональных оценок;</a:t>
            </a:r>
          </a:p>
          <a:p>
            <a:pPr marL="263525" indent="-263525" eaLnBrk="1" hangingPunct="1">
              <a:lnSpc>
                <a:spcPct val="80000"/>
              </a:lnSpc>
            </a:pPr>
            <a:r>
              <a:rPr lang="ru-RU" altLang="ru-RU" sz="2100" smtClean="0"/>
              <a:t>соблюдение этических норм в менеджменте и в сопровождении разработок;</a:t>
            </a:r>
          </a:p>
          <a:p>
            <a:pPr marL="263525" indent="-263525" eaLnBrk="1" hangingPunct="1">
              <a:lnSpc>
                <a:spcPct val="80000"/>
              </a:lnSpc>
            </a:pPr>
            <a:r>
              <a:rPr lang="ru-RU" altLang="ru-RU" sz="2100" smtClean="0"/>
              <a:t>поддержка становления профессии в соответствии с кодексом этики;</a:t>
            </a:r>
          </a:p>
          <a:p>
            <a:pPr marL="263525" indent="-263525" eaLnBrk="1" hangingPunct="1">
              <a:lnSpc>
                <a:spcPct val="80000"/>
              </a:lnSpc>
            </a:pPr>
            <a:r>
              <a:rPr lang="ru-RU" altLang="ru-RU" sz="2100" smtClean="0"/>
              <a:t>соблюдение этических норм во взаимоотношениях с коллегами;</a:t>
            </a:r>
          </a:p>
          <a:p>
            <a:pPr marL="263525" indent="-263525" eaLnBrk="1" hangingPunct="1">
              <a:lnSpc>
                <a:spcPct val="80000"/>
              </a:lnSpc>
            </a:pPr>
            <a:r>
              <a:rPr lang="ru-RU" altLang="ru-RU" sz="2100" smtClean="0"/>
              <a:t>усовершенствование специальности</a:t>
            </a:r>
          </a:p>
        </p:txBody>
      </p:sp>
    </p:spTree>
    <p:extLst>
      <p:ext uri="{BB962C8B-B14F-4D97-AF65-F5344CB8AC3E}">
        <p14:creationId xmlns:p14="http://schemas.microsoft.com/office/powerpoint/2010/main" val="2622110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0"/>
            <a:ext cx="7543800" cy="796925"/>
          </a:xfrm>
        </p:spPr>
        <p:txBody>
          <a:bodyPr/>
          <a:lstStyle/>
          <a:p>
            <a:pPr eaLnBrk="1" hangingPunct="1"/>
            <a:r>
              <a:rPr lang="ru-RU" altLang="ru-RU" smtClean="0"/>
              <a:t>Список литературы</a:t>
            </a:r>
          </a:p>
        </p:txBody>
      </p:sp>
      <p:sp>
        <p:nvSpPr>
          <p:cNvPr id="25603" name="Rectangle 3"/>
          <p:cNvSpPr>
            <a:spLocks noGrp="1" noChangeArrowheads="1"/>
          </p:cNvSpPr>
          <p:nvPr>
            <p:ph sz="quarter" idx="1"/>
          </p:nvPr>
        </p:nvSpPr>
        <p:spPr>
          <a:xfrm>
            <a:off x="250825" y="936625"/>
            <a:ext cx="8424863" cy="5732463"/>
          </a:xfrm>
        </p:spPr>
        <p:txBody>
          <a:bodyPr>
            <a:normAutofit/>
          </a:bodyPr>
          <a:lstStyle/>
          <a:p>
            <a:pPr marL="263525" indent="-263525" eaLnBrk="1" fontAlgn="auto" hangingPunct="1">
              <a:lnSpc>
                <a:spcPct val="80000"/>
              </a:lnSpc>
              <a:spcBef>
                <a:spcPts val="580"/>
              </a:spcBef>
              <a:spcAft>
                <a:spcPts val="0"/>
              </a:spcAft>
              <a:buFont typeface="Wingdings 2"/>
              <a:buChar char=""/>
              <a:defRPr/>
            </a:pPr>
            <a:r>
              <a:rPr lang="ru-RU" altLang="ru-RU" sz="1800" dirty="0" smtClean="0"/>
              <a:t>Иванова Г.С. Технология программирования.- М.: из-во МГТУ им. Н.Э. Баумана, 2002</a:t>
            </a:r>
          </a:p>
          <a:p>
            <a:pPr marL="263525" indent="-263525" eaLnBrk="1" fontAlgn="auto" hangingPunct="1">
              <a:lnSpc>
                <a:spcPct val="80000"/>
              </a:lnSpc>
              <a:spcBef>
                <a:spcPts val="580"/>
              </a:spcBef>
              <a:spcAft>
                <a:spcPts val="0"/>
              </a:spcAft>
              <a:buFont typeface="Wingdings 2"/>
              <a:buChar char=""/>
              <a:defRPr/>
            </a:pPr>
            <a:r>
              <a:rPr lang="ru-RU" altLang="ru-RU" sz="1800" dirty="0" err="1" smtClean="0"/>
              <a:t>Вендров</a:t>
            </a:r>
            <a:r>
              <a:rPr lang="ru-RU" altLang="ru-RU" sz="1800" dirty="0" smtClean="0"/>
              <a:t> А.М. Проектирование программного обеспечения экономических информационных систем. – М.: Финансы и статистика, 20</a:t>
            </a:r>
            <a:r>
              <a:rPr lang="en-US" altLang="ru-RU" sz="1800" dirty="0" smtClean="0"/>
              <a:t>12</a:t>
            </a:r>
            <a:endParaRPr lang="ru-RU" altLang="ru-RU" sz="1800" dirty="0" smtClean="0"/>
          </a:p>
          <a:p>
            <a:pPr marL="263525" indent="-263525" eaLnBrk="1" fontAlgn="auto" hangingPunct="1">
              <a:lnSpc>
                <a:spcPct val="80000"/>
              </a:lnSpc>
              <a:spcBef>
                <a:spcPts val="580"/>
              </a:spcBef>
              <a:spcAft>
                <a:spcPts val="0"/>
              </a:spcAft>
              <a:buFont typeface="Wingdings 2"/>
              <a:buChar char=""/>
              <a:defRPr/>
            </a:pPr>
            <a:r>
              <a:rPr lang="ru-RU" altLang="ru-RU" sz="1800" dirty="0" err="1" smtClean="0"/>
              <a:t>Липаев</a:t>
            </a:r>
            <a:r>
              <a:rPr lang="ru-RU" altLang="ru-RU" sz="1800" dirty="0" smtClean="0"/>
              <a:t> В.В. Программная инженерия: методологические основы. – М.: из-во «ТЕИС», 2006 </a:t>
            </a:r>
          </a:p>
          <a:p>
            <a:pPr marL="263525" indent="-263525" eaLnBrk="1" fontAlgn="auto" hangingPunct="1">
              <a:lnSpc>
                <a:spcPct val="80000"/>
              </a:lnSpc>
              <a:spcBef>
                <a:spcPts val="580"/>
              </a:spcBef>
              <a:spcAft>
                <a:spcPts val="0"/>
              </a:spcAft>
              <a:buFont typeface="Wingdings 2"/>
              <a:buChar char=""/>
              <a:defRPr/>
            </a:pPr>
            <a:r>
              <a:rPr lang="ru-RU" altLang="ru-RU" sz="1800" dirty="0" smtClean="0"/>
              <a:t>Костров А.В. Основы информационного менеджмента. – М.: Финансы и статистика, 2001</a:t>
            </a:r>
          </a:p>
          <a:p>
            <a:pPr marL="263525" indent="-263525" eaLnBrk="1" fontAlgn="auto" hangingPunct="1">
              <a:lnSpc>
                <a:spcPct val="80000"/>
              </a:lnSpc>
              <a:spcBef>
                <a:spcPts val="580"/>
              </a:spcBef>
              <a:spcAft>
                <a:spcPts val="0"/>
              </a:spcAft>
              <a:buFont typeface="Wingdings 2"/>
              <a:buChar char=""/>
              <a:defRPr/>
            </a:pPr>
            <a:r>
              <a:rPr lang="ru-RU" altLang="ru-RU" sz="1800" dirty="0" smtClean="0"/>
              <a:t>Орлов С.А. Технологии разработки программного обеспечения. – СПб.: из-во «Питер», 2002</a:t>
            </a:r>
          </a:p>
          <a:p>
            <a:pPr marL="263525" indent="-263525" eaLnBrk="1" fontAlgn="auto" hangingPunct="1">
              <a:lnSpc>
                <a:spcPct val="80000"/>
              </a:lnSpc>
              <a:spcBef>
                <a:spcPts val="580"/>
              </a:spcBef>
              <a:spcAft>
                <a:spcPts val="0"/>
              </a:spcAft>
              <a:buFont typeface="Wingdings 2"/>
              <a:buChar char=""/>
              <a:defRPr/>
            </a:pPr>
            <a:r>
              <a:rPr lang="ru-RU" altLang="ru-RU" sz="1800" dirty="0" smtClean="0"/>
              <a:t>Фредерик Брукс. Мифический человеко-месяц или как создаются программные системы. Пер. с англ. – СПб.: из-во «Символ», 2001</a:t>
            </a:r>
          </a:p>
          <a:p>
            <a:pPr marL="263525" indent="-263525" eaLnBrk="1" fontAlgn="auto" hangingPunct="1">
              <a:lnSpc>
                <a:spcPct val="80000"/>
              </a:lnSpc>
              <a:spcBef>
                <a:spcPts val="580"/>
              </a:spcBef>
              <a:spcAft>
                <a:spcPts val="0"/>
              </a:spcAft>
              <a:buFont typeface="Wingdings 2"/>
              <a:buChar char=""/>
              <a:defRPr/>
            </a:pPr>
            <a:r>
              <a:rPr lang="ru-RU" altLang="ru-RU" sz="1800" dirty="0" smtClean="0"/>
              <a:t>Уокер </a:t>
            </a:r>
            <a:r>
              <a:rPr lang="ru-RU" altLang="ru-RU" sz="1800" dirty="0" err="1" smtClean="0"/>
              <a:t>Ройс</a:t>
            </a:r>
            <a:r>
              <a:rPr lang="ru-RU" altLang="ru-RU" sz="1800" dirty="0" smtClean="0"/>
              <a:t>. Управление проектами по созданию программного обеспечения. Пер. с англ. – М.: из-во «Лори», 2002</a:t>
            </a:r>
          </a:p>
          <a:p>
            <a:pPr marL="263525" indent="-263525" eaLnBrk="1" fontAlgn="auto" hangingPunct="1">
              <a:lnSpc>
                <a:spcPct val="80000"/>
              </a:lnSpc>
              <a:spcBef>
                <a:spcPts val="580"/>
              </a:spcBef>
              <a:spcAft>
                <a:spcPts val="0"/>
              </a:spcAft>
              <a:buFont typeface="Wingdings 2"/>
              <a:buChar char=""/>
              <a:defRPr/>
            </a:pPr>
            <a:r>
              <a:rPr lang="ru-RU" altLang="ru-RU" sz="1800" dirty="0" smtClean="0"/>
              <a:t>Роберт Т. </a:t>
            </a:r>
            <a:r>
              <a:rPr lang="ru-RU" altLang="ru-RU" sz="1800" dirty="0" err="1" smtClean="0"/>
              <a:t>Фатрелл</a:t>
            </a:r>
            <a:r>
              <a:rPr lang="ru-RU" altLang="ru-RU" sz="1800" dirty="0" smtClean="0"/>
              <a:t>, Дональд Ф. Шафер, Линда И. Шафер. Управление программными проектами: достижение оптимального качества при минимуме затрат. Пер. с англ. - М.: Издательский дом «Вильямс», 2003</a:t>
            </a:r>
          </a:p>
          <a:p>
            <a:pPr marL="263525" indent="-263525" eaLnBrk="1" fontAlgn="auto" hangingPunct="1">
              <a:lnSpc>
                <a:spcPct val="80000"/>
              </a:lnSpc>
              <a:spcBef>
                <a:spcPts val="580"/>
              </a:spcBef>
              <a:spcAft>
                <a:spcPts val="0"/>
              </a:spcAft>
              <a:buFont typeface="Wingdings 2"/>
              <a:buChar char=""/>
              <a:defRPr/>
            </a:pPr>
            <a:r>
              <a:rPr lang="ru-RU" altLang="ru-RU" sz="1800" dirty="0" smtClean="0"/>
              <a:t>Эдвард </a:t>
            </a:r>
            <a:r>
              <a:rPr lang="ru-RU" altLang="ru-RU" sz="1800" dirty="0" err="1" smtClean="0"/>
              <a:t>Йордон</a:t>
            </a:r>
            <a:r>
              <a:rPr lang="ru-RU" altLang="ru-RU" sz="1800" dirty="0" smtClean="0"/>
              <a:t>. Путь камикадзе: как разработчику программного обеспечения выжить в безнадежном проекте. Пер. с англ. - М.: из-во «Лори», 2001</a:t>
            </a:r>
          </a:p>
          <a:p>
            <a:pPr marL="263525" indent="-263525" eaLnBrk="1" fontAlgn="auto" hangingPunct="1">
              <a:lnSpc>
                <a:spcPct val="80000"/>
              </a:lnSpc>
              <a:spcBef>
                <a:spcPts val="580"/>
              </a:spcBef>
              <a:spcAft>
                <a:spcPts val="0"/>
              </a:spcAft>
              <a:buFont typeface="Wingdings 2"/>
              <a:buChar char=""/>
              <a:defRPr/>
            </a:pPr>
            <a:r>
              <a:rPr lang="ru-RU" altLang="ru-RU" sz="1800" dirty="0" smtClean="0"/>
              <a:t>Скотт </a:t>
            </a:r>
            <a:r>
              <a:rPr lang="ru-RU" altLang="ru-RU" sz="1800" dirty="0" err="1" smtClean="0"/>
              <a:t>Кендалл</a:t>
            </a:r>
            <a:r>
              <a:rPr lang="ru-RU" altLang="ru-RU" sz="1800" dirty="0" smtClean="0"/>
              <a:t>. Унифицированный процесс. Основные концепции. Пер. с англ. - М.: Издательский дом «Вильямс», 2002</a:t>
            </a:r>
          </a:p>
          <a:p>
            <a:pPr marL="571500" indent="-571500" eaLnBrk="1" fontAlgn="auto" hangingPunct="1">
              <a:lnSpc>
                <a:spcPct val="80000"/>
              </a:lnSpc>
              <a:spcBef>
                <a:spcPts val="580"/>
              </a:spcBef>
              <a:spcAft>
                <a:spcPts val="0"/>
              </a:spcAft>
              <a:buFont typeface="Wingdings" pitchFamily="2" charset="2"/>
              <a:buNone/>
              <a:defRPr/>
            </a:pPr>
            <a:endParaRPr lang="ru-RU" altLang="ru-RU" sz="1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404813"/>
            <a:ext cx="7543800" cy="725487"/>
          </a:xfrm>
        </p:spPr>
        <p:txBody>
          <a:bodyPr/>
          <a:lstStyle/>
          <a:p>
            <a:pPr eaLnBrk="1" hangingPunct="1"/>
            <a:r>
              <a:rPr lang="ru-RU" altLang="ru-RU" smtClean="0"/>
              <a:t>Список литературы</a:t>
            </a:r>
          </a:p>
        </p:txBody>
      </p:sp>
      <p:sp>
        <p:nvSpPr>
          <p:cNvPr id="30723" name="Rectangle 3"/>
          <p:cNvSpPr>
            <a:spLocks noGrp="1" noChangeArrowheads="1"/>
          </p:cNvSpPr>
          <p:nvPr>
            <p:ph sz="quarter" idx="1"/>
          </p:nvPr>
        </p:nvSpPr>
        <p:spPr>
          <a:xfrm>
            <a:off x="457200" y="1412875"/>
            <a:ext cx="8229600" cy="5184775"/>
          </a:xfrm>
        </p:spPr>
        <p:txBody>
          <a:bodyPr/>
          <a:lstStyle/>
          <a:p>
            <a:pPr eaLnBrk="1" hangingPunct="1">
              <a:lnSpc>
                <a:spcPct val="80000"/>
              </a:lnSpc>
            </a:pPr>
            <a:r>
              <a:rPr lang="ru-RU" altLang="ru-RU" sz="2200" smtClean="0"/>
              <a:t>Кент Бек. Экстремальное программирование. Пер. с англ. – СПб.: из-во «Питер», 2002</a:t>
            </a:r>
          </a:p>
          <a:p>
            <a:pPr eaLnBrk="1" hangingPunct="1">
              <a:lnSpc>
                <a:spcPct val="80000"/>
              </a:lnSpc>
            </a:pPr>
            <a:r>
              <a:rPr lang="ru-RU" altLang="ru-RU" sz="2200" smtClean="0"/>
              <a:t>Тимоти Пайрон. Использование </a:t>
            </a:r>
            <a:r>
              <a:rPr lang="en-US" altLang="ru-RU" sz="2200" smtClean="0"/>
              <a:t>Microsoft Project</a:t>
            </a:r>
            <a:r>
              <a:rPr lang="ru-RU" altLang="ru-RU" sz="2200" smtClean="0"/>
              <a:t> 2003. Пер. с англ. – М.: из-во «Виьямс», 2005</a:t>
            </a:r>
          </a:p>
          <a:p>
            <a:pPr eaLnBrk="1" hangingPunct="1">
              <a:lnSpc>
                <a:spcPct val="80000"/>
              </a:lnSpc>
            </a:pPr>
            <a:r>
              <a:rPr lang="ru-RU" altLang="ru-RU" sz="2200" smtClean="0"/>
              <a:t>Якобсон А., Буч Г., Рамбо Дж. Унифицированный процесс разработки программного обеспечения. Пер. с англ. – СПб.: из-во «Питер»,  2002 </a:t>
            </a:r>
          </a:p>
          <a:p>
            <a:pPr eaLnBrk="1" hangingPunct="1">
              <a:lnSpc>
                <a:spcPct val="80000"/>
              </a:lnSpc>
            </a:pPr>
            <a:r>
              <a:rPr lang="ru-RU" altLang="ru-RU" sz="2200" smtClean="0"/>
              <a:t>Стив Макконнелл. Остаться в живых! Руководство для менеджера программных проектов. Пер. с англ. – СПб.: из-во «Питер»,  2006</a:t>
            </a:r>
          </a:p>
          <a:p>
            <a:pPr eaLnBrk="1" hangingPunct="1">
              <a:lnSpc>
                <a:spcPct val="80000"/>
              </a:lnSpc>
            </a:pPr>
            <a:r>
              <a:rPr lang="ru-RU" altLang="ru-RU" sz="2200" smtClean="0"/>
              <a:t>Фергус О’Коннэл. Как успешно руководить проектами. Серебряная пуля. Пер. с англ. – М.: из-во «Кудиц-образ»,  2003 </a:t>
            </a:r>
          </a:p>
          <a:p>
            <a:pPr eaLnBrk="1" hangingPunct="1">
              <a:lnSpc>
                <a:spcPct val="80000"/>
              </a:lnSpc>
            </a:pPr>
            <a:r>
              <a:rPr lang="ru-RU" altLang="ru-RU" sz="2200" smtClean="0"/>
              <a:t>Дж. Филипс. Менеджмент </a:t>
            </a:r>
            <a:r>
              <a:rPr lang="en-US" altLang="ru-RU" sz="2200" smtClean="0"/>
              <a:t>IT</a:t>
            </a:r>
            <a:r>
              <a:rPr lang="ru-RU" altLang="ru-RU" sz="2200" smtClean="0"/>
              <a:t>- проектов: на пути от старта до финиша. Пер. с англ. – М.: из-во «Лори»,  2008 </a:t>
            </a:r>
          </a:p>
          <a:p>
            <a:pPr eaLnBrk="1" hangingPunct="1">
              <a:lnSpc>
                <a:spcPct val="80000"/>
              </a:lnSpc>
            </a:pPr>
            <a:r>
              <a:rPr lang="ru-RU" altLang="ru-RU" sz="2200" smtClean="0"/>
              <a:t>Стив Макконнелл. Сколько стоит программный проект. Пер. с англ. – СПб.: из-во «Питер»,  2007</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9750" y="404813"/>
            <a:ext cx="7127875" cy="868362"/>
          </a:xfrm>
        </p:spPr>
        <p:txBody>
          <a:bodyPr/>
          <a:lstStyle/>
          <a:p>
            <a:pPr eaLnBrk="1" hangingPunct="1"/>
            <a:r>
              <a:rPr lang="ru-RU" altLang="ru-RU" smtClean="0"/>
              <a:t>Список литературы</a:t>
            </a:r>
          </a:p>
        </p:txBody>
      </p:sp>
      <p:sp>
        <p:nvSpPr>
          <p:cNvPr id="27651" name="Rectangle 3"/>
          <p:cNvSpPr>
            <a:spLocks noGrp="1" noChangeArrowheads="1"/>
          </p:cNvSpPr>
          <p:nvPr>
            <p:ph sz="quarter" idx="1"/>
          </p:nvPr>
        </p:nvSpPr>
        <p:spPr>
          <a:xfrm>
            <a:off x="457200" y="1341438"/>
            <a:ext cx="8229600" cy="5040312"/>
          </a:xfrm>
        </p:spPr>
        <p:txBody>
          <a:bodyPr>
            <a:normAutofit/>
          </a:bodyPr>
          <a:lstStyle/>
          <a:p>
            <a:pPr marL="263525" indent="-263525" eaLnBrk="1" fontAlgn="auto" hangingPunct="1">
              <a:lnSpc>
                <a:spcPct val="90000"/>
              </a:lnSpc>
              <a:spcBef>
                <a:spcPts val="580"/>
              </a:spcBef>
              <a:spcAft>
                <a:spcPts val="0"/>
              </a:spcAft>
              <a:buFont typeface="Wingdings 2"/>
              <a:buChar char=""/>
              <a:defRPr/>
            </a:pPr>
            <a:r>
              <a:rPr lang="ru-RU" altLang="ru-RU" sz="2500" dirty="0" smtClean="0"/>
              <a:t>Оценка и аттестация зрелости процессов создания и сопровождения программных средств и систем (</a:t>
            </a:r>
            <a:r>
              <a:rPr lang="en-US" altLang="ru-RU" sz="2500" dirty="0" smtClean="0"/>
              <a:t>ISO</a:t>
            </a:r>
            <a:r>
              <a:rPr lang="ru-RU" altLang="ru-RU" sz="2500" dirty="0" smtClean="0"/>
              <a:t>/</a:t>
            </a:r>
            <a:r>
              <a:rPr lang="en-US" altLang="ru-RU" sz="2500" dirty="0" smtClean="0"/>
              <a:t>IEC </a:t>
            </a:r>
            <a:r>
              <a:rPr lang="ru-RU" altLang="ru-RU" sz="2500" dirty="0" smtClean="0"/>
              <a:t>1554 – </a:t>
            </a:r>
            <a:r>
              <a:rPr lang="en-US" altLang="ru-RU" sz="2500" dirty="0" smtClean="0"/>
              <a:t>CMM</a:t>
            </a:r>
            <a:r>
              <a:rPr lang="ru-RU" altLang="ru-RU" sz="2500" dirty="0" smtClean="0"/>
              <a:t>). Пер. с англ. – М.: Книга и бизнес,  2001</a:t>
            </a:r>
          </a:p>
          <a:p>
            <a:pPr marL="263525" indent="-263525" eaLnBrk="1" fontAlgn="auto" hangingPunct="1">
              <a:lnSpc>
                <a:spcPct val="90000"/>
              </a:lnSpc>
              <a:spcBef>
                <a:spcPts val="580"/>
              </a:spcBef>
              <a:spcAft>
                <a:spcPts val="0"/>
              </a:spcAft>
              <a:buFont typeface="Wingdings 2"/>
              <a:buChar char=""/>
              <a:defRPr/>
            </a:pPr>
            <a:r>
              <a:rPr lang="ru-RU" altLang="ru-RU" sz="2500" dirty="0" err="1" smtClean="0"/>
              <a:t>Рейнвотер</a:t>
            </a:r>
            <a:r>
              <a:rPr lang="ru-RU" altLang="ru-RU" sz="2500" dirty="0" smtClean="0"/>
              <a:t> Дж. Как пасти котов. Наставления для программистов, руководящих другими программистами. – СПб.: Питер, 2006 </a:t>
            </a:r>
          </a:p>
          <a:p>
            <a:pPr marL="263525" indent="-263525" eaLnBrk="1" fontAlgn="auto" hangingPunct="1">
              <a:lnSpc>
                <a:spcPct val="90000"/>
              </a:lnSpc>
              <a:spcBef>
                <a:spcPts val="580"/>
              </a:spcBef>
              <a:spcAft>
                <a:spcPts val="0"/>
              </a:spcAft>
              <a:buFont typeface="Wingdings 2"/>
              <a:buChar char=""/>
              <a:defRPr/>
            </a:pPr>
            <a:r>
              <a:rPr lang="ru-RU" altLang="ru-RU" sz="2500" dirty="0" smtClean="0"/>
              <a:t>Орлик С. Введение в программную инженерию и управление жизненным циклом ПО. – </a:t>
            </a:r>
            <a:r>
              <a:rPr lang="en-US" altLang="ru-RU" sz="2500" dirty="0">
                <a:latin typeface="Cambria" panose="02040503050406030204" pitchFamily="18" charset="0"/>
              </a:rPr>
              <a:t>Copyright</a:t>
            </a:r>
            <a:r>
              <a:rPr lang="ru-RU" altLang="ru-RU" sz="2500" dirty="0" smtClean="0"/>
              <a:t> © Сергей Орлик, 2005, </a:t>
            </a:r>
            <a:r>
              <a:rPr lang="ru-RU" altLang="ru-RU" sz="2500" u="sng" dirty="0" smtClean="0">
                <a:solidFill>
                  <a:srgbClr val="7030A0"/>
                </a:solidFill>
              </a:rPr>
              <a:t>http://sorlik.ru/</a:t>
            </a:r>
          </a:p>
          <a:p>
            <a:pPr marL="263525" indent="-263525" eaLnBrk="1" fontAlgn="auto" hangingPunct="1">
              <a:lnSpc>
                <a:spcPct val="90000"/>
              </a:lnSpc>
              <a:spcBef>
                <a:spcPts val="580"/>
              </a:spcBef>
              <a:spcAft>
                <a:spcPts val="0"/>
              </a:spcAft>
              <a:buFont typeface="Wingdings 2"/>
              <a:buChar char=""/>
              <a:defRPr/>
            </a:pPr>
            <a:r>
              <a:rPr lang="ru-RU" altLang="ru-RU" sz="2500" dirty="0" smtClean="0"/>
              <a:t>Скопин И.Н. Основы менеджмента программных проектов. </a:t>
            </a:r>
            <a:r>
              <a:rPr lang="ru-RU" altLang="ru-RU" sz="2500" u="sng" dirty="0" smtClean="0">
                <a:solidFill>
                  <a:srgbClr val="7030A0"/>
                </a:solidFill>
              </a:rPr>
              <a:t>http://www.intuit.ru/department/se/msd/</a:t>
            </a:r>
            <a:endParaRPr lang="ru-RU" altLang="ru-RU" sz="2500" dirty="0" smtClean="0">
              <a:solidFill>
                <a:srgbClr val="7030A0"/>
              </a:solidFill>
            </a:endParaRPr>
          </a:p>
          <a:p>
            <a:pPr marL="571500" indent="-571500" eaLnBrk="1" fontAlgn="auto" hangingPunct="1">
              <a:lnSpc>
                <a:spcPct val="90000"/>
              </a:lnSpc>
              <a:spcBef>
                <a:spcPts val="580"/>
              </a:spcBef>
              <a:spcAft>
                <a:spcPts val="0"/>
              </a:spcAft>
              <a:buFont typeface="Wingdings 2"/>
              <a:buChar char=""/>
              <a:defRPr/>
            </a:pPr>
            <a:endParaRPr lang="ru-RU" altLang="ru-RU" sz="21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88913"/>
            <a:ext cx="8507413" cy="719137"/>
          </a:xfrm>
        </p:spPr>
        <p:txBody>
          <a:bodyPr>
            <a:normAutofit fontScale="90000"/>
          </a:bodyPr>
          <a:lstStyle/>
          <a:p>
            <a:pPr eaLnBrk="1" fontAlgn="auto" hangingPunct="1">
              <a:spcAft>
                <a:spcPts val="0"/>
              </a:spcAft>
              <a:defRPr/>
            </a:pPr>
            <a:r>
              <a:rPr lang="en-US" altLang="ru-RU" sz="3200" dirty="0" smtClean="0"/>
              <a:t/>
            </a:r>
            <a:br>
              <a:rPr lang="en-US" altLang="ru-RU" sz="3200" dirty="0" smtClean="0"/>
            </a:br>
            <a:r>
              <a:rPr lang="ru-RU" altLang="ru-RU" sz="4900" dirty="0" smtClean="0"/>
              <a:t>Основы программной инженерии</a:t>
            </a:r>
            <a:endParaRPr lang="ru-RU" altLang="ru-RU" sz="3200" dirty="0" smtClean="0"/>
          </a:p>
        </p:txBody>
      </p:sp>
      <p:sp>
        <p:nvSpPr>
          <p:cNvPr id="3075" name="Rectangle 3"/>
          <p:cNvSpPr>
            <a:spLocks noGrp="1" noChangeArrowheads="1"/>
          </p:cNvSpPr>
          <p:nvPr>
            <p:ph sz="quarter" idx="1"/>
          </p:nvPr>
        </p:nvSpPr>
        <p:spPr>
          <a:xfrm>
            <a:off x="179388" y="1196975"/>
            <a:ext cx="8640762" cy="5472113"/>
          </a:xfrm>
        </p:spPr>
        <p:txBody>
          <a:bodyPr>
            <a:normAutofit fontScale="92500" lnSpcReduction="20000"/>
          </a:bodyPr>
          <a:lstStyle/>
          <a:p>
            <a:pPr marL="0" indent="0" eaLnBrk="1" fontAlgn="auto" hangingPunct="1">
              <a:lnSpc>
                <a:spcPct val="90000"/>
              </a:lnSpc>
              <a:spcBef>
                <a:spcPts val="600"/>
              </a:spcBef>
              <a:spcAft>
                <a:spcPts val="0"/>
              </a:spcAft>
              <a:buFontTx/>
              <a:buNone/>
              <a:defRPr/>
            </a:pPr>
            <a:r>
              <a:rPr lang="ru-RU" sz="2000" b="1" dirty="0" smtClean="0"/>
              <a:t>Лектор</a:t>
            </a:r>
            <a:r>
              <a:rPr lang="ru-RU" sz="2000" dirty="0" smtClean="0"/>
              <a:t> – Барышникова Марина Юрьевна </a:t>
            </a:r>
          </a:p>
          <a:p>
            <a:pPr marL="0" indent="0" eaLnBrk="1" fontAlgn="auto" hangingPunct="1">
              <a:lnSpc>
                <a:spcPct val="90000"/>
              </a:lnSpc>
              <a:spcBef>
                <a:spcPts val="600"/>
              </a:spcBef>
              <a:spcAft>
                <a:spcPts val="0"/>
              </a:spcAft>
              <a:buFontTx/>
              <a:buNone/>
              <a:defRPr/>
            </a:pPr>
            <a:r>
              <a:rPr lang="ru-RU" sz="2000" b="1" dirty="0" smtClean="0"/>
              <a:t>Преподаватель, ведущий семинары и лабораторные работы</a:t>
            </a:r>
            <a:r>
              <a:rPr lang="ru-RU" sz="2000" dirty="0" smtClean="0"/>
              <a:t> – </a:t>
            </a:r>
            <a:r>
              <a:rPr lang="ru-RU" sz="2000" dirty="0" err="1" smtClean="0"/>
              <a:t>Ломовской</a:t>
            </a:r>
            <a:r>
              <a:rPr lang="ru-RU" sz="2000" dirty="0" smtClean="0"/>
              <a:t> Игорь Владимирович</a:t>
            </a:r>
          </a:p>
          <a:p>
            <a:pPr marL="609600" indent="-609600" algn="just" eaLnBrk="1" fontAlgn="auto" hangingPunct="1">
              <a:lnSpc>
                <a:spcPct val="90000"/>
              </a:lnSpc>
              <a:spcBef>
                <a:spcPts val="580"/>
              </a:spcBef>
              <a:spcAft>
                <a:spcPts val="0"/>
              </a:spcAft>
              <a:buFontTx/>
              <a:buNone/>
              <a:defRPr/>
            </a:pPr>
            <a:r>
              <a:rPr lang="ru-RU" sz="2000" dirty="0" smtClean="0"/>
              <a:t>Кафедра ИУ-7,  ауд. 513-л</a:t>
            </a:r>
            <a:endParaRPr lang="ru-RU" sz="2000" dirty="0"/>
          </a:p>
          <a:p>
            <a:pPr marL="609600" indent="-609600" algn="just" eaLnBrk="1" fontAlgn="auto" hangingPunct="1">
              <a:lnSpc>
                <a:spcPct val="90000"/>
              </a:lnSpc>
              <a:spcBef>
                <a:spcPts val="580"/>
              </a:spcBef>
              <a:spcAft>
                <a:spcPts val="0"/>
              </a:spcAft>
              <a:buFontTx/>
              <a:buNone/>
              <a:defRPr/>
            </a:pPr>
            <a:endParaRPr lang="ru-RU" sz="2000" b="1" dirty="0" smtClean="0"/>
          </a:p>
          <a:p>
            <a:pPr marL="609600" indent="-609600" algn="just" eaLnBrk="1" fontAlgn="auto" hangingPunct="1">
              <a:lnSpc>
                <a:spcPct val="90000"/>
              </a:lnSpc>
              <a:spcBef>
                <a:spcPts val="580"/>
              </a:spcBef>
              <a:spcAft>
                <a:spcPts val="0"/>
              </a:spcAft>
              <a:buFontTx/>
              <a:buNone/>
              <a:defRPr/>
            </a:pPr>
            <a:r>
              <a:rPr lang="ru-RU" sz="2400" b="1" dirty="0" smtClean="0"/>
              <a:t>Структура курса:</a:t>
            </a:r>
            <a:endParaRPr lang="en-US" sz="2400" b="1" dirty="0" smtClean="0"/>
          </a:p>
          <a:p>
            <a:pPr marL="0" indent="0" eaLnBrk="1" fontAlgn="auto" hangingPunct="1">
              <a:lnSpc>
                <a:spcPct val="90000"/>
              </a:lnSpc>
              <a:spcBef>
                <a:spcPts val="600"/>
              </a:spcBef>
              <a:spcAft>
                <a:spcPts val="0"/>
              </a:spcAft>
              <a:buFont typeface="Wingdings" pitchFamily="2" charset="2"/>
              <a:buNone/>
              <a:defRPr/>
            </a:pPr>
            <a:r>
              <a:rPr lang="ru-RU" sz="2000" i="1" dirty="0" smtClean="0"/>
              <a:t>Лекции</a:t>
            </a:r>
            <a:r>
              <a:rPr lang="ru-RU" sz="2000" dirty="0" smtClean="0"/>
              <a:t> – </a:t>
            </a:r>
            <a:r>
              <a:rPr lang="ru-RU" sz="2000" dirty="0" smtClean="0">
                <a:solidFill>
                  <a:schemeClr val="tx2">
                    <a:lumMod val="75000"/>
                  </a:schemeClr>
                </a:solidFill>
              </a:rPr>
              <a:t>вторник</a:t>
            </a:r>
            <a:r>
              <a:rPr lang="ru-RU" sz="2000" dirty="0" smtClean="0"/>
              <a:t>, 8-30, ауд. 218-л </a:t>
            </a:r>
          </a:p>
          <a:p>
            <a:pPr marL="0" indent="0" eaLnBrk="1" fontAlgn="auto" hangingPunct="1">
              <a:lnSpc>
                <a:spcPct val="90000"/>
              </a:lnSpc>
              <a:spcBef>
                <a:spcPts val="600"/>
              </a:spcBef>
              <a:spcAft>
                <a:spcPts val="0"/>
              </a:spcAft>
              <a:buFont typeface="Wingdings" pitchFamily="2" charset="2"/>
              <a:buNone/>
              <a:defRPr/>
            </a:pPr>
            <a:r>
              <a:rPr lang="ru-RU" sz="2000" i="1" dirty="0" smtClean="0"/>
              <a:t>Семинары и лабораторные работы </a:t>
            </a:r>
            <a:r>
              <a:rPr lang="ru-RU" sz="2000" dirty="0" smtClean="0"/>
              <a:t>- суббота, ауд. 508-л</a:t>
            </a:r>
          </a:p>
          <a:p>
            <a:pPr marL="0" indent="0" eaLnBrk="1" fontAlgn="auto" hangingPunct="1">
              <a:lnSpc>
                <a:spcPct val="90000"/>
              </a:lnSpc>
              <a:spcBef>
                <a:spcPts val="600"/>
              </a:spcBef>
              <a:spcAft>
                <a:spcPts val="0"/>
              </a:spcAft>
              <a:buFont typeface="Wingdings" pitchFamily="2" charset="2"/>
              <a:buNone/>
              <a:defRPr/>
            </a:pPr>
            <a:r>
              <a:rPr lang="ru-RU" sz="2000" i="1" dirty="0" smtClean="0"/>
              <a:t>Контрольные мероприятия</a:t>
            </a:r>
            <a:r>
              <a:rPr lang="ru-RU" sz="2000" dirty="0" smtClean="0"/>
              <a:t>:</a:t>
            </a:r>
          </a:p>
          <a:p>
            <a:pPr marL="540000" lvl="1" indent="0" algn="just" eaLnBrk="1" fontAlgn="auto" hangingPunct="1">
              <a:lnSpc>
                <a:spcPct val="90000"/>
              </a:lnSpc>
              <a:spcBef>
                <a:spcPts val="370"/>
              </a:spcBef>
              <a:spcAft>
                <a:spcPts val="0"/>
              </a:spcAft>
              <a:buFontTx/>
              <a:buNone/>
              <a:defRPr/>
            </a:pPr>
            <a:r>
              <a:rPr lang="en-US" sz="2000" dirty="0" smtClean="0"/>
              <a:t>7</a:t>
            </a:r>
            <a:r>
              <a:rPr lang="ru-RU" sz="2000" dirty="0" smtClean="0"/>
              <a:t> </a:t>
            </a:r>
            <a:r>
              <a:rPr lang="ru-RU" sz="2000" dirty="0" err="1" smtClean="0"/>
              <a:t>нед</a:t>
            </a:r>
            <a:r>
              <a:rPr lang="ru-RU" sz="2000" dirty="0" smtClean="0"/>
              <a:t>. – рубежный контроль – 5</a:t>
            </a:r>
            <a:r>
              <a:rPr lang="en-US" sz="2000" dirty="0" smtClean="0"/>
              <a:t>0</a:t>
            </a:r>
            <a:r>
              <a:rPr lang="ru-RU" sz="2000" dirty="0" smtClean="0"/>
              <a:t> б. </a:t>
            </a:r>
          </a:p>
          <a:p>
            <a:pPr marL="540000" lvl="1" indent="0" algn="just" eaLnBrk="1" fontAlgn="auto" hangingPunct="1">
              <a:lnSpc>
                <a:spcPct val="90000"/>
              </a:lnSpc>
              <a:spcBef>
                <a:spcPts val="370"/>
              </a:spcBef>
              <a:spcAft>
                <a:spcPts val="0"/>
              </a:spcAft>
              <a:buFontTx/>
              <a:buNone/>
              <a:defRPr/>
            </a:pPr>
            <a:r>
              <a:rPr lang="ru-RU" sz="2000" dirty="0" smtClean="0"/>
              <a:t>1</a:t>
            </a:r>
            <a:r>
              <a:rPr lang="en-US" sz="2000" dirty="0" smtClean="0"/>
              <a:t>5</a:t>
            </a:r>
            <a:r>
              <a:rPr lang="ru-RU" sz="2000" dirty="0" smtClean="0"/>
              <a:t> </a:t>
            </a:r>
            <a:r>
              <a:rPr lang="ru-RU" sz="2000" dirty="0" err="1" smtClean="0"/>
              <a:t>нед</a:t>
            </a:r>
            <a:r>
              <a:rPr lang="ru-RU" sz="2000" dirty="0" smtClean="0"/>
              <a:t>. – рубежный контроль – 5</a:t>
            </a:r>
            <a:r>
              <a:rPr lang="en-US" sz="2000" dirty="0" smtClean="0"/>
              <a:t>0</a:t>
            </a:r>
            <a:r>
              <a:rPr lang="ru-RU" sz="2000" dirty="0" smtClean="0"/>
              <a:t> б. </a:t>
            </a:r>
            <a:endParaRPr lang="en-US" sz="2000" dirty="0" smtClean="0"/>
          </a:p>
          <a:p>
            <a:pPr marL="540000" lvl="1" indent="0" algn="just" eaLnBrk="1" fontAlgn="auto" hangingPunct="1">
              <a:lnSpc>
                <a:spcPct val="90000"/>
              </a:lnSpc>
              <a:spcBef>
                <a:spcPts val="370"/>
              </a:spcBef>
              <a:spcAft>
                <a:spcPts val="0"/>
              </a:spcAft>
              <a:buFontTx/>
              <a:buNone/>
              <a:defRPr/>
            </a:pPr>
            <a:endParaRPr lang="en-US" sz="2000" dirty="0"/>
          </a:p>
          <a:p>
            <a:pPr marL="540000" lvl="1" indent="0" algn="just" eaLnBrk="1" fontAlgn="auto" hangingPunct="1">
              <a:lnSpc>
                <a:spcPct val="90000"/>
              </a:lnSpc>
              <a:spcBef>
                <a:spcPts val="370"/>
              </a:spcBef>
              <a:spcAft>
                <a:spcPts val="0"/>
              </a:spcAft>
              <a:buFontTx/>
              <a:buNone/>
              <a:defRPr/>
            </a:pPr>
            <a:r>
              <a:rPr lang="ru-RU" sz="2000" dirty="0" smtClean="0"/>
              <a:t>4 – 12 </a:t>
            </a:r>
            <a:r>
              <a:rPr lang="ru-RU" sz="2000" dirty="0" err="1" smtClean="0"/>
              <a:t>нед</a:t>
            </a:r>
            <a:r>
              <a:rPr lang="ru-RU" sz="2000" dirty="0" smtClean="0"/>
              <a:t>. – домашнее задание из 2-х частей – 15 б. </a:t>
            </a:r>
          </a:p>
          <a:p>
            <a:pPr marL="540000" lvl="1" indent="0" algn="just" eaLnBrk="1" fontAlgn="auto" hangingPunct="1">
              <a:lnSpc>
                <a:spcPct val="90000"/>
              </a:lnSpc>
              <a:spcBef>
                <a:spcPts val="370"/>
              </a:spcBef>
              <a:spcAft>
                <a:spcPts val="0"/>
              </a:spcAft>
              <a:buFontTx/>
              <a:buNone/>
              <a:defRPr/>
            </a:pPr>
            <a:r>
              <a:rPr lang="ru-RU" sz="2000" dirty="0" smtClean="0"/>
              <a:t>3 контрольные работы – по 5 б. каждая</a:t>
            </a:r>
          </a:p>
          <a:p>
            <a:pPr marL="540000" lvl="1" indent="0" algn="just" eaLnBrk="1" fontAlgn="auto" hangingPunct="1">
              <a:spcBef>
                <a:spcPts val="370"/>
              </a:spcBef>
              <a:spcAft>
                <a:spcPts val="0"/>
              </a:spcAft>
              <a:buFont typeface="Wingdings 2"/>
              <a:buNone/>
              <a:defRPr/>
            </a:pPr>
            <a:r>
              <a:rPr lang="ru-RU" sz="2000" dirty="0"/>
              <a:t>15-16 </a:t>
            </a:r>
            <a:r>
              <a:rPr lang="ru-RU" sz="2000" dirty="0" err="1" smtClean="0"/>
              <a:t>нед</a:t>
            </a:r>
            <a:r>
              <a:rPr lang="ru-RU" sz="2000" dirty="0" smtClean="0"/>
              <a:t>. –письменный </a:t>
            </a:r>
            <a:r>
              <a:rPr lang="ru-RU" sz="2000" dirty="0"/>
              <a:t>зачет </a:t>
            </a:r>
            <a:r>
              <a:rPr lang="ru-RU" sz="2000" dirty="0" smtClean="0"/>
              <a:t>по теоретической части курса –30 б. (минимум </a:t>
            </a:r>
            <a:r>
              <a:rPr lang="ru-RU" sz="2000" dirty="0"/>
              <a:t>для зачета – 20 </a:t>
            </a:r>
            <a:r>
              <a:rPr lang="ru-RU" sz="2000" dirty="0" smtClean="0"/>
              <a:t>б.)</a:t>
            </a:r>
            <a:endParaRPr lang="ru-RU" sz="2000" dirty="0"/>
          </a:p>
          <a:p>
            <a:pPr marL="540000" lvl="1" indent="0" algn="ctr" eaLnBrk="1" fontAlgn="auto" hangingPunct="1">
              <a:lnSpc>
                <a:spcPct val="90000"/>
              </a:lnSpc>
              <a:spcBef>
                <a:spcPts val="370"/>
              </a:spcBef>
              <a:spcAft>
                <a:spcPts val="0"/>
              </a:spcAft>
              <a:buFontTx/>
              <a:buNone/>
              <a:defRPr/>
            </a:pPr>
            <a:endParaRPr lang="ru-RU" sz="2000" b="1" dirty="0" smtClean="0"/>
          </a:p>
          <a:p>
            <a:pPr marL="0" lvl="1" indent="450000" algn="just" eaLnBrk="1" fontAlgn="auto" hangingPunct="1">
              <a:lnSpc>
                <a:spcPct val="90000"/>
              </a:lnSpc>
              <a:spcBef>
                <a:spcPts val="1200"/>
              </a:spcBef>
              <a:spcAft>
                <a:spcPts val="1200"/>
              </a:spcAft>
              <a:buClr>
                <a:schemeClr val="tx2"/>
              </a:buClr>
              <a:buFont typeface="Wingdings" pitchFamily="2" charset="2"/>
              <a:buNone/>
              <a:defRPr/>
            </a:pPr>
            <a:r>
              <a:rPr lang="ru-RU" sz="2000" b="1" dirty="0" smtClean="0"/>
              <a:t>Минимальное количество баллов, необходимое для зачета – 65</a:t>
            </a:r>
          </a:p>
          <a:p>
            <a:pPr marL="0" lvl="1" indent="0" algn="just" eaLnBrk="1" fontAlgn="auto" hangingPunct="1">
              <a:lnSpc>
                <a:spcPct val="90000"/>
              </a:lnSpc>
              <a:spcBef>
                <a:spcPts val="370"/>
              </a:spcBef>
              <a:spcAft>
                <a:spcPts val="0"/>
              </a:spcAft>
              <a:buFontTx/>
              <a:buNone/>
              <a:defRPr/>
            </a:pPr>
            <a:endParaRPr lang="ru-RU" sz="20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p:cNvSpPr>
          <p:nvPr>
            <p:ph type="title"/>
          </p:nvPr>
        </p:nvSpPr>
        <p:spPr>
          <a:xfrm>
            <a:off x="468313" y="260350"/>
            <a:ext cx="8280400" cy="1228725"/>
          </a:xfrm>
        </p:spPr>
        <p:txBody>
          <a:bodyPr/>
          <a:lstStyle/>
          <a:p>
            <a:pPr eaLnBrk="1" hangingPunct="1"/>
            <a:r>
              <a:rPr lang="ru-RU" altLang="ru-RU" sz="4400" smtClean="0"/>
              <a:t>Информационный ресурс для поддержки курса</a:t>
            </a:r>
          </a:p>
        </p:txBody>
      </p:sp>
      <p:sp>
        <p:nvSpPr>
          <p:cNvPr id="3" name="Содержимое 2"/>
          <p:cNvSpPr>
            <a:spLocks noGrp="1"/>
          </p:cNvSpPr>
          <p:nvPr>
            <p:ph sz="quarter" idx="1"/>
          </p:nvPr>
        </p:nvSpPr>
        <p:spPr>
          <a:xfrm>
            <a:off x="468313" y="1628775"/>
            <a:ext cx="7772400" cy="4572000"/>
          </a:xfrm>
        </p:spPr>
        <p:txBody>
          <a:bodyPr>
            <a:normAutofit/>
          </a:bodyPr>
          <a:lstStyle/>
          <a:p>
            <a:pPr marL="274320" indent="-274320" eaLnBrk="1" fontAlgn="auto" hangingPunct="1">
              <a:spcBef>
                <a:spcPts val="600"/>
              </a:spcBef>
              <a:spcAft>
                <a:spcPts val="600"/>
              </a:spcAft>
              <a:buFont typeface="Wingdings" pitchFamily="2" charset="2"/>
              <a:buNone/>
              <a:defRPr/>
            </a:pPr>
            <a:r>
              <a:rPr lang="ru-RU" sz="3000" u="sng" dirty="0" smtClean="0">
                <a:solidFill>
                  <a:srgbClr val="92D050"/>
                </a:solidFill>
                <a:hlinkClick r:id="rId2"/>
              </a:rPr>
              <a:t>http://dev.iu7.bmstu.ru</a:t>
            </a:r>
            <a:r>
              <a:rPr lang="ru-RU" sz="3000" u="sng" dirty="0" smtClean="0">
                <a:solidFill>
                  <a:srgbClr val="00B050"/>
                </a:solidFill>
                <a:hlinkClick r:id="rId2"/>
              </a:rPr>
              <a:t>/</a:t>
            </a:r>
            <a:r>
              <a:rPr lang="ru-RU" sz="3000" dirty="0" smtClean="0">
                <a:solidFill>
                  <a:srgbClr val="00B050"/>
                </a:solidFill>
              </a:rPr>
              <a:t> </a:t>
            </a:r>
          </a:p>
          <a:p>
            <a:pPr marL="0" indent="0" eaLnBrk="1" fontAlgn="auto" hangingPunct="1">
              <a:spcBef>
                <a:spcPts val="600"/>
              </a:spcBef>
              <a:spcAft>
                <a:spcPts val="600"/>
              </a:spcAft>
              <a:buFont typeface="Wingdings" pitchFamily="2" charset="2"/>
              <a:buNone/>
              <a:defRPr/>
            </a:pPr>
            <a:r>
              <a:rPr lang="ru-RU" dirty="0" smtClean="0"/>
              <a:t>Логин и пароль для входа в систему будут высланы на электронный адрес каждому студенту </a:t>
            </a:r>
          </a:p>
          <a:p>
            <a:pPr marL="0" indent="0" eaLnBrk="1" fontAlgn="auto" hangingPunct="1">
              <a:spcBef>
                <a:spcPts val="600"/>
              </a:spcBef>
              <a:spcAft>
                <a:spcPts val="600"/>
              </a:spcAft>
              <a:buFont typeface="Wingdings" pitchFamily="2" charset="2"/>
              <a:buNone/>
              <a:defRPr/>
            </a:pPr>
            <a:r>
              <a:rPr lang="ru-RU" dirty="0" smtClean="0"/>
              <a:t>ПО, необходимое для выполнения лабораторных работ: </a:t>
            </a:r>
          </a:p>
          <a:p>
            <a:pPr marL="274320" indent="-274320" eaLnBrk="1" fontAlgn="auto" hangingPunct="1">
              <a:spcBef>
                <a:spcPts val="600"/>
              </a:spcBef>
              <a:spcAft>
                <a:spcPts val="600"/>
              </a:spcAft>
              <a:buFont typeface="Wingdings" pitchFamily="2" charset="2"/>
              <a:buNone/>
              <a:defRPr/>
            </a:pPr>
            <a:r>
              <a:rPr lang="en-US" sz="3000" u="sng" dirty="0">
                <a:solidFill>
                  <a:srgbClr val="7030A0"/>
                </a:solidFill>
                <a:latin typeface="Cambria" panose="02040503050406030204" pitchFamily="18" charset="0"/>
                <a:hlinkClick r:id="rId3"/>
              </a:rPr>
              <a:t>http://ftp.iu7.bmstu.ru/se/ </a:t>
            </a:r>
            <a:endParaRPr lang="ru-RU" sz="3000" u="sng" dirty="0">
              <a:solidFill>
                <a:srgbClr val="7030A0"/>
              </a:solidFill>
              <a:hlinkClick r:id="rId3"/>
            </a:endParaRPr>
          </a:p>
          <a:p>
            <a:pPr marL="0" indent="0" eaLnBrk="1" fontAlgn="auto" hangingPunct="1">
              <a:spcBef>
                <a:spcPts val="600"/>
              </a:spcBef>
              <a:spcAft>
                <a:spcPts val="600"/>
              </a:spcAft>
              <a:buFont typeface="Wingdings" pitchFamily="2" charset="2"/>
              <a:buNone/>
              <a:defRPr/>
            </a:pPr>
            <a:r>
              <a:rPr lang="ru-RU" sz="2800" dirty="0" smtClean="0"/>
              <a:t>Рабочие материалы по курсу: </a:t>
            </a:r>
            <a:r>
              <a:rPr lang="ru-RU" sz="2800" u="sng" dirty="0" smtClean="0">
                <a:solidFill>
                  <a:srgbClr val="002060"/>
                </a:solidFill>
                <a:hlinkClick r:id="rId4"/>
              </a:rPr>
              <a:t>http://dev.iu7.bmstu.ru/trac/workbook_se</a:t>
            </a:r>
            <a:endParaRPr lang="ru-RU" dirty="0" smtClean="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a:xfrm>
            <a:off x="611188" y="260350"/>
            <a:ext cx="7543800" cy="936625"/>
          </a:xfrm>
        </p:spPr>
        <p:txBody>
          <a:bodyPr/>
          <a:lstStyle/>
          <a:p>
            <a:pPr eaLnBrk="1" hangingPunct="1"/>
            <a:r>
              <a:rPr lang="ru-RU" altLang="ru-RU" sz="4400" smtClean="0"/>
              <a:t>Вместо введения </a:t>
            </a:r>
          </a:p>
        </p:txBody>
      </p:sp>
      <p:graphicFrame>
        <p:nvGraphicFramePr>
          <p:cNvPr id="10243" name="Object 4"/>
          <p:cNvGraphicFramePr>
            <a:graphicFrameLocks noGrp="1" noChangeAspect="1"/>
          </p:cNvGraphicFramePr>
          <p:nvPr>
            <p:ph sz="quarter" idx="1"/>
          </p:nvPr>
        </p:nvGraphicFramePr>
        <p:xfrm>
          <a:off x="468313" y="4340225"/>
          <a:ext cx="2159000" cy="1765300"/>
        </p:xfrm>
        <a:graphic>
          <a:graphicData uri="http://schemas.openxmlformats.org/presentationml/2006/ole">
            <mc:AlternateContent xmlns:mc="http://schemas.openxmlformats.org/markup-compatibility/2006">
              <mc:Choice xmlns:v="urn:schemas-microsoft-com:vml" Requires="v">
                <p:oleObj spid="_x0000_s10252" name="Clip" r:id="rId3" imgW="2305202" imgH="1884578" progId="MS_ClipArt_Gallery.2">
                  <p:embed/>
                </p:oleObj>
              </mc:Choice>
              <mc:Fallback>
                <p:oleObj name="Clip" r:id="rId3" imgW="2305202" imgH="1884578" progId="MS_ClipArt_Gallery.2">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340225"/>
                        <a:ext cx="2159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Text Box 8"/>
          <p:cNvSpPr txBox="1">
            <a:spLocks noChangeArrowheads="1"/>
          </p:cNvSpPr>
          <p:nvPr/>
        </p:nvSpPr>
        <p:spPr bwMode="auto">
          <a:xfrm>
            <a:off x="900113" y="2997200"/>
            <a:ext cx="7127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Cambri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Cambri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Cambri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Cambria" pitchFamily="18" charset="0"/>
              </a:defRPr>
            </a:lvl4pPr>
            <a:lvl5pPr marL="2057400" indent="-228600" eaLnBrk="0" hangingPunct="0">
              <a:spcBef>
                <a:spcPts val="375"/>
              </a:spcBef>
              <a:buClr>
                <a:srgbClr val="A28E6A"/>
              </a:buClr>
              <a:buChar char="o"/>
              <a:defRPr sz="2000">
                <a:solidFill>
                  <a:schemeClr val="tx1"/>
                </a:solidFill>
                <a:latin typeface="Cambri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Cambri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Cambri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Cambri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Cambria" pitchFamily="18" charset="0"/>
              </a:defRPr>
            </a:lvl9pPr>
          </a:lstStyle>
          <a:p>
            <a:pPr eaLnBrk="1" hangingPunct="1">
              <a:lnSpc>
                <a:spcPct val="100000"/>
              </a:lnSpc>
              <a:spcBef>
                <a:spcPct val="50000"/>
              </a:spcBef>
              <a:buClrTx/>
              <a:buSzTx/>
              <a:buFontTx/>
              <a:buNone/>
            </a:pPr>
            <a:endParaRPr lang="ru-RU" altLang="ru-RU" sz="1800">
              <a:latin typeface="Arial" charset="0"/>
            </a:endParaRPr>
          </a:p>
        </p:txBody>
      </p:sp>
      <p:sp>
        <p:nvSpPr>
          <p:cNvPr id="7173" name="Text Box 10"/>
          <p:cNvSpPr txBox="1">
            <a:spLocks noChangeArrowheads="1"/>
          </p:cNvSpPr>
          <p:nvPr/>
        </p:nvSpPr>
        <p:spPr bwMode="auto">
          <a:xfrm>
            <a:off x="323850" y="1268413"/>
            <a:ext cx="8280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lnSpc>
                <a:spcPct val="100000"/>
              </a:lnSpc>
              <a:spcBef>
                <a:spcPct val="50000"/>
              </a:spcBef>
              <a:buClrTx/>
              <a:buSzTx/>
              <a:buFontTx/>
              <a:buNone/>
              <a:defRPr/>
            </a:pPr>
            <a:r>
              <a:rPr lang="ru-RU" altLang="ru-RU" sz="2800" dirty="0" smtClean="0">
                <a:latin typeface="+mn-lt"/>
              </a:rPr>
              <a:t>Мы живем в эпоху информационного общества или общества, основанного на знаниях. Это такое общество, в котором </a:t>
            </a:r>
            <a:r>
              <a:rPr lang="ru-RU" sz="2800" dirty="0" smtClean="0">
                <a:latin typeface="+mn-lt"/>
              </a:rPr>
              <a:t>большинство работающих занято производством, хранением, переработкой и реализацией информации, особенно высшей ее формы – знаний</a:t>
            </a:r>
            <a:endParaRPr lang="ru-RU" altLang="ru-RU" sz="2800" dirty="0" smtClean="0">
              <a:latin typeface="+mn-lt"/>
            </a:endParaRPr>
          </a:p>
        </p:txBody>
      </p:sp>
      <p:sp>
        <p:nvSpPr>
          <p:cNvPr id="7174" name="Text Box 11"/>
          <p:cNvSpPr txBox="1">
            <a:spLocks noChangeArrowheads="1"/>
          </p:cNvSpPr>
          <p:nvPr/>
        </p:nvSpPr>
        <p:spPr bwMode="auto">
          <a:xfrm>
            <a:off x="3049588" y="4149725"/>
            <a:ext cx="54006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buChar char="l"/>
              <a:defRPr sz="3000">
                <a:solidFill>
                  <a:schemeClr val="tx1"/>
                </a:solidFill>
                <a:latin typeface="Arial" charset="0"/>
              </a:defRPr>
            </a:lvl1pPr>
            <a:lvl2pPr marL="742950" indent="-285750" eaLnBrk="0" hangingPunct="0">
              <a:buClr>
                <a:schemeClr val="accent2"/>
              </a:buClr>
              <a:buChar char="l"/>
              <a:defRPr sz="2600">
                <a:solidFill>
                  <a:schemeClr val="tx1"/>
                </a:solidFill>
                <a:latin typeface="Arial" charset="0"/>
              </a:defRPr>
            </a:lvl2pPr>
            <a:lvl3pPr marL="1143000" indent="-228600" eaLnBrk="0" hangingPunct="0">
              <a:buClr>
                <a:schemeClr val="accent1"/>
              </a:buClr>
              <a:buChar char="l"/>
              <a:defRPr sz="2300">
                <a:solidFill>
                  <a:schemeClr val="tx1"/>
                </a:solidFill>
                <a:latin typeface="Arial" charset="0"/>
              </a:defRPr>
            </a:lvl3pPr>
            <a:lvl4pPr marL="1600200" indent="-228600" eaLnBrk="0" hangingPunct="0">
              <a:buSzPct val="75000"/>
              <a:buChar char="§"/>
              <a:defRPr sz="2000">
                <a:solidFill>
                  <a:schemeClr val="tx1"/>
                </a:solidFill>
                <a:latin typeface="Arial" charset="0"/>
              </a:defRPr>
            </a:lvl4pPr>
            <a:lvl5pPr marL="2057400" indent="-228600" eaLnBrk="0" hangingPunct="0">
              <a:buClr>
                <a:schemeClr val="folHlink"/>
              </a:buClr>
              <a:buSzPct val="80000"/>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lnSpc>
                <a:spcPct val="100000"/>
              </a:lnSpc>
              <a:buFont typeface="Wingdings" pitchFamily="2" charset="2"/>
              <a:buNone/>
              <a:defRPr/>
            </a:pPr>
            <a:r>
              <a:rPr lang="ru-RU" altLang="ru-RU" sz="2500" dirty="0" smtClean="0"/>
              <a:t>    </a:t>
            </a:r>
            <a:r>
              <a:rPr lang="ru-RU" altLang="ru-RU" sz="2500" dirty="0" smtClean="0">
                <a:latin typeface="+mn-lt"/>
              </a:rPr>
              <a:t>Производство программного обеспечения (ПО) сегодня – это крупнейшая отрасль мировой экономики, в которой занято около 10 миллионов специалистов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23850" y="260350"/>
            <a:ext cx="8353425" cy="1081088"/>
          </a:xfrm>
        </p:spPr>
        <p:txBody>
          <a:bodyPr/>
          <a:lstStyle/>
          <a:p>
            <a:pPr eaLnBrk="1" hangingPunct="1">
              <a:lnSpc>
                <a:spcPct val="80000"/>
              </a:lnSpc>
            </a:pPr>
            <a:r>
              <a:rPr lang="ru-RU" altLang="ru-RU" smtClean="0"/>
              <a:t>Программирование – стадии эволюции</a:t>
            </a:r>
          </a:p>
        </p:txBody>
      </p:sp>
      <p:sp>
        <p:nvSpPr>
          <p:cNvPr id="11267" name="Rectangle 3"/>
          <p:cNvSpPr>
            <a:spLocks noGrp="1" noChangeArrowheads="1"/>
          </p:cNvSpPr>
          <p:nvPr>
            <p:ph sz="quarter" idx="1"/>
          </p:nvPr>
        </p:nvSpPr>
        <p:spPr>
          <a:xfrm>
            <a:off x="250825" y="1403350"/>
            <a:ext cx="8353425" cy="5194300"/>
          </a:xfrm>
        </p:spPr>
        <p:txBody>
          <a:bodyPr/>
          <a:lstStyle/>
          <a:p>
            <a:pPr eaLnBrk="1" hangingPunct="1">
              <a:lnSpc>
                <a:spcPct val="80000"/>
              </a:lnSpc>
            </a:pPr>
            <a:r>
              <a:rPr lang="ru-RU" altLang="ru-RU" sz="1700" i="1" smtClean="0"/>
              <a:t>50-е годы 20 века</a:t>
            </a:r>
            <a:r>
              <a:rPr lang="ru-RU" altLang="ru-RU" sz="1700" smtClean="0"/>
              <a:t>. Программирование в  машинном коде. Решение главным образом, научно-технических задач (счет по формулам).  Наличие достаточно четко сформулированного технического задания. Отсутствие этапа проектирования. Составление документации после завершения разработки. Зарождение концепции модульного программирования </a:t>
            </a:r>
          </a:p>
          <a:p>
            <a:pPr eaLnBrk="1" hangingPunct="1">
              <a:lnSpc>
                <a:spcPct val="80000"/>
              </a:lnSpc>
            </a:pPr>
            <a:r>
              <a:rPr lang="ru-RU" altLang="ru-RU" sz="1700" i="1" smtClean="0"/>
              <a:t>60-е годы. </a:t>
            </a:r>
            <a:r>
              <a:rPr lang="ru-RU" altLang="ru-RU" sz="1700" smtClean="0"/>
              <a:t>Широкое использование языков программирования высокого уровня (Алгол 60, Фортран, Кобол и др.). Возрастание сложности задач, решаемых с помощью компьютеров. Использование методов коллективной  работы при создании больших программных систем</a:t>
            </a:r>
          </a:p>
          <a:p>
            <a:pPr eaLnBrk="1" hangingPunct="1">
              <a:lnSpc>
                <a:spcPct val="80000"/>
              </a:lnSpc>
            </a:pPr>
            <a:r>
              <a:rPr lang="ru-RU" altLang="ru-RU" sz="1700" i="1" smtClean="0"/>
              <a:t>70-е годы</a:t>
            </a:r>
            <a:r>
              <a:rPr lang="ru-RU" altLang="ru-RU" sz="1700" smtClean="0"/>
              <a:t>. Широкое распространение информационных систем и баз данных. Развитие абстрактных типов данных. Исследование  проблем  обеспечения  надежности и мобильности программных средств </a:t>
            </a:r>
            <a:r>
              <a:rPr lang="en-US" altLang="ru-RU" sz="1700" smtClean="0"/>
              <a:t>(</a:t>
            </a:r>
            <a:r>
              <a:rPr lang="ru-RU" altLang="ru-RU" sz="1700" smtClean="0"/>
              <a:t>ПС</a:t>
            </a:r>
            <a:r>
              <a:rPr lang="en-US" altLang="ru-RU" sz="1700" smtClean="0"/>
              <a:t>)</a:t>
            </a:r>
            <a:r>
              <a:rPr lang="ru-RU" altLang="ru-RU" sz="1700" smtClean="0"/>
              <a:t>. Создание методики управления коллективной разработкой программ.  Появление инструментальных средств поддержки программирования</a:t>
            </a:r>
          </a:p>
          <a:p>
            <a:pPr eaLnBrk="1" hangingPunct="1">
              <a:lnSpc>
                <a:spcPct val="80000"/>
              </a:lnSpc>
            </a:pPr>
            <a:r>
              <a:rPr lang="ru-RU" altLang="ru-RU" sz="1700" i="1" smtClean="0"/>
              <a:t>80-е годы. </a:t>
            </a:r>
            <a:r>
              <a:rPr lang="ru-RU" altLang="ru-RU" sz="1700" smtClean="0"/>
              <a:t>Широкое внедрение персональных компьютеров во все сферы человеческой деятельности и создание обширного и разнообразного контингента пользователей программных средств. Бурное развитие пользовательских интерфейсов и создание четкой концепции качества ПО. Внедрение объектного подхода к разработке ПС. Развитие концепции компьютерных сетей</a:t>
            </a:r>
            <a:endParaRPr lang="ru-RU" altLang="ru-RU" sz="1700" i="1" smtClean="0"/>
          </a:p>
          <a:p>
            <a:pPr eaLnBrk="1" hangingPunct="1">
              <a:lnSpc>
                <a:spcPct val="80000"/>
              </a:lnSpc>
            </a:pPr>
            <a:r>
              <a:rPr lang="ru-RU" altLang="ru-RU" sz="1700" i="1" smtClean="0"/>
              <a:t>90-е годы.  О</a:t>
            </a:r>
            <a:r>
              <a:rPr lang="ru-RU" altLang="ru-RU" sz="1700" smtClean="0"/>
              <a:t>хват всего человеческого общества международной компьютерной сетью. Актуальность проблемы защиты компьютерной информации и передаваемых по сети сообщений. Развитие CASE-средств разработки ПО</a:t>
            </a:r>
          </a:p>
          <a:p>
            <a:pPr eaLnBrk="1" hangingPunct="1">
              <a:lnSpc>
                <a:spcPct val="80000"/>
              </a:lnSpc>
              <a:buFont typeface="Wingdings" pitchFamily="2" charset="2"/>
              <a:buNone/>
            </a:pPr>
            <a:endParaRPr lang="ru-RU" altLang="ru-RU" sz="17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750" y="188913"/>
            <a:ext cx="7543800" cy="1511300"/>
          </a:xfrm>
        </p:spPr>
        <p:txBody>
          <a:bodyPr/>
          <a:lstStyle/>
          <a:p>
            <a:pPr eaLnBrk="1" hangingPunct="1">
              <a:lnSpc>
                <a:spcPct val="80000"/>
              </a:lnSpc>
            </a:pPr>
            <a:r>
              <a:rPr lang="ru-RU" altLang="ru-RU" sz="3200" smtClean="0"/>
              <a:t>Процент успешных проектов по созданию программного обеспечения чрезвычайно низок. Почему? </a:t>
            </a:r>
          </a:p>
        </p:txBody>
      </p:sp>
      <p:sp>
        <p:nvSpPr>
          <p:cNvPr id="9219" name="Rectangle 3"/>
          <p:cNvSpPr>
            <a:spLocks noGrp="1" noChangeArrowheads="1"/>
          </p:cNvSpPr>
          <p:nvPr>
            <p:ph sz="quarter" idx="1"/>
          </p:nvPr>
        </p:nvSpPr>
        <p:spPr>
          <a:xfrm>
            <a:off x="468313" y="1916113"/>
            <a:ext cx="8229600" cy="4752975"/>
          </a:xfrm>
        </p:spPr>
        <p:txBody>
          <a:bodyPr>
            <a:normAutofit lnSpcReduction="10000"/>
          </a:bodyPr>
          <a:lstStyle/>
          <a:p>
            <a:pPr marL="274320" indent="-274320" eaLnBrk="1" fontAlgn="auto" hangingPunct="1">
              <a:lnSpc>
                <a:spcPct val="90000"/>
              </a:lnSpc>
              <a:spcBef>
                <a:spcPts val="580"/>
              </a:spcBef>
              <a:spcAft>
                <a:spcPts val="0"/>
              </a:spcAft>
              <a:buFont typeface="Wingdings 2"/>
              <a:buChar char=""/>
              <a:defRPr/>
            </a:pPr>
            <a:r>
              <a:rPr lang="ru-RU" altLang="ru-RU" sz="2500" dirty="0" smtClean="0"/>
              <a:t>Разработка ПО по-прежнему остается непредсказуемой. Очень незначительное число проектов (порядка 20-25%) по созданию программного обеспечения оказываются успешными и укладываются в первоначальные бюджетные и временные рамки</a:t>
            </a:r>
          </a:p>
          <a:p>
            <a:pPr marL="274320" indent="-274320" eaLnBrk="1" fontAlgn="auto" hangingPunct="1">
              <a:lnSpc>
                <a:spcPct val="90000"/>
              </a:lnSpc>
              <a:spcBef>
                <a:spcPts val="580"/>
              </a:spcBef>
              <a:spcAft>
                <a:spcPts val="0"/>
              </a:spcAft>
              <a:buFont typeface="Wingdings 2"/>
              <a:buChar char=""/>
              <a:defRPr/>
            </a:pPr>
            <a:r>
              <a:rPr lang="ru-RU" altLang="ru-RU" sz="2500" dirty="0" smtClean="0"/>
              <a:t>Управление определяет успех или неудачу программных проектов в большей степени, чем технологические преимущества</a:t>
            </a:r>
          </a:p>
          <a:p>
            <a:pPr marL="274320" indent="-274320" eaLnBrk="1" fontAlgn="auto" hangingPunct="1">
              <a:lnSpc>
                <a:spcPct val="90000"/>
              </a:lnSpc>
              <a:spcBef>
                <a:spcPts val="580"/>
              </a:spcBef>
              <a:spcAft>
                <a:spcPts val="0"/>
              </a:spcAft>
              <a:buFont typeface="Wingdings 2"/>
              <a:buChar char=""/>
              <a:defRPr/>
            </a:pPr>
            <a:r>
              <a:rPr lang="ru-RU" altLang="ru-RU" sz="2500" dirty="0" smtClean="0"/>
              <a:t>Количество переделанного или «выброшенного на свалку» ПО показывает незрелость процесса его разработки</a:t>
            </a:r>
          </a:p>
          <a:p>
            <a:pPr marL="274320" indent="-274320" eaLnBrk="1" fontAlgn="auto" hangingPunct="1">
              <a:lnSpc>
                <a:spcPct val="90000"/>
              </a:lnSpc>
              <a:spcBef>
                <a:spcPts val="580"/>
              </a:spcBef>
              <a:spcAft>
                <a:spcPts val="0"/>
              </a:spcAft>
              <a:buFont typeface="Wingdings 2"/>
              <a:buChar char=""/>
              <a:defRPr/>
            </a:pPr>
            <a:r>
              <a:rPr lang="ru-RU" altLang="ru-RU" sz="2500" dirty="0" smtClean="0"/>
              <a:t>и пр.</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5" name="Group 27"/>
          <p:cNvGraphicFramePr>
            <a:graphicFrameLocks noGrp="1"/>
          </p:cNvGraphicFramePr>
          <p:nvPr/>
        </p:nvGraphicFramePr>
        <p:xfrm>
          <a:off x="539750" y="404813"/>
          <a:ext cx="7848600" cy="5054600"/>
        </p:xfrm>
        <a:graphic>
          <a:graphicData uri="http://schemas.openxmlformats.org/drawingml/2006/table">
            <a:tbl>
              <a:tblPr/>
              <a:tblGrid>
                <a:gridCol w="3678875"/>
                <a:gridCol w="4169725"/>
              </a:tblGrid>
              <a:tr h="24193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ru-RU" sz="2400" b="1" i="0" u="none" strike="noStrike" cap="none" normalizeH="0" baseline="0" dirty="0" smtClean="0">
                          <a:ln>
                            <a:noFill/>
                          </a:ln>
                          <a:solidFill>
                            <a:schemeClr val="tx1"/>
                          </a:solidFill>
                          <a:effectLst/>
                          <a:latin typeface="+mn-lt"/>
                        </a:rPr>
                        <a:t>Программа</a:t>
                      </a:r>
                      <a:endParaRPr kumimoji="0" lang="ru-RU" sz="2400" b="0"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ru-RU" sz="2400" b="0" i="0" u="none" strike="noStrike" cap="none" normalizeH="0" baseline="0" dirty="0" smtClean="0">
                          <a:ln>
                            <a:noFill/>
                          </a:ln>
                          <a:solidFill>
                            <a:schemeClr val="tx1"/>
                          </a:solidFill>
                          <a:effectLst/>
                          <a:latin typeface="+mn-lt"/>
                        </a:rPr>
                        <a:t>(Завершенный продукт, пригодный для запуска своим автором на системе, на которой она была разработана)</a:t>
                      </a:r>
                    </a:p>
                  </a:txBody>
                  <a:tcPr marL="91435" marR="9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ru-RU" sz="2400" b="1" i="0" u="none" strike="noStrike" cap="none" normalizeH="0" baseline="0" dirty="0" smtClean="0">
                          <a:ln>
                            <a:noFill/>
                          </a:ln>
                          <a:solidFill>
                            <a:schemeClr val="tx1"/>
                          </a:solidFill>
                          <a:effectLst/>
                          <a:latin typeface="+mn-lt"/>
                        </a:rPr>
                        <a:t>Программный комплекс</a:t>
                      </a:r>
                      <a:endParaRPr kumimoji="0" lang="ru-RU" sz="2400" b="0"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ru-RU" sz="2400" b="0" i="0" u="none" strike="noStrike" cap="none" normalizeH="0" baseline="0" dirty="0" smtClean="0">
                          <a:ln>
                            <a:noFill/>
                          </a:ln>
                          <a:solidFill>
                            <a:schemeClr val="tx1"/>
                          </a:solidFill>
                          <a:effectLst/>
                          <a:latin typeface="+mn-lt"/>
                        </a:rPr>
                        <a:t>(интерфейсы, системная интеграция) </a:t>
                      </a:r>
                    </a:p>
                  </a:txBody>
                  <a:tcPr marL="91435" marR="9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400" b="1" i="0" u="none" strike="noStrike" cap="none" normalizeH="0" baseline="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ru-RU" sz="2400" b="1" i="0" u="none" strike="noStrike" cap="none" normalizeH="0" baseline="0" smtClean="0">
                          <a:ln>
                            <a:noFill/>
                          </a:ln>
                          <a:solidFill>
                            <a:schemeClr val="tx1"/>
                          </a:solidFill>
                          <a:effectLst/>
                          <a:latin typeface="+mn-lt"/>
                        </a:rPr>
                        <a:t>Программный продукт</a:t>
                      </a:r>
                      <a:endParaRPr kumimoji="0" lang="ru-RU" sz="2400" b="0" i="0" u="none" strike="noStrike" cap="none" normalizeH="0" baseline="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ru-RU" sz="2400" b="0" i="0" u="none" strike="noStrike" cap="none" normalizeH="0" baseline="0" smtClean="0">
                          <a:ln>
                            <a:noFill/>
                          </a:ln>
                          <a:solidFill>
                            <a:schemeClr val="tx1"/>
                          </a:solidFill>
                          <a:effectLst/>
                          <a:latin typeface="+mn-lt"/>
                        </a:rPr>
                        <a:t>(Обобщение, тестирование, документирование, сопровождение)</a:t>
                      </a:r>
                      <a:r>
                        <a:rPr kumimoji="0" lang="ru-RU" sz="2800" b="0" i="0" u="none" strike="noStrike" cap="none" normalizeH="0" baseline="0" smtClean="0">
                          <a:ln>
                            <a:noFill/>
                          </a:ln>
                          <a:solidFill>
                            <a:schemeClr val="tx1"/>
                          </a:solidFill>
                          <a:effectLst/>
                          <a:latin typeface="+mn-lt"/>
                        </a:rPr>
                        <a:t> </a:t>
                      </a:r>
                    </a:p>
                  </a:txBody>
                  <a:tcPr marL="91435" marR="9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400" b="1"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ru-RU" sz="2400" b="1" i="0" u="none" strike="noStrike" cap="none" normalizeH="0" baseline="0" dirty="0" smtClean="0">
                          <a:ln>
                            <a:noFill/>
                          </a:ln>
                          <a:solidFill>
                            <a:schemeClr val="tx1"/>
                          </a:solidFill>
                          <a:effectLst/>
                          <a:latin typeface="+mn-lt"/>
                        </a:rPr>
                        <a:t>Системный программный продукт</a:t>
                      </a:r>
                    </a:p>
                  </a:txBody>
                  <a:tcPr marL="91435" marR="9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25" name="Line 28"/>
          <p:cNvSpPr>
            <a:spLocks noChangeShapeType="1"/>
          </p:cNvSpPr>
          <p:nvPr/>
        </p:nvSpPr>
        <p:spPr bwMode="auto">
          <a:xfrm>
            <a:off x="3492500" y="2492375"/>
            <a:ext cx="0" cy="720725"/>
          </a:xfrm>
          <a:prstGeom prst="line">
            <a:avLst/>
          </a:prstGeom>
          <a:noFill/>
          <a:ln w="4445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26" name="Line 29"/>
          <p:cNvSpPr>
            <a:spLocks noChangeShapeType="1"/>
          </p:cNvSpPr>
          <p:nvPr/>
        </p:nvSpPr>
        <p:spPr bwMode="auto">
          <a:xfrm>
            <a:off x="3924300" y="1916113"/>
            <a:ext cx="1152525" cy="0"/>
          </a:xfrm>
          <a:prstGeom prst="line">
            <a:avLst/>
          </a:prstGeom>
          <a:noFill/>
          <a:ln w="4445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 name="TextBox 1"/>
          <p:cNvSpPr txBox="1"/>
          <p:nvPr/>
        </p:nvSpPr>
        <p:spPr>
          <a:xfrm>
            <a:off x="323850" y="5876925"/>
            <a:ext cx="8064500" cy="646113"/>
          </a:xfrm>
          <a:prstGeom prst="rect">
            <a:avLst/>
          </a:prstGeom>
          <a:noFill/>
        </p:spPr>
        <p:txBody>
          <a:bodyPr>
            <a:spAutoFit/>
          </a:bodyPr>
          <a:lstStyle/>
          <a:p>
            <a:pPr>
              <a:defRPr/>
            </a:pPr>
            <a:r>
              <a:rPr lang="ru-RU" sz="2000" dirty="0">
                <a:latin typeface="+mn-lt"/>
              </a:rPr>
              <a:t>Источник: </a:t>
            </a:r>
            <a:r>
              <a:rPr lang="ru-RU" altLang="ru-RU" sz="2000" dirty="0">
                <a:latin typeface="+mn-lt"/>
              </a:rPr>
              <a:t>Фредерик Брукс. Мифический человеко-месяц или как создаются программные системы, стр. 17</a:t>
            </a:r>
            <a:endParaRPr lang="ru-RU" sz="2000" dirty="0">
              <a:latin typeface="+mn-lt"/>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sz="quarter" idx="1"/>
          </p:nvPr>
        </p:nvSpPr>
        <p:spPr>
          <a:xfrm>
            <a:off x="539750" y="1484313"/>
            <a:ext cx="7772400" cy="4572000"/>
          </a:xfrm>
        </p:spPr>
        <p:txBody>
          <a:bodyPr>
            <a:normAutofit/>
          </a:bodyPr>
          <a:lstStyle/>
          <a:p>
            <a:pPr marL="274320" indent="-274320" eaLnBrk="1" fontAlgn="auto" hangingPunct="1">
              <a:lnSpc>
                <a:spcPct val="90000"/>
              </a:lnSpc>
              <a:spcBef>
                <a:spcPts val="580"/>
              </a:spcBef>
              <a:spcAft>
                <a:spcPts val="0"/>
              </a:spcAft>
              <a:buFont typeface="Wingdings" pitchFamily="2" charset="2"/>
              <a:buNone/>
              <a:defRPr/>
            </a:pPr>
            <a:r>
              <a:rPr lang="ru-RU" altLang="ru-RU" dirty="0" smtClean="0">
                <a:latin typeface="+mj-lt"/>
              </a:rPr>
              <a:t>   </a:t>
            </a:r>
            <a:r>
              <a:rPr lang="ru-RU" altLang="ru-RU" sz="2800" dirty="0" smtClean="0"/>
              <a:t>«Программист подобно поэту, работает почти непосредственно с чистой мыслью. Он строит свои замки в воздухе и из воздуха, творя силой воображения. Однако эта податливость «материала» таит свои проблемы. Во-первых, необходима безошибочная точность действий: одна ошибка и чудо не состоялось!» </a:t>
            </a:r>
          </a:p>
          <a:p>
            <a:pPr marL="274320" indent="-274320" algn="r" eaLnBrk="1" fontAlgn="auto" hangingPunct="1">
              <a:lnSpc>
                <a:spcPct val="90000"/>
              </a:lnSpc>
              <a:spcBef>
                <a:spcPts val="580"/>
              </a:spcBef>
              <a:spcAft>
                <a:spcPts val="0"/>
              </a:spcAft>
              <a:buFont typeface="Wingdings" pitchFamily="2" charset="2"/>
              <a:buNone/>
              <a:defRPr/>
            </a:pPr>
            <a:r>
              <a:rPr lang="ru-RU" altLang="ru-RU" sz="2800" dirty="0" smtClean="0"/>
              <a:t>Ф. Брукс</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TotalTime>
  <Words>2085</Words>
  <Application>Microsoft Office PowerPoint</Application>
  <PresentationFormat>Экран (4:3)</PresentationFormat>
  <Paragraphs>181</Paragraphs>
  <Slides>26</Slides>
  <Notes>1</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26</vt:i4>
      </vt:variant>
    </vt:vector>
  </HeadingPairs>
  <TitlesOfParts>
    <vt:vector size="28" baseType="lpstr">
      <vt:lpstr>Справедливость</vt:lpstr>
      <vt:lpstr>Clip</vt:lpstr>
      <vt:lpstr>Основы программной инженерии</vt:lpstr>
      <vt:lpstr>Лекция 1</vt:lpstr>
      <vt:lpstr> Основы программной инженерии</vt:lpstr>
      <vt:lpstr>Информационный ресурс для поддержки курса</vt:lpstr>
      <vt:lpstr>Вместо введения </vt:lpstr>
      <vt:lpstr>Программирование – стадии эволюции</vt:lpstr>
      <vt:lpstr>Процент успешных проектов по созданию программного обеспечения чрезвычайно низок. Почему? </vt:lpstr>
      <vt:lpstr>Презентация PowerPoint</vt:lpstr>
      <vt:lpstr>Презентация PowerPoint</vt:lpstr>
      <vt:lpstr>Факторы, которые следует учитывать при разработке программного обеспечения</vt:lpstr>
      <vt:lpstr>Презентация PowerPoint</vt:lpstr>
      <vt:lpstr>Отличительные особенности программной инженерии</vt:lpstr>
      <vt:lpstr>Программная инженерия (Software Engineering) и ее теоретические основы</vt:lpstr>
      <vt:lpstr>Требования к инженерам-программистам</vt:lpstr>
      <vt:lpstr>Презентация PowerPoint</vt:lpstr>
      <vt:lpstr>Содержание курса</vt:lpstr>
      <vt:lpstr>Стандарты программной инженерии </vt:lpstr>
      <vt:lpstr>Основные типы стандартов </vt:lpstr>
      <vt:lpstr>Разработчики стандартов в области программной инженерии</vt:lpstr>
      <vt:lpstr>Ядро профессиональных знаний SWEBOK (Software Engineering Body of Knowledge) </vt:lpstr>
      <vt:lpstr>Свод знаний по управлению проектами PMI PMBOK (Project Management Body of Knowledge)</vt:lpstr>
      <vt:lpstr>Кодекс этики программной инженерии (краткая версия)</vt:lpstr>
      <vt:lpstr>Принципы, положенные в основу кодекса этики программной инженерии</vt:lpstr>
      <vt:lpstr>Список литературы</vt:lpstr>
      <vt:lpstr>Список литературы</vt:lpstr>
      <vt:lpstr>Список литературы</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Инженерный менеджмент и офисные технологии</dc:title>
  <dc:creator>*</dc:creator>
  <cp:lastModifiedBy>GYPNORION</cp:lastModifiedBy>
  <cp:revision>76</cp:revision>
  <dcterms:created xsi:type="dcterms:W3CDTF">2001-12-31T21:12:35Z</dcterms:created>
  <dcterms:modified xsi:type="dcterms:W3CDTF">2016-03-06T15:29:54Z</dcterms:modified>
</cp:coreProperties>
</file>