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3"/>
  </p:notesMasterIdLst>
  <p:sldIdLst>
    <p:sldId id="256" r:id="rId2"/>
    <p:sldId id="257" r:id="rId3"/>
    <p:sldId id="293" r:id="rId4"/>
    <p:sldId id="289" r:id="rId5"/>
    <p:sldId id="290" r:id="rId6"/>
    <p:sldId id="292" r:id="rId7"/>
    <p:sldId id="299" r:id="rId8"/>
    <p:sldId id="301" r:id="rId9"/>
    <p:sldId id="313" r:id="rId10"/>
    <p:sldId id="314" r:id="rId11"/>
    <p:sldId id="327" r:id="rId12"/>
    <p:sldId id="328" r:id="rId13"/>
    <p:sldId id="329" r:id="rId14"/>
    <p:sldId id="324" r:id="rId15"/>
    <p:sldId id="325" r:id="rId16"/>
    <p:sldId id="326" r:id="rId17"/>
    <p:sldId id="308" r:id="rId18"/>
    <p:sldId id="302" r:id="rId19"/>
    <p:sldId id="303" r:id="rId20"/>
    <p:sldId id="304" r:id="rId21"/>
    <p:sldId id="305" r:id="rId22"/>
    <p:sldId id="310" r:id="rId23"/>
    <p:sldId id="311" r:id="rId24"/>
    <p:sldId id="312" r:id="rId25"/>
    <p:sldId id="318" r:id="rId26"/>
    <p:sldId id="319" r:id="rId27"/>
    <p:sldId id="322" r:id="rId28"/>
    <p:sldId id="321" r:id="rId29"/>
    <p:sldId id="323" r:id="rId30"/>
    <p:sldId id="331" r:id="rId31"/>
    <p:sldId id="316" r:id="rId32"/>
  </p:sldIdLst>
  <p:sldSz cx="9144000" cy="6858000" type="screen4x3"/>
  <p:notesSz cx="6858000" cy="9144000"/>
  <p:defaultTextStyle>
    <a:defPPr>
      <a:defRPr lang="ru-RU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96216D-F93C-40DE-968C-938789FA0825}" type="datetimeFigureOut">
              <a:rPr lang="ru-RU"/>
              <a:pPr>
                <a:defRPr/>
              </a:pPr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C81303-8A66-4DF0-9B29-7D6397C0BE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fld id="{422F2CEF-C7B6-47BD-B38E-B0AFB5630BFE}" type="slidenum">
              <a:rPr lang="ru-RU" altLang="ru-RU" smtClean="0">
                <a:latin typeface="Arial" charset="0"/>
              </a:rPr>
              <a:pPr eaLnBrk="1" hangingPunct="1">
                <a:spcBef>
                  <a:spcPct val="20000"/>
                </a:spcBef>
              </a:pPr>
              <a:t>14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fld id="{0B7FE6DE-8B36-4FF6-B250-010D21692BEA}" type="slidenum">
              <a:rPr lang="ru-RU" altLang="ru-RU" smtClean="0">
                <a:latin typeface="Arial" charset="0"/>
              </a:rPr>
              <a:pPr eaLnBrk="1" hangingPunct="1">
                <a:spcBef>
                  <a:spcPct val="20000"/>
                </a:spcBef>
              </a:pPr>
              <a:t>19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A76F6A-C854-40E4-8CB0-996B0EE35F3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2118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19A2A-1A5B-4946-8724-FE93E8711B1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0948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87F99-7595-4E49-975B-A3D8B12121E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8772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03963-0D98-4EAC-B1C1-668A18BC34B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4824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2C60-4B70-4BE2-9C8D-0A0F2696D4E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440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66E1D-4B47-4476-8275-AE716E1496B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794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FD402-5682-4D2F-AA12-16A4CD1CFF3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389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0BB35-7C3D-45D7-8F4A-A81B207BC21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300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B7501-4B8C-4A0B-B505-7CBA4DF74FF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07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6535F-BB7A-4076-9206-5507F172CF6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6945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9FE6F-07AD-4B47-B7E8-01033313DF7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89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3248D01-D596-4763-8970-AE2D38EE865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3" r:id="rId2"/>
    <p:sldLayoutId id="2147483871" r:id="rId3"/>
    <p:sldLayoutId id="2147483864" r:id="rId4"/>
    <p:sldLayoutId id="2147483865" r:id="rId5"/>
    <p:sldLayoutId id="2147483866" r:id="rId6"/>
    <p:sldLayoutId id="2147483867" r:id="rId7"/>
    <p:sldLayoutId id="2147483872" r:id="rId8"/>
    <p:sldLayoutId id="2147483873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FD7C7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7BC2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7BC2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501008"/>
            <a:ext cx="6400800" cy="2160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Барышникова Марина Юрьевна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Каф. ИУ-7</a:t>
            </a:r>
            <a:endParaRPr lang="en-US" altLang="ru-RU" dirty="0" smtClean="0"/>
          </a:p>
          <a:p>
            <a:pPr eaLnBrk="1" hangingPunct="1">
              <a:lnSpc>
                <a:spcPct val="80000"/>
              </a:lnSpc>
            </a:pPr>
            <a:endParaRPr lang="ru-RU" altLang="ru-RU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800" dirty="0" smtClean="0"/>
              <a:t>baryshnikovam@mail.ru</a:t>
            </a:r>
            <a:endParaRPr lang="ru-RU" altLang="ru-RU" sz="28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2296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4400" smtClean="0"/>
              <a:t>Основы программной инженерии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59" y="476672"/>
            <a:ext cx="7543800" cy="718145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Словесно-формульный способ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2924175"/>
            <a:ext cx="8210550" cy="338514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dirty="0" smtClean="0"/>
              <a:t>Пусть необходимо найти значение выражения:</a:t>
            </a:r>
            <a:endParaRPr lang="ru-RU" sz="2000" b="1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ru-RU" sz="2000" b="1" dirty="0" smtClean="0"/>
              <a:t>у=2а-(х+6) </a:t>
            </a:r>
            <a:endParaRPr lang="ru-RU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900" dirty="0" smtClean="0"/>
          </a:p>
          <a:p>
            <a:pPr marL="0" indent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dirty="0" smtClean="0"/>
              <a:t>Словесно-формульным способом алгоритм решения этой задачи может быть записан в следующем виде: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dirty="0" smtClean="0"/>
              <a:t>1.    Ввести значения </a:t>
            </a:r>
            <a:r>
              <a:rPr lang="ru-RU" sz="2000" i="1" dirty="0" smtClean="0"/>
              <a:t>а</a:t>
            </a:r>
            <a:r>
              <a:rPr lang="ru-RU" sz="2000" dirty="0" smtClean="0"/>
              <a:t> и </a:t>
            </a:r>
            <a:r>
              <a:rPr lang="ru-RU" sz="2000" i="1" dirty="0" err="1" smtClean="0"/>
              <a:t>х</a:t>
            </a:r>
            <a:endParaRPr lang="ru-RU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dirty="0" smtClean="0"/>
              <a:t>2.    Сложить </a:t>
            </a:r>
            <a:r>
              <a:rPr lang="ru-RU" sz="2000" i="1" dirty="0" err="1" smtClean="0"/>
              <a:t>х</a:t>
            </a:r>
            <a:r>
              <a:rPr lang="ru-RU" sz="2000" i="1" dirty="0" smtClean="0"/>
              <a:t> </a:t>
            </a:r>
            <a:r>
              <a:rPr lang="ru-RU" sz="2000" dirty="0" smtClean="0"/>
              <a:t>и </a:t>
            </a:r>
            <a:r>
              <a:rPr lang="ru-RU" sz="2000" i="1" dirty="0" smtClean="0"/>
              <a:t>6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dirty="0" smtClean="0"/>
              <a:t>3.    Умножить </a:t>
            </a:r>
            <a:r>
              <a:rPr lang="ru-RU" sz="2000" i="1" dirty="0" smtClean="0"/>
              <a:t>а</a:t>
            </a:r>
            <a:r>
              <a:rPr lang="ru-RU" sz="2000" dirty="0" smtClean="0"/>
              <a:t> на </a:t>
            </a:r>
            <a:r>
              <a:rPr lang="ru-RU" sz="2000" i="1" dirty="0" smtClean="0"/>
              <a:t>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dirty="0" smtClean="0"/>
              <a:t>4.    Вычесть из </a:t>
            </a:r>
            <a:r>
              <a:rPr lang="ru-RU" sz="2000" i="1" dirty="0" smtClean="0"/>
              <a:t>2а</a:t>
            </a:r>
            <a:r>
              <a:rPr lang="ru-RU" sz="2000" dirty="0" smtClean="0"/>
              <a:t> сумму (</a:t>
            </a:r>
            <a:r>
              <a:rPr lang="ru-RU" sz="2000" i="1" dirty="0" smtClean="0"/>
              <a:t>х+6</a:t>
            </a:r>
            <a:r>
              <a:rPr lang="ru-RU" sz="2000" dirty="0" smtClean="0"/>
              <a:t>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dirty="0" smtClean="0"/>
              <a:t>5.    Вывести у как результат вычисления выражения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67544" y="1484311"/>
            <a:ext cx="7777112" cy="1081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dirty="0" smtClean="0">
                <a:latin typeface="+mn-lt"/>
              </a:rPr>
              <a:t>При</a:t>
            </a:r>
            <a:r>
              <a:rPr lang="ru-RU" altLang="ru-RU" b="1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словесно-формульном способе алгоритм записывается </a:t>
            </a:r>
          </a:p>
          <a:p>
            <a:pPr eaLnBrk="1" hangingPunct="1">
              <a:defRPr/>
            </a:pPr>
            <a:r>
              <a:rPr lang="ru-RU" altLang="ru-RU" dirty="0" smtClean="0">
                <a:latin typeface="+mn-lt"/>
              </a:rPr>
              <a:t>в виде текста с формулами по пунктам, определяющим </a:t>
            </a:r>
          </a:p>
          <a:p>
            <a:pPr eaLnBrk="1" hangingPunct="1">
              <a:defRPr/>
            </a:pPr>
            <a:r>
              <a:rPr lang="ru-RU" altLang="ru-RU" dirty="0" smtClean="0">
                <a:latin typeface="+mn-lt"/>
              </a:rPr>
              <a:t>последовательность действий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63550" y="111125"/>
            <a:ext cx="7931150" cy="581025"/>
          </a:xfrm>
        </p:spPr>
        <p:txBody>
          <a:bodyPr/>
          <a:lstStyle/>
          <a:p>
            <a:pPr eaLnBrk="1" hangingPunct="1"/>
            <a:r>
              <a:rPr lang="ru-RU" altLang="ru-RU" sz="2800" smtClean="0"/>
              <a:t>Стандарты графических </a:t>
            </a:r>
            <a:r>
              <a:rPr lang="ru-RU" altLang="ru-RU" sz="2800" b="1" smtClean="0"/>
              <a:t>и</a:t>
            </a:r>
            <a:r>
              <a:rPr lang="ru-RU" altLang="ru-RU" sz="2800" smtClean="0"/>
              <a:t>зображений блоков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01601"/>
              </p:ext>
            </p:extLst>
          </p:nvPr>
        </p:nvGraphicFramePr>
        <p:xfrm>
          <a:off x="179512" y="932230"/>
          <a:ext cx="8856662" cy="5843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0551"/>
                <a:gridCol w="2761603"/>
                <a:gridCol w="3584508"/>
              </a:tblGrid>
              <a:tr h="262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Наименование символа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0211" marR="2021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Обозначение и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размеры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Функция</a:t>
                      </a:r>
                      <a:endParaRPr lang="ru-RU" sz="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34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Процесс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(вычислительный блок)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Выполнение операции или группы операций, в результате которых изменяются значение, форма представления или расположение данных</a:t>
                      </a:r>
                    </a:p>
                  </a:txBody>
                  <a:tcPr marL="38293" marR="38293" marT="0" marB="0"/>
                </a:tc>
              </a:tr>
              <a:tr h="6401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Решение (логический блок)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Выбор направления выполнения алгоритма в зависимости от некоторых условий</a:t>
                      </a:r>
                    </a:p>
                  </a:txBody>
                  <a:tcPr marL="38293" marR="38293" marT="0" marB="0"/>
                </a:tc>
              </a:tr>
              <a:tr h="6401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Модификация (заголовок цикла)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Выполнение операций по управлению циклом – повторением команды или группы команд алгоритма</a:t>
                      </a:r>
                    </a:p>
                  </a:txBody>
                  <a:tcPr marL="38293" marR="38293" marT="0" marB="0"/>
                </a:tc>
              </a:tr>
              <a:tr h="5024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Пуск-останов (начало-конец)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выполнения программы или подпрограммы</a:t>
                      </a:r>
                    </a:p>
                  </a:txBody>
                  <a:tcPr marL="38293" marR="38293" marT="0" marB="0"/>
                </a:tc>
              </a:tr>
              <a:tr h="753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Предопределенный процесс (вызов подпрограммы)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Вызов и использование ранее созданных и отдельно описанных алгоритмов (подпрограмм)</a:t>
                      </a:r>
                    </a:p>
                  </a:txBody>
                  <a:tcPr marL="38293" marR="38293" marT="0" marB="0"/>
                </a:tc>
              </a:tr>
              <a:tr h="654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Ввод/вывод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Общее обозначение ввода или вывода данных в алгоритме безотносительно к внешнему устройству</a:t>
                      </a:r>
                    </a:p>
                  </a:txBody>
                  <a:tcPr marL="38293" marR="38293" marT="0" marB="0"/>
                </a:tc>
              </a:tr>
              <a:tr h="5024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Соединитель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Указание прерванной связи между блокам в пределах одной страницы</a:t>
                      </a:r>
                    </a:p>
                  </a:txBody>
                  <a:tcPr marL="38293" marR="38293" marT="0" marB="0"/>
                </a:tc>
              </a:tr>
              <a:tr h="8535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Межстраничный соединитель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293" marR="38293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Указание прерванной связи между блоками, расположенными на разных листах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8293" marR="38293" marT="0" marB="0"/>
                </a:tc>
              </a:tr>
            </a:tbl>
          </a:graphicData>
        </a:graphic>
      </p:graphicFrame>
      <p:pic>
        <p:nvPicPr>
          <p:cNvPr id="16429" name="Picture 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" t="6693"/>
          <a:stretch>
            <a:fillRect/>
          </a:stretch>
        </p:blipFill>
        <p:spPr bwMode="auto">
          <a:xfrm>
            <a:off x="3176588" y="1484313"/>
            <a:ext cx="1028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0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349500"/>
            <a:ext cx="838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1" name="Picture 6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997200"/>
            <a:ext cx="1162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2" name="Picture 5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1" b="9061"/>
          <a:stretch>
            <a:fillRect/>
          </a:stretch>
        </p:blipFill>
        <p:spPr bwMode="auto">
          <a:xfrm>
            <a:off x="3148013" y="3711575"/>
            <a:ext cx="1114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3" name="Picture 4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 r="8350"/>
          <a:stretch>
            <a:fillRect/>
          </a:stretch>
        </p:blipFill>
        <p:spPr bwMode="auto">
          <a:xfrm>
            <a:off x="3248025" y="4038600"/>
            <a:ext cx="8858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4" name="Picture 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b="4417"/>
          <a:stretch>
            <a:fillRect/>
          </a:stretch>
        </p:blipFill>
        <p:spPr bwMode="auto">
          <a:xfrm>
            <a:off x="3248025" y="4733925"/>
            <a:ext cx="1181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5" name="Picture 2" descr="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 b="9814"/>
          <a:stretch>
            <a:fillRect/>
          </a:stretch>
        </p:blipFill>
        <p:spPr bwMode="auto">
          <a:xfrm>
            <a:off x="3248025" y="5591175"/>
            <a:ext cx="7715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36" name="Line 9"/>
          <p:cNvSpPr>
            <a:spLocks noChangeShapeType="1"/>
          </p:cNvSpPr>
          <p:nvPr/>
        </p:nvSpPr>
        <p:spPr bwMode="auto">
          <a:xfrm>
            <a:off x="4648200" y="41290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37" name="Line 10"/>
          <p:cNvSpPr>
            <a:spLocks noChangeShapeType="1"/>
          </p:cNvSpPr>
          <p:nvPr/>
        </p:nvSpPr>
        <p:spPr bwMode="auto">
          <a:xfrm>
            <a:off x="4648200" y="41290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38" name="Line 11"/>
          <p:cNvSpPr>
            <a:spLocks noChangeShapeType="1"/>
          </p:cNvSpPr>
          <p:nvPr/>
        </p:nvSpPr>
        <p:spPr bwMode="auto">
          <a:xfrm>
            <a:off x="4648200" y="41290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39" name="Line 12"/>
          <p:cNvSpPr>
            <a:spLocks noChangeShapeType="1"/>
          </p:cNvSpPr>
          <p:nvPr/>
        </p:nvSpPr>
        <p:spPr bwMode="auto">
          <a:xfrm>
            <a:off x="5105400" y="40386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40" name="Line 13"/>
          <p:cNvSpPr>
            <a:spLocks noChangeShapeType="1"/>
          </p:cNvSpPr>
          <p:nvPr/>
        </p:nvSpPr>
        <p:spPr bwMode="auto">
          <a:xfrm>
            <a:off x="5470525" y="67818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41" name="Line 14"/>
          <p:cNvSpPr>
            <a:spLocks noChangeShapeType="1"/>
          </p:cNvSpPr>
          <p:nvPr/>
        </p:nvSpPr>
        <p:spPr bwMode="auto">
          <a:xfrm>
            <a:off x="5470525" y="67818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6442" name="Picture 1" descr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5278"/>
          <a:stretch>
            <a:fillRect/>
          </a:stretch>
        </p:blipFill>
        <p:spPr bwMode="auto">
          <a:xfrm>
            <a:off x="3743325" y="6097588"/>
            <a:ext cx="6381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43" name="TextBox 10"/>
          <p:cNvSpPr txBox="1">
            <a:spLocks noChangeArrowheads="1"/>
          </p:cNvSpPr>
          <p:nvPr/>
        </p:nvSpPr>
        <p:spPr bwMode="auto">
          <a:xfrm>
            <a:off x="4500563" y="512763"/>
            <a:ext cx="3511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dirty="0" smtClean="0">
                <a:latin typeface="+mn-lt"/>
              </a:rPr>
              <a:t>а = 10, 15, 20 мм; </a:t>
            </a:r>
            <a:r>
              <a:rPr lang="en-US" altLang="ru-RU" sz="2000" dirty="0" smtClean="0">
                <a:latin typeface="+mn-lt"/>
              </a:rPr>
              <a:t>b</a:t>
            </a:r>
            <a:r>
              <a:rPr lang="ru-RU" altLang="ru-RU" sz="2000" dirty="0" smtClean="0">
                <a:latin typeface="+mn-lt"/>
              </a:rPr>
              <a:t> = 1,5а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5184775" cy="719138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Применение блок-схем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908050"/>
            <a:ext cx="8713787" cy="57610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616825" cy="1081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600" smtClean="0"/>
              <a:t>Пример псевдокода для функции печати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750" y="1484313"/>
            <a:ext cx="7772400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dirty="0" smtClean="0"/>
              <a:t>Вход: </a:t>
            </a:r>
            <a:r>
              <a:rPr lang="en-US" dirty="0" smtClean="0"/>
              <a:t>  </a:t>
            </a:r>
            <a:r>
              <a:rPr lang="en-US" dirty="0" smtClean="0">
                <a:latin typeface="Cambria" panose="02040503050406030204" pitchFamily="18" charset="0"/>
              </a:rPr>
              <a:t>a</a:t>
            </a:r>
            <a:r>
              <a:rPr lang="ru-RU" dirty="0" smtClean="0"/>
              <a:t> – массив целых чисел, 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dirty="0" smtClean="0"/>
              <a:t>          </a:t>
            </a:r>
            <a:r>
              <a:rPr lang="en-US" dirty="0" smtClean="0"/>
              <a:t>    n</a:t>
            </a:r>
            <a:r>
              <a:rPr lang="ru-RU" dirty="0" smtClean="0"/>
              <a:t> – количество элементов в массиве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dirty="0" smtClean="0"/>
              <a:t>Выход: </a:t>
            </a:r>
            <a:r>
              <a:rPr lang="en-US" dirty="0" smtClean="0"/>
              <a:t>-</a:t>
            </a:r>
            <a:endParaRPr lang="ru-RU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 </a:t>
            </a:r>
            <a:endParaRPr lang="ru-RU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b="1" dirty="0" smtClean="0"/>
              <a:t>пока</a:t>
            </a:r>
            <a:r>
              <a:rPr lang="ru-RU" dirty="0" smtClean="0"/>
              <a:t> не конец массива </a:t>
            </a:r>
            <a:r>
              <a:rPr lang="ru-RU" b="1" dirty="0" smtClean="0"/>
              <a:t>делать</a:t>
            </a:r>
            <a:endParaRPr lang="ru-RU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dirty="0" smtClean="0"/>
              <a:t>	печатать очередной элемент массива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b="1" dirty="0" smtClean="0"/>
              <a:t>все пока</a:t>
            </a:r>
            <a:endParaRPr lang="ru-RU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792162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Технология разработки алгоритмов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075613" cy="55451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400" dirty="0" smtClean="0"/>
              <a:t>Качества хорошего алгоритма: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altLang="ru-RU" sz="2400" dirty="0" smtClean="0"/>
              <a:t>правильно решает поставленную задачу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altLang="ru-RU" sz="2400" dirty="0"/>
              <a:t>легок для понимания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altLang="ru-RU" sz="2400" dirty="0"/>
              <a:t>прост для доказательства правильности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altLang="ru-RU" sz="2400" dirty="0"/>
              <a:t>удобен для модификации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400" dirty="0" smtClean="0"/>
              <a:t> </a:t>
            </a:r>
          </a:p>
          <a:p>
            <a:pPr marL="0" indent="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400" dirty="0" smtClean="0"/>
              <a:t>Конструирование и оформление алгоритмов осуществляется в рамках структурного подхода, в основе которого лежит теорема о структурировании: алгоритм решения любой практически вычислимой задачи может быть представлен с использованием трех элементарных базисных управляющих структур: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400" dirty="0" smtClean="0"/>
              <a:t> а) </a:t>
            </a:r>
            <a:r>
              <a:rPr lang="ru-RU" altLang="ru-RU" sz="2400" dirty="0" smtClean="0"/>
              <a:t>следования</a:t>
            </a:r>
            <a:endParaRPr lang="ru-RU" altLang="ru-RU" sz="2400" dirty="0" smtClean="0"/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400" dirty="0" smtClean="0"/>
              <a:t> б) </a:t>
            </a:r>
            <a:r>
              <a:rPr lang="ru-RU" altLang="ru-RU" sz="2400" dirty="0" smtClean="0"/>
              <a:t>ветвления</a:t>
            </a:r>
            <a:endParaRPr lang="ru-RU" altLang="ru-RU" sz="2400" dirty="0" smtClean="0"/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2400" dirty="0" smtClean="0"/>
              <a:t> в) цикла с предусловием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dirty="0" smtClean="0"/>
              <a:t> Базисные управляющие структуры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ru-RU" altLang="ru-RU" sz="2100">
              <a:latin typeface="Arial" charset="0"/>
              <a:cs typeface="Arial" charset="0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58775" y="836613"/>
          <a:ext cx="8424863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3" imgW="6180999" imgH="2322093" progId="Visio.Drawing.5">
                  <p:embed/>
                </p:oleObj>
              </mc:Choice>
              <mc:Fallback>
                <p:oleObj r:id="rId3" imgW="6180999" imgH="2322093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836613"/>
                        <a:ext cx="8424863" cy="3960812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79388" y="4652963"/>
            <a:ext cx="84248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altLang="ru-RU" dirty="0" smtClean="0">
                <a:latin typeface="+mn-lt"/>
                <a:cs typeface="Arial" charset="0"/>
              </a:rPr>
              <a:t>где </a:t>
            </a:r>
            <a:r>
              <a:rPr lang="en-US" altLang="ru-RU" dirty="0" smtClean="0">
                <a:latin typeface="+mn-lt"/>
                <a:cs typeface="Arial" charset="0"/>
              </a:rPr>
              <a:t>P</a:t>
            </a:r>
            <a:r>
              <a:rPr lang="ru-RU" altLang="ru-RU" dirty="0" smtClean="0">
                <a:latin typeface="+mn-lt"/>
                <a:cs typeface="Arial" charset="0"/>
              </a:rPr>
              <a:t> – условие, </a:t>
            </a:r>
            <a:r>
              <a:rPr lang="en-US" altLang="ru-RU" dirty="0" smtClean="0">
                <a:latin typeface="+mn-lt"/>
                <a:cs typeface="Arial" charset="0"/>
              </a:rPr>
              <a:t>S</a:t>
            </a:r>
            <a:r>
              <a:rPr lang="ru-RU" altLang="ru-RU" dirty="0" smtClean="0">
                <a:latin typeface="+mn-lt"/>
                <a:cs typeface="Arial" charset="0"/>
              </a:rPr>
              <a:t> – оператор</a:t>
            </a:r>
          </a:p>
          <a:p>
            <a:pPr eaLnBrk="1" hangingPunct="1">
              <a:defRPr/>
            </a:pPr>
            <a:r>
              <a:rPr lang="ru-RU" altLang="ru-RU" dirty="0" smtClean="0">
                <a:latin typeface="+mn-lt"/>
                <a:cs typeface="Arial" charset="0"/>
              </a:rPr>
              <a:t>а) следование;            б)  ветвление;         в)  цикл с предусловием</a:t>
            </a:r>
          </a:p>
        </p:txBody>
      </p:sp>
      <p:sp>
        <p:nvSpPr>
          <p:cNvPr id="1030" name="TextBox 2"/>
          <p:cNvSpPr txBox="1">
            <a:spLocks noChangeArrowheads="1"/>
          </p:cNvSpPr>
          <p:nvPr/>
        </p:nvSpPr>
        <p:spPr bwMode="auto">
          <a:xfrm>
            <a:off x="315913" y="5627688"/>
            <a:ext cx="8424862" cy="1057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200" dirty="0" smtClean="0">
                <a:latin typeface="+mn-lt"/>
              </a:rPr>
              <a:t>Базисный набор управляющих структур является функционально полным</a:t>
            </a:r>
          </a:p>
          <a:p>
            <a:pPr eaLnBrk="1" hangingPunct="1">
              <a:defRPr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80400" cy="935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600" smtClean="0"/>
              <a:t>Дополнительные управляющие структуры</a:t>
            </a:r>
          </a:p>
        </p:txBody>
      </p:sp>
      <p:sp>
        <p:nvSpPr>
          <p:cNvPr id="21507" name="Rectangle 3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ru-RU" altLang="ru-RU" sz="2100">
              <a:latin typeface="Arial" charset="0"/>
            </a:endParaRPr>
          </a:p>
        </p:txBody>
      </p:sp>
      <p:sp>
        <p:nvSpPr>
          <p:cNvPr id="21508" name="Rectangle 6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ru-RU" altLang="ru-RU" sz="2100">
              <a:latin typeface="Arial" charset="0"/>
            </a:endParaRPr>
          </a:p>
        </p:txBody>
      </p:sp>
      <p:grpSp>
        <p:nvGrpSpPr>
          <p:cNvPr id="21509" name="Group 39"/>
          <p:cNvGrpSpPr>
            <a:grpSpLocks noChangeAspect="1"/>
          </p:cNvGrpSpPr>
          <p:nvPr/>
        </p:nvGrpSpPr>
        <p:grpSpPr bwMode="auto">
          <a:xfrm>
            <a:off x="5280025" y="1746250"/>
            <a:ext cx="3395663" cy="2406650"/>
            <a:chOff x="0" y="75"/>
            <a:chExt cx="4746" cy="3363"/>
          </a:xfrm>
        </p:grpSpPr>
        <p:sp>
          <p:nvSpPr>
            <p:cNvPr id="21543" name="AutoShape 61"/>
            <p:cNvSpPr>
              <a:spLocks noChangeAspect="1" noChangeArrowheads="1"/>
            </p:cNvSpPr>
            <p:nvPr/>
          </p:nvSpPr>
          <p:spPr bwMode="auto">
            <a:xfrm>
              <a:off x="0" y="75"/>
              <a:ext cx="4746" cy="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CFD7C7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E7BC2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ru-RU" altLang="ru-RU" sz="2100">
                <a:latin typeface="Arial" charset="0"/>
              </a:endParaRPr>
            </a:p>
          </p:txBody>
        </p:sp>
        <p:sp>
          <p:nvSpPr>
            <p:cNvPr id="21544" name="Line 60"/>
            <p:cNvSpPr>
              <a:spLocks noChangeShapeType="1"/>
            </p:cNvSpPr>
            <p:nvPr/>
          </p:nvSpPr>
          <p:spPr bwMode="auto">
            <a:xfrm>
              <a:off x="1073" y="75"/>
              <a:ext cx="1" cy="157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45" name="Freeform 59"/>
            <p:cNvSpPr>
              <a:spLocks/>
            </p:cNvSpPr>
            <p:nvPr/>
          </p:nvSpPr>
          <p:spPr bwMode="auto">
            <a:xfrm>
              <a:off x="1026" y="232"/>
              <a:ext cx="94" cy="94"/>
            </a:xfrm>
            <a:custGeom>
              <a:avLst/>
              <a:gdLst>
                <a:gd name="T0" fmla="*/ 0 w 94"/>
                <a:gd name="T1" fmla="*/ 0 h 94"/>
                <a:gd name="T2" fmla="*/ 47 w 94"/>
                <a:gd name="T3" fmla="*/ 94 h 94"/>
                <a:gd name="T4" fmla="*/ 94 w 94"/>
                <a:gd name="T5" fmla="*/ 0 h 94"/>
                <a:gd name="T6" fmla="*/ 0 w 94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4"/>
                <a:gd name="T14" fmla="*/ 94 w 9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4">
                  <a:moveTo>
                    <a:pt x="0" y="0"/>
                  </a:moveTo>
                  <a:lnTo>
                    <a:pt x="47" y="94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46" name="Freeform 58"/>
            <p:cNvSpPr>
              <a:spLocks/>
            </p:cNvSpPr>
            <p:nvPr/>
          </p:nvSpPr>
          <p:spPr bwMode="auto">
            <a:xfrm>
              <a:off x="446" y="326"/>
              <a:ext cx="1254" cy="751"/>
            </a:xfrm>
            <a:custGeom>
              <a:avLst/>
              <a:gdLst>
                <a:gd name="T0" fmla="*/ 251 w 1254"/>
                <a:gd name="T1" fmla="*/ 751 h 751"/>
                <a:gd name="T2" fmla="*/ 1003 w 1254"/>
                <a:gd name="T3" fmla="*/ 751 h 751"/>
                <a:gd name="T4" fmla="*/ 1254 w 1254"/>
                <a:gd name="T5" fmla="*/ 375 h 751"/>
                <a:gd name="T6" fmla="*/ 1003 w 1254"/>
                <a:gd name="T7" fmla="*/ 0 h 751"/>
                <a:gd name="T8" fmla="*/ 251 w 1254"/>
                <a:gd name="T9" fmla="*/ 0 h 751"/>
                <a:gd name="T10" fmla="*/ 0 w 1254"/>
                <a:gd name="T11" fmla="*/ 375 h 751"/>
                <a:gd name="T12" fmla="*/ 251 w 1254"/>
                <a:gd name="T13" fmla="*/ 751 h 7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4"/>
                <a:gd name="T22" fmla="*/ 0 h 751"/>
                <a:gd name="T23" fmla="*/ 1254 w 1254"/>
                <a:gd name="T24" fmla="*/ 751 h 7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4" h="751">
                  <a:moveTo>
                    <a:pt x="251" y="751"/>
                  </a:moveTo>
                  <a:lnTo>
                    <a:pt x="1003" y="751"/>
                  </a:lnTo>
                  <a:lnTo>
                    <a:pt x="1254" y="375"/>
                  </a:lnTo>
                  <a:lnTo>
                    <a:pt x="1003" y="0"/>
                  </a:lnTo>
                  <a:lnTo>
                    <a:pt x="251" y="0"/>
                  </a:lnTo>
                  <a:lnTo>
                    <a:pt x="0" y="375"/>
                  </a:lnTo>
                  <a:lnTo>
                    <a:pt x="251" y="751"/>
                  </a:lnTo>
                  <a:close/>
                </a:path>
              </a:pathLst>
            </a:custGeom>
            <a:solidFill>
              <a:srgbClr val="FFFFFF"/>
            </a:solidFill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47" name="Line 57"/>
            <p:cNvSpPr>
              <a:spLocks noChangeShapeType="1"/>
            </p:cNvSpPr>
            <p:nvPr/>
          </p:nvSpPr>
          <p:spPr bwMode="auto">
            <a:xfrm flipH="1">
              <a:off x="1068" y="1077"/>
              <a:ext cx="5" cy="237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48" name="Rectangle 56"/>
            <p:cNvSpPr>
              <a:spLocks noChangeArrowheads="1"/>
            </p:cNvSpPr>
            <p:nvPr/>
          </p:nvSpPr>
          <p:spPr bwMode="auto">
            <a:xfrm>
              <a:off x="446" y="1327"/>
              <a:ext cx="1254" cy="752"/>
            </a:xfrm>
            <a:prstGeom prst="rect">
              <a:avLst/>
            </a:prstGeom>
            <a:solidFill>
              <a:srgbClr val="FFFFFF"/>
            </a:solidFill>
            <a:ln w="101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CFD7C7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E7BC2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ru-RU" altLang="ru-RU" sz="2100">
                <a:latin typeface="Arial" charset="0"/>
              </a:endParaRPr>
            </a:p>
          </p:txBody>
        </p:sp>
        <p:sp>
          <p:nvSpPr>
            <p:cNvPr id="21549" name="Freeform 55"/>
            <p:cNvSpPr>
              <a:spLocks/>
            </p:cNvSpPr>
            <p:nvPr/>
          </p:nvSpPr>
          <p:spPr bwMode="auto">
            <a:xfrm>
              <a:off x="70" y="701"/>
              <a:ext cx="1003" cy="1753"/>
            </a:xfrm>
            <a:custGeom>
              <a:avLst/>
              <a:gdLst>
                <a:gd name="T0" fmla="*/ 1003 w 1003"/>
                <a:gd name="T1" fmla="*/ 1378 h 1753"/>
                <a:gd name="T2" fmla="*/ 1003 w 1003"/>
                <a:gd name="T3" fmla="*/ 1753 h 1753"/>
                <a:gd name="T4" fmla="*/ 0 w 1003"/>
                <a:gd name="T5" fmla="*/ 1753 h 1753"/>
                <a:gd name="T6" fmla="*/ 0 w 1003"/>
                <a:gd name="T7" fmla="*/ 0 h 1753"/>
                <a:gd name="T8" fmla="*/ 297 w 1003"/>
                <a:gd name="T9" fmla="*/ 0 h 1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3"/>
                <a:gd name="T16" fmla="*/ 0 h 1753"/>
                <a:gd name="T17" fmla="*/ 1003 w 1003"/>
                <a:gd name="T18" fmla="*/ 1753 h 17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3" h="1753">
                  <a:moveTo>
                    <a:pt x="1003" y="1378"/>
                  </a:moveTo>
                  <a:lnTo>
                    <a:pt x="1003" y="1753"/>
                  </a:lnTo>
                  <a:lnTo>
                    <a:pt x="0" y="1753"/>
                  </a:lnTo>
                  <a:lnTo>
                    <a:pt x="0" y="0"/>
                  </a:lnTo>
                  <a:lnTo>
                    <a:pt x="297" y="0"/>
                  </a:lnTo>
                </a:path>
              </a:pathLst>
            </a:cu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50" name="Freeform 54"/>
            <p:cNvSpPr>
              <a:spLocks/>
            </p:cNvSpPr>
            <p:nvPr/>
          </p:nvSpPr>
          <p:spPr bwMode="auto">
            <a:xfrm>
              <a:off x="352" y="654"/>
              <a:ext cx="94" cy="94"/>
            </a:xfrm>
            <a:custGeom>
              <a:avLst/>
              <a:gdLst>
                <a:gd name="T0" fmla="*/ 0 w 94"/>
                <a:gd name="T1" fmla="*/ 0 h 94"/>
                <a:gd name="T2" fmla="*/ 94 w 94"/>
                <a:gd name="T3" fmla="*/ 47 h 94"/>
                <a:gd name="T4" fmla="*/ 0 w 94"/>
                <a:gd name="T5" fmla="*/ 94 h 94"/>
                <a:gd name="T6" fmla="*/ 0 w 94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4"/>
                <a:gd name="T14" fmla="*/ 94 w 9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4">
                  <a:moveTo>
                    <a:pt x="0" y="0"/>
                  </a:moveTo>
                  <a:lnTo>
                    <a:pt x="94" y="47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51" name="Freeform 53"/>
            <p:cNvSpPr>
              <a:spLocks/>
            </p:cNvSpPr>
            <p:nvPr/>
          </p:nvSpPr>
          <p:spPr bwMode="auto">
            <a:xfrm>
              <a:off x="1073" y="701"/>
              <a:ext cx="1003" cy="2129"/>
            </a:xfrm>
            <a:custGeom>
              <a:avLst/>
              <a:gdLst>
                <a:gd name="T0" fmla="*/ 627 w 1003"/>
                <a:gd name="T1" fmla="*/ 0 h 2129"/>
                <a:gd name="T2" fmla="*/ 1003 w 1003"/>
                <a:gd name="T3" fmla="*/ 0 h 2129"/>
                <a:gd name="T4" fmla="*/ 1003 w 1003"/>
                <a:gd name="T5" fmla="*/ 2129 h 2129"/>
                <a:gd name="T6" fmla="*/ 0 w 1003"/>
                <a:gd name="T7" fmla="*/ 2129 h 2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3"/>
                <a:gd name="T13" fmla="*/ 0 h 2129"/>
                <a:gd name="T14" fmla="*/ 1003 w 1003"/>
                <a:gd name="T15" fmla="*/ 2129 h 2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3" h="2129">
                  <a:moveTo>
                    <a:pt x="627" y="0"/>
                  </a:moveTo>
                  <a:lnTo>
                    <a:pt x="1003" y="0"/>
                  </a:lnTo>
                  <a:lnTo>
                    <a:pt x="1003" y="2129"/>
                  </a:lnTo>
                  <a:lnTo>
                    <a:pt x="0" y="2129"/>
                  </a:lnTo>
                </a:path>
              </a:pathLst>
            </a:cu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52" name="Line 52"/>
            <p:cNvSpPr>
              <a:spLocks noChangeShapeType="1"/>
            </p:cNvSpPr>
            <p:nvPr/>
          </p:nvSpPr>
          <p:spPr bwMode="auto">
            <a:xfrm>
              <a:off x="1073" y="2830"/>
              <a:ext cx="1" cy="156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53" name="Freeform 51"/>
            <p:cNvSpPr>
              <a:spLocks/>
            </p:cNvSpPr>
            <p:nvPr/>
          </p:nvSpPr>
          <p:spPr bwMode="auto">
            <a:xfrm>
              <a:off x="1026" y="2971"/>
              <a:ext cx="94" cy="109"/>
            </a:xfrm>
            <a:custGeom>
              <a:avLst/>
              <a:gdLst>
                <a:gd name="T0" fmla="*/ 0 w 94"/>
                <a:gd name="T1" fmla="*/ 0 h 109"/>
                <a:gd name="T2" fmla="*/ 47 w 94"/>
                <a:gd name="T3" fmla="*/ 109 h 109"/>
                <a:gd name="T4" fmla="*/ 94 w 94"/>
                <a:gd name="T5" fmla="*/ 0 h 109"/>
                <a:gd name="T6" fmla="*/ 0 w 94"/>
                <a:gd name="T7" fmla="*/ 0 h 1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09"/>
                <a:gd name="T14" fmla="*/ 94 w 94"/>
                <a:gd name="T15" fmla="*/ 109 h 1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09">
                  <a:moveTo>
                    <a:pt x="0" y="0"/>
                  </a:moveTo>
                  <a:lnTo>
                    <a:pt x="47" y="109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>
              <a:off x="4083" y="75"/>
              <a:ext cx="1" cy="407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55" name="Freeform 49"/>
            <p:cNvSpPr>
              <a:spLocks/>
            </p:cNvSpPr>
            <p:nvPr/>
          </p:nvSpPr>
          <p:spPr bwMode="auto">
            <a:xfrm>
              <a:off x="4035" y="482"/>
              <a:ext cx="95" cy="94"/>
            </a:xfrm>
            <a:custGeom>
              <a:avLst/>
              <a:gdLst>
                <a:gd name="T0" fmla="*/ 0 w 95"/>
                <a:gd name="T1" fmla="*/ 0 h 94"/>
                <a:gd name="T2" fmla="*/ 48 w 95"/>
                <a:gd name="T3" fmla="*/ 94 h 94"/>
                <a:gd name="T4" fmla="*/ 95 w 95"/>
                <a:gd name="T5" fmla="*/ 0 h 94"/>
                <a:gd name="T6" fmla="*/ 0 w 95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94"/>
                <a:gd name="T14" fmla="*/ 95 w 95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94">
                  <a:moveTo>
                    <a:pt x="0" y="0"/>
                  </a:moveTo>
                  <a:lnTo>
                    <a:pt x="48" y="94"/>
                  </a:lnTo>
                  <a:lnTo>
                    <a:pt x="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56" name="Rectangle 48"/>
            <p:cNvSpPr>
              <a:spLocks noChangeArrowheads="1"/>
            </p:cNvSpPr>
            <p:nvPr/>
          </p:nvSpPr>
          <p:spPr bwMode="auto">
            <a:xfrm>
              <a:off x="3455" y="576"/>
              <a:ext cx="1255" cy="751"/>
            </a:xfrm>
            <a:prstGeom prst="rect">
              <a:avLst/>
            </a:prstGeom>
            <a:solidFill>
              <a:srgbClr val="FFFFFF"/>
            </a:solidFill>
            <a:ln w="101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CFD7C7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E7BC2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ru-RU" altLang="ru-RU" sz="2100">
                <a:latin typeface="Arial" charset="0"/>
              </a:endParaRPr>
            </a:p>
          </p:txBody>
        </p:sp>
        <p:sp>
          <p:nvSpPr>
            <p:cNvPr id="21557" name="Line 47"/>
            <p:cNvSpPr>
              <a:spLocks noChangeShapeType="1"/>
            </p:cNvSpPr>
            <p:nvPr/>
          </p:nvSpPr>
          <p:spPr bwMode="auto">
            <a:xfrm>
              <a:off x="4083" y="1327"/>
              <a:ext cx="3" cy="257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58" name="Freeform 46"/>
            <p:cNvSpPr>
              <a:spLocks/>
            </p:cNvSpPr>
            <p:nvPr/>
          </p:nvSpPr>
          <p:spPr bwMode="auto">
            <a:xfrm>
              <a:off x="3455" y="1578"/>
              <a:ext cx="1255" cy="751"/>
            </a:xfrm>
            <a:custGeom>
              <a:avLst/>
              <a:gdLst>
                <a:gd name="T0" fmla="*/ 0 w 1255"/>
                <a:gd name="T1" fmla="*/ 375 h 751"/>
                <a:gd name="T2" fmla="*/ 628 w 1255"/>
                <a:gd name="T3" fmla="*/ 0 h 751"/>
                <a:gd name="T4" fmla="*/ 1255 w 1255"/>
                <a:gd name="T5" fmla="*/ 375 h 751"/>
                <a:gd name="T6" fmla="*/ 628 w 1255"/>
                <a:gd name="T7" fmla="*/ 751 h 751"/>
                <a:gd name="T8" fmla="*/ 0 w 1255"/>
                <a:gd name="T9" fmla="*/ 375 h 7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5"/>
                <a:gd name="T16" fmla="*/ 0 h 751"/>
                <a:gd name="T17" fmla="*/ 1255 w 1255"/>
                <a:gd name="T18" fmla="*/ 751 h 7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5" h="751">
                  <a:moveTo>
                    <a:pt x="0" y="375"/>
                  </a:moveTo>
                  <a:lnTo>
                    <a:pt x="628" y="0"/>
                  </a:lnTo>
                  <a:lnTo>
                    <a:pt x="1255" y="375"/>
                  </a:lnTo>
                  <a:lnTo>
                    <a:pt x="628" y="751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FFFFFF"/>
            </a:solidFill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59" name="Freeform 45"/>
            <p:cNvSpPr>
              <a:spLocks/>
            </p:cNvSpPr>
            <p:nvPr/>
          </p:nvSpPr>
          <p:spPr bwMode="auto">
            <a:xfrm>
              <a:off x="3079" y="326"/>
              <a:ext cx="925" cy="1627"/>
            </a:xfrm>
            <a:custGeom>
              <a:avLst/>
              <a:gdLst>
                <a:gd name="T0" fmla="*/ 376 w 925"/>
                <a:gd name="T1" fmla="*/ 1627 h 1627"/>
                <a:gd name="T2" fmla="*/ 0 w 925"/>
                <a:gd name="T3" fmla="*/ 1627 h 1627"/>
                <a:gd name="T4" fmla="*/ 0 w 925"/>
                <a:gd name="T5" fmla="*/ 0 h 1627"/>
                <a:gd name="T6" fmla="*/ 925 w 925"/>
                <a:gd name="T7" fmla="*/ 0 h 16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5"/>
                <a:gd name="T13" fmla="*/ 0 h 1627"/>
                <a:gd name="T14" fmla="*/ 925 w 925"/>
                <a:gd name="T15" fmla="*/ 1627 h 16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5" h="1627">
                  <a:moveTo>
                    <a:pt x="376" y="1627"/>
                  </a:moveTo>
                  <a:lnTo>
                    <a:pt x="0" y="1627"/>
                  </a:lnTo>
                  <a:lnTo>
                    <a:pt x="0" y="0"/>
                  </a:lnTo>
                  <a:lnTo>
                    <a:pt x="925" y="0"/>
                  </a:lnTo>
                </a:path>
              </a:pathLst>
            </a:cu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60" name="Freeform 44"/>
            <p:cNvSpPr>
              <a:spLocks/>
            </p:cNvSpPr>
            <p:nvPr/>
          </p:nvSpPr>
          <p:spPr bwMode="auto">
            <a:xfrm>
              <a:off x="3988" y="279"/>
              <a:ext cx="95" cy="94"/>
            </a:xfrm>
            <a:custGeom>
              <a:avLst/>
              <a:gdLst>
                <a:gd name="T0" fmla="*/ 0 w 95"/>
                <a:gd name="T1" fmla="*/ 0 h 94"/>
                <a:gd name="T2" fmla="*/ 95 w 95"/>
                <a:gd name="T3" fmla="*/ 47 h 94"/>
                <a:gd name="T4" fmla="*/ 0 w 95"/>
                <a:gd name="T5" fmla="*/ 94 h 94"/>
                <a:gd name="T6" fmla="*/ 0 w 95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94"/>
                <a:gd name="T14" fmla="*/ 95 w 95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94">
                  <a:moveTo>
                    <a:pt x="0" y="0"/>
                  </a:moveTo>
                  <a:lnTo>
                    <a:pt x="95" y="47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61" name="Line 43"/>
            <p:cNvSpPr>
              <a:spLocks noChangeShapeType="1"/>
            </p:cNvSpPr>
            <p:nvPr/>
          </p:nvSpPr>
          <p:spPr bwMode="auto">
            <a:xfrm>
              <a:off x="4083" y="2329"/>
              <a:ext cx="1" cy="266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62" name="Freeform 42"/>
            <p:cNvSpPr>
              <a:spLocks/>
            </p:cNvSpPr>
            <p:nvPr/>
          </p:nvSpPr>
          <p:spPr bwMode="auto">
            <a:xfrm>
              <a:off x="4035" y="2580"/>
              <a:ext cx="95" cy="93"/>
            </a:xfrm>
            <a:custGeom>
              <a:avLst/>
              <a:gdLst>
                <a:gd name="T0" fmla="*/ 0 w 95"/>
                <a:gd name="T1" fmla="*/ 0 h 93"/>
                <a:gd name="T2" fmla="*/ 48 w 95"/>
                <a:gd name="T3" fmla="*/ 93 h 93"/>
                <a:gd name="T4" fmla="*/ 95 w 95"/>
                <a:gd name="T5" fmla="*/ 0 h 93"/>
                <a:gd name="T6" fmla="*/ 0 w 95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93"/>
                <a:gd name="T14" fmla="*/ 95 w 95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93">
                  <a:moveTo>
                    <a:pt x="0" y="0"/>
                  </a:moveTo>
                  <a:lnTo>
                    <a:pt x="48" y="93"/>
                  </a:lnTo>
                  <a:lnTo>
                    <a:pt x="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63" name="Rectangle 41"/>
            <p:cNvSpPr>
              <a:spLocks noChangeArrowheads="1"/>
            </p:cNvSpPr>
            <p:nvPr/>
          </p:nvSpPr>
          <p:spPr bwMode="auto">
            <a:xfrm>
              <a:off x="720" y="3156"/>
              <a:ext cx="11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CFD7C7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E7BC2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ru-RU" sz="12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в</a:t>
              </a:r>
              <a:endParaRPr lang="en-US" altLang="ru-RU" sz="3600">
                <a:latin typeface="Arial" charset="0"/>
              </a:endParaRPr>
            </a:p>
          </p:txBody>
        </p:sp>
        <p:sp>
          <p:nvSpPr>
            <p:cNvPr id="21564" name="Rectangle 40"/>
            <p:cNvSpPr>
              <a:spLocks noChangeArrowheads="1"/>
            </p:cNvSpPr>
            <p:nvPr/>
          </p:nvSpPr>
          <p:spPr bwMode="auto">
            <a:xfrm>
              <a:off x="3744" y="3108"/>
              <a:ext cx="7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CFD7C7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E7BC2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ru-RU" sz="12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г</a:t>
              </a:r>
              <a:endParaRPr lang="en-US" altLang="ru-RU" sz="3600">
                <a:latin typeface="Arial" charset="0"/>
              </a:endParaRPr>
            </a:p>
          </p:txBody>
        </p:sp>
      </p:grpSp>
      <p:sp>
        <p:nvSpPr>
          <p:cNvPr id="20486" name="TextBox 25"/>
          <p:cNvSpPr txBox="1">
            <a:spLocks noChangeArrowheads="1"/>
          </p:cNvSpPr>
          <p:nvPr/>
        </p:nvSpPr>
        <p:spPr bwMode="auto">
          <a:xfrm>
            <a:off x="414338" y="4152900"/>
            <a:ext cx="4403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1800" dirty="0" smtClean="0">
                <a:latin typeface="+mn-lt"/>
              </a:rPr>
              <a:t>а) структура сокращенного </a:t>
            </a:r>
            <a:r>
              <a:rPr lang="ru-RU" altLang="ru-RU" sz="1800" dirty="0" smtClean="0">
                <a:latin typeface="+mn-lt"/>
              </a:rPr>
              <a:t>ветвления</a:t>
            </a:r>
            <a:endParaRPr lang="ru-RU" altLang="ru-RU" sz="18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altLang="ru-RU" sz="1800" dirty="0" smtClean="0">
                <a:latin typeface="+mn-lt"/>
              </a:rPr>
              <a:t>б)  структура </a:t>
            </a:r>
            <a:r>
              <a:rPr lang="ru-RU" altLang="ru-RU" sz="1800" dirty="0" smtClean="0">
                <a:latin typeface="+mn-lt"/>
              </a:rPr>
              <a:t>выбора </a:t>
            </a:r>
            <a:endParaRPr lang="ru-RU" altLang="ru-RU" sz="1800" dirty="0" smtClean="0">
              <a:latin typeface="+mn-lt"/>
            </a:endParaRPr>
          </a:p>
        </p:txBody>
      </p:sp>
      <p:sp>
        <p:nvSpPr>
          <p:cNvPr id="20487" name="TextBox 26"/>
          <p:cNvSpPr txBox="1">
            <a:spLocks noChangeArrowheads="1"/>
          </p:cNvSpPr>
          <p:nvPr/>
        </p:nvSpPr>
        <p:spPr bwMode="auto">
          <a:xfrm>
            <a:off x="5127625" y="4152900"/>
            <a:ext cx="3883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1800" dirty="0" smtClean="0">
                <a:latin typeface="+mn-lt"/>
              </a:rPr>
              <a:t>в) структура цикла с </a:t>
            </a:r>
            <a:r>
              <a:rPr lang="ru-RU" altLang="ru-RU" sz="1800" dirty="0" smtClean="0">
                <a:latin typeface="+mn-lt"/>
              </a:rPr>
              <a:t>параметром </a:t>
            </a:r>
            <a:endParaRPr lang="ru-RU" altLang="ru-RU" sz="18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altLang="ru-RU" sz="1800" dirty="0" smtClean="0">
                <a:latin typeface="+mn-lt"/>
              </a:rPr>
              <a:t>г) структура цикла с постусловием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25" y="4941888"/>
            <a:ext cx="8569325" cy="1449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buFontTx/>
              <a:buNone/>
              <a:defRPr/>
            </a:pPr>
            <a:r>
              <a:rPr lang="ru-RU" altLang="ru-RU" sz="1800" dirty="0">
                <a:latin typeface="+mn-lt"/>
              </a:rPr>
              <a:t>Любой алгоритм может быть построен посредством композиции базисных и дополнительных структур: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ru-RU" altLang="ru-RU" sz="1800" dirty="0">
                <a:latin typeface="+mn-lt"/>
              </a:rPr>
              <a:t>их последовательным соединением, т.е. образованием последовательных </a:t>
            </a:r>
            <a:r>
              <a:rPr lang="ru-RU" altLang="ru-RU" sz="1800" dirty="0" smtClean="0">
                <a:latin typeface="+mn-lt"/>
              </a:rPr>
              <a:t>конструкций</a:t>
            </a:r>
            <a:endParaRPr lang="ru-RU" altLang="ru-RU" sz="1800" dirty="0">
              <a:latin typeface="+mn-lt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ru-RU" altLang="ru-RU" sz="1800" dirty="0">
                <a:latin typeface="+mn-lt"/>
              </a:rPr>
              <a:t>их вложением друг в друга, т.е. образованием вложенных конструкций</a:t>
            </a:r>
            <a:endParaRPr lang="ru-RU" sz="1800" dirty="0">
              <a:latin typeface="+mn-lt"/>
            </a:endParaRPr>
          </a:p>
        </p:txBody>
      </p:sp>
      <p:grpSp>
        <p:nvGrpSpPr>
          <p:cNvPr id="21513" name="Группа 65"/>
          <p:cNvGrpSpPr>
            <a:grpSpLocks/>
          </p:cNvGrpSpPr>
          <p:nvPr/>
        </p:nvGrpSpPr>
        <p:grpSpPr bwMode="auto">
          <a:xfrm>
            <a:off x="227013" y="1397000"/>
            <a:ext cx="4900612" cy="2500313"/>
            <a:chOff x="672829" y="1336672"/>
            <a:chExt cx="4901507" cy="2500968"/>
          </a:xfrm>
        </p:grpSpPr>
        <p:sp>
          <p:nvSpPr>
            <p:cNvPr id="21514" name="Rectangle 23"/>
            <p:cNvSpPr>
              <a:spLocks noChangeArrowheads="1"/>
            </p:cNvSpPr>
            <p:nvPr/>
          </p:nvSpPr>
          <p:spPr bwMode="auto">
            <a:xfrm>
              <a:off x="1193640" y="3651608"/>
              <a:ext cx="78562" cy="152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CFD7C7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E7BC2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ru-RU" sz="11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а</a:t>
              </a:r>
              <a:endParaRPr lang="en-US" altLang="ru-RU" sz="3600">
                <a:latin typeface="Arial" charset="0"/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1515" name="Rectangle 2"/>
            <p:cNvSpPr>
              <a:spLocks noChangeArrowheads="1"/>
            </p:cNvSpPr>
            <p:nvPr/>
          </p:nvSpPr>
          <p:spPr bwMode="auto">
            <a:xfrm>
              <a:off x="3405144" y="3671439"/>
              <a:ext cx="88182" cy="16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CFD7C7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E7BC29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7BC29"/>
                </a:buClr>
                <a:buChar char="o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ru-RU" sz="12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б</a:t>
              </a:r>
              <a:endParaRPr lang="en-US" altLang="ru-RU" sz="4000">
                <a:latin typeface="Arial" charset="0"/>
                <a:ea typeface="Times New Roman" pitchFamily="18" charset="0"/>
                <a:cs typeface="Arial" charset="0"/>
              </a:endParaRPr>
            </a:p>
          </p:txBody>
        </p:sp>
        <p:grpSp>
          <p:nvGrpSpPr>
            <p:cNvPr id="21516" name="Группа 68"/>
            <p:cNvGrpSpPr>
              <a:grpSpLocks/>
            </p:cNvGrpSpPr>
            <p:nvPr/>
          </p:nvGrpSpPr>
          <p:grpSpPr bwMode="auto">
            <a:xfrm>
              <a:off x="672829" y="1336672"/>
              <a:ext cx="4901507" cy="2288167"/>
              <a:chOff x="251519" y="1556792"/>
              <a:chExt cx="4901507" cy="2288167"/>
            </a:xfrm>
          </p:grpSpPr>
          <p:sp>
            <p:nvSpPr>
              <p:cNvPr id="21517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251519" y="1713139"/>
                <a:ext cx="4901507" cy="2131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1518" name="Freeform 33"/>
              <p:cNvSpPr>
                <a:spLocks/>
              </p:cNvSpPr>
              <p:nvPr/>
            </p:nvSpPr>
            <p:spPr bwMode="auto">
              <a:xfrm>
                <a:off x="1428343" y="1868481"/>
                <a:ext cx="84295" cy="84281"/>
              </a:xfrm>
              <a:custGeom>
                <a:avLst/>
                <a:gdLst>
                  <a:gd name="T0" fmla="*/ 0 w 102"/>
                  <a:gd name="T1" fmla="*/ 0 h 102"/>
                  <a:gd name="T2" fmla="*/ 2147483647 w 102"/>
                  <a:gd name="T3" fmla="*/ 2147483647 h 102"/>
                  <a:gd name="T4" fmla="*/ 2147483647 w 102"/>
                  <a:gd name="T5" fmla="*/ 0 h 102"/>
                  <a:gd name="T6" fmla="*/ 0 w 102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"/>
                  <a:gd name="T13" fmla="*/ 0 h 102"/>
                  <a:gd name="T14" fmla="*/ 102 w 102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" h="102">
                    <a:moveTo>
                      <a:pt x="0" y="0"/>
                    </a:moveTo>
                    <a:lnTo>
                      <a:pt x="51" y="102"/>
                    </a:lnTo>
                    <a:lnTo>
                      <a:pt x="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19" name="Freeform 24"/>
              <p:cNvSpPr>
                <a:spLocks/>
              </p:cNvSpPr>
              <p:nvPr/>
            </p:nvSpPr>
            <p:spPr bwMode="auto">
              <a:xfrm>
                <a:off x="1428343" y="3297131"/>
                <a:ext cx="84295" cy="83455"/>
              </a:xfrm>
              <a:custGeom>
                <a:avLst/>
                <a:gdLst>
                  <a:gd name="T0" fmla="*/ 0 w 102"/>
                  <a:gd name="T1" fmla="*/ 0 h 101"/>
                  <a:gd name="T2" fmla="*/ 2147483647 w 102"/>
                  <a:gd name="T3" fmla="*/ 2147483647 h 101"/>
                  <a:gd name="T4" fmla="*/ 2147483647 w 102"/>
                  <a:gd name="T5" fmla="*/ 0 h 101"/>
                  <a:gd name="T6" fmla="*/ 0 w 102"/>
                  <a:gd name="T7" fmla="*/ 0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"/>
                  <a:gd name="T13" fmla="*/ 0 h 101"/>
                  <a:gd name="T14" fmla="*/ 102 w 102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" h="101">
                    <a:moveTo>
                      <a:pt x="0" y="0"/>
                    </a:moveTo>
                    <a:lnTo>
                      <a:pt x="51" y="101"/>
                    </a:lnTo>
                    <a:lnTo>
                      <a:pt x="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1520" name="Группа 72"/>
              <p:cNvGrpSpPr>
                <a:grpSpLocks/>
              </p:cNvGrpSpPr>
              <p:nvPr/>
            </p:nvGrpSpPr>
            <p:grpSpPr bwMode="auto">
              <a:xfrm>
                <a:off x="269700" y="1556792"/>
                <a:ext cx="4883326" cy="2181576"/>
                <a:chOff x="269700" y="1556792"/>
                <a:chExt cx="4883326" cy="2181576"/>
              </a:xfrm>
            </p:grpSpPr>
            <p:cxnSp>
              <p:nvCxnSpPr>
                <p:cNvPr id="21521" name="Прямая со стрелкой 73"/>
                <p:cNvCxnSpPr>
                  <a:cxnSpLocks noChangeShapeType="1"/>
                </p:cNvCxnSpPr>
                <p:nvPr/>
              </p:nvCxnSpPr>
              <p:spPr bwMode="auto">
                <a:xfrm>
                  <a:off x="3750004" y="3429000"/>
                  <a:ext cx="0" cy="30936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22" name="Прямая со стрелкой 74"/>
                <p:cNvCxnSpPr>
                  <a:cxnSpLocks noChangeShapeType="1"/>
                </p:cNvCxnSpPr>
                <p:nvPr/>
              </p:nvCxnSpPr>
              <p:spPr bwMode="auto">
                <a:xfrm>
                  <a:off x="2555776" y="2492896"/>
                  <a:ext cx="0" cy="253101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21523" name="Группа 75"/>
                <p:cNvGrpSpPr>
                  <a:grpSpLocks/>
                </p:cNvGrpSpPr>
                <p:nvPr/>
              </p:nvGrpSpPr>
              <p:grpSpPr bwMode="auto">
                <a:xfrm>
                  <a:off x="269700" y="1556792"/>
                  <a:ext cx="4883326" cy="1892688"/>
                  <a:chOff x="269700" y="1556792"/>
                  <a:chExt cx="4883326" cy="1892688"/>
                </a:xfrm>
              </p:grpSpPr>
              <p:sp>
                <p:nvSpPr>
                  <p:cNvPr id="2152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69700" y="2428703"/>
                    <a:ext cx="799976" cy="475941"/>
                  </a:xfrm>
                  <a:prstGeom prst="rect">
                    <a:avLst/>
                  </a:prstGeom>
                  <a:noFill/>
                  <a:ln w="1079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ts val="575"/>
                      </a:spcBef>
                      <a:buClr>
                        <a:schemeClr val="accent1"/>
                      </a:buClr>
                      <a:buSzPct val="85000"/>
                      <a:buFont typeface="Wingdings 2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ambria" pitchFamily="18" charset="0"/>
                      </a:defRPr>
                    </a:lvl1pPr>
                    <a:lvl2pPr marL="742950" indent="-285750" eaLnBrk="0" hangingPunct="0">
                      <a:spcBef>
                        <a:spcPts val="375"/>
                      </a:spcBef>
                      <a:buClr>
                        <a:schemeClr val="accent2"/>
                      </a:buClr>
                      <a:buSzPct val="85000"/>
                      <a:buFont typeface="Wingdings 2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ambria" pitchFamily="18" charset="0"/>
                      </a:defRPr>
                    </a:lvl2pPr>
                    <a:lvl3pPr marL="1143000" indent="-228600" eaLnBrk="0" hangingPunct="0">
                      <a:spcBef>
                        <a:spcPts val="375"/>
                      </a:spcBef>
                      <a:buClr>
                        <a:srgbClr val="CFD7C7"/>
                      </a:buClr>
                      <a:buSzPct val="85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3pPr>
                    <a:lvl4pPr marL="16002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SzPct val="80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4pPr>
                    <a:lvl5pPr marL="20574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ru-RU" altLang="ru-RU" sz="2100">
                      <a:latin typeface="Arial" charset="0"/>
                    </a:endParaRPr>
                  </a:p>
                </p:txBody>
              </p:sp>
              <p:sp>
                <p:nvSpPr>
                  <p:cNvPr id="2152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368359" y="2745997"/>
                    <a:ext cx="800803" cy="475941"/>
                  </a:xfrm>
                  <a:prstGeom prst="rect">
                    <a:avLst/>
                  </a:prstGeom>
                  <a:solidFill>
                    <a:srgbClr val="FFFFFF"/>
                  </a:solidFill>
                  <a:ln w="1079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ts val="575"/>
                      </a:spcBef>
                      <a:buClr>
                        <a:schemeClr val="accent1"/>
                      </a:buClr>
                      <a:buSzPct val="85000"/>
                      <a:buFont typeface="Wingdings 2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ambria" pitchFamily="18" charset="0"/>
                      </a:defRPr>
                    </a:lvl1pPr>
                    <a:lvl2pPr marL="742950" indent="-285750" eaLnBrk="0" hangingPunct="0">
                      <a:spcBef>
                        <a:spcPts val="375"/>
                      </a:spcBef>
                      <a:buClr>
                        <a:schemeClr val="accent2"/>
                      </a:buClr>
                      <a:buSzPct val="85000"/>
                      <a:buFont typeface="Wingdings 2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ambria" pitchFamily="18" charset="0"/>
                      </a:defRPr>
                    </a:lvl2pPr>
                    <a:lvl3pPr marL="1143000" indent="-228600" eaLnBrk="0" hangingPunct="0">
                      <a:spcBef>
                        <a:spcPts val="375"/>
                      </a:spcBef>
                      <a:buClr>
                        <a:srgbClr val="CFD7C7"/>
                      </a:buClr>
                      <a:buSzPct val="85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3pPr>
                    <a:lvl4pPr marL="16002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SzPct val="80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4pPr>
                    <a:lvl5pPr marL="20574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ru-RU" altLang="ru-RU" sz="2100">
                      <a:latin typeface="Arial" charset="0"/>
                    </a:endParaRPr>
                  </a:p>
                </p:txBody>
              </p:sp>
              <p:cxnSp>
                <p:nvCxnSpPr>
                  <p:cNvPr id="21526" name="Прямая соединительная линия 78"/>
                  <p:cNvCxnSpPr>
                    <a:cxnSpLocks noChangeShapeType="1"/>
                    <a:stCxn id="21535" idx="2"/>
                  </p:cNvCxnSpPr>
                  <p:nvPr/>
                </p:nvCxnSpPr>
                <p:spPr bwMode="auto">
                  <a:xfrm>
                    <a:off x="2671282" y="3221939"/>
                    <a:ext cx="0" cy="207061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27" name="Прямая соединительная линия 7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750004" y="3216017"/>
                    <a:ext cx="1" cy="207061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28" name="Прямая соединительная линия 8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824525" y="3242419"/>
                    <a:ext cx="1" cy="207061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152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471317" y="1747843"/>
                    <a:ext cx="826" cy="132206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1530" name="Freeform 31"/>
                  <p:cNvSpPr>
                    <a:spLocks/>
                  </p:cNvSpPr>
                  <p:nvPr/>
                </p:nvSpPr>
                <p:spPr bwMode="auto">
                  <a:xfrm>
                    <a:off x="1074635" y="1951110"/>
                    <a:ext cx="803282" cy="475941"/>
                  </a:xfrm>
                  <a:custGeom>
                    <a:avLst/>
                    <a:gdLst>
                      <a:gd name="T0" fmla="*/ 0 w 969"/>
                      <a:gd name="T1" fmla="*/ 2147483647 h 576"/>
                      <a:gd name="T2" fmla="*/ 2147483647 w 969"/>
                      <a:gd name="T3" fmla="*/ 0 h 576"/>
                      <a:gd name="T4" fmla="*/ 2147483647 w 969"/>
                      <a:gd name="T5" fmla="*/ 2147483647 h 576"/>
                      <a:gd name="T6" fmla="*/ 2147483647 w 969"/>
                      <a:gd name="T7" fmla="*/ 2147483647 h 576"/>
                      <a:gd name="T8" fmla="*/ 0 w 969"/>
                      <a:gd name="T9" fmla="*/ 2147483647 h 5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9"/>
                      <a:gd name="T16" fmla="*/ 0 h 576"/>
                      <a:gd name="T17" fmla="*/ 969 w 969"/>
                      <a:gd name="T18" fmla="*/ 576 h 5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9" h="576">
                        <a:moveTo>
                          <a:pt x="0" y="287"/>
                        </a:moveTo>
                        <a:lnTo>
                          <a:pt x="485" y="0"/>
                        </a:lnTo>
                        <a:lnTo>
                          <a:pt x="969" y="287"/>
                        </a:lnTo>
                        <a:lnTo>
                          <a:pt x="485" y="576"/>
                        </a:lnTo>
                        <a:lnTo>
                          <a:pt x="0" y="287"/>
                        </a:lnTo>
                        <a:close/>
                      </a:path>
                    </a:pathLst>
                  </a:cu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1531" name="Freeform 28"/>
                  <p:cNvSpPr>
                    <a:spLocks/>
                  </p:cNvSpPr>
                  <p:nvPr/>
                </p:nvSpPr>
                <p:spPr bwMode="auto">
                  <a:xfrm>
                    <a:off x="668036" y="2189906"/>
                    <a:ext cx="401641" cy="217313"/>
                  </a:xfrm>
                  <a:custGeom>
                    <a:avLst/>
                    <a:gdLst>
                      <a:gd name="T0" fmla="*/ 2147483647 w 483"/>
                      <a:gd name="T1" fmla="*/ 0 h 201"/>
                      <a:gd name="T2" fmla="*/ 0 w 483"/>
                      <a:gd name="T3" fmla="*/ 0 h 201"/>
                      <a:gd name="T4" fmla="*/ 0 w 483"/>
                      <a:gd name="T5" fmla="*/ 2147483647 h 201"/>
                      <a:gd name="T6" fmla="*/ 0 60000 65536"/>
                      <a:gd name="T7" fmla="*/ 0 60000 65536"/>
                      <a:gd name="T8" fmla="*/ 0 60000 65536"/>
                      <a:gd name="T9" fmla="*/ 0 w 483"/>
                      <a:gd name="T10" fmla="*/ 0 h 201"/>
                      <a:gd name="T11" fmla="*/ 483 w 483"/>
                      <a:gd name="T12" fmla="*/ 201 h 20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3" h="201">
                        <a:moveTo>
                          <a:pt x="483" y="0"/>
                        </a:moveTo>
                        <a:lnTo>
                          <a:pt x="0" y="0"/>
                        </a:lnTo>
                        <a:lnTo>
                          <a:pt x="0" y="201"/>
                        </a:lnTo>
                      </a:path>
                    </a:pathLst>
                  </a:cu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1532" name="Freeform 27"/>
                  <p:cNvSpPr>
                    <a:spLocks/>
                  </p:cNvSpPr>
                  <p:nvPr/>
                </p:nvSpPr>
                <p:spPr bwMode="auto">
                  <a:xfrm>
                    <a:off x="670515" y="2904645"/>
                    <a:ext cx="800803" cy="256149"/>
                  </a:xfrm>
                  <a:custGeom>
                    <a:avLst/>
                    <a:gdLst>
                      <a:gd name="T0" fmla="*/ 0 w 880"/>
                      <a:gd name="T1" fmla="*/ 0 h 308"/>
                      <a:gd name="T2" fmla="*/ 0 w 880"/>
                      <a:gd name="T3" fmla="*/ 2147483647 h 308"/>
                      <a:gd name="T4" fmla="*/ 2147483647 w 880"/>
                      <a:gd name="T5" fmla="*/ 2147483647 h 308"/>
                      <a:gd name="T6" fmla="*/ 0 60000 65536"/>
                      <a:gd name="T7" fmla="*/ 0 60000 65536"/>
                      <a:gd name="T8" fmla="*/ 0 60000 65536"/>
                      <a:gd name="T9" fmla="*/ 0 w 880"/>
                      <a:gd name="T10" fmla="*/ 0 h 308"/>
                      <a:gd name="T11" fmla="*/ 880 w 880"/>
                      <a:gd name="T12" fmla="*/ 308 h 3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80" h="308">
                        <a:moveTo>
                          <a:pt x="0" y="0"/>
                        </a:moveTo>
                        <a:lnTo>
                          <a:pt x="0" y="308"/>
                        </a:lnTo>
                        <a:lnTo>
                          <a:pt x="880" y="308"/>
                        </a:lnTo>
                      </a:path>
                    </a:pathLst>
                  </a:cu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1533" name="Freeform 26"/>
                  <p:cNvSpPr>
                    <a:spLocks/>
                  </p:cNvSpPr>
                  <p:nvPr/>
                </p:nvSpPr>
                <p:spPr bwMode="auto">
                  <a:xfrm>
                    <a:off x="1481234" y="2189080"/>
                    <a:ext cx="674360" cy="971713"/>
                  </a:xfrm>
                  <a:custGeom>
                    <a:avLst/>
                    <a:gdLst>
                      <a:gd name="T0" fmla="*/ 2147483647 w 686"/>
                      <a:gd name="T1" fmla="*/ 0 h 1173"/>
                      <a:gd name="T2" fmla="*/ 2147483647 w 686"/>
                      <a:gd name="T3" fmla="*/ 0 h 1173"/>
                      <a:gd name="T4" fmla="*/ 2147483647 w 686"/>
                      <a:gd name="T5" fmla="*/ 2147483647 h 1173"/>
                      <a:gd name="T6" fmla="*/ 0 w 686"/>
                      <a:gd name="T7" fmla="*/ 2147483647 h 11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86"/>
                      <a:gd name="T13" fmla="*/ 0 h 1173"/>
                      <a:gd name="T14" fmla="*/ 686 w 686"/>
                      <a:gd name="T15" fmla="*/ 1173 h 11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86" h="1173">
                        <a:moveTo>
                          <a:pt x="395" y="0"/>
                        </a:moveTo>
                        <a:lnTo>
                          <a:pt x="686" y="0"/>
                        </a:lnTo>
                        <a:lnTo>
                          <a:pt x="686" y="1173"/>
                        </a:lnTo>
                        <a:lnTo>
                          <a:pt x="0" y="1173"/>
                        </a:lnTo>
                      </a:path>
                    </a:pathLst>
                  </a:cu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153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470491" y="3159141"/>
                    <a:ext cx="826" cy="149558"/>
                  </a:xfrm>
                  <a:prstGeom prst="line">
                    <a:avLst/>
                  </a:prstGeom>
                  <a:noFill/>
                  <a:ln w="1079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153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271294" y="2745998"/>
                    <a:ext cx="799976" cy="475941"/>
                  </a:xfrm>
                  <a:prstGeom prst="rect">
                    <a:avLst/>
                  </a:prstGeom>
                  <a:noFill/>
                  <a:ln w="1079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ts val="575"/>
                      </a:spcBef>
                      <a:buClr>
                        <a:schemeClr val="accent1"/>
                      </a:buClr>
                      <a:buSzPct val="85000"/>
                      <a:buFont typeface="Wingdings 2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ambria" pitchFamily="18" charset="0"/>
                      </a:defRPr>
                    </a:lvl1pPr>
                    <a:lvl2pPr marL="742950" indent="-285750" eaLnBrk="0" hangingPunct="0">
                      <a:spcBef>
                        <a:spcPts val="375"/>
                      </a:spcBef>
                      <a:buClr>
                        <a:schemeClr val="accent2"/>
                      </a:buClr>
                      <a:buSzPct val="85000"/>
                      <a:buFont typeface="Wingdings 2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ambria" pitchFamily="18" charset="0"/>
                      </a:defRPr>
                    </a:lvl2pPr>
                    <a:lvl3pPr marL="1143000" indent="-228600" eaLnBrk="0" hangingPunct="0">
                      <a:spcBef>
                        <a:spcPts val="375"/>
                      </a:spcBef>
                      <a:buClr>
                        <a:srgbClr val="CFD7C7"/>
                      </a:buClr>
                      <a:buSzPct val="85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3pPr>
                    <a:lvl4pPr marL="16002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SzPct val="80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4pPr>
                    <a:lvl5pPr marL="20574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ru-RU" altLang="ru-RU" sz="2100">
                      <a:latin typeface="Arial" charset="0"/>
                    </a:endParaRPr>
                  </a:p>
                </p:txBody>
              </p:sp>
              <p:sp>
                <p:nvSpPr>
                  <p:cNvPr id="2153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52223" y="2745998"/>
                    <a:ext cx="800803" cy="475941"/>
                  </a:xfrm>
                  <a:prstGeom prst="rect">
                    <a:avLst/>
                  </a:prstGeom>
                  <a:noFill/>
                  <a:ln w="1079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ts val="575"/>
                      </a:spcBef>
                      <a:buClr>
                        <a:schemeClr val="accent1"/>
                      </a:buClr>
                      <a:buSzPct val="85000"/>
                      <a:buFont typeface="Wingdings 2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ambria" pitchFamily="18" charset="0"/>
                      </a:defRPr>
                    </a:lvl1pPr>
                    <a:lvl2pPr marL="742950" indent="-285750" eaLnBrk="0" hangingPunct="0">
                      <a:spcBef>
                        <a:spcPts val="375"/>
                      </a:spcBef>
                      <a:buClr>
                        <a:schemeClr val="accent2"/>
                      </a:buClr>
                      <a:buSzPct val="85000"/>
                      <a:buFont typeface="Wingdings 2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ambria" pitchFamily="18" charset="0"/>
                      </a:defRPr>
                    </a:lvl2pPr>
                    <a:lvl3pPr marL="1143000" indent="-228600" eaLnBrk="0" hangingPunct="0">
                      <a:spcBef>
                        <a:spcPts val="375"/>
                      </a:spcBef>
                      <a:buClr>
                        <a:srgbClr val="CFD7C7"/>
                      </a:buClr>
                      <a:buSzPct val="85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3pPr>
                    <a:lvl4pPr marL="16002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SzPct val="80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4pPr>
                    <a:lvl5pPr marL="20574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ru-RU" altLang="ru-RU" sz="2100">
                      <a:latin typeface="Arial" charset="0"/>
                    </a:endParaRPr>
                  </a:p>
                </p:txBody>
              </p:sp>
              <p:cxnSp>
                <p:nvCxnSpPr>
                  <p:cNvPr id="21537" name="Прямая соединительная линия 8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671282" y="3423078"/>
                    <a:ext cx="2157104" cy="5922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38" name="Прямая соединительная линия 9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55776" y="2492896"/>
                    <a:ext cx="2272609" cy="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39" name="Прямая со стрелкой 9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28385" y="2492896"/>
                    <a:ext cx="1" cy="253102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40" name="Прямая со стрелкой 9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720484" y="2348187"/>
                    <a:ext cx="0" cy="40157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41" name="Прямая со стрелкой 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711953" y="1556792"/>
                    <a:ext cx="0" cy="31168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1542" name="Прямоугольник 94"/>
                  <p:cNvSpPr>
                    <a:spLocks noChangeArrowheads="1"/>
                  </p:cNvSpPr>
                  <p:nvPr/>
                </p:nvSpPr>
                <p:spPr bwMode="auto">
                  <a:xfrm>
                    <a:off x="3193292" y="1880049"/>
                    <a:ext cx="1037322" cy="468138"/>
                  </a:xfrm>
                  <a:prstGeom prst="rect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marL="342900" indent="-342900" eaLnBrk="0" hangingPunct="0">
                      <a:spcBef>
                        <a:spcPts val="575"/>
                      </a:spcBef>
                      <a:buClr>
                        <a:schemeClr val="accent1"/>
                      </a:buClr>
                      <a:buSzPct val="85000"/>
                      <a:buFont typeface="Wingdings 2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ambria" pitchFamily="18" charset="0"/>
                      </a:defRPr>
                    </a:lvl1pPr>
                    <a:lvl2pPr marL="742950" indent="-285750" eaLnBrk="0" hangingPunct="0">
                      <a:spcBef>
                        <a:spcPts val="375"/>
                      </a:spcBef>
                      <a:buClr>
                        <a:schemeClr val="accent2"/>
                      </a:buClr>
                      <a:buSzPct val="85000"/>
                      <a:buFont typeface="Wingdings 2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ambria" pitchFamily="18" charset="0"/>
                      </a:defRPr>
                    </a:lvl2pPr>
                    <a:lvl3pPr marL="1143000" indent="-228600" eaLnBrk="0" hangingPunct="0">
                      <a:spcBef>
                        <a:spcPts val="375"/>
                      </a:spcBef>
                      <a:buClr>
                        <a:srgbClr val="CFD7C7"/>
                      </a:buClr>
                      <a:buSzPct val="85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3pPr>
                    <a:lvl4pPr marL="16002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SzPct val="80000"/>
                      <a:buFont typeface="Wingdings 2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4pPr>
                    <a:lvl5pPr marL="2057400" indent="-228600" eaLnBrk="0" hangingPunct="0">
                      <a:spcBef>
                        <a:spcPts val="375"/>
                      </a:spcBef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75"/>
                      </a:spcBef>
                      <a:spcAft>
                        <a:spcPct val="0"/>
                      </a:spcAft>
                      <a:buClr>
                        <a:srgbClr val="E7BC29"/>
                      </a:buClr>
                      <a:buChar char="o"/>
                      <a:defRPr sz="2000">
                        <a:solidFill>
                          <a:schemeClr val="tx1"/>
                        </a:solidFill>
                        <a:latin typeface="Cambria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None/>
                    </a:pPr>
                    <a:endParaRPr lang="ru-RU" altLang="ru-RU" sz="2100">
                      <a:latin typeface="Arial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543800" cy="1012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600" smtClean="0"/>
              <a:t>Написание программы на языке программирования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sz="quarter" idx="1"/>
          </p:nvPr>
        </p:nvSpPr>
        <p:spPr>
          <a:xfrm>
            <a:off x="623888" y="3213100"/>
            <a:ext cx="8229600" cy="1728788"/>
          </a:xfrm>
        </p:spPr>
        <p:txBody>
          <a:bodyPr/>
          <a:lstStyle/>
          <a:p>
            <a:pPr eaLnBrk="1" hangingPunct="1"/>
            <a:r>
              <a:rPr lang="ru-RU" altLang="ru-RU" sz="2200" dirty="0" smtClean="0"/>
              <a:t>Программа – логически упорядоченная последовательность команд, необходимых для решения определенной задачи</a:t>
            </a:r>
          </a:p>
          <a:p>
            <a:pPr eaLnBrk="1" hangingPunct="1"/>
            <a:r>
              <a:rPr lang="ru-RU" altLang="ru-RU" sz="2200" dirty="0" smtClean="0"/>
              <a:t>Текст программы – полное законченное и детальное описание алгоритма на языке программирования</a:t>
            </a:r>
          </a:p>
        </p:txBody>
      </p:sp>
      <p:sp>
        <p:nvSpPr>
          <p:cNvPr id="21508" name="Прямоугольник 3"/>
          <p:cNvSpPr>
            <a:spLocks noChangeArrowheads="1"/>
          </p:cNvSpPr>
          <p:nvPr/>
        </p:nvSpPr>
        <p:spPr bwMode="auto">
          <a:xfrm>
            <a:off x="557213" y="5157788"/>
            <a:ext cx="8316912" cy="93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400" dirty="0" smtClean="0">
                <a:latin typeface="+mn-lt"/>
              </a:rPr>
              <a:t>Программа – алгоритм, записанный на</a:t>
            </a:r>
            <a:r>
              <a:rPr lang="en-US" altLang="ru-RU" sz="2400" dirty="0" smtClean="0">
                <a:latin typeface="+mn-lt"/>
              </a:rPr>
              <a:t> </a:t>
            </a:r>
            <a:r>
              <a:rPr lang="ru-RU" altLang="ru-RU" sz="2400" dirty="0" smtClean="0">
                <a:latin typeface="+mn-lt"/>
              </a:rPr>
              <a:t>языке программирования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39750" y="1412875"/>
            <a:ext cx="8280400" cy="1512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altLang="ru-RU" sz="1800" dirty="0" smtClean="0">
                <a:latin typeface="+mn-lt"/>
              </a:rPr>
              <a:t>Язык программирования — формальная знаковая система, предназначенная </a:t>
            </a:r>
          </a:p>
          <a:p>
            <a:pPr eaLnBrk="1" hangingPunct="1">
              <a:defRPr/>
            </a:pPr>
            <a:r>
              <a:rPr lang="ru-RU" altLang="ru-RU" sz="1800" dirty="0" smtClean="0">
                <a:latin typeface="+mn-lt"/>
              </a:rPr>
              <a:t>для записи компьютерных программ. Язык программирования определяет </a:t>
            </a:r>
          </a:p>
          <a:p>
            <a:pPr eaLnBrk="1" hangingPunct="1">
              <a:defRPr/>
            </a:pPr>
            <a:r>
              <a:rPr lang="ru-RU" altLang="ru-RU" sz="1800" dirty="0" smtClean="0">
                <a:latin typeface="+mn-lt"/>
              </a:rPr>
              <a:t>набор лексических, синтаксических и семантических правил, задающих </a:t>
            </a:r>
          </a:p>
          <a:p>
            <a:pPr eaLnBrk="1" hangingPunct="1">
              <a:defRPr/>
            </a:pPr>
            <a:r>
              <a:rPr lang="ru-RU" altLang="ru-RU" sz="1800" dirty="0" smtClean="0">
                <a:latin typeface="+mn-lt"/>
              </a:rPr>
              <a:t>внешний вид программы и действия, которые выполнит исполнитель</a:t>
            </a:r>
          </a:p>
          <a:p>
            <a:pPr eaLnBrk="1" hangingPunct="1">
              <a:defRPr/>
            </a:pPr>
            <a:r>
              <a:rPr lang="ru-RU" altLang="ru-RU" sz="1800" dirty="0" smtClean="0">
                <a:latin typeface="+mn-lt"/>
              </a:rPr>
              <a:t> (компьютер) под ее управлением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80400" cy="725487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Порядок прохождения задач через ЭВМ</a:t>
            </a:r>
          </a:p>
        </p:txBody>
      </p:sp>
      <p:sp>
        <p:nvSpPr>
          <p:cNvPr id="23555" name="Скругленный прямоугольник 39"/>
          <p:cNvSpPr>
            <a:spLocks noChangeArrowheads="1"/>
          </p:cNvSpPr>
          <p:nvPr/>
        </p:nvSpPr>
        <p:spPr bwMode="auto">
          <a:xfrm>
            <a:off x="4859338" y="5229225"/>
            <a:ext cx="1368425" cy="215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ru-RU" altLang="ru-RU" sz="2100">
              <a:latin typeface="Arial" charset="0"/>
            </a:endParaRPr>
          </a:p>
        </p:txBody>
      </p:sp>
      <p:grpSp>
        <p:nvGrpSpPr>
          <p:cNvPr id="23556" name="Group 43"/>
          <p:cNvGrpSpPr>
            <a:grpSpLocks/>
          </p:cNvGrpSpPr>
          <p:nvPr/>
        </p:nvGrpSpPr>
        <p:grpSpPr bwMode="auto">
          <a:xfrm>
            <a:off x="1042988" y="1052513"/>
            <a:ext cx="6048375" cy="5305425"/>
            <a:chOff x="903" y="1854"/>
            <a:chExt cx="10158" cy="9360"/>
          </a:xfrm>
        </p:grpSpPr>
        <p:sp>
          <p:nvSpPr>
            <p:cNvPr id="23557" name="Line 44"/>
            <p:cNvSpPr>
              <a:spLocks noChangeShapeType="1"/>
            </p:cNvSpPr>
            <p:nvPr/>
          </p:nvSpPr>
          <p:spPr bwMode="auto">
            <a:xfrm flipH="1">
              <a:off x="7281" y="923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3558" name="Group 45"/>
            <p:cNvGrpSpPr>
              <a:grpSpLocks/>
            </p:cNvGrpSpPr>
            <p:nvPr/>
          </p:nvGrpSpPr>
          <p:grpSpPr bwMode="auto">
            <a:xfrm>
              <a:off x="903" y="1854"/>
              <a:ext cx="10158" cy="9360"/>
              <a:chOff x="903" y="1854"/>
              <a:chExt cx="10158" cy="9360"/>
            </a:xfrm>
          </p:grpSpPr>
          <p:sp>
            <p:nvSpPr>
              <p:cNvPr id="23559" name="Text Box 46"/>
              <p:cNvSpPr txBox="1">
                <a:spLocks noChangeArrowheads="1"/>
              </p:cNvSpPr>
              <p:nvPr/>
            </p:nvSpPr>
            <p:spPr bwMode="auto">
              <a:xfrm>
                <a:off x="2781" y="1854"/>
                <a:ext cx="4654" cy="8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ru-RU" altLang="ru-RU" sz="1200">
                    <a:latin typeface="Arial" charset="0"/>
                  </a:rPr>
                  <a:t>Ввод программы в компьютер и сохранение ее на диске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60" name="Line 47"/>
              <p:cNvSpPr>
                <a:spLocks noChangeShapeType="1"/>
              </p:cNvSpPr>
              <p:nvPr/>
            </p:nvSpPr>
            <p:spPr bwMode="auto">
              <a:xfrm flipH="1">
                <a:off x="5121" y="2743"/>
                <a:ext cx="15" cy="7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1" name="AutoShape 48"/>
              <p:cNvSpPr>
                <a:spLocks noChangeArrowheads="1"/>
              </p:cNvSpPr>
              <p:nvPr/>
            </p:nvSpPr>
            <p:spPr bwMode="auto">
              <a:xfrm>
                <a:off x="2961" y="3474"/>
                <a:ext cx="4320" cy="9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62" name="Text Box 49"/>
              <p:cNvSpPr txBox="1">
                <a:spLocks noChangeArrowheads="1"/>
              </p:cNvSpPr>
              <p:nvPr/>
            </p:nvSpPr>
            <p:spPr bwMode="auto">
              <a:xfrm>
                <a:off x="3141" y="3651"/>
                <a:ext cx="396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ru-RU" altLang="ru-RU" sz="1200">
                    <a:latin typeface="Arial" charset="0"/>
                  </a:rPr>
                  <a:t>Исходный текст программы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63" name="Text Box 50"/>
              <p:cNvSpPr txBox="1">
                <a:spLocks noChangeArrowheads="1"/>
              </p:cNvSpPr>
              <p:nvPr/>
            </p:nvSpPr>
            <p:spPr bwMode="auto">
              <a:xfrm>
                <a:off x="8181" y="1854"/>
                <a:ext cx="270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ru-RU" sz="1200">
                    <a:latin typeface="Arial" charset="0"/>
                  </a:rPr>
                  <a:t>Directory </a:t>
                </a:r>
                <a:r>
                  <a:rPr lang="ru-RU" altLang="ru-RU" sz="1200">
                    <a:latin typeface="Arial" charset="0"/>
                  </a:rPr>
                  <a:t>(Рабочий каталог)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64" name="Text Box 51"/>
              <p:cNvSpPr txBox="1">
                <a:spLocks noChangeArrowheads="1"/>
              </p:cNvSpPr>
              <p:nvPr/>
            </p:nvSpPr>
            <p:spPr bwMode="auto">
              <a:xfrm>
                <a:off x="1161" y="3654"/>
                <a:ext cx="162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ru-RU" sz="1200">
                    <a:latin typeface="Arial" charset="0"/>
                  </a:rPr>
                  <a:t>name.pas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65" name="Line 52"/>
              <p:cNvSpPr>
                <a:spLocks noChangeShapeType="1"/>
              </p:cNvSpPr>
              <p:nvPr/>
            </p:nvSpPr>
            <p:spPr bwMode="auto">
              <a:xfrm>
                <a:off x="5121" y="4374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6" name="Text Box 53"/>
              <p:cNvSpPr txBox="1">
                <a:spLocks noChangeArrowheads="1"/>
              </p:cNvSpPr>
              <p:nvPr/>
            </p:nvSpPr>
            <p:spPr bwMode="auto">
              <a:xfrm>
                <a:off x="2961" y="5274"/>
                <a:ext cx="450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ru-RU" altLang="ru-RU" sz="1200">
                    <a:latin typeface="Arial" charset="0"/>
                  </a:rPr>
                  <a:t>Компилятор </a:t>
                </a:r>
                <a:r>
                  <a:rPr lang="en-US" altLang="ru-RU" sz="1200">
                    <a:latin typeface="Arial" charset="0"/>
                  </a:rPr>
                  <a:t>(Compiler)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67" name="AutoShape 54"/>
              <p:cNvSpPr>
                <a:spLocks noChangeArrowheads="1"/>
              </p:cNvSpPr>
              <p:nvPr/>
            </p:nvSpPr>
            <p:spPr bwMode="auto">
              <a:xfrm>
                <a:off x="2961" y="6894"/>
                <a:ext cx="4320" cy="9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68" name="Text Box 55"/>
              <p:cNvSpPr txBox="1">
                <a:spLocks noChangeArrowheads="1"/>
              </p:cNvSpPr>
              <p:nvPr/>
            </p:nvSpPr>
            <p:spPr bwMode="auto">
              <a:xfrm>
                <a:off x="3141" y="7074"/>
                <a:ext cx="396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ru-RU" altLang="ru-RU" sz="1200">
                    <a:latin typeface="Arial" charset="0"/>
                  </a:rPr>
                  <a:t>Объектный код программы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69" name="Text Box 56"/>
              <p:cNvSpPr txBox="1">
                <a:spLocks noChangeArrowheads="1"/>
              </p:cNvSpPr>
              <p:nvPr/>
            </p:nvSpPr>
            <p:spPr bwMode="auto">
              <a:xfrm>
                <a:off x="8001" y="7074"/>
                <a:ext cx="252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ru-RU" sz="1200">
                    <a:latin typeface="Arial" charset="0"/>
                  </a:rPr>
                  <a:t>Output Directory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70" name="Text Box 57"/>
              <p:cNvSpPr txBox="1">
                <a:spLocks noChangeArrowheads="1"/>
              </p:cNvSpPr>
              <p:nvPr/>
            </p:nvSpPr>
            <p:spPr bwMode="auto">
              <a:xfrm>
                <a:off x="1161" y="7074"/>
                <a:ext cx="162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ru-RU" sz="1200">
                    <a:latin typeface="Arial" charset="0"/>
                  </a:rPr>
                  <a:t>name.obj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71" name="Line 58"/>
              <p:cNvSpPr>
                <a:spLocks noChangeShapeType="1"/>
              </p:cNvSpPr>
              <p:nvPr/>
            </p:nvSpPr>
            <p:spPr bwMode="auto">
              <a:xfrm>
                <a:off x="5121" y="7794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72" name="Text Box 59"/>
              <p:cNvSpPr txBox="1">
                <a:spLocks noChangeArrowheads="1"/>
              </p:cNvSpPr>
              <p:nvPr/>
            </p:nvSpPr>
            <p:spPr bwMode="auto">
              <a:xfrm>
                <a:off x="2961" y="8773"/>
                <a:ext cx="43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ru-RU" altLang="ru-RU" sz="1200" dirty="0">
                    <a:latin typeface="Arial" charset="0"/>
                  </a:rPr>
                  <a:t>Компоновщик </a:t>
                </a:r>
                <a:r>
                  <a:rPr lang="en-US" altLang="ru-RU" sz="1200" dirty="0">
                    <a:latin typeface="Arial" charset="0"/>
                  </a:rPr>
                  <a:t>(Linker</a:t>
                </a:r>
                <a:r>
                  <a:rPr lang="ru-RU" altLang="ru-RU" sz="1200" dirty="0">
                    <a:latin typeface="Arial" charset="0"/>
                  </a:rPr>
                  <a:t>)</a:t>
                </a:r>
                <a:endParaRPr lang="ru-RU" altLang="ru-RU" sz="2100" dirty="0">
                  <a:latin typeface="Arial" charset="0"/>
                </a:endParaRPr>
              </a:p>
            </p:txBody>
          </p:sp>
          <p:sp>
            <p:nvSpPr>
              <p:cNvPr id="23573" name="AutoShape 60"/>
              <p:cNvSpPr>
                <a:spLocks noChangeArrowheads="1"/>
              </p:cNvSpPr>
              <p:nvPr/>
            </p:nvSpPr>
            <p:spPr bwMode="auto">
              <a:xfrm>
                <a:off x="8001" y="8694"/>
                <a:ext cx="3060" cy="9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74" name="Text Box 61"/>
              <p:cNvSpPr txBox="1">
                <a:spLocks noChangeArrowheads="1"/>
              </p:cNvSpPr>
              <p:nvPr/>
            </p:nvSpPr>
            <p:spPr bwMode="auto">
              <a:xfrm>
                <a:off x="8181" y="8874"/>
                <a:ext cx="270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ru-RU" altLang="ru-RU" sz="1200">
                    <a:latin typeface="Arial" charset="0"/>
                  </a:rPr>
                  <a:t>Библиотечные файлы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75" name="Text Box 62"/>
              <p:cNvSpPr txBox="1">
                <a:spLocks noChangeArrowheads="1"/>
              </p:cNvSpPr>
              <p:nvPr/>
            </p:nvSpPr>
            <p:spPr bwMode="auto">
              <a:xfrm>
                <a:off x="8142" y="8031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ru-RU" sz="1200">
                    <a:latin typeface="Arial" charset="0"/>
                  </a:rPr>
                  <a:t>Library Directory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76" name="Line 63"/>
              <p:cNvSpPr>
                <a:spLocks noChangeShapeType="1"/>
              </p:cNvSpPr>
              <p:nvPr/>
            </p:nvSpPr>
            <p:spPr bwMode="auto">
              <a:xfrm>
                <a:off x="5121" y="959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77" name="AutoShape 64"/>
              <p:cNvSpPr>
                <a:spLocks noChangeArrowheads="1"/>
              </p:cNvSpPr>
              <p:nvPr/>
            </p:nvSpPr>
            <p:spPr bwMode="auto">
              <a:xfrm>
                <a:off x="3141" y="10314"/>
                <a:ext cx="4140" cy="9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78" name="Text Box 65"/>
              <p:cNvSpPr txBox="1">
                <a:spLocks noChangeArrowheads="1"/>
              </p:cNvSpPr>
              <p:nvPr/>
            </p:nvSpPr>
            <p:spPr bwMode="auto">
              <a:xfrm>
                <a:off x="3321" y="10494"/>
                <a:ext cx="37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ru-RU" altLang="ru-RU" sz="1200">
                    <a:latin typeface="Arial" charset="0"/>
                  </a:rPr>
                  <a:t>Исполняемая программа</a:t>
                </a:r>
                <a:endParaRPr lang="ru-RU" altLang="ru-RU" sz="2100">
                  <a:latin typeface="Arial" charset="0"/>
                </a:endParaRPr>
              </a:p>
            </p:txBody>
          </p:sp>
          <p:sp>
            <p:nvSpPr>
              <p:cNvPr id="23579" name="Text Box 66"/>
              <p:cNvSpPr txBox="1">
                <a:spLocks noChangeArrowheads="1"/>
              </p:cNvSpPr>
              <p:nvPr/>
            </p:nvSpPr>
            <p:spPr bwMode="auto">
              <a:xfrm>
                <a:off x="903" y="10482"/>
                <a:ext cx="1938" cy="5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ambria" pitchFamily="18" charset="0"/>
                  </a:defRPr>
                </a:lvl1pPr>
                <a:lvl2pPr marL="742950" indent="-285750" eaLnBrk="0" hangingPunct="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ambria" pitchFamily="18" charset="0"/>
                  </a:defRPr>
                </a:lvl2pPr>
                <a:lvl3pPr marL="1143000" indent="-228600" eaLnBrk="0" hangingPunct="0">
                  <a:spcBef>
                    <a:spcPts val="375"/>
                  </a:spcBef>
                  <a:buClr>
                    <a:srgbClr val="CFD7C7"/>
                  </a:buClr>
                  <a:buSzPct val="8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3pPr>
                <a:lvl4pPr marL="1600200" indent="-228600" eaLnBrk="0" hangingPunct="0">
                  <a:spcBef>
                    <a:spcPts val="375"/>
                  </a:spcBef>
                  <a:buClr>
                    <a:srgbClr val="E7BC29"/>
                  </a:buClr>
                  <a:buSzPct val="80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4pPr>
                <a:lvl5pPr marL="2057400" indent="-228600" eaLnBrk="0" hangingPunct="0">
                  <a:spcBef>
                    <a:spcPts val="375"/>
                  </a:spcBef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7BC29"/>
                  </a:buClr>
                  <a:buChar char="o"/>
                  <a:defRPr sz="2000">
                    <a:solidFill>
                      <a:schemeClr val="tx1"/>
                    </a:solidFill>
                    <a:latin typeface="Cambria" pitchFamily="18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ru-RU" sz="1200">
                    <a:latin typeface="Arial" charset="0"/>
                  </a:rPr>
                  <a:t>name.exe</a:t>
                </a:r>
                <a:endParaRPr lang="ru-RU" altLang="ru-RU" sz="210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76250" y="260350"/>
            <a:ext cx="6465888" cy="725488"/>
          </a:xfrm>
        </p:spPr>
        <p:txBody>
          <a:bodyPr/>
          <a:lstStyle/>
          <a:p>
            <a:pPr eaLnBrk="1" hangingPunct="1"/>
            <a:r>
              <a:rPr lang="ru-RU" altLang="ru-RU" smtClean="0"/>
              <a:t>Трансляция программы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sz="quarter" idx="1"/>
          </p:nvPr>
        </p:nvSpPr>
        <p:spPr>
          <a:xfrm>
            <a:off x="450850" y="2792413"/>
            <a:ext cx="8229600" cy="34385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sz="2400" b="1" dirty="0" smtClean="0"/>
              <a:t>Компиляция</a:t>
            </a:r>
            <a:r>
              <a:rPr lang="ru-RU" sz="2400" dirty="0" smtClean="0"/>
              <a:t> - преобразование объектов (данных и операций над ними) с входного языка в объекты  на другом языке для всей программы в целом с последующим выполнением полученной программы в виде отдельного шага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sz="2400" dirty="0" smtClean="0"/>
              <a:t> </a:t>
            </a:r>
            <a:r>
              <a:rPr lang="ru-RU" sz="2400" b="1" dirty="0" smtClean="0"/>
              <a:t>Интерпретация</a:t>
            </a:r>
            <a:r>
              <a:rPr lang="ru-RU" sz="2400" dirty="0" smtClean="0"/>
              <a:t> - анализ отдельного объекта на входном языке с одновременным выполнением (интерпретацией) </a:t>
            </a:r>
          </a:p>
          <a:p>
            <a:pPr marL="27432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dirty="0" smtClean="0"/>
          </a:p>
        </p:txBody>
      </p:sp>
      <p:sp>
        <p:nvSpPr>
          <p:cNvPr id="24580" name="Прямоугольник 3"/>
          <p:cNvSpPr>
            <a:spLocks noChangeArrowheads="1"/>
          </p:cNvSpPr>
          <p:nvPr/>
        </p:nvSpPr>
        <p:spPr bwMode="auto">
          <a:xfrm>
            <a:off x="468313" y="5157788"/>
            <a:ext cx="74882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ru-RU" altLang="ru-RU" sz="2100">
              <a:latin typeface="Arial" charset="0"/>
            </a:endParaRPr>
          </a:p>
        </p:txBody>
      </p:sp>
      <p:sp>
        <p:nvSpPr>
          <p:cNvPr id="25605" name="Прямоугольник 4"/>
          <p:cNvSpPr>
            <a:spLocks noChangeArrowheads="1"/>
          </p:cNvSpPr>
          <p:nvPr/>
        </p:nvSpPr>
        <p:spPr bwMode="auto">
          <a:xfrm>
            <a:off x="454025" y="1341438"/>
            <a:ext cx="8078788" cy="1152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dirty="0" smtClean="0">
                <a:latin typeface="+mn-lt"/>
              </a:rPr>
              <a:t>Трансляция — это преобразование программы с одного языка программирования в семантически эквивалентный текст на другом языке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543800" cy="1295400"/>
          </a:xfrm>
        </p:spPr>
        <p:txBody>
          <a:bodyPr/>
          <a:lstStyle/>
          <a:p>
            <a:pPr eaLnBrk="1" hangingPunct="1"/>
            <a:r>
              <a:rPr lang="ru-RU" altLang="ru-RU" sz="4800" smtClean="0"/>
              <a:t>Лекция 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4213" y="1989138"/>
            <a:ext cx="7559675" cy="30051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   </a:t>
            </a:r>
            <a:r>
              <a:rPr lang="ru-RU" altLang="ru-RU" sz="3900" dirty="0" smtClean="0"/>
              <a:t>Основные этапы разработки программ, их назначение и характеристики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153400" cy="742950"/>
          </a:xfrm>
        </p:spPr>
        <p:txBody>
          <a:bodyPr/>
          <a:lstStyle/>
          <a:p>
            <a:pPr eaLnBrk="1" hangingPunct="1"/>
            <a:r>
              <a:rPr lang="ru-RU" altLang="ru-RU" smtClean="0"/>
              <a:t>Компиляция программы</a:t>
            </a:r>
          </a:p>
        </p:txBody>
      </p:sp>
      <p:sp>
        <p:nvSpPr>
          <p:cNvPr id="25603" name="Прямоугольник 3"/>
          <p:cNvSpPr>
            <a:spLocks noChangeArrowheads="1"/>
          </p:cNvSpPr>
          <p:nvPr/>
        </p:nvSpPr>
        <p:spPr bwMode="auto">
          <a:xfrm>
            <a:off x="684213" y="6092825"/>
            <a:ext cx="6840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ru-RU" altLang="ru-RU" sz="2100">
              <a:latin typeface="Arial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92375"/>
            <a:ext cx="71532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Прямоугольник 5"/>
          <p:cNvSpPr>
            <a:spLocks noChangeArrowheads="1"/>
          </p:cNvSpPr>
          <p:nvPr/>
        </p:nvSpPr>
        <p:spPr bwMode="auto">
          <a:xfrm>
            <a:off x="250825" y="1196975"/>
            <a:ext cx="82819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altLang="ru-RU" sz="2000" b="1" dirty="0">
                <a:latin typeface="+mn-lt"/>
              </a:rPr>
              <a:t>Компилятор</a:t>
            </a:r>
            <a:r>
              <a:rPr lang="ru-RU" altLang="ru-RU" sz="2000" dirty="0">
                <a:latin typeface="+mn-lt"/>
              </a:rPr>
              <a:t> – это программа, предназначенная для трансляции исходного текста программы с высокоуровневого языка в объектный код. </a:t>
            </a:r>
            <a:r>
              <a:rPr lang="ru-RU" altLang="ru-RU" sz="2000" b="1" dirty="0">
                <a:latin typeface="+mn-lt"/>
              </a:rPr>
              <a:t>Входной информацией для компилятора </a:t>
            </a:r>
            <a:r>
              <a:rPr lang="ru-RU" altLang="ru-RU" sz="2000" dirty="0">
                <a:latin typeface="+mn-lt"/>
              </a:rPr>
              <a:t>является описание алгоритма или программа на языке программирования 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250825" y="5589588"/>
            <a:ext cx="8569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altLang="ru-RU" sz="2000" b="1" dirty="0">
                <a:latin typeface="+mn-lt"/>
              </a:rPr>
              <a:t>Результатом компиляции </a:t>
            </a:r>
            <a:r>
              <a:rPr lang="ru-RU" altLang="ru-RU" sz="2000" dirty="0">
                <a:latin typeface="+mn-lt"/>
              </a:rPr>
              <a:t>является объектный файл с необходимыми внешними ссылками для компоновщика. Программа уже переведена в машинные инструкции, однако еще не полностью готова к выполнению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17513" y="260350"/>
            <a:ext cx="7543800" cy="796925"/>
          </a:xfrm>
        </p:spPr>
        <p:txBody>
          <a:bodyPr/>
          <a:lstStyle/>
          <a:p>
            <a:pPr eaLnBrk="1" hangingPunct="1"/>
            <a:r>
              <a:rPr lang="ru-RU" altLang="ru-RU" smtClean="0"/>
              <a:t>Компоновка программы</a:t>
            </a:r>
          </a:p>
        </p:txBody>
      </p:sp>
      <p:sp>
        <p:nvSpPr>
          <p:cNvPr id="26627" name="Содержимое 2"/>
          <p:cNvSpPr>
            <a:spLocks noGrp="1"/>
          </p:cNvSpPr>
          <p:nvPr>
            <p:ph sz="quarter" idx="1"/>
          </p:nvPr>
        </p:nvSpPr>
        <p:spPr>
          <a:xfrm>
            <a:off x="323850" y="2708275"/>
            <a:ext cx="8208590" cy="25923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Компоновка</a:t>
            </a:r>
            <a:r>
              <a:rPr lang="ru-RU" altLang="ru-RU" sz="2000" dirty="0" smtClean="0"/>
              <a:t> - это процесс сборки программы из объектных модулей, в котором производится их объединение в исполняемую программу и связывание вызовов внешних функций и их внутреннего представления (кодов), расположенных в различных объектных модулях. При этом могут объединяться один или несколько объектных модулей программы и объектные модули, взятые из библиотечных файлов и содержащие стандартные функции и другие инструкции</a:t>
            </a:r>
          </a:p>
          <a:p>
            <a:pPr marL="0" indent="0" eaLnBrk="1" hangingPunct="1"/>
            <a:endParaRPr lang="ru-RU" altLang="ru-RU" sz="2000" dirty="0" smtClean="0"/>
          </a:p>
        </p:txBody>
      </p:sp>
      <p:sp>
        <p:nvSpPr>
          <p:cNvPr id="27652" name="Прямоугольник 3"/>
          <p:cNvSpPr>
            <a:spLocks noChangeArrowheads="1"/>
          </p:cNvSpPr>
          <p:nvPr/>
        </p:nvSpPr>
        <p:spPr bwMode="auto">
          <a:xfrm>
            <a:off x="407988" y="5373688"/>
            <a:ext cx="8124452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dirty="0" smtClean="0">
                <a:latin typeface="+mn-lt"/>
              </a:rPr>
              <a:t>Результатом компоновки является исполняемый файл, т.е. файл, который может быть обработан или выполнен компьютером без предварительной трансляции</a:t>
            </a:r>
          </a:p>
        </p:txBody>
      </p:sp>
      <p:sp>
        <p:nvSpPr>
          <p:cNvPr id="27653" name="Прямоугольник 4"/>
          <p:cNvSpPr>
            <a:spLocks noChangeArrowheads="1"/>
          </p:cNvSpPr>
          <p:nvPr/>
        </p:nvSpPr>
        <p:spPr bwMode="auto">
          <a:xfrm>
            <a:off x="323850" y="1268413"/>
            <a:ext cx="8208590" cy="1223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 smtClean="0">
                <a:latin typeface="+mn-lt"/>
              </a:rPr>
              <a:t>Компоновщик</a:t>
            </a:r>
            <a:r>
              <a:rPr lang="ru-RU" altLang="ru-RU" sz="2000" dirty="0" smtClean="0">
                <a:latin typeface="+mn-lt"/>
              </a:rPr>
              <a:t> – модуль системы программирования или самостоятельная программа, которая собирает результирующую программу из объектных модулей и стандартных библиотечных модулей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684962" cy="719138"/>
          </a:xfrm>
        </p:spPr>
        <p:txBody>
          <a:bodyPr/>
          <a:lstStyle/>
          <a:p>
            <a:pPr eaLnBrk="1" hangingPunct="1"/>
            <a:r>
              <a:rPr lang="ru-RU" altLang="ru-RU" smtClean="0"/>
              <a:t>Выполнение программы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9888" y="1268413"/>
            <a:ext cx="8229600" cy="2879725"/>
          </a:xfrm>
        </p:spPr>
        <p:txBody>
          <a:bodyPr/>
          <a:lstStyle/>
          <a:p>
            <a:pPr eaLnBrk="1" hangingPunct="1"/>
            <a:r>
              <a:rPr lang="ru-RU" altLang="ru-RU" i="1" dirty="0" smtClean="0"/>
              <a:t>Исполняемый файл </a:t>
            </a:r>
            <a:r>
              <a:rPr lang="ru-RU" altLang="ru-RU" dirty="0" smtClean="0"/>
              <a:t>— это файл, содержащий программу в том виде, в котором она может быть исполнена компьютером</a:t>
            </a:r>
          </a:p>
          <a:p>
            <a:pPr eaLnBrk="1" hangingPunct="1"/>
            <a:r>
              <a:rPr lang="ru-RU" altLang="ru-RU" i="1" dirty="0" smtClean="0"/>
              <a:t>Формат исполняемого файла </a:t>
            </a:r>
            <a:r>
              <a:rPr lang="ru-RU" altLang="ru-RU" dirty="0" smtClean="0"/>
              <a:t>— это соглашение о размещении в нём машинных команд и вспомогательной информации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95288" y="4292600"/>
            <a:ext cx="8208962" cy="2016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1900" dirty="0" smtClean="0">
                <a:latin typeface="+mn-lt"/>
              </a:rPr>
              <a:t>В операционной системе </a:t>
            </a:r>
            <a:r>
              <a:rPr lang="ru-RU" altLang="ru-RU" sz="1900" dirty="0" err="1" smtClean="0">
                <a:latin typeface="+mn-lt"/>
              </a:rPr>
              <a:t>Windows</a:t>
            </a:r>
            <a:r>
              <a:rPr lang="ru-RU" altLang="ru-RU" sz="1900" dirty="0" smtClean="0">
                <a:latin typeface="+mn-lt"/>
              </a:rPr>
              <a:t> основным является формат </a:t>
            </a:r>
          </a:p>
          <a:p>
            <a:pPr eaLnBrk="1" hangingPunct="1">
              <a:defRPr/>
            </a:pPr>
            <a:r>
              <a:rPr lang="ru-RU" altLang="ru-RU" sz="1900" dirty="0" smtClean="0">
                <a:latin typeface="+mn-lt"/>
              </a:rPr>
              <a:t>исполняемых файлов PE (от англ. </a:t>
            </a:r>
            <a:r>
              <a:rPr lang="ru-RU" altLang="ru-RU" sz="1900" dirty="0" err="1" smtClean="0">
                <a:latin typeface="+mn-lt"/>
              </a:rPr>
              <a:t>portable</a:t>
            </a:r>
            <a:r>
              <a:rPr lang="ru-RU" altLang="ru-RU" sz="1900" dirty="0" smtClean="0">
                <a:latin typeface="+mn-lt"/>
              </a:rPr>
              <a:t> </a:t>
            </a:r>
            <a:r>
              <a:rPr lang="ru-RU" altLang="ru-RU" sz="1900" dirty="0" err="1" smtClean="0">
                <a:latin typeface="+mn-lt"/>
              </a:rPr>
              <a:t>executable</a:t>
            </a:r>
            <a:r>
              <a:rPr lang="ru-RU" altLang="ru-RU" sz="1900" dirty="0" smtClean="0">
                <a:latin typeface="+mn-lt"/>
              </a:rPr>
              <a:t> — переносимый </a:t>
            </a:r>
          </a:p>
          <a:p>
            <a:pPr eaLnBrk="1" hangingPunct="1">
              <a:defRPr/>
            </a:pPr>
            <a:r>
              <a:rPr lang="ru-RU" altLang="ru-RU" sz="1900" dirty="0" smtClean="0">
                <a:latin typeface="+mn-lt"/>
              </a:rPr>
              <a:t>исполняемый). Файлы этого формата обычно имеют расширение </a:t>
            </a:r>
          </a:p>
          <a:p>
            <a:pPr eaLnBrk="1" hangingPunct="1">
              <a:defRPr/>
            </a:pPr>
            <a:r>
              <a:rPr lang="ru-RU" altLang="ru-RU" sz="1900" dirty="0" smtClean="0">
                <a:latin typeface="+mn-lt"/>
              </a:rPr>
              <a:t>«.</a:t>
            </a:r>
            <a:r>
              <a:rPr lang="ru-RU" altLang="ru-RU" sz="1900" dirty="0" err="1" smtClean="0">
                <a:latin typeface="+mn-lt"/>
              </a:rPr>
              <a:t>exe</a:t>
            </a:r>
            <a:r>
              <a:rPr lang="ru-RU" altLang="ru-RU" sz="1900" dirty="0" smtClean="0">
                <a:latin typeface="+mn-lt"/>
              </a:rPr>
              <a:t>» или «</a:t>
            </a:r>
            <a:r>
              <a:rPr lang="en-US" altLang="ru-RU" sz="1900" dirty="0" smtClean="0">
                <a:latin typeface="+mn-lt"/>
              </a:rPr>
              <a:t>.</a:t>
            </a:r>
            <a:r>
              <a:rPr lang="en-US" altLang="ru-RU" sz="1900" dirty="0" err="1" smtClean="0">
                <a:latin typeface="+mn-lt"/>
              </a:rPr>
              <a:t>dll</a:t>
            </a:r>
            <a:r>
              <a:rPr lang="ru-RU" altLang="ru-RU" sz="1900" dirty="0" smtClean="0">
                <a:latin typeface="+mn-lt"/>
              </a:rPr>
              <a:t>». При этом непосредственно выполнить можно только</a:t>
            </a:r>
          </a:p>
          <a:p>
            <a:pPr eaLnBrk="1" hangingPunct="1">
              <a:defRPr/>
            </a:pPr>
            <a:r>
              <a:rPr lang="ru-RU" altLang="ru-RU" sz="1900" dirty="0" smtClean="0">
                <a:latin typeface="+mn-lt"/>
              </a:rPr>
              <a:t> файлы с расширением «.</a:t>
            </a:r>
            <a:r>
              <a:rPr lang="ru-RU" altLang="ru-RU" sz="1900" dirty="0" err="1" smtClean="0">
                <a:latin typeface="+mn-lt"/>
              </a:rPr>
              <a:t>exe</a:t>
            </a:r>
            <a:r>
              <a:rPr lang="ru-RU" altLang="ru-RU" sz="1900" dirty="0" smtClean="0">
                <a:latin typeface="+mn-lt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543800" cy="725487"/>
          </a:xfrm>
        </p:spPr>
        <p:txBody>
          <a:bodyPr/>
          <a:lstStyle/>
          <a:p>
            <a:pPr eaLnBrk="1" hangingPunct="1"/>
            <a:r>
              <a:rPr lang="ru-RU" altLang="ru-RU" smtClean="0"/>
              <a:t>Тестирование программы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8207375" cy="51117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altLang="ru-RU" b="1" dirty="0" smtClean="0"/>
              <a:t>Тестирование </a:t>
            </a:r>
            <a:r>
              <a:rPr lang="ru-RU" altLang="ru-RU" dirty="0" smtClean="0"/>
              <a:t>– это процесс исполнения программы с целью обнаружения ошибок</a:t>
            </a:r>
          </a:p>
          <a:p>
            <a:pPr eaLnBrk="1" hangingPunct="1">
              <a:defRPr/>
            </a:pPr>
            <a:endParaRPr lang="ru-RU" altLang="ru-RU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altLang="ru-RU" sz="2400" dirty="0" smtClean="0"/>
              <a:t>Требования к тестам:</a:t>
            </a:r>
          </a:p>
          <a:p>
            <a:pPr eaLnBrk="1" hangingPunct="1">
              <a:defRPr/>
            </a:pPr>
            <a:r>
              <a:rPr lang="ru-RU" altLang="ru-RU" sz="2400" u="sng" dirty="0" smtClean="0"/>
              <a:t>Простота</a:t>
            </a:r>
            <a:r>
              <a:rPr lang="ru-RU" altLang="ru-RU" sz="2400" dirty="0" smtClean="0"/>
              <a:t>: тест должен представлять собой простой набор исходных данных, позволяющих легко просчитать и получить верный результат</a:t>
            </a:r>
          </a:p>
          <a:p>
            <a:pPr eaLnBrk="1" hangingPunct="1">
              <a:defRPr/>
            </a:pPr>
            <a:r>
              <a:rPr lang="ru-RU" altLang="ru-RU" sz="2400" u="sng" dirty="0" smtClean="0"/>
              <a:t>Полнота</a:t>
            </a:r>
            <a:r>
              <a:rPr lang="ru-RU" altLang="ru-RU" sz="2400" dirty="0" smtClean="0"/>
              <a:t>: в результате тестирования каждый оператор программы должен выполниться хотя бы один раз</a:t>
            </a:r>
          </a:p>
          <a:p>
            <a:pPr eaLnBrk="1" hangingPunct="1">
              <a:defRPr/>
            </a:pPr>
            <a:r>
              <a:rPr lang="ru-RU" altLang="ru-RU" sz="2400" u="sng" dirty="0" smtClean="0"/>
              <a:t>Не избыточность</a:t>
            </a:r>
            <a:r>
              <a:rPr lang="ru-RU" altLang="ru-RU" sz="2400" dirty="0" smtClean="0"/>
              <a:t>: не избыточный тест – это такой тест, в котором удаление хотя бы одного тестового набора данных превращает его в неполный</a:t>
            </a:r>
          </a:p>
          <a:p>
            <a:pPr eaLnBrk="1" hangingPunct="1">
              <a:defRPr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543800" cy="652462"/>
          </a:xfrm>
        </p:spPr>
        <p:txBody>
          <a:bodyPr/>
          <a:lstStyle/>
          <a:p>
            <a:pPr eaLnBrk="1" hangingPunct="1"/>
            <a:r>
              <a:rPr lang="ru-RU" altLang="ru-RU" smtClean="0"/>
              <a:t>Отладка программы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3634" y="908720"/>
            <a:ext cx="8229600" cy="1081088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2200" dirty="0" smtClean="0"/>
              <a:t>Отладка — этап разработки компьютерной программы, в ходе выполнения которого обнаруживают, локализуют и устраняют ошибки</a:t>
            </a:r>
            <a:r>
              <a:rPr lang="ru-RU" altLang="ru-RU" dirty="0" smtClean="0"/>
              <a:t> </a:t>
            </a:r>
          </a:p>
        </p:txBody>
      </p:sp>
      <p:sp>
        <p:nvSpPr>
          <p:cNvPr id="30724" name="Прямоугольник 3"/>
          <p:cNvSpPr>
            <a:spLocks noChangeArrowheads="1"/>
          </p:cNvSpPr>
          <p:nvPr/>
        </p:nvSpPr>
        <p:spPr bwMode="auto">
          <a:xfrm>
            <a:off x="395288" y="2204864"/>
            <a:ext cx="7921128" cy="863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000" dirty="0" smtClean="0">
                <a:latin typeface="+mn-lt"/>
              </a:rPr>
              <a:t>Ошибка – это расхождение между вычисленным, наблюдаемым</a:t>
            </a:r>
            <a:endParaRPr lang="en-US" altLang="ru-RU" sz="20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000" dirty="0" smtClean="0">
                <a:latin typeface="+mn-lt"/>
              </a:rPr>
              <a:t>и истинным, заданным или </a:t>
            </a:r>
            <a:r>
              <a:rPr lang="ru-RU" altLang="ru-RU" sz="2000" dirty="0" smtClean="0">
                <a:latin typeface="+mn-lt"/>
              </a:rPr>
              <a:t>теоретически  </a:t>
            </a:r>
            <a:r>
              <a:rPr lang="ru-RU" altLang="ru-RU" sz="2000" dirty="0" smtClean="0">
                <a:latin typeface="+mn-lt"/>
              </a:rPr>
              <a:t>правильным значением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95288" y="3486150"/>
            <a:ext cx="8496300" cy="3221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latin typeface="+mn-lt"/>
              </a:rPr>
              <a:t>Классификация программных ошибок</a:t>
            </a:r>
            <a:r>
              <a:rPr lang="ru-RU" sz="2400" dirty="0">
                <a:latin typeface="+mn-lt"/>
              </a:rPr>
              <a:t>:</a:t>
            </a:r>
          </a:p>
          <a:p>
            <a:pPr>
              <a:defRPr/>
            </a:pPr>
            <a:endParaRPr lang="ru-RU" sz="900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ru-RU" sz="2200" dirty="0" smtClean="0">
                <a:latin typeface="+mn-lt"/>
              </a:rPr>
              <a:t>синтаксические </a:t>
            </a:r>
            <a:r>
              <a:rPr lang="ru-RU" sz="2200" dirty="0">
                <a:latin typeface="+mn-lt"/>
              </a:rPr>
              <a:t>(нарушение грамматических правил языка программирования</a:t>
            </a:r>
            <a:r>
              <a:rPr lang="ru-RU" sz="2200" dirty="0" smtClean="0">
                <a:latin typeface="+mn-lt"/>
              </a:rPr>
              <a:t>)</a:t>
            </a:r>
            <a:endParaRPr lang="ru-RU" sz="2200" dirty="0">
              <a:latin typeface="+mn-lt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ru-RU" sz="2200" dirty="0">
                <a:latin typeface="+mn-lt"/>
              </a:rPr>
              <a:t> семантические (нарушение порядка следования параметров функций, неправильное построение выражений</a:t>
            </a:r>
            <a:r>
              <a:rPr lang="ru-RU" sz="2200" dirty="0" smtClean="0">
                <a:latin typeface="+mn-lt"/>
              </a:rPr>
              <a:t>)</a:t>
            </a:r>
            <a:endParaRPr lang="ru-RU" sz="2200" dirty="0">
              <a:latin typeface="+mn-lt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ru-RU" sz="2200" dirty="0">
                <a:latin typeface="+mn-lt"/>
              </a:rPr>
              <a:t> прагматические или логические (заключаются в неправильной логике алгоритма, нарушении смысла вычислений и т. п.)</a:t>
            </a:r>
          </a:p>
          <a:p>
            <a:pPr marL="342900" indent="-342900">
              <a:spcBef>
                <a:spcPct val="50000"/>
              </a:spcBef>
              <a:defRPr/>
            </a:pPr>
            <a:endParaRPr lang="ru-RU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539750" y="404813"/>
            <a:ext cx="7772400" cy="796925"/>
          </a:xfrm>
        </p:spPr>
        <p:txBody>
          <a:bodyPr/>
          <a:lstStyle/>
          <a:p>
            <a:pPr eaLnBrk="1" hangingPunct="1"/>
            <a:r>
              <a:rPr lang="ru-RU" altLang="ru-RU" smtClean="0"/>
              <a:t>Примеры синтаксических ошибок</a:t>
            </a:r>
          </a:p>
        </p:txBody>
      </p:sp>
      <p:sp>
        <p:nvSpPr>
          <p:cNvPr id="30723" name="Содержимое 2"/>
          <p:cNvSpPr>
            <a:spLocks noGrp="1"/>
          </p:cNvSpPr>
          <p:nvPr>
            <p:ph sz="quarter" idx="1"/>
          </p:nvPr>
        </p:nvSpPr>
        <p:spPr>
          <a:xfrm>
            <a:off x="433388" y="1196975"/>
            <a:ext cx="7772400" cy="26289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пропуск необходимого знака </a:t>
            </a:r>
            <a:r>
              <a:rPr lang="ru-RU" altLang="ru-RU" dirty="0" smtClean="0"/>
              <a:t>пунктуации</a:t>
            </a:r>
            <a:endParaRPr lang="ru-RU" altLang="ru-RU" dirty="0" smtClean="0"/>
          </a:p>
          <a:p>
            <a:pPr eaLnBrk="1" hangingPunct="1"/>
            <a:r>
              <a:rPr lang="ru-RU" altLang="ru-RU" dirty="0" smtClean="0"/>
              <a:t>несогласованность скобок или пропуск нужных </a:t>
            </a:r>
            <a:r>
              <a:rPr lang="ru-RU" altLang="ru-RU" dirty="0" smtClean="0"/>
              <a:t>скобок</a:t>
            </a:r>
            <a:endParaRPr lang="ru-RU" altLang="ru-RU" dirty="0" smtClean="0"/>
          </a:p>
          <a:p>
            <a:pPr eaLnBrk="1" hangingPunct="1"/>
            <a:r>
              <a:rPr lang="ru-RU" altLang="ru-RU" dirty="0" smtClean="0"/>
              <a:t>неверное написание зарезервированных </a:t>
            </a:r>
            <a:r>
              <a:rPr lang="ru-RU" altLang="ru-RU" dirty="0" smtClean="0"/>
              <a:t>слов</a:t>
            </a:r>
            <a:endParaRPr lang="ru-RU" altLang="ru-RU" dirty="0" smtClean="0"/>
          </a:p>
          <a:p>
            <a:pPr eaLnBrk="1" hangingPunct="1"/>
            <a:r>
              <a:rPr lang="ru-RU" altLang="ru-RU" dirty="0" smtClean="0"/>
              <a:t>отсутствие объявлений идентификаторов</a:t>
            </a:r>
          </a:p>
        </p:txBody>
      </p:sp>
      <p:sp>
        <p:nvSpPr>
          <p:cNvPr id="31748" name="Прямоугольник 3"/>
          <p:cNvSpPr>
            <a:spLocks noChangeArrowheads="1"/>
          </p:cNvSpPr>
          <p:nvPr/>
        </p:nvSpPr>
        <p:spPr bwMode="auto">
          <a:xfrm>
            <a:off x="539552" y="4149080"/>
            <a:ext cx="7704856" cy="1008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800" dirty="0" smtClean="0">
                <a:latin typeface="+mn-lt"/>
              </a:rPr>
              <a:t>Синтаксические ошибки обнаруживаются </a:t>
            </a:r>
          </a:p>
          <a:p>
            <a:pPr eaLnBrk="1" hangingPunct="1">
              <a:defRPr/>
            </a:pPr>
            <a:r>
              <a:rPr lang="ru-RU" altLang="ru-RU" sz="2800" dirty="0" smtClean="0">
                <a:latin typeface="+mn-lt"/>
              </a:rPr>
              <a:t>компилятором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796925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Примеры семантических ошибок</a:t>
            </a:r>
          </a:p>
        </p:txBody>
      </p:sp>
      <p:sp>
        <p:nvSpPr>
          <p:cNvPr id="31747" name="Содержимое 2"/>
          <p:cNvSpPr>
            <a:spLocks noGrp="1"/>
          </p:cNvSpPr>
          <p:nvPr>
            <p:ph sz="quarter" idx="1"/>
          </p:nvPr>
        </p:nvSpPr>
        <p:spPr>
          <a:xfrm>
            <a:off x="323850" y="1125539"/>
            <a:ext cx="8229600" cy="4319686"/>
          </a:xfrm>
        </p:spPr>
        <p:txBody>
          <a:bodyPr/>
          <a:lstStyle/>
          <a:p>
            <a:pPr eaLnBrk="1" hangingPunct="1"/>
            <a:r>
              <a:rPr lang="ru-RU" altLang="ru-RU" sz="2300" dirty="0" smtClean="0"/>
              <a:t>некорректное использование переменных (до инициализации, использование индексов, выходящих за границы массивов и т.п</a:t>
            </a:r>
            <a:r>
              <a:rPr lang="ru-RU" altLang="ru-RU" sz="2300" dirty="0" smtClean="0"/>
              <a:t>.)</a:t>
            </a:r>
            <a:endParaRPr lang="ru-RU" altLang="ru-RU" sz="2300" dirty="0" smtClean="0"/>
          </a:p>
          <a:p>
            <a:pPr eaLnBrk="1" hangingPunct="1"/>
            <a:r>
              <a:rPr lang="ru-RU" altLang="ru-RU" sz="2300" dirty="0" smtClean="0"/>
              <a:t>ошибки вычисления (некорректное использование целочисленной арифметики, незнание приоритетов выполнения операций, деление на 0, извлечение корня из отрицательного числа и т.п</a:t>
            </a:r>
            <a:r>
              <a:rPr lang="ru-RU" altLang="ru-RU" sz="2300" dirty="0" smtClean="0"/>
              <a:t>.)</a:t>
            </a:r>
            <a:endParaRPr lang="ru-RU" altLang="ru-RU" sz="2300" dirty="0" smtClean="0"/>
          </a:p>
          <a:p>
            <a:pPr eaLnBrk="1" hangingPunct="1"/>
            <a:r>
              <a:rPr lang="ru-RU" altLang="ru-RU" sz="2300" dirty="0" smtClean="0"/>
              <a:t>ошибки межмодульного интерфейса (игнорирование системных соглашений при передаче параметров, нарушение области действия локальных и глобальных переменных и т.п.)</a:t>
            </a:r>
          </a:p>
          <a:p>
            <a:pPr eaLnBrk="1" hangingPunct="1"/>
            <a:endParaRPr lang="ru-RU" altLang="ru-RU" sz="3200" dirty="0" smtClean="0"/>
          </a:p>
          <a:p>
            <a:pPr eaLnBrk="1" hangingPunct="1"/>
            <a:endParaRPr lang="ru-RU" altLang="ru-RU" dirty="0" smtClean="0"/>
          </a:p>
        </p:txBody>
      </p:sp>
      <p:sp>
        <p:nvSpPr>
          <p:cNvPr id="32772" name="Прямоугольник 3"/>
          <p:cNvSpPr>
            <a:spLocks noChangeArrowheads="1"/>
          </p:cNvSpPr>
          <p:nvPr/>
        </p:nvSpPr>
        <p:spPr bwMode="auto">
          <a:xfrm>
            <a:off x="539552" y="5578476"/>
            <a:ext cx="8064500" cy="819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400" dirty="0" smtClean="0">
                <a:latin typeface="+mn-lt"/>
              </a:rPr>
              <a:t>Семантические ошибки также обнаруживаются </a:t>
            </a:r>
          </a:p>
          <a:p>
            <a:pPr eaLnBrk="1" hangingPunct="1">
              <a:defRPr/>
            </a:pPr>
            <a:r>
              <a:rPr lang="ru-RU" altLang="ru-RU" sz="2400" dirty="0" smtClean="0">
                <a:latin typeface="+mn-lt"/>
              </a:rPr>
              <a:t>компилятором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543800" cy="941387"/>
          </a:xfrm>
        </p:spPr>
        <p:txBody>
          <a:bodyPr/>
          <a:lstStyle/>
          <a:p>
            <a:pPr eaLnBrk="1" hangingPunct="1"/>
            <a:r>
              <a:rPr lang="ru-RU" altLang="ru-RU" smtClean="0"/>
              <a:t>Примеры логических ошибок</a:t>
            </a:r>
          </a:p>
        </p:txBody>
      </p:sp>
      <p:sp>
        <p:nvSpPr>
          <p:cNvPr id="32771" name="Содержимое 2"/>
          <p:cNvSpPr>
            <a:spLocks noGrp="1"/>
          </p:cNvSpPr>
          <p:nvPr>
            <p:ph sz="quarter" idx="1"/>
          </p:nvPr>
        </p:nvSpPr>
        <p:spPr>
          <a:xfrm>
            <a:off x="395288" y="1268413"/>
            <a:ext cx="8229600" cy="3456731"/>
          </a:xfrm>
        </p:spPr>
        <p:txBody>
          <a:bodyPr/>
          <a:lstStyle/>
          <a:p>
            <a:pPr eaLnBrk="1" hangingPunct="1"/>
            <a:r>
              <a:rPr lang="ru-RU" altLang="ru-RU" sz="2800" dirty="0" smtClean="0"/>
              <a:t>ошибки </a:t>
            </a:r>
            <a:r>
              <a:rPr lang="ru-RU" altLang="ru-RU" sz="2800" dirty="0" smtClean="0"/>
              <a:t>алгоритма</a:t>
            </a:r>
            <a:endParaRPr lang="ru-RU" altLang="ru-RU" sz="2800" dirty="0" smtClean="0"/>
          </a:p>
          <a:p>
            <a:pPr eaLnBrk="1" hangingPunct="1"/>
            <a:r>
              <a:rPr lang="ru-RU" altLang="ru-RU" sz="2800" dirty="0" smtClean="0"/>
              <a:t>ошибки накопления погрешностей результатов вычисления (некорректное отбрасывание дробных цифр числа, некорректное использование приближенных методов вычисления, игнорирование использования разрядной сетки ЭВМ и т.п.)</a:t>
            </a:r>
          </a:p>
        </p:txBody>
      </p:sp>
      <p:sp>
        <p:nvSpPr>
          <p:cNvPr id="33796" name="Прямоугольник 3"/>
          <p:cNvSpPr>
            <a:spLocks noChangeArrowheads="1"/>
          </p:cNvSpPr>
          <p:nvPr/>
        </p:nvSpPr>
        <p:spPr bwMode="auto">
          <a:xfrm rot="10800000" flipH="1" flipV="1">
            <a:off x="611188" y="4868863"/>
            <a:ext cx="7775575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800" dirty="0" smtClean="0">
                <a:latin typeface="+mn-lt"/>
              </a:rPr>
              <a:t>Логические ошибки обнаруживаются</a:t>
            </a:r>
          </a:p>
          <a:p>
            <a:pPr eaLnBrk="1" hangingPunct="1">
              <a:defRPr/>
            </a:pPr>
            <a:r>
              <a:rPr lang="ru-RU" altLang="ru-RU" sz="2800" dirty="0" smtClean="0">
                <a:latin typeface="+mn-lt"/>
              </a:rPr>
              <a:t> программистом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632700" cy="108041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dirty="0" smtClean="0"/>
              <a:t>Последовательность обнаружения ошибок</a:t>
            </a:r>
          </a:p>
        </p:txBody>
      </p:sp>
      <p:sp>
        <p:nvSpPr>
          <p:cNvPr id="33795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700808"/>
            <a:ext cx="7772400" cy="4572000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ошибки трансляции (компиляции):</a:t>
            </a:r>
          </a:p>
          <a:p>
            <a:pPr lvl="1" eaLnBrk="1" hangingPunct="1"/>
            <a:r>
              <a:rPr lang="ru-RU" altLang="ru-RU" sz="3200" dirty="0" smtClean="0"/>
              <a:t>ошибки соответствия синтаксису языка</a:t>
            </a:r>
          </a:p>
          <a:p>
            <a:pPr lvl="1" eaLnBrk="1" hangingPunct="1"/>
            <a:r>
              <a:rPr lang="ru-RU" altLang="ru-RU" sz="3200" dirty="0" smtClean="0"/>
              <a:t>ошибки компоновки (ошибки связи</a:t>
            </a:r>
            <a:r>
              <a:rPr lang="ru-RU" altLang="ru-RU" sz="3200" dirty="0" smtClean="0"/>
              <a:t>)</a:t>
            </a:r>
            <a:endParaRPr lang="ru-RU" altLang="ru-RU" sz="3200" dirty="0" smtClean="0"/>
          </a:p>
          <a:p>
            <a:pPr lvl="1" eaLnBrk="1" hangingPunct="1"/>
            <a:r>
              <a:rPr lang="ru-RU" altLang="ru-RU" sz="3200" dirty="0" smtClean="0"/>
              <a:t>ошибки </a:t>
            </a:r>
            <a:r>
              <a:rPr lang="ru-RU" altLang="ru-RU" sz="3200" dirty="0" smtClean="0"/>
              <a:t>данных </a:t>
            </a:r>
            <a:endParaRPr lang="ru-RU" altLang="ru-RU" sz="3200" dirty="0" smtClean="0"/>
          </a:p>
          <a:p>
            <a:pPr eaLnBrk="1" hangingPunct="1"/>
            <a:r>
              <a:rPr lang="ru-RU" altLang="ru-RU" sz="3200" dirty="0" smtClean="0"/>
              <a:t>ошибки выполнения </a:t>
            </a:r>
          </a:p>
          <a:p>
            <a:pPr eaLnBrk="1" hangingPunct="1"/>
            <a:r>
              <a:rPr lang="ru-RU" altLang="ru-RU" sz="3200" dirty="0" smtClean="0"/>
              <a:t>ошибки логики</a:t>
            </a:r>
            <a:endParaRPr lang="ru-RU" alt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472608" cy="796925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Методы отладки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sz="quarter" idx="1"/>
          </p:nvPr>
        </p:nvSpPr>
        <p:spPr>
          <a:xfrm>
            <a:off x="179388" y="981075"/>
            <a:ext cx="8640762" cy="5688013"/>
          </a:xfrm>
        </p:spPr>
        <p:txBody>
          <a:bodyPr/>
          <a:lstStyle/>
          <a:p>
            <a:pPr eaLnBrk="1" hangingPunct="1"/>
            <a:r>
              <a:rPr lang="ru-RU" altLang="ru-RU" sz="2400" dirty="0" smtClean="0"/>
              <a:t>Отладка за столом:</a:t>
            </a:r>
          </a:p>
          <a:p>
            <a:pPr lvl="1" eaLnBrk="1" hangingPunct="1"/>
            <a:r>
              <a:rPr lang="ru-RU" altLang="ru-RU" sz="2000" dirty="0" smtClean="0"/>
              <a:t>просмотр</a:t>
            </a:r>
            <a:endParaRPr lang="ru-RU" altLang="ru-RU" sz="2000" dirty="0" smtClean="0"/>
          </a:p>
          <a:p>
            <a:pPr lvl="1" eaLnBrk="1" hangingPunct="1"/>
            <a:r>
              <a:rPr lang="ru-RU" altLang="ru-RU" sz="2000" dirty="0" smtClean="0"/>
              <a:t>проверка</a:t>
            </a:r>
            <a:endParaRPr lang="ru-RU" altLang="ru-RU" sz="2000" dirty="0" smtClean="0"/>
          </a:p>
          <a:p>
            <a:pPr lvl="1" eaLnBrk="1" hangingPunct="1"/>
            <a:r>
              <a:rPr lang="ru-RU" altLang="ru-RU" sz="2000" dirty="0" smtClean="0"/>
              <a:t>Прокрутка</a:t>
            </a:r>
          </a:p>
          <a:p>
            <a:pPr marL="319088" lvl="1" indent="0" eaLnBrk="1" hangingPunct="1">
              <a:buNone/>
            </a:pPr>
            <a:endParaRPr lang="ru-RU" altLang="ru-RU" sz="1200" dirty="0" smtClean="0"/>
          </a:p>
          <a:p>
            <a:pPr eaLnBrk="1" hangingPunct="1"/>
            <a:r>
              <a:rPr lang="ru-RU" altLang="ru-RU" sz="2400" dirty="0" smtClean="0"/>
              <a:t>Программный способ отладки (отладочная печать):</a:t>
            </a:r>
          </a:p>
          <a:p>
            <a:pPr lvl="1" eaLnBrk="1" hangingPunct="1"/>
            <a:r>
              <a:rPr lang="ru-RU" altLang="ru-RU" sz="2000" dirty="0" smtClean="0"/>
              <a:t>эхо–печать входных </a:t>
            </a:r>
            <a:r>
              <a:rPr lang="ru-RU" altLang="ru-RU" sz="2000" dirty="0" smtClean="0"/>
              <a:t>данных</a:t>
            </a:r>
            <a:endParaRPr lang="ru-RU" altLang="ru-RU" sz="2000" dirty="0" smtClean="0"/>
          </a:p>
          <a:p>
            <a:pPr lvl="1" eaLnBrk="1" hangingPunct="1"/>
            <a:r>
              <a:rPr lang="ru-RU" altLang="ru-RU" sz="2000" dirty="0" smtClean="0"/>
              <a:t>печать в ветвях </a:t>
            </a:r>
            <a:r>
              <a:rPr lang="ru-RU" altLang="ru-RU" sz="2000" dirty="0" smtClean="0"/>
              <a:t>программы</a:t>
            </a:r>
            <a:endParaRPr lang="ru-RU" altLang="ru-RU" sz="2000" dirty="0" smtClean="0"/>
          </a:p>
          <a:p>
            <a:pPr lvl="1" eaLnBrk="1" hangingPunct="1"/>
            <a:r>
              <a:rPr lang="ru-RU" altLang="ru-RU" sz="2000" dirty="0" smtClean="0"/>
              <a:t>печать в узлах </a:t>
            </a:r>
            <a:r>
              <a:rPr lang="ru-RU" altLang="ru-RU" sz="2000" dirty="0" smtClean="0"/>
              <a:t>программы</a:t>
            </a:r>
          </a:p>
          <a:p>
            <a:pPr marL="319088" lvl="1" indent="0" eaLnBrk="1" hangingPunct="1">
              <a:buNone/>
            </a:pPr>
            <a:endParaRPr lang="ru-RU" altLang="ru-RU" sz="1200" dirty="0" smtClean="0"/>
          </a:p>
          <a:p>
            <a:pPr eaLnBrk="1" hangingPunct="1"/>
            <a:r>
              <a:rPr lang="ru-RU" altLang="ru-RU" sz="2400" dirty="0" smtClean="0"/>
              <a:t>Аппаратный способ (встроенные интегрированные средства отладки):</a:t>
            </a:r>
          </a:p>
          <a:p>
            <a:pPr lvl="1" eaLnBrk="1" hangingPunct="1"/>
            <a:r>
              <a:rPr lang="ru-RU" altLang="ru-RU" sz="2000" dirty="0" smtClean="0"/>
              <a:t>выполнение по шагам</a:t>
            </a:r>
          </a:p>
          <a:p>
            <a:pPr lvl="1" eaLnBrk="1" hangingPunct="1"/>
            <a:r>
              <a:rPr lang="ru-RU" altLang="ru-RU" sz="2000" dirty="0" smtClean="0"/>
              <a:t>просмотр переменных в окне </a:t>
            </a:r>
            <a:r>
              <a:rPr lang="ru-RU" altLang="ru-RU" sz="2000" dirty="0" smtClean="0"/>
              <a:t>наблюдения</a:t>
            </a:r>
            <a:endParaRPr lang="ru-RU" altLang="ru-RU" sz="2000" dirty="0" smtClean="0"/>
          </a:p>
          <a:p>
            <a:pPr lvl="1" eaLnBrk="1" hangingPunct="1"/>
            <a:r>
              <a:rPr lang="ru-RU" altLang="ru-RU" sz="2000" dirty="0" smtClean="0"/>
              <a:t>локализация места ошибки при выполнении программы до курсора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064698" cy="725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600" dirty="0" smtClean="0"/>
              <a:t>Основные этапы разработки программ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1561075"/>
              </p:ext>
            </p:extLst>
          </p:nvPr>
        </p:nvGraphicFramePr>
        <p:xfrm>
          <a:off x="395536" y="1628800"/>
          <a:ext cx="8229600" cy="431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18198"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Этапы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92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1. Постановка задачи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Выполнение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92"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Выбор метода решения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Тестирование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92"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Разработка алгоритма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 Отладка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539"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Написание программы на языке программирования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 Документирование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539"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Ввод программы в компьютер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 Эксплуатация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92"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Трансляция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 Модификация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92"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Компоновка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 Снятие с эксплуатации</a:t>
                      </a:r>
                      <a:endParaRPr lang="ru-RU" sz="23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213100"/>
            <a:ext cx="7543800" cy="792163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Сопровождение</a:t>
            </a:r>
            <a:r>
              <a:rPr lang="ru-RU" altLang="ru-RU" smtClean="0"/>
              <a:t> ПО</a:t>
            </a:r>
            <a:endParaRPr lang="ru-RU" altLang="ru-RU" sz="23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0375" y="4221163"/>
            <a:ext cx="8229600" cy="18716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mtClean="0"/>
              <a:t>Внесение изменений в ПО в целях исправления ошибок, повышения производительности или адаптации к изменившимся условиям работы или требованиям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404813"/>
            <a:ext cx="7543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Эксплуатация ПО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13" y="1412875"/>
            <a:ext cx="6985000" cy="153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600" dirty="0">
                <a:latin typeface="+mn-lt"/>
              </a:rPr>
              <a:t>Эксплуатация системы выполняется в предназначенной для этого среде в соответствии с пользовательской документацией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543800" cy="869950"/>
          </a:xfrm>
        </p:spPr>
        <p:txBody>
          <a:bodyPr/>
          <a:lstStyle/>
          <a:p>
            <a:pPr eaLnBrk="1" hangingPunct="1"/>
            <a:r>
              <a:rPr lang="ru-RU" altLang="ru-RU" smtClean="0"/>
              <a:t>Трудоемкость этапов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78752"/>
              </p:ext>
            </p:extLst>
          </p:nvPr>
        </p:nvGraphicFramePr>
        <p:xfrm>
          <a:off x="250825" y="1484313"/>
          <a:ext cx="8642350" cy="4114800"/>
        </p:xfrm>
        <a:graphic>
          <a:graphicData uri="http://schemas.openxmlformats.org/drawingml/2006/table">
            <a:tbl>
              <a:tblPr/>
              <a:tblGrid>
                <a:gridCol w="4032448"/>
                <a:gridCol w="1800200"/>
                <a:gridCol w="1423815"/>
                <a:gridCol w="138588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Этапы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Трудозатраты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Ошибки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Появление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Выявление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AutoNum type="arabicPeriod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Постановка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задачи</a:t>
                      </a: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AutoNum type="arabicPeriod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Математическая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формулировка</a:t>
                      </a: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AutoNum type="arabicPeriod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Выбор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метода решения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40-46%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4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Составление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алгоритма</a:t>
                      </a: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4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Написание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программы на языке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программирования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20%</a:t>
                      </a:r>
                    </a:p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35-38%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6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Ввод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программы в компьютер</a:t>
                      </a: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6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Выполнение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программы   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5-10%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8"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Тестирование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8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Отладка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10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Документирование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10"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Эксплуатация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 startAt="10"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Модернизация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676275" y="115888"/>
            <a:ext cx="6608763" cy="796925"/>
          </a:xfrm>
        </p:spPr>
        <p:txBody>
          <a:bodyPr/>
          <a:lstStyle/>
          <a:p>
            <a:pPr eaLnBrk="1" hangingPunct="1"/>
            <a:r>
              <a:rPr lang="ru-RU" altLang="ru-RU" smtClean="0"/>
              <a:t>Постановка задачи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sz="quarter" idx="1"/>
          </p:nvPr>
        </p:nvSpPr>
        <p:spPr>
          <a:xfrm>
            <a:off x="455613" y="908050"/>
            <a:ext cx="7993062" cy="1236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400" smtClean="0"/>
              <a:t>Цель этапа: определение функциональных возможностей программы, подготовка технического задания и внешней спецификации </a:t>
            </a:r>
          </a:p>
        </p:txBody>
      </p:sp>
      <p:sp>
        <p:nvSpPr>
          <p:cNvPr id="9220" name="Заголовок 1"/>
          <p:cNvSpPr txBox="1">
            <a:spLocks/>
          </p:cNvSpPr>
          <p:nvPr/>
        </p:nvSpPr>
        <p:spPr bwMode="auto">
          <a:xfrm>
            <a:off x="539750" y="226377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547688" indent="-22860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822325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096963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13716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200">
                <a:solidFill>
                  <a:schemeClr val="tx2"/>
                </a:solidFill>
                <a:latin typeface="Calibri" pitchFamily="34" charset="0"/>
              </a:rPr>
              <a:t>Внешняя спецификация программы</a:t>
            </a:r>
          </a:p>
        </p:txBody>
      </p:sp>
      <p:sp>
        <p:nvSpPr>
          <p:cNvPr id="9221" name="Содержимое 2"/>
          <p:cNvSpPr txBox="1">
            <a:spLocks/>
          </p:cNvSpPr>
          <p:nvPr/>
        </p:nvSpPr>
        <p:spPr bwMode="auto">
          <a:xfrm>
            <a:off x="287338" y="2859088"/>
            <a:ext cx="84264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547688" indent="-22860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822325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096963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13716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altLang="ru-RU" sz="2400" dirty="0"/>
              <a:t>Внешняя спецификация - достаточно полная и точная формулировка решаемой задачи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altLang="ru-RU" sz="2400" dirty="0"/>
              <a:t>Формальная спецификация программы: </a:t>
            </a:r>
            <a:r>
              <a:rPr lang="ru-RU" altLang="ru-RU" sz="2400" b="1" dirty="0"/>
              <a:t>{Q}S{R}</a:t>
            </a:r>
            <a:r>
              <a:rPr lang="ru-RU" altLang="ru-RU" sz="2400" dirty="0"/>
              <a:t>,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altLang="ru-RU" sz="2400" dirty="0"/>
              <a:t>где Q – предусловие программы </a:t>
            </a:r>
            <a:r>
              <a:rPr lang="ru-RU" altLang="ru-RU" sz="2400" dirty="0" smtClean="0"/>
              <a:t>S </a:t>
            </a:r>
            <a:endParaRPr lang="ru-RU" altLang="ru-RU" sz="2400" dirty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altLang="ru-RU" sz="2400" dirty="0"/>
              <a:t>R – постусловие программы S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altLang="ru-RU" sz="2400" dirty="0"/>
              <a:t>Если выполнение программы </a:t>
            </a:r>
            <a:r>
              <a:rPr lang="ru-RU" altLang="ru-RU" sz="2400" b="1" dirty="0"/>
              <a:t>S</a:t>
            </a:r>
            <a:r>
              <a:rPr lang="ru-RU" altLang="ru-RU" sz="2400" dirty="0"/>
              <a:t> началось в состоянии, удовлетворяющем </a:t>
            </a:r>
            <a:r>
              <a:rPr lang="ru-RU" altLang="ru-RU" sz="2400" b="1" dirty="0"/>
              <a:t>Q,</a:t>
            </a:r>
            <a:r>
              <a:rPr lang="ru-RU" altLang="ru-RU" sz="2400" dirty="0"/>
              <a:t> то имеется гарантия, что оно завершится через конечное время в состоянии, удовлетворяющем </a:t>
            </a:r>
            <a:r>
              <a:rPr lang="ru-RU" altLang="ru-RU" sz="2400" b="1" dirty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709613" y="333375"/>
            <a:ext cx="7543800" cy="1084263"/>
          </a:xfrm>
        </p:spPr>
        <p:txBody>
          <a:bodyPr/>
          <a:lstStyle/>
          <a:p>
            <a:pPr eaLnBrk="1" hangingPunct="1"/>
            <a:r>
              <a:rPr lang="ru-RU" altLang="ru-RU" sz="3200" smtClean="0"/>
              <a:t>К чему может привести непонимание между заказчиком и разработчиком ПО</a:t>
            </a:r>
          </a:p>
        </p:txBody>
      </p:sp>
      <p:pic>
        <p:nvPicPr>
          <p:cNvPr id="10243" name="Рисунок 3" descr="http://magazine.hrm.ru/hrm_old.nsf/0/1696b76cd202f459c325778b00580155/Content/0.6A06?OpenElement&amp;FieldElemFormat=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424815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5148263" y="1916113"/>
            <a:ext cx="38163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AutoNum type="arabicPeriod"/>
              <a:defRPr/>
            </a:pPr>
            <a:r>
              <a:rPr lang="ru-RU" altLang="ru-RU" sz="2000" dirty="0" smtClean="0">
                <a:latin typeface="+mn-lt"/>
              </a:rPr>
              <a:t>Заказчик не может толком сформулировать требования, завышает их</a:t>
            </a:r>
          </a:p>
          <a:p>
            <a:pPr eaLnBrk="1" hangingPunct="1">
              <a:buFont typeface="Wingdings" pitchFamily="2" charset="2"/>
              <a:buAutoNum type="arabicPeriod"/>
              <a:defRPr/>
            </a:pPr>
            <a:r>
              <a:rPr lang="ru-RU" altLang="ru-RU" sz="2000" dirty="0" smtClean="0">
                <a:latin typeface="+mn-lt"/>
              </a:rPr>
              <a:t>Ответное предложение поставщика (разработчика) не вполне соответствует заявке заказчика</a:t>
            </a:r>
          </a:p>
          <a:p>
            <a:pPr eaLnBrk="1" hangingPunct="1">
              <a:buFont typeface="Wingdings" pitchFamily="2" charset="2"/>
              <a:buAutoNum type="arabicPeriod"/>
              <a:defRPr/>
            </a:pPr>
            <a:r>
              <a:rPr lang="ru-RU" altLang="ru-RU" sz="2000" dirty="0" smtClean="0">
                <a:latin typeface="+mn-lt"/>
              </a:rPr>
              <a:t>Аналитик предлагает ошибочную эскизную архитектуру</a:t>
            </a:r>
          </a:p>
          <a:p>
            <a:pPr eaLnBrk="1" hangingPunct="1">
              <a:buFont typeface="Wingdings" pitchFamily="2" charset="2"/>
              <a:buAutoNum type="arabicPeriod"/>
              <a:defRPr/>
            </a:pPr>
            <a:r>
              <a:rPr lang="ru-RU" altLang="ru-RU" sz="2000" dirty="0" smtClean="0">
                <a:latin typeface="+mn-lt"/>
              </a:rPr>
              <a:t>Программисты создают код с ошибками</a:t>
            </a:r>
          </a:p>
          <a:p>
            <a:pPr eaLnBrk="1" hangingPunct="1">
              <a:buFont typeface="Wingdings" pitchFamily="2" charset="2"/>
              <a:buAutoNum type="arabicPeriod"/>
              <a:defRPr/>
            </a:pPr>
            <a:r>
              <a:rPr lang="ru-RU" altLang="ru-RU" sz="2000" dirty="0" smtClean="0">
                <a:latin typeface="+mn-lt"/>
              </a:rPr>
              <a:t>Имеют место проблемы внедрения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7543800" cy="796925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Состав внешней спецификации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sz="quarter" idx="1"/>
          </p:nvPr>
        </p:nvSpPr>
        <p:spPr>
          <a:xfrm>
            <a:off x="323850" y="1268413"/>
            <a:ext cx="8280400" cy="5256212"/>
          </a:xfrm>
        </p:spPr>
        <p:txBody>
          <a:bodyPr/>
          <a:lstStyle/>
          <a:p>
            <a:pPr eaLnBrk="1" hangingPunct="1"/>
            <a:r>
              <a:rPr lang="ru-RU" altLang="ru-RU" sz="2000" i="1" smtClean="0"/>
              <a:t>Описание исходных данных</a:t>
            </a:r>
            <a:r>
              <a:rPr lang="ru-RU" altLang="ru-RU" sz="2000" smtClean="0"/>
              <a:t>. Должны быть точно описаны синтаксис (формат) и семантика (назначение, тип, допустимые значения, область изменения) всех исходных данных, которые вводит пользователь в программу</a:t>
            </a:r>
          </a:p>
          <a:p>
            <a:pPr eaLnBrk="1" hangingPunct="1"/>
            <a:r>
              <a:rPr lang="ru-RU" altLang="ru-RU" sz="2000" i="1" smtClean="0"/>
              <a:t>Описание выходных данных</a:t>
            </a:r>
            <a:r>
              <a:rPr lang="ru-RU" altLang="ru-RU" sz="2000" smtClean="0"/>
              <a:t>. Дается точное описание семантики и синтаксиса всех результатов, формируемых программой, а также сообщений оператору об ошибках, о ходе вычислительного процесса, о запросах и т.д. Указывается реакция программы на некорректность исходных данных</a:t>
            </a:r>
          </a:p>
          <a:p>
            <a:pPr eaLnBrk="1" hangingPunct="1"/>
            <a:r>
              <a:rPr lang="ru-RU" altLang="ru-RU" sz="2000" i="1" smtClean="0"/>
              <a:t>Описание функций преобразования информации</a:t>
            </a:r>
            <a:r>
              <a:rPr lang="ru-RU" altLang="ru-RU" sz="2000" smtClean="0"/>
              <a:t>, выполняемых программой, с точки зрения пользователя</a:t>
            </a:r>
          </a:p>
          <a:p>
            <a:pPr eaLnBrk="1" hangingPunct="1"/>
            <a:r>
              <a:rPr lang="ru-RU" altLang="ru-RU" sz="2000" i="1" smtClean="0"/>
              <a:t>Дополнительные сведения о программе</a:t>
            </a:r>
            <a:r>
              <a:rPr lang="ru-RU" altLang="ru-RU" sz="2000" smtClean="0"/>
              <a:t>: ограничения на используемую память, длину программы, время ее работы; идеи относительно внутреннего проектирования функций (если это необходимо). В этот раздел также включают описание способа обращения к программе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6034087" cy="796925"/>
          </a:xfrm>
        </p:spPr>
        <p:txBody>
          <a:bodyPr/>
          <a:lstStyle/>
          <a:p>
            <a:pPr eaLnBrk="1" hangingPunct="1"/>
            <a:r>
              <a:rPr lang="ru-RU" altLang="ru-RU" smtClean="0"/>
              <a:t>Разработка алгоритма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sz="quarter" idx="1"/>
          </p:nvPr>
        </p:nvSpPr>
        <p:spPr>
          <a:xfrm>
            <a:off x="585788" y="1125538"/>
            <a:ext cx="7772400" cy="19431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200" dirty="0" smtClean="0"/>
              <a:t>Алгоритм – это полное и точное описание на некотором языке конечной последовательности правил, указывающих исполнителю действия, которые он должен выполнить, чтобы за конечное время перейти от (варьируемых) исходных данных к искомому результату</a:t>
            </a:r>
          </a:p>
        </p:txBody>
      </p:sp>
      <p:sp>
        <p:nvSpPr>
          <p:cNvPr id="12292" name="Заголовок 1"/>
          <p:cNvSpPr txBox="1">
            <a:spLocks/>
          </p:cNvSpPr>
          <p:nvPr/>
        </p:nvSpPr>
        <p:spPr bwMode="auto">
          <a:xfrm>
            <a:off x="611188" y="2982913"/>
            <a:ext cx="597693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CFD7C7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E7BC2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7BC29"/>
              </a:buClr>
              <a:buChar char="o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200">
                <a:solidFill>
                  <a:schemeClr val="tx2"/>
                </a:solidFill>
                <a:latin typeface="Calibri" pitchFamily="34" charset="0"/>
              </a:rPr>
              <a:t>Свойства алгоритмов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750" y="3624263"/>
            <a:ext cx="8353425" cy="269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ru-RU" altLang="ru-RU" sz="2000" dirty="0">
                <a:latin typeface="+mn-lt"/>
              </a:rPr>
              <a:t>Дискретность – возможность разбиения на шаги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ru-RU" altLang="ru-RU" sz="2000" dirty="0">
                <a:latin typeface="+mn-lt"/>
              </a:rPr>
              <a:t>Понятность – ориентация на конкретного исполнителя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ru-RU" altLang="ru-RU" sz="2000" dirty="0">
                <a:latin typeface="+mn-lt"/>
              </a:rPr>
              <a:t>Определенность – однозначность толкования инструкций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ru-RU" altLang="ru-RU" sz="2000" dirty="0">
                <a:latin typeface="+mn-lt"/>
              </a:rPr>
              <a:t>Конечность – возможность получения результата за конечное число шагов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ru-RU" altLang="ru-RU" sz="2000" dirty="0">
                <a:latin typeface="+mn-lt"/>
              </a:rPr>
              <a:t>Массовость – применимость к некоторому классу объектов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ru-RU" altLang="ru-RU" sz="2000" dirty="0">
                <a:latin typeface="+mn-lt"/>
              </a:rPr>
              <a:t>Эффективность – оптимальность времени и ресурсов, необходимых для реализации алгоритма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200900" cy="723900"/>
          </a:xfrm>
        </p:spPr>
        <p:txBody>
          <a:bodyPr/>
          <a:lstStyle/>
          <a:p>
            <a:pPr eaLnBrk="1" hangingPunct="1"/>
            <a:r>
              <a:rPr lang="ru-RU" altLang="ru-RU" smtClean="0"/>
              <a:t>Процесс алгоритмизации</a:t>
            </a:r>
          </a:p>
        </p:txBody>
      </p:sp>
      <p:sp>
        <p:nvSpPr>
          <p:cNvPr id="13315" name="Содержимое 2"/>
          <p:cNvSpPr>
            <a:spLocks noGrp="1"/>
          </p:cNvSpPr>
          <p:nvPr>
            <p:ph sz="quarter" idx="1"/>
          </p:nvPr>
        </p:nvSpPr>
        <p:spPr>
          <a:xfrm>
            <a:off x="611188" y="1196975"/>
            <a:ext cx="8075612" cy="45720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ru-RU" altLang="ru-RU" sz="2400" dirty="0"/>
              <a:t>разложение всего вычислительного процесса на отдельные шаги – возможные составные части алгоритма, что определяется внутренней логикой самого процесса и системой команд исполнителя</a:t>
            </a:r>
          </a:p>
          <a:p>
            <a:pPr eaLnBrk="1" hangingPunct="1">
              <a:defRPr/>
            </a:pPr>
            <a:r>
              <a:rPr lang="ru-RU" altLang="ru-RU" sz="2400" dirty="0"/>
              <a:t>установление взаимосвязей между отдельными шагами алгоритма и порядка их следования, приводящего от известных исходных данных к искомому результату</a:t>
            </a:r>
          </a:p>
          <a:p>
            <a:pPr eaLnBrk="1" hangingPunct="1">
              <a:defRPr/>
            </a:pPr>
            <a:r>
              <a:rPr lang="ru-RU" altLang="ru-RU" sz="2400" dirty="0"/>
              <a:t>полное и точное описание содержания каждого шага алгоритма на языке выбранной алгоритмической системы</a:t>
            </a:r>
          </a:p>
          <a:p>
            <a:pPr eaLnBrk="1" hangingPunct="1">
              <a:defRPr/>
            </a:pPr>
            <a:r>
              <a:rPr lang="ru-RU" altLang="ru-RU" sz="2400" dirty="0"/>
              <a:t>проверка составленного алгоритма на предмет, действительно ли он реализует выбранный метод и приводит к искомому результату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543800" cy="868363"/>
          </a:xfrm>
        </p:spPr>
        <p:txBody>
          <a:bodyPr/>
          <a:lstStyle/>
          <a:p>
            <a:pPr eaLnBrk="1" hangingPunct="1"/>
            <a:r>
              <a:rPr lang="ru-RU" altLang="ru-RU" sz="3500" smtClean="0"/>
              <a:t>Способы описания алгоритмов</a:t>
            </a:r>
            <a:r>
              <a:rPr lang="ru-RU" altLang="ru-RU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12776"/>
            <a:ext cx="7772400" cy="4572000"/>
          </a:xfrm>
        </p:spPr>
        <p:txBody>
          <a:bodyPr/>
          <a:lstStyle/>
          <a:p>
            <a:pPr eaLnBrk="1" hangingPunct="1"/>
            <a:r>
              <a:rPr lang="ru-RU" altLang="ru-RU" sz="2200" dirty="0" smtClean="0"/>
              <a:t>словесно-формульный (на естественном языке, вербальный</a:t>
            </a:r>
            <a:r>
              <a:rPr lang="ru-RU" altLang="ru-RU" sz="2200" dirty="0" smtClean="0"/>
              <a:t>)</a:t>
            </a:r>
            <a:endParaRPr lang="ru-RU" altLang="ru-RU" sz="2200" dirty="0" smtClean="0"/>
          </a:p>
          <a:p>
            <a:pPr eaLnBrk="1" hangingPunct="1"/>
            <a:r>
              <a:rPr lang="ru-RU" altLang="ru-RU" sz="2200" dirty="0" smtClean="0"/>
              <a:t>структурный или блок-схемный (графический</a:t>
            </a:r>
            <a:r>
              <a:rPr lang="ru-RU" altLang="ru-RU" sz="2200" dirty="0" smtClean="0"/>
              <a:t>)</a:t>
            </a:r>
            <a:endParaRPr lang="ru-RU" altLang="ru-RU" sz="2200" dirty="0" smtClean="0"/>
          </a:p>
          <a:p>
            <a:pPr eaLnBrk="1" hangingPunct="1"/>
            <a:r>
              <a:rPr lang="ru-RU" altLang="ru-RU" sz="2200" dirty="0" smtClean="0"/>
              <a:t>с использованием специальных алгоритмических языков (нотаций</a:t>
            </a:r>
            <a:r>
              <a:rPr lang="ru-RU" altLang="ru-RU" sz="2200" dirty="0" smtClean="0"/>
              <a:t>)</a:t>
            </a:r>
            <a:endParaRPr lang="ru-RU" altLang="ru-RU" sz="2200" dirty="0" smtClean="0"/>
          </a:p>
          <a:p>
            <a:pPr eaLnBrk="1" hangingPunct="1"/>
            <a:r>
              <a:rPr lang="ru-RU" altLang="ru-RU" sz="2200" dirty="0" smtClean="0"/>
              <a:t>с помощью сетей </a:t>
            </a:r>
            <a:r>
              <a:rPr lang="ru-RU" altLang="ru-RU" sz="2200" dirty="0" smtClean="0"/>
              <a:t>Петри</a:t>
            </a:r>
          </a:p>
          <a:p>
            <a:pPr eaLnBrk="1" hangingPunct="1"/>
            <a:r>
              <a:rPr lang="ru-RU" altLang="ru-RU" sz="2200" dirty="0" smtClean="0"/>
              <a:t>программный</a:t>
            </a:r>
            <a:endParaRPr lang="ru-RU" alt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1229</TotalTime>
  <Words>1433</Words>
  <Application>Microsoft Office PowerPoint</Application>
  <PresentationFormat>Экран (4:3)</PresentationFormat>
  <Paragraphs>270</Paragraphs>
  <Slides>31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3" baseType="lpstr">
      <vt:lpstr>Справедливость</vt:lpstr>
      <vt:lpstr>Visio.Drawing.5</vt:lpstr>
      <vt:lpstr>Основы программной инженерии</vt:lpstr>
      <vt:lpstr>Лекция 2</vt:lpstr>
      <vt:lpstr>Основные этапы разработки программ</vt:lpstr>
      <vt:lpstr>Постановка задачи</vt:lpstr>
      <vt:lpstr>К чему может привести непонимание между заказчиком и разработчиком ПО</vt:lpstr>
      <vt:lpstr>Состав внешней спецификации</vt:lpstr>
      <vt:lpstr>Разработка алгоритма</vt:lpstr>
      <vt:lpstr>Процесс алгоритмизации</vt:lpstr>
      <vt:lpstr>Способы описания алгоритмов </vt:lpstr>
      <vt:lpstr>Словесно-формульный способ </vt:lpstr>
      <vt:lpstr>Стандарты графических изображений блоков </vt:lpstr>
      <vt:lpstr>Применение блок-схем</vt:lpstr>
      <vt:lpstr>Пример псевдокода для функции печати массива</vt:lpstr>
      <vt:lpstr>Технология разработки алгоритмов</vt:lpstr>
      <vt:lpstr> Базисные управляющие структуры</vt:lpstr>
      <vt:lpstr>Дополнительные управляющие структуры</vt:lpstr>
      <vt:lpstr>Написание программы на языке программирования</vt:lpstr>
      <vt:lpstr>Порядок прохождения задач через ЭВМ</vt:lpstr>
      <vt:lpstr>Трансляция программы</vt:lpstr>
      <vt:lpstr>Компиляция программы</vt:lpstr>
      <vt:lpstr>Компоновка программы</vt:lpstr>
      <vt:lpstr>Выполнение программы</vt:lpstr>
      <vt:lpstr>Тестирование программы</vt:lpstr>
      <vt:lpstr>Отладка программы</vt:lpstr>
      <vt:lpstr>Примеры синтаксических ошибок</vt:lpstr>
      <vt:lpstr>Примеры семантических ошибок</vt:lpstr>
      <vt:lpstr>Примеры логических ошибок</vt:lpstr>
      <vt:lpstr>Последовательность обнаружения ошибок</vt:lpstr>
      <vt:lpstr>Методы отладки</vt:lpstr>
      <vt:lpstr>Сопровождение ПО</vt:lpstr>
      <vt:lpstr>Трудоемкость этапов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Инженерный менеджмент и офисные технологии</dc:title>
  <dc:creator>*</dc:creator>
  <cp:lastModifiedBy>baryshnikova</cp:lastModifiedBy>
  <cp:revision>133</cp:revision>
  <dcterms:created xsi:type="dcterms:W3CDTF">2001-12-31T21:12:35Z</dcterms:created>
  <dcterms:modified xsi:type="dcterms:W3CDTF">2016-03-09T08:47:11Z</dcterms:modified>
</cp:coreProperties>
</file>