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336" r:id="rId2"/>
    <p:sldId id="385" r:id="rId3"/>
    <p:sldId id="343" r:id="rId4"/>
    <p:sldId id="368" r:id="rId5"/>
    <p:sldId id="387" r:id="rId6"/>
    <p:sldId id="344" r:id="rId7"/>
    <p:sldId id="346" r:id="rId8"/>
    <p:sldId id="347" r:id="rId9"/>
    <p:sldId id="369" r:id="rId10"/>
    <p:sldId id="370" r:id="rId11"/>
    <p:sldId id="377" r:id="rId12"/>
    <p:sldId id="375" r:id="rId13"/>
    <p:sldId id="376" r:id="rId14"/>
    <p:sldId id="386" r:id="rId15"/>
    <p:sldId id="371" r:id="rId16"/>
    <p:sldId id="372" r:id="rId17"/>
    <p:sldId id="373" r:id="rId18"/>
    <p:sldId id="374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4" autoAdjust="0"/>
  </p:normalViewPr>
  <p:slideViewPr>
    <p:cSldViewPr>
      <p:cViewPr varScale="1">
        <p:scale>
          <a:sx n="108" d="100"/>
          <a:sy n="108" d="100"/>
        </p:scale>
        <p:origin x="-19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16" y="-7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8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C823FF-7965-4B99-90BC-2B4A8C9DF35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1186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A6CE4-B0B1-4DFF-A364-4F6C168AAF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9345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B8C-2ABD-44D6-8326-0BEE1F2412D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8905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C0ABF-9C52-46D6-B44A-E6D70DF07F3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962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E58D-B651-4D54-9B15-6DF0CF9C8CB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1732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6D5B8-92C6-4788-B2C9-3F10848EC14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5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7E17E-8927-409A-9234-3BCF8AFC4BC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78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AB6A7-B1C1-4F6A-9CBB-4B452470D0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61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90911-6B08-44E9-B0E9-DF067CCF46F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1657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AC43F-42E7-46CE-A1CA-84B2D5F8B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36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B29D9-ECC5-42FD-8E99-29D1870391C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06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75EEF25-54D3-42B2-83FE-0FD279AFE12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1" r:id="rId2"/>
    <p:sldLayoutId id="2147483809" r:id="rId3"/>
    <p:sldLayoutId id="2147483802" r:id="rId4"/>
    <p:sldLayoutId id="2147483803" r:id="rId5"/>
    <p:sldLayoutId id="2147483804" r:id="rId6"/>
    <p:sldLayoutId id="2147483805" r:id="rId7"/>
    <p:sldLayoutId id="2147483810" r:id="rId8"/>
    <p:sldLayoutId id="2147483811" r:id="rId9"/>
    <p:sldLayoutId id="2147483806" r:id="rId10"/>
    <p:sldLayoutId id="2147483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C9D3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7A6A60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7A6A60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4149725"/>
            <a:ext cx="6400800" cy="2160588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 2"/>
              <a:buNone/>
              <a:defRPr/>
            </a:pPr>
            <a:r>
              <a:rPr lang="ru-RU" altLang="ru-RU" sz="4000" dirty="0"/>
              <a:t>Барышникова Марина Юрьевна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altLang="ru-RU" sz="2800" dirty="0"/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altLang="ru-RU" sz="2800" dirty="0"/>
              <a:t>МГТУ им. Н.Э. Баумана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altLang="ru-RU" sz="2800" dirty="0"/>
              <a:t>Каф. </a:t>
            </a:r>
            <a:r>
              <a:rPr lang="ru-RU" altLang="ru-RU" sz="2800" dirty="0" smtClean="0"/>
              <a:t>ИУ-7</a:t>
            </a:r>
            <a:endParaRPr lang="en-US" altLang="ru-RU" sz="2800" smtClean="0"/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altLang="ru-RU" sz="2800" dirty="0"/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ru-RU" sz="3600" dirty="0"/>
              <a:t>baryshnikovam@mail.ru</a:t>
            </a:r>
            <a:endParaRPr lang="ru-RU" altLang="ru-RU" sz="36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440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424862" cy="652462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Базовые принципы разработки ПО в СУВ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07375" cy="5256213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200" dirty="0" smtClean="0"/>
              <a:t>Любые рабочие, тестовые или демонстрационные версии проекта собираются только из </a:t>
            </a:r>
            <a:r>
              <a:rPr lang="ru-RU" altLang="ru-RU" sz="2200" dirty="0" err="1" smtClean="0"/>
              <a:t>репозитория</a:t>
            </a:r>
            <a:r>
              <a:rPr lang="ru-RU" altLang="ru-RU" sz="2200" dirty="0" smtClean="0"/>
              <a:t> системы. «Персональные» сборки, включающие ещё незафиксированные изменения, могут делаться только для целей промежуточного тестирования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200" dirty="0" smtClean="0"/>
              <a:t>Текущая версия главной ветви всегда корректна. Не допускается фиксация в главной ветви неполных или не прошедших хотя бы предварительное тестирование изменений. В любой момент сборка проекта, проведённая из текущей версии, должна быть успешной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200" dirty="0" smtClean="0"/>
              <a:t>Любое значимое изменение должно оформляться как отдельная ветвь. Промежуточные результаты работы разработчика фиксируются в эту ветвь. После завершения работы над изменением ветвь объединяется со стволом. Исключения допускаются только для мелких изменений, работа над которыми ведётся одним разработчиком в течение не более чем одного рабочего дня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altLang="ru-RU" sz="2200" dirty="0" smtClean="0"/>
              <a:t>Версии проекта помечаются тегами. Выделенная и помеченная тегом версия больше никогда не изменяется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643813" cy="1130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600" smtClean="0"/>
              <a:t>Создание рабочей копии на основе данных из хранилища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213"/>
            <a:ext cx="8362950" cy="4805362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6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400" dirty="0" smtClean="0"/>
              <a:t>Команда</a:t>
            </a:r>
            <a:r>
              <a:rPr lang="ru-RU" altLang="ru-RU" sz="2400" b="1" dirty="0" smtClean="0"/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svn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checkout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en-US" altLang="ru-RU" sz="2400" b="1" dirty="0" smtClean="0">
                <a:solidFill>
                  <a:srgbClr val="0033CC"/>
                </a:solidFill>
              </a:rPr>
              <a:t> </a:t>
            </a:r>
            <a:r>
              <a:rPr lang="en-US" altLang="ru-RU" sz="2400" b="1" dirty="0" smtClean="0">
                <a:solidFill>
                  <a:srgbClr val="0033CC"/>
                </a:solidFill>
                <a:latin typeface="Cambria" panose="02040503050406030204" pitchFamily="18" charset="0"/>
              </a:rPr>
              <a:t>http://repository.url/svn/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Имя_Проекта</a:t>
            </a:r>
            <a:endParaRPr lang="ru-RU" altLang="ru-RU" sz="2400" b="1" dirty="0" smtClean="0">
              <a:solidFill>
                <a:srgbClr val="0033CC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400" dirty="0" smtClean="0"/>
              <a:t>Сокращенная версия команды: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svn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co</a:t>
            </a:r>
            <a:endParaRPr lang="ru-RU" altLang="ru-RU" sz="2400" b="1" dirty="0" smtClean="0">
              <a:solidFill>
                <a:srgbClr val="0033CC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2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ru-RU" altLang="ru-RU" sz="2400" dirty="0" smtClean="0"/>
              <a:t>Например: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svn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co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http://</a:t>
            </a:r>
            <a:r>
              <a:rPr lang="ru-RU" altLang="ru-RU" sz="2400" b="1" dirty="0">
                <a:solidFill>
                  <a:srgbClr val="0033CC"/>
                </a:solidFill>
              </a:rPr>
              <a:t>dev.iu7.bmstu.ru/svn/Имя_Проекта 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/>
            </a:r>
            <a:br>
              <a:rPr lang="ru-RU" altLang="ru-RU" sz="2400" b="1" dirty="0" smtClean="0">
                <a:solidFill>
                  <a:srgbClr val="0033CC"/>
                </a:solidFill>
              </a:rPr>
            </a:br>
            <a:r>
              <a:rPr lang="ru-RU" altLang="ru-RU" sz="2400" b="1" dirty="0" smtClean="0">
                <a:solidFill>
                  <a:srgbClr val="0033CC"/>
                </a:solidFill>
              </a:rPr>
              <a:t>--</a:t>
            </a:r>
            <a:r>
              <a:rPr lang="ru-RU" altLang="ru-RU" sz="2400" b="1" dirty="0" err="1">
                <a:solidFill>
                  <a:srgbClr val="0033CC"/>
                </a:solidFill>
              </a:rPr>
              <a:t>username</a:t>
            </a:r>
            <a:r>
              <a:rPr lang="ru-RU" altLang="ru-RU" sz="2400" b="1" dirty="0">
                <a:solidFill>
                  <a:srgbClr val="0033CC"/>
                </a:solidFill>
              </a:rPr>
              <a:t>  </a:t>
            </a:r>
            <a:r>
              <a:rPr lang="ru-RU" altLang="ru-RU" sz="2400" b="1" dirty="0" err="1">
                <a:solidFill>
                  <a:srgbClr val="0033CC"/>
                </a:solidFill>
              </a:rPr>
              <a:t>Имя_Пользователя</a:t>
            </a:r>
            <a:endParaRPr lang="en-US" altLang="ru-RU" sz="2400" b="1" dirty="0">
              <a:solidFill>
                <a:srgbClr val="0033CC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2400" b="1" dirty="0">
              <a:solidFill>
                <a:srgbClr val="0033CC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2400" dirty="0" smtClean="0"/>
          </a:p>
          <a:p>
            <a:pPr marL="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400" dirty="0" smtClean="0"/>
              <a:t>При необходимости выгрузить конкретную ревизию </a:t>
            </a:r>
            <a:r>
              <a:rPr lang="ru-RU" altLang="ru-RU" sz="2400" dirty="0" err="1" smtClean="0"/>
              <a:t>репозитория</a:t>
            </a:r>
            <a:r>
              <a:rPr lang="ru-RU" altLang="ru-RU" sz="2400" dirty="0" smtClean="0"/>
              <a:t>  используется ключ –</a:t>
            </a:r>
            <a:r>
              <a:rPr lang="en-US" altLang="ru-RU" sz="2400" dirty="0" smtClean="0"/>
              <a:t>r</a:t>
            </a:r>
            <a:r>
              <a:rPr lang="ru-RU" altLang="ru-RU" sz="2400" dirty="0" smtClean="0"/>
              <a:t>, после которого указывается номер ревизии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2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ru-RU" altLang="ru-RU" sz="2400" dirty="0" smtClean="0"/>
              <a:t>Например (при необходимости выгрузить 5-ю ревизию):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svn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33CC"/>
                </a:solidFill>
              </a:rPr>
              <a:t>co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en-US" altLang="ru-RU" sz="2400" b="1" dirty="0" smtClean="0">
                <a:solidFill>
                  <a:srgbClr val="0033CC"/>
                </a:solidFill>
              </a:rPr>
              <a:t>–r 5 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http://</a:t>
            </a:r>
            <a:r>
              <a:rPr lang="ru-RU" altLang="ru-RU" sz="2400" b="1" dirty="0">
                <a:solidFill>
                  <a:srgbClr val="0033CC"/>
                </a:solidFill>
              </a:rPr>
              <a:t>dev.iu7.bmstu.ru/svn/Имя_Проекта --</a:t>
            </a:r>
            <a:r>
              <a:rPr lang="ru-RU" altLang="ru-RU" sz="2400" b="1" dirty="0" err="1">
                <a:solidFill>
                  <a:srgbClr val="0033CC"/>
                </a:solidFill>
              </a:rPr>
              <a:t>username</a:t>
            </a:r>
            <a:r>
              <a:rPr lang="ru-RU" altLang="ru-RU" sz="2400" b="1" dirty="0">
                <a:solidFill>
                  <a:srgbClr val="0033CC"/>
                </a:solidFill>
              </a:rPr>
              <a:t>  </a:t>
            </a:r>
            <a:r>
              <a:rPr lang="ru-RU" altLang="ru-RU" sz="2400" b="1" dirty="0" err="1">
                <a:solidFill>
                  <a:srgbClr val="0033CC"/>
                </a:solidFill>
              </a:rPr>
              <a:t>Имя_Пользователя</a:t>
            </a:r>
            <a:endParaRPr lang="en-US" altLang="ru-RU" sz="2400" b="1" dirty="0">
              <a:solidFill>
                <a:srgbClr val="0033CC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1600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ru-RU" sz="2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400" dirty="0" smtClean="0"/>
              <a:t>Результат: </a:t>
            </a:r>
            <a:r>
              <a:rPr lang="en-US" altLang="ru-RU" sz="2400" b="1" dirty="0" smtClean="0">
                <a:solidFill>
                  <a:srgbClr val="FF0000"/>
                </a:solidFill>
              </a:rPr>
              <a:t>Checked out revision</a:t>
            </a:r>
            <a:r>
              <a:rPr lang="ru-RU" altLang="ru-RU" sz="2400" b="1" dirty="0" smtClean="0">
                <a:solidFill>
                  <a:srgbClr val="FF0000"/>
                </a:solidFill>
              </a:rPr>
              <a:t> 5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19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1900" dirty="0" smtClean="0"/>
              <a:t> </a:t>
            </a:r>
            <a:endParaRPr lang="ru-RU" altLang="ru-RU" sz="14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075613" cy="1012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600" smtClean="0"/>
              <a:t>Основные команды </a:t>
            </a:r>
            <a:r>
              <a:rPr lang="en-US" altLang="ru-RU" sz="3600" smtClean="0"/>
              <a:t>svn</a:t>
            </a:r>
            <a:r>
              <a:rPr lang="ru-RU" altLang="ru-RU" sz="3600" smtClean="0"/>
              <a:t>, используемые в лабораторной работе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84313"/>
            <a:ext cx="8280400" cy="4897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checkout</a:t>
            </a:r>
            <a:r>
              <a:rPr lang="ru-RU" altLang="ru-RU" sz="1900" b="1" dirty="0" smtClean="0"/>
              <a:t> http://repository.url/svn/</a:t>
            </a:r>
            <a:r>
              <a:rPr lang="en-US" altLang="ru-RU" sz="1900" b="1" dirty="0" smtClean="0"/>
              <a:t>project_</a:t>
            </a:r>
            <a:r>
              <a:rPr lang="ru-RU" altLang="ru-RU" sz="1900" b="1" dirty="0" err="1" smtClean="0"/>
              <a:t>name</a:t>
            </a:r>
            <a:r>
              <a:rPr lang="ru-RU" altLang="ru-RU" sz="1900" dirty="0" smtClean="0"/>
              <a:t> — извлечение файлов проекта из </a:t>
            </a:r>
            <a:r>
              <a:rPr lang="ru-RU" altLang="ru-RU" sz="1900" dirty="0" err="1" smtClean="0"/>
              <a:t>репозитория</a:t>
            </a:r>
            <a:r>
              <a:rPr lang="ru-RU" altLang="ru-RU" sz="1900" dirty="0" smtClean="0"/>
              <a:t>, сокращенная версия команды: </a:t>
            </a: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co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status</a:t>
            </a:r>
            <a:r>
              <a:rPr lang="ru-RU" altLang="ru-RU" sz="1900" dirty="0" smtClean="0"/>
              <a:t> — просмотр локально измененных файлов, сокращенная версия команды: </a:t>
            </a: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st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add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file_name</a:t>
            </a:r>
            <a:r>
              <a:rPr lang="ru-RU" altLang="ru-RU" sz="1900" dirty="0" smtClean="0"/>
              <a:t> — добавление файла/директории в </a:t>
            </a:r>
            <a:r>
              <a:rPr lang="ru-RU" altLang="ru-RU" sz="1900" dirty="0" err="1" smtClean="0"/>
              <a:t>репозиторий</a:t>
            </a:r>
            <a:r>
              <a:rPr lang="ru-RU" altLang="ru-RU" sz="1900" dirty="0" smtClean="0"/>
              <a:t> под </a:t>
            </a:r>
            <a:r>
              <a:rPr lang="ru-RU" altLang="ru-RU" sz="1900" dirty="0" err="1" smtClean="0"/>
              <a:t>версионный</a:t>
            </a:r>
            <a:r>
              <a:rPr lang="ru-RU" altLang="ru-RU" sz="1900" dirty="0" smtClean="0"/>
              <a:t> </a:t>
            </a:r>
            <a:r>
              <a:rPr lang="ru-RU" altLang="ru-RU" sz="1900" dirty="0" smtClean="0"/>
              <a:t>контроль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commit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file_name</a:t>
            </a:r>
            <a:r>
              <a:rPr lang="ru-RU" altLang="ru-RU" sz="1900" dirty="0" smtClean="0"/>
              <a:t> — фиксация изменений файла за счет помещения его в </a:t>
            </a:r>
            <a:r>
              <a:rPr lang="ru-RU" altLang="ru-RU" sz="1900" dirty="0" err="1" smtClean="0"/>
              <a:t>репозиторий</a:t>
            </a:r>
            <a:r>
              <a:rPr lang="ru-RU" altLang="ru-RU" sz="1900" dirty="0" smtClean="0"/>
              <a:t>, сокращенная версия команды: </a:t>
            </a: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c</a:t>
            </a:r>
            <a:r>
              <a:rPr lang="en-US" altLang="ru-RU" sz="1900" b="1" dirty="0" err="1" smtClean="0"/>
              <a:t>i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rename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old_file_name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new_file_name</a:t>
            </a:r>
            <a:r>
              <a:rPr lang="ru-RU" altLang="ru-RU" sz="1900" dirty="0" smtClean="0"/>
              <a:t> — переименование файла в </a:t>
            </a:r>
            <a:r>
              <a:rPr lang="ru-RU" altLang="ru-RU" sz="1900" dirty="0" err="1" smtClean="0"/>
              <a:t>репозитории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remove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file_name</a:t>
            </a:r>
            <a:r>
              <a:rPr lang="ru-RU" altLang="ru-RU" sz="1900" dirty="0" smtClean="0"/>
              <a:t> — удаление файла/директории из </a:t>
            </a:r>
            <a:r>
              <a:rPr lang="ru-RU" altLang="ru-RU" sz="1900" dirty="0" err="1" smtClean="0"/>
              <a:t>репозитория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diff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file_name</a:t>
            </a:r>
            <a:r>
              <a:rPr lang="ru-RU" altLang="ru-RU" sz="1900" dirty="0" smtClean="0"/>
              <a:t> — просмотр локальных изменений в файле </a:t>
            </a:r>
            <a:r>
              <a:rPr lang="ru-RU" altLang="ru-RU" sz="1900" dirty="0" smtClean="0"/>
              <a:t>построчно</a:t>
            </a:r>
            <a:endParaRPr lang="ru-RU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b="1" dirty="0" err="1" smtClean="0"/>
              <a:t>svn</a:t>
            </a:r>
            <a:r>
              <a:rPr lang="ru-RU" altLang="ru-RU" sz="1900" b="1" dirty="0" smtClean="0"/>
              <a:t> </a:t>
            </a:r>
            <a:r>
              <a:rPr lang="ru-RU" altLang="ru-RU" sz="1900" b="1" dirty="0" err="1" smtClean="0"/>
              <a:t>revert</a:t>
            </a:r>
            <a:r>
              <a:rPr lang="ru-RU" altLang="ru-RU" sz="1900" b="1" dirty="0" smtClean="0"/>
              <a:t> ./</a:t>
            </a:r>
            <a:r>
              <a:rPr lang="ru-RU" altLang="ru-RU" sz="1900" b="1" dirty="0" err="1" smtClean="0"/>
              <a:t>file_name</a:t>
            </a:r>
            <a:r>
              <a:rPr lang="ru-RU" altLang="ru-RU" sz="1900" dirty="0" smtClean="0"/>
              <a:t> — отмена локальных изменений файла (за счет выгрузки из </a:t>
            </a:r>
            <a:r>
              <a:rPr lang="ru-RU" altLang="ru-RU" sz="1900" dirty="0" err="1" smtClean="0"/>
              <a:t>репозитория</a:t>
            </a:r>
            <a:r>
              <a:rPr lang="ru-RU" altLang="ru-RU" sz="1900" dirty="0" smtClean="0"/>
              <a:t> последней зафиксированной ревизии)</a:t>
            </a:r>
          </a:p>
          <a:p>
            <a:pPr eaLnBrk="1" hangingPunct="1">
              <a:lnSpc>
                <a:spcPct val="80000"/>
              </a:lnSpc>
            </a:pPr>
            <a:endParaRPr lang="ru-RU" altLang="ru-R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936625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Просмотр локально измененных файлов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341438"/>
            <a:ext cx="8229600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000" dirty="0" smtClean="0"/>
              <a:t>    </a:t>
            </a:r>
            <a:endParaRPr lang="ru-RU" altLang="ru-RU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dirty="0" smtClean="0"/>
              <a:t>Команда</a:t>
            </a:r>
            <a:r>
              <a:rPr lang="ru-RU" altLang="ru-RU" sz="2400" dirty="0" smtClean="0">
                <a:solidFill>
                  <a:srgbClr val="0033CC"/>
                </a:solidFill>
              </a:rPr>
              <a:t> </a:t>
            </a:r>
            <a:r>
              <a:rPr lang="en-US" altLang="ru-RU" sz="2400" b="1" dirty="0" err="1" smtClean="0">
                <a:solidFill>
                  <a:srgbClr val="0033CC"/>
                </a:solidFill>
              </a:rPr>
              <a:t>svn</a:t>
            </a:r>
            <a:r>
              <a:rPr lang="en-US" altLang="ru-RU" sz="2400" b="1" dirty="0" smtClean="0">
                <a:solidFill>
                  <a:srgbClr val="0033CC"/>
                </a:solidFill>
              </a:rPr>
              <a:t> status </a:t>
            </a:r>
            <a:r>
              <a:rPr lang="en-US" altLang="ru-RU" sz="2400" dirty="0" smtClean="0"/>
              <a:t>(</a:t>
            </a:r>
            <a:r>
              <a:rPr lang="ru-RU" altLang="ru-RU" sz="2400" dirty="0" smtClean="0"/>
              <a:t>краткая версия</a:t>
            </a:r>
            <a:r>
              <a:rPr lang="ru-RU" altLang="ru-RU" sz="2400" b="1" dirty="0" smtClean="0">
                <a:solidFill>
                  <a:srgbClr val="0033CC"/>
                </a:solidFill>
              </a:rPr>
              <a:t> </a:t>
            </a:r>
            <a:r>
              <a:rPr lang="en-US" altLang="ru-RU" sz="2400" b="1" dirty="0" err="1" smtClean="0">
                <a:solidFill>
                  <a:srgbClr val="0033CC"/>
                </a:solidFill>
              </a:rPr>
              <a:t>svn</a:t>
            </a:r>
            <a:r>
              <a:rPr lang="en-US" altLang="ru-RU" sz="2400" b="1" dirty="0" smtClean="0">
                <a:solidFill>
                  <a:srgbClr val="0033CC"/>
                </a:solidFill>
              </a:rPr>
              <a:t> </a:t>
            </a:r>
            <a:r>
              <a:rPr lang="en-US" altLang="ru-RU" sz="2400" b="1" dirty="0" err="1" smtClean="0">
                <a:solidFill>
                  <a:srgbClr val="0033CC"/>
                </a:solidFill>
              </a:rPr>
              <a:t>st</a:t>
            </a:r>
            <a:r>
              <a:rPr lang="en-US" altLang="ru-RU" sz="2400" dirty="0" smtClean="0"/>
              <a:t>)  </a:t>
            </a:r>
            <a:endParaRPr lang="ru-RU" altLang="ru-RU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400" b="1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200" dirty="0" smtClean="0"/>
              <a:t>	</a:t>
            </a:r>
            <a:r>
              <a:rPr lang="ru-RU" altLang="ru-RU" sz="2000" dirty="0" smtClean="0"/>
              <a:t>Некоторые значения статуса, которые могут принимать файлы или каталоги: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A — элемент был добавлен под </a:t>
            </a:r>
            <a:r>
              <a:rPr lang="ru-RU" altLang="ru-RU" sz="2000" dirty="0" err="1" smtClean="0"/>
              <a:t>версионный</a:t>
            </a:r>
            <a:r>
              <a:rPr lang="ru-RU" altLang="ru-RU" sz="2000" dirty="0" smtClean="0"/>
              <a:t> контроль ("</a:t>
            </a:r>
            <a:r>
              <a:rPr lang="ru-RU" altLang="ru-RU" sz="2000" dirty="0" err="1" smtClean="0"/>
              <a:t>Added</a:t>
            </a:r>
            <a:r>
              <a:rPr lang="ru-RU" altLang="ru-RU" sz="2000" dirty="0" smtClean="0"/>
              <a:t>")</a:t>
            </a: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C — элемент находится в состоянии конфликта ("</a:t>
            </a:r>
            <a:r>
              <a:rPr lang="ru-RU" altLang="ru-RU" sz="2000" dirty="0" err="1" smtClean="0"/>
              <a:t>Conflict</a:t>
            </a:r>
            <a:r>
              <a:rPr lang="ru-RU" altLang="ru-RU" sz="2000" dirty="0" smtClean="0"/>
              <a:t>") </a:t>
            </a: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D — элемент запланирован для удаления из </a:t>
            </a:r>
            <a:r>
              <a:rPr lang="ru-RU" altLang="ru-RU" sz="2000" dirty="0" err="1" smtClean="0"/>
              <a:t>репозитория</a:t>
            </a:r>
            <a:r>
              <a:rPr lang="ru-RU" altLang="ru-RU" sz="2000" dirty="0" smtClean="0"/>
              <a:t> ("</a:t>
            </a:r>
            <a:r>
              <a:rPr lang="ru-RU" altLang="ru-RU" sz="2000" dirty="0" err="1" smtClean="0"/>
              <a:t>Deleted</a:t>
            </a:r>
            <a:r>
              <a:rPr lang="ru-RU" altLang="ru-RU" sz="2000" dirty="0" smtClean="0"/>
              <a:t>") </a:t>
            </a: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M — элемент был изменен ("</a:t>
            </a:r>
            <a:r>
              <a:rPr lang="ru-RU" altLang="ru-RU" sz="2000" dirty="0" err="1" smtClean="0"/>
              <a:t>Modified</a:t>
            </a:r>
            <a:r>
              <a:rPr lang="ru-RU" altLang="ru-RU" sz="2000" dirty="0" smtClean="0"/>
              <a:t>") </a:t>
            </a: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? — элемент не находится под </a:t>
            </a:r>
            <a:r>
              <a:rPr lang="ru-RU" altLang="ru-RU" sz="2000" dirty="0" err="1" smtClean="0"/>
              <a:t>версионным</a:t>
            </a:r>
            <a:r>
              <a:rPr lang="ru-RU" altLang="ru-RU" sz="2000" dirty="0" smtClean="0"/>
              <a:t> </a:t>
            </a:r>
            <a:r>
              <a:rPr lang="ru-RU" altLang="ru-RU" sz="2000" dirty="0" smtClean="0"/>
              <a:t>контролем </a:t>
            </a:r>
            <a:endParaRPr lang="ru-RU" alt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dirty="0" smtClean="0"/>
              <a:t> ! — элемент был помещен под </a:t>
            </a:r>
            <a:r>
              <a:rPr lang="ru-RU" altLang="ru-RU" sz="2000" dirty="0" err="1" smtClean="0"/>
              <a:t>версионный</a:t>
            </a:r>
            <a:r>
              <a:rPr lang="ru-RU" altLang="ru-RU" sz="2000" dirty="0" smtClean="0"/>
              <a:t> контроль, но в данный момент отсутствует или поврежден (например, был удален с помощью не-</a:t>
            </a:r>
            <a:r>
              <a:rPr lang="ru-RU" altLang="ru-RU" sz="2000" dirty="0" err="1" smtClean="0"/>
              <a:t>svn</a:t>
            </a:r>
            <a:r>
              <a:rPr lang="ru-RU" altLang="ru-RU" sz="2000" dirty="0" smtClean="0"/>
              <a:t> команды)</a:t>
            </a:r>
            <a:r>
              <a:rPr lang="ru-RU" altLang="ru-RU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489825" cy="653628"/>
          </a:xfrm>
        </p:spPr>
        <p:txBody>
          <a:bodyPr/>
          <a:lstStyle/>
          <a:p>
            <a:r>
              <a:rPr lang="ru-RU" altLang="ru-RU" sz="3200" dirty="0" smtClean="0"/>
              <a:t>Просмотр локальных изменений в файле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29" y="980728"/>
            <a:ext cx="8569325" cy="194399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ru-RU" altLang="ru-RU" sz="2100" dirty="0" smtClean="0"/>
              <a:t>С помощью команды </a:t>
            </a:r>
            <a:r>
              <a:rPr lang="ru-RU" altLang="ru-RU" sz="2100" dirty="0" err="1" smtClean="0"/>
              <a:t>svn</a:t>
            </a:r>
            <a:r>
              <a:rPr lang="ru-RU" altLang="ru-RU" sz="2100" dirty="0" smtClean="0"/>
              <a:t> </a:t>
            </a:r>
            <a:r>
              <a:rPr lang="ru-RU" altLang="ru-RU" sz="2100" dirty="0" err="1" smtClean="0"/>
              <a:t>diff</a:t>
            </a:r>
            <a:r>
              <a:rPr lang="ru-RU" altLang="ru-RU" sz="2100" dirty="0" smtClean="0"/>
              <a:t> можно анализировать изменения между любыми фиксациями. В качестве аргументов этой команде можно передавать имя файла и/или ревизии, которые будут сравниваться </a:t>
            </a:r>
          </a:p>
          <a:p>
            <a:pPr marL="0" indent="342900">
              <a:lnSpc>
                <a:spcPct val="80000"/>
              </a:lnSpc>
              <a:buFont typeface="Wingdings" pitchFamily="2" charset="2"/>
              <a:buNone/>
              <a:defRPr/>
            </a:pPr>
            <a:endParaRPr lang="ru-RU" altLang="ru-RU" sz="1200" dirty="0" smtClean="0"/>
          </a:p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ru-RU" altLang="ru-RU" sz="2100" dirty="0" smtClean="0"/>
              <a:t>Команда </a:t>
            </a:r>
            <a:r>
              <a:rPr lang="ru-RU" altLang="ru-RU" sz="2100" b="1" dirty="0" err="1" smtClean="0">
                <a:solidFill>
                  <a:srgbClr val="0033CC"/>
                </a:solidFill>
              </a:rPr>
              <a:t>svn</a:t>
            </a:r>
            <a:r>
              <a:rPr lang="ru-RU" altLang="ru-RU" sz="2100" b="1" dirty="0" smtClean="0">
                <a:solidFill>
                  <a:srgbClr val="0033CC"/>
                </a:solidFill>
              </a:rPr>
              <a:t> </a:t>
            </a:r>
            <a:r>
              <a:rPr lang="ru-RU" altLang="ru-RU" sz="2100" b="1" dirty="0" err="1" smtClean="0">
                <a:solidFill>
                  <a:srgbClr val="0033CC"/>
                </a:solidFill>
              </a:rPr>
              <a:t>diff</a:t>
            </a:r>
            <a:r>
              <a:rPr lang="ru-RU" altLang="ru-RU" sz="2100" b="1" dirty="0" smtClean="0"/>
              <a:t>  </a:t>
            </a:r>
            <a:r>
              <a:rPr lang="ru-RU" altLang="ru-RU" sz="2100" dirty="0" smtClean="0"/>
              <a:t>по умолчанию сравнивает </a:t>
            </a:r>
            <a:r>
              <a:rPr lang="ru-RU" altLang="ru-RU" sz="2100" dirty="0" smtClean="0"/>
              <a:t>рабочие файлы с последней </a:t>
            </a:r>
            <a:r>
              <a:rPr lang="ru-RU" altLang="ru-RU" sz="2100" dirty="0" smtClean="0"/>
              <a:t>ревизией</a:t>
            </a:r>
            <a:endParaRPr lang="ru-RU" altLang="ru-RU" sz="2100" dirty="0" smtClean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43726" y="3140968"/>
            <a:ext cx="7920880" cy="1152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ru-RU" sz="1600" dirty="0">
                <a:latin typeface="+mn-lt"/>
              </a:rPr>
              <a:t>Существует </a:t>
            </a:r>
            <a:r>
              <a:rPr lang="ru-RU" sz="1600" i="1" dirty="0">
                <a:latin typeface="+mn-lt"/>
              </a:rPr>
              <a:t>три</a:t>
            </a:r>
            <a:r>
              <a:rPr lang="ru-RU" sz="1600" dirty="0">
                <a:latin typeface="+mn-lt"/>
              </a:rPr>
              <a:t> возможных варианта использования </a:t>
            </a:r>
            <a:r>
              <a:rPr lang="ru-RU" sz="1600" b="1" dirty="0" err="1">
                <a:latin typeface="+mn-lt"/>
              </a:rPr>
              <a:t>svn</a:t>
            </a:r>
            <a:r>
              <a:rPr lang="ru-RU" sz="1600" b="1" dirty="0">
                <a:latin typeface="+mn-lt"/>
              </a:rPr>
              <a:t> </a:t>
            </a:r>
            <a:r>
              <a:rPr lang="ru-RU" sz="1600" b="1" dirty="0" err="1">
                <a:latin typeface="+mn-lt"/>
              </a:rPr>
              <a:t>diff</a:t>
            </a:r>
            <a:r>
              <a:rPr lang="ru-RU" sz="1600" dirty="0"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+mn-lt"/>
              </a:rPr>
              <a:t>анализ локальных изменений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+mn-lt"/>
              </a:rPr>
              <a:t>сравнение рабочей копии с хранилищем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latin typeface="+mn-lt"/>
              </a:rPr>
              <a:t>сравнение хранилища с хранилищем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4438876"/>
            <a:ext cx="7939463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Примеры использования команды </a:t>
            </a:r>
            <a:r>
              <a:rPr lang="en-US" dirty="0" smtClean="0">
                <a:latin typeface="Cambria" panose="02040503050406030204" pitchFamily="18" charset="0"/>
              </a:rPr>
              <a:t>diff</a:t>
            </a:r>
            <a:r>
              <a:rPr lang="ru-RU" dirty="0" smtClean="0"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80000"/>
              </a:lnSpc>
              <a:defRPr/>
            </a:pPr>
            <a:endParaRPr lang="ru-RU" altLang="ru-RU" sz="1000" dirty="0" smtClean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ru-RU" altLang="ru-RU" dirty="0" err="1" smtClean="0">
                <a:latin typeface="+mn-lt"/>
              </a:rPr>
              <a:t>svn</a:t>
            </a:r>
            <a:r>
              <a:rPr lang="ru-RU" altLang="ru-RU" dirty="0" smtClean="0">
                <a:latin typeface="+mn-lt"/>
              </a:rPr>
              <a:t> </a:t>
            </a:r>
            <a:r>
              <a:rPr lang="ru-RU" altLang="ru-RU" dirty="0" err="1">
                <a:latin typeface="+mn-lt"/>
              </a:rPr>
              <a:t>diff</a:t>
            </a:r>
            <a:r>
              <a:rPr lang="ru-RU" altLang="ru-RU" dirty="0">
                <a:latin typeface="+mn-lt"/>
              </a:rPr>
              <a:t> </a:t>
            </a:r>
            <a:r>
              <a:rPr lang="ru-RU" altLang="ru-RU" dirty="0" err="1">
                <a:latin typeface="+mn-lt"/>
              </a:rPr>
              <a:t>main.lpr</a:t>
            </a:r>
            <a:r>
              <a:rPr lang="ru-RU" altLang="ru-RU" dirty="0">
                <a:latin typeface="+mn-lt"/>
              </a:rPr>
              <a:t> - сравнить локальный файл </a:t>
            </a:r>
            <a:r>
              <a:rPr lang="ru-RU" altLang="ru-RU" dirty="0" err="1">
                <a:latin typeface="+mn-lt"/>
              </a:rPr>
              <a:t>main.lpr</a:t>
            </a:r>
            <a:r>
              <a:rPr lang="ru-RU" altLang="ru-RU" dirty="0">
                <a:latin typeface="+mn-lt"/>
              </a:rPr>
              <a:t> с последней ревизией этого файла в </a:t>
            </a:r>
            <a:r>
              <a:rPr lang="ru-RU" altLang="ru-RU" dirty="0" err="1">
                <a:latin typeface="+mn-lt"/>
              </a:rPr>
              <a:t>репозитории</a:t>
            </a:r>
            <a:r>
              <a:rPr lang="ru-RU" altLang="ru-RU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ru-RU" altLang="ru-RU" dirty="0" err="1">
                <a:latin typeface="+mn-lt"/>
              </a:rPr>
              <a:t>svn</a:t>
            </a:r>
            <a:r>
              <a:rPr lang="ru-RU" altLang="ru-RU" dirty="0">
                <a:latin typeface="+mn-lt"/>
              </a:rPr>
              <a:t> </a:t>
            </a:r>
            <a:r>
              <a:rPr lang="ru-RU" altLang="ru-RU" dirty="0" err="1">
                <a:latin typeface="+mn-lt"/>
              </a:rPr>
              <a:t>diff</a:t>
            </a:r>
            <a:r>
              <a:rPr lang="ru-RU" altLang="ru-RU" dirty="0">
                <a:latin typeface="+mn-lt"/>
              </a:rPr>
              <a:t> -r 3 - сравнить все локальные файлы с ревизией номер 3 </a:t>
            </a:r>
          </a:p>
          <a:p>
            <a:pPr>
              <a:lnSpc>
                <a:spcPct val="80000"/>
              </a:lnSpc>
              <a:defRPr/>
            </a:pPr>
            <a:r>
              <a:rPr lang="ru-RU" altLang="ru-RU" dirty="0" err="1">
                <a:latin typeface="+mn-lt"/>
              </a:rPr>
              <a:t>svn</a:t>
            </a:r>
            <a:r>
              <a:rPr lang="ru-RU" altLang="ru-RU" dirty="0">
                <a:latin typeface="+mn-lt"/>
              </a:rPr>
              <a:t> </a:t>
            </a:r>
            <a:r>
              <a:rPr lang="ru-RU" altLang="ru-RU" dirty="0" err="1">
                <a:latin typeface="+mn-lt"/>
              </a:rPr>
              <a:t>diff</a:t>
            </a:r>
            <a:r>
              <a:rPr lang="ru-RU" altLang="ru-RU" dirty="0">
                <a:latin typeface="+mn-lt"/>
              </a:rPr>
              <a:t> -r 4 </a:t>
            </a:r>
            <a:r>
              <a:rPr lang="ru-RU" altLang="ru-RU" dirty="0" err="1">
                <a:latin typeface="+mn-lt"/>
              </a:rPr>
              <a:t>main.lpr</a:t>
            </a:r>
            <a:r>
              <a:rPr lang="ru-RU" altLang="ru-RU" dirty="0">
                <a:latin typeface="+mn-lt"/>
              </a:rPr>
              <a:t> - сравнить локальный файл </a:t>
            </a:r>
            <a:r>
              <a:rPr lang="ru-RU" altLang="ru-RU" dirty="0" err="1">
                <a:latin typeface="+mn-lt"/>
              </a:rPr>
              <a:t>main.lpr</a:t>
            </a:r>
            <a:r>
              <a:rPr lang="ru-RU" altLang="ru-RU" dirty="0">
                <a:latin typeface="+mn-lt"/>
              </a:rPr>
              <a:t> с ревизией номер 4</a:t>
            </a:r>
          </a:p>
          <a:p>
            <a:pPr>
              <a:lnSpc>
                <a:spcPct val="80000"/>
              </a:lnSpc>
              <a:defRPr/>
            </a:pPr>
            <a:r>
              <a:rPr lang="ru-RU" altLang="ru-RU" dirty="0" err="1">
                <a:latin typeface="+mn-lt"/>
              </a:rPr>
              <a:t>svn</a:t>
            </a:r>
            <a:r>
              <a:rPr lang="ru-RU" altLang="ru-RU" dirty="0">
                <a:latin typeface="+mn-lt"/>
              </a:rPr>
              <a:t> </a:t>
            </a:r>
            <a:r>
              <a:rPr lang="ru-RU" altLang="ru-RU" dirty="0" err="1">
                <a:latin typeface="+mn-lt"/>
              </a:rPr>
              <a:t>diff</a:t>
            </a:r>
            <a:r>
              <a:rPr lang="ru-RU" altLang="ru-RU" dirty="0">
                <a:latin typeface="+mn-lt"/>
              </a:rPr>
              <a:t> -r 1:4 </a:t>
            </a:r>
            <a:r>
              <a:rPr lang="ru-RU" altLang="ru-RU" dirty="0" err="1">
                <a:latin typeface="+mn-lt"/>
              </a:rPr>
              <a:t>main.lpr</a:t>
            </a:r>
            <a:r>
              <a:rPr lang="ru-RU" altLang="ru-RU" dirty="0">
                <a:latin typeface="+mn-lt"/>
              </a:rPr>
              <a:t> - сравнить файл </a:t>
            </a:r>
            <a:r>
              <a:rPr lang="ru-RU" altLang="ru-RU" dirty="0" err="1">
                <a:latin typeface="+mn-lt"/>
              </a:rPr>
              <a:t>main.lpr</a:t>
            </a:r>
            <a:r>
              <a:rPr lang="ru-RU" altLang="ru-RU" dirty="0">
                <a:latin typeface="+mn-lt"/>
              </a:rPr>
              <a:t> ревизии 1 с этим же файлом, но ревизии 4 в </a:t>
            </a:r>
            <a:r>
              <a:rPr lang="ru-RU" altLang="ru-RU" dirty="0" err="1">
                <a:latin typeface="+mn-lt"/>
              </a:rPr>
              <a:t>репозитории</a:t>
            </a:r>
            <a:r>
              <a:rPr lang="ru-RU" altLang="ru-RU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ru-RU" altLang="ru-RU" dirty="0" err="1">
                <a:latin typeface="+mn-lt"/>
              </a:rPr>
              <a:t>svn</a:t>
            </a:r>
            <a:r>
              <a:rPr lang="ru-RU" altLang="ru-RU" dirty="0">
                <a:latin typeface="+mn-lt"/>
              </a:rPr>
              <a:t> </a:t>
            </a:r>
            <a:r>
              <a:rPr lang="ru-RU" altLang="ru-RU" dirty="0" err="1">
                <a:latin typeface="+mn-lt"/>
              </a:rPr>
              <a:t>diff</a:t>
            </a:r>
            <a:r>
              <a:rPr lang="ru-RU" altLang="ru-RU" dirty="0">
                <a:latin typeface="+mn-lt"/>
              </a:rPr>
              <a:t> -r 1:4 - просмотр отличий между любыми фиксациями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1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543800" cy="94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 smtClean="0"/>
              <a:t>Последовательность действий при выполнении лабораторной работы</a:t>
            </a:r>
          </a:p>
        </p:txBody>
      </p:sp>
      <p:sp>
        <p:nvSpPr>
          <p:cNvPr id="2560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1052513"/>
            <a:ext cx="8713788" cy="5688012"/>
          </a:xfrm>
        </p:spPr>
        <p:txBody>
          <a:bodyPr/>
          <a:lstStyle/>
          <a:p>
            <a:pPr eaLnBrk="1" hangingPunct="1">
              <a:buFont typeface="Arial" pitchFamily="34" charset="0"/>
              <a:buAutoNum type="arabicPeriod"/>
            </a:pPr>
            <a:r>
              <a:rPr lang="ru-RU" altLang="ru-RU" sz="1800" dirty="0" smtClean="0"/>
              <a:t>Запустить консольный режим (Пуск – Выполнить – 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cmd</a:t>
            </a:r>
            <a:r>
              <a:rPr lang="ru-RU" altLang="ru-RU" sz="1800" dirty="0" smtClean="0"/>
              <a:t>)</a:t>
            </a:r>
          </a:p>
          <a:p>
            <a:pPr eaLnBrk="1" hangingPunct="1">
              <a:buFont typeface="Arial" pitchFamily="34" charset="0"/>
              <a:buAutoNum type="arabicPeriod"/>
            </a:pPr>
            <a:r>
              <a:rPr lang="ru-RU" altLang="ru-RU" sz="1800" dirty="0" smtClean="0"/>
              <a:t>Выгрузить в папку </a:t>
            </a:r>
            <a:r>
              <a:rPr lang="en-US" altLang="ru-RU" sz="1800" dirty="0" smtClean="0">
                <a:latin typeface="Cambria" pitchFamily="18" charset="0"/>
              </a:rPr>
              <a:t>D:\temp </a:t>
            </a:r>
            <a:r>
              <a:rPr lang="ru-RU" altLang="ru-RU" sz="1800" dirty="0" smtClean="0"/>
              <a:t>рабочую версию </a:t>
            </a:r>
            <a:r>
              <a:rPr lang="ru-RU" altLang="ru-RU" sz="1800" dirty="0" err="1" smtClean="0"/>
              <a:t>репозитория</a:t>
            </a:r>
            <a:r>
              <a:rPr lang="ru-RU" altLang="ru-RU" sz="18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dirty="0" smtClean="0">
                <a:solidFill>
                  <a:schemeClr val="tx2"/>
                </a:solidFill>
              </a:rPr>
              <a:t>      </a:t>
            </a:r>
            <a:r>
              <a:rPr lang="ru-RU" altLang="ru-RU" sz="1600" b="1" dirty="0" err="1" smtClean="0">
                <a:solidFill>
                  <a:schemeClr val="tx2"/>
                </a:solidFill>
              </a:rPr>
              <a:t>svn</a:t>
            </a:r>
            <a:r>
              <a:rPr lang="ru-RU" altLang="ru-RU" sz="16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600" b="1" dirty="0" err="1" smtClean="0">
                <a:solidFill>
                  <a:schemeClr val="tx2"/>
                </a:solidFill>
              </a:rPr>
              <a:t>checkout</a:t>
            </a:r>
            <a:r>
              <a:rPr lang="ru-RU" altLang="ru-RU" sz="1600" b="1" dirty="0" smtClean="0">
                <a:solidFill>
                  <a:schemeClr val="tx2"/>
                </a:solidFill>
              </a:rPr>
              <a:t> http://dev.iu7.bmstu.ru/svn/Имя_Проекта --</a:t>
            </a:r>
            <a:r>
              <a:rPr lang="ru-RU" altLang="ru-RU" sz="1600" b="1" dirty="0" err="1" smtClean="0">
                <a:solidFill>
                  <a:schemeClr val="tx2"/>
                </a:solidFill>
              </a:rPr>
              <a:t>username</a:t>
            </a:r>
            <a:r>
              <a:rPr lang="ru-RU" altLang="ru-RU" sz="1600" b="1" dirty="0" smtClean="0">
                <a:solidFill>
                  <a:schemeClr val="tx2"/>
                </a:solidFill>
              </a:rPr>
              <a:t>  </a:t>
            </a:r>
            <a:r>
              <a:rPr lang="ru-RU" altLang="ru-RU" sz="1600" b="1" dirty="0" err="1" smtClean="0">
                <a:solidFill>
                  <a:schemeClr val="tx2"/>
                </a:solidFill>
              </a:rPr>
              <a:t>Имя_Пользователя</a:t>
            </a:r>
            <a:endParaRPr lang="en-US" altLang="ru-RU" sz="1600" b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 smtClean="0">
                <a:solidFill>
                  <a:srgbClr val="FF0000"/>
                </a:solidFill>
              </a:rPr>
              <a:t>          Результат: </a:t>
            </a:r>
            <a:r>
              <a:rPr lang="en-US" altLang="ru-RU" sz="1800" dirty="0" smtClean="0">
                <a:solidFill>
                  <a:srgbClr val="FF0000"/>
                </a:solidFill>
                <a:latin typeface="Cambria" pitchFamily="18" charset="0"/>
              </a:rPr>
              <a:t>Checked out revision</a:t>
            </a:r>
            <a:r>
              <a:rPr lang="ru-RU" altLang="ru-RU" sz="1800" dirty="0" smtClean="0">
                <a:solidFill>
                  <a:srgbClr val="FF0000"/>
                </a:solidFill>
              </a:rPr>
              <a:t> 0</a:t>
            </a:r>
          </a:p>
          <a:p>
            <a:pPr eaLnBrk="1" hangingPunct="1">
              <a:buFont typeface="Arial" pitchFamily="34" charset="0"/>
              <a:buAutoNum type="arabicPeriod" startAt="3"/>
            </a:pPr>
            <a:r>
              <a:rPr lang="ru-RU" altLang="ru-RU" sz="1800" dirty="0" smtClean="0"/>
              <a:t>Перейти в папку своего проекта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 smtClean="0">
                <a:solidFill>
                  <a:schemeClr val="tx2"/>
                </a:solidFill>
              </a:rPr>
              <a:t>     </a:t>
            </a:r>
            <a:r>
              <a:rPr lang="en-US" altLang="ru-RU" sz="1600" b="1" dirty="0" smtClean="0">
                <a:solidFill>
                  <a:schemeClr val="tx2"/>
                </a:solidFill>
                <a:latin typeface="Cambria" pitchFamily="18" charset="0"/>
              </a:rPr>
              <a:t>cd </a:t>
            </a:r>
            <a:r>
              <a:rPr lang="ru-RU" altLang="ru-RU" sz="1600" b="1" dirty="0" err="1" smtClean="0">
                <a:solidFill>
                  <a:schemeClr val="tx2"/>
                </a:solidFill>
              </a:rPr>
              <a:t>Имя_Проекта</a:t>
            </a:r>
            <a:endParaRPr lang="ru-RU" altLang="ru-RU" sz="1600" b="1" dirty="0" smtClean="0">
              <a:solidFill>
                <a:schemeClr val="tx2"/>
              </a:solidFill>
            </a:endParaRPr>
          </a:p>
          <a:p>
            <a:pPr eaLnBrk="1" hangingPunct="1">
              <a:buFont typeface="Arial" pitchFamily="34" charset="0"/>
              <a:buAutoNum type="arabicPeriod" startAt="4"/>
            </a:pPr>
            <a:r>
              <a:rPr lang="ru-RU" altLang="ru-RU" sz="1800" dirty="0" smtClean="0"/>
              <a:t>Находясь внутри папки своего проекта, создать папку для выполнения первой лабораторной работы (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mkdir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 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lab_01</a:t>
            </a:r>
            <a:r>
              <a:rPr lang="ru-RU" altLang="ru-RU" sz="1800" dirty="0" smtClean="0"/>
              <a:t>) и убедиться, что она создана </a:t>
            </a:r>
            <a:r>
              <a:rPr lang="ru-RU" altLang="ru-RU" sz="1600" dirty="0" smtClean="0"/>
              <a:t>(</a:t>
            </a:r>
            <a:r>
              <a:rPr lang="en-US" altLang="ru-RU" sz="1600" b="1" dirty="0" err="1" smtClean="0">
                <a:solidFill>
                  <a:schemeClr val="tx2"/>
                </a:solidFill>
                <a:latin typeface="Cambria" pitchFamily="18" charset="0"/>
              </a:rPr>
              <a:t>svn</a:t>
            </a:r>
            <a:r>
              <a:rPr lang="en-US" altLang="ru-RU" sz="1600" b="1" dirty="0" smtClean="0">
                <a:solidFill>
                  <a:schemeClr val="tx2"/>
                </a:solidFill>
                <a:latin typeface="Cambria" pitchFamily="18" charset="0"/>
              </a:rPr>
              <a:t> status</a:t>
            </a:r>
            <a:r>
              <a:rPr lang="ru-RU" altLang="ru-RU" sz="1600" dirty="0" smtClean="0"/>
              <a:t>)</a:t>
            </a:r>
          </a:p>
          <a:p>
            <a:pPr eaLnBrk="1" hangingPunct="1">
              <a:buFont typeface="Arial" pitchFamily="34" charset="0"/>
              <a:buAutoNum type="arabicPeriod" startAt="4"/>
            </a:pPr>
            <a:r>
              <a:rPr lang="ru-RU" altLang="ru-RU" sz="1800" dirty="0" smtClean="0"/>
              <a:t>Добавить эту папку под </a:t>
            </a:r>
            <a:r>
              <a:rPr lang="ru-RU" altLang="ru-RU" sz="1800" dirty="0" err="1" smtClean="0"/>
              <a:t>версионный</a:t>
            </a:r>
            <a:r>
              <a:rPr lang="ru-RU" altLang="ru-RU" sz="1800" dirty="0" smtClean="0"/>
              <a:t> контроль (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svn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 add lab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_01</a:t>
            </a:r>
            <a:r>
              <a:rPr lang="ru-RU" altLang="ru-RU" sz="1800" dirty="0" smtClean="0"/>
              <a:t>)</a:t>
            </a:r>
            <a:br>
              <a:rPr lang="ru-RU" altLang="ru-RU" sz="1800" dirty="0" smtClean="0"/>
            </a:br>
            <a:r>
              <a:rPr lang="ru-RU" altLang="ru-RU" sz="1800" dirty="0" smtClean="0"/>
              <a:t>     </a:t>
            </a:r>
            <a:r>
              <a:rPr lang="ru-RU" altLang="ru-RU" sz="1800" dirty="0" smtClean="0">
                <a:solidFill>
                  <a:srgbClr val="FF0000"/>
                </a:solidFill>
              </a:rPr>
              <a:t>Результат: </a:t>
            </a:r>
            <a:r>
              <a:rPr lang="en-US" altLang="ru-RU" sz="1800" dirty="0" smtClean="0">
                <a:solidFill>
                  <a:srgbClr val="FF0000"/>
                </a:solidFill>
                <a:latin typeface="Cambria" pitchFamily="18" charset="0"/>
              </a:rPr>
              <a:t>Adding lab</a:t>
            </a:r>
            <a:r>
              <a:rPr lang="ru-RU" altLang="ru-RU" sz="1800" dirty="0" smtClean="0">
                <a:solidFill>
                  <a:srgbClr val="FF0000"/>
                </a:solidFill>
              </a:rPr>
              <a:t>_01</a:t>
            </a:r>
          </a:p>
          <a:p>
            <a:pPr eaLnBrk="1" hangingPunct="1">
              <a:buFont typeface="Arial" pitchFamily="34" charset="0"/>
              <a:buAutoNum type="arabicPeriod" startAt="4"/>
            </a:pPr>
            <a:r>
              <a:rPr lang="ru-RU" altLang="ru-RU" sz="1800" dirty="0" smtClean="0"/>
              <a:t>Зафиксировать изменения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 smtClean="0">
                <a:solidFill>
                  <a:schemeClr val="tx2"/>
                </a:solidFill>
              </a:rPr>
              <a:t>      </a:t>
            </a:r>
            <a:r>
              <a:rPr lang="en-US" altLang="ru-RU" sz="1600" b="1" dirty="0" err="1" smtClean="0">
                <a:solidFill>
                  <a:schemeClr val="tx2"/>
                </a:solidFill>
                <a:latin typeface="Cambria" pitchFamily="18" charset="0"/>
              </a:rPr>
              <a:t>svn</a:t>
            </a:r>
            <a:r>
              <a:rPr lang="en-US" altLang="ru-RU" sz="1600" b="1" dirty="0" smtClean="0">
                <a:solidFill>
                  <a:schemeClr val="tx2"/>
                </a:solidFill>
                <a:latin typeface="Cambria" pitchFamily="18" charset="0"/>
              </a:rPr>
              <a:t> commit</a:t>
            </a:r>
            <a:r>
              <a:rPr lang="ru-RU" altLang="ru-RU" sz="1600" b="1" dirty="0" smtClean="0">
                <a:solidFill>
                  <a:schemeClr val="tx2"/>
                </a:solidFill>
              </a:rPr>
              <a:t> -</a:t>
            </a:r>
            <a:r>
              <a:rPr lang="en-US" altLang="ru-RU" sz="1600" b="1" dirty="0" smtClean="0">
                <a:solidFill>
                  <a:schemeClr val="tx2"/>
                </a:solidFill>
                <a:latin typeface="Cambria" pitchFamily="18" charset="0"/>
              </a:rPr>
              <a:t>m</a:t>
            </a:r>
            <a:r>
              <a:rPr lang="ru-RU" altLang="ru-RU" sz="1600" b="1" dirty="0" smtClean="0">
                <a:solidFill>
                  <a:schemeClr val="tx2"/>
                </a:solidFill>
              </a:rPr>
              <a:t> "Создана папка для первой лабораторной работы" --</a:t>
            </a:r>
            <a:r>
              <a:rPr lang="en-US" altLang="ru-RU" sz="1600" b="1" dirty="0" smtClean="0">
                <a:solidFill>
                  <a:schemeClr val="tx2"/>
                </a:solidFill>
                <a:latin typeface="Cambria" pitchFamily="18" charset="0"/>
              </a:rPr>
              <a:t>username </a:t>
            </a:r>
            <a:r>
              <a:rPr lang="ru-RU" altLang="ru-RU" sz="1600" b="1" dirty="0" err="1" smtClean="0">
                <a:solidFill>
                  <a:schemeClr val="tx2"/>
                </a:solidFill>
              </a:rPr>
              <a:t>Имя_Пользователя</a:t>
            </a:r>
            <a:endParaRPr lang="ru-RU" altLang="ru-RU" sz="1600" b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600" dirty="0" smtClean="0"/>
              <a:t>  Примечание: При фиксации изменений все комментарии должны писаться на    		         английском языке</a:t>
            </a:r>
            <a:r>
              <a:rPr lang="ru-RU" altLang="ru-RU" sz="1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 smtClean="0">
                <a:solidFill>
                  <a:srgbClr val="FF0000"/>
                </a:solidFill>
              </a:rPr>
              <a:t>          Результат: </a:t>
            </a:r>
            <a:r>
              <a:rPr lang="en-US" altLang="ru-RU" sz="1800" dirty="0" smtClean="0">
                <a:solidFill>
                  <a:srgbClr val="FF0000"/>
                </a:solidFill>
                <a:latin typeface="Cambria" pitchFamily="18" charset="0"/>
              </a:rPr>
              <a:t>Committed revision</a:t>
            </a:r>
            <a:r>
              <a:rPr lang="ru-RU" altLang="ru-RU" sz="1800" dirty="0" smtClean="0">
                <a:solidFill>
                  <a:srgbClr val="FF0000"/>
                </a:solidFill>
              </a:rPr>
              <a:t> 1</a:t>
            </a:r>
            <a:endParaRPr lang="en-US" altLang="ru-RU" sz="18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1800" dirty="0" smtClean="0">
              <a:solidFill>
                <a:srgbClr val="FF0000"/>
              </a:solidFill>
            </a:endParaRPr>
          </a:p>
          <a:p>
            <a:pPr eaLnBrk="1" hangingPunct="1"/>
            <a:endParaRPr lang="ru-RU" alt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543800" cy="94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 smtClean="0"/>
              <a:t>Последовательность действий при выполнении лабораторной работы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1268413"/>
            <a:ext cx="8424863" cy="5113337"/>
          </a:xfrm>
        </p:spPr>
        <p:txBody>
          <a:bodyPr>
            <a:normAutofit fontScale="92500" lnSpcReduction="10000"/>
          </a:bodyPr>
          <a:lstStyle/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ru-RU" altLang="ru-RU" sz="1900" dirty="0" smtClean="0"/>
              <a:t>Скопировать исходные файлы программы (из архива с заданием) в созданную папку lab_01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ru-RU" altLang="ru-RU" sz="1900" dirty="0" smtClean="0"/>
              <a:t>Запустить </a:t>
            </a:r>
            <a:r>
              <a:rPr lang="en-US" altLang="ru-RU" sz="1900" dirty="0" smtClean="0">
                <a:latin typeface="Cambria" panose="02040503050406030204" pitchFamily="18" charset="0"/>
              </a:rPr>
              <a:t>Lazarus</a:t>
            </a:r>
            <a:r>
              <a:rPr lang="en-US" altLang="ru-RU" sz="1900" dirty="0" smtClean="0"/>
              <a:t> </a:t>
            </a:r>
            <a:r>
              <a:rPr lang="ru-RU" altLang="ru-RU" sz="1900" dirty="0" smtClean="0"/>
              <a:t>и убедиться в том, что программа компилируется и работает на заданном тестовом примере. Выйти из </a:t>
            </a:r>
            <a:r>
              <a:rPr lang="en-US" altLang="ru-RU" sz="1900" dirty="0" smtClean="0">
                <a:latin typeface="Cambria" panose="02040503050406030204" pitchFamily="18" charset="0"/>
              </a:rPr>
              <a:t>Lazarus</a:t>
            </a:r>
            <a:r>
              <a:rPr lang="ru-RU" altLang="ru-RU" sz="1900" dirty="0" smtClean="0"/>
              <a:t>-а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ru-RU" altLang="ru-RU" sz="1900" dirty="0" smtClean="0"/>
              <a:t>Перейти в папку lab_01 (</a:t>
            </a:r>
            <a:r>
              <a:rPr lang="en-US" altLang="ru-RU" sz="19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cd </a:t>
            </a:r>
            <a:r>
              <a:rPr lang="ru-RU" altLang="ru-RU" sz="1900" b="1" dirty="0" smtClean="0">
                <a:solidFill>
                  <a:schemeClr val="tx2"/>
                </a:solidFill>
              </a:rPr>
              <a:t>lab_01</a:t>
            </a:r>
            <a:r>
              <a:rPr lang="ru-RU" altLang="ru-RU" sz="1900" dirty="0" smtClean="0"/>
              <a:t>)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0"/>
              <a:defRPr/>
            </a:pPr>
            <a:r>
              <a:rPr lang="ru-RU" altLang="ru-RU" sz="1900" dirty="0" smtClean="0"/>
              <a:t>Добавить исходные файлы с текстом программы под </a:t>
            </a:r>
            <a:r>
              <a:rPr lang="ru-RU" altLang="ru-RU" sz="1900" dirty="0" err="1" smtClean="0"/>
              <a:t>версионный</a:t>
            </a:r>
            <a:r>
              <a:rPr lang="ru-RU" altLang="ru-RU" sz="1900" dirty="0" smtClean="0"/>
              <a:t> контроль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en-US" altLang="ru-RU" sz="2200" dirty="0" smtClean="0"/>
              <a:t> </a:t>
            </a:r>
            <a:r>
              <a:rPr lang="en-US" altLang="ru-RU" sz="17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svn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add </a:t>
            </a:r>
            <a:r>
              <a:rPr lang="en-US" altLang="ru-RU" sz="17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iarray.pas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ru-RU" altLang="ru-RU" sz="1700" b="1" dirty="0" smtClean="0">
                <a:solidFill>
                  <a:schemeClr val="tx2"/>
                </a:solidFill>
              </a:rPr>
              <a:t> </a:t>
            </a:r>
            <a:r>
              <a:rPr lang="en-US" altLang="ru-RU" sz="17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main.lpr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ru-RU" altLang="ru-RU" sz="1700" b="1" dirty="0" smtClean="0">
                <a:solidFill>
                  <a:schemeClr val="tx2"/>
                </a:solidFill>
              </a:rPr>
              <a:t> </a:t>
            </a:r>
            <a:r>
              <a:rPr lang="en-US" altLang="ru-RU" sz="17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main.lpi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ru-RU" altLang="ru-RU" sz="1700" b="1" dirty="0" smtClean="0">
                <a:solidFill>
                  <a:schemeClr val="tx2"/>
                </a:solidFill>
              </a:rPr>
              <a:t> </a:t>
            </a:r>
            <a:r>
              <a:rPr lang="en-US" altLang="ru-RU" sz="17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main.lps</a:t>
            </a:r>
            <a:endParaRPr lang="ru-RU" altLang="ru-RU" sz="1700" b="1" dirty="0" smtClean="0">
              <a:solidFill>
                <a:schemeClr val="tx2"/>
              </a:solidFill>
            </a:endParaRP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0"/>
              <a:defRPr/>
            </a:pPr>
            <a:r>
              <a:rPr lang="ru-RU" altLang="ru-RU" sz="1900" dirty="0" smtClean="0"/>
              <a:t>Проверить результат </a:t>
            </a:r>
            <a:r>
              <a:rPr lang="en-US" altLang="ru-RU" sz="19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svn</a:t>
            </a:r>
            <a:r>
              <a:rPr lang="en-US" altLang="ru-RU" sz="19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status</a:t>
            </a:r>
            <a:endParaRPr lang="ru-RU" altLang="ru-RU" sz="1900" b="1" dirty="0" smtClean="0">
              <a:solidFill>
                <a:schemeClr val="tx2"/>
              </a:solidFill>
            </a:endParaRP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ru-RU" sz="1700" dirty="0" smtClean="0"/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1700" i="1" dirty="0" smtClean="0"/>
              <a:t>Примечание</a:t>
            </a:r>
            <a:r>
              <a:rPr lang="ru-RU" altLang="ru-RU" sz="1700" dirty="0" smtClean="0"/>
              <a:t>: файлы, помещенные под </a:t>
            </a:r>
            <a:r>
              <a:rPr lang="ru-RU" altLang="ru-RU" sz="1700" dirty="0" err="1" smtClean="0"/>
              <a:t>версионный</a:t>
            </a:r>
            <a:r>
              <a:rPr lang="ru-RU" altLang="ru-RU" sz="1700" dirty="0" smtClean="0"/>
              <a:t> контроль, отмечены префиксом «А»</a:t>
            </a:r>
            <a:endParaRPr lang="en-US" altLang="ru-RU" sz="1700" dirty="0" smtClean="0"/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1700" dirty="0" smtClean="0"/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2"/>
              <a:defRPr/>
            </a:pPr>
            <a:r>
              <a:rPr lang="ru-RU" altLang="ru-RU" sz="1900" dirty="0" smtClean="0"/>
              <a:t>Зафиксировать изменения</a:t>
            </a:r>
            <a:r>
              <a:rPr lang="en-US" altLang="ru-RU" sz="1900" dirty="0" smtClean="0"/>
              <a:t> </a:t>
            </a:r>
            <a:endParaRPr lang="ru-RU" altLang="ru-RU" sz="1900" dirty="0" smtClean="0"/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1900" b="1" dirty="0" smtClean="0">
                <a:solidFill>
                  <a:schemeClr val="tx2"/>
                </a:solidFill>
              </a:rPr>
              <a:t>     </a:t>
            </a:r>
            <a:r>
              <a:rPr lang="en-US" altLang="ru-RU" sz="17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svn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commit -m "</a:t>
            </a:r>
            <a:r>
              <a:rPr lang="ru-RU" altLang="ru-RU" sz="1700" b="1" dirty="0" smtClean="0">
                <a:solidFill>
                  <a:schemeClr val="tx2"/>
                </a:solidFill>
              </a:rPr>
              <a:t>Исходные файлы помещены под </a:t>
            </a:r>
            <a:r>
              <a:rPr lang="ru-RU" altLang="ru-RU" sz="1700" b="1" dirty="0" err="1" smtClean="0">
                <a:solidFill>
                  <a:schemeClr val="tx2"/>
                </a:solidFill>
              </a:rPr>
              <a:t>версионный</a:t>
            </a:r>
            <a:r>
              <a:rPr lang="ru-RU" altLang="ru-RU" sz="1700" b="1" dirty="0" smtClean="0">
                <a:solidFill>
                  <a:schemeClr val="tx2"/>
                </a:solidFill>
              </a:rPr>
              <a:t> контроль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" --username </a:t>
            </a:r>
            <a:r>
              <a:rPr lang="ru-RU" altLang="ru-RU" sz="1700" b="1" dirty="0" err="1" smtClean="0">
                <a:solidFill>
                  <a:schemeClr val="tx2"/>
                </a:solidFill>
              </a:rPr>
              <a:t>Имя_Пользователя</a:t>
            </a:r>
            <a:r>
              <a:rPr lang="en-US" altLang="ru-RU" sz="17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altLang="ru-RU" sz="1700" dirty="0" smtClean="0">
                <a:latin typeface="Cambria" panose="02040503050406030204" pitchFamily="18" charset="0"/>
              </a:rPr>
              <a:t/>
            </a:r>
            <a:br>
              <a:rPr lang="en-US" altLang="ru-RU" sz="1700" dirty="0" smtClean="0">
                <a:latin typeface="Cambria" panose="02040503050406030204" pitchFamily="18" charset="0"/>
              </a:rPr>
            </a:br>
            <a:r>
              <a:rPr lang="ru-RU" altLang="ru-RU" sz="1900" dirty="0" smtClean="0"/>
              <a:t> </a:t>
            </a:r>
          </a:p>
          <a:p>
            <a:pPr marL="571500" indent="-571500" eaLnBrk="1" fontAlgn="auto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ru-RU" altLang="ru-RU" sz="1900" dirty="0" smtClean="0">
                <a:solidFill>
                  <a:srgbClr val="FF0000"/>
                </a:solidFill>
              </a:rPr>
              <a:t>     Результат</a:t>
            </a:r>
            <a:r>
              <a:rPr lang="en-US" altLang="ru-RU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: Committed revision 2</a:t>
            </a:r>
            <a:endParaRPr lang="ru-RU" altLang="ru-RU" sz="1900" dirty="0" smtClean="0">
              <a:solidFill>
                <a:srgbClr val="FF0000"/>
              </a:solidFill>
            </a:endParaRP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94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 smtClean="0"/>
              <a:t>Последовательность действий при выполнении лабораторной работы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412875"/>
            <a:ext cx="8208963" cy="4895850"/>
          </a:xfrm>
        </p:spPr>
        <p:txBody>
          <a:bodyPr>
            <a:normAutofit/>
          </a:bodyPr>
          <a:lstStyle/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3"/>
              <a:defRPr/>
            </a:pPr>
            <a:r>
              <a:rPr lang="ru-RU" altLang="ru-RU" sz="2000" dirty="0" smtClean="0"/>
              <a:t>Открыть </a:t>
            </a:r>
            <a:r>
              <a:rPr lang="en-US" altLang="ru-RU" sz="2000" dirty="0" smtClean="0">
                <a:latin typeface="Cambria" panose="02040503050406030204" pitchFamily="18" charset="0"/>
              </a:rPr>
              <a:t>Lazarus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и сформировать тестовый модуль, который показывает ограниченные возможности работы программы. Подключить этот тест вызовом соответствующей функции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1800" i="1" dirty="0" smtClean="0"/>
              <a:t>Примечание: </a:t>
            </a:r>
            <a:r>
              <a:rPr lang="ru-RU" altLang="ru-RU" sz="1800" dirty="0" smtClean="0"/>
              <a:t>на данном этапе ошибку в программе исправлять не надо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4"/>
              <a:defRPr/>
            </a:pPr>
            <a:r>
              <a:rPr lang="ru-RU" altLang="ru-RU" sz="2000" dirty="0" smtClean="0"/>
              <a:t>Проверить изменения статуса файлов, помещенных под </a:t>
            </a:r>
            <a:r>
              <a:rPr lang="ru-RU" altLang="ru-RU" sz="2000" dirty="0" err="1" smtClean="0"/>
              <a:t>версионный</a:t>
            </a:r>
            <a:r>
              <a:rPr lang="ru-RU" altLang="ru-RU" sz="2000" dirty="0" smtClean="0"/>
              <a:t> контроль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1800" i="1" dirty="0" smtClean="0"/>
              <a:t>Примечание: </a:t>
            </a:r>
            <a:r>
              <a:rPr lang="ru-RU" altLang="ru-RU" sz="1800" dirty="0" smtClean="0"/>
              <a:t>измененные файлы отмечены префиксом «М»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5"/>
              <a:defRPr/>
            </a:pPr>
            <a:r>
              <a:rPr lang="ru-RU" altLang="ru-RU" sz="2000" dirty="0" smtClean="0"/>
              <a:t>Отменить изменения в файле </a:t>
            </a:r>
            <a:r>
              <a:rPr lang="en-US" altLang="ru-RU" sz="2000" dirty="0" err="1" smtClean="0">
                <a:latin typeface="Cambria" panose="02040503050406030204" pitchFamily="18" charset="0"/>
              </a:rPr>
              <a:t>main.lps</a:t>
            </a:r>
            <a:r>
              <a:rPr lang="ru-RU" altLang="ru-RU" sz="2000" dirty="0" smtClean="0"/>
              <a:t> (</a:t>
            </a:r>
            <a:r>
              <a:rPr lang="en-US" altLang="ru-RU" sz="2000" b="1" dirty="0" err="1" smtClean="0">
                <a:solidFill>
                  <a:schemeClr val="tx2"/>
                </a:solidFill>
              </a:rPr>
              <a:t>svn</a:t>
            </a:r>
            <a:r>
              <a:rPr lang="en-US" altLang="ru-RU" sz="2000" b="1" dirty="0" smtClean="0">
                <a:solidFill>
                  <a:schemeClr val="tx2"/>
                </a:solidFill>
              </a:rPr>
              <a:t> revert </a:t>
            </a:r>
            <a:r>
              <a:rPr lang="en-US" altLang="ru-RU" sz="2000" b="1" dirty="0" err="1" smtClean="0">
                <a:solidFill>
                  <a:schemeClr val="tx2"/>
                </a:solidFill>
              </a:rPr>
              <a:t>main.lps</a:t>
            </a:r>
            <a:r>
              <a:rPr lang="ru-RU" altLang="ru-RU" sz="2000" dirty="0" smtClean="0"/>
              <a:t>)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AutoNum type="arabicPeriod" startAt="15"/>
              <a:defRPr/>
            </a:pPr>
            <a:r>
              <a:rPr lang="ru-RU" altLang="ru-RU" sz="2000" dirty="0" smtClean="0"/>
              <a:t>Зафиксировать изменения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000" b="1" dirty="0" smtClean="0">
                <a:solidFill>
                  <a:schemeClr val="tx2"/>
                </a:solidFill>
              </a:rPr>
              <a:t>     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svn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commit 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-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m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 "Обнаружена ошибка в реализации алгоритма" --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username </a:t>
            </a:r>
            <a:r>
              <a:rPr lang="ru-RU" altLang="ru-RU" sz="1800" b="1" dirty="0" err="1" smtClean="0">
                <a:solidFill>
                  <a:schemeClr val="tx2"/>
                </a:solidFill>
              </a:rPr>
              <a:t>Имя_Пользователя</a:t>
            </a:r>
            <a:r>
              <a:rPr lang="en-US" altLang="ru-RU" sz="20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endParaRPr lang="ru-RU" altLang="ru-RU" sz="2000" dirty="0"/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000" dirty="0" smtClean="0">
                <a:solidFill>
                  <a:srgbClr val="FF0000"/>
                </a:solidFill>
              </a:rPr>
              <a:t>	Результат: </a:t>
            </a:r>
            <a:r>
              <a:rPr lang="en-US" altLang="ru-RU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Committed revision </a:t>
            </a:r>
            <a:r>
              <a:rPr lang="ru-RU" altLang="ru-RU" sz="2000" dirty="0" smtClean="0">
                <a:solidFill>
                  <a:srgbClr val="FF0000"/>
                </a:solidFill>
              </a:rPr>
              <a:t>3</a:t>
            </a:r>
          </a:p>
          <a:p>
            <a:pPr marL="571500" indent="-571500" eaLnBrk="1" fontAlgn="auto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AutoNum type="arabicPeriod" startAt="17"/>
              <a:defRPr/>
            </a:pPr>
            <a:r>
              <a:rPr lang="ru-RU" altLang="ru-RU" sz="2000" dirty="0" smtClean="0"/>
              <a:t>Проанализировать изменения (</a:t>
            </a:r>
            <a:r>
              <a:rPr lang="en-US" altLang="ru-RU" sz="2000" b="1" dirty="0" err="1" smtClean="0">
                <a:solidFill>
                  <a:schemeClr val="tx2"/>
                </a:solidFill>
              </a:rPr>
              <a:t>svn</a:t>
            </a:r>
            <a:r>
              <a:rPr lang="en-US" altLang="ru-RU" sz="2000" b="1" dirty="0" smtClean="0">
                <a:solidFill>
                  <a:schemeClr val="tx2"/>
                </a:solidFill>
              </a:rPr>
              <a:t> diff</a:t>
            </a:r>
            <a:r>
              <a:rPr lang="ru-RU" altLang="ru-RU" sz="2000" dirty="0" smtClean="0"/>
              <a:t>)</a:t>
            </a:r>
          </a:p>
          <a:p>
            <a:pPr marL="571500" indent="-57150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9413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3000" dirty="0" smtClean="0"/>
              <a:t>Последовательность действий при выполнении лабораторной работы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497887" cy="5328591"/>
          </a:xfrm>
        </p:spPr>
        <p:txBody>
          <a:bodyPr/>
          <a:lstStyle/>
          <a:p>
            <a:pPr marL="571500" indent="-571500" eaLnBrk="1" hangingPunct="1">
              <a:buFont typeface="Arial" pitchFamily="34" charset="0"/>
              <a:buAutoNum type="arabicPeriod" startAt="18"/>
            </a:pPr>
            <a:r>
              <a:rPr lang="ru-RU" altLang="ru-RU" sz="1800" dirty="0" smtClean="0"/>
              <a:t>Открыть систему управления проектами </a:t>
            </a:r>
            <a:r>
              <a:rPr lang="en-US" altLang="ru-RU" sz="1800" dirty="0" err="1" smtClean="0">
                <a:latin typeface="Cambria" pitchFamily="18" charset="0"/>
              </a:rPr>
              <a:t>Trac</a:t>
            </a:r>
            <a:r>
              <a:rPr lang="ru-RU" altLang="ru-RU" sz="1800" dirty="0" smtClean="0"/>
              <a:t> и завести новую ошибку с помощью команды </a:t>
            </a:r>
            <a:r>
              <a:rPr lang="en-US" altLang="ru-RU" sz="1800" dirty="0" smtClean="0">
                <a:latin typeface="Cambria" pitchFamily="18" charset="0"/>
              </a:rPr>
              <a:t>New Ticket</a:t>
            </a:r>
            <a:r>
              <a:rPr lang="ru-RU" altLang="ru-RU" sz="1800" dirty="0" smtClean="0"/>
              <a:t>. Не забыть описать причину ошибки и указать номер ревизии, в которой ошибка была обнаружена, после чего назначить ее себе, введя в поле </a:t>
            </a:r>
            <a:r>
              <a:rPr lang="en-US" altLang="ru-RU" sz="1800" dirty="0" err="1" smtClean="0">
                <a:latin typeface="Cambria" pitchFamily="18" charset="0"/>
              </a:rPr>
              <a:t>Assigne</a:t>
            </a:r>
            <a:r>
              <a:rPr lang="ru-RU" altLang="ru-RU" sz="1800" dirty="0" smtClean="0"/>
              <a:t> свое имя пользователя 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Assigne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: </a:t>
            </a:r>
            <a:r>
              <a:rPr lang="ru-RU" altLang="ru-RU" sz="1800" b="1" dirty="0" err="1" smtClean="0">
                <a:solidFill>
                  <a:schemeClr val="tx2"/>
                </a:solidFill>
              </a:rPr>
              <a:t>Имя_Пользователя</a:t>
            </a:r>
            <a:endParaRPr lang="ru-RU" altLang="ru-RU" sz="1800" b="1" dirty="0" smtClean="0">
              <a:solidFill>
                <a:schemeClr val="tx2"/>
              </a:solidFill>
            </a:endParaRPr>
          </a:p>
          <a:p>
            <a:pPr marL="571500" indent="-571500" eaLnBrk="1" hangingPunct="1">
              <a:buFont typeface="Arial" pitchFamily="34" charset="0"/>
              <a:buAutoNum type="arabicPeriod" startAt="18"/>
            </a:pPr>
            <a:r>
              <a:rPr lang="ru-RU" altLang="ru-RU" sz="1800" dirty="0" smtClean="0"/>
              <a:t>Удалить файл </a:t>
            </a:r>
            <a:r>
              <a:rPr lang="ru-RU" altLang="ru-RU" sz="1800" dirty="0" err="1" smtClean="0"/>
              <a:t>main.lps</a:t>
            </a:r>
            <a:r>
              <a:rPr lang="ru-RU" altLang="ru-RU" sz="1800" dirty="0" smtClean="0"/>
              <a:t> из-под </a:t>
            </a:r>
            <a:r>
              <a:rPr lang="ru-RU" altLang="ru-RU" sz="1800" dirty="0" err="1" smtClean="0"/>
              <a:t>версионного</a:t>
            </a:r>
            <a:r>
              <a:rPr lang="ru-RU" altLang="ru-RU" sz="1800" dirty="0" smtClean="0"/>
              <a:t> контроля (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svn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 del 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main.lps</a:t>
            </a:r>
            <a:r>
              <a:rPr lang="ru-RU" altLang="ru-RU" sz="1800" dirty="0" smtClean="0"/>
              <a:t>)</a:t>
            </a:r>
            <a:endParaRPr lang="ru-RU" altLang="ru-RU" sz="1800" b="1" dirty="0" smtClean="0">
              <a:solidFill>
                <a:schemeClr val="tx2"/>
              </a:solidFill>
            </a:endParaRPr>
          </a:p>
          <a:p>
            <a:pPr marL="571500" indent="-571500" eaLnBrk="1" hangingPunct="1">
              <a:buFont typeface="Arial" pitchFamily="34" charset="0"/>
              <a:buAutoNum type="arabicPeriod" startAt="18"/>
            </a:pPr>
            <a:r>
              <a:rPr lang="ru-RU" altLang="ru-RU" sz="1800" dirty="0" smtClean="0"/>
              <a:t>Открыть </a:t>
            </a:r>
            <a:r>
              <a:rPr lang="en-US" altLang="ru-RU" sz="1800" dirty="0" smtClean="0">
                <a:latin typeface="Cambria" pitchFamily="18" charset="0"/>
              </a:rPr>
              <a:t>Lazarus</a:t>
            </a:r>
            <a:r>
              <a:rPr lang="ru-RU" altLang="ru-RU" sz="1800" dirty="0" smtClean="0"/>
              <a:t>,  исправить ошибку и сохранить изменения</a:t>
            </a:r>
          </a:p>
          <a:p>
            <a:pPr marL="571500" indent="-571500" eaLnBrk="1" hangingPunct="1">
              <a:buFont typeface="Arial" pitchFamily="34" charset="0"/>
              <a:buAutoNum type="arabicPeriod" startAt="18"/>
            </a:pPr>
            <a:r>
              <a:rPr lang="ru-RU" altLang="ru-RU" sz="1800" dirty="0" smtClean="0"/>
              <a:t>Просмотреть внесенные изменения в системе </a:t>
            </a:r>
            <a:r>
              <a:rPr lang="ru-RU" altLang="ru-RU" sz="1800" dirty="0" err="1" smtClean="0"/>
              <a:t>версионного</a:t>
            </a:r>
            <a:r>
              <a:rPr lang="ru-RU" altLang="ru-RU" sz="1800" dirty="0" smtClean="0"/>
              <a:t> контроля и зафиксировать их. При этом не забыть указать номер ошибки  (</a:t>
            </a:r>
            <a:r>
              <a:rPr lang="en-US" altLang="ru-RU" sz="1800" b="1" dirty="0" smtClean="0">
                <a:latin typeface="Cambria" pitchFamily="18" charset="0"/>
              </a:rPr>
              <a:t>Ticket</a:t>
            </a:r>
            <a:r>
              <a:rPr lang="ru-RU" altLang="ru-RU" sz="1800" b="1" dirty="0" smtClean="0">
                <a:latin typeface="Cambria" pitchFamily="18" charset="0"/>
              </a:rPr>
              <a:t> </a:t>
            </a:r>
            <a:r>
              <a:rPr lang="en-US" altLang="ru-RU" sz="1800" b="1" dirty="0" smtClean="0">
                <a:latin typeface="Cambria" pitchFamily="18" charset="0"/>
              </a:rPr>
              <a:t>#N</a:t>
            </a:r>
            <a:r>
              <a:rPr lang="ru-RU" altLang="ru-RU" sz="1800" dirty="0" smtClean="0"/>
              <a:t>)</a:t>
            </a:r>
          </a:p>
          <a:p>
            <a:pPr marL="612000" indent="-57150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sz="1800" b="1" dirty="0" smtClean="0">
                <a:solidFill>
                  <a:schemeClr val="tx2"/>
                </a:solidFill>
              </a:rPr>
              <a:t>               </a:t>
            </a:r>
            <a:r>
              <a:rPr lang="en-US" altLang="ru-RU" sz="1800" b="1" dirty="0" err="1" smtClean="0">
                <a:solidFill>
                  <a:schemeClr val="tx2"/>
                </a:solidFill>
                <a:latin typeface="Cambria" pitchFamily="18" charset="0"/>
              </a:rPr>
              <a:t>svn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 commit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 -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m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 "Ошибка </a:t>
            </a:r>
            <a:r>
              <a:rPr lang="en-US" altLang="ru-RU" sz="1800" b="1" dirty="0" smtClean="0">
                <a:solidFill>
                  <a:schemeClr val="tx2"/>
                </a:solidFill>
              </a:rPr>
              <a:t>#n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 исправлена" --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username </a:t>
            </a:r>
            <a:r>
              <a:rPr lang="ru-RU" altLang="ru-RU" sz="1800" b="1" dirty="0" err="1" smtClean="0">
                <a:solidFill>
                  <a:schemeClr val="tx2"/>
                </a:solidFill>
              </a:rPr>
              <a:t>Имя_Пользователя</a:t>
            </a:r>
            <a:endParaRPr lang="ru-RU" altLang="ru-RU" sz="1800" b="1" dirty="0" smtClean="0">
              <a:solidFill>
                <a:schemeClr val="tx2"/>
              </a:solidFill>
            </a:endParaRPr>
          </a:p>
          <a:p>
            <a:pPr marL="612000" indent="-57150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sz="1800" dirty="0" smtClean="0">
                <a:solidFill>
                  <a:srgbClr val="FF0000"/>
                </a:solidFill>
              </a:rPr>
              <a:t>	Результат: </a:t>
            </a:r>
            <a:r>
              <a:rPr lang="en-US" altLang="ru-RU" sz="1800" dirty="0" smtClean="0">
                <a:solidFill>
                  <a:srgbClr val="FF0000"/>
                </a:solidFill>
                <a:latin typeface="Cambria" pitchFamily="18" charset="0"/>
              </a:rPr>
              <a:t>Committed revision </a:t>
            </a:r>
            <a:r>
              <a:rPr lang="ru-RU" altLang="ru-RU" sz="1800" dirty="0" smtClean="0">
                <a:solidFill>
                  <a:srgbClr val="FF0000"/>
                </a:solidFill>
              </a:rPr>
              <a:t>4</a:t>
            </a:r>
          </a:p>
          <a:p>
            <a:pPr marL="571500" indent="-571500" eaLnBrk="1" hangingPunct="1">
              <a:buFont typeface="Arial" pitchFamily="34" charset="0"/>
              <a:buAutoNum type="arabicPeriod" startAt="22"/>
            </a:pPr>
            <a:r>
              <a:rPr lang="ru-RU" altLang="ru-RU" sz="1800" dirty="0" smtClean="0"/>
              <a:t>Отразить исправления в программе </a:t>
            </a:r>
            <a:r>
              <a:rPr lang="en-US" altLang="ru-RU" sz="1800" dirty="0" err="1" smtClean="0">
                <a:latin typeface="Cambria" pitchFamily="18" charset="0"/>
              </a:rPr>
              <a:t>Trac</a:t>
            </a:r>
            <a:r>
              <a:rPr lang="ru-RU" altLang="ru-RU" sz="1800" dirty="0" smtClean="0"/>
              <a:t>. Для этого выбрать команду </a:t>
            </a:r>
            <a:r>
              <a:rPr lang="en-US" altLang="ru-RU" sz="1800" dirty="0" smtClean="0">
                <a:latin typeface="Cambria" pitchFamily="18" charset="0"/>
              </a:rPr>
              <a:t>View Ticket</a:t>
            </a:r>
            <a:r>
              <a:rPr lang="ru-RU" altLang="ru-RU" sz="1800" dirty="0" smtClean="0"/>
              <a:t>. В поле комментариев описать внесенные в программу изменения  и указать номер ревизии, которая содержит измененный файл. Отметить ошибку, как исправленную (кнопка 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Resolve</a:t>
            </a:r>
            <a:r>
              <a:rPr lang="ru-RU" altLang="ru-RU" sz="1800" b="1" dirty="0" smtClean="0">
                <a:solidFill>
                  <a:schemeClr val="tx2"/>
                </a:solidFill>
              </a:rPr>
              <a:t> </a:t>
            </a:r>
            <a:r>
              <a:rPr lang="en-US" altLang="ru-RU" sz="1800" b="1" dirty="0" smtClean="0">
                <a:solidFill>
                  <a:schemeClr val="tx2"/>
                </a:solidFill>
                <a:latin typeface="Cambria" pitchFamily="18" charset="0"/>
              </a:rPr>
              <a:t>as fixed</a:t>
            </a:r>
            <a:r>
              <a:rPr lang="ru-RU" altLang="ru-RU" sz="1800" dirty="0" smtClean="0"/>
              <a:t>)</a:t>
            </a:r>
          </a:p>
          <a:p>
            <a:pPr marL="571500" indent="-571500" eaLnBrk="1" hangingPunct="1"/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400" smtClean="0"/>
              <a:t>Лекция </a:t>
            </a:r>
            <a:r>
              <a:rPr lang="en-US" altLang="ru-RU" sz="4400" smtClean="0"/>
              <a:t>3</a:t>
            </a:r>
            <a:endParaRPr lang="ru-RU" altLang="ru-RU" sz="44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989138"/>
            <a:ext cx="7201296" cy="2736006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3600" dirty="0" smtClean="0">
                <a:solidFill>
                  <a:schemeClr val="tx2"/>
                </a:solidFill>
              </a:rPr>
              <a:t>Системы управления </a:t>
            </a:r>
            <a:r>
              <a:rPr lang="ru-RU" altLang="ru-RU" sz="3600" dirty="0" smtClean="0">
                <a:solidFill>
                  <a:schemeClr val="tx2"/>
                </a:solidFill>
              </a:rPr>
              <a:t>версиями (СУВ). </a:t>
            </a:r>
            <a:r>
              <a:rPr lang="ru-RU" altLang="ru-RU" sz="3600" dirty="0"/>
              <a:t>Типичный цикл работы с </a:t>
            </a:r>
            <a:r>
              <a:rPr lang="ru-RU" altLang="ru-RU" sz="3600" dirty="0" smtClean="0"/>
              <a:t>проектом. </a:t>
            </a:r>
            <a:r>
              <a:rPr lang="ru-RU" altLang="ru-RU" sz="3600" dirty="0"/>
              <a:t>Базовые принципы разработки ПО в СУВ</a:t>
            </a:r>
            <a:endParaRPr lang="ru-RU" altLang="ru-RU" sz="3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868363"/>
          </a:xfrm>
        </p:spPr>
        <p:txBody>
          <a:bodyPr/>
          <a:lstStyle/>
          <a:p>
            <a:pPr eaLnBrk="1" hangingPunct="1"/>
            <a:r>
              <a:rPr lang="ru-RU" altLang="ru-RU" smtClean="0"/>
              <a:t>Система управления версиями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313"/>
            <a:ext cx="8218488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Система управления версиями (</a:t>
            </a:r>
            <a:r>
              <a:rPr lang="ru-RU" altLang="ru-RU" dirty="0" err="1" smtClean="0"/>
              <a:t>Version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Control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System</a:t>
            </a:r>
            <a:r>
              <a:rPr lang="ru-RU" altLang="ru-RU" dirty="0" smtClean="0"/>
              <a:t>, VCS или СУВ) — программное обеспечение для облегчения работы с изменяющейся информацией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СУВ позволяет хранить несколько версий одного и того же документа, при необходимости возвращаться к более ранним версиям, определять, кто из разработчиков внес  то или иное изменение и др.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Управление версиями используется в инструментах конфигурационного управления (</a:t>
            </a:r>
            <a:r>
              <a:rPr lang="ru-RU" altLang="ru-RU" sz="2000" dirty="0" err="1" smtClean="0"/>
              <a:t>Software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Configuration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Management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Tools</a:t>
            </a:r>
            <a:r>
              <a:rPr lang="ru-RU" alt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02588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dirty="0" smtClean="0"/>
              <a:t>Какие возможности предоставляют СУВ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412875"/>
            <a:ext cx="8229600" cy="4824413"/>
          </a:xfrm>
        </p:spPr>
        <p:txBody>
          <a:bodyPr/>
          <a:lstStyle/>
          <a:p>
            <a:pPr eaLnBrk="1" hangingPunct="1"/>
            <a:r>
              <a:rPr lang="ru-RU" altLang="ru-RU" sz="2400" dirty="0" smtClean="0"/>
              <a:t>позволяют создавать ветви с общей историей изменений до точки ветвления и с разными — после </a:t>
            </a:r>
            <a:r>
              <a:rPr lang="ru-RU" altLang="ru-RU" sz="2400" dirty="0" smtClean="0"/>
              <a:t>неё</a:t>
            </a:r>
            <a:endParaRPr lang="ru-RU" altLang="ru-RU" sz="2400" dirty="0" smtClean="0"/>
          </a:p>
          <a:p>
            <a:pPr eaLnBrk="1" hangingPunct="1"/>
            <a:r>
              <a:rPr lang="ru-RU" altLang="ru-RU" sz="2400" dirty="0" smtClean="0"/>
              <a:t>дают возможность узнать, кто и когда добавил или изменил конкретный набор строк в </a:t>
            </a:r>
            <a:r>
              <a:rPr lang="ru-RU" altLang="ru-RU" sz="2400" dirty="0" smtClean="0"/>
              <a:t>файле</a:t>
            </a:r>
            <a:endParaRPr lang="ru-RU" altLang="ru-RU" sz="2400" dirty="0" smtClean="0"/>
          </a:p>
          <a:p>
            <a:pPr eaLnBrk="1" hangingPunct="1"/>
            <a:r>
              <a:rPr lang="ru-RU" altLang="ru-RU" sz="2400" dirty="0" smtClean="0"/>
              <a:t>ведут журнал изменений, в который пользователи могут записывать пояснения о том, что и почему они изменили в данной </a:t>
            </a:r>
            <a:r>
              <a:rPr lang="ru-RU" altLang="ru-RU" sz="2400" dirty="0" smtClean="0"/>
              <a:t>версии</a:t>
            </a:r>
            <a:endParaRPr lang="ru-RU" altLang="ru-RU" sz="2400" dirty="0" smtClean="0"/>
          </a:p>
          <a:p>
            <a:pPr eaLnBrk="1" hangingPunct="1"/>
            <a:r>
              <a:rPr lang="ru-RU" altLang="ru-RU" sz="2400" dirty="0" smtClean="0"/>
              <a:t>контролируют права доступа пользователей, разрешая или запрещая чтение или изменение данных, в зависимости от того, кто запрашивает это действие</a:t>
            </a:r>
          </a:p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868958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62056" cy="5077544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sz="2400" dirty="0" smtClean="0">
                <a:latin typeface="Times New Roman" pitchFamily="18" charset="0"/>
              </a:rPr>
              <a:t>Любая система управления версиями представляет собой некоторое хранилище, в котором располагается совокупность отслеживаемых логически связанных документов и история их изменений. Это хранилище называется </a:t>
            </a:r>
            <a:r>
              <a:rPr lang="ru-RU" altLang="ru-RU" sz="2400" i="1" dirty="0" err="1" smtClean="0">
                <a:latin typeface="Times New Roman" pitchFamily="18" charset="0"/>
              </a:rPr>
              <a:t>репозиторием</a:t>
            </a:r>
            <a:endParaRPr lang="ru-RU" altLang="ru-RU" sz="2400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ru-RU" altLang="ru-RU" sz="16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dirty="0" smtClean="0">
                <a:latin typeface="Times New Roman" pitchFamily="18" charset="0"/>
              </a:rPr>
              <a:t>Локальная </a:t>
            </a:r>
            <a:r>
              <a:rPr lang="ru-RU" altLang="ru-RU" sz="2400" dirty="0" smtClean="0">
                <a:latin typeface="Times New Roman" pitchFamily="18" charset="0"/>
              </a:rPr>
              <a:t>копия документа, извлеченная из хранилища с целью внесения изменений, </a:t>
            </a:r>
            <a:r>
              <a:rPr lang="ru-RU" altLang="ru-RU" sz="2400" dirty="0" smtClean="0">
                <a:latin typeface="Times New Roman" pitchFamily="18" charset="0"/>
              </a:rPr>
              <a:t>называется </a:t>
            </a:r>
            <a:r>
              <a:rPr lang="ru-RU" altLang="ru-RU" sz="2400" i="1" dirty="0" smtClean="0">
                <a:latin typeface="Times New Roman" pitchFamily="18" charset="0"/>
              </a:rPr>
              <a:t>рабочей копией</a:t>
            </a:r>
            <a:r>
              <a:rPr lang="ru-RU" altLang="ru-RU" sz="2400" dirty="0" smtClean="0">
                <a:latin typeface="Times New Roman" pitchFamily="18" charset="0"/>
              </a:rPr>
              <a:t> </a:t>
            </a:r>
            <a:endParaRPr lang="ru-RU" altLang="ru-RU" sz="24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ru-RU" altLang="ru-RU" sz="16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ru-RU" altLang="ru-RU" sz="2400" dirty="0" smtClean="0">
                <a:latin typeface="Times New Roman" pitchFamily="18" charset="0"/>
              </a:rPr>
              <a:t>Действие по размещению в хранилище новой версии документа с внесенными изменениями называется </a:t>
            </a:r>
            <a:r>
              <a:rPr lang="ru-RU" altLang="ru-RU" sz="2400" i="1" dirty="0" smtClean="0">
                <a:latin typeface="Times New Roman" pitchFamily="18" charset="0"/>
              </a:rPr>
              <a:t>фиксацией изменений, </a:t>
            </a:r>
            <a:r>
              <a:rPr lang="ru-RU" altLang="ru-RU" sz="2400" dirty="0" smtClean="0">
                <a:latin typeface="Times New Roman" pitchFamily="18" charset="0"/>
              </a:rPr>
              <a:t>а состояние </a:t>
            </a:r>
            <a:r>
              <a:rPr lang="ru-RU" altLang="ru-RU" sz="2400" dirty="0" err="1" smtClean="0">
                <a:latin typeface="Times New Roman" pitchFamily="18" charset="0"/>
              </a:rPr>
              <a:t>репозитория</a:t>
            </a:r>
            <a:r>
              <a:rPr lang="ru-RU" altLang="ru-RU" sz="2400" dirty="0" smtClean="0">
                <a:latin typeface="Times New Roman" pitchFamily="18" charset="0"/>
              </a:rPr>
              <a:t> </a:t>
            </a:r>
            <a:r>
              <a:rPr lang="ru-RU" altLang="ru-RU" sz="2400" dirty="0">
                <a:latin typeface="Times New Roman" pitchFamily="18" charset="0"/>
              </a:rPr>
              <a:t>после </a:t>
            </a:r>
            <a:r>
              <a:rPr lang="ru-RU" altLang="ru-RU" sz="2400" dirty="0" smtClean="0">
                <a:latin typeface="Times New Roman" pitchFamily="18" charset="0"/>
              </a:rPr>
              <a:t>фиксации </a:t>
            </a:r>
            <a:r>
              <a:rPr lang="ru-RU" altLang="ru-RU" sz="2400" dirty="0">
                <a:latin typeface="Times New Roman" pitchFamily="18" charset="0"/>
              </a:rPr>
              <a:t>называется </a:t>
            </a:r>
            <a:r>
              <a:rPr lang="ru-RU" altLang="ru-RU" sz="2400" i="1" dirty="0">
                <a:latin typeface="Times New Roman" pitchFamily="18" charset="0"/>
              </a:rPr>
              <a:t>ревизией</a:t>
            </a:r>
            <a:r>
              <a:rPr lang="ru-RU" altLang="ru-RU" sz="2400" dirty="0">
                <a:latin typeface="Times New Roman" pitchFamily="18" charset="0"/>
              </a:rPr>
              <a:t> или </a:t>
            </a:r>
            <a:r>
              <a:rPr lang="ru-RU" altLang="ru-RU" sz="2400" i="1" dirty="0" smtClean="0">
                <a:latin typeface="Times New Roman" pitchFamily="18" charset="0"/>
              </a:rPr>
              <a:t>версией</a:t>
            </a:r>
            <a:r>
              <a:rPr lang="ru-RU" altLang="ru-RU" sz="2400" dirty="0" smtClean="0">
                <a:latin typeface="Times New Roman" pitchFamily="18" charset="0"/>
              </a:rPr>
              <a:t> </a:t>
            </a:r>
            <a:endParaRPr lang="ru-RU" altLang="ru-RU" sz="2400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ru-RU" altLang="ru-RU" sz="2400" dirty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ru-RU" altLang="ru-RU" sz="2400" dirty="0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6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543800" cy="681038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Типичный цикл работы с проектом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341438"/>
            <a:ext cx="8353425" cy="52562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ru-RU" altLang="ru-RU" sz="2000" smtClean="0"/>
              <a:t>Подключение к серверу под соответствующей учетной записью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ru-RU" altLang="ru-RU" sz="2000" smtClean="0"/>
              <a:t>Добавление в репозиторий нового проекта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ru-RU" altLang="ru-RU" sz="20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/>
              <a:t>Примечания: 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ru-RU" altLang="ru-RU" sz="1400" smtClean="0"/>
              <a:t>Контролю версий обычно подлежат только текстовые файлы с  исходным программным кодом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ru-RU" altLang="ru-RU" sz="1400" smtClean="0"/>
              <a:t>Структура репозитория: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ru-RU" altLang="ru-RU" sz="14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smtClean="0"/>
              <a:t>  </a:t>
            </a:r>
            <a:r>
              <a:rPr lang="en-US" altLang="ru-RU" sz="1600" smtClean="0"/>
              <a:t>Project</a:t>
            </a:r>
            <a:r>
              <a:rPr lang="ru-RU" altLang="ru-RU" sz="1600" smtClean="0"/>
              <a:t> </a:t>
            </a:r>
            <a:r>
              <a:rPr lang="en-US" altLang="ru-RU" sz="1600" smtClean="0"/>
              <a:t>\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smtClean="0"/>
              <a:t>       </a:t>
            </a:r>
            <a:r>
              <a:rPr lang="ru-RU" altLang="ru-RU" sz="1600" smtClean="0"/>
              <a:t>       </a:t>
            </a:r>
            <a:r>
              <a:rPr lang="en-US" altLang="ru-RU" sz="1600" smtClean="0"/>
              <a:t>|- trunk\</a:t>
            </a:r>
            <a:r>
              <a:rPr lang="ru-RU" altLang="ru-RU" sz="1600" smtClean="0"/>
              <a:t>		</a:t>
            </a:r>
            <a:r>
              <a:rPr lang="ru-RU" altLang="ru-RU" sz="1400" smtClean="0"/>
              <a:t>исходный код приложения</a:t>
            </a:r>
            <a:endParaRPr lang="en-US" altLang="ru-RU" sz="16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smtClean="0"/>
              <a:t>       </a:t>
            </a:r>
            <a:r>
              <a:rPr lang="ru-RU" altLang="ru-RU" sz="1600" smtClean="0"/>
              <a:t>  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smtClean="0"/>
              <a:t>	      </a:t>
            </a:r>
            <a:r>
              <a:rPr lang="en-US" altLang="ru-RU" sz="1600" smtClean="0"/>
              <a:t>|- branches\</a:t>
            </a:r>
            <a:r>
              <a:rPr lang="ru-RU" altLang="ru-RU" sz="1600" smtClean="0"/>
              <a:t>	</a:t>
            </a:r>
            <a:r>
              <a:rPr lang="ru-RU" altLang="ru-RU" sz="1400" smtClean="0"/>
              <a:t>часть хранилища, в которую вносятся изменения, 				                   не влияющие на другие ветви</a:t>
            </a:r>
            <a:endParaRPr lang="en-US" altLang="ru-RU" sz="16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smtClean="0"/>
              <a:t>      </a:t>
            </a:r>
            <a:r>
              <a:rPr lang="ru-RU" altLang="ru-RU" sz="1600" smtClean="0"/>
              <a:t>       </a:t>
            </a:r>
            <a:r>
              <a:rPr lang="en-US" altLang="ru-RU" sz="1600" smtClean="0"/>
              <a:t> |- tags\</a:t>
            </a:r>
            <a:r>
              <a:rPr lang="ru-RU" altLang="ru-RU" sz="1600" smtClean="0"/>
              <a:t>		</a:t>
            </a:r>
            <a:r>
              <a:rPr lang="ru-RU" altLang="ru-RU" sz="1400" smtClean="0"/>
              <a:t>поставляемые релизные версии проекта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3"/>
            </a:pPr>
            <a:r>
              <a:rPr lang="ru-RU" altLang="ru-RU" sz="2000" smtClean="0"/>
              <a:t>Извлечение рабочей копии проекта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3"/>
            </a:pPr>
            <a:r>
              <a:rPr lang="ru-RU" altLang="ru-RU" sz="2000" smtClean="0"/>
              <a:t>Модификация проекта</a:t>
            </a:r>
            <a:r>
              <a:rPr lang="ru-RU" altLang="ru-RU" sz="1800" smtClean="0"/>
              <a:t>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4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5"/>
            </a:pPr>
            <a:r>
              <a:rPr lang="ru-RU" altLang="ru-RU" sz="2000" smtClean="0"/>
              <a:t>Фиксация изменений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4"/>
            </a:pPr>
            <a:endParaRPr lang="ru-RU" alt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43800" cy="869950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Стратегии слияния версий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875"/>
            <a:ext cx="8229600" cy="4556125"/>
          </a:xfrm>
        </p:spPr>
        <p:txBody>
          <a:bodyPr/>
          <a:lstStyle/>
          <a:p>
            <a:pPr eaLnBrk="1" hangingPunct="1"/>
            <a:r>
              <a:rPr lang="ru-RU" altLang="ru-RU" sz="2800" dirty="0" smtClean="0"/>
              <a:t>обновление рабочей копии (изменения, сделанные в основной версии, сливаются с локальными</a:t>
            </a:r>
            <a:r>
              <a:rPr lang="ru-RU" altLang="ru-RU" sz="2800" dirty="0" smtClean="0"/>
              <a:t>)</a:t>
            </a:r>
            <a:endParaRPr lang="ru-RU" altLang="ru-RU" sz="2800" dirty="0" smtClean="0"/>
          </a:p>
          <a:p>
            <a:pPr eaLnBrk="1" hangingPunct="1"/>
            <a:r>
              <a:rPr lang="ru-RU" altLang="ru-RU" sz="2800" dirty="0" smtClean="0"/>
              <a:t>фиксация изменений (локальные изменения сливаются с изменениями, уже зафиксированными в основной версии</a:t>
            </a:r>
            <a:r>
              <a:rPr lang="ru-RU" altLang="ru-RU" sz="2800" dirty="0" smtClean="0"/>
              <a:t>)</a:t>
            </a:r>
            <a:endParaRPr lang="ru-RU" altLang="ru-RU" sz="2800" dirty="0" smtClean="0"/>
          </a:p>
          <a:p>
            <a:pPr eaLnBrk="1" hangingPunct="1"/>
            <a:r>
              <a:rPr lang="ru-RU" altLang="ru-RU" sz="2800" dirty="0" smtClean="0"/>
              <a:t>слияние ветвей (изменения, сделанные в одной ветви разработки, сливаются с изменениями, сделанными в другой</a:t>
            </a:r>
            <a:r>
              <a:rPr lang="ru-RU" altLang="ru-RU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75613" cy="1074738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>Принципы автоматического слияния изменений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8351837" cy="5327650"/>
          </a:xfrm>
        </p:spPr>
        <p:txBody>
          <a:bodyPr/>
          <a:lstStyle/>
          <a:p>
            <a:pPr eaLnBrk="1" hangingPunct="1"/>
            <a:r>
              <a:rPr lang="ru-RU" altLang="ru-RU" sz="1700" smtClean="0"/>
              <a:t>Изменения могут состоять в модификации содержимого файла, создании нового файла или каталога, удалении или переименовании ранее существовавшего файла или каталога в проекте</a:t>
            </a:r>
          </a:p>
          <a:p>
            <a:pPr eaLnBrk="1" hangingPunct="1"/>
            <a:r>
              <a:rPr lang="ru-RU" altLang="ru-RU" sz="1700" smtClean="0"/>
              <a:t>Если два изменения относятся к разным и не связанным между собой файлам и/или каталогам, они всегда могут быть объединены автоматически. При этом изменения, сделанные в каждой версии проекта, копируются в объединяемую версию</a:t>
            </a:r>
          </a:p>
          <a:p>
            <a:pPr eaLnBrk="1" hangingPunct="1"/>
            <a:r>
              <a:rPr lang="ru-RU" altLang="ru-RU" sz="1700" smtClean="0"/>
              <a:t>Создание, удаление и переименование файлов в каталогах проекта могут быть объединены автоматически, если они не конфликтуют между собой. В этом случае изменения, сделанные в каждой версии проекта, копируются в объединяемую версию </a:t>
            </a:r>
          </a:p>
          <a:p>
            <a:pPr eaLnBrk="1" hangingPunct="1"/>
            <a:r>
              <a:rPr lang="ru-RU" altLang="ru-RU" sz="1700" smtClean="0"/>
              <a:t>Изменения в пределах одного текстового файла, сделанные в разных версиях, могут быть объединены, если они находятся в разных местах этого файла и не пересекаются. В этом случае в объединённую версию вносятся все сделанные изменения</a:t>
            </a:r>
          </a:p>
          <a:p>
            <a:pPr eaLnBrk="1" hangingPunct="1"/>
            <a:r>
              <a:rPr lang="ru-RU" altLang="ru-RU" sz="1700" smtClean="0"/>
              <a:t>Изменения в пределах одного файла, если он не является текстовым, всегда являются  конфликтующими и не могут быть объединены автоматически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539552" y="260649"/>
            <a:ext cx="7344816" cy="941090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Конфликты, возникающие при слиянии версий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sz="quarter" idx="1"/>
          </p:nvPr>
        </p:nvSpPr>
        <p:spPr>
          <a:xfrm>
            <a:off x="621904" y="3573016"/>
            <a:ext cx="7632848" cy="2808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sz="2000" dirty="0"/>
              <a:t>Причины </a:t>
            </a:r>
            <a:r>
              <a:rPr lang="ru-RU" altLang="ru-RU" sz="2000" dirty="0" smtClean="0"/>
              <a:t>конфликтов</a:t>
            </a:r>
            <a:r>
              <a:rPr lang="ru-RU" altLang="ru-RU" sz="2000" dirty="0"/>
              <a:t>:</a:t>
            </a:r>
            <a:endParaRPr lang="en-US" altLang="ru-RU" sz="2000" dirty="0" smtClean="0"/>
          </a:p>
          <a:p>
            <a:pPr eaLnBrk="1" hangingPunct="1"/>
            <a:r>
              <a:rPr lang="ru-RU" altLang="ru-RU" sz="2000" dirty="0" smtClean="0"/>
              <a:t>Удаление и изменение одного и того же файла или каталога</a:t>
            </a:r>
          </a:p>
          <a:p>
            <a:pPr eaLnBrk="1" hangingPunct="1"/>
            <a:r>
              <a:rPr lang="ru-RU" altLang="ru-RU" sz="2000" dirty="0" smtClean="0"/>
              <a:t>Удаление и переименование одного и того же файла или каталога (в случае, если система поддерживает операцию переименования)</a:t>
            </a:r>
          </a:p>
          <a:p>
            <a:pPr eaLnBrk="1" hangingPunct="1"/>
            <a:r>
              <a:rPr lang="ru-RU" altLang="ru-RU" sz="2000" dirty="0" smtClean="0"/>
              <a:t>Создание в разных версиях файла с одним и тем же именем и разным содержимым</a:t>
            </a:r>
          </a:p>
          <a:p>
            <a:pPr eaLnBrk="1" hangingPunct="1"/>
            <a:endParaRPr lang="ru-RU" altLang="ru-RU" sz="1600" dirty="0" smtClean="0"/>
          </a:p>
        </p:txBody>
      </p:sp>
      <p:pic>
        <p:nvPicPr>
          <p:cNvPr id="1026" name="Picture 2" descr="http://jmstradewell.com/images/page-headers/1426826926_550ba6aec85a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7" y="-21518563"/>
            <a:ext cx="61746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://jmstradewell.com/images/page-headers/1426826926_550ba6aec85a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0919"/>
            <a:ext cx="1908810" cy="14490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39277" y="1515354"/>
            <a:ext cx="54109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C9D3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/>
              <a:t>Если система </a:t>
            </a:r>
            <a:r>
              <a:rPr lang="ru-RU" altLang="ru-RU" sz="2000" dirty="0" smtClean="0"/>
              <a:t>управления версиями не </a:t>
            </a:r>
            <a:r>
              <a:rPr lang="ru-RU" altLang="ru-RU" sz="2000" dirty="0"/>
              <a:t>может автоматически объединить изменения, сделанные разными разработчиками, возникает </a:t>
            </a:r>
            <a:r>
              <a:rPr lang="ru-RU" altLang="ru-RU" sz="2000" i="1" dirty="0" smtClean="0"/>
              <a:t>конфликт</a:t>
            </a:r>
            <a:r>
              <a:rPr lang="ru-RU" altLang="ru-RU" sz="2000" dirty="0" smtClean="0"/>
              <a:t>, который разработчик должен разрешить вручную </a:t>
            </a:r>
            <a:endParaRPr lang="ru-RU" alt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1104</TotalTime>
  <Words>1231</Words>
  <Application>Microsoft Office PowerPoint</Application>
  <PresentationFormat>Экран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Справедливость</vt:lpstr>
      <vt:lpstr>Основы программной инженерии</vt:lpstr>
      <vt:lpstr>Лекция 3</vt:lpstr>
      <vt:lpstr>Система управления версиями</vt:lpstr>
      <vt:lpstr>Какие возможности предоставляют СУВ</vt:lpstr>
      <vt:lpstr>Основные понятия</vt:lpstr>
      <vt:lpstr>Типичный цикл работы с проектом</vt:lpstr>
      <vt:lpstr>Стратегии слияния версий</vt:lpstr>
      <vt:lpstr>Принципы автоматического слияния изменений </vt:lpstr>
      <vt:lpstr>Конфликты, возникающие при слиянии версий</vt:lpstr>
      <vt:lpstr>Базовые принципы разработки ПО в СУВ</vt:lpstr>
      <vt:lpstr>Создание рабочей копии на основе данных из хранилища </vt:lpstr>
      <vt:lpstr>Основные команды svn, используемые в лабораторной работе</vt:lpstr>
      <vt:lpstr>Просмотр локально измененных файлов</vt:lpstr>
      <vt:lpstr>Просмотр локальных изменений в файле </vt:lpstr>
      <vt:lpstr>Последовательность действий при выполнении лабораторной работы</vt:lpstr>
      <vt:lpstr>Последовательность действий при выполнении лабораторной работы</vt:lpstr>
      <vt:lpstr>Последовательность действий при выполнении лабораторной работы</vt:lpstr>
      <vt:lpstr>Последовательность действий при выполнении лабораторной работы</vt:lpstr>
    </vt:vector>
  </TitlesOfParts>
  <Company>МГТУ им.Н.Э. Баумана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</dc:title>
  <dc:subject>для начинающих</dc:subject>
  <dc:creator>Барышникова М.Ю.</dc:creator>
  <dc:description>Презентация для начинающих</dc:description>
  <cp:lastModifiedBy>baryshnikova</cp:lastModifiedBy>
  <cp:revision>87</cp:revision>
  <dcterms:created xsi:type="dcterms:W3CDTF">1995-11-07T22:49:56Z</dcterms:created>
  <dcterms:modified xsi:type="dcterms:W3CDTF">2016-03-09T09:00:28Z</dcterms:modified>
</cp:coreProperties>
</file>