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7"/>
  </p:notesMasterIdLst>
  <p:sldIdLst>
    <p:sldId id="336" r:id="rId2"/>
    <p:sldId id="306" r:id="rId3"/>
    <p:sldId id="400" r:id="rId4"/>
    <p:sldId id="369" r:id="rId5"/>
    <p:sldId id="401" r:id="rId6"/>
    <p:sldId id="380" r:id="rId7"/>
    <p:sldId id="370" r:id="rId8"/>
    <p:sldId id="389" r:id="rId9"/>
    <p:sldId id="391" r:id="rId10"/>
    <p:sldId id="394" r:id="rId11"/>
    <p:sldId id="371" r:id="rId12"/>
    <p:sldId id="395" r:id="rId13"/>
    <p:sldId id="372" r:id="rId14"/>
    <p:sldId id="373" r:id="rId15"/>
    <p:sldId id="374" r:id="rId16"/>
    <p:sldId id="375" r:id="rId17"/>
    <p:sldId id="376" r:id="rId18"/>
    <p:sldId id="377" r:id="rId19"/>
    <p:sldId id="396" r:id="rId20"/>
    <p:sldId id="381" r:id="rId21"/>
    <p:sldId id="382" r:id="rId22"/>
    <p:sldId id="383" r:id="rId23"/>
    <p:sldId id="386" r:id="rId24"/>
    <p:sldId id="387" r:id="rId25"/>
    <p:sldId id="388" r:id="rId26"/>
    <p:sldId id="378" r:id="rId27"/>
    <p:sldId id="379" r:id="rId28"/>
    <p:sldId id="384" r:id="rId29"/>
    <p:sldId id="397" r:id="rId30"/>
    <p:sldId id="385" r:id="rId31"/>
    <p:sldId id="405" r:id="rId32"/>
    <p:sldId id="406" r:id="rId33"/>
    <p:sldId id="407" r:id="rId34"/>
    <p:sldId id="398" r:id="rId35"/>
    <p:sldId id="399" r:id="rId3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94664" autoAdjust="0"/>
  </p:normalViewPr>
  <p:slideViewPr>
    <p:cSldViewPr>
      <p:cViewPr varScale="1">
        <p:scale>
          <a:sx n="108" d="100"/>
          <a:sy n="108" d="100"/>
        </p:scale>
        <p:origin x="-19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16" y="-7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367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9F657B-F06E-4683-A194-37508BD7AA31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EFBD4-1CAC-4B00-BC16-68B99BA0196C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71613-D45C-4C02-BBF8-4439E38E128D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82DB1-5468-46F0-8411-F70316DEA9CA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A240793-A957-4907-9FF3-1F255DE11C6E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6F5E6-1E50-4813-8768-8348E91DA230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1CC57-A278-41B5-950D-3FF06D97EDBF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A966D-8863-4737-BFFF-33F2194C8C54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8E182-DBEC-4CEC-92AC-9344F02E5D2A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D9C7C-B5EC-46C3-9673-4B5D6DB96F4B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2FF7A79D-C7FD-4F73-969A-3FAFDA80F5AD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57CB6A10-C5CA-4F04-867C-8CD24DA5A96C}" type="slidenum">
              <a:rPr lang="ru-RU" altLang="en-US" smtClean="0"/>
              <a:pPr>
                <a:defRPr/>
              </a:pPr>
              <a:t>‹#›</a:t>
            </a:fld>
            <a:endParaRPr lang="ru-RU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789040"/>
            <a:ext cx="6400800" cy="2160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Барышникова Марина Юрьевна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Каф. ИУ-7</a:t>
            </a:r>
          </a:p>
          <a:p>
            <a:pPr eaLnBrk="1" hangingPunct="1">
              <a:lnSpc>
                <a:spcPct val="80000"/>
              </a:lnSpc>
            </a:pPr>
            <a:endParaRPr lang="ru-RU" altLang="ru-RU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800" dirty="0" smtClean="0"/>
              <a:t>baryshnikovam@mail.ru</a:t>
            </a:r>
            <a:endParaRPr lang="ru-RU" altLang="ru-RU" sz="280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4400" dirty="0" smtClean="0"/>
              <a:t>Основы программной инженерии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43800" cy="868363"/>
          </a:xfrm>
        </p:spPr>
        <p:txBody>
          <a:bodyPr/>
          <a:lstStyle/>
          <a:p>
            <a:r>
              <a:rPr lang="ru-RU" altLang="ru-RU" dirty="0" smtClean="0"/>
              <a:t>Процесс разработки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8435975" cy="4896445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ru-RU" altLang="ru-RU" sz="2400" dirty="0" smtClean="0"/>
              <a:t>Определяет действия, выполняемые Разработчиком в процессе создания программного обеспечения и его компонентов в соответствии с заданными требованиями</a:t>
            </a:r>
          </a:p>
          <a:p>
            <a:pPr marL="0" indent="0">
              <a:buFont typeface="Wingdings" pitchFamily="2" charset="2"/>
              <a:buNone/>
            </a:pPr>
            <a:endParaRPr lang="ru-RU" altLang="ru-RU" sz="2200" dirty="0" smtClean="0"/>
          </a:p>
          <a:p>
            <a:pPr marL="0" indent="0">
              <a:buFont typeface="Wingdings" pitchFamily="2" charset="2"/>
              <a:buNone/>
            </a:pPr>
            <a:r>
              <a:rPr lang="ru-RU" altLang="ru-RU" sz="2200" dirty="0" smtClean="0"/>
              <a:t>Данный процесс включает, в том числе:</a:t>
            </a:r>
          </a:p>
          <a:p>
            <a:pPr marL="0" indent="0"/>
            <a:r>
              <a:rPr lang="ru-RU" altLang="ru-RU" sz="2200" dirty="0" smtClean="0"/>
              <a:t> оформление проектной и эксплуатационной документации;</a:t>
            </a:r>
          </a:p>
          <a:p>
            <a:pPr marL="0" indent="0"/>
            <a:r>
              <a:rPr lang="ru-RU" altLang="ru-RU" sz="2200" dirty="0" smtClean="0"/>
              <a:t> подготовку материалов, необходимых для проверки работоспособности программного продукта и его соответствия стандартам качества;</a:t>
            </a:r>
          </a:p>
          <a:p>
            <a:pPr marL="0" indent="0"/>
            <a:r>
              <a:rPr lang="ru-RU" altLang="ru-RU" sz="2200" dirty="0" smtClean="0"/>
              <a:t> разработку материалов (методических и учебных), необходимых для подготовки и обучения персонала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543800" cy="6478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Процесс разработки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980728"/>
            <a:ext cx="8328025" cy="5516562"/>
          </a:xfrm>
        </p:spPr>
        <p:txBody>
          <a:bodyPr/>
          <a:lstStyle/>
          <a:p>
            <a:pPr eaLnBrk="1" hangingPunct="1"/>
            <a:r>
              <a:rPr lang="ru-RU" altLang="ru-RU" sz="2500" dirty="0" smtClean="0"/>
              <a:t>Выбор модели жизненного цикла </a:t>
            </a:r>
          </a:p>
          <a:p>
            <a:pPr eaLnBrk="1" hangingPunct="1"/>
            <a:r>
              <a:rPr lang="ru-RU" altLang="ru-RU" sz="2500" dirty="0" smtClean="0"/>
              <a:t>Анализ требований к системе</a:t>
            </a:r>
          </a:p>
          <a:p>
            <a:pPr eaLnBrk="1" hangingPunct="1"/>
            <a:r>
              <a:rPr lang="ru-RU" altLang="ru-RU" sz="2500" dirty="0" smtClean="0"/>
              <a:t>Проектирование архитектуры системы</a:t>
            </a:r>
          </a:p>
          <a:p>
            <a:pPr eaLnBrk="1" hangingPunct="1"/>
            <a:r>
              <a:rPr lang="ru-RU" altLang="ru-RU" sz="2500" dirty="0" smtClean="0"/>
              <a:t>Анализ программных требований</a:t>
            </a:r>
          </a:p>
          <a:p>
            <a:pPr eaLnBrk="1" hangingPunct="1"/>
            <a:r>
              <a:rPr lang="ru-RU" altLang="ru-RU" sz="2500" dirty="0" smtClean="0"/>
              <a:t>Детальное конструирование ПО</a:t>
            </a:r>
          </a:p>
          <a:p>
            <a:pPr eaLnBrk="1" hangingPunct="1"/>
            <a:r>
              <a:rPr lang="ru-RU" altLang="ru-RU" sz="2500" dirty="0" smtClean="0"/>
              <a:t>Кодирование и тестирование ПО</a:t>
            </a:r>
          </a:p>
          <a:p>
            <a:pPr eaLnBrk="1" hangingPunct="1"/>
            <a:r>
              <a:rPr lang="ru-RU" altLang="ru-RU" sz="2500" dirty="0" smtClean="0"/>
              <a:t>Интеграция ПО</a:t>
            </a:r>
          </a:p>
          <a:p>
            <a:pPr eaLnBrk="1" hangingPunct="1"/>
            <a:r>
              <a:rPr lang="ru-RU" altLang="ru-RU" sz="2500" dirty="0" smtClean="0"/>
              <a:t>Квалификационное тестирование ПО</a:t>
            </a:r>
          </a:p>
          <a:p>
            <a:pPr eaLnBrk="1" hangingPunct="1"/>
            <a:r>
              <a:rPr lang="ru-RU" altLang="ru-RU" sz="2500" dirty="0" smtClean="0"/>
              <a:t>Интеграция системы</a:t>
            </a:r>
          </a:p>
          <a:p>
            <a:pPr eaLnBrk="1" hangingPunct="1"/>
            <a:r>
              <a:rPr lang="ru-RU" altLang="ru-RU" sz="2500" dirty="0" smtClean="0"/>
              <a:t>Квалификационное тестирование системы</a:t>
            </a:r>
          </a:p>
          <a:p>
            <a:pPr eaLnBrk="1" hangingPunct="1"/>
            <a:r>
              <a:rPr lang="ru-RU" altLang="ru-RU" sz="2500" dirty="0" smtClean="0"/>
              <a:t>Установка ПО</a:t>
            </a:r>
          </a:p>
          <a:p>
            <a:pPr eaLnBrk="1" hangingPunct="1"/>
            <a:r>
              <a:rPr lang="ru-RU" altLang="ru-RU" sz="2500" dirty="0" smtClean="0"/>
              <a:t>Приемка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147050" cy="796925"/>
          </a:xfrm>
        </p:spPr>
        <p:txBody>
          <a:bodyPr>
            <a:normAutofit/>
          </a:bodyPr>
          <a:lstStyle/>
          <a:p>
            <a:r>
              <a:rPr lang="ru-RU" altLang="ru-RU" smtClean="0"/>
              <a:t>Анализ требований к системе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713788" cy="3959225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ru-RU" altLang="ru-RU" sz="2400" dirty="0" smtClean="0"/>
              <a:t>На данном этапе рассматривается область применения системы. Список требований к разрабатываемой системе должен включать:</a:t>
            </a:r>
          </a:p>
          <a:p>
            <a:pPr marL="0" indent="0">
              <a:buFont typeface="Wingdings" pitchFamily="2" charset="2"/>
              <a:buNone/>
            </a:pPr>
            <a:endParaRPr lang="ru-RU" altLang="ru-RU" sz="2000" dirty="0" smtClean="0"/>
          </a:p>
          <a:p>
            <a:pPr marL="0" indent="0"/>
            <a:r>
              <a:rPr lang="ru-RU" altLang="ru-RU" sz="2000" dirty="0" smtClean="0"/>
              <a:t> совокупность условий, при которых предполагается эксплуатировать будущую систему (аппаратные и программные ресурсы, предоставляемые системе; внешние условия ее функционирования; состав людей и работ, имеющих к ней отношение</a:t>
            </a:r>
            <a:r>
              <a:rPr lang="ru-RU" altLang="ru-RU" sz="2000" dirty="0" smtClean="0"/>
              <a:t>)</a:t>
            </a:r>
            <a:endParaRPr lang="ru-RU" altLang="ru-RU" sz="2000" dirty="0" smtClean="0"/>
          </a:p>
          <a:p>
            <a:pPr marL="0" indent="0"/>
            <a:r>
              <a:rPr lang="ru-RU" altLang="ru-RU" sz="2000" dirty="0" smtClean="0"/>
              <a:t> описание выполняемых системой </a:t>
            </a:r>
            <a:r>
              <a:rPr lang="ru-RU" altLang="ru-RU" sz="2000" dirty="0" smtClean="0"/>
              <a:t>функций</a:t>
            </a:r>
            <a:endParaRPr lang="ru-RU" altLang="ru-RU" sz="2000" dirty="0" smtClean="0"/>
          </a:p>
          <a:p>
            <a:pPr marL="0" indent="0"/>
            <a:r>
              <a:rPr lang="ru-RU" altLang="ru-RU" sz="2000" dirty="0" smtClean="0"/>
              <a:t> ограничения в процессе разработки (директивные сроки завершения отдельных этапов, имеющиеся ресурсы, организационные процедуры и мероприятия, обеспечивающие защиту информации и пр.)</a:t>
            </a:r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323528" y="5373688"/>
            <a:ext cx="8424863" cy="1008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200" dirty="0">
                <a:latin typeface="+mn-lt"/>
              </a:rPr>
              <a:t>Требования к системе оцениваются исходя из критериев </a:t>
            </a:r>
          </a:p>
          <a:p>
            <a:pPr eaLnBrk="1" hangingPunct="1"/>
            <a:r>
              <a:rPr lang="ru-RU" altLang="ru-RU" sz="2200" dirty="0">
                <a:latin typeface="+mn-lt"/>
              </a:rPr>
              <a:t>реализуемости  и возможности проверки при тестировании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543800" cy="647700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/>
              <a:t>Анализ требований к ПО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340768"/>
            <a:ext cx="8229600" cy="505936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ru-RU" altLang="ru-RU" sz="2800" dirty="0" smtClean="0"/>
              <a:t>Предполагает определение следующих характеристик для каждого компонента ПО</a:t>
            </a:r>
            <a:r>
              <a:rPr lang="ru-RU" altLang="ru-RU" sz="3200" dirty="0" smtClean="0"/>
              <a:t>:</a:t>
            </a:r>
            <a:endParaRPr lang="ru-RU" altLang="ru-RU" sz="3800" dirty="0" smtClean="0"/>
          </a:p>
          <a:p>
            <a:pPr eaLnBrk="1" hangingPunct="1"/>
            <a:r>
              <a:rPr lang="ru-RU" altLang="ru-RU" sz="2400" dirty="0" smtClean="0"/>
              <a:t>функциональных возможностей, включая характеристики производительности и среды функционирования компонента</a:t>
            </a:r>
          </a:p>
          <a:p>
            <a:pPr eaLnBrk="1" hangingPunct="1"/>
            <a:r>
              <a:rPr lang="ru-RU" altLang="ru-RU" sz="2400" dirty="0" smtClean="0"/>
              <a:t>внешних интерфейсов</a:t>
            </a:r>
          </a:p>
          <a:p>
            <a:pPr eaLnBrk="1" hangingPunct="1"/>
            <a:r>
              <a:rPr lang="ru-RU" altLang="ru-RU" sz="2400" dirty="0" smtClean="0"/>
              <a:t>спецификаций надежности и безопасности;</a:t>
            </a:r>
          </a:p>
          <a:p>
            <a:pPr eaLnBrk="1" hangingPunct="1"/>
            <a:r>
              <a:rPr lang="ru-RU" altLang="ru-RU" sz="2400" dirty="0" smtClean="0"/>
              <a:t>эргономических требований</a:t>
            </a:r>
          </a:p>
          <a:p>
            <a:pPr eaLnBrk="1" hangingPunct="1"/>
            <a:r>
              <a:rPr lang="ru-RU" altLang="ru-RU" sz="2400" dirty="0" smtClean="0"/>
              <a:t>требований к используемым данным</a:t>
            </a:r>
          </a:p>
          <a:p>
            <a:pPr eaLnBrk="1" hangingPunct="1"/>
            <a:r>
              <a:rPr lang="ru-RU" altLang="ru-RU" sz="2400" dirty="0" smtClean="0"/>
              <a:t>требований к установке и приемке</a:t>
            </a:r>
          </a:p>
          <a:p>
            <a:pPr eaLnBrk="1" hangingPunct="1"/>
            <a:r>
              <a:rPr lang="ru-RU" altLang="ru-RU" sz="2400" dirty="0" smtClean="0"/>
              <a:t>требований к пользовательской документации</a:t>
            </a:r>
          </a:p>
          <a:p>
            <a:pPr eaLnBrk="1" hangingPunct="1"/>
            <a:r>
              <a:rPr lang="ru-RU" altLang="ru-RU" sz="2400" dirty="0" smtClean="0"/>
              <a:t>требований к эксплуатации и сопровождению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4366" y="260648"/>
            <a:ext cx="8208962" cy="7477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Проектирование архитектуры ПО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2492896"/>
            <a:ext cx="8496300" cy="4176713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altLang="ru-RU" sz="2400" dirty="0" smtClean="0"/>
              <a:t>В рамках проектирования архитектуры для каждого компонента ПО выполняются следующие задачи</a:t>
            </a:r>
            <a:r>
              <a:rPr lang="ru-RU" altLang="ru-RU" sz="2800" dirty="0" smtClean="0"/>
              <a:t>:</a:t>
            </a:r>
            <a:endParaRPr lang="ru-RU" altLang="ru-RU" sz="2400" dirty="0" smtClean="0"/>
          </a:p>
          <a:p>
            <a:pPr eaLnBrk="1" hangingPunct="1"/>
            <a:r>
              <a:rPr lang="ru-RU" altLang="ru-RU" sz="2200" dirty="0" smtClean="0"/>
              <a:t>определение структуры программного обеспечения и состава его компонентов </a:t>
            </a:r>
          </a:p>
          <a:p>
            <a:pPr eaLnBrk="1" hangingPunct="1"/>
            <a:r>
              <a:rPr lang="ru-RU" altLang="ru-RU" sz="2200" dirty="0" smtClean="0"/>
              <a:t>разработка и документирование программных интерфейсов ПО и баз данных</a:t>
            </a:r>
          </a:p>
          <a:p>
            <a:pPr eaLnBrk="1" hangingPunct="1"/>
            <a:r>
              <a:rPr lang="ru-RU" altLang="ru-RU" sz="2200" dirty="0" smtClean="0"/>
              <a:t>разработка предварительной версии пользовательской документации</a:t>
            </a:r>
          </a:p>
          <a:p>
            <a:pPr eaLnBrk="1" hangingPunct="1"/>
            <a:r>
              <a:rPr lang="ru-RU" altLang="ru-RU" sz="2200" dirty="0" smtClean="0"/>
              <a:t>разработка и документирование предварительных требований к тестам и плана интеграции ПО</a:t>
            </a:r>
          </a:p>
        </p:txBody>
      </p:sp>
      <p:sp>
        <p:nvSpPr>
          <p:cNvPr id="14340" name="Прямоугольник 3"/>
          <p:cNvSpPr>
            <a:spLocks noChangeArrowheads="1"/>
          </p:cNvSpPr>
          <p:nvPr/>
        </p:nvSpPr>
        <p:spPr bwMode="auto">
          <a:xfrm>
            <a:off x="323528" y="1196752"/>
            <a:ext cx="8424936" cy="1152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000" b="1" dirty="0">
                <a:latin typeface="+mn-lt"/>
              </a:rPr>
              <a:t>Архитектура программного обеспечения</a:t>
            </a:r>
            <a:r>
              <a:rPr lang="ru-RU" altLang="ru-RU" sz="2000" dirty="0">
                <a:latin typeface="+mn-lt"/>
              </a:rPr>
              <a:t> (</a:t>
            </a:r>
            <a:r>
              <a:rPr lang="ru-RU" altLang="ru-RU" sz="2000" dirty="0" err="1">
                <a:latin typeface="+mn-lt"/>
              </a:rPr>
              <a:t>software</a:t>
            </a:r>
            <a:r>
              <a:rPr lang="ru-RU" altLang="ru-RU" sz="2000" dirty="0">
                <a:latin typeface="+mn-lt"/>
              </a:rPr>
              <a:t> </a:t>
            </a:r>
            <a:r>
              <a:rPr lang="ru-RU" altLang="ru-RU" sz="2000" dirty="0" err="1">
                <a:latin typeface="+mn-lt"/>
              </a:rPr>
              <a:t>architecture</a:t>
            </a:r>
            <a:r>
              <a:rPr lang="ru-RU" altLang="ru-RU" sz="2000" dirty="0">
                <a:latin typeface="+mn-lt"/>
              </a:rPr>
              <a:t>) </a:t>
            </a:r>
          </a:p>
          <a:p>
            <a:pPr eaLnBrk="1" hangingPunct="1"/>
            <a:r>
              <a:rPr lang="ru-RU" altLang="ru-RU" sz="2000" dirty="0">
                <a:latin typeface="+mn-lt"/>
              </a:rPr>
              <a:t>представляет собой описание подсистем и компонентов программной</a:t>
            </a:r>
          </a:p>
          <a:p>
            <a:pPr eaLnBrk="1" hangingPunct="1"/>
            <a:r>
              <a:rPr lang="ru-RU" altLang="ru-RU" sz="2000" dirty="0" smtClean="0">
                <a:latin typeface="+mn-lt"/>
              </a:rPr>
              <a:t>системы</a:t>
            </a:r>
            <a:r>
              <a:rPr lang="ru-RU" altLang="ru-RU" sz="2000" dirty="0">
                <a:latin typeface="+mn-lt"/>
              </a:rPr>
              <a:t>, а также связей между ними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/>
              <a:t>Детальное конструирование ПО (рабочий план разработки ПО)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772816"/>
            <a:ext cx="8435975" cy="432048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 dirty="0" smtClean="0"/>
              <a:t>Включает следующие задачи:</a:t>
            </a:r>
          </a:p>
          <a:p>
            <a:pPr eaLnBrk="1" hangingPunct="1"/>
            <a:r>
              <a:rPr lang="ru-RU" altLang="ru-RU" sz="2200" dirty="0" smtClean="0"/>
              <a:t>описание компонентов ПО и интерфейсов между ними в объеме, достаточном для их последующего самостоятельного кодирования и тестирования</a:t>
            </a:r>
          </a:p>
          <a:p>
            <a:pPr eaLnBrk="1" hangingPunct="1"/>
            <a:r>
              <a:rPr lang="ru-RU" altLang="ru-RU" sz="2200" dirty="0" smtClean="0"/>
              <a:t>разработку и документирование детального проекта базы данных</a:t>
            </a:r>
          </a:p>
          <a:p>
            <a:pPr eaLnBrk="1" hangingPunct="1"/>
            <a:r>
              <a:rPr lang="ru-RU" altLang="ru-RU" sz="2200" dirty="0" smtClean="0"/>
              <a:t>обновление пользовательской документации</a:t>
            </a:r>
          </a:p>
          <a:p>
            <a:pPr eaLnBrk="1" hangingPunct="1"/>
            <a:r>
              <a:rPr lang="ru-RU" altLang="ru-RU" sz="2200" dirty="0" smtClean="0"/>
              <a:t>разработку и документирование требований к тестам и плана тестирования компонентов ПО</a:t>
            </a:r>
          </a:p>
          <a:p>
            <a:pPr eaLnBrk="1" hangingPunct="1"/>
            <a:r>
              <a:rPr lang="ru-RU" altLang="ru-RU" sz="2200" dirty="0" smtClean="0"/>
              <a:t>обновление плана интеграции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7543800" cy="648072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dirty="0" smtClean="0"/>
              <a:t>Кодирование и тестирование ПО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484784"/>
            <a:ext cx="8569647" cy="4248373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2800" dirty="0" smtClean="0"/>
              <a:t>Подразумевает решение </a:t>
            </a:r>
            <a:r>
              <a:rPr lang="ru-RU" altLang="ru-RU" sz="2800" dirty="0"/>
              <a:t>следующих задач</a:t>
            </a:r>
            <a:r>
              <a:rPr lang="ru-RU" altLang="ru-RU" sz="3200" dirty="0"/>
              <a:t>:</a:t>
            </a:r>
            <a:endParaRPr lang="ru-RU" altLang="ru-RU" sz="2600" dirty="0" smtClean="0"/>
          </a:p>
          <a:p>
            <a:pPr eaLnBrk="1" hangingPunct="1"/>
            <a:r>
              <a:rPr lang="ru-RU" altLang="ru-RU" sz="2400" dirty="0" smtClean="0"/>
              <a:t>разработку (кодирование) и документирование каждого компонента ПО и базы данных, а также совокупности тестовых процедур и данных для тестирования</a:t>
            </a:r>
          </a:p>
          <a:p>
            <a:pPr eaLnBrk="1" hangingPunct="1"/>
            <a:r>
              <a:rPr lang="ru-RU" altLang="ru-RU" sz="2400" dirty="0" smtClean="0"/>
              <a:t>тестирование каждого компонента ПО и базы данных на соответствие предъявляемым к ним требованиям</a:t>
            </a:r>
          </a:p>
          <a:p>
            <a:pPr eaLnBrk="1" hangingPunct="1"/>
            <a:r>
              <a:rPr lang="ru-RU" altLang="ru-RU" sz="2400" dirty="0" smtClean="0"/>
              <a:t>обновление (при необходимости) пользовательской документации</a:t>
            </a:r>
          </a:p>
          <a:p>
            <a:pPr eaLnBrk="1" hangingPunct="1"/>
            <a:r>
              <a:rPr lang="ru-RU" altLang="ru-RU" sz="2400" dirty="0" smtClean="0"/>
              <a:t>обновление плана интеграции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6672"/>
            <a:ext cx="6105872" cy="940966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Интеграция системы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628800"/>
            <a:ext cx="7772400" cy="45720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ru-RU" altLang="ru-RU" dirty="0" smtClean="0"/>
              <a:t>Заключается </a:t>
            </a:r>
            <a:r>
              <a:rPr lang="ru-RU" altLang="ru-RU" dirty="0" smtClean="0"/>
              <a:t>в сборке всех ее компонентов, включая ПО и оборудование, и тестирование агрегированных компонентов 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dirty="0" smtClean="0"/>
              <a:t>    В процессе интеграции также производится оформление и проверка полного комплекта документации на систему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7920880" cy="782960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800" dirty="0" smtClean="0"/>
              <a:t>Квалификационное тестирование ПО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328025" cy="4086001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altLang="ru-RU" dirty="0" smtClean="0"/>
              <a:t>Проводится Разработчиком в присутствии Заказчика для демонстрации того, что ПО удовлетворяет своим спецификациям и готово к использованию в условиях эксплуатации 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1600" dirty="0" smtClean="0"/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altLang="ru-RU" sz="2600" dirty="0" smtClean="0"/>
              <a:t>При этом также проверяются полнота технической и пользовательской документации и ее адекватность компонентам ПО 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7543800" cy="869950"/>
          </a:xfrm>
        </p:spPr>
        <p:txBody>
          <a:bodyPr/>
          <a:lstStyle/>
          <a:p>
            <a:r>
              <a:rPr lang="ru-RU" altLang="ru-RU" dirty="0" smtClean="0"/>
              <a:t>Установка и приемка ПО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5113337"/>
          </a:xfrm>
        </p:spPr>
        <p:txBody>
          <a:bodyPr>
            <a:normAutofit/>
          </a:bodyPr>
          <a:lstStyle/>
          <a:p>
            <a:r>
              <a:rPr lang="ru-RU" altLang="ru-RU" sz="2400" i="1" dirty="0" smtClean="0"/>
              <a:t>Установка ПО</a:t>
            </a:r>
            <a:r>
              <a:rPr lang="ru-RU" altLang="ru-RU" sz="2400" dirty="0" smtClean="0"/>
              <a:t> осуществляется Разработчиком в соответствии с планом в той среде и на том оборудовании, которые предусмотрены договором. В процессе установки проверяется работоспособность ПО и баз данных</a:t>
            </a:r>
          </a:p>
          <a:p>
            <a:pPr>
              <a:buFont typeface="Wingdings" pitchFamily="2" charset="2"/>
              <a:buNone/>
            </a:pPr>
            <a:endParaRPr lang="ru-RU" altLang="ru-RU" sz="2400" dirty="0" smtClean="0"/>
          </a:p>
          <a:p>
            <a:r>
              <a:rPr lang="ru-RU" altLang="ru-RU" sz="2400" i="1" dirty="0" smtClean="0"/>
              <a:t>Приемка ПО</a:t>
            </a:r>
            <a:r>
              <a:rPr lang="ru-RU" altLang="ru-RU" sz="2400" dirty="0" smtClean="0"/>
              <a:t> предусматривает оценку результатов квалификационного тестирования системы и документирование результатов оценки, которое производится Заказчиком с помощью </a:t>
            </a:r>
            <a:r>
              <a:rPr lang="ru-RU" altLang="ru-RU" sz="2400" dirty="0" smtClean="0"/>
              <a:t>Разработчика. </a:t>
            </a:r>
            <a:r>
              <a:rPr lang="ru-RU" altLang="ru-RU" sz="2400" dirty="0" smtClean="0"/>
              <a:t>Разработчик выполняет окончательную передачу ПО </a:t>
            </a:r>
            <a:r>
              <a:rPr lang="ru-RU" altLang="ru-RU" sz="2400" dirty="0" smtClean="0"/>
              <a:t>Заказчику в </a:t>
            </a:r>
            <a:r>
              <a:rPr lang="ru-RU" altLang="ru-RU" sz="2400" dirty="0" smtClean="0"/>
              <a:t>соответствии с договором, обеспечивая при этом необходимое обучение и поддержку</a:t>
            </a:r>
            <a:endParaRPr lang="ru-RU" altLang="ru-RU" sz="3200" dirty="0" smtClean="0"/>
          </a:p>
          <a:p>
            <a:endParaRPr lang="ru-RU" alt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7543800" cy="725488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4400" dirty="0"/>
              <a:t>Лекция 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62880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dirty="0" smtClean="0"/>
              <a:t>  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altLang="ru-RU" sz="3900" dirty="0" smtClean="0">
                <a:solidFill>
                  <a:schemeClr val="tx2"/>
                </a:solidFill>
              </a:rPr>
              <a:t>Жизненный </a:t>
            </a:r>
            <a:r>
              <a:rPr lang="ru-RU" altLang="ru-RU" sz="3900" dirty="0">
                <a:solidFill>
                  <a:schemeClr val="tx2"/>
                </a:solidFill>
              </a:rPr>
              <a:t>цикл программного обеспечения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548680"/>
            <a:ext cx="5961856" cy="79695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Эксплуатация ПО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584" y="1556792"/>
            <a:ext cx="7772400" cy="4572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dirty="0" smtClean="0"/>
              <a:t>Эксплуатация системы выполняется в предназначенной для этого среде в соответствии с пользовательской документацией 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endParaRPr lang="ru-RU" altLang="ru-RU" dirty="0" smtClean="0"/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dirty="0" smtClean="0"/>
              <a:t>Включает установление  эксплуатационных стандартов и проведение эксплуатационного тестирования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543800" cy="10129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Сопровождение ПО </a:t>
            </a:r>
            <a:br>
              <a:rPr lang="ru-RU" altLang="ru-RU" dirty="0" smtClean="0"/>
            </a:br>
            <a:r>
              <a:rPr lang="ru-RU" altLang="ru-RU" sz="2700" dirty="0" smtClean="0"/>
              <a:t>(согласно стандарту IEEE – 90   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844824"/>
            <a:ext cx="7772400" cy="4572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600" dirty="0" smtClean="0"/>
              <a:t>внесение изменений в ПО в целях исправления ошибок, повышения производительности или адаптации к изменившимся условиям работы или требованиям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6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 smtClean="0"/>
              <a:t>Функции службы сопровождения: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анализ проблем и запросов на модификацию ПО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модификация программного продукта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его проверка и приемка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перенос ПО в другую среду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200" dirty="0" smtClean="0"/>
              <a:t>снятие ПО с эксплуатации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dirty="0" smtClean="0"/>
              <a:t>Вспомогательные процессы жизненного цикла ПО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altLang="ru-RU" smtClean="0"/>
              <a:t>Документирование</a:t>
            </a:r>
          </a:p>
          <a:p>
            <a:pPr eaLnBrk="1" hangingPunct="1"/>
            <a:r>
              <a:rPr lang="ru-RU" altLang="ru-RU" smtClean="0"/>
              <a:t>Управление конфигурацией</a:t>
            </a:r>
          </a:p>
          <a:p>
            <a:pPr eaLnBrk="1" hangingPunct="1"/>
            <a:r>
              <a:rPr lang="ru-RU" altLang="ru-RU" smtClean="0"/>
              <a:t>Обеспечение качества</a:t>
            </a:r>
          </a:p>
          <a:p>
            <a:pPr eaLnBrk="1" hangingPunct="1"/>
            <a:r>
              <a:rPr lang="ru-RU" altLang="ru-RU" smtClean="0"/>
              <a:t>Верификация</a:t>
            </a:r>
          </a:p>
          <a:p>
            <a:pPr eaLnBrk="1" hangingPunct="1"/>
            <a:r>
              <a:rPr lang="ru-RU" altLang="ru-RU" smtClean="0"/>
              <a:t>Аттестация</a:t>
            </a:r>
          </a:p>
          <a:p>
            <a:pPr eaLnBrk="1" hangingPunct="1"/>
            <a:r>
              <a:rPr lang="ru-RU" altLang="ru-RU" smtClean="0"/>
              <a:t>Совместная оценка</a:t>
            </a:r>
          </a:p>
          <a:p>
            <a:pPr eaLnBrk="1" hangingPunct="1"/>
            <a:r>
              <a:rPr lang="ru-RU" altLang="ru-RU" smtClean="0"/>
              <a:t>Аудит</a:t>
            </a:r>
          </a:p>
          <a:p>
            <a:pPr eaLnBrk="1" hangingPunct="1"/>
            <a:r>
              <a:rPr lang="ru-RU" altLang="ru-RU" smtClean="0"/>
              <a:t>Разрешение проблем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543800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 smtClean="0"/>
              <a:t>Процесс документирования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484784"/>
            <a:ext cx="8229600" cy="47180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600" dirty="0" smtClean="0"/>
              <a:t>Документирование - формализованное описание информации, созданной в течение всего жизненного цикла ПО </a:t>
            </a:r>
          </a:p>
          <a:p>
            <a:pPr eaLnBrk="1" hangingPunct="1">
              <a:defRPr/>
            </a:pPr>
            <a:endParaRPr lang="ru-RU" sz="2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600" dirty="0" smtClean="0"/>
              <a:t>Это набор действий, с помощью которых планируют, проектируют, разрабатывают, выпускают, редактируют, распространяют и сопровождают документы, необходимые для всех заинтересованных лиц, участвующих в разработке ПО, а также для пользователей системы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7543800" cy="652463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dirty="0" smtClean="0"/>
              <a:t>Управление конфигурацией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340768"/>
            <a:ext cx="8424862" cy="2879526"/>
          </a:xfrm>
        </p:spPr>
        <p:txBody>
          <a:bodyPr>
            <a:normAutofit lnSpcReduction="10000"/>
          </a:bodyPr>
          <a:lstStyle/>
          <a:p>
            <a:pPr marL="180000" indent="0" eaLnBrk="1" hangingPunct="1">
              <a:buFont typeface="Wingdings" pitchFamily="2" charset="2"/>
              <a:buNone/>
              <a:defRPr/>
            </a:pPr>
            <a:r>
              <a:rPr lang="ru-RU" sz="2400" dirty="0" smtClean="0"/>
              <a:t>Конфигурация программного обеспечения – это совокупность его функциональных и физических характеристик, установленных в технической документации и реализованных в программах </a:t>
            </a:r>
          </a:p>
          <a:p>
            <a:pPr marL="180000" indent="0" eaLnBrk="1" hangingPunct="1">
              <a:buFont typeface="Wingdings" pitchFamily="2" charset="2"/>
              <a:buNone/>
              <a:defRPr/>
            </a:pPr>
            <a:endParaRPr lang="ru-RU" sz="2400" dirty="0" smtClean="0"/>
          </a:p>
          <a:p>
            <a:pPr marL="180000" indent="0" eaLnBrk="1" hangingPunct="1">
              <a:buFont typeface="Wingdings" pitchFamily="2" charset="2"/>
              <a:buNone/>
              <a:defRPr/>
            </a:pPr>
            <a:r>
              <a:rPr lang="ru-RU" sz="2400" dirty="0" smtClean="0"/>
              <a:t>Процесс </a:t>
            </a:r>
            <a:r>
              <a:rPr lang="ru-RU" sz="2400" dirty="0" smtClean="0"/>
              <a:t>позволяет организовать, систематически учитывать и контролировать внесение изменений в ПО на всех стадиях жизненного цикла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2600" dirty="0" smtClean="0"/>
          </a:p>
        </p:txBody>
      </p:sp>
      <p:sp>
        <p:nvSpPr>
          <p:cNvPr id="24580" name="Прямоугольник 3"/>
          <p:cNvSpPr>
            <a:spLocks noChangeArrowheads="1"/>
          </p:cNvSpPr>
          <p:nvPr/>
        </p:nvSpPr>
        <p:spPr bwMode="auto">
          <a:xfrm>
            <a:off x="467544" y="4509120"/>
            <a:ext cx="8281168" cy="1512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000" dirty="0">
                <a:latin typeface="+mn-lt"/>
              </a:rPr>
              <a:t>Общие принципы и рекомендации по управлению конфигурацией </a:t>
            </a:r>
            <a:endParaRPr lang="ru-RU" altLang="ru-RU" sz="2000" dirty="0" smtClean="0">
              <a:latin typeface="+mn-lt"/>
            </a:endParaRPr>
          </a:p>
          <a:p>
            <a:pPr eaLnBrk="1" hangingPunct="1"/>
            <a:r>
              <a:rPr lang="ru-RU" altLang="ru-RU" sz="2000" dirty="0" smtClean="0">
                <a:latin typeface="+mn-lt"/>
              </a:rPr>
              <a:t>отражены в </a:t>
            </a:r>
            <a:r>
              <a:rPr lang="ru-RU" altLang="ru-RU" sz="2000" dirty="0">
                <a:latin typeface="+mn-lt"/>
              </a:rPr>
              <a:t>стандарте ISO/IEC CD 12207 – 2:1995 “</a:t>
            </a:r>
            <a:r>
              <a:rPr lang="ru-RU" altLang="ru-RU" sz="2000" dirty="0" err="1">
                <a:latin typeface="+mn-lt"/>
              </a:rPr>
              <a:t>Information</a:t>
            </a:r>
            <a:r>
              <a:rPr lang="ru-RU" altLang="ru-RU" sz="2000" dirty="0">
                <a:latin typeface="+mn-lt"/>
              </a:rPr>
              <a:t> </a:t>
            </a:r>
            <a:r>
              <a:rPr lang="ru-RU" altLang="ru-RU" sz="2000" dirty="0" smtClean="0">
                <a:latin typeface="+mn-lt"/>
              </a:rPr>
              <a:t/>
            </a:r>
            <a:br>
              <a:rPr lang="ru-RU" altLang="ru-RU" sz="2000" dirty="0" smtClean="0">
                <a:latin typeface="+mn-lt"/>
              </a:rPr>
            </a:br>
            <a:r>
              <a:rPr lang="ru-RU" altLang="ru-RU" sz="2000" dirty="0" err="1" smtClean="0">
                <a:latin typeface="+mn-lt"/>
              </a:rPr>
              <a:t>Technology</a:t>
            </a:r>
            <a:r>
              <a:rPr lang="ru-RU" altLang="ru-RU" sz="2000" dirty="0" smtClean="0">
                <a:latin typeface="+mn-lt"/>
              </a:rPr>
              <a:t> </a:t>
            </a:r>
            <a:r>
              <a:rPr lang="ru-RU" altLang="ru-RU" sz="2000" dirty="0">
                <a:latin typeface="+mn-lt"/>
              </a:rPr>
              <a:t>– </a:t>
            </a:r>
            <a:r>
              <a:rPr lang="ru-RU" altLang="ru-RU" sz="2000" dirty="0" err="1" smtClean="0">
                <a:latin typeface="+mn-lt"/>
              </a:rPr>
              <a:t>Software</a:t>
            </a:r>
            <a:r>
              <a:rPr lang="ru-RU" altLang="ru-RU" sz="2000" dirty="0" smtClean="0">
                <a:latin typeface="+mn-lt"/>
              </a:rPr>
              <a:t> </a:t>
            </a:r>
            <a:r>
              <a:rPr lang="ru-RU" altLang="ru-RU" sz="2000" dirty="0" err="1" smtClean="0">
                <a:latin typeface="+mn-lt"/>
              </a:rPr>
              <a:t>Cycle</a:t>
            </a:r>
            <a:r>
              <a:rPr lang="ru-RU" altLang="ru-RU" sz="2000" dirty="0" smtClean="0">
                <a:latin typeface="+mn-lt"/>
              </a:rPr>
              <a:t> </a:t>
            </a:r>
            <a:r>
              <a:rPr lang="ru-RU" altLang="ru-RU" sz="2000" dirty="0" err="1">
                <a:latin typeface="+mn-lt"/>
              </a:rPr>
              <a:t>Processes</a:t>
            </a:r>
            <a:r>
              <a:rPr lang="ru-RU" altLang="ru-RU" sz="2000" dirty="0">
                <a:latin typeface="+mn-lt"/>
              </a:rPr>
              <a:t>. </a:t>
            </a:r>
            <a:r>
              <a:rPr lang="ru-RU" altLang="ru-RU" sz="2000" dirty="0" err="1">
                <a:latin typeface="+mn-lt"/>
              </a:rPr>
              <a:t>Part</a:t>
            </a:r>
            <a:r>
              <a:rPr lang="ru-RU" altLang="ru-RU" sz="2000" dirty="0">
                <a:latin typeface="+mn-lt"/>
              </a:rPr>
              <a:t> 2. </a:t>
            </a:r>
            <a:r>
              <a:rPr lang="ru-RU" altLang="ru-RU" sz="2000" dirty="0" err="1">
                <a:latin typeface="+mn-lt"/>
              </a:rPr>
              <a:t>Configuration</a:t>
            </a:r>
            <a:r>
              <a:rPr lang="ru-RU" altLang="ru-RU" sz="2000" dirty="0">
                <a:latin typeface="+mn-lt"/>
              </a:rPr>
              <a:t> </a:t>
            </a:r>
            <a:r>
              <a:rPr lang="ru-RU" altLang="ru-RU" sz="2000" dirty="0" err="1">
                <a:latin typeface="+mn-lt"/>
              </a:rPr>
              <a:t>Management</a:t>
            </a:r>
            <a:r>
              <a:rPr lang="ru-RU" altLang="ru-RU" sz="2000" dirty="0">
                <a:latin typeface="+mn-lt"/>
              </a:rPr>
              <a:t> </a:t>
            </a:r>
            <a:r>
              <a:rPr lang="ru-RU" altLang="ru-RU" sz="2000" dirty="0" smtClean="0">
                <a:latin typeface="+mn-lt"/>
              </a:rPr>
              <a:t/>
            </a:r>
            <a:br>
              <a:rPr lang="ru-RU" altLang="ru-RU" sz="2000" dirty="0" smtClean="0">
                <a:latin typeface="+mn-lt"/>
              </a:rPr>
            </a:br>
            <a:r>
              <a:rPr lang="ru-RU" altLang="ru-RU" sz="2000" dirty="0" err="1" smtClean="0">
                <a:latin typeface="+mn-lt"/>
              </a:rPr>
              <a:t>for</a:t>
            </a:r>
            <a:r>
              <a:rPr lang="ru-RU" altLang="ru-RU" sz="2000" dirty="0" smtClean="0">
                <a:latin typeface="+mn-lt"/>
              </a:rPr>
              <a:t> </a:t>
            </a:r>
            <a:r>
              <a:rPr lang="ru-RU" altLang="ru-RU" sz="2000" dirty="0" err="1">
                <a:latin typeface="+mn-lt"/>
              </a:rPr>
              <a:t>Software</a:t>
            </a:r>
            <a:r>
              <a:rPr lang="ru-RU" altLang="ru-RU" sz="2000" dirty="0">
                <a:latin typeface="+mn-lt"/>
              </a:rPr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337" y="260648"/>
            <a:ext cx="7993063" cy="941388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 smtClean="0"/>
              <a:t>Процесс обеспечения качества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341438"/>
            <a:ext cx="8572744" cy="3455714"/>
          </a:xfrm>
        </p:spPr>
        <p:txBody>
          <a:bodyPr>
            <a:normAutofit fontScale="25000" lnSpcReduction="20000"/>
          </a:bodyPr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ru-RU" sz="8800" dirty="0" smtClean="0"/>
              <a:t>Обеспечивает гарантии того, что программный продукт и процессы его жизненного цикла соответствуют заданным требованиям, а также выработанным и утвержденным планам работ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lang="ru-RU" sz="4800" dirty="0" smtClean="0"/>
          </a:p>
          <a:p>
            <a:pPr algn="just" eaLnBrk="1" hangingPunct="1">
              <a:lnSpc>
                <a:spcPct val="90000"/>
              </a:lnSpc>
              <a:defRPr/>
            </a:pPr>
            <a:endParaRPr lang="ru-RU" sz="2200" dirty="0" smtClean="0"/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8000" dirty="0"/>
              <a:t>Процесс призван обеспечить гарантированное соответствие процессов жизненного цикла, среды разработки и квалификации персонала условиям договора, установленным стандартам и процедурам. Для этого должны быть обеспечены качество продукта, качество процесса и прочие показатели качества системы</a:t>
            </a:r>
          </a:p>
        </p:txBody>
      </p:sp>
      <p:sp>
        <p:nvSpPr>
          <p:cNvPr id="25604" name="Прямоугольник 3"/>
          <p:cNvSpPr>
            <a:spLocks noChangeArrowheads="1"/>
          </p:cNvSpPr>
          <p:nvPr/>
        </p:nvSpPr>
        <p:spPr bwMode="auto">
          <a:xfrm>
            <a:off x="395536" y="5162092"/>
            <a:ext cx="8351837" cy="1008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ru-RU" altLang="ru-RU" sz="2000" dirty="0">
                <a:latin typeface="+mn-lt"/>
              </a:rPr>
              <a:t>Качество – совокупность свойств, </a:t>
            </a:r>
            <a:r>
              <a:rPr lang="ru-RU" altLang="ru-RU" sz="2000" dirty="0" smtClean="0">
                <a:latin typeface="+mn-lt"/>
              </a:rPr>
              <a:t>характеризующих способность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000" dirty="0" smtClean="0">
                <a:latin typeface="+mn-lt"/>
              </a:rPr>
              <a:t>программного </a:t>
            </a:r>
            <a:r>
              <a:rPr lang="ru-RU" altLang="ru-RU" sz="2000" dirty="0">
                <a:latin typeface="+mn-lt"/>
              </a:rPr>
              <a:t>обеспечения </a:t>
            </a:r>
            <a:r>
              <a:rPr lang="ru-RU" altLang="ru-RU" sz="2000" dirty="0" smtClean="0">
                <a:latin typeface="+mn-lt"/>
              </a:rPr>
              <a:t>удовлетворять заданным требованиям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000" dirty="0" smtClean="0">
                <a:latin typeface="+mn-lt"/>
              </a:rPr>
              <a:t>и </a:t>
            </a:r>
            <a:r>
              <a:rPr lang="ru-RU" altLang="ru-RU" sz="2000" dirty="0">
                <a:latin typeface="+mn-lt"/>
              </a:rPr>
              <a:t>нуждам всех </a:t>
            </a:r>
            <a:r>
              <a:rPr lang="ru-RU" altLang="ru-RU" sz="2000" dirty="0" smtClean="0">
                <a:latin typeface="+mn-lt"/>
              </a:rPr>
              <a:t>заинтересованных сторон</a:t>
            </a:r>
            <a:endParaRPr lang="ru-RU" altLang="ru-RU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4608760" cy="648419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Верификация</a:t>
            </a:r>
            <a:endParaRPr lang="ru-RU" altLang="ru-RU" sz="24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4315" y="990865"/>
            <a:ext cx="8229600" cy="43103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000" dirty="0" smtClean="0"/>
              <a:t>Это процесс определения того, отвечает ли текущее состояние разработки, достигнутое на данном этапе, требованиям  этого </a:t>
            </a:r>
            <a:r>
              <a:rPr lang="ru-RU" altLang="ru-RU" sz="2000" dirty="0" smtClean="0"/>
              <a:t>этапа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altLang="ru-RU" sz="2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000" dirty="0" smtClean="0"/>
              <a:t>В </a:t>
            </a:r>
            <a:r>
              <a:rPr lang="ru-RU" altLang="ru-RU" sz="2000" dirty="0" smtClean="0"/>
              <a:t>процессе верификации проверяются следующие условия: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12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непротиворечивость требований к системе и степень учета потребностей пользователя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возможности поставщика выполнить заданные требования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соответствие выбранных процессов ЖЦ ПО условиям договора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адекватность стандартов, процедур и среды разработки процессам ЖЦ ПО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соответствие проектных спецификаций заданным требованиям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корректность описания в проектных спецификациях входных и выходных данных, последовательности событий, логики и т.д.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соответствие кода проектным спецификациям и требованиям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тестируемость и корректность кода, его соответствие принятым стандартам кодирования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корректность интеграции компонентов ПО в систему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800" dirty="0" smtClean="0"/>
              <a:t>адекватность, полнота и непротиворечивость документации</a:t>
            </a:r>
          </a:p>
        </p:txBody>
      </p:sp>
      <p:sp>
        <p:nvSpPr>
          <p:cNvPr id="26628" name="Прямоугольник 3"/>
          <p:cNvSpPr>
            <a:spLocks noChangeArrowheads="1"/>
          </p:cNvSpPr>
          <p:nvPr/>
        </p:nvSpPr>
        <p:spPr bwMode="auto">
          <a:xfrm>
            <a:off x="395289" y="5373216"/>
            <a:ext cx="8281167" cy="1223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b="1" dirty="0">
                <a:latin typeface="+mn-lt"/>
              </a:rPr>
              <a:t>Верификация</a:t>
            </a:r>
            <a:r>
              <a:rPr lang="ru-RU" altLang="ru-RU" dirty="0">
                <a:latin typeface="+mn-lt"/>
              </a:rPr>
              <a:t> представляет собой совокупность действий  по сравнению </a:t>
            </a:r>
          </a:p>
          <a:p>
            <a:pPr eaLnBrk="1" hangingPunct="1"/>
            <a:r>
              <a:rPr lang="ru-RU" altLang="ru-RU" dirty="0">
                <a:latin typeface="+mn-lt"/>
              </a:rPr>
              <a:t>полученного результата жизненного цикла с требуемыми характеристиками</a:t>
            </a:r>
          </a:p>
          <a:p>
            <a:pPr eaLnBrk="1" hangingPunct="1"/>
            <a:r>
              <a:rPr lang="ru-RU" altLang="ru-RU" dirty="0">
                <a:latin typeface="+mn-lt"/>
              </a:rPr>
              <a:t> для этого результата, что рассматривается как формальное доказательство</a:t>
            </a:r>
          </a:p>
          <a:p>
            <a:pPr eaLnBrk="1" hangingPunct="1"/>
            <a:r>
              <a:rPr lang="ru-RU" altLang="ru-RU" dirty="0">
                <a:latin typeface="+mn-lt"/>
              </a:rPr>
              <a:t> правильности 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543800" cy="796925"/>
          </a:xfrm>
        </p:spPr>
        <p:txBody>
          <a:bodyPr/>
          <a:lstStyle/>
          <a:p>
            <a:pPr eaLnBrk="1" hangingPunct="1"/>
            <a:r>
              <a:rPr lang="ru-RU" altLang="ru-RU" smtClean="0"/>
              <a:t>Аттестация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268413"/>
            <a:ext cx="8229600" cy="28082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    предусматривает определение полноты соответствия заданных требований и созданной системы или программного продукта их конкретному функциональному назначению </a:t>
            </a:r>
          </a:p>
        </p:txBody>
      </p:sp>
      <p:sp>
        <p:nvSpPr>
          <p:cNvPr id="27652" name="Прямоугольник 3"/>
          <p:cNvSpPr>
            <a:spLocks noChangeArrowheads="1"/>
          </p:cNvSpPr>
          <p:nvPr/>
        </p:nvSpPr>
        <p:spPr bwMode="auto">
          <a:xfrm>
            <a:off x="467544" y="3429000"/>
            <a:ext cx="7991475" cy="1655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+mn-lt"/>
              </a:rPr>
              <a:t>Верификация и аттестация - два взгляда на качество: </a:t>
            </a:r>
          </a:p>
          <a:p>
            <a:pPr eaLnBrk="1" hangingPunct="1"/>
            <a:r>
              <a:rPr lang="ru-RU" altLang="ru-RU" dirty="0">
                <a:latin typeface="+mn-lt"/>
              </a:rPr>
              <a:t>если верификация оценивает ПО с точки зрения того как оно создается, </a:t>
            </a:r>
          </a:p>
          <a:p>
            <a:pPr eaLnBrk="1" hangingPunct="1"/>
            <a:r>
              <a:rPr lang="ru-RU" altLang="ru-RU" dirty="0">
                <a:latin typeface="+mn-lt"/>
              </a:rPr>
              <a:t>то аттестация рассматривает программную систему с точки зрения того, </a:t>
            </a:r>
          </a:p>
          <a:p>
            <a:pPr eaLnBrk="1" hangingPunct="1"/>
            <a:r>
              <a:rPr lang="ru-RU" altLang="ru-RU" dirty="0">
                <a:latin typeface="+mn-lt"/>
              </a:rPr>
              <a:t>что она делает (т.е. оценивается способность программной системы  </a:t>
            </a:r>
          </a:p>
          <a:p>
            <a:pPr eaLnBrk="1" hangingPunct="1"/>
            <a:r>
              <a:rPr lang="ru-RU" altLang="ru-RU" dirty="0">
                <a:latin typeface="+mn-lt"/>
              </a:rPr>
              <a:t>удовлетворить функциональные потребности пользователей)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Организационные процессы жизненного цикла ПО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556792"/>
            <a:ext cx="8352928" cy="5040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dirty="0" smtClean="0"/>
              <a:t>Управление</a:t>
            </a:r>
          </a:p>
          <a:p>
            <a:pPr eaLnBrk="1" hangingPunct="1"/>
            <a:r>
              <a:rPr lang="ru-RU" altLang="ru-RU" sz="2600" dirty="0" smtClean="0"/>
              <a:t>Создание инфраструктуры (инфраструктура программного проекта включает в себя технологии и стандарты, а также совокупность аппаратных, программных и инструментальных средств для разработки, эксплуатации или сопровождения ПО) </a:t>
            </a:r>
          </a:p>
          <a:p>
            <a:pPr eaLnBrk="1" hangingPunct="1"/>
            <a:r>
              <a:rPr lang="ru-RU" altLang="ru-RU" sz="2600" dirty="0" smtClean="0"/>
              <a:t>Усовершенствование</a:t>
            </a:r>
          </a:p>
          <a:p>
            <a:pPr eaLnBrk="1" hangingPunct="1"/>
            <a:r>
              <a:rPr lang="ru-RU" altLang="ru-RU" sz="2600" dirty="0" smtClean="0"/>
              <a:t>Обучение (первоначальное обучение и последующее постоянное повышение квалификации персонала, включая разработку методических материалов)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543800" cy="72390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Группы стандартов ЕСПД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88554"/>
              </p:ext>
            </p:extLst>
          </p:nvPr>
        </p:nvGraphicFramePr>
        <p:xfrm>
          <a:off x="358700" y="908720"/>
          <a:ext cx="8352929" cy="4251320"/>
        </p:xfrm>
        <a:graphic>
          <a:graphicData uri="http://schemas.openxmlformats.org/drawingml/2006/table">
            <a:tbl>
              <a:tblPr/>
              <a:tblGrid>
                <a:gridCol w="1677030"/>
                <a:gridCol w="6675899"/>
              </a:tblGrid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Код группы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Наименование группы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Общие положения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Основополагающие стандарты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Правила выполнения документации разработки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Правила выполнения документации изготовления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Правила выполнения документации сопровождения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itchFamily="18" charset="0"/>
                        </a:rPr>
                        <a:t>Правила выполнения эксплуатационной </a:t>
                      </a:r>
                      <a:r>
                        <a:rPr kumimoji="0" 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itchFamily="18" charset="0"/>
                        </a:rPr>
                        <a:t>   документации</a:t>
                      </a:r>
                      <a:endParaRPr kumimoji="0" lang="ru-RU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Правила обращения программной документации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itchFamily="18" charset="0"/>
                        </a:rPr>
                        <a:t>Резервные группы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6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itchFamily="18" charset="0"/>
                        </a:rPr>
                        <a:t>Прочие стандарты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8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6" name="TextBox 4"/>
          <p:cNvSpPr txBox="1">
            <a:spLocks noChangeArrowheads="1"/>
          </p:cNvSpPr>
          <p:nvPr/>
        </p:nvSpPr>
        <p:spPr bwMode="auto">
          <a:xfrm>
            <a:off x="251520" y="5284077"/>
            <a:ext cx="857019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1600" dirty="0">
                <a:latin typeface="+mn-lt"/>
              </a:rPr>
              <a:t>Обозначение стандарта ЕСПД состоит из: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1600" dirty="0">
                <a:latin typeface="+mn-lt"/>
              </a:rPr>
              <a:t> числа 19 (присвоенного классу стандартов ЕСПД);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1600" dirty="0">
                <a:latin typeface="+mn-lt"/>
              </a:rPr>
              <a:t> одной цифры (после точки), обозначающей код классификационной группы стандартов, указанный в таблице;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1600" dirty="0">
                <a:latin typeface="+mn-lt"/>
              </a:rPr>
              <a:t> двузначного числа (после тире), указывающего год регистрации стандарта</a:t>
            </a:r>
            <a:endParaRPr lang="ru-RU" alt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Жизненный цикл ПО – методологическая основа программной инженерии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9592" y="1844824"/>
            <a:ext cx="7772400" cy="39604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Применяющиеся на практике методы </a:t>
            </a:r>
            <a:r>
              <a:rPr lang="ru-RU" dirty="0"/>
              <a:t>разработки ПО требуют постоянного </a:t>
            </a:r>
            <a:r>
              <a:rPr lang="ru-RU" dirty="0" smtClean="0"/>
              <a:t>усовершенствования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В основе этих усовершенствований лежит </a:t>
            </a:r>
            <a:r>
              <a:rPr lang="ru-RU" dirty="0"/>
              <a:t>концепция жизненного цикла ПО (SLC –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Lifetime</a:t>
            </a:r>
            <a:r>
              <a:rPr lang="ru-RU" dirty="0"/>
              <a:t> </a:t>
            </a:r>
            <a:r>
              <a:rPr lang="ru-RU" dirty="0" err="1"/>
              <a:t>Cycle</a:t>
            </a:r>
            <a:r>
              <a:rPr lang="ru-RU" dirty="0" smtClean="0"/>
              <a:t>), который рассматривается как последовательность </a:t>
            </a:r>
            <a:r>
              <a:rPr lang="ru-RU" dirty="0"/>
              <a:t>шагов-стадий, </a:t>
            </a:r>
            <a:r>
              <a:rPr lang="ru-RU" dirty="0" smtClean="0"/>
              <a:t> которые </a:t>
            </a:r>
            <a:r>
              <a:rPr lang="ru-RU" dirty="0"/>
              <a:t>необходимо выполнить в процессе создания и эксплуатации программного </a:t>
            </a:r>
            <a:r>
              <a:rPr lang="ru-RU" dirty="0" smtClean="0"/>
              <a:t>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4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543800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/>
              <a:t>Перечень документов ЕСПД</a:t>
            </a:r>
            <a:endParaRPr lang="ru-RU" altLang="ru-RU" sz="48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125538"/>
            <a:ext cx="8353425" cy="5399087"/>
          </a:xfrm>
        </p:spPr>
        <p:txBody>
          <a:bodyPr>
            <a:normAutofit lnSpcReduction="10000"/>
          </a:bodyPr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19.001-77 ЕСПД. Общие положения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19.101-77 ЕСПД. Виды программ и программных документов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19.102-77 ЕСПД. Стадии разработки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19.103-77 ЕСПД. Обозначение программ и программных документов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19.104-78 ЕСПД. Основные надписи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19.105-78 ЕСПД. Общие требования к программным документам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19.106-78 ЕСПД. Требования к программным документам, выполненным печатным способом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19.201-78 ЕСПД. Техническое задание. Требования к содержанию и оформлению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19.202-78 ЕСПД. Спецификация. Требования к содержанию и оформлению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19.301-79 ЕСПД. Порядок и методика испытаний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19.401-78 ЕСПД. Текст программы. Требования к содержанию и оформлению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19.402-78 ЕСПД. Описание программы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19.404-79 ЕСПД. Пояснительная записка. Требования к содержанию и оформлению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19.501-78 ЕСПД. Формуляр. Требования к содержанию и оформлению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19.502-78 ЕСПД. Описание применения. Требования к содержанию и оформлению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19.503-79 ЕСПД. Руководство системного программиста. Требования к содержанию и оформлению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19.504-79 ЕСПД. Руководство программиста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19.505-79 ЕСПД. Руководство оператора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19.506-79 ЕСПД. Описание языка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19.508-79 ЕСПД. Руководство по техническому обслуживанию. Требования к содержанию и оформлению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19.604-78 ЕСПД. Правила внесения изменений в программные документы, выполняемые печатным способом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19.701-90 ЕСПД. Схемы алгоритмов, программ, данных и систем. Условные обозначения и правила выполнения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300" smtClean="0"/>
              <a:t>ГОСТ 19.781-90. Обеспечение систем обработки информации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969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/>
              <a:t>ГОСТ 19.102-77. ЕСПД. Стадии разработки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79447"/>
              </p:ext>
            </p:extLst>
          </p:nvPr>
        </p:nvGraphicFramePr>
        <p:xfrm>
          <a:off x="251520" y="1052736"/>
          <a:ext cx="8712968" cy="528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774"/>
                <a:gridCol w="2510516"/>
                <a:gridCol w="472567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Стадии разработки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Этапы работ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Содержание работ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115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Техническое задание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Обоснование необходимости разработки программы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Постановка </a:t>
                      </a:r>
                      <a:r>
                        <a:rPr lang="ru-RU" sz="1400" dirty="0" smtClean="0">
                          <a:effectLst/>
                        </a:rPr>
                        <a:t>задачи</a:t>
                      </a: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Сбор исходных </a:t>
                      </a:r>
                      <a:r>
                        <a:rPr lang="ru-RU" sz="1400" dirty="0" smtClean="0">
                          <a:effectLst/>
                        </a:rPr>
                        <a:t>материалов</a:t>
                      </a: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Выбор и обоснование критериев эффективности и качества разрабатываемой </a:t>
                      </a:r>
                      <a:r>
                        <a:rPr lang="ru-RU" sz="1400" dirty="0" smtClean="0">
                          <a:effectLst/>
                        </a:rPr>
                        <a:t>программы </a:t>
                      </a: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Обоснование необходимости проведения научно-исследовательских </a:t>
                      </a:r>
                      <a:r>
                        <a:rPr lang="ru-RU" sz="1400" dirty="0" smtClean="0">
                          <a:effectLst/>
                        </a:rPr>
                        <a:t>работ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/>
                </a:tc>
              </a:tr>
              <a:tr h="58162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Научно-исследовательские работы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Определение структуры входных и выходных данных.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Предварительный выбор методов решения </a:t>
                      </a:r>
                      <a:r>
                        <a:rPr lang="ru-RU" sz="1400" dirty="0" smtClean="0">
                          <a:effectLst/>
                        </a:rPr>
                        <a:t>задач</a:t>
                      </a: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Обоснование целесообразности применения ранее разработанных </a:t>
                      </a:r>
                      <a:r>
                        <a:rPr lang="ru-RU" sz="1400" dirty="0" smtClean="0">
                          <a:effectLst/>
                        </a:rPr>
                        <a:t>программ</a:t>
                      </a: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Определение требований к техническим средствам.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Обоснование принципиальной возможности решения поставленной </a:t>
                      </a:r>
                      <a:r>
                        <a:rPr lang="ru-RU" sz="1400" dirty="0" smtClean="0">
                          <a:effectLst/>
                        </a:rPr>
                        <a:t>задачи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/>
                </a:tc>
              </a:tr>
              <a:tr h="757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Разработка и утверждение технического задания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Определение требований к программе.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Разработка технико-экономического обоснования разработки </a:t>
                      </a:r>
                      <a:r>
                        <a:rPr lang="ru-RU" sz="1400" dirty="0" smtClean="0">
                          <a:effectLst/>
                        </a:rPr>
                        <a:t>программы</a:t>
                      </a: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Определение стадий, этапов и сроков разработки программы и документации на </a:t>
                      </a:r>
                      <a:r>
                        <a:rPr lang="ru-RU" sz="1400" dirty="0" smtClean="0">
                          <a:effectLst/>
                        </a:rPr>
                        <a:t>нее</a:t>
                      </a: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Выбор языков </a:t>
                      </a:r>
                      <a:r>
                        <a:rPr lang="ru-RU" sz="1400" dirty="0" smtClean="0">
                          <a:effectLst/>
                        </a:rPr>
                        <a:t>программирования</a:t>
                      </a: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Определение необходимости проведения научно-исследовательских работ на последующих стадиях.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Согласование и утверждение технического </a:t>
                      </a:r>
                      <a:r>
                        <a:rPr lang="ru-RU" sz="1400" dirty="0" smtClean="0">
                          <a:effectLst/>
                        </a:rPr>
                        <a:t>задания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7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969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/>
              <a:t>ГОСТ 19.102-77. ЕСПД. Стадии разработки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30460"/>
              </p:ext>
            </p:extLst>
          </p:nvPr>
        </p:nvGraphicFramePr>
        <p:xfrm>
          <a:off x="251520" y="1052736"/>
          <a:ext cx="8712968" cy="5074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774"/>
                <a:gridCol w="2510516"/>
                <a:gridCol w="472567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Стадии разработки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Этапы работ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Содержание работ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8162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Эскизный проект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эскизного проекта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Предварительная разработка структуры входных и выходных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данных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Уточнение методов решения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задачи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общего описания алгоритма решения задачи.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технико-экономического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обоснования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757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Утверждение эскизного проекта</a:t>
                      </a:r>
                      <a:endParaRPr lang="ru-RU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пояснительной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записки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Согласование и утверждение эскизного проекта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75717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Технический проект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технического проекта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Уточнение структуры входных и выходных данных.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алгоритма решения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задачи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Определение формы представления входных и выходных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данных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Определение семантики и синтаксиса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языка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структуры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программы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Окончательное определение конфигурации технических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средств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57177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Утверждение технического проекта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плана мероприятий по разработке и внедрению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программ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пояснительной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записки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Согласование и утверждение технического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проекта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969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/>
              <a:t>ГОСТ 19.102-77. ЕСПД. Стадии разработки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57449"/>
              </p:ext>
            </p:extLst>
          </p:nvPr>
        </p:nvGraphicFramePr>
        <p:xfrm>
          <a:off x="251520" y="1052736"/>
          <a:ext cx="8712968" cy="496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774"/>
                <a:gridCol w="2510516"/>
                <a:gridCol w="4725678"/>
              </a:tblGrid>
              <a:tr h="65519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Стадии разработки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Этапы работ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Содержание работ 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11" marR="2411" marT="2411" marB="24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61518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Рабочий проект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программы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Программирование и отладка программы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8611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программной документации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 программных документов в соответствии с требованиями ГОСТ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19.101-77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162066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Испытания программы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Разработка, согласование и утверждение программы и методики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испытаний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Проведение предварительных государственных, межведомственных, приемо-сдаточных и других видов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испытаний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Корректировка программы и программной документации по результатам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испытаний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11699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Внедрение</a:t>
                      </a:r>
                      <a:endParaRPr lang="ru-RU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Подготовка и передача программы</a:t>
                      </a:r>
                      <a:endParaRPr lang="ru-RU" sz="14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Подготовка и передача программы и программной документации для сопровождения и (или)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изготовления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Оформление и утверждение акта о передаче программы на сопровождение и (или)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изготовление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Передача программы в фонд алгоритмов и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программ</a:t>
                      </a:r>
                      <a:endParaRPr lang="ru-RU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9050" marR="19050" marT="19050" marB="190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8640960" cy="724942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200" dirty="0" smtClean="0"/>
              <a:t>Преимущества использования стандартов ЕСПД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557338"/>
            <a:ext cx="8229600" cy="4411662"/>
          </a:xfrm>
        </p:spPr>
        <p:txBody>
          <a:bodyPr/>
          <a:lstStyle/>
          <a:p>
            <a:r>
              <a:rPr lang="ru-RU" altLang="ru-RU" sz="2400" dirty="0" smtClean="0"/>
              <a:t>стандарты ЕСПД вносят элемент упорядочения в процесс документирования программных средств (ПС</a:t>
            </a:r>
            <a:r>
              <a:rPr lang="ru-RU" altLang="ru-RU" sz="2400" dirty="0" smtClean="0"/>
              <a:t>) </a:t>
            </a:r>
            <a:endParaRPr lang="ru-RU" altLang="ru-RU" sz="2400" dirty="0" smtClean="0"/>
          </a:p>
          <a:p>
            <a:r>
              <a:rPr lang="ru-RU" altLang="ru-RU" sz="2400" dirty="0" smtClean="0"/>
              <a:t>несмотря на наличие требований к комплекту документации на ПС , предусмотренной стандартами ЕСПД, они позволяют вносить дополнительные виды </a:t>
            </a:r>
            <a:r>
              <a:rPr lang="ru-RU" altLang="ru-RU" sz="2400" dirty="0" smtClean="0"/>
              <a:t>документов</a:t>
            </a:r>
            <a:endParaRPr lang="ru-RU" altLang="ru-RU" sz="2400" dirty="0" smtClean="0"/>
          </a:p>
          <a:p>
            <a:r>
              <a:rPr lang="ru-RU" altLang="ru-RU" sz="2400" dirty="0" smtClean="0"/>
              <a:t>стандарты ЕСПД позволяют мобильно изменять структуры и содержание установленных видов программных документов исходя из требований заказчика и пользователя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7543800" cy="796925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Недостатки стандартов ЕСПД</a:t>
            </a:r>
          </a:p>
        </p:txBody>
      </p:sp>
      <p:sp>
        <p:nvSpPr>
          <p:cNvPr id="32771" name="Содержимое 2"/>
          <p:cNvSpPr>
            <a:spLocks noGrp="1"/>
          </p:cNvSpPr>
          <p:nvPr>
            <p:ph sz="quarter" idx="1"/>
          </p:nvPr>
        </p:nvSpPr>
        <p:spPr>
          <a:xfrm>
            <a:off x="323850" y="1196975"/>
            <a:ext cx="8424863" cy="5256213"/>
          </a:xfrm>
        </p:spPr>
        <p:txBody>
          <a:bodyPr>
            <a:normAutofit/>
          </a:bodyPr>
          <a:lstStyle/>
          <a:p>
            <a:r>
              <a:rPr lang="ru-RU" altLang="ru-RU" sz="2000" dirty="0" smtClean="0"/>
              <a:t>ориентация на единственную, «каскадную» модель жизненного цикла </a:t>
            </a:r>
            <a:r>
              <a:rPr lang="ru-RU" altLang="ru-RU" sz="2000" dirty="0" smtClean="0"/>
              <a:t>ПО </a:t>
            </a:r>
            <a:endParaRPr lang="ru-RU" altLang="ru-RU" sz="2000" dirty="0" smtClean="0"/>
          </a:p>
          <a:p>
            <a:r>
              <a:rPr lang="ru-RU" altLang="ru-RU" sz="2000" dirty="0" smtClean="0"/>
              <a:t>отсутствие четких рекомендаций по документированию характеристик качества программного </a:t>
            </a:r>
            <a:r>
              <a:rPr lang="ru-RU" altLang="ru-RU" sz="2000" dirty="0" smtClean="0"/>
              <a:t>средства </a:t>
            </a:r>
            <a:endParaRPr lang="ru-RU" altLang="ru-RU" sz="2000" dirty="0" smtClean="0"/>
          </a:p>
          <a:p>
            <a:r>
              <a:rPr lang="ru-RU" altLang="ru-RU" sz="2000" dirty="0" smtClean="0"/>
              <a:t>отсутствие системной увязки с другими действующими отечественными системами стандартов по жизненному циклу и документированию продукции в целом, например, </a:t>
            </a:r>
            <a:r>
              <a:rPr lang="ru-RU" altLang="ru-RU" sz="2000" dirty="0" smtClean="0"/>
              <a:t>ЕСКД </a:t>
            </a:r>
            <a:endParaRPr lang="ru-RU" altLang="ru-RU" sz="2000" dirty="0" smtClean="0"/>
          </a:p>
          <a:p>
            <a:r>
              <a:rPr lang="ru-RU" altLang="ru-RU" sz="2000" dirty="0" smtClean="0"/>
              <a:t>нечетко выраженный подход к документированию ПС как товарной </a:t>
            </a:r>
            <a:r>
              <a:rPr lang="ru-RU" altLang="ru-RU" sz="2000" dirty="0" smtClean="0"/>
              <a:t>продукции </a:t>
            </a:r>
            <a:endParaRPr lang="ru-RU" altLang="ru-RU" sz="2000" dirty="0" smtClean="0"/>
          </a:p>
          <a:p>
            <a:r>
              <a:rPr lang="ru-RU" altLang="ru-RU" sz="2000" dirty="0" smtClean="0"/>
              <a:t>отсутствие рекомендаций по </a:t>
            </a:r>
            <a:r>
              <a:rPr lang="ru-RU" altLang="ru-RU" sz="2000" dirty="0" err="1" smtClean="0"/>
              <a:t>самодокументированию</a:t>
            </a:r>
            <a:r>
              <a:rPr lang="ru-RU" altLang="ru-RU" sz="2000" dirty="0" smtClean="0"/>
              <a:t> ПС, например, в виде экранных меню и средств оперативной помощи пользователю («</a:t>
            </a:r>
            <a:r>
              <a:rPr lang="ru-RU" altLang="ru-RU" sz="2000" dirty="0" err="1" smtClean="0"/>
              <a:t>хелпов</a:t>
            </a:r>
            <a:r>
              <a:rPr lang="ru-RU" altLang="ru-RU" sz="2000" dirty="0" smtClean="0"/>
              <a:t>») </a:t>
            </a:r>
            <a:endParaRPr lang="ru-RU" altLang="ru-RU" sz="2000" dirty="0" smtClean="0"/>
          </a:p>
          <a:p>
            <a:r>
              <a:rPr lang="ru-RU" altLang="ru-RU" sz="2000" dirty="0" smtClean="0"/>
              <a:t>отсутствие рекомендаций по составу, содержанию и оформлению документов на программные средства, согласованных с рекомендациями международных и региональных стандартов </a:t>
            </a:r>
          </a:p>
          <a:p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altLang="ru-RU" sz="3600" dirty="0"/>
              <a:t>Жизненный цикл программного обеспечения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1700808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   это период времени, который начинается с момента принятия решения о необходимости создания программного обеспечения и заканчивается в момент его полного изъятия из эксплуатации </a:t>
            </a:r>
            <a:endParaRPr lang="en-US" altLang="ru-RU" dirty="0" smtClean="0"/>
          </a:p>
          <a:p>
            <a:pPr eaLnBrk="1" hangingPunct="1">
              <a:buFont typeface="Wingdings" pitchFamily="2" charset="2"/>
              <a:buNone/>
            </a:pPr>
            <a:endParaRPr lang="en-US" altLang="ru-RU" dirty="0" smtClean="0"/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400" dirty="0" smtClean="0"/>
              <a:t>(IEEE </a:t>
            </a:r>
            <a:r>
              <a:rPr lang="ru-RU" altLang="ru-RU" sz="2400" dirty="0" err="1" smtClean="0"/>
              <a:t>Std</a:t>
            </a:r>
            <a:r>
              <a:rPr lang="ru-RU" altLang="ru-RU" sz="2400" dirty="0" smtClean="0"/>
              <a:t>. 610.12 – 1990 </a:t>
            </a:r>
            <a:r>
              <a:rPr lang="ru-RU" altLang="ru-RU" sz="2400" dirty="0" err="1" smtClean="0"/>
              <a:t>Standard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Glossary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of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Software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Engineering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Terminology</a:t>
            </a:r>
            <a:r>
              <a:rPr lang="ru-RU" altLang="ru-RU" sz="2400" dirty="0" smtClean="0"/>
              <a:t>)</a:t>
            </a:r>
            <a:r>
              <a:rPr lang="ru-RU" alt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Основные виды </a:t>
            </a:r>
            <a:r>
              <a:rPr lang="ru-RU" dirty="0"/>
              <a:t>деятельности, </a:t>
            </a:r>
            <a:r>
              <a:rPr lang="ru-RU" dirty="0" smtClean="0"/>
              <a:t>выполняемые </a:t>
            </a:r>
            <a:r>
              <a:rPr lang="ru-RU" dirty="0"/>
              <a:t>при создании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93812" y="1916832"/>
            <a:ext cx="7772400" cy="2736304"/>
          </a:xfrm>
        </p:spPr>
        <p:txBody>
          <a:bodyPr>
            <a:normAutofit/>
          </a:bodyPr>
          <a:lstStyle/>
          <a:p>
            <a:r>
              <a:rPr lang="ru-RU" sz="2400" i="1" dirty="0"/>
              <a:t>проектирование</a:t>
            </a:r>
            <a:r>
              <a:rPr lang="ru-RU" sz="2400" dirty="0"/>
              <a:t> — выделение отдельных модулей и определение связей между ними с целью минимизации зависимостей между частями </a:t>
            </a:r>
            <a:r>
              <a:rPr lang="ru-RU" sz="2400" dirty="0" smtClean="0"/>
              <a:t>проекта</a:t>
            </a:r>
          </a:p>
          <a:p>
            <a:r>
              <a:rPr lang="ru-RU" sz="2400" i="1" dirty="0" smtClean="0"/>
              <a:t>кодирование</a:t>
            </a:r>
            <a:r>
              <a:rPr lang="ru-RU" sz="2400" dirty="0" smtClean="0"/>
              <a:t> </a:t>
            </a:r>
            <a:r>
              <a:rPr lang="ru-RU" sz="2400" dirty="0"/>
              <a:t>— </a:t>
            </a:r>
            <a:r>
              <a:rPr lang="ru-RU" sz="2400" dirty="0" smtClean="0"/>
              <a:t>разработка </a:t>
            </a:r>
            <a:r>
              <a:rPr lang="ru-RU" sz="2400" dirty="0"/>
              <a:t>кода отдельных </a:t>
            </a:r>
            <a:r>
              <a:rPr lang="ru-RU" sz="2400" dirty="0" smtClean="0"/>
              <a:t>модулей</a:t>
            </a:r>
          </a:p>
          <a:p>
            <a:r>
              <a:rPr lang="ru-RU" sz="2400" i="1" dirty="0" smtClean="0"/>
              <a:t>тестирование </a:t>
            </a:r>
            <a:r>
              <a:rPr lang="ru-RU" sz="2400" dirty="0" smtClean="0"/>
              <a:t>— проверка </a:t>
            </a:r>
            <a:r>
              <a:rPr lang="ru-RU" sz="2400" dirty="0"/>
              <a:t>работоспособности программной системы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085184"/>
            <a:ext cx="799288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Жизненный цикл программного обеспечения можно рассматривать как проекцию понятия «цикл разработки» на понятие «время </a:t>
            </a:r>
            <a:r>
              <a:rPr lang="ru-RU" sz="2000" dirty="0" smtClean="0">
                <a:latin typeface="+mn-lt"/>
              </a:rPr>
              <a:t>жизни</a:t>
            </a:r>
            <a:r>
              <a:rPr lang="ru-RU" sz="2000" dirty="0" smtClean="0"/>
              <a:t>»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программного </a:t>
            </a:r>
            <a:r>
              <a:rPr lang="ru-RU" sz="2000" dirty="0" smtClean="0">
                <a:latin typeface="+mn-lt"/>
              </a:rPr>
              <a:t>продукта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98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7543800" cy="9413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ru-RU" sz="3200" dirty="0" smtClean="0"/>
              <a:t>Основные понятия, участвующие в определении жизненного цикла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700808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100" b="1" dirty="0" smtClean="0"/>
              <a:t>Артефакты</a:t>
            </a:r>
            <a:r>
              <a:rPr lang="ru-RU" altLang="ru-RU" sz="2100" dirty="0" smtClean="0"/>
              <a:t> — создаваемые человеком информационные сущности –  документы, в достаточно общем смысле участвующие в качестве входных данных и получающиеся в качестве результатов различных деятельностей.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100" b="1" dirty="0" smtClean="0"/>
              <a:t>Роль -  </a:t>
            </a:r>
            <a:r>
              <a:rPr lang="ru-RU" altLang="ru-RU" sz="2100" dirty="0" smtClean="0"/>
              <a:t>абстрактная группа заинтересованных лиц, участвующих в деятельности по созданию и эксплуатации системы, решающих одни и те же задачи или имеющих одни и те же интересы по отношению к ней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100" b="1" dirty="0" smtClean="0"/>
              <a:t>Программный продукт</a:t>
            </a:r>
            <a:r>
              <a:rPr lang="ru-RU" altLang="ru-RU" sz="2100" dirty="0" smtClean="0"/>
              <a:t> – набор компьютерных программ, процедур и, возможно связанных с ними документации и данных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100" b="1" dirty="0" smtClean="0"/>
              <a:t>Процесс</a:t>
            </a:r>
            <a:r>
              <a:rPr lang="ru-RU" altLang="ru-RU" sz="2100" dirty="0" smtClean="0"/>
              <a:t> –  совокупность взаимосвязанных действий, преобразующих некоторые входные данные в выходные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755650" y="404813"/>
            <a:ext cx="680402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1700" b="1" dirty="0">
                <a:solidFill>
                  <a:schemeClr val="tx2"/>
                </a:solidFill>
                <a:latin typeface="+mj-lt"/>
              </a:rPr>
              <a:t>Жизненный цикл ПО согласно стандарту ISO/IEC 12207: 1995 «</a:t>
            </a:r>
            <a:r>
              <a:rPr lang="ru-RU" altLang="ru-RU" sz="1700" b="1" dirty="0" err="1">
                <a:solidFill>
                  <a:schemeClr val="tx2"/>
                </a:solidFill>
                <a:latin typeface="+mj-lt"/>
              </a:rPr>
              <a:t>International</a:t>
            </a:r>
            <a:r>
              <a:rPr lang="ru-RU" altLang="ru-RU" sz="17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ru-RU" altLang="ru-RU" sz="1700" b="1" dirty="0" err="1">
                <a:solidFill>
                  <a:schemeClr val="tx2"/>
                </a:solidFill>
                <a:latin typeface="+mj-lt"/>
              </a:rPr>
              <a:t>Technology</a:t>
            </a:r>
            <a:r>
              <a:rPr lang="ru-RU" altLang="ru-RU" sz="1700" b="1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ru-RU" altLang="ru-RU" sz="1700" b="1" dirty="0" err="1">
                <a:solidFill>
                  <a:schemeClr val="tx2"/>
                </a:solidFill>
                <a:latin typeface="+mj-lt"/>
              </a:rPr>
              <a:t>Software</a:t>
            </a:r>
            <a:r>
              <a:rPr lang="ru-RU" altLang="ru-RU" sz="17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ru-RU" altLang="ru-RU" sz="1700" b="1" dirty="0" err="1">
                <a:solidFill>
                  <a:schemeClr val="tx2"/>
                </a:solidFill>
                <a:latin typeface="+mj-lt"/>
              </a:rPr>
              <a:t>Life</a:t>
            </a:r>
            <a:r>
              <a:rPr lang="ru-RU" altLang="ru-RU" sz="17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ru-RU" altLang="ru-RU" sz="1700" b="1" dirty="0" err="1">
                <a:solidFill>
                  <a:schemeClr val="tx2"/>
                </a:solidFill>
                <a:latin typeface="+mj-lt"/>
              </a:rPr>
              <a:t>Cycle</a:t>
            </a:r>
            <a:r>
              <a:rPr lang="ru-RU" altLang="ru-RU" sz="17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ru-RU" altLang="ru-RU" sz="1700" b="1" dirty="0" err="1">
                <a:solidFill>
                  <a:schemeClr val="tx2"/>
                </a:solidFill>
                <a:latin typeface="+mj-lt"/>
              </a:rPr>
              <a:t>Processes</a:t>
            </a:r>
            <a:r>
              <a:rPr lang="ru-RU" altLang="ru-RU" sz="1700" b="1" dirty="0">
                <a:solidFill>
                  <a:schemeClr val="tx2"/>
                </a:solidFill>
                <a:latin typeface="+mj-lt"/>
              </a:rPr>
              <a:t>» (ГОСТ ИСО МЭК 12207-99 Информационные технологии. Жизненный цикл программного обеспечения) </a:t>
            </a:r>
          </a:p>
        </p:txBody>
      </p:sp>
      <p:grpSp>
        <p:nvGrpSpPr>
          <p:cNvPr id="7171" name="Group 197"/>
          <p:cNvGrpSpPr>
            <a:grpSpLocks/>
          </p:cNvGrpSpPr>
          <p:nvPr/>
        </p:nvGrpSpPr>
        <p:grpSpPr bwMode="auto">
          <a:xfrm>
            <a:off x="755650" y="1557338"/>
            <a:ext cx="8280714" cy="5035844"/>
            <a:chOff x="521" y="210"/>
            <a:chExt cx="5170" cy="3543"/>
          </a:xfrm>
        </p:grpSpPr>
        <p:grpSp>
          <p:nvGrpSpPr>
            <p:cNvPr id="7172" name="Group 198"/>
            <p:cNvGrpSpPr>
              <a:grpSpLocks/>
            </p:cNvGrpSpPr>
            <p:nvPr/>
          </p:nvGrpSpPr>
          <p:grpSpPr bwMode="auto">
            <a:xfrm>
              <a:off x="521" y="210"/>
              <a:ext cx="5170" cy="3543"/>
              <a:chOff x="521" y="210"/>
              <a:chExt cx="5170" cy="3543"/>
            </a:xfrm>
          </p:grpSpPr>
          <p:grpSp>
            <p:nvGrpSpPr>
              <p:cNvPr id="7176" name="Group 199"/>
              <p:cNvGrpSpPr>
                <a:grpSpLocks/>
              </p:cNvGrpSpPr>
              <p:nvPr/>
            </p:nvGrpSpPr>
            <p:grpSpPr bwMode="auto">
              <a:xfrm>
                <a:off x="521" y="210"/>
                <a:ext cx="5170" cy="3543"/>
                <a:chOff x="521" y="210"/>
                <a:chExt cx="5170" cy="3543"/>
              </a:xfrm>
            </p:grpSpPr>
            <p:sp>
              <p:nvSpPr>
                <p:cNvPr id="7179" name="Rectangle 200"/>
                <p:cNvSpPr>
                  <a:spLocks noChangeArrowheads="1"/>
                </p:cNvSpPr>
                <p:nvPr/>
              </p:nvSpPr>
              <p:spPr bwMode="auto">
                <a:xfrm>
                  <a:off x="1927" y="210"/>
                  <a:ext cx="1407" cy="40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ru-RU" altLang="ru-RU"/>
                </a:p>
              </p:txBody>
            </p:sp>
            <p:sp>
              <p:nvSpPr>
                <p:cNvPr id="7180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1927" y="255"/>
                  <a:ext cx="1315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ru-RU" altLang="ru-RU" dirty="0">
                      <a:latin typeface="+mn-lt"/>
                    </a:rPr>
                    <a:t>Жизненный цикл</a:t>
                  </a:r>
                </a:p>
              </p:txBody>
            </p:sp>
            <p:sp>
              <p:nvSpPr>
                <p:cNvPr id="7181" name="Rectangle 202"/>
                <p:cNvSpPr>
                  <a:spLocks noChangeArrowheads="1"/>
                </p:cNvSpPr>
                <p:nvPr/>
              </p:nvSpPr>
              <p:spPr bwMode="auto">
                <a:xfrm>
                  <a:off x="3923" y="1026"/>
                  <a:ext cx="1361" cy="40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endParaRPr lang="ru-RU" altLang="ru-RU"/>
                </a:p>
              </p:txBody>
            </p:sp>
            <p:grpSp>
              <p:nvGrpSpPr>
                <p:cNvPr id="7182" name="Group 203"/>
                <p:cNvGrpSpPr>
                  <a:grpSpLocks/>
                </p:cNvGrpSpPr>
                <p:nvPr/>
              </p:nvGrpSpPr>
              <p:grpSpPr bwMode="auto">
                <a:xfrm>
                  <a:off x="521" y="1026"/>
                  <a:ext cx="5170" cy="2727"/>
                  <a:chOff x="521" y="1026"/>
                  <a:chExt cx="5170" cy="2727"/>
                </a:xfrm>
              </p:grpSpPr>
              <p:sp>
                <p:nvSpPr>
                  <p:cNvPr id="7183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521" y="1026"/>
                    <a:ext cx="1361" cy="43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7184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5" y="1046"/>
                    <a:ext cx="1270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ru-RU" altLang="ru-RU" sz="1600" dirty="0">
                        <a:latin typeface="+mn-lt"/>
                      </a:rPr>
                      <a:t>Организационные процессы</a:t>
                    </a:r>
                  </a:p>
                </p:txBody>
              </p:sp>
              <p:sp>
                <p:nvSpPr>
                  <p:cNvPr id="7185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1026"/>
                    <a:ext cx="1270" cy="40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endParaRPr lang="ru-RU" altLang="ru-RU"/>
                  </a:p>
                </p:txBody>
              </p:sp>
              <p:sp>
                <p:nvSpPr>
                  <p:cNvPr id="7186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0" y="1026"/>
                    <a:ext cx="1043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600" dirty="0">
                        <a:latin typeface="+mn-lt"/>
                      </a:rPr>
                      <a:t>Основные процессы</a:t>
                    </a:r>
                  </a:p>
                </p:txBody>
              </p:sp>
              <p:sp>
                <p:nvSpPr>
                  <p:cNvPr id="7187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9" y="1026"/>
                    <a:ext cx="1270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600" dirty="0">
                        <a:latin typeface="+mn-lt"/>
                      </a:rPr>
                      <a:t>Вспомогательные процессы</a:t>
                    </a:r>
                  </a:p>
                </p:txBody>
              </p:sp>
              <p:sp>
                <p:nvSpPr>
                  <p:cNvPr id="7188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434"/>
                    <a:ext cx="0" cy="13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189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661"/>
                    <a:ext cx="2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190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933"/>
                    <a:ext cx="2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191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2205"/>
                    <a:ext cx="2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192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2478"/>
                    <a:ext cx="2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193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2750"/>
                    <a:ext cx="2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194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4" y="1570"/>
                    <a:ext cx="952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Приобретение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195" name="Text 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4" y="1841"/>
                    <a:ext cx="635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Поставка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196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4" y="2115"/>
                    <a:ext cx="771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Разработка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197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4" y="2387"/>
                    <a:ext cx="862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Эксплуатация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198" name="Text 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9" y="2659"/>
                    <a:ext cx="1014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Сопровождение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199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1459"/>
                    <a:ext cx="0" cy="129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00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1706"/>
                    <a:ext cx="22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01" name="Text 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1570"/>
                    <a:ext cx="862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Управление проектом</a:t>
                    </a:r>
                  </a:p>
                </p:txBody>
              </p:sp>
              <p:sp>
                <p:nvSpPr>
                  <p:cNvPr id="7202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2069"/>
                    <a:ext cx="22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03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1933"/>
                    <a:ext cx="1075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Создание инфраструктуры</a:t>
                    </a:r>
                  </a:p>
                </p:txBody>
              </p:sp>
              <p:sp>
                <p:nvSpPr>
                  <p:cNvPr id="7204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2387"/>
                    <a:ext cx="22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05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2251"/>
                    <a:ext cx="1225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Оценка и улучшение жизненного цикла</a:t>
                    </a:r>
                  </a:p>
                </p:txBody>
              </p:sp>
              <p:sp>
                <p:nvSpPr>
                  <p:cNvPr id="7206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748" y="2750"/>
                    <a:ext cx="22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07" name="Text 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0" y="2659"/>
                    <a:ext cx="953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Обучение</a:t>
                    </a:r>
                  </a:p>
                </p:txBody>
              </p:sp>
              <p:sp>
                <p:nvSpPr>
                  <p:cNvPr id="7208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1437"/>
                    <a:ext cx="0" cy="20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09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1570"/>
                    <a:ext cx="3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10" name="Text Box 2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" y="1480"/>
                    <a:ext cx="1178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Документирование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211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1842"/>
                    <a:ext cx="3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12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2160"/>
                    <a:ext cx="3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13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2432"/>
                    <a:ext cx="3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14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2659"/>
                    <a:ext cx="3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15" name="Text Box 2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" y="1706"/>
                    <a:ext cx="998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Управление конфигурацией</a:t>
                    </a:r>
                  </a:p>
                </p:txBody>
              </p:sp>
              <p:sp>
                <p:nvSpPr>
                  <p:cNvPr id="7216" name="Text Box 2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" y="2024"/>
                    <a:ext cx="816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Обеспечение качества</a:t>
                    </a:r>
                  </a:p>
                </p:txBody>
              </p:sp>
              <p:sp>
                <p:nvSpPr>
                  <p:cNvPr id="7217" name="Text Box 2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" y="2341"/>
                    <a:ext cx="862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Верификация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218" name="Text Box 2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" y="2568"/>
                    <a:ext cx="771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Аттестация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219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3521"/>
                    <a:ext cx="3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20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2931"/>
                    <a:ext cx="3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21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4150" y="3203"/>
                    <a:ext cx="3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222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" y="2795"/>
                    <a:ext cx="953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Совместная оценка</a:t>
                    </a:r>
                  </a:p>
                </p:txBody>
              </p:sp>
              <p:sp>
                <p:nvSpPr>
                  <p:cNvPr id="7223" name="Text Box 2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3113"/>
                    <a:ext cx="771" cy="2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Аудит</a:t>
                    </a:r>
                    <a:endParaRPr lang="ru-RU" altLang="ru-RU" sz="1200" dirty="0">
                      <a:latin typeface="+mn-lt"/>
                    </a:endParaRPr>
                  </a:p>
                </p:txBody>
              </p:sp>
              <p:sp>
                <p:nvSpPr>
                  <p:cNvPr id="7224" name="Text Box 2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" y="3385"/>
                    <a:ext cx="771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ru-RU" altLang="ru-RU" sz="1400" dirty="0">
                        <a:latin typeface="+mn-lt"/>
                      </a:rPr>
                      <a:t>Разрешение проблем</a:t>
                    </a:r>
                  </a:p>
                </p:txBody>
              </p:sp>
            </p:grpSp>
          </p:grpSp>
          <p:sp>
            <p:nvSpPr>
              <p:cNvPr id="7177" name="Line 246"/>
              <p:cNvSpPr>
                <a:spLocks noChangeShapeType="1"/>
              </p:cNvSpPr>
              <p:nvPr/>
            </p:nvSpPr>
            <p:spPr bwMode="auto">
              <a:xfrm>
                <a:off x="2608" y="618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78" name="Line 247"/>
              <p:cNvSpPr>
                <a:spLocks noChangeShapeType="1"/>
              </p:cNvSpPr>
              <p:nvPr/>
            </p:nvSpPr>
            <p:spPr bwMode="auto">
              <a:xfrm>
                <a:off x="1066" y="754"/>
                <a:ext cx="35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173" name="Group 248"/>
            <p:cNvGrpSpPr>
              <a:grpSpLocks/>
            </p:cNvGrpSpPr>
            <p:nvPr/>
          </p:nvGrpSpPr>
          <p:grpSpPr bwMode="auto">
            <a:xfrm>
              <a:off x="1066" y="754"/>
              <a:ext cx="3538" cy="272"/>
              <a:chOff x="1066" y="754"/>
              <a:chExt cx="3538" cy="272"/>
            </a:xfrm>
          </p:grpSpPr>
          <p:sp>
            <p:nvSpPr>
              <p:cNvPr id="7174" name="Line 249"/>
              <p:cNvSpPr>
                <a:spLocks noChangeShapeType="1"/>
              </p:cNvSpPr>
              <p:nvPr/>
            </p:nvSpPr>
            <p:spPr bwMode="auto">
              <a:xfrm>
                <a:off x="1066" y="75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75" name="Line 250"/>
              <p:cNvSpPr>
                <a:spLocks noChangeShapeType="1"/>
              </p:cNvSpPr>
              <p:nvPr/>
            </p:nvSpPr>
            <p:spPr bwMode="auto">
              <a:xfrm>
                <a:off x="4604" y="75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04664"/>
            <a:ext cx="691197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приобретения ПО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438451" y="1268760"/>
            <a:ext cx="820896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+mn-lt"/>
              </a:rPr>
              <a:t>Определяет действия </a:t>
            </a:r>
            <a:r>
              <a:rPr lang="ru-RU" altLang="ru-RU" sz="2400" dirty="0" smtClean="0">
                <a:latin typeface="+mn-lt"/>
              </a:rPr>
              <a:t>Заказчика</a:t>
            </a:r>
            <a:r>
              <a:rPr lang="ru-RU" altLang="ru-RU" sz="2400" dirty="0">
                <a:latin typeface="+mn-lt"/>
              </a:rPr>
              <a:t>, приобретающего программное обеспечение или услуги, связанные с ПО, на основе контрактных отношений</a:t>
            </a:r>
          </a:p>
          <a:p>
            <a:pPr eaLnBrk="1" hangingPunct="1"/>
            <a:endParaRPr lang="ru-RU" altLang="ru-RU" sz="2000" dirty="0">
              <a:latin typeface="+mn-lt"/>
            </a:endParaRPr>
          </a:p>
          <a:p>
            <a:pPr eaLnBrk="1" hangingPunct="1"/>
            <a:r>
              <a:rPr lang="ru-RU" altLang="ru-RU" sz="2000" dirty="0">
                <a:latin typeface="+mn-lt"/>
              </a:rPr>
              <a:t>В ходе данного процесса </a:t>
            </a:r>
            <a:r>
              <a:rPr lang="ru-RU" altLang="ru-RU" sz="2000" dirty="0" smtClean="0">
                <a:latin typeface="+mn-lt"/>
              </a:rPr>
              <a:t>Заказчиком выполняются </a:t>
            </a:r>
            <a:r>
              <a:rPr lang="ru-RU" altLang="ru-RU" sz="2000" dirty="0">
                <a:latin typeface="+mn-lt"/>
              </a:rPr>
              <a:t>следующие действия: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2000" dirty="0">
                <a:latin typeface="+mn-lt"/>
              </a:rPr>
              <a:t> осознание своих потребностей в программной системе и принятие решения относительно покупки, разработки под заказ или усовершенствования существующей </a:t>
            </a:r>
            <a:r>
              <a:rPr lang="ru-RU" altLang="ru-RU" sz="2000" dirty="0" smtClean="0">
                <a:latin typeface="+mn-lt"/>
              </a:rPr>
              <a:t>системы </a:t>
            </a:r>
            <a:endParaRPr lang="ru-RU" altLang="ru-RU" sz="2000" dirty="0">
              <a:latin typeface="+mn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2000" dirty="0">
                <a:latin typeface="+mn-lt"/>
              </a:rPr>
              <a:t> подготовка заявочных предложений, содержащих требования к системе, условия ее функционирования и технические ограничения, а также другие условия </a:t>
            </a:r>
            <a:r>
              <a:rPr lang="ru-RU" altLang="ru-RU" sz="2000" dirty="0" smtClean="0">
                <a:latin typeface="+mn-lt"/>
              </a:rPr>
              <a:t>контракта</a:t>
            </a:r>
            <a:endParaRPr lang="ru-RU" altLang="ru-RU" sz="2000" dirty="0"/>
          </a:p>
          <a:p>
            <a:pPr eaLnBrk="1" hangingPunct="1"/>
            <a:endParaRPr lang="ru-RU" altLang="ru-RU" dirty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38451" y="5588755"/>
            <a:ext cx="8021981" cy="769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dirty="0">
                <a:latin typeface="+mn-lt"/>
              </a:rPr>
              <a:t>Приобретение - процесс получения </a:t>
            </a:r>
            <a:r>
              <a:rPr lang="ru-RU" altLang="ru-RU" sz="2200" dirty="0" smtClean="0">
                <a:latin typeface="+mn-lt"/>
              </a:rPr>
              <a:t>программного </a:t>
            </a:r>
            <a:r>
              <a:rPr lang="ru-RU" altLang="ru-RU" sz="2200" dirty="0">
                <a:latin typeface="+mn-lt"/>
              </a:rPr>
              <a:t>продукта или программной услуги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559" y="332656"/>
            <a:ext cx="691197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поставки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395536" y="1196752"/>
            <a:ext cx="8640763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+mn-lt"/>
              </a:rPr>
              <a:t>Определяет действия </a:t>
            </a:r>
            <a:r>
              <a:rPr lang="ru-RU" altLang="ru-RU" sz="2400" dirty="0" smtClean="0">
                <a:latin typeface="+mn-lt"/>
              </a:rPr>
              <a:t>Организации-поставщика по </a:t>
            </a:r>
            <a:r>
              <a:rPr lang="ru-RU" altLang="ru-RU" sz="2400" dirty="0">
                <a:latin typeface="+mn-lt"/>
              </a:rPr>
              <a:t>отношению к заявочным предложениям </a:t>
            </a:r>
            <a:r>
              <a:rPr lang="ru-RU" altLang="ru-RU" sz="2400" dirty="0" smtClean="0">
                <a:latin typeface="+mn-lt"/>
              </a:rPr>
              <a:t>Заказчика</a:t>
            </a:r>
            <a:endParaRPr lang="ru-RU" altLang="ru-RU" sz="2400" dirty="0">
              <a:latin typeface="+mn-lt"/>
            </a:endParaRPr>
          </a:p>
          <a:p>
            <a:pPr eaLnBrk="1" hangingPunct="1"/>
            <a:endParaRPr lang="ru-RU" altLang="ru-RU" dirty="0">
              <a:latin typeface="+mn-lt"/>
            </a:endParaRPr>
          </a:p>
          <a:p>
            <a:pPr eaLnBrk="1" hangingPunct="1"/>
            <a:r>
              <a:rPr lang="ru-RU" altLang="ru-RU" sz="2000" dirty="0">
                <a:latin typeface="+mn-lt"/>
              </a:rPr>
              <a:t>Процесс включает в себя: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2000" dirty="0">
                <a:latin typeface="+mn-lt"/>
              </a:rPr>
              <a:t> рассмотрение заявочных предложений </a:t>
            </a:r>
            <a:r>
              <a:rPr lang="ru-RU" altLang="ru-RU" sz="2000" dirty="0" smtClean="0">
                <a:latin typeface="+mn-lt"/>
              </a:rPr>
              <a:t>Заказчика и  </a:t>
            </a:r>
            <a:r>
              <a:rPr lang="ru-RU" altLang="ru-RU" sz="2000" dirty="0">
                <a:latin typeface="+mn-lt"/>
              </a:rPr>
              <a:t>внесение в них своих коррективов (при необходимости</a:t>
            </a:r>
            <a:r>
              <a:rPr lang="ru-RU" altLang="ru-RU" sz="2000" dirty="0" smtClean="0">
                <a:latin typeface="+mn-lt"/>
              </a:rPr>
              <a:t>)</a:t>
            </a:r>
            <a:endParaRPr lang="ru-RU" altLang="ru-RU" sz="2000" dirty="0">
              <a:latin typeface="+mn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2000" dirty="0">
                <a:latin typeface="+mn-lt"/>
              </a:rPr>
              <a:t> подготовку договора с </a:t>
            </a:r>
            <a:r>
              <a:rPr lang="ru-RU" altLang="ru-RU" sz="2000" dirty="0" smtClean="0">
                <a:latin typeface="+mn-lt"/>
              </a:rPr>
              <a:t>Заказчиком</a:t>
            </a:r>
            <a:endParaRPr lang="ru-RU" altLang="ru-RU" sz="2000" dirty="0">
              <a:latin typeface="+mn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2000" dirty="0">
                <a:latin typeface="+mn-lt"/>
              </a:rPr>
              <a:t> планирование выполнения работ (при этом работы могут выполняться своими силами или с привлечением субподрядчика</a:t>
            </a:r>
            <a:r>
              <a:rPr lang="ru-RU" altLang="ru-RU" sz="2000" dirty="0" smtClean="0">
                <a:latin typeface="+mn-lt"/>
              </a:rPr>
              <a:t>)</a:t>
            </a:r>
            <a:endParaRPr lang="ru-RU" altLang="ru-RU" sz="2000" dirty="0">
              <a:latin typeface="+mn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ru-RU" altLang="ru-RU" sz="2000" dirty="0">
                <a:latin typeface="+mn-lt"/>
              </a:rPr>
              <a:t> разработку организационной структуры проекта, технических требований к среде разработки и ресурсам, мероприятий по управлению проектом и др</a:t>
            </a:r>
            <a:r>
              <a:rPr lang="ru-RU" altLang="ru-RU" dirty="0" smtClean="0">
                <a:latin typeface="+mn-lt"/>
              </a:rPr>
              <a:t>.</a:t>
            </a:r>
            <a:endParaRPr lang="ru-RU" altLang="ru-RU" dirty="0">
              <a:latin typeface="+mn-lt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395536" y="5373216"/>
            <a:ext cx="7775575" cy="769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200" dirty="0">
                <a:latin typeface="+mn-lt"/>
              </a:rPr>
              <a:t>Процесс поставки отвечает за выполнение процессов разработки, эксплуатации и (или) сопровождения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1242</TotalTime>
  <Words>2192</Words>
  <Application>Microsoft Office PowerPoint</Application>
  <PresentationFormat>Экран (4:3)</PresentationFormat>
  <Paragraphs>307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Справедливость</vt:lpstr>
      <vt:lpstr>Основы программной инженерии</vt:lpstr>
      <vt:lpstr>Лекция 4</vt:lpstr>
      <vt:lpstr>Жизненный цикл ПО – методологическая основа программной инженерии</vt:lpstr>
      <vt:lpstr>Жизненный цикл программного обеспечения </vt:lpstr>
      <vt:lpstr>Основные виды деятельности, выполняемые при создании ПО</vt:lpstr>
      <vt:lpstr>Основные понятия, участвующие в определении жизненного цикла</vt:lpstr>
      <vt:lpstr>Презентация PowerPoint</vt:lpstr>
      <vt:lpstr>Презентация PowerPoint</vt:lpstr>
      <vt:lpstr>Презентация PowerPoint</vt:lpstr>
      <vt:lpstr>Процесс разработки</vt:lpstr>
      <vt:lpstr>Процесс разработки</vt:lpstr>
      <vt:lpstr>Анализ требований к системе</vt:lpstr>
      <vt:lpstr>Анализ требований к ПО</vt:lpstr>
      <vt:lpstr>Проектирование архитектуры ПО</vt:lpstr>
      <vt:lpstr>Детальное конструирование ПО (рабочий план разработки ПО) </vt:lpstr>
      <vt:lpstr>Кодирование и тестирование ПО</vt:lpstr>
      <vt:lpstr>Интеграция системы</vt:lpstr>
      <vt:lpstr>Квалификационное тестирование ПО</vt:lpstr>
      <vt:lpstr>Установка и приемка ПО</vt:lpstr>
      <vt:lpstr>Эксплуатация ПО</vt:lpstr>
      <vt:lpstr>Сопровождение ПО  (согласно стандарту IEEE – 90   )</vt:lpstr>
      <vt:lpstr>Вспомогательные процессы жизненного цикла ПО </vt:lpstr>
      <vt:lpstr>Процесс документирования</vt:lpstr>
      <vt:lpstr>Управление конфигурацией</vt:lpstr>
      <vt:lpstr>Процесс обеспечения качества</vt:lpstr>
      <vt:lpstr>Верификация</vt:lpstr>
      <vt:lpstr>Аттестация</vt:lpstr>
      <vt:lpstr>Организационные процессы жизненного цикла ПО </vt:lpstr>
      <vt:lpstr>Группы стандартов ЕСПД</vt:lpstr>
      <vt:lpstr>Перечень документов ЕСПД</vt:lpstr>
      <vt:lpstr>ГОСТ 19.102-77. ЕСПД. Стадии разработки</vt:lpstr>
      <vt:lpstr>ГОСТ 19.102-77. ЕСПД. Стадии разработки</vt:lpstr>
      <vt:lpstr>ГОСТ 19.102-77. ЕСПД. Стадии разработки</vt:lpstr>
      <vt:lpstr>Преимущества использования стандартов ЕСПД</vt:lpstr>
      <vt:lpstr>Недостатки стандартов ЕСПД</vt:lpstr>
    </vt:vector>
  </TitlesOfParts>
  <Company>МГТУ им.Н.Э. Баумана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проектами</dc:title>
  <dc:subject>для начинающих</dc:subject>
  <dc:creator>Барышникова М.Ю.</dc:creator>
  <dc:description>Презентация для начинающих</dc:description>
  <cp:lastModifiedBy>baryshnikova</cp:lastModifiedBy>
  <cp:revision>116</cp:revision>
  <dcterms:created xsi:type="dcterms:W3CDTF">1995-11-07T22:49:56Z</dcterms:created>
  <dcterms:modified xsi:type="dcterms:W3CDTF">2016-03-09T08:32:12Z</dcterms:modified>
</cp:coreProperties>
</file>