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43"/>
  </p:notesMasterIdLst>
  <p:sldIdLst>
    <p:sldId id="256" r:id="rId2"/>
    <p:sldId id="257" r:id="rId3"/>
    <p:sldId id="344" r:id="rId4"/>
    <p:sldId id="342" r:id="rId5"/>
    <p:sldId id="294" r:id="rId6"/>
    <p:sldId id="296" r:id="rId7"/>
    <p:sldId id="297" r:id="rId8"/>
    <p:sldId id="298" r:id="rId9"/>
    <p:sldId id="331" r:id="rId10"/>
    <p:sldId id="330" r:id="rId11"/>
    <p:sldId id="338" r:id="rId12"/>
    <p:sldId id="339" r:id="rId13"/>
    <p:sldId id="345" r:id="rId14"/>
    <p:sldId id="334" r:id="rId15"/>
    <p:sldId id="327" r:id="rId16"/>
    <p:sldId id="300" r:id="rId17"/>
    <p:sldId id="320" r:id="rId18"/>
    <p:sldId id="304" r:id="rId19"/>
    <p:sldId id="328" r:id="rId20"/>
    <p:sldId id="302" r:id="rId21"/>
    <p:sldId id="341" r:id="rId22"/>
    <p:sldId id="340" r:id="rId23"/>
    <p:sldId id="306" r:id="rId24"/>
    <p:sldId id="316" r:id="rId25"/>
    <p:sldId id="308" r:id="rId26"/>
    <p:sldId id="309" r:id="rId27"/>
    <p:sldId id="310" r:id="rId28"/>
    <p:sldId id="315" r:id="rId29"/>
    <p:sldId id="311" r:id="rId30"/>
    <p:sldId id="343" r:id="rId31"/>
    <p:sldId id="312" r:id="rId32"/>
    <p:sldId id="313" r:id="rId33"/>
    <p:sldId id="314" r:id="rId34"/>
    <p:sldId id="317" r:id="rId35"/>
    <p:sldId id="318" r:id="rId36"/>
    <p:sldId id="319" r:id="rId37"/>
    <p:sldId id="321" r:id="rId38"/>
    <p:sldId id="322" r:id="rId39"/>
    <p:sldId id="324" r:id="rId40"/>
    <p:sldId id="325" r:id="rId41"/>
    <p:sldId id="335" r:id="rId42"/>
  </p:sldIdLst>
  <p:sldSz cx="9144000" cy="6858000" type="screen4x3"/>
  <p:notesSz cx="6858000" cy="9144000"/>
  <p:defaultTextStyle>
    <a:defPPr>
      <a:defRPr lang="ru-RU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SzPct val="70000"/>
      <a:buFont typeface="Wingdings" pitchFamily="2" charset="2"/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97FC-F31E-4B15-9338-5F3026A6EDE5}" type="datetimeFigureOut">
              <a:rPr lang="ru-RU" smtClean="0"/>
              <a:t>25.03.2016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05A78-1EA6-4A13-9F2F-B6BC62E9E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0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5A78-1EA6-4A13-9F2F-B6BC62E9E54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0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266783-0E53-4C51-B6A2-9E9AAE56FFFE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47BF-0204-4FB1-85F8-BAF9430EB01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DEFF8-17B4-4244-9A71-03DCD5D499F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7ECEA-B1D5-4B7C-8779-D6B5963E5A4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071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4486C-FE47-481B-987C-DF8829C3E61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5A0D86E-5DC7-4BF9-9C53-E998076BD321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582A5-9587-46FB-8EA0-DD330B9EA60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0ABC4-9F2C-47CF-86A3-8B49C4FC4FF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D5045-4B94-4D6C-BB26-38E6C33A57A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E5D2E-1117-4704-A532-28F1109DDC8A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DBEDC-F5FF-4A63-A5C0-2DD9C3D2659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FC8BB34C-F166-477E-BC80-7D1CB8247DB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B44BC1D-6DBA-4DFE-929E-4FF29F4A975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501008"/>
            <a:ext cx="6400800" cy="2160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Барышникова Марина Юрьевна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dirty="0" smtClean="0"/>
              <a:t>Каф. ИУ-7</a:t>
            </a:r>
            <a:endParaRPr lang="en-US" altLang="ru-RU" dirty="0" smtClean="0"/>
          </a:p>
          <a:p>
            <a:pPr eaLnBrk="1" hangingPunct="1">
              <a:lnSpc>
                <a:spcPct val="80000"/>
              </a:lnSpc>
            </a:pPr>
            <a:endParaRPr lang="ru-RU" altLang="ru-RU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ru-RU" dirty="0" smtClean="0">
                <a:latin typeface="Cambria" panose="02040503050406030204" pitchFamily="18" charset="0"/>
              </a:rPr>
              <a:t>baryshnikovam@mail.ru</a:t>
            </a:r>
            <a:endParaRPr lang="ru-RU" altLang="ru-RU" dirty="0" smtClean="0">
              <a:latin typeface="Cambria" panose="020405030504060302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1556792"/>
            <a:ext cx="7056784" cy="13681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400" dirty="0" smtClean="0"/>
              <a:t>Основы программной инженерии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993063" cy="10128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3600" dirty="0" smtClean="0"/>
              <a:t>Два подхода, используемых в рамках структурного программирования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sz="quarter" idx="1"/>
          </p:nvPr>
        </p:nvSpPr>
        <p:spPr>
          <a:xfrm>
            <a:off x="755576" y="1412776"/>
            <a:ext cx="7772400" cy="4069432"/>
          </a:xfrm>
        </p:spPr>
        <p:txBody>
          <a:bodyPr/>
          <a:lstStyle/>
          <a:p>
            <a:r>
              <a:rPr lang="ru-RU" altLang="ru-RU" dirty="0" smtClean="0"/>
              <a:t>Нисходящая разработка: сначала проектируется, кодируется и тестируется основной алгоритм. В местах вызова подпрограмм ставятся «заглушки»</a:t>
            </a:r>
          </a:p>
          <a:p>
            <a:r>
              <a:rPr lang="ru-RU" altLang="ru-RU" dirty="0" smtClean="0"/>
              <a:t>Восходящая разработка: разработка начинается с процедур и функций, после тестирования и отладки которых приступают к реализации основного алгоритма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39552" y="260648"/>
            <a:ext cx="7543800" cy="100736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3600" dirty="0" smtClean="0"/>
              <a:t>Методология </a:t>
            </a:r>
            <a:r>
              <a:rPr lang="en-US" altLang="ru-RU" sz="3600" dirty="0" smtClean="0"/>
              <a:t>SADT</a:t>
            </a:r>
            <a:r>
              <a:rPr lang="ru-RU" altLang="ru-RU" sz="3600" dirty="0" smtClean="0"/>
              <a:t> </a:t>
            </a:r>
            <a:r>
              <a:rPr lang="en-US" altLang="ru-RU" sz="3600" dirty="0" smtClean="0"/>
              <a:t>(</a:t>
            </a:r>
            <a:r>
              <a:rPr lang="ru-RU" altLang="ru-RU" sz="3600" dirty="0" smtClean="0"/>
              <a:t>структурного анализа и проектирования</a:t>
            </a:r>
            <a:r>
              <a:rPr lang="en-US" altLang="ru-RU" sz="3600" dirty="0" smtClean="0"/>
              <a:t>)</a:t>
            </a:r>
            <a:endParaRPr lang="ru-RU" altLang="ru-RU" sz="3600" dirty="0" smtClean="0"/>
          </a:p>
        </p:txBody>
      </p:sp>
      <p:sp>
        <p:nvSpPr>
          <p:cNvPr id="11267" name="Содержимое 2"/>
          <p:cNvSpPr>
            <a:spLocks noGrp="1"/>
          </p:cNvSpPr>
          <p:nvPr>
            <p:ph idx="4294967295"/>
          </p:nvPr>
        </p:nvSpPr>
        <p:spPr>
          <a:xfrm>
            <a:off x="395537" y="1196752"/>
            <a:ext cx="8280920" cy="2520280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Методология SADT </a:t>
            </a:r>
            <a:r>
              <a:rPr lang="ru-RU" sz="2400" dirty="0"/>
              <a:t>широко используется </a:t>
            </a:r>
            <a:r>
              <a:rPr lang="ru-RU" sz="2400" dirty="0" smtClean="0"/>
              <a:t>для определения </a:t>
            </a:r>
            <a:r>
              <a:rPr lang="ru-RU" sz="2400" dirty="0"/>
              <a:t>требований к проектируемой </a:t>
            </a:r>
            <a:r>
              <a:rPr lang="ru-RU" sz="2400" dirty="0" smtClean="0"/>
              <a:t>системе </a:t>
            </a:r>
          </a:p>
          <a:p>
            <a:r>
              <a:rPr lang="ru-RU" sz="2400" dirty="0" smtClean="0"/>
              <a:t>Методология </a:t>
            </a:r>
            <a:r>
              <a:rPr lang="ru-RU" sz="2400" dirty="0"/>
              <a:t>SADT, </a:t>
            </a:r>
            <a:r>
              <a:rPr lang="ru-RU" sz="2400" dirty="0" smtClean="0"/>
              <a:t>как правило</a:t>
            </a:r>
            <a:r>
              <a:rPr lang="ru-RU" sz="2400" dirty="0"/>
              <a:t>, применяется на ранних этапах процесса </a:t>
            </a:r>
            <a:r>
              <a:rPr lang="ru-RU" sz="2400" dirty="0" smtClean="0"/>
              <a:t>жизненного цикла, </a:t>
            </a:r>
            <a:r>
              <a:rPr lang="ru-RU" sz="2400" dirty="0"/>
              <a:t>часто еще до разработки технического </a:t>
            </a:r>
            <a:r>
              <a:rPr lang="ru-RU" sz="2400" dirty="0" smtClean="0"/>
              <a:t>задания или </a:t>
            </a:r>
            <a:r>
              <a:rPr lang="ru-RU" sz="2400" dirty="0"/>
              <a:t>спецификации </a:t>
            </a:r>
            <a:r>
              <a:rPr lang="ru-RU" sz="2400" dirty="0" smtClean="0"/>
              <a:t>с целью выделения требований к системе</a:t>
            </a:r>
            <a:endParaRPr lang="ru-RU" altLang="ru-RU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3732502"/>
            <a:ext cx="8352928" cy="2816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n-lt"/>
              </a:rPr>
              <a:t>Различают три самостоятельных методологии </a:t>
            </a:r>
            <a:r>
              <a:rPr lang="ru-RU" sz="2000" dirty="0">
                <a:latin typeface="+mn-lt"/>
              </a:rPr>
              <a:t>моделирования различных </a:t>
            </a:r>
            <a:r>
              <a:rPr lang="ru-RU" sz="2000" dirty="0" smtClean="0">
                <a:latin typeface="+mn-lt"/>
              </a:rPr>
              <a:t>аспектов функционирования производственной системы</a:t>
            </a:r>
            <a:r>
              <a:rPr lang="ru-RU" sz="2000" dirty="0">
                <a:latin typeface="+mn-lt"/>
              </a:rPr>
              <a:t>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2000" dirty="0" smtClean="0">
                <a:latin typeface="+mn-lt"/>
              </a:rPr>
              <a:t>IDEF0 </a:t>
            </a:r>
            <a:r>
              <a:rPr lang="ru-RU" sz="2000" dirty="0">
                <a:latin typeface="+mn-lt"/>
              </a:rPr>
              <a:t>– методология создания функциональной модели производственной </a:t>
            </a:r>
            <a:r>
              <a:rPr lang="ru-RU" sz="2000" dirty="0" smtClean="0">
                <a:latin typeface="+mn-lt"/>
              </a:rPr>
              <a:t>системы </a:t>
            </a:r>
            <a:r>
              <a:rPr lang="ru-RU" sz="2000" dirty="0">
                <a:latin typeface="+mn-lt"/>
              </a:rPr>
              <a:t>(основана на методе SADT)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2000" dirty="0" smtClean="0">
                <a:latin typeface="+mn-lt"/>
              </a:rPr>
              <a:t>IDEF1 </a:t>
            </a:r>
            <a:r>
              <a:rPr lang="ru-RU" sz="2000" dirty="0">
                <a:latin typeface="+mn-lt"/>
              </a:rPr>
              <a:t>– методология создания информационной модели производственной </a:t>
            </a:r>
            <a:r>
              <a:rPr lang="ru-RU" sz="2000" dirty="0" smtClean="0">
                <a:latin typeface="+mn-lt"/>
              </a:rPr>
              <a:t>системы </a:t>
            </a:r>
            <a:r>
              <a:rPr lang="ru-RU" sz="2000" dirty="0">
                <a:latin typeface="+mn-lt"/>
              </a:rPr>
              <a:t>(основана на реляционной теории Кодда и использовании </a:t>
            </a:r>
            <a:r>
              <a:rPr lang="en-US" sz="2000" dirty="0">
                <a:latin typeface="Cambria" panose="02040503050406030204" pitchFamily="18" charset="0"/>
              </a:rPr>
              <a:t>ER</a:t>
            </a:r>
            <a:r>
              <a:rPr lang="en-US" sz="2000" dirty="0">
                <a:latin typeface="+mn-lt"/>
              </a:rPr>
              <a:t>-</a:t>
            </a:r>
            <a:r>
              <a:rPr lang="ru-RU" sz="2000" dirty="0">
                <a:latin typeface="+mn-lt"/>
              </a:rPr>
              <a:t>диаграмм </a:t>
            </a:r>
            <a:r>
              <a:rPr lang="ru-RU" sz="2000" dirty="0" err="1">
                <a:latin typeface="+mn-lt"/>
              </a:rPr>
              <a:t>Чена</a:t>
            </a:r>
            <a:r>
              <a:rPr lang="ru-RU" sz="2000" dirty="0">
                <a:latin typeface="+mn-lt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sz="2000" dirty="0" smtClean="0">
                <a:latin typeface="+mn-lt"/>
              </a:rPr>
              <a:t>IDEF2 </a:t>
            </a:r>
            <a:r>
              <a:rPr lang="ru-RU" sz="2000" dirty="0">
                <a:latin typeface="+mn-lt"/>
              </a:rPr>
              <a:t>– методология создания динамической модели производственной </a:t>
            </a:r>
            <a:r>
              <a:rPr lang="ru-RU" sz="2000" dirty="0" smtClean="0">
                <a:latin typeface="+mn-lt"/>
              </a:rPr>
              <a:t>системы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7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158" y="260648"/>
            <a:ext cx="7852824" cy="1012974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dirty="0"/>
              <a:t>IDEF0 </a:t>
            </a:r>
            <a:r>
              <a:rPr lang="ru-RU" dirty="0" smtClean="0"/>
              <a:t>как основа функционального 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136904" cy="3672408"/>
          </a:xfrm>
        </p:spPr>
        <p:txBody>
          <a:bodyPr>
            <a:noAutofit/>
          </a:bodyPr>
          <a:lstStyle/>
          <a:p>
            <a:r>
              <a:rPr lang="ru-RU" sz="1800" dirty="0"/>
              <a:t>IDEF0-методология предназначена для создания описания систем и основана </a:t>
            </a:r>
            <a:r>
              <a:rPr lang="ru-RU" sz="1800" dirty="0" smtClean="0"/>
              <a:t>на концепции </a:t>
            </a:r>
            <a:r>
              <a:rPr lang="ru-RU" sz="1800" dirty="0"/>
              <a:t>системного моделирования</a:t>
            </a:r>
            <a:endParaRPr lang="ru-RU" sz="1800" dirty="0" smtClean="0"/>
          </a:p>
          <a:p>
            <a:r>
              <a:rPr lang="ru-RU" sz="1800" dirty="0" smtClean="0"/>
              <a:t>Под </a:t>
            </a:r>
            <a:r>
              <a:rPr lang="ru-RU" sz="1800" i="1" dirty="0" smtClean="0"/>
              <a:t>системой </a:t>
            </a:r>
            <a:r>
              <a:rPr lang="ru-RU" sz="1800" dirty="0" smtClean="0"/>
              <a:t>подразумевается </a:t>
            </a:r>
            <a:r>
              <a:rPr lang="ru-RU" sz="1800" dirty="0"/>
              <a:t>совокупность </a:t>
            </a:r>
            <a:r>
              <a:rPr lang="ru-RU" sz="1800" dirty="0" smtClean="0"/>
              <a:t>взаимодействующих компонентов </a:t>
            </a:r>
            <a:r>
              <a:rPr lang="ru-RU" sz="1800" dirty="0"/>
              <a:t>и взаимосвязей между </a:t>
            </a:r>
            <a:r>
              <a:rPr lang="ru-RU" sz="1800" dirty="0" smtClean="0"/>
              <a:t>ними </a:t>
            </a:r>
            <a:endParaRPr lang="ru-RU" sz="1800" dirty="0"/>
          </a:p>
          <a:p>
            <a:r>
              <a:rPr lang="ru-RU" sz="1800" dirty="0" smtClean="0"/>
              <a:t>Процесс создания </a:t>
            </a:r>
            <a:r>
              <a:rPr lang="ru-RU" sz="1800" dirty="0"/>
              <a:t>точного описания системы называется </a:t>
            </a:r>
            <a:r>
              <a:rPr lang="ru-RU" sz="1800" i="1" dirty="0" smtClean="0"/>
              <a:t>моделированием</a:t>
            </a:r>
            <a:endParaRPr lang="ru-RU" sz="1800" dirty="0"/>
          </a:p>
          <a:p>
            <a:r>
              <a:rPr lang="ru-RU" sz="1800" dirty="0" smtClean="0"/>
              <a:t>Описание </a:t>
            </a:r>
            <a:r>
              <a:rPr lang="ru-RU" sz="1800" dirty="0"/>
              <a:t>системы с помощью методологии IDEF0 называют </a:t>
            </a:r>
            <a:r>
              <a:rPr lang="ru-RU" sz="1800" i="1" dirty="0" smtClean="0"/>
              <a:t>моделью, </a:t>
            </a:r>
            <a:r>
              <a:rPr lang="ru-RU" sz="1800" dirty="0" smtClean="0"/>
              <a:t>при этом в IDEF0-моделях </a:t>
            </a:r>
            <a:r>
              <a:rPr lang="ru-RU" sz="1800" dirty="0"/>
              <a:t>используются как естественный, так и графический </a:t>
            </a:r>
            <a:r>
              <a:rPr lang="ru-RU" sz="1800" dirty="0" smtClean="0"/>
              <a:t>языки</a:t>
            </a:r>
            <a:endParaRPr lang="ru-RU" sz="1800" dirty="0"/>
          </a:p>
          <a:p>
            <a:r>
              <a:rPr lang="ru-RU" sz="1800" dirty="0"/>
              <a:t>IDEF0-модель дает полное и точное описание, адекватное системе </a:t>
            </a:r>
            <a:r>
              <a:rPr lang="ru-RU" sz="1800" dirty="0" smtClean="0"/>
              <a:t>и имеющее </a:t>
            </a:r>
            <a:r>
              <a:rPr lang="ru-RU" sz="1800" dirty="0"/>
              <a:t>конкретное назначение. Назначение описания называют </a:t>
            </a:r>
            <a:r>
              <a:rPr lang="ru-RU" sz="1800" i="1" dirty="0" smtClean="0"/>
              <a:t>целью модели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79122" y="5301208"/>
            <a:ext cx="8197334" cy="931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Формальное определение модели</a:t>
            </a:r>
            <a:r>
              <a:rPr lang="ru-RU" sz="2000" i="1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в IDEF0 имеет следующий </a:t>
            </a:r>
            <a:r>
              <a:rPr lang="ru-RU" sz="2000" dirty="0" smtClean="0">
                <a:latin typeface="+mn-lt"/>
              </a:rPr>
              <a:t>вид: M </a:t>
            </a:r>
            <a:r>
              <a:rPr lang="ru-RU" sz="2000" dirty="0">
                <a:latin typeface="+mn-lt"/>
              </a:rPr>
              <a:t>есть модель системы S, если M может быть использована для получения ответов на вопросы </a:t>
            </a:r>
            <a:r>
              <a:rPr lang="ru-RU" sz="2000" dirty="0" smtClean="0">
                <a:latin typeface="+mn-lt"/>
              </a:rPr>
              <a:t>относительно </a:t>
            </a:r>
            <a:r>
              <a:rPr lang="ru-RU" sz="2000" dirty="0">
                <a:latin typeface="+mn-lt"/>
              </a:rPr>
              <a:t>S с точностью </a:t>
            </a:r>
            <a:r>
              <a:rPr lang="en-US" sz="2000" dirty="0">
                <a:latin typeface="Cambria" panose="02040503050406030204" pitchFamily="18" charset="0"/>
              </a:rPr>
              <a:t>A</a:t>
            </a:r>
            <a:endParaRPr lang="ru-RU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603810" y="188640"/>
            <a:ext cx="7640597" cy="7253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3600" dirty="0"/>
              <a:t>Основные понятия </a:t>
            </a:r>
            <a:r>
              <a:rPr lang="ru-RU" altLang="ru-RU" sz="3600" dirty="0" smtClean="0"/>
              <a:t>стандарта </a:t>
            </a:r>
            <a:r>
              <a:rPr lang="en-US" altLang="ru-RU" sz="3600" dirty="0" smtClean="0"/>
              <a:t>IDEF</a:t>
            </a:r>
            <a:r>
              <a:rPr lang="ru-RU" altLang="ru-RU" sz="3600" dirty="0"/>
              <a:t>0</a:t>
            </a:r>
            <a:endParaRPr lang="ru-RU" altLang="ru-RU" sz="3600" dirty="0" smtClean="0">
              <a:cs typeface="Calibri" panose="020F0502020204030204" pitchFamily="34" charset="0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4001085" y="904000"/>
            <a:ext cx="4819387" cy="536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indent="-274320" eaLnBrk="1" hangingPunct="1"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altLang="ru-RU" sz="2000" dirty="0" smtClean="0">
                <a:latin typeface="+mn-lt"/>
              </a:rPr>
              <a:t> </a:t>
            </a:r>
            <a:r>
              <a:rPr lang="ru-RU" altLang="ru-RU" sz="1900" dirty="0">
                <a:latin typeface="+mn-lt"/>
              </a:rPr>
              <a:t>функциональный блок (обозначает некоторую конкретную функцию в рамках рассматриваемой системы либо с использованием глагола, либо с использованием отглагольного существительного)</a:t>
            </a:r>
          </a:p>
          <a:p>
            <a:pPr marL="274320" indent="-274320" eaLnBrk="1" hangingPunct="1"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altLang="ru-RU" sz="1900" dirty="0">
                <a:latin typeface="+mn-lt"/>
              </a:rPr>
              <a:t> интерфейсная дуга (отображает элемент системы, который обрабатывается функциональным блоком или оказывает иное влияние на функцию, отображенную данным функциональным блоком)</a:t>
            </a:r>
          </a:p>
          <a:p>
            <a:pPr marL="274320" indent="-274320" eaLnBrk="1" hangingPunct="1"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altLang="ru-RU" sz="1900" dirty="0">
                <a:latin typeface="+mn-lt"/>
              </a:rPr>
              <a:t> декомпозиция (разбиение сложного процесса на составляющие его функции)</a:t>
            </a:r>
          </a:p>
          <a:p>
            <a:pPr marL="274320" indent="-274320" eaLnBrk="1" hangingPunct="1"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altLang="ru-RU" sz="1900" dirty="0">
                <a:latin typeface="+mn-lt"/>
              </a:rPr>
              <a:t> глоссарий (описание сущности данного элемента посредством соответствующих определений, ключевых слов, повествовательных изложений и т.д</a:t>
            </a:r>
            <a:r>
              <a:rPr lang="ru-RU" altLang="ru-RU" sz="1900" dirty="0" smtClean="0">
                <a:latin typeface="+mn-lt"/>
              </a:rPr>
              <a:t>.)</a:t>
            </a:r>
            <a:endParaRPr lang="ru-RU" altLang="ru-RU" sz="1900" dirty="0">
              <a:latin typeface="+mn-lt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166563" y="1036930"/>
            <a:ext cx="890520" cy="4048254"/>
          </a:xfrm>
          <a:prstGeom prst="leftBrace">
            <a:avLst/>
          </a:prstGeom>
          <a:ln w="698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92806" y="895770"/>
            <a:ext cx="284418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1800" dirty="0" smtClean="0">
                <a:latin typeface="+mn-lt"/>
              </a:rPr>
              <a:t>Цель построения</a:t>
            </a:r>
            <a:r>
              <a:rPr lang="en-US" altLang="ru-RU" sz="1800" dirty="0" smtClean="0">
                <a:latin typeface="+mn-lt"/>
              </a:rPr>
              <a:t> </a:t>
            </a:r>
            <a:r>
              <a:rPr lang="ru-RU" altLang="ru-RU" sz="1800" dirty="0" smtClean="0">
                <a:latin typeface="+mn-lt"/>
              </a:rPr>
              <a:t>модели</a:t>
            </a:r>
            <a:endParaRPr lang="ru-RU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915907"/>
            <a:ext cx="277973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800" dirty="0" smtClean="0">
                <a:latin typeface="+mn-lt"/>
              </a:rPr>
              <a:t>Контекст (точка зрения)</a:t>
            </a:r>
            <a:endParaRPr lang="ru-RU" sz="1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3" y="1700808"/>
            <a:ext cx="3109408" cy="292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2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5536" y="260648"/>
            <a:ext cx="7920038" cy="11513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3600" dirty="0" smtClean="0"/>
              <a:t>Назначение сторон функционального блока на </a:t>
            </a:r>
            <a:r>
              <a:rPr lang="en-US" altLang="ru-RU" sz="3600" dirty="0" smtClean="0">
                <a:cs typeface="Calibri" panose="020F0502020204030204" pitchFamily="34" charset="0"/>
              </a:rPr>
              <a:t>IDEF</a:t>
            </a:r>
            <a:r>
              <a:rPr lang="ru-RU" altLang="ru-RU" sz="3600" dirty="0" smtClean="0">
                <a:cs typeface="Calibri" panose="020F0502020204030204" pitchFamily="34" charset="0"/>
              </a:rPr>
              <a:t>0</a:t>
            </a:r>
            <a:r>
              <a:rPr lang="ru-RU" altLang="ru-RU" sz="3600" dirty="0" smtClean="0"/>
              <a:t> диаграмме</a:t>
            </a:r>
          </a:p>
        </p:txBody>
      </p:sp>
      <p:sp>
        <p:nvSpPr>
          <p:cNvPr id="13315" name="Содержимое 2"/>
          <p:cNvSpPr>
            <a:spLocks noGrp="1"/>
          </p:cNvSpPr>
          <p:nvPr>
            <p:ph idx="4294967295"/>
          </p:nvPr>
        </p:nvSpPr>
        <p:spPr>
          <a:xfrm>
            <a:off x="251520" y="1628800"/>
            <a:ext cx="8218488" cy="4805362"/>
          </a:xfrm>
        </p:spPr>
        <p:txBody>
          <a:bodyPr/>
          <a:lstStyle/>
          <a:p>
            <a:r>
              <a:rPr lang="ru-RU" altLang="ru-RU" sz="2200" dirty="0" smtClean="0"/>
              <a:t>Входные данные — исходные ресурсы для описываемой блоком функции (исходная информация, материалы)</a:t>
            </a:r>
          </a:p>
          <a:p>
            <a:r>
              <a:rPr lang="ru-RU" altLang="ru-RU" sz="2200" dirty="0" smtClean="0"/>
              <a:t>Выходные данные — результирующие ресурсы, полученные в результате выполнения описываемой блоком функции (выходная информация, обработанные исходные материалы)</a:t>
            </a:r>
          </a:p>
          <a:p>
            <a:r>
              <a:rPr lang="ru-RU" altLang="ru-RU" sz="2200" dirty="0" smtClean="0"/>
              <a:t>Управление — это то, что воздействует на процесс выполнения описываемой блоком функции и позволяет влиять на результат выполнения действия (средства управления, датчики, люди)</a:t>
            </a:r>
          </a:p>
          <a:p>
            <a:r>
              <a:rPr lang="ru-RU" altLang="ru-RU" sz="2200" dirty="0" smtClean="0"/>
              <a:t>Механизм — это то, посредством чего осуществляется данное действие (станки, приборы, людские ресурсы, программное обеспечение)</a:t>
            </a:r>
          </a:p>
          <a:p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931150" cy="796950"/>
          </a:xfrm>
        </p:spPr>
        <p:txBody>
          <a:bodyPr/>
          <a:lstStyle/>
          <a:p>
            <a:r>
              <a:rPr lang="ru-RU" altLang="ru-RU" dirty="0" smtClean="0"/>
              <a:t>Базовые принципы стандарта IDEF0</a:t>
            </a:r>
          </a:p>
        </p:txBody>
      </p:sp>
      <p:sp>
        <p:nvSpPr>
          <p:cNvPr id="14339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18488" cy="4589462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sz="2400" dirty="0" smtClean="0"/>
              <a:t>принцип функциональной декомпозиции — любая функция может быть декомпозирована (детализирована, разбита) на более простые функции</a:t>
            </a:r>
          </a:p>
          <a:p>
            <a:r>
              <a:rPr lang="ru-RU" altLang="ru-RU" sz="2400" dirty="0" smtClean="0"/>
              <a:t>принцип ограничения сложности — количество блоков на диаграмме должно быть 3...6 (условие удобочитаемости), </a:t>
            </a:r>
            <a:r>
              <a:rPr lang="ru-RU" altLang="ru-RU" sz="2400" dirty="0"/>
              <a:t>количество подходящих к одному функциональному блоку (выходящих из одного функционального блока) интерфейсных дуг </a:t>
            </a:r>
            <a:r>
              <a:rPr lang="ru-RU" altLang="ru-RU" sz="2400" dirty="0" smtClean="0"/>
              <a:t>– не </a:t>
            </a:r>
            <a:r>
              <a:rPr lang="ru-RU" altLang="ru-RU" sz="2400" dirty="0"/>
              <a:t>более 4 </a:t>
            </a:r>
            <a:r>
              <a:rPr lang="ru-RU" altLang="ru-RU" sz="2400" dirty="0" smtClean="0"/>
              <a:t>(желательно)</a:t>
            </a:r>
          </a:p>
          <a:p>
            <a:r>
              <a:rPr lang="ru-RU" altLang="ru-RU" sz="2400" dirty="0" smtClean="0"/>
              <a:t>принцип контекста — моделирование начинается с построения контекстной диаграммы, на которой отображается только один блок— главная функция моделирующей системы, которая регламентирует начальный этап построения модели</a:t>
            </a:r>
          </a:p>
          <a:p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Примеры отображения функций в стандарте </a:t>
            </a:r>
            <a:r>
              <a:rPr lang="en-US" alt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IDEF0</a:t>
            </a:r>
            <a:endParaRPr lang="ru-RU" alt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825160"/>
            <a:ext cx="3990000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5160"/>
            <a:ext cx="417367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02038" y="332656"/>
            <a:ext cx="8418434" cy="10081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3600" dirty="0" smtClean="0"/>
              <a:t>Типы связей между блоками на диаграмме</a:t>
            </a:r>
          </a:p>
        </p:txBody>
      </p:sp>
      <p:sp>
        <p:nvSpPr>
          <p:cNvPr id="16387" name="Прямоугольник 3"/>
          <p:cNvSpPr>
            <a:spLocks noChangeArrowheads="1"/>
          </p:cNvSpPr>
          <p:nvPr/>
        </p:nvSpPr>
        <p:spPr bwMode="auto">
          <a:xfrm>
            <a:off x="684213" y="1773238"/>
            <a:ext cx="23034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ru-RU" altLang="ru-RU" sz="2100"/>
          </a:p>
        </p:txBody>
      </p:sp>
      <p:cxnSp>
        <p:nvCxnSpPr>
          <p:cNvPr id="16390" name="Прямая со стрелкой 7"/>
          <p:cNvCxnSpPr>
            <a:cxnSpLocks noChangeShapeType="1"/>
            <a:stCxn id="16388" idx="3"/>
            <a:endCxn id="16389" idx="1"/>
          </p:cNvCxnSpPr>
          <p:nvPr/>
        </p:nvCxnSpPr>
        <p:spPr bwMode="auto">
          <a:xfrm>
            <a:off x="3276600" y="2264866"/>
            <a:ext cx="1008063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5" name="Группа 4"/>
          <p:cNvGrpSpPr/>
          <p:nvPr/>
        </p:nvGrpSpPr>
        <p:grpSpPr>
          <a:xfrm>
            <a:off x="395288" y="2073275"/>
            <a:ext cx="6769100" cy="383182"/>
            <a:chOff x="395288" y="2420938"/>
            <a:chExt cx="6769100" cy="383182"/>
          </a:xfrm>
        </p:grpSpPr>
        <p:sp>
          <p:nvSpPr>
            <p:cNvPr id="16388" name="TextBox 4"/>
            <p:cNvSpPr txBox="1">
              <a:spLocks noChangeArrowheads="1"/>
            </p:cNvSpPr>
            <p:nvPr/>
          </p:nvSpPr>
          <p:spPr bwMode="auto">
            <a:xfrm>
              <a:off x="395288" y="2420938"/>
              <a:ext cx="2881312" cy="38318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1</a:t>
              </a:r>
            </a:p>
          </p:txBody>
        </p:sp>
        <p:sp>
          <p:nvSpPr>
            <p:cNvPr id="16389" name="TextBox 5"/>
            <p:cNvSpPr txBox="1">
              <a:spLocks noChangeArrowheads="1"/>
            </p:cNvSpPr>
            <p:nvPr/>
          </p:nvSpPr>
          <p:spPr bwMode="auto">
            <a:xfrm>
              <a:off x="4284663" y="2420938"/>
              <a:ext cx="2879725" cy="38318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2</a:t>
              </a:r>
            </a:p>
          </p:txBody>
        </p:sp>
        <p:cxnSp>
          <p:nvCxnSpPr>
            <p:cNvPr id="16391" name="Прямая со стрелкой 9"/>
            <p:cNvCxnSpPr>
              <a:cxnSpLocks noChangeShapeType="1"/>
              <a:stCxn id="16388" idx="3"/>
              <a:endCxn id="16389" idx="1"/>
            </p:cNvCxnSpPr>
            <p:nvPr/>
          </p:nvCxnSpPr>
          <p:spPr bwMode="auto">
            <a:xfrm>
              <a:off x="3276600" y="2612529"/>
              <a:ext cx="1008063" cy="0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2" name="TextBox 15"/>
          <p:cNvSpPr txBox="1">
            <a:spLocks noChangeArrowheads="1"/>
          </p:cNvSpPr>
          <p:nvPr/>
        </p:nvSpPr>
        <p:spPr bwMode="auto">
          <a:xfrm>
            <a:off x="323850" y="1399926"/>
            <a:ext cx="6985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а) связь по данным</a:t>
            </a:r>
          </a:p>
        </p:txBody>
      </p:sp>
      <p:sp>
        <p:nvSpPr>
          <p:cNvPr id="16393" name="TextBox 16"/>
          <p:cNvSpPr txBox="1">
            <a:spLocks noChangeArrowheads="1"/>
          </p:cNvSpPr>
          <p:nvPr/>
        </p:nvSpPr>
        <p:spPr bwMode="auto">
          <a:xfrm>
            <a:off x="288131" y="2924944"/>
            <a:ext cx="6985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б) связь по управлению</a:t>
            </a:r>
          </a:p>
        </p:txBody>
      </p:sp>
      <p:cxnSp>
        <p:nvCxnSpPr>
          <p:cNvPr id="16397" name="Прямая со стрелкой 31"/>
          <p:cNvCxnSpPr>
            <a:cxnSpLocks noChangeShapeType="1"/>
            <a:endCxn id="16395" idx="0"/>
          </p:cNvCxnSpPr>
          <p:nvPr/>
        </p:nvCxnSpPr>
        <p:spPr bwMode="auto">
          <a:xfrm flipH="1">
            <a:off x="5609374" y="4206875"/>
            <a:ext cx="793" cy="3016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6" name="Группа 5"/>
          <p:cNvGrpSpPr/>
          <p:nvPr/>
        </p:nvGrpSpPr>
        <p:grpSpPr>
          <a:xfrm>
            <a:off x="352367" y="3716337"/>
            <a:ext cx="6697663" cy="1175345"/>
            <a:chOff x="323850" y="4508500"/>
            <a:chExt cx="6697663" cy="1175345"/>
          </a:xfrm>
        </p:grpSpPr>
        <p:sp>
          <p:nvSpPr>
            <p:cNvPr id="16394" name="TextBox 17"/>
            <p:cNvSpPr txBox="1">
              <a:spLocks noChangeArrowheads="1"/>
            </p:cNvSpPr>
            <p:nvPr/>
          </p:nvSpPr>
          <p:spPr bwMode="auto">
            <a:xfrm>
              <a:off x="323850" y="4508500"/>
              <a:ext cx="3024188" cy="38318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1</a:t>
              </a:r>
            </a:p>
          </p:txBody>
        </p:sp>
        <p:sp>
          <p:nvSpPr>
            <p:cNvPr id="16395" name="TextBox 18"/>
            <p:cNvSpPr txBox="1">
              <a:spLocks noChangeArrowheads="1"/>
            </p:cNvSpPr>
            <p:nvPr/>
          </p:nvSpPr>
          <p:spPr bwMode="auto">
            <a:xfrm>
              <a:off x="4140200" y="5300663"/>
              <a:ext cx="2881313" cy="38318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2</a:t>
              </a:r>
            </a:p>
          </p:txBody>
        </p:sp>
        <p:cxnSp>
          <p:nvCxnSpPr>
            <p:cNvPr id="16396" name="Прямая со стрелкой 24"/>
            <p:cNvCxnSpPr>
              <a:cxnSpLocks noChangeShapeType="1"/>
            </p:cNvCxnSpPr>
            <p:nvPr/>
          </p:nvCxnSpPr>
          <p:spPr bwMode="auto">
            <a:xfrm>
              <a:off x="3348038" y="4724400"/>
              <a:ext cx="2232025" cy="0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Прямая со стрелкой 33"/>
            <p:cNvCxnSpPr>
              <a:cxnSpLocks noChangeShapeType="1"/>
              <a:endCxn id="16395" idx="0"/>
            </p:cNvCxnSpPr>
            <p:nvPr/>
          </p:nvCxnSpPr>
          <p:spPr bwMode="auto">
            <a:xfrm>
              <a:off x="5580063" y="4724400"/>
              <a:ext cx="794" cy="576263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6399" name="Прямая со стрелкой 41"/>
          <p:cNvCxnSpPr>
            <a:cxnSpLocks noChangeShapeType="1"/>
          </p:cNvCxnSpPr>
          <p:nvPr/>
        </p:nvCxnSpPr>
        <p:spPr bwMode="auto">
          <a:xfrm flipV="1">
            <a:off x="5651500" y="5084763"/>
            <a:ext cx="0" cy="3603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6400" name="Прямая со стрелкой 50"/>
          <p:cNvCxnSpPr>
            <a:cxnSpLocks noChangeShapeType="1"/>
          </p:cNvCxnSpPr>
          <p:nvPr/>
        </p:nvCxnSpPr>
        <p:spPr bwMode="auto">
          <a:xfrm flipV="1">
            <a:off x="5795963" y="4941888"/>
            <a:ext cx="0" cy="28733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63935" y="5445299"/>
            <a:ext cx="7777112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Связь по управлению возникает тогда, когда выход </a:t>
            </a:r>
            <a:r>
              <a:rPr lang="ru-RU" dirty="0">
                <a:latin typeface="+mn-lt"/>
              </a:rPr>
              <a:t>одного </a:t>
            </a:r>
            <a:r>
              <a:rPr lang="ru-RU" dirty="0" smtClean="0">
                <a:latin typeface="+mn-lt"/>
              </a:rPr>
              <a:t>блока непосредственно </a:t>
            </a:r>
            <a:r>
              <a:rPr lang="ru-RU" dirty="0">
                <a:latin typeface="+mn-lt"/>
              </a:rPr>
              <a:t>влияет на работу блока с меньшим доминированием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68313" y="260648"/>
            <a:ext cx="8280722" cy="86895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3600" dirty="0" smtClean="0"/>
              <a:t>Типы связей между блоками на диаграмме</a:t>
            </a:r>
          </a:p>
        </p:txBody>
      </p:sp>
      <p:sp>
        <p:nvSpPr>
          <p:cNvPr id="17411" name="Прямоугольник 3"/>
          <p:cNvSpPr>
            <a:spLocks noChangeArrowheads="1"/>
          </p:cNvSpPr>
          <p:nvPr/>
        </p:nvSpPr>
        <p:spPr bwMode="auto">
          <a:xfrm>
            <a:off x="684213" y="1773238"/>
            <a:ext cx="23034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ru-RU" altLang="ru-RU" sz="2100"/>
          </a:p>
        </p:txBody>
      </p:sp>
      <p:cxnSp>
        <p:nvCxnSpPr>
          <p:cNvPr id="17412" name="Прямая со стрелкой 7"/>
          <p:cNvCxnSpPr>
            <a:cxnSpLocks noChangeShapeType="1"/>
          </p:cNvCxnSpPr>
          <p:nvPr/>
        </p:nvCxnSpPr>
        <p:spPr bwMode="auto">
          <a:xfrm>
            <a:off x="3289300" y="2263775"/>
            <a:ext cx="982663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7413" name="Прямая со стрелкой 31"/>
          <p:cNvCxnSpPr>
            <a:cxnSpLocks noChangeShapeType="1"/>
          </p:cNvCxnSpPr>
          <p:nvPr/>
        </p:nvCxnSpPr>
        <p:spPr bwMode="auto">
          <a:xfrm>
            <a:off x="5653088" y="3487738"/>
            <a:ext cx="0" cy="2889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17414" name="TextBox 34"/>
          <p:cNvSpPr txBox="1">
            <a:spLocks noChangeArrowheads="1"/>
          </p:cNvSpPr>
          <p:nvPr/>
        </p:nvSpPr>
        <p:spPr bwMode="auto">
          <a:xfrm>
            <a:off x="395288" y="1340473"/>
            <a:ext cx="69834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в) связь по механизму</a:t>
            </a:r>
          </a:p>
        </p:txBody>
      </p:sp>
      <p:cxnSp>
        <p:nvCxnSpPr>
          <p:cNvPr id="17415" name="Прямая со стрелкой 41"/>
          <p:cNvCxnSpPr>
            <a:cxnSpLocks noChangeShapeType="1"/>
          </p:cNvCxnSpPr>
          <p:nvPr/>
        </p:nvCxnSpPr>
        <p:spPr bwMode="auto">
          <a:xfrm flipV="1">
            <a:off x="5651500" y="5084763"/>
            <a:ext cx="0" cy="3603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17416" name="TextBox 45"/>
          <p:cNvSpPr txBox="1">
            <a:spLocks noChangeArrowheads="1"/>
          </p:cNvSpPr>
          <p:nvPr/>
        </p:nvSpPr>
        <p:spPr bwMode="auto">
          <a:xfrm>
            <a:off x="395288" y="3159257"/>
            <a:ext cx="69834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г) обратная связь по данным</a:t>
            </a:r>
          </a:p>
        </p:txBody>
      </p:sp>
      <p:cxnSp>
        <p:nvCxnSpPr>
          <p:cNvPr id="17417" name="Прямая со стрелкой 50"/>
          <p:cNvCxnSpPr>
            <a:cxnSpLocks noChangeShapeType="1"/>
          </p:cNvCxnSpPr>
          <p:nvPr/>
        </p:nvCxnSpPr>
        <p:spPr bwMode="auto">
          <a:xfrm flipV="1">
            <a:off x="5795963" y="4941888"/>
            <a:ext cx="0" cy="28733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17418" name="Группа 24"/>
          <p:cNvGrpSpPr>
            <a:grpSpLocks/>
          </p:cNvGrpSpPr>
          <p:nvPr/>
        </p:nvGrpSpPr>
        <p:grpSpPr bwMode="auto">
          <a:xfrm>
            <a:off x="539750" y="1930734"/>
            <a:ext cx="6840538" cy="742628"/>
            <a:chOff x="467544" y="2348880"/>
            <a:chExt cx="6840165" cy="743856"/>
          </a:xfrm>
        </p:grpSpPr>
        <p:sp>
          <p:nvSpPr>
            <p:cNvPr id="17433" name="TextBox 35"/>
            <p:cNvSpPr txBox="1">
              <a:spLocks noChangeArrowheads="1"/>
            </p:cNvSpPr>
            <p:nvPr/>
          </p:nvSpPr>
          <p:spPr bwMode="auto">
            <a:xfrm>
              <a:off x="467544" y="2348880"/>
              <a:ext cx="2881313" cy="38381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1</a:t>
              </a:r>
            </a:p>
          </p:txBody>
        </p:sp>
        <p:sp>
          <p:nvSpPr>
            <p:cNvPr id="17434" name="TextBox 36"/>
            <p:cNvSpPr txBox="1">
              <a:spLocks noChangeArrowheads="1"/>
            </p:cNvSpPr>
            <p:nvPr/>
          </p:nvSpPr>
          <p:spPr bwMode="auto">
            <a:xfrm>
              <a:off x="4427984" y="2708920"/>
              <a:ext cx="2879725" cy="38381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2</a:t>
              </a:r>
            </a:p>
          </p:txBody>
        </p:sp>
        <p:cxnSp>
          <p:nvCxnSpPr>
            <p:cNvPr id="17435" name="Соединительная линия уступом 56"/>
            <p:cNvCxnSpPr>
              <a:cxnSpLocks noChangeShapeType="1"/>
              <a:stCxn id="17433" idx="3"/>
              <a:endCxn id="17434" idx="2"/>
            </p:cNvCxnSpPr>
            <p:nvPr/>
          </p:nvCxnSpPr>
          <p:spPr bwMode="auto">
            <a:xfrm>
              <a:off x="3348857" y="2540788"/>
              <a:ext cx="2518990" cy="551948"/>
            </a:xfrm>
            <a:prstGeom prst="bentConnector4">
              <a:avLst>
                <a:gd name="adj1" fmla="val 21420"/>
                <a:gd name="adj2" fmla="val 141485"/>
              </a:avLst>
            </a:prstGeom>
            <a:noFill/>
            <a:ln w="254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9" name="Группа 22"/>
          <p:cNvGrpSpPr>
            <a:grpSpLocks/>
          </p:cNvGrpSpPr>
          <p:nvPr/>
        </p:nvGrpSpPr>
        <p:grpSpPr bwMode="auto">
          <a:xfrm>
            <a:off x="482353" y="3776662"/>
            <a:ext cx="7215186" cy="743373"/>
            <a:chOff x="381497" y="4293096"/>
            <a:chExt cx="7215831" cy="743061"/>
          </a:xfrm>
        </p:grpSpPr>
        <p:sp>
          <p:nvSpPr>
            <p:cNvPr id="17428" name="TextBox 58"/>
            <p:cNvSpPr txBox="1">
              <a:spLocks noChangeArrowheads="1"/>
            </p:cNvSpPr>
            <p:nvPr/>
          </p:nvSpPr>
          <p:spPr bwMode="auto">
            <a:xfrm>
              <a:off x="827584" y="4653136"/>
              <a:ext cx="2879725" cy="38302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1</a:t>
              </a:r>
            </a:p>
          </p:txBody>
        </p:sp>
        <p:sp>
          <p:nvSpPr>
            <p:cNvPr id="17429" name="TextBox 59"/>
            <p:cNvSpPr txBox="1">
              <a:spLocks noChangeArrowheads="1"/>
            </p:cNvSpPr>
            <p:nvPr/>
          </p:nvSpPr>
          <p:spPr bwMode="auto">
            <a:xfrm>
              <a:off x="4716016" y="4653136"/>
              <a:ext cx="2881312" cy="38302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2</a:t>
              </a:r>
            </a:p>
          </p:txBody>
        </p:sp>
        <p:cxnSp>
          <p:nvCxnSpPr>
            <p:cNvPr id="17430" name="Прямая со стрелкой 61"/>
            <p:cNvCxnSpPr>
              <a:cxnSpLocks noChangeShapeType="1"/>
              <a:stCxn id="17428" idx="3"/>
              <a:endCxn id="17429" idx="1"/>
            </p:cNvCxnSpPr>
            <p:nvPr/>
          </p:nvCxnSpPr>
          <p:spPr bwMode="auto">
            <a:xfrm>
              <a:off x="3707309" y="4844646"/>
              <a:ext cx="1008707" cy="0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1" name="Соединительная линия уступом 63"/>
            <p:cNvCxnSpPr>
              <a:cxnSpLocks noChangeShapeType="1"/>
              <a:stCxn id="17429" idx="3"/>
            </p:cNvCxnSpPr>
            <p:nvPr/>
          </p:nvCxnSpPr>
          <p:spPr bwMode="auto">
            <a:xfrm flipH="1" flipV="1">
              <a:off x="395536" y="4293096"/>
              <a:ext cx="7201792" cy="551550"/>
            </a:xfrm>
            <a:prstGeom prst="bentConnector3">
              <a:avLst>
                <a:gd name="adj1" fmla="val -3174"/>
              </a:avLst>
            </a:prstGeom>
            <a:noFill/>
            <a:ln w="254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Shape 65"/>
            <p:cNvCxnSpPr>
              <a:cxnSpLocks noChangeShapeType="1"/>
              <a:endCxn id="17428" idx="1"/>
            </p:cNvCxnSpPr>
            <p:nvPr/>
          </p:nvCxnSpPr>
          <p:spPr bwMode="auto">
            <a:xfrm rot="16200000" flipH="1">
              <a:off x="334161" y="4351222"/>
              <a:ext cx="540760" cy="446088"/>
            </a:xfrm>
            <a:prstGeom prst="bentConnector2">
              <a:avLst/>
            </a:prstGeom>
            <a:noFill/>
            <a:ln w="254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20" name="TextBox 45"/>
          <p:cNvSpPr txBox="1">
            <a:spLocks noChangeArrowheads="1"/>
          </p:cNvSpPr>
          <p:nvPr/>
        </p:nvSpPr>
        <p:spPr bwMode="auto">
          <a:xfrm>
            <a:off x="539750" y="5013325"/>
            <a:ext cx="69834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д) обратная связь по управлению</a:t>
            </a:r>
          </a:p>
        </p:txBody>
      </p:sp>
      <p:cxnSp>
        <p:nvCxnSpPr>
          <p:cNvPr id="17421" name="Соединительная линия уступом 63"/>
          <p:cNvCxnSpPr>
            <a:cxnSpLocks noChangeShapeType="1"/>
            <a:stCxn id="17425" idx="3"/>
          </p:cNvCxnSpPr>
          <p:nvPr/>
        </p:nvCxnSpPr>
        <p:spPr bwMode="auto">
          <a:xfrm flipH="1" flipV="1">
            <a:off x="2051051" y="5589588"/>
            <a:ext cx="5776912" cy="551781"/>
          </a:xfrm>
          <a:prstGeom prst="bentConnector3">
            <a:avLst>
              <a:gd name="adj1" fmla="val -3957"/>
            </a:avLst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Прямая со стрелкой 34"/>
          <p:cNvCxnSpPr>
            <a:cxnSpLocks noChangeShapeType="1"/>
          </p:cNvCxnSpPr>
          <p:nvPr/>
        </p:nvCxnSpPr>
        <p:spPr bwMode="auto">
          <a:xfrm>
            <a:off x="2124075" y="5589588"/>
            <a:ext cx="0" cy="3603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17423" name="Группа 39"/>
          <p:cNvGrpSpPr>
            <a:grpSpLocks/>
          </p:cNvGrpSpPr>
          <p:nvPr/>
        </p:nvGrpSpPr>
        <p:grpSpPr bwMode="auto">
          <a:xfrm>
            <a:off x="1057275" y="5589587"/>
            <a:ext cx="6770688" cy="743373"/>
            <a:chOff x="1057648" y="5589240"/>
            <a:chExt cx="6769744" cy="743061"/>
          </a:xfrm>
        </p:grpSpPr>
        <p:sp>
          <p:nvSpPr>
            <p:cNvPr id="17424" name="TextBox 58"/>
            <p:cNvSpPr txBox="1">
              <a:spLocks noChangeArrowheads="1"/>
            </p:cNvSpPr>
            <p:nvPr/>
          </p:nvSpPr>
          <p:spPr bwMode="auto">
            <a:xfrm>
              <a:off x="1057648" y="5949280"/>
              <a:ext cx="2879725" cy="38302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1</a:t>
              </a:r>
            </a:p>
          </p:txBody>
        </p:sp>
        <p:sp>
          <p:nvSpPr>
            <p:cNvPr id="17425" name="TextBox 59"/>
            <p:cNvSpPr txBox="1">
              <a:spLocks noChangeArrowheads="1"/>
            </p:cNvSpPr>
            <p:nvPr/>
          </p:nvSpPr>
          <p:spPr bwMode="auto">
            <a:xfrm>
              <a:off x="4946080" y="5949280"/>
              <a:ext cx="2881312" cy="38302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buChar char="l"/>
                <a:defRPr sz="3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lr>
                  <a:schemeClr val="accent2"/>
                </a:buClr>
                <a:buChar char="l"/>
                <a:defRPr sz="2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lr>
                  <a:schemeClr val="accent1"/>
                </a:buClr>
                <a:buChar char="l"/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SzPct val="75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lr>
                  <a:schemeClr val="folHlink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ru-RU" altLang="ru-RU" sz="2100" dirty="0">
                  <a:latin typeface="+mn-lt"/>
                </a:rPr>
                <a:t>Функция 2</a:t>
              </a:r>
            </a:p>
          </p:txBody>
        </p:sp>
        <p:cxnSp>
          <p:nvCxnSpPr>
            <p:cNvPr id="17426" name="Прямая со стрелкой 61"/>
            <p:cNvCxnSpPr>
              <a:cxnSpLocks noChangeShapeType="1"/>
              <a:stCxn id="17424" idx="3"/>
              <a:endCxn id="17425" idx="1"/>
            </p:cNvCxnSpPr>
            <p:nvPr/>
          </p:nvCxnSpPr>
          <p:spPr bwMode="auto">
            <a:xfrm>
              <a:off x="3937373" y="6140790"/>
              <a:ext cx="1008706" cy="0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Прямая со стрелкой 36"/>
            <p:cNvCxnSpPr>
              <a:cxnSpLocks noChangeShapeType="1"/>
            </p:cNvCxnSpPr>
            <p:nvPr/>
          </p:nvCxnSpPr>
          <p:spPr bwMode="auto">
            <a:xfrm>
              <a:off x="2051720" y="5589240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941388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Правила декомпозиции</a:t>
            </a:r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160325" y="4437112"/>
            <a:ext cx="374491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Пример контекстной диаграммы для основной функции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4624411" y="5589240"/>
            <a:ext cx="388937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Пример декомпозиции основной функции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97" y="2204864"/>
            <a:ext cx="4633202" cy="289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3130475" cy="257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20688"/>
            <a:ext cx="7772400" cy="796950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4600" dirty="0"/>
              <a:t>Лекция </a:t>
            </a:r>
            <a:r>
              <a:rPr lang="en-US" altLang="ru-RU" sz="4600" dirty="0"/>
              <a:t>5</a:t>
            </a:r>
            <a:endParaRPr lang="ru-RU" altLang="ru-RU" sz="4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584" y="1844824"/>
            <a:ext cx="7772400" cy="234124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dirty="0" smtClean="0"/>
              <a:t>   </a:t>
            </a:r>
            <a:endParaRPr lang="ru-RU" altLang="ru-RU" sz="3900" b="1" dirty="0" smtClean="0"/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altLang="ru-RU" sz="3900" b="1" dirty="0" smtClean="0"/>
              <a:t> </a:t>
            </a:r>
            <a:r>
              <a:rPr lang="ru-RU" altLang="ru-RU" sz="3900" dirty="0" smtClean="0"/>
              <a:t>Структурное программирование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52606" cy="129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3200" dirty="0" smtClean="0"/>
              <a:t>Преимущества использования функционального моделирования средствами IDEF0</a:t>
            </a:r>
          </a:p>
        </p:txBody>
      </p:sp>
      <p:sp>
        <p:nvSpPr>
          <p:cNvPr id="2048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435975" cy="475198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altLang="ru-RU" dirty="0" smtClean="0"/>
              <a:t>Построение IDEF-диаграмм позволяет найти ответы на следующие вопросы: </a:t>
            </a:r>
          </a:p>
          <a:p>
            <a:pPr marL="0" indent="0"/>
            <a:r>
              <a:rPr lang="en-US" altLang="ru-RU" dirty="0" smtClean="0"/>
              <a:t> </a:t>
            </a:r>
            <a:r>
              <a:rPr lang="ru-RU" altLang="ru-RU" dirty="0" smtClean="0"/>
              <a:t>что поступает в "</a:t>
            </a:r>
            <a:r>
              <a:rPr lang="ru-RU" altLang="ru-RU" dirty="0"/>
              <a:t>на </a:t>
            </a:r>
            <a:r>
              <a:rPr lang="ru-RU" altLang="ru-RU" dirty="0" smtClean="0"/>
              <a:t>входе" </a:t>
            </a:r>
          </a:p>
          <a:p>
            <a:pPr marL="0" indent="0"/>
            <a:r>
              <a:rPr lang="en-US" altLang="ru-RU" dirty="0" smtClean="0"/>
              <a:t> </a:t>
            </a:r>
            <a:r>
              <a:rPr lang="ru-RU" altLang="ru-RU" dirty="0" smtClean="0"/>
              <a:t>какие функции и в какой последовательности выполняются</a:t>
            </a:r>
          </a:p>
          <a:p>
            <a:pPr marL="0" indent="0"/>
            <a:r>
              <a:rPr lang="en-US" altLang="ru-RU" dirty="0" smtClean="0"/>
              <a:t> </a:t>
            </a:r>
            <a:r>
              <a:rPr lang="ru-RU" altLang="ru-RU" dirty="0" smtClean="0"/>
              <a:t>какие ресурсы (механизмы) используются для выполнения функции </a:t>
            </a:r>
          </a:p>
          <a:p>
            <a:pPr marL="0" indent="0"/>
            <a:r>
              <a:rPr lang="en-US" altLang="ru-RU" dirty="0" smtClean="0"/>
              <a:t> </a:t>
            </a:r>
            <a:r>
              <a:rPr lang="ru-RU" altLang="ru-RU" dirty="0" smtClean="0"/>
              <a:t>чем руководствуется исполнитель при выполнении каждой из функций</a:t>
            </a:r>
          </a:p>
          <a:p>
            <a:pPr marL="0" indent="0"/>
            <a:r>
              <a:rPr lang="en-US" altLang="ru-RU" dirty="0" smtClean="0"/>
              <a:t> </a:t>
            </a:r>
            <a:r>
              <a:rPr lang="ru-RU" altLang="ru-RU" dirty="0" smtClean="0"/>
              <a:t>что является результатом работы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128" y="260648"/>
            <a:ext cx="7772400" cy="580926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Выполнение лабораторной работы</a:t>
            </a:r>
            <a:endParaRPr lang="ru-RU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80312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9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4" y="395246"/>
            <a:ext cx="8712967" cy="59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7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ru-RU" altLang="ru-RU" sz="3600" dirty="0" smtClean="0"/>
              <a:t>Требования к оформлению домашнего задания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57338"/>
            <a:ext cx="8218488" cy="4967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 smtClean="0"/>
              <a:t>1. Постановка задачи (условие задачи)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1.1. Допущения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1.2. Пример работы («черный ящик»)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 smtClean="0"/>
              <a:t>2. Декомпозиция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2.1. Диаграммы </a:t>
            </a:r>
            <a:r>
              <a:rPr lang="en-US" altLang="ru-RU" sz="2000" dirty="0" smtClean="0"/>
              <a:t>IDEF</a:t>
            </a:r>
            <a:r>
              <a:rPr lang="ru-RU" altLang="ru-RU" sz="2000" dirty="0" smtClean="0"/>
              <a:t>0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2.2. Спецификации модулей (выделенных подзадач)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2.3. Тесты («черный ящик»)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 smtClean="0"/>
              <a:t>3. Алгоритмы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3.1. Основной алгоритм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3.2. Алгоритмы модулей, записанные на псевдокоде, с обязательным указанием входа и выхода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 smtClean="0"/>
              <a:t>4. Распределение по «юнитам»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4.1. Название «юнита»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4.2. Список подзадач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543800" cy="941387"/>
          </a:xfrm>
        </p:spPr>
        <p:txBody>
          <a:bodyPr/>
          <a:lstStyle/>
          <a:p>
            <a:r>
              <a:rPr lang="ru-RU" altLang="ru-RU" dirty="0" smtClean="0"/>
              <a:t>Постановка задачи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 smtClean="0"/>
              <a:t>Задан текстовый файл, на каждой строке которого располагаются целые числа. Необходимо вывести на печать те строки этого файла, которые содержат хотя бы одно число Фибоначчи</a:t>
            </a:r>
            <a:endParaRPr lang="ru-RU" altLang="ru-RU" sz="2000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smtClean="0"/>
              <a:t>Допущения</a:t>
            </a:r>
            <a:endParaRPr lang="ru-RU" altLang="ru-RU" sz="2000" dirty="0" smtClean="0"/>
          </a:p>
          <a:p>
            <a:pPr marL="0" indent="0">
              <a:lnSpc>
                <a:spcPct val="90000"/>
              </a:lnSpc>
            </a:pPr>
            <a:r>
              <a:rPr lang="ru-RU" altLang="ru-RU" sz="2000" dirty="0" smtClean="0"/>
              <a:t> В файле только числа, которые записаны правильно</a:t>
            </a:r>
          </a:p>
          <a:p>
            <a:pPr marL="0" indent="0">
              <a:lnSpc>
                <a:spcPct val="90000"/>
              </a:lnSpc>
            </a:pPr>
            <a:r>
              <a:rPr lang="ru-RU" altLang="ru-RU" sz="2000" dirty="0" smtClean="0"/>
              <a:t> Чисел в строке не больше 100</a:t>
            </a:r>
          </a:p>
          <a:p>
            <a:pPr marL="0" indent="0">
              <a:lnSpc>
                <a:spcPct val="90000"/>
              </a:lnSpc>
            </a:pPr>
            <a:r>
              <a:rPr lang="ru-RU" altLang="ru-RU" sz="2000" dirty="0" smtClean="0"/>
              <a:t> Числа разделяются произвольным количеством пробелов </a:t>
            </a:r>
          </a:p>
          <a:p>
            <a:pPr marL="0" indent="0">
              <a:lnSpc>
                <a:spcPct val="90000"/>
              </a:lnSpc>
            </a:pPr>
            <a:r>
              <a:rPr lang="ru-RU" altLang="ru-RU" sz="2000" dirty="0" smtClean="0"/>
              <a:t> Количество чисел в строке не указывается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altLang="ru-RU" sz="2000" dirty="0" smtClean="0"/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Примечание:  Условие задачи выдается. Допущения и примеры работы программы студент должен сформулировать самостоятельно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3084"/>
            <a:ext cx="8496040" cy="86965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800" dirty="0" smtClean="0"/>
              <a:t>Поиск чисел Фибоначчи в строках текстового файла (контекстная диаграмма)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52163"/>
            <a:ext cx="8329772" cy="564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1" y="1052736"/>
            <a:ext cx="86409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6" y="1196752"/>
            <a:ext cx="867170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543800" cy="796950"/>
          </a:xfrm>
        </p:spPr>
        <p:txBody>
          <a:bodyPr/>
          <a:lstStyle/>
          <a:p>
            <a:r>
              <a:rPr lang="ru-RU" altLang="ru-RU" dirty="0" smtClean="0"/>
              <a:t>Примеры работы программы</a:t>
            </a:r>
          </a:p>
        </p:txBody>
      </p:sp>
      <p:graphicFrame>
        <p:nvGraphicFramePr>
          <p:cNvPr id="29717" name="Group 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74464501"/>
              </p:ext>
            </p:extLst>
          </p:nvPr>
        </p:nvGraphicFramePr>
        <p:xfrm>
          <a:off x="251520" y="1484784"/>
          <a:ext cx="8568952" cy="4753617"/>
        </p:xfrm>
        <a:graphic>
          <a:graphicData uri="http://schemas.openxmlformats.org/drawingml/2006/table">
            <a:tbl>
              <a:tblPr/>
              <a:tblGrid>
                <a:gridCol w="4284476"/>
                <a:gridCol w="4284476"/>
              </a:tblGrid>
              <a:tr h="7142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Исх. файл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Вывод</a:t>
                      </a:r>
                      <a:endParaRPr kumimoji="0" lang="ru-RU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7889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Несуществующий файл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Сообщение «Файл не существует»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7889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Пустой файл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Сообщение «Пустой файл»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4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6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9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14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18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37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Сообщение «Файл не содержит чисел Фибоначчи»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5602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1  4  6  7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4  6  9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-13  0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10  8  12  55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4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6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10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12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55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772400" cy="868958"/>
          </a:xfrm>
        </p:spPr>
        <p:txBody>
          <a:bodyPr/>
          <a:lstStyle/>
          <a:p>
            <a:r>
              <a:rPr lang="ru-RU" altLang="ru-RU" dirty="0" smtClean="0"/>
              <a:t>Псевдокод основной программы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313"/>
            <a:ext cx="8229600" cy="5040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dirty="0" smtClean="0"/>
              <a:t>Вход: имя файла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dirty="0" smtClean="0"/>
              <a:t>Выход: -</a:t>
            </a:r>
            <a:endParaRPr lang="en-US" altLang="ru-RU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dirty="0" smtClean="0"/>
              <a:t>Открыть файл </a:t>
            </a:r>
            <a:r>
              <a:rPr lang="en-US" altLang="ru-RU" sz="2100" dirty="0" smtClean="0"/>
              <a:t>f</a:t>
            </a:r>
            <a:r>
              <a:rPr lang="ru-RU" altLang="ru-RU" sz="2100" dirty="0" smtClean="0"/>
              <a:t> с указанным именем</a:t>
            </a:r>
            <a:endParaRPr lang="ru-RU" altLang="ru-RU" sz="2100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b="1" dirty="0" smtClean="0"/>
              <a:t>если </a:t>
            </a:r>
            <a:r>
              <a:rPr lang="ru-RU" altLang="ru-RU" sz="2100" dirty="0" smtClean="0"/>
              <a:t>файл существует и он не пустой </a:t>
            </a:r>
            <a:r>
              <a:rPr lang="ru-RU" altLang="ru-RU" sz="2100" b="1" dirty="0" smtClean="0"/>
              <a:t>то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b="1" dirty="0" smtClean="0"/>
              <a:t>   пока</a:t>
            </a:r>
            <a:r>
              <a:rPr lang="ru-RU" altLang="ru-RU" sz="2100" dirty="0" smtClean="0"/>
              <a:t> не конец файла </a:t>
            </a:r>
            <a:r>
              <a:rPr lang="en-US" altLang="ru-RU" sz="2100" dirty="0" smtClean="0"/>
              <a:t>f </a:t>
            </a:r>
            <a:r>
              <a:rPr lang="ru-RU" altLang="ru-RU" sz="2100" b="1" dirty="0" smtClean="0"/>
              <a:t>делать</a:t>
            </a:r>
            <a:endParaRPr lang="ru-RU" altLang="ru-RU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dirty="0" smtClean="0"/>
              <a:t>	   </a:t>
            </a:r>
            <a:r>
              <a:rPr lang="en-US" altLang="ru-RU" sz="2100" dirty="0" err="1" smtClean="0"/>
              <a:t>ReadArray</a:t>
            </a:r>
            <a:r>
              <a:rPr lang="en-US" altLang="ru-RU" sz="2100" dirty="0" smtClean="0"/>
              <a:t>(f, a,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100" dirty="0" smtClean="0"/>
              <a:t>	</a:t>
            </a:r>
            <a:r>
              <a:rPr lang="ru-RU" altLang="ru-RU" sz="2100" dirty="0" smtClean="0"/>
              <a:t>      </a:t>
            </a:r>
            <a:r>
              <a:rPr lang="ru-RU" altLang="ru-RU" sz="2100" b="1" dirty="0" smtClean="0"/>
              <a:t>если</a:t>
            </a:r>
            <a:r>
              <a:rPr lang="ru-RU" altLang="ru-RU" sz="2100" dirty="0" smtClean="0"/>
              <a:t> </a:t>
            </a:r>
            <a:r>
              <a:rPr lang="en-US" altLang="ru-RU" sz="2100" dirty="0" err="1" smtClean="0"/>
              <a:t>CountFibonNumbers</a:t>
            </a:r>
            <a:r>
              <a:rPr lang="en-US" altLang="ru-RU" sz="2100" dirty="0" smtClean="0"/>
              <a:t>(a, n) </a:t>
            </a:r>
            <a:r>
              <a:rPr lang="ru-RU" altLang="ru-RU" sz="2100" dirty="0" smtClean="0"/>
              <a:t>не равно 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b="1" dirty="0"/>
              <a:t> </a:t>
            </a:r>
            <a:r>
              <a:rPr lang="ru-RU" altLang="ru-RU" sz="2100" b="1" dirty="0" smtClean="0"/>
              <a:t>           то </a:t>
            </a:r>
            <a:r>
              <a:rPr lang="en-US" altLang="ru-RU" sz="2100" dirty="0" err="1" smtClean="0"/>
              <a:t>PrintArray</a:t>
            </a:r>
            <a:r>
              <a:rPr lang="en-US" altLang="ru-RU" sz="2100" dirty="0" smtClean="0"/>
              <a:t>(a, n)</a:t>
            </a:r>
            <a:endParaRPr lang="ru-RU" altLang="ru-RU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dirty="0" smtClean="0"/>
              <a:t>	      </a:t>
            </a:r>
            <a:r>
              <a:rPr lang="ru-RU" altLang="ru-RU" sz="2100" b="1" dirty="0" smtClean="0"/>
              <a:t>все если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b="1" dirty="0" smtClean="0"/>
              <a:t>    все</a:t>
            </a:r>
            <a:r>
              <a:rPr lang="en-US" altLang="ru-RU" sz="2100" b="1" dirty="0" smtClean="0"/>
              <a:t> </a:t>
            </a:r>
            <a:r>
              <a:rPr lang="ru-RU" altLang="ru-RU" sz="2100" b="1" dirty="0" smtClean="0"/>
              <a:t>пока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b="1" dirty="0"/>
              <a:t>все если</a:t>
            </a:r>
            <a:endParaRPr lang="ru-RU" altLang="ru-RU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dirty="0" smtClean="0"/>
              <a:t>Закрыть файл </a:t>
            </a:r>
            <a:r>
              <a:rPr lang="en-US" altLang="ru-RU" sz="2100" dirty="0" smtClean="0"/>
              <a:t>f</a:t>
            </a:r>
            <a:endParaRPr lang="ru-RU" altLang="ru-RU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altLang="ru-RU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dirty="0" smtClean="0"/>
              <a:t>Примечания:   </a:t>
            </a:r>
            <a:r>
              <a:rPr lang="en-US" altLang="ru-RU" sz="2100" dirty="0" smtClean="0"/>
              <a:t>f</a:t>
            </a:r>
            <a:r>
              <a:rPr lang="ru-RU" altLang="ru-RU" sz="2100" dirty="0" smtClean="0"/>
              <a:t> –файловая переменная</a:t>
            </a:r>
            <a:endParaRPr lang="en-US" altLang="ru-RU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dirty="0" smtClean="0"/>
              <a:t>                              </a:t>
            </a:r>
            <a:r>
              <a:rPr lang="en-US" altLang="ru-RU" sz="2100" dirty="0" smtClean="0"/>
              <a:t>a </a:t>
            </a:r>
            <a:r>
              <a:rPr lang="ru-RU" altLang="ru-RU" sz="2100" dirty="0" smtClean="0"/>
              <a:t>– массив целых чисел</a:t>
            </a:r>
            <a:endParaRPr lang="en-US" altLang="ru-RU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100" dirty="0" smtClean="0"/>
              <a:t>                              </a:t>
            </a:r>
            <a:r>
              <a:rPr lang="en-US" altLang="ru-RU" sz="2100" dirty="0" smtClean="0"/>
              <a:t>n </a:t>
            </a:r>
            <a:r>
              <a:rPr lang="ru-RU" altLang="ru-RU" sz="2100" dirty="0" smtClean="0"/>
              <a:t>– количество элементов в массиве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altLang="ru-RU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3500" smtClean="0"/>
              <a:t>Схема «хаотического» создания ранних программных продуктов 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079500" y="1700213"/>
            <a:ext cx="6121400" cy="4176712"/>
            <a:chOff x="2492" y="5767"/>
            <a:chExt cx="7800" cy="2712"/>
          </a:xfrm>
        </p:grpSpPr>
        <p:grpSp>
          <p:nvGrpSpPr>
            <p:cNvPr id="5124" name="Group 4"/>
            <p:cNvGrpSpPr>
              <a:grpSpLocks/>
            </p:cNvGrpSpPr>
            <p:nvPr/>
          </p:nvGrpSpPr>
          <p:grpSpPr bwMode="auto">
            <a:xfrm>
              <a:off x="2492" y="5767"/>
              <a:ext cx="7800" cy="2712"/>
              <a:chOff x="2492" y="5767"/>
              <a:chExt cx="7800" cy="2712"/>
            </a:xfrm>
          </p:grpSpPr>
          <p:grpSp>
            <p:nvGrpSpPr>
              <p:cNvPr id="5127" name="Group 5"/>
              <p:cNvGrpSpPr>
                <a:grpSpLocks/>
              </p:cNvGrpSpPr>
              <p:nvPr/>
            </p:nvGrpSpPr>
            <p:grpSpPr bwMode="auto">
              <a:xfrm>
                <a:off x="3735" y="5993"/>
                <a:ext cx="4859" cy="791"/>
                <a:chOff x="3057" y="6106"/>
                <a:chExt cx="4859" cy="791"/>
              </a:xfrm>
            </p:grpSpPr>
            <p:sp>
              <p:nvSpPr>
                <p:cNvPr id="5135" name="Rectangle 6"/>
                <p:cNvSpPr>
                  <a:spLocks noChangeArrowheads="1"/>
                </p:cNvSpPr>
                <p:nvPr/>
              </p:nvSpPr>
              <p:spPr bwMode="auto">
                <a:xfrm>
                  <a:off x="3057" y="6106"/>
                  <a:ext cx="4859" cy="79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513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283" y="6219"/>
                  <a:ext cx="4294" cy="56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1800" b="1" dirty="0">
                      <a:latin typeface="+mn-lt"/>
                    </a:rPr>
                    <a:t>Кодирование и тестирование</a:t>
                  </a:r>
                  <a:endParaRPr lang="ru-RU" altLang="ru-RU" sz="2800" b="1" dirty="0">
                    <a:latin typeface="+mn-lt"/>
                  </a:endParaRPr>
                </a:p>
              </p:txBody>
            </p:sp>
          </p:grpSp>
          <p:grpSp>
            <p:nvGrpSpPr>
              <p:cNvPr id="5128" name="Group 8"/>
              <p:cNvGrpSpPr>
                <a:grpSpLocks/>
              </p:cNvGrpSpPr>
              <p:nvPr/>
            </p:nvGrpSpPr>
            <p:grpSpPr bwMode="auto">
              <a:xfrm>
                <a:off x="3622" y="7575"/>
                <a:ext cx="4746" cy="904"/>
                <a:chOff x="3622" y="7575"/>
                <a:chExt cx="4746" cy="904"/>
              </a:xfrm>
            </p:grpSpPr>
            <p:sp>
              <p:nvSpPr>
                <p:cNvPr id="5133" name="Rectangle 9"/>
                <p:cNvSpPr>
                  <a:spLocks noChangeArrowheads="1"/>
                </p:cNvSpPr>
                <p:nvPr/>
              </p:nvSpPr>
              <p:spPr bwMode="auto">
                <a:xfrm>
                  <a:off x="3622" y="7575"/>
                  <a:ext cx="4746" cy="90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513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61" y="7691"/>
                  <a:ext cx="4181" cy="6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1800" b="1" dirty="0">
                      <a:latin typeface="+mn-lt"/>
                    </a:rPr>
                    <a:t>Делать, пока не будет сделано</a:t>
                  </a:r>
                  <a:endParaRPr lang="ru-RU" altLang="ru-RU" sz="2800" b="1" dirty="0">
                    <a:latin typeface="+mn-lt"/>
                  </a:endParaRPr>
                </a:p>
              </p:txBody>
            </p:sp>
          </p:grpSp>
          <p:sp>
            <p:nvSpPr>
              <p:cNvPr id="5129" name="Line 11"/>
              <p:cNvSpPr>
                <a:spLocks noChangeShapeType="1"/>
              </p:cNvSpPr>
              <p:nvPr/>
            </p:nvSpPr>
            <p:spPr bwMode="auto">
              <a:xfrm>
                <a:off x="2492" y="6445"/>
                <a:ext cx="12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0" name="Line 12"/>
              <p:cNvSpPr>
                <a:spLocks noChangeShapeType="1"/>
              </p:cNvSpPr>
              <p:nvPr/>
            </p:nvSpPr>
            <p:spPr bwMode="auto">
              <a:xfrm>
                <a:off x="8594" y="6332"/>
                <a:ext cx="16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1" name="Text Box 13"/>
              <p:cNvSpPr txBox="1">
                <a:spLocks noChangeArrowheads="1"/>
              </p:cNvSpPr>
              <p:nvPr/>
            </p:nvSpPr>
            <p:spPr bwMode="auto">
              <a:xfrm>
                <a:off x="2605" y="5767"/>
                <a:ext cx="1017" cy="5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400" b="1" dirty="0">
                    <a:latin typeface="+mn-lt"/>
                  </a:rPr>
                  <a:t>Входы</a:t>
                </a:r>
                <a:endParaRPr lang="ru-RU" altLang="ru-RU" sz="2800" b="1" dirty="0">
                  <a:latin typeface="+mn-lt"/>
                </a:endParaRPr>
              </a:p>
            </p:txBody>
          </p:sp>
          <p:sp>
            <p:nvSpPr>
              <p:cNvPr id="5132" name="Text Box 14"/>
              <p:cNvSpPr txBox="1">
                <a:spLocks noChangeArrowheads="1"/>
              </p:cNvSpPr>
              <p:nvPr/>
            </p:nvSpPr>
            <p:spPr bwMode="auto">
              <a:xfrm>
                <a:off x="8823" y="5767"/>
                <a:ext cx="1469" cy="4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400" b="1" dirty="0">
                    <a:latin typeface="+mn-lt"/>
                  </a:rPr>
                  <a:t>Выходы</a:t>
                </a:r>
                <a:endParaRPr lang="ru-RU" altLang="ru-RU" sz="2800" b="1" dirty="0">
                  <a:latin typeface="+mn-lt"/>
                </a:endParaRPr>
              </a:p>
            </p:txBody>
          </p:sp>
        </p:grpSp>
        <p:sp>
          <p:nvSpPr>
            <p:cNvPr id="5125" name="AutoShape 15"/>
            <p:cNvSpPr>
              <a:spLocks noChangeArrowheads="1"/>
            </p:cNvSpPr>
            <p:nvPr/>
          </p:nvSpPr>
          <p:spPr bwMode="auto">
            <a:xfrm>
              <a:off x="9159" y="6671"/>
              <a:ext cx="791" cy="1356"/>
            </a:xfrm>
            <a:prstGeom prst="curvedLeftArrow">
              <a:avLst>
                <a:gd name="adj1" fmla="val 34286"/>
                <a:gd name="adj2" fmla="val 68571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5126" name="AutoShape 16"/>
            <p:cNvSpPr>
              <a:spLocks noChangeArrowheads="1"/>
            </p:cNvSpPr>
            <p:nvPr/>
          </p:nvSpPr>
          <p:spPr bwMode="auto">
            <a:xfrm rot="9780932">
              <a:off x="2605" y="6671"/>
              <a:ext cx="565" cy="1359"/>
            </a:xfrm>
            <a:prstGeom prst="curvedLeftArrow">
              <a:avLst>
                <a:gd name="adj1" fmla="val 48106"/>
                <a:gd name="adj2" fmla="val 96212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</p:grpSp>
    </p:spTree>
    <p:extLst>
      <p:ext uri="{BB962C8B-B14F-4D97-AF65-F5344CB8AC3E}">
        <p14:creationId xmlns:p14="http://schemas.microsoft.com/office/powerpoint/2010/main" val="40879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Внешние спецификации модулей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b="1" dirty="0" smtClean="0"/>
              <a:t>Блок </a:t>
            </a:r>
            <a:r>
              <a:rPr lang="en-US" altLang="ru-RU" b="1" dirty="0" smtClean="0"/>
              <a:t>An</a:t>
            </a:r>
            <a:endParaRPr lang="ru-RU" altLang="ru-RU" dirty="0" smtClean="0"/>
          </a:p>
          <a:p>
            <a:r>
              <a:rPr lang="ru-RU" altLang="ru-RU" dirty="0" smtClean="0"/>
              <a:t>Имя модуля</a:t>
            </a:r>
          </a:p>
          <a:p>
            <a:r>
              <a:rPr lang="ru-RU" altLang="ru-RU" dirty="0" smtClean="0"/>
              <a:t>Функция</a:t>
            </a:r>
            <a:r>
              <a:rPr lang="en-US" altLang="ru-RU" dirty="0" smtClean="0"/>
              <a:t> </a:t>
            </a:r>
            <a:r>
              <a:rPr lang="ru-RU" altLang="ru-RU" dirty="0" smtClean="0"/>
              <a:t>модуля</a:t>
            </a:r>
          </a:p>
          <a:p>
            <a:r>
              <a:rPr lang="ru-RU" altLang="ru-RU" dirty="0" smtClean="0"/>
              <a:t>Список параметров</a:t>
            </a:r>
          </a:p>
          <a:p>
            <a:r>
              <a:rPr lang="ru-RU" altLang="ru-RU" dirty="0" smtClean="0"/>
              <a:t>Входные данные </a:t>
            </a:r>
          </a:p>
          <a:p>
            <a:r>
              <a:rPr lang="ru-RU" altLang="ru-RU" dirty="0" smtClean="0"/>
              <a:t>Выходные данные</a:t>
            </a:r>
          </a:p>
          <a:p>
            <a:r>
              <a:rPr lang="ru-RU" altLang="ru-RU" dirty="0" smtClean="0"/>
              <a:t>Внешние эффекты</a:t>
            </a:r>
          </a:p>
          <a:p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26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9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7543800" cy="796925"/>
          </a:xfrm>
        </p:spPr>
        <p:txBody>
          <a:bodyPr/>
          <a:lstStyle/>
          <a:p>
            <a:r>
              <a:rPr lang="ru-RU" altLang="ru-RU" smtClean="0"/>
              <a:t>Спецификация модуля А1</a:t>
            </a:r>
          </a:p>
        </p:txBody>
      </p:sp>
      <p:graphicFrame>
        <p:nvGraphicFramePr>
          <p:cNvPr id="35923" name="Group 8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98945757"/>
              </p:ext>
            </p:extLst>
          </p:nvPr>
        </p:nvGraphicFramePr>
        <p:xfrm>
          <a:off x="251520" y="1616961"/>
          <a:ext cx="8568952" cy="4893694"/>
        </p:xfrm>
        <a:graphic>
          <a:graphicData uri="http://schemas.openxmlformats.org/drawingml/2006/table">
            <a:tbl>
              <a:tblPr/>
              <a:tblGrid>
                <a:gridCol w="4284476"/>
                <a:gridCol w="4284476"/>
              </a:tblGrid>
              <a:tr h="53203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ReadArray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Функция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Считывание в массив чисел, расположенных на одной строке файла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569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Список параметров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Файловая переменная, массив, количество элементов в массиве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552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Входные данные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Файловая переменная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62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Выходные данные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Массив, количество элементов  в массиве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569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Внешние эффекты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Перемещение указателя в файле на следующую строку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850188" cy="796925"/>
          </a:xfrm>
        </p:spPr>
        <p:txBody>
          <a:bodyPr/>
          <a:lstStyle/>
          <a:p>
            <a:r>
              <a:rPr lang="ru-RU" altLang="ru-RU" sz="3500" smtClean="0"/>
              <a:t>Тестовые данные для модуля А1</a:t>
            </a:r>
          </a:p>
        </p:txBody>
      </p:sp>
      <p:graphicFrame>
        <p:nvGraphicFramePr>
          <p:cNvPr id="37946" name="Group 5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79101720"/>
              </p:ext>
            </p:extLst>
          </p:nvPr>
        </p:nvGraphicFramePr>
        <p:xfrm>
          <a:off x="457200" y="1412875"/>
          <a:ext cx="8229600" cy="37545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91914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Строка файла</a:t>
                      </a:r>
                      <a:endParaRPr kumimoji="0" lang="ru-RU" sz="4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Результат</a:t>
                      </a:r>
                      <a:endParaRPr kumimoji="0" lang="ru-RU" sz="4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53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Пустая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Массив пустой, количество элементов равно 0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49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ru-RU" sz="4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5, количество элементов равно 1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49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1 -23 20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1 -23 20, количество элементов  равно 3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88" name="Text Box 59"/>
          <p:cNvSpPr txBox="1">
            <a:spLocks noChangeArrowheads="1"/>
          </p:cNvSpPr>
          <p:nvPr/>
        </p:nvSpPr>
        <p:spPr bwMode="auto">
          <a:xfrm>
            <a:off x="468313" y="5516563"/>
            <a:ext cx="8207375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Примечание:  для тестирования данного модуля выделяется два класса эквивалентности: пустой массив и не пустой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543800" cy="1012825"/>
          </a:xfrm>
        </p:spPr>
        <p:txBody>
          <a:bodyPr/>
          <a:lstStyle/>
          <a:p>
            <a:r>
              <a:rPr lang="ru-RU" altLang="ru-RU" smtClean="0"/>
              <a:t>Псевдокод для модуля А1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45894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600" b="1" dirty="0" err="1" smtClean="0"/>
              <a:t>ReadArray</a:t>
            </a:r>
            <a:endParaRPr lang="ru-RU" altLang="ru-RU" sz="2600" dirty="0" smtClean="0"/>
          </a:p>
          <a:p>
            <a:pPr>
              <a:buFont typeface="Wingdings" pitchFamily="2" charset="2"/>
              <a:buNone/>
            </a:pPr>
            <a:r>
              <a:rPr lang="ru-RU" altLang="ru-RU" sz="2600" dirty="0" smtClean="0"/>
              <a:t>Вход:     </a:t>
            </a:r>
            <a:r>
              <a:rPr lang="en-US" altLang="ru-RU" sz="2600" dirty="0" smtClean="0"/>
              <a:t>f</a:t>
            </a:r>
            <a:r>
              <a:rPr lang="ru-RU" altLang="ru-RU" sz="2600" dirty="0" smtClean="0"/>
              <a:t> – файловая переменная</a:t>
            </a:r>
          </a:p>
          <a:p>
            <a:pPr>
              <a:buFont typeface="Wingdings" pitchFamily="2" charset="2"/>
              <a:buNone/>
            </a:pPr>
            <a:r>
              <a:rPr lang="ru-RU" altLang="ru-RU" sz="2600" dirty="0" smtClean="0"/>
              <a:t>Выход:  а – массив целых чисел, </a:t>
            </a:r>
          </a:p>
          <a:p>
            <a:pPr>
              <a:buFont typeface="Wingdings" pitchFamily="2" charset="2"/>
              <a:buNone/>
            </a:pPr>
            <a:r>
              <a:rPr lang="ru-RU" altLang="ru-RU" sz="2600" dirty="0" smtClean="0"/>
              <a:t>                </a:t>
            </a:r>
            <a:r>
              <a:rPr lang="en-US" altLang="ru-RU" sz="2600" dirty="0" smtClean="0"/>
              <a:t>n </a:t>
            </a:r>
            <a:r>
              <a:rPr lang="ru-RU" altLang="ru-RU" sz="2600" dirty="0" smtClean="0"/>
              <a:t>– количество элементов в массиве</a:t>
            </a:r>
            <a:endParaRPr lang="en-US" altLang="ru-RU" sz="2600" dirty="0" smtClean="0"/>
          </a:p>
          <a:p>
            <a:pPr>
              <a:buFont typeface="Wingdings" pitchFamily="2" charset="2"/>
              <a:buNone/>
            </a:pPr>
            <a:r>
              <a:rPr lang="en-US" altLang="ru-RU" sz="2600" dirty="0" smtClean="0"/>
              <a:t>n=0</a:t>
            </a:r>
            <a:endParaRPr lang="ru-RU" altLang="ru-RU" sz="2600" b="1" dirty="0" smtClean="0"/>
          </a:p>
          <a:p>
            <a:pPr>
              <a:buFont typeface="Wingdings" pitchFamily="2" charset="2"/>
              <a:buNone/>
            </a:pPr>
            <a:r>
              <a:rPr lang="ru-RU" altLang="ru-RU" sz="2600" b="1" dirty="0" smtClean="0"/>
              <a:t>пока</a:t>
            </a:r>
            <a:r>
              <a:rPr lang="ru-RU" altLang="ru-RU" sz="2600" dirty="0" smtClean="0"/>
              <a:t> не конец строки </a:t>
            </a:r>
            <a:r>
              <a:rPr lang="ru-RU" altLang="ru-RU" sz="2600" b="1" dirty="0" smtClean="0"/>
              <a:t>делать</a:t>
            </a:r>
            <a:endParaRPr lang="en-US" altLang="ru-RU" sz="2600" b="1" dirty="0" smtClean="0"/>
          </a:p>
          <a:p>
            <a:pPr>
              <a:buFont typeface="Wingdings" pitchFamily="2" charset="2"/>
              <a:buNone/>
            </a:pPr>
            <a:r>
              <a:rPr lang="en-US" altLang="ru-RU" sz="2600" b="1" dirty="0" smtClean="0"/>
              <a:t>	</a:t>
            </a:r>
            <a:r>
              <a:rPr lang="en-US" altLang="ru-RU" sz="2600" dirty="0" smtClean="0"/>
              <a:t>n</a:t>
            </a:r>
            <a:r>
              <a:rPr lang="ru-RU" altLang="ru-RU" sz="2600" dirty="0" smtClean="0"/>
              <a:t>=</a:t>
            </a:r>
            <a:r>
              <a:rPr lang="en-US" altLang="ru-RU" sz="2600" dirty="0" smtClean="0"/>
              <a:t>n</a:t>
            </a:r>
            <a:r>
              <a:rPr lang="ru-RU" altLang="ru-RU" sz="2600" dirty="0" smtClean="0"/>
              <a:t>+1</a:t>
            </a:r>
          </a:p>
          <a:p>
            <a:pPr>
              <a:buFont typeface="Wingdings" pitchFamily="2" charset="2"/>
              <a:buNone/>
            </a:pPr>
            <a:r>
              <a:rPr lang="ru-RU" altLang="ru-RU" sz="2600" dirty="0" smtClean="0"/>
              <a:t>	прочитать элемент массива </a:t>
            </a:r>
            <a:r>
              <a:rPr lang="en-US" altLang="ru-RU" sz="2600" dirty="0" smtClean="0"/>
              <a:t>a</a:t>
            </a:r>
            <a:r>
              <a:rPr lang="ru-RU" altLang="ru-RU" sz="2600" dirty="0" smtClean="0"/>
              <a:t>[</a:t>
            </a:r>
            <a:r>
              <a:rPr lang="en-US" altLang="ru-RU" sz="2600" dirty="0" smtClean="0"/>
              <a:t>n</a:t>
            </a:r>
            <a:r>
              <a:rPr lang="ru-RU" altLang="ru-RU" sz="2600" dirty="0" smtClean="0"/>
              <a:t>]</a:t>
            </a:r>
            <a:endParaRPr lang="ru-RU" altLang="ru-RU" sz="2600" b="1" dirty="0" smtClean="0"/>
          </a:p>
          <a:p>
            <a:pPr>
              <a:buFont typeface="Wingdings" pitchFamily="2" charset="2"/>
              <a:buNone/>
            </a:pPr>
            <a:r>
              <a:rPr lang="ru-RU" altLang="ru-RU" sz="2600" b="1" dirty="0" smtClean="0"/>
              <a:t>все пока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9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543800" cy="652463"/>
          </a:xfrm>
        </p:spPr>
        <p:txBody>
          <a:bodyPr>
            <a:normAutofit fontScale="90000"/>
          </a:bodyPr>
          <a:lstStyle/>
          <a:p>
            <a:r>
              <a:rPr lang="ru-RU" altLang="ru-RU" dirty="0" smtClean="0"/>
              <a:t>Спецификация модуля А2</a:t>
            </a:r>
          </a:p>
        </p:txBody>
      </p:sp>
      <p:graphicFrame>
        <p:nvGraphicFramePr>
          <p:cNvPr id="44113" name="Group 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54386931"/>
              </p:ext>
            </p:extLst>
          </p:nvPr>
        </p:nvGraphicFramePr>
        <p:xfrm>
          <a:off x="251520" y="1052736"/>
          <a:ext cx="8496300" cy="5459414"/>
        </p:xfrm>
        <a:graphic>
          <a:graphicData uri="http://schemas.openxmlformats.org/drawingml/2006/table">
            <a:tbl>
              <a:tblPr/>
              <a:tblGrid>
                <a:gridCol w="4248150"/>
                <a:gridCol w="4248150"/>
              </a:tblGrid>
              <a:tr h="665251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CountFibonNumbers</a:t>
                      </a:r>
                      <a:endParaRPr kumimoji="0" lang="en-US" sz="4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7582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Функция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Подсчитывает количество чисел Фибоначчи в массиве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1516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Список параметров</a:t>
                      </a:r>
                      <a:endParaRPr kumimoji="0" lang="ru-RU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Массив, количество элементов  в массиве, </a:t>
                      </a:r>
                      <a:r>
                        <a:rPr kumimoji="0" lang="ru-RU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количество чисел Фибоначчи  в  массиве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90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Входные данные</a:t>
                      </a:r>
                      <a:endParaRPr kumimoji="0" lang="ru-RU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Массив, количество элементов в массиве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90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Выходные данные</a:t>
                      </a:r>
                      <a:endParaRPr kumimoji="0" lang="ru-RU" sz="4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Количество чисел Фибоначчи  в  массиве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251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Внешние эффекты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Нет</a:t>
                      </a:r>
                      <a:endParaRPr kumimoji="0" lang="ru-RU" sz="4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3" marR="91433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6"/>
          <p:cNvSpPr>
            <a:spLocks noGrp="1" noChangeArrowheads="1"/>
          </p:cNvSpPr>
          <p:nvPr>
            <p:ph type="title"/>
          </p:nvPr>
        </p:nvSpPr>
        <p:spPr>
          <a:xfrm>
            <a:off x="323850" y="332656"/>
            <a:ext cx="7993062" cy="936625"/>
          </a:xfrm>
        </p:spPr>
        <p:txBody>
          <a:bodyPr/>
          <a:lstStyle/>
          <a:p>
            <a:r>
              <a:rPr lang="ru-RU" altLang="ru-RU" sz="3600" dirty="0" smtClean="0"/>
              <a:t>Тестовые данные для модуля А2</a:t>
            </a:r>
          </a:p>
        </p:txBody>
      </p:sp>
      <p:graphicFrame>
        <p:nvGraphicFramePr>
          <p:cNvPr id="46152" name="Group 7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70244965"/>
              </p:ext>
            </p:extLst>
          </p:nvPr>
        </p:nvGraphicFramePr>
        <p:xfrm>
          <a:off x="250825" y="1557338"/>
          <a:ext cx="8229600" cy="2738437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3041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Массив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Результат</a:t>
                      </a:r>
                      <a:endParaRPr kumimoji="0" lang="ru-RU" sz="4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62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-10  0  10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54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-10  1  5  55  14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37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-8  2  6  14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47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1  1  2  3  5 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ru-RU" sz="4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3" name="Text Box 59"/>
          <p:cNvSpPr txBox="1">
            <a:spLocks noChangeArrowheads="1"/>
          </p:cNvSpPr>
          <p:nvPr/>
        </p:nvSpPr>
        <p:spPr bwMode="auto">
          <a:xfrm>
            <a:off x="323850" y="4652963"/>
            <a:ext cx="82089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000" dirty="0">
                <a:latin typeface="+mn-lt"/>
              </a:rPr>
              <a:t>Примечание:  для тестирования данного модуля выделяется два класса эквивалентности: в массиве нет чисел Фибоначчи, в массиве есть числа Фибоначчи (при этом в данном классе можно выделить три подкласса – среди чисел строки есть какое-то количество чисел Фибоначчи, одно число и все числа строки являются  числами Фибоначчи)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543800" cy="796925"/>
          </a:xfrm>
        </p:spPr>
        <p:txBody>
          <a:bodyPr/>
          <a:lstStyle/>
          <a:p>
            <a:r>
              <a:rPr lang="ru-RU" altLang="ru-RU" smtClean="0"/>
              <a:t>Псевдокод для модуля А2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125538"/>
            <a:ext cx="8208912" cy="496775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12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b="1" dirty="0" err="1" smtClean="0"/>
              <a:t>CountFibonNumbers</a:t>
            </a:r>
            <a:r>
              <a:rPr lang="ru-RU" altLang="ru-RU" sz="2200" dirty="0" smtClean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dirty="0" smtClean="0"/>
              <a:t>Вход: 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  </a:t>
            </a:r>
            <a:r>
              <a:rPr lang="en-US" altLang="ru-RU" sz="2200" dirty="0" smtClean="0"/>
              <a:t>a</a:t>
            </a:r>
            <a:r>
              <a:rPr lang="ru-RU" altLang="ru-RU" sz="2200" dirty="0" smtClean="0"/>
              <a:t> – массив целых чисел,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dirty="0"/>
              <a:t> </a:t>
            </a:r>
            <a:r>
              <a:rPr lang="ru-RU" altLang="ru-RU" sz="2200" dirty="0" smtClean="0"/>
              <a:t>           </a:t>
            </a:r>
            <a:r>
              <a:rPr lang="en-US" altLang="ru-RU" sz="2200" dirty="0" smtClean="0"/>
              <a:t> </a:t>
            </a:r>
            <a:r>
              <a:rPr lang="ru-RU" altLang="ru-RU" sz="2200" dirty="0" smtClean="0"/>
              <a:t>  </a:t>
            </a:r>
            <a:r>
              <a:rPr lang="en-US" altLang="ru-RU" sz="2200" dirty="0" smtClean="0"/>
              <a:t>n</a:t>
            </a:r>
            <a:r>
              <a:rPr lang="ru-RU" altLang="ru-RU" sz="2200" dirty="0" smtClean="0"/>
              <a:t> – количество     элементов в массиве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dirty="0" smtClean="0"/>
              <a:t>Выход: </a:t>
            </a:r>
            <a:r>
              <a:rPr lang="en-US" altLang="ru-RU" sz="2200" dirty="0" smtClean="0"/>
              <a:t>k</a:t>
            </a:r>
            <a:r>
              <a:rPr lang="ru-RU" altLang="ru-RU" sz="2200" dirty="0" smtClean="0"/>
              <a:t> - количество чисел Фибоначчи в массиве</a:t>
            </a:r>
            <a:endParaRPr lang="en-US" altLang="ru-RU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altLang="ru-RU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 smtClean="0"/>
              <a:t>k</a:t>
            </a:r>
            <a:r>
              <a:rPr lang="ru-RU" altLang="ru-RU" sz="2200" dirty="0" smtClean="0"/>
              <a:t>=0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dirty="0" smtClean="0"/>
              <a:t>n=1</a:t>
            </a:r>
            <a:endParaRPr lang="ru-RU" altLang="ru-RU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 dirty="0" smtClean="0"/>
              <a:t>пока</a:t>
            </a:r>
            <a:r>
              <a:rPr lang="ru-RU" altLang="ru-RU" sz="2200" dirty="0" smtClean="0"/>
              <a:t> не конец массива </a:t>
            </a:r>
            <a:r>
              <a:rPr lang="ru-RU" altLang="ru-RU" sz="2200" b="1" dirty="0" smtClean="0"/>
              <a:t>делать</a:t>
            </a:r>
            <a:endParaRPr lang="ru-RU" altLang="ru-RU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dirty="0" smtClean="0"/>
              <a:t>	</a:t>
            </a:r>
            <a:r>
              <a:rPr lang="ru-RU" altLang="ru-RU" sz="2200" b="1" dirty="0" smtClean="0"/>
              <a:t>если</a:t>
            </a:r>
            <a:r>
              <a:rPr lang="ru-RU" altLang="ru-RU" sz="2200" dirty="0" smtClean="0"/>
              <a:t> </a:t>
            </a:r>
            <a:r>
              <a:rPr lang="en-US" altLang="ru-RU" sz="2200" dirty="0" err="1" smtClean="0"/>
              <a:t>IsFibon</a:t>
            </a:r>
            <a:r>
              <a:rPr lang="ru-RU" altLang="ru-RU" sz="2200" dirty="0" smtClean="0"/>
              <a:t>(</a:t>
            </a:r>
            <a:r>
              <a:rPr lang="en-US" altLang="ru-RU" sz="2200" dirty="0" smtClean="0"/>
              <a:t>a[n]</a:t>
            </a:r>
            <a:r>
              <a:rPr lang="ru-RU" altLang="ru-RU" sz="2200" dirty="0" smtClean="0"/>
              <a:t>) = </a:t>
            </a:r>
            <a:r>
              <a:rPr lang="en-US" altLang="ru-RU" sz="2200" dirty="0" smtClean="0"/>
              <a:t>TRUE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b="1" dirty="0"/>
              <a:t> </a:t>
            </a:r>
            <a:r>
              <a:rPr lang="en-US" altLang="ru-RU" sz="2200" b="1" dirty="0" smtClean="0"/>
              <a:t>   </a:t>
            </a:r>
            <a:r>
              <a:rPr lang="ru-RU" altLang="ru-RU" sz="2200" b="1" dirty="0" smtClean="0"/>
              <a:t>то</a:t>
            </a:r>
            <a:r>
              <a:rPr lang="en-US" altLang="ru-RU" sz="2200" b="1" dirty="0" smtClean="0"/>
              <a:t> </a:t>
            </a:r>
            <a:r>
              <a:rPr lang="en-US" altLang="ru-RU" sz="2200" dirty="0" smtClean="0"/>
              <a:t>k=k+1</a:t>
            </a:r>
            <a:endParaRPr lang="ru-RU" altLang="ru-RU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dirty="0" smtClean="0"/>
              <a:t>	</a:t>
            </a:r>
            <a:r>
              <a:rPr lang="ru-RU" altLang="ru-RU" sz="2200" b="1" dirty="0" smtClean="0"/>
              <a:t>все если</a:t>
            </a:r>
            <a:endParaRPr lang="en-US" altLang="ru-RU" sz="2200" b="1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 b="1" dirty="0"/>
              <a:t> </a:t>
            </a:r>
            <a:r>
              <a:rPr lang="en-US" altLang="ru-RU" sz="2200" b="1" dirty="0" smtClean="0"/>
              <a:t> </a:t>
            </a:r>
            <a:r>
              <a:rPr lang="en-US" altLang="ru-RU" sz="2200" dirty="0" smtClean="0"/>
              <a:t>n=n+1</a:t>
            </a:r>
            <a:endParaRPr lang="ru-RU" altLang="ru-RU" sz="22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 dirty="0" smtClean="0"/>
              <a:t>все пока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7138987" cy="652463"/>
          </a:xfrm>
        </p:spPr>
        <p:txBody>
          <a:bodyPr>
            <a:noAutofit/>
          </a:bodyPr>
          <a:lstStyle/>
          <a:p>
            <a:r>
              <a:rPr lang="ru-RU" altLang="ru-RU" sz="3600" dirty="0" smtClean="0"/>
              <a:t>Спецификация модуля А3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39412"/>
              </p:ext>
            </p:extLst>
          </p:nvPr>
        </p:nvGraphicFramePr>
        <p:xfrm>
          <a:off x="323528" y="1196752"/>
          <a:ext cx="7561263" cy="2682874"/>
        </p:xfrm>
        <a:graphic>
          <a:graphicData uri="http://schemas.openxmlformats.org/drawingml/2006/table">
            <a:tbl>
              <a:tblPr/>
              <a:tblGrid>
                <a:gridCol w="3779838"/>
                <a:gridCol w="3781425"/>
              </a:tblGrid>
              <a:tr h="3353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PrintArray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Функция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Выводит массив на экран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7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Список параметров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Массив, количество элементов в массиве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7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Входные данные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Массив, количество элементов  в массиве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Выходные данные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Внешние эффекты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006183"/>
            <a:ext cx="6119812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Тестовые данные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29514"/>
              </p:ext>
            </p:extLst>
          </p:nvPr>
        </p:nvGraphicFramePr>
        <p:xfrm>
          <a:off x="395288" y="4652963"/>
          <a:ext cx="6096000" cy="9144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Массив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Результат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Пустой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1 2 3 4 5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1 2 3 4 5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9" name="Text Box 59"/>
          <p:cNvSpPr txBox="1">
            <a:spLocks noChangeArrowheads="1"/>
          </p:cNvSpPr>
          <p:nvPr/>
        </p:nvSpPr>
        <p:spPr bwMode="auto">
          <a:xfrm>
            <a:off x="468313" y="5805488"/>
            <a:ext cx="82073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Примечание:  для тестирования данного модуля выделяется два класса эквивалентности: пустой массив и не пустой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543800" cy="869950"/>
          </a:xfrm>
        </p:spPr>
        <p:txBody>
          <a:bodyPr/>
          <a:lstStyle/>
          <a:p>
            <a:r>
              <a:rPr lang="ru-RU" altLang="ru-RU" smtClean="0"/>
              <a:t>Псевдокод для модуля А3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dirty="0" smtClean="0"/>
              <a:t>Вход:  </a:t>
            </a:r>
            <a:r>
              <a:rPr lang="en-US" dirty="0" smtClean="0"/>
              <a:t>a</a:t>
            </a:r>
            <a:r>
              <a:rPr lang="ru-RU" dirty="0" smtClean="0"/>
              <a:t> – массив целых чисел,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dirty="0" smtClean="0"/>
              <a:t>             </a:t>
            </a:r>
            <a:r>
              <a:rPr lang="en-US" dirty="0" smtClean="0"/>
              <a:t>n</a:t>
            </a:r>
            <a:r>
              <a:rPr lang="ru-RU" dirty="0" smtClean="0"/>
              <a:t> – количество элементов в массиве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dirty="0" smtClean="0"/>
              <a:t>Выход: </a:t>
            </a:r>
            <a:r>
              <a:rPr lang="en-US" dirty="0" smtClean="0"/>
              <a:t>-</a:t>
            </a:r>
            <a:endParaRPr lang="ru-RU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 n=0</a:t>
            </a:r>
            <a:endParaRPr lang="ru-RU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ru-RU" b="1" dirty="0" smtClean="0"/>
              <a:t>пока</a:t>
            </a:r>
            <a:r>
              <a:rPr lang="ru-RU" dirty="0" smtClean="0"/>
              <a:t> не конец массива </a:t>
            </a:r>
            <a:r>
              <a:rPr lang="ru-RU" b="1" dirty="0" smtClean="0"/>
              <a:t>делать</a:t>
            </a:r>
            <a:endParaRPr lang="en-US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n=n+1</a:t>
            </a:r>
            <a:endParaRPr lang="ru-RU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печатать </a:t>
            </a:r>
            <a:r>
              <a:rPr lang="en-US" dirty="0" smtClean="0"/>
              <a:t>a[n]</a:t>
            </a:r>
            <a:endParaRPr lang="ru-RU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ru-RU" b="1" dirty="0" smtClean="0"/>
              <a:t>все пока</a:t>
            </a:r>
            <a:endParaRPr lang="ru-RU" dirty="0" smtClean="0"/>
          </a:p>
          <a:p>
            <a:pPr marL="0" indent="0"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138987" cy="652462"/>
          </a:xfrm>
        </p:spPr>
        <p:txBody>
          <a:bodyPr/>
          <a:lstStyle/>
          <a:p>
            <a:r>
              <a:rPr lang="ru-RU" altLang="ru-RU" sz="3200" dirty="0" smtClean="0"/>
              <a:t>Спецификация модуля А22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313" y="3501008"/>
            <a:ext cx="6119812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Тестовые данные</a:t>
            </a:r>
          </a:p>
        </p:txBody>
      </p:sp>
      <p:sp>
        <p:nvSpPr>
          <p:cNvPr id="39940" name="Text Box 59"/>
          <p:cNvSpPr txBox="1">
            <a:spLocks noChangeArrowheads="1"/>
          </p:cNvSpPr>
          <p:nvPr/>
        </p:nvSpPr>
        <p:spPr bwMode="auto">
          <a:xfrm>
            <a:off x="395288" y="6021388"/>
            <a:ext cx="8208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ru-RU" altLang="ru-RU" sz="2000" dirty="0">
                <a:latin typeface="+mn-lt"/>
              </a:rPr>
              <a:t>Примечание:  для тестирования данного модуля выделяется два класса эквивалентности: число Фибоначчи и не число Фибоначчи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51758"/>
              </p:ext>
            </p:extLst>
          </p:nvPr>
        </p:nvGraphicFramePr>
        <p:xfrm>
          <a:off x="539750" y="981075"/>
          <a:ext cx="7344618" cy="2133600"/>
        </p:xfrm>
        <a:graphic>
          <a:graphicData uri="http://schemas.openxmlformats.org/drawingml/2006/table">
            <a:tbl>
              <a:tblPr/>
              <a:tblGrid>
                <a:gridCol w="2592090"/>
                <a:gridCol w="4752528"/>
              </a:tblGrid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Имя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IsFibon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Функция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Определяет, является ли переданное число числом Фибоначчи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Список параметров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Число, признак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Входные данные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Число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Выходные данные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Признак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Внешние эффекты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04968"/>
              </p:ext>
            </p:extLst>
          </p:nvPr>
        </p:nvGraphicFramePr>
        <p:xfrm>
          <a:off x="492123" y="4052888"/>
          <a:ext cx="7320236" cy="1920240"/>
        </p:xfrm>
        <a:graphic>
          <a:graphicData uri="http://schemas.openxmlformats.org/drawingml/2006/table">
            <a:tbl>
              <a:tblPr/>
              <a:tblGrid>
                <a:gridCol w="3660118"/>
                <a:gridCol w="3660118"/>
              </a:tblGrid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Число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Результат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-10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Times New Roman" pitchFamily="18" charset="0"/>
                        </a:rPr>
                        <a:t>-13</a:t>
                      </a:r>
                      <a:endParaRPr kumimoji="0" lang="ru-RU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L="66812" marR="6681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11560" y="188640"/>
            <a:ext cx="7543800" cy="129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3600" dirty="0" smtClean="0"/>
              <a:t>Основные критерии оценки качества программы для ЭВМ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4294967295"/>
          </p:nvPr>
        </p:nvSpPr>
        <p:spPr>
          <a:xfrm>
            <a:off x="539552" y="1556792"/>
            <a:ext cx="7896423" cy="4247926"/>
          </a:xfrm>
        </p:spPr>
        <p:txBody>
          <a:bodyPr/>
          <a:lstStyle/>
          <a:p>
            <a:r>
              <a:rPr lang="ru-RU" altLang="ru-RU" sz="2800" dirty="0" smtClean="0"/>
              <a:t>Программа работает и решает поставленную задачу</a:t>
            </a:r>
          </a:p>
          <a:p>
            <a:r>
              <a:rPr lang="ru-RU" altLang="ru-RU" sz="2800" dirty="0" smtClean="0"/>
              <a:t>Минимальное время, затрачиваемое на тестирование и отладку программы</a:t>
            </a:r>
          </a:p>
          <a:p>
            <a:r>
              <a:rPr lang="ru-RU" altLang="ru-RU" sz="2800" dirty="0" smtClean="0"/>
              <a:t>Уменьшение затрат на разработку  и сопровождение</a:t>
            </a:r>
          </a:p>
          <a:p>
            <a:r>
              <a:rPr lang="ru-RU" altLang="ru-RU" sz="2800" dirty="0" smtClean="0"/>
              <a:t>Гибкость программы и легкость модификации</a:t>
            </a:r>
          </a:p>
          <a:p>
            <a:r>
              <a:rPr lang="ru-RU" altLang="ru-RU" sz="2800" dirty="0" smtClean="0"/>
              <a:t>Простота и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2138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543800" cy="869950"/>
          </a:xfrm>
        </p:spPr>
        <p:txBody>
          <a:bodyPr/>
          <a:lstStyle/>
          <a:p>
            <a:r>
              <a:rPr lang="ru-RU" altLang="ru-RU" smtClean="0"/>
              <a:t>Псевдокод для модуля А22</a:t>
            </a:r>
          </a:p>
        </p:txBody>
      </p:sp>
      <p:sp>
        <p:nvSpPr>
          <p:cNvPr id="4096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8229600" cy="48958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ru-RU" altLang="ru-RU" sz="1600" dirty="0" smtClean="0"/>
              <a:t>Вход:     </a:t>
            </a:r>
            <a:r>
              <a:rPr lang="en-US" altLang="ru-RU" sz="1600" dirty="0" err="1" smtClean="0"/>
              <a:t>num</a:t>
            </a:r>
            <a:r>
              <a:rPr lang="ru-RU" altLang="ru-RU" sz="1600" dirty="0" smtClean="0"/>
              <a:t> - число</a:t>
            </a:r>
          </a:p>
          <a:p>
            <a:pPr>
              <a:buFont typeface="Wingdings" pitchFamily="2" charset="2"/>
              <a:buNone/>
            </a:pPr>
            <a:r>
              <a:rPr lang="ru-RU" altLang="ru-RU" sz="1600" dirty="0" smtClean="0"/>
              <a:t>Выход:  признак</a:t>
            </a:r>
          </a:p>
          <a:p>
            <a:pPr>
              <a:buFont typeface="Wingdings" pitchFamily="2" charset="2"/>
              <a:buNone/>
            </a:pPr>
            <a:r>
              <a:rPr lang="ru-RU" altLang="ru-RU" sz="1600" dirty="0" smtClean="0"/>
              <a:t> </a:t>
            </a:r>
          </a:p>
          <a:p>
            <a:pPr>
              <a:buFont typeface="Wingdings" pitchFamily="2" charset="2"/>
              <a:buNone/>
            </a:pPr>
            <a:r>
              <a:rPr lang="ru-RU" altLang="ru-RU" sz="1600" b="1" dirty="0" smtClean="0"/>
              <a:t>если</a:t>
            </a:r>
            <a:r>
              <a:rPr lang="ru-RU" altLang="ru-RU" sz="1600" dirty="0" smtClean="0"/>
              <a:t> </a:t>
            </a:r>
            <a:r>
              <a:rPr lang="en-US" altLang="ru-RU" sz="1600" dirty="0" err="1" smtClean="0"/>
              <a:t>num</a:t>
            </a:r>
            <a:r>
              <a:rPr lang="en-US" altLang="ru-RU" sz="1600" dirty="0" smtClean="0"/>
              <a:t> &lt;= 0 </a:t>
            </a:r>
            <a:r>
              <a:rPr lang="ru-RU" altLang="ru-RU" sz="1600" b="1" dirty="0" smtClean="0"/>
              <a:t>то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en-US" altLang="ru-RU" sz="1600" dirty="0" smtClean="0"/>
              <a:t>	</a:t>
            </a:r>
            <a:r>
              <a:rPr lang="ru-RU" altLang="ru-RU" sz="1600" dirty="0" smtClean="0"/>
              <a:t>признак = </a:t>
            </a:r>
            <a:r>
              <a:rPr lang="en-US" altLang="ru-RU" sz="1600" dirty="0" smtClean="0"/>
              <a:t>FALSE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ru-RU" altLang="ru-RU" sz="1600" b="1" dirty="0" smtClean="0"/>
              <a:t>иначе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en-US" altLang="ru-RU" sz="1600" dirty="0" smtClean="0"/>
              <a:t>b</a:t>
            </a:r>
            <a:r>
              <a:rPr lang="ru-RU" altLang="ru-RU" sz="1600" dirty="0" smtClean="0"/>
              <a:t>=1      </a:t>
            </a:r>
            <a:r>
              <a:rPr lang="en-US" altLang="ru-RU" sz="1600" dirty="0" smtClean="0"/>
              <a:t>c</a:t>
            </a:r>
            <a:r>
              <a:rPr lang="ru-RU" altLang="ru-RU" sz="1600" dirty="0" smtClean="0"/>
              <a:t>=1</a:t>
            </a:r>
          </a:p>
          <a:p>
            <a:pPr>
              <a:buFont typeface="Wingdings" pitchFamily="2" charset="2"/>
              <a:buNone/>
            </a:pPr>
            <a:r>
              <a:rPr lang="ru-RU" altLang="ru-RU" sz="1600" b="1" dirty="0" smtClean="0"/>
              <a:t>пока</a:t>
            </a:r>
            <a:r>
              <a:rPr lang="ru-RU" altLang="ru-RU" sz="1600" dirty="0" smtClean="0"/>
              <a:t> с &lt; </a:t>
            </a:r>
            <a:r>
              <a:rPr lang="en-US" altLang="ru-RU" sz="1600" dirty="0" err="1" smtClean="0"/>
              <a:t>num</a:t>
            </a:r>
            <a:r>
              <a:rPr lang="en-US" altLang="ru-RU" sz="1600" dirty="0" smtClean="0"/>
              <a:t> </a:t>
            </a:r>
            <a:r>
              <a:rPr lang="ru-RU" altLang="ru-RU" sz="1600" b="1" dirty="0" smtClean="0"/>
              <a:t>делать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ru-RU" altLang="ru-RU" sz="1600" dirty="0" smtClean="0"/>
              <a:t>	</a:t>
            </a:r>
            <a:r>
              <a:rPr lang="en-US" altLang="ru-RU" sz="1600" dirty="0" smtClean="0"/>
              <a:t>	</a:t>
            </a:r>
            <a:r>
              <a:rPr lang="ru-RU" altLang="ru-RU" sz="1600" dirty="0" smtClean="0"/>
              <a:t>       </a:t>
            </a:r>
            <a:r>
              <a:rPr lang="en-US" altLang="ru-RU" sz="1600" dirty="0" smtClean="0"/>
              <a:t>a</a:t>
            </a:r>
            <a:r>
              <a:rPr lang="ru-RU" altLang="ru-RU" sz="1600" dirty="0" smtClean="0"/>
              <a:t>=</a:t>
            </a:r>
            <a:r>
              <a:rPr lang="en-US" altLang="ru-RU" sz="1600" dirty="0" smtClean="0"/>
              <a:t>b</a:t>
            </a:r>
            <a:r>
              <a:rPr lang="ru-RU" altLang="ru-RU" sz="1600" dirty="0" smtClean="0"/>
              <a:t>     </a:t>
            </a:r>
            <a:r>
              <a:rPr lang="en-US" altLang="ru-RU" sz="1600" dirty="0" smtClean="0"/>
              <a:t>b=c</a:t>
            </a:r>
            <a:r>
              <a:rPr lang="ru-RU" altLang="ru-RU" sz="1600" dirty="0" smtClean="0"/>
              <a:t>     </a:t>
            </a:r>
            <a:r>
              <a:rPr lang="en-US" altLang="ru-RU" sz="1600" dirty="0" smtClean="0"/>
              <a:t>c</a:t>
            </a:r>
            <a:r>
              <a:rPr lang="ru-RU" altLang="ru-RU" sz="1600" dirty="0" smtClean="0"/>
              <a:t>=</a:t>
            </a:r>
            <a:r>
              <a:rPr lang="en-US" altLang="ru-RU" sz="1600" dirty="0" smtClean="0"/>
              <a:t>a</a:t>
            </a:r>
            <a:r>
              <a:rPr lang="ru-RU" altLang="ru-RU" sz="1600" dirty="0" smtClean="0"/>
              <a:t>+</a:t>
            </a:r>
            <a:r>
              <a:rPr lang="en-US" altLang="ru-RU" sz="1600" dirty="0" smtClean="0"/>
              <a:t>b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ru-RU" altLang="ru-RU" sz="1600" b="1" dirty="0" smtClean="0"/>
              <a:t>все пока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ru-RU" altLang="ru-RU" sz="1600" b="1" dirty="0" smtClean="0"/>
              <a:t>если</a:t>
            </a:r>
            <a:r>
              <a:rPr lang="ru-RU" altLang="ru-RU" sz="1600" dirty="0" smtClean="0"/>
              <a:t> </a:t>
            </a:r>
            <a:r>
              <a:rPr lang="en-US" altLang="ru-RU" sz="1600" dirty="0" smtClean="0"/>
              <a:t>c</a:t>
            </a:r>
            <a:r>
              <a:rPr lang="ru-RU" altLang="ru-RU" sz="1600" dirty="0" smtClean="0"/>
              <a:t> = </a:t>
            </a:r>
            <a:r>
              <a:rPr lang="en-US" altLang="ru-RU" sz="1600" dirty="0" err="1" smtClean="0"/>
              <a:t>num</a:t>
            </a:r>
            <a:r>
              <a:rPr lang="en-US" altLang="ru-RU" sz="1600" dirty="0" smtClean="0"/>
              <a:t> </a:t>
            </a:r>
            <a:r>
              <a:rPr lang="ru-RU" altLang="ru-RU" sz="1600" b="1" dirty="0" smtClean="0"/>
              <a:t>то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ru-RU" altLang="ru-RU" sz="1600" dirty="0" smtClean="0"/>
              <a:t>	</a:t>
            </a:r>
            <a:r>
              <a:rPr lang="en-US" altLang="ru-RU" sz="1600" dirty="0" smtClean="0"/>
              <a:t>	</a:t>
            </a:r>
            <a:r>
              <a:rPr lang="ru-RU" altLang="ru-RU" sz="1600" dirty="0" smtClean="0"/>
              <a:t>признак = </a:t>
            </a:r>
            <a:r>
              <a:rPr lang="en-US" altLang="ru-RU" sz="1600" dirty="0" smtClean="0"/>
              <a:t>TRUE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ru-RU" altLang="ru-RU" sz="1600" b="1" dirty="0" smtClean="0"/>
              <a:t>иначе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ru-RU" altLang="ru-RU" sz="1600" dirty="0" smtClean="0"/>
              <a:t>	</a:t>
            </a:r>
            <a:r>
              <a:rPr lang="en-US" altLang="ru-RU" sz="1600" dirty="0" smtClean="0"/>
              <a:t>	</a:t>
            </a:r>
            <a:r>
              <a:rPr lang="ru-RU" altLang="ru-RU" sz="1600" dirty="0" smtClean="0"/>
              <a:t>признак = </a:t>
            </a:r>
            <a:r>
              <a:rPr lang="en-US" altLang="ru-RU" sz="1600" dirty="0" smtClean="0"/>
              <a:t>FALSE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ru-RU" altLang="ru-RU" sz="1600" b="1" dirty="0" smtClean="0"/>
              <a:t>все если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r>
              <a:rPr lang="ru-RU" altLang="ru-RU" sz="1600" b="1" dirty="0" smtClean="0"/>
              <a:t>все если</a:t>
            </a:r>
            <a:endParaRPr lang="ru-RU" altLang="ru-RU" sz="1600" dirty="0" smtClean="0"/>
          </a:p>
          <a:p>
            <a:pPr>
              <a:buFont typeface="Wingdings" pitchFamily="2" charset="2"/>
              <a:buNone/>
            </a:pPr>
            <a:endParaRPr lang="ru-RU" altLang="ru-RU" sz="1400" dirty="0" smtClean="0"/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4067944" y="5805264"/>
            <a:ext cx="4739742" cy="69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1800" dirty="0">
                <a:latin typeface="+mn-lt"/>
              </a:rPr>
              <a:t>Примечание: </a:t>
            </a:r>
            <a:r>
              <a:rPr lang="en-US" altLang="ru-RU" sz="1800" dirty="0">
                <a:latin typeface="+mn-lt"/>
              </a:rPr>
              <a:t>a, b, c – </a:t>
            </a:r>
            <a:r>
              <a:rPr lang="ru-RU" altLang="ru-RU" sz="1800" dirty="0">
                <a:latin typeface="+mn-lt"/>
              </a:rPr>
              <a:t>целые </a:t>
            </a:r>
            <a:r>
              <a:rPr lang="ru-RU" altLang="ru-RU" sz="1800" dirty="0" smtClean="0">
                <a:latin typeface="+mn-lt"/>
              </a:rPr>
              <a:t>числа</a:t>
            </a:r>
            <a:endParaRPr lang="ru-RU" altLang="ru-RU" sz="2400" dirty="0"/>
          </a:p>
          <a:p>
            <a:pPr eaLnBrk="1" hangingPunct="1">
              <a:buFont typeface="Wingdings" pitchFamily="2" charset="2"/>
              <a:buNone/>
            </a:pPr>
            <a:endParaRPr lang="ru-RU" alt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altLang="ru-RU" dirty="0" smtClean="0"/>
              <a:t>Распределение подпрограмм по модулям </a:t>
            </a:r>
          </a:p>
        </p:txBody>
      </p:sp>
      <p:graphicFrame>
        <p:nvGraphicFramePr>
          <p:cNvPr id="55368" name="Group 7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15278362"/>
              </p:ext>
            </p:extLst>
          </p:nvPr>
        </p:nvGraphicFramePr>
        <p:xfrm>
          <a:off x="457200" y="1719263"/>
          <a:ext cx="8229600" cy="478948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0333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модуля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Назначение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369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Type.pas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типа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массива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.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Подключается ко всем модулям, которые используют этот тип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33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Input.pas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Процедура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ReadArray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06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Fib.pas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Функции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CountFibonNumbers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IsFibon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33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Output.pas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Процедура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cs typeface="Times New Roman" pitchFamily="18" charset="0"/>
                        </a:rPr>
                        <a:t>PrintArray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786688" cy="868362"/>
          </a:xfrm>
        </p:spPr>
        <p:txBody>
          <a:bodyPr>
            <a:normAutofit/>
          </a:bodyPr>
          <a:lstStyle/>
          <a:p>
            <a:r>
              <a:rPr lang="ru-RU" altLang="ru-RU" dirty="0" smtClean="0"/>
              <a:t>Структурное программирование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sz="quarter" idx="1"/>
          </p:nvPr>
        </p:nvSpPr>
        <p:spPr>
          <a:xfrm>
            <a:off x="395288" y="1196975"/>
            <a:ext cx="8425184" cy="1871985"/>
          </a:xfrm>
        </p:spPr>
        <p:txBody>
          <a:bodyPr>
            <a:normAutofit fontScale="92500"/>
          </a:bodyPr>
          <a:lstStyle/>
          <a:p>
            <a:pPr marL="0" indent="0">
              <a:buFont typeface="Wingdings" pitchFamily="2" charset="2"/>
              <a:buNone/>
            </a:pPr>
            <a:r>
              <a:rPr lang="ru-RU" altLang="ru-RU" sz="2200" dirty="0" smtClean="0"/>
              <a:t>Структурное программирование  – методология написания программ в соответствии со строгой дисциплиной, целью которой является облегчение процесса тестирования, повышение производительности труда программистов, улучшение ясности и читабельности программы, а также повышение ее эффективности</a:t>
            </a:r>
          </a:p>
          <a:p>
            <a:pPr indent="0">
              <a:buFont typeface="Wingdings" pitchFamily="2" charset="2"/>
              <a:buNone/>
            </a:pPr>
            <a:endParaRPr lang="ru-RU" altLang="ru-RU" sz="2400" dirty="0" smtClean="0"/>
          </a:p>
          <a:p>
            <a:pPr indent="0">
              <a:buFont typeface="Wingdings" pitchFamily="2" charset="2"/>
              <a:buNone/>
            </a:pPr>
            <a:endParaRPr lang="ru-RU" altLang="ru-RU" sz="2400" dirty="0" smtClean="0"/>
          </a:p>
          <a:p>
            <a:pPr indent="0">
              <a:buFont typeface="Wingdings" pitchFamily="2" charset="2"/>
              <a:buNone/>
            </a:pPr>
            <a:endParaRPr lang="ru-RU" altLang="ru-RU" sz="2400" dirty="0" smtClean="0"/>
          </a:p>
          <a:p>
            <a:pPr indent="0">
              <a:buFont typeface="Wingdings" pitchFamily="2" charset="2"/>
              <a:buNone/>
            </a:pPr>
            <a:endParaRPr lang="ru-RU" altLang="ru-RU" dirty="0" smtClean="0"/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395288" y="4365625"/>
            <a:ext cx="7632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ru-RU" altLang="ru-RU" sz="2100"/>
          </a:p>
        </p:txBody>
      </p:sp>
      <p:sp>
        <p:nvSpPr>
          <p:cNvPr id="5125" name="Прямоугольник 4"/>
          <p:cNvSpPr>
            <a:spLocks noChangeArrowheads="1"/>
          </p:cNvSpPr>
          <p:nvPr/>
        </p:nvSpPr>
        <p:spPr bwMode="auto">
          <a:xfrm>
            <a:off x="462289" y="5301208"/>
            <a:ext cx="8277247" cy="936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1800" dirty="0" smtClean="0">
                <a:latin typeface="+mn-lt"/>
              </a:rPr>
              <a:t>При этом повторяющиеся </a:t>
            </a:r>
            <a:r>
              <a:rPr lang="ru-RU" altLang="ru-RU" sz="1800" dirty="0">
                <a:latin typeface="+mn-lt"/>
              </a:rPr>
              <a:t>фрагменты алгоритма или фрагменты,  представляющие собой логически целостные блоки, могут оформляться в виде  подпрограмм – процедур и функций</a:t>
            </a:r>
            <a:endParaRPr lang="ru-RU" altLang="ru-RU" sz="2100" dirty="0">
              <a:latin typeface="+mn-lt"/>
            </a:endParaRPr>
          </a:p>
        </p:txBody>
      </p:sp>
      <p:sp>
        <p:nvSpPr>
          <p:cNvPr id="5126" name="Прямоугольник 6"/>
          <p:cNvSpPr>
            <a:spLocks noChangeArrowheads="1"/>
          </p:cNvSpPr>
          <p:nvPr/>
        </p:nvSpPr>
        <p:spPr bwMode="auto">
          <a:xfrm>
            <a:off x="471217" y="3140968"/>
            <a:ext cx="834925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altLang="ru-RU" sz="2000" dirty="0">
                <a:latin typeface="+mn-lt"/>
              </a:rPr>
              <a:t>Программа представляется в виде иерархической структуры блоков, основанных на использовании трех типов базовых управляющих структур: </a:t>
            </a:r>
          </a:p>
          <a:p>
            <a:pPr marL="274320" indent="-274320" eaLnBrk="1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altLang="ru-RU" sz="2000" dirty="0">
                <a:latin typeface="+mn-lt"/>
              </a:rPr>
              <a:t> структуры </a:t>
            </a:r>
            <a:r>
              <a:rPr lang="ru-RU" altLang="ru-RU" sz="2000" dirty="0" smtClean="0">
                <a:latin typeface="+mn-lt"/>
              </a:rPr>
              <a:t>следования;</a:t>
            </a:r>
            <a:endParaRPr lang="ru-RU" altLang="ru-RU" sz="2000" dirty="0">
              <a:latin typeface="+mn-lt"/>
            </a:endParaRPr>
          </a:p>
          <a:p>
            <a:pPr marL="274320" indent="-274320" eaLnBrk="1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altLang="ru-RU" sz="2000" dirty="0">
                <a:latin typeface="+mn-lt"/>
              </a:rPr>
              <a:t> структуры ветвления;</a:t>
            </a:r>
          </a:p>
          <a:p>
            <a:pPr marL="274320" indent="-274320" eaLnBrk="1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ru-RU" altLang="ru-RU" sz="2000" dirty="0">
                <a:latin typeface="+mn-lt"/>
              </a:rPr>
              <a:t> структуры повторения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7543800" cy="796925"/>
          </a:xfrm>
        </p:spPr>
        <p:txBody>
          <a:bodyPr/>
          <a:lstStyle/>
          <a:p>
            <a:r>
              <a:rPr lang="ru-RU" altLang="ru-RU" sz="3600" dirty="0" smtClean="0"/>
              <a:t>Следование</a:t>
            </a:r>
            <a:endParaRPr lang="ru-RU" alt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288" y="1268413"/>
            <a:ext cx="8229600" cy="49403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sz="2000" dirty="0" smtClean="0"/>
              <a:t>Структура </a:t>
            </a:r>
            <a:r>
              <a:rPr lang="ru-RU" sz="2000" i="1" dirty="0" smtClean="0"/>
              <a:t>следования</a:t>
            </a:r>
            <a:r>
              <a:rPr lang="ru-RU" sz="2000" dirty="0" smtClean="0"/>
              <a:t> задает линейную последовательность действий. При этом каждый блок может содержать в себе как один оператор, так и иметь сложную структуру, но он обязательно должен иметь один вход и один выход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0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0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  <a:p>
            <a:pPr>
              <a:buFont typeface="Wingdings" pitchFamily="2" charset="2"/>
              <a:buNone/>
              <a:defRPr/>
            </a:pPr>
            <a:endParaRPr lang="ru-RU" sz="2000" dirty="0" smtClean="0"/>
          </a:p>
        </p:txBody>
      </p:sp>
      <p:pic>
        <p:nvPicPr>
          <p:cNvPr id="6148" name="Рисунок 3" descr="Pic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12763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2"/>
          <p:cNvSpPr txBox="1">
            <a:spLocks noChangeArrowheads="1"/>
          </p:cNvSpPr>
          <p:nvPr/>
        </p:nvSpPr>
        <p:spPr bwMode="auto">
          <a:xfrm>
            <a:off x="2987675" y="3429000"/>
            <a:ext cx="3671888" cy="2124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1000"/>
              </a:spcAft>
              <a:buFont typeface="Wingdings" pitchFamily="2" charset="2"/>
              <a:buNone/>
            </a:pPr>
            <a:r>
              <a:rPr lang="ru-RU" altLang="ru-RU" sz="1800" dirty="0">
                <a:latin typeface="+mn-lt"/>
              </a:rPr>
              <a:t>Псевдокод:</a:t>
            </a:r>
          </a:p>
          <a:p>
            <a:pPr eaLnBrk="1" hangingPunct="1">
              <a:spcAft>
                <a:spcPts val="1000"/>
              </a:spcAft>
              <a:buFont typeface="Wingdings" pitchFamily="2" charset="2"/>
              <a:buNone/>
            </a:pPr>
            <a:r>
              <a:rPr lang="ru-RU" altLang="ru-RU" sz="1800" dirty="0">
                <a:latin typeface="+mn-lt"/>
              </a:rPr>
              <a:t> 	</a:t>
            </a:r>
            <a:r>
              <a:rPr lang="ru-RU" altLang="ru-RU" sz="1800" dirty="0" err="1">
                <a:latin typeface="+mn-lt"/>
              </a:rPr>
              <a:t>обобщенный_оператор</a:t>
            </a:r>
            <a:r>
              <a:rPr lang="ru-RU" altLang="ru-RU" sz="1800" dirty="0">
                <a:latin typeface="+mn-lt"/>
              </a:rPr>
              <a:t> </a:t>
            </a:r>
          </a:p>
          <a:p>
            <a:pPr eaLnBrk="1" hangingPunct="1">
              <a:spcAft>
                <a:spcPts val="1000"/>
              </a:spcAft>
              <a:buFont typeface="Wingdings" pitchFamily="2" charset="2"/>
              <a:buNone/>
            </a:pPr>
            <a:r>
              <a:rPr lang="ru-RU" altLang="ru-RU" sz="1800" dirty="0">
                <a:latin typeface="+mn-lt"/>
              </a:rPr>
              <a:t>	</a:t>
            </a:r>
            <a:r>
              <a:rPr lang="ru-RU" altLang="ru-RU" sz="1800" dirty="0" err="1">
                <a:latin typeface="+mn-lt"/>
              </a:rPr>
              <a:t>обобщенный_оператор</a:t>
            </a:r>
            <a:r>
              <a:rPr lang="ru-RU" altLang="ru-RU" sz="1800" dirty="0">
                <a:latin typeface="+mn-lt"/>
              </a:rPr>
              <a:t> </a:t>
            </a:r>
          </a:p>
          <a:p>
            <a:pPr eaLnBrk="1" hangingPunct="1">
              <a:spcAft>
                <a:spcPts val="1000"/>
              </a:spcAft>
              <a:buFont typeface="Wingdings" pitchFamily="2" charset="2"/>
              <a:buNone/>
            </a:pPr>
            <a:r>
              <a:rPr lang="ru-RU" altLang="ru-RU" sz="1800" dirty="0">
                <a:latin typeface="+mn-lt"/>
              </a:rPr>
              <a:t>	</a:t>
            </a:r>
            <a:r>
              <a:rPr lang="ru-RU" altLang="ru-RU" sz="1800" dirty="0" err="1">
                <a:latin typeface="+mn-lt"/>
              </a:rPr>
              <a:t>обобщенный_оператор</a:t>
            </a:r>
            <a:r>
              <a:rPr lang="ru-RU" altLang="ru-RU" sz="1800" dirty="0">
                <a:latin typeface="+mn-lt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6120680" cy="1012974"/>
          </a:xfrm>
        </p:spPr>
        <p:txBody>
          <a:bodyPr/>
          <a:lstStyle/>
          <a:p>
            <a:r>
              <a:rPr lang="ru-RU" altLang="ru-RU" dirty="0" smtClean="0"/>
              <a:t>Ветвление</a:t>
            </a:r>
          </a:p>
        </p:txBody>
      </p:sp>
      <p:pic>
        <p:nvPicPr>
          <p:cNvPr id="7171" name="Содержимое 3" descr="Pic_02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997200"/>
            <a:ext cx="4105275" cy="3168650"/>
          </a:xfrm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467544" y="1556792"/>
            <a:ext cx="8137276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100" i="1" dirty="0">
                <a:latin typeface="+mn-lt"/>
              </a:rPr>
              <a:t>Ветвление</a:t>
            </a:r>
            <a:r>
              <a:rPr lang="ru-RU" altLang="ru-RU" sz="2100" dirty="0">
                <a:latin typeface="+mn-lt"/>
              </a:rPr>
              <a:t> – алгоритмическая альтернатива. Управление передается одному из двух блоков в зависимости от истинности или ложности условия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4932363" y="2708275"/>
            <a:ext cx="3887787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1800" dirty="0">
                <a:latin typeface="+mn-lt"/>
              </a:rPr>
              <a:t>Псевдокод: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dirty="0">
                <a:latin typeface="+mn-lt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dirty="0">
                <a:latin typeface="+mn-lt"/>
              </a:rPr>
              <a:t>если</a:t>
            </a:r>
            <a:r>
              <a:rPr lang="ru-RU" altLang="ru-RU" sz="1800" dirty="0">
                <a:latin typeface="+mn-lt"/>
              </a:rPr>
              <a:t> условие </a:t>
            </a:r>
            <a:r>
              <a:rPr lang="ru-RU" altLang="ru-RU" sz="1800" b="1" dirty="0">
                <a:latin typeface="+mn-lt"/>
              </a:rPr>
              <a:t>то</a:t>
            </a:r>
            <a:endParaRPr lang="ru-RU" altLang="ru-RU" sz="18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dirty="0">
                <a:latin typeface="+mn-lt"/>
              </a:rPr>
              <a:t>		</a:t>
            </a:r>
            <a:r>
              <a:rPr lang="ru-RU" altLang="ru-RU" sz="1800" dirty="0" err="1">
                <a:latin typeface="+mn-lt"/>
              </a:rPr>
              <a:t>обобщенный_оператор</a:t>
            </a:r>
            <a:endParaRPr lang="ru-RU" altLang="ru-RU" sz="18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dirty="0">
                <a:latin typeface="+mn-lt"/>
              </a:rPr>
              <a:t>иначе</a:t>
            </a:r>
            <a:endParaRPr lang="ru-RU" altLang="ru-RU" sz="18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dirty="0">
                <a:latin typeface="+mn-lt"/>
              </a:rPr>
              <a:t>		</a:t>
            </a:r>
            <a:r>
              <a:rPr lang="ru-RU" altLang="ru-RU" sz="1800" dirty="0" err="1">
                <a:latin typeface="+mn-lt"/>
              </a:rPr>
              <a:t>обобщенный_оператор</a:t>
            </a:r>
            <a:endParaRPr lang="ru-RU" altLang="ru-RU" sz="18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dirty="0">
                <a:latin typeface="+mn-lt"/>
              </a:rPr>
              <a:t>все </a:t>
            </a:r>
            <a:r>
              <a:rPr lang="ru-RU" altLang="ru-RU" sz="1800" b="1" dirty="0" smtClean="0">
                <a:latin typeface="+mn-lt"/>
              </a:rPr>
              <a:t>если</a:t>
            </a:r>
            <a:endParaRPr lang="ru-RU" altLang="ru-RU" sz="1600" dirty="0"/>
          </a:p>
          <a:p>
            <a:pPr eaLnBrk="1" hangingPunct="1">
              <a:buFont typeface="Wingdings" pitchFamily="2" charset="2"/>
              <a:buNone/>
            </a:pPr>
            <a:endParaRPr lang="ru-RU" altLang="ru-RU" sz="2100" dirty="0"/>
          </a:p>
          <a:p>
            <a:pPr eaLnBrk="1" hangingPunct="1">
              <a:buFont typeface="Wingdings" pitchFamily="2" charset="2"/>
              <a:buNone/>
            </a:pPr>
            <a:endParaRPr lang="ru-RU" alt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012974"/>
          </a:xfrm>
        </p:spPr>
        <p:txBody>
          <a:bodyPr/>
          <a:lstStyle/>
          <a:p>
            <a:r>
              <a:rPr lang="ru-RU" altLang="ru-RU" dirty="0" smtClean="0"/>
              <a:t>Цикл</a:t>
            </a:r>
          </a:p>
        </p:txBody>
      </p:sp>
      <p:pic>
        <p:nvPicPr>
          <p:cNvPr id="8195" name="Picture 2" descr="Pic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26733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805336" y="1268760"/>
            <a:ext cx="741680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200" i="1" dirty="0">
                <a:latin typeface="+mn-lt"/>
              </a:rPr>
              <a:t>Цикл</a:t>
            </a:r>
            <a:r>
              <a:rPr lang="ru-RU" altLang="ru-RU" sz="2200" dirty="0">
                <a:latin typeface="+mn-lt"/>
              </a:rPr>
              <a:t> – многократное повторение действий при различных наборах входных данных. Пока условие истинно, выполняются операторы, образующие тело цикла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4356100" y="2997200"/>
            <a:ext cx="417671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Псевдокод: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 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	</a:t>
            </a:r>
            <a:r>
              <a:rPr lang="ru-RU" altLang="ru-RU" sz="2100" b="1" dirty="0">
                <a:latin typeface="+mn-lt"/>
              </a:rPr>
              <a:t>пока</a:t>
            </a:r>
            <a:r>
              <a:rPr lang="ru-RU" altLang="ru-RU" sz="2100" dirty="0">
                <a:latin typeface="+mn-lt"/>
              </a:rPr>
              <a:t> условие </a:t>
            </a:r>
            <a:r>
              <a:rPr lang="ru-RU" altLang="ru-RU" sz="2100" b="1" dirty="0">
                <a:latin typeface="+mn-lt"/>
              </a:rPr>
              <a:t>делать</a:t>
            </a:r>
            <a:endParaRPr lang="ru-RU" altLang="ru-RU" sz="21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		</a:t>
            </a:r>
            <a:r>
              <a:rPr lang="ru-RU" altLang="ru-RU" sz="2100" dirty="0" err="1">
                <a:latin typeface="+mn-lt"/>
              </a:rPr>
              <a:t>обобщенный_оператор</a:t>
            </a:r>
            <a:endParaRPr lang="ru-RU" altLang="ru-RU" sz="21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100" dirty="0">
                <a:latin typeface="+mn-lt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100" b="1" dirty="0">
                <a:latin typeface="+mn-lt"/>
              </a:rPr>
              <a:t>             все пока</a:t>
            </a:r>
            <a:endParaRPr lang="ru-RU" altLang="ru-RU" sz="21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611188" y="260648"/>
            <a:ext cx="7688262" cy="115138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3600" dirty="0" smtClean="0"/>
              <a:t>Достоинства структурного программирования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4294967295"/>
          </p:nvPr>
        </p:nvSpPr>
        <p:spPr>
          <a:xfrm>
            <a:off x="611188" y="1412776"/>
            <a:ext cx="7968431" cy="374332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altLang="ru-RU" sz="2000" dirty="0" smtClean="0"/>
              <a:t>Структурное программирование позволяет сократить число вариантов построения программы по одной и той же спецификации, что значительно снижает сложность программы и облегчает понимание её другими разработчиками</a:t>
            </a:r>
          </a:p>
          <a:p>
            <a:r>
              <a:rPr lang="ru-RU" altLang="ru-RU" sz="2000" dirty="0" smtClean="0"/>
              <a:t>В структурированных программах логически связанные операторы находятся визуально ближе, а слабо связанные — дальше, что позволяет обходиться без блок-схем и других форм визуализации алгоритмов</a:t>
            </a:r>
          </a:p>
          <a:p>
            <a:r>
              <a:rPr lang="ru-RU" altLang="ru-RU" sz="2000" dirty="0" smtClean="0"/>
              <a:t>Сильно упрощается процесс тестирования и отладки программ</a:t>
            </a:r>
          </a:p>
          <a:p>
            <a:r>
              <a:rPr lang="ru-RU" altLang="ru-RU" sz="2000" dirty="0" smtClean="0"/>
              <a:t>Структурное программирование улучшает ясность и читабельность программ</a:t>
            </a:r>
          </a:p>
          <a:p>
            <a:pPr>
              <a:buFont typeface="Wingdings" pitchFamily="2" charset="2"/>
              <a:buNone/>
            </a:pPr>
            <a:endParaRPr lang="ru-RU" altLang="ru-RU" dirty="0" smtClean="0"/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755650" y="4797425"/>
            <a:ext cx="67691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ru-RU" altLang="ru-RU" sz="2100"/>
          </a:p>
        </p:txBody>
      </p:sp>
      <p:sp>
        <p:nvSpPr>
          <p:cNvPr id="9221" name="Прямоугольник 5"/>
          <p:cNvSpPr>
            <a:spLocks noChangeArrowheads="1"/>
          </p:cNvSpPr>
          <p:nvPr/>
        </p:nvSpPr>
        <p:spPr bwMode="auto">
          <a:xfrm>
            <a:off x="1042988" y="4868863"/>
            <a:ext cx="64817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ru-RU" altLang="ru-RU" sz="2100"/>
          </a:p>
        </p:txBody>
      </p:sp>
      <p:sp>
        <p:nvSpPr>
          <p:cNvPr id="9222" name="Прямоугольник 6"/>
          <p:cNvSpPr>
            <a:spLocks noChangeArrowheads="1"/>
          </p:cNvSpPr>
          <p:nvPr/>
        </p:nvSpPr>
        <p:spPr bwMode="auto">
          <a:xfrm>
            <a:off x="611188" y="5372517"/>
            <a:ext cx="7849244" cy="1079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eaLnBrk="0" hangingPunct="0"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lr>
                <a:schemeClr val="accent2"/>
              </a:buClr>
              <a:buChar char="l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lr>
                <a:schemeClr val="accent1"/>
              </a:buClr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lr>
                <a:schemeClr val="folHlink"/>
              </a:buClr>
              <a:buSzPct val="80000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ru-RU" altLang="ru-RU" sz="2000" dirty="0">
                <a:latin typeface="+mn-lt"/>
              </a:rPr>
              <a:t>Основная цель структурного программирования - уменьшение трудностей тестирования и доказательства правильности программы</a:t>
            </a:r>
            <a:endParaRPr lang="ru-RU" altLang="ru-RU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1693</TotalTime>
  <Words>1729</Words>
  <Application>Microsoft Office PowerPoint</Application>
  <PresentationFormat>Экран (4:3)</PresentationFormat>
  <Paragraphs>355</Paragraphs>
  <Slides>41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Справедливость</vt:lpstr>
      <vt:lpstr>Основы программной инженерии</vt:lpstr>
      <vt:lpstr>Лекция 5</vt:lpstr>
      <vt:lpstr>Схема «хаотического» создания ранних программных продуктов </vt:lpstr>
      <vt:lpstr>Основные критерии оценки качества программы для ЭВМ</vt:lpstr>
      <vt:lpstr>Структурное программирование</vt:lpstr>
      <vt:lpstr>Следование</vt:lpstr>
      <vt:lpstr>Ветвление</vt:lpstr>
      <vt:lpstr>Цикл</vt:lpstr>
      <vt:lpstr>Достоинства структурного программирования</vt:lpstr>
      <vt:lpstr>Два подхода, используемых в рамках структурного программирования</vt:lpstr>
      <vt:lpstr>Методология SADT (структурного анализа и проектирования)</vt:lpstr>
      <vt:lpstr>IDEF0 как основа функционального моделирования</vt:lpstr>
      <vt:lpstr>Основные понятия стандарта IDEF0</vt:lpstr>
      <vt:lpstr>Назначение сторон функционального блока на IDEF0 диаграмме</vt:lpstr>
      <vt:lpstr>Базовые принципы стандарта IDEF0</vt:lpstr>
      <vt:lpstr>Примеры отображения функций в стандарте IDEF0</vt:lpstr>
      <vt:lpstr>Типы связей между блоками на диаграмме</vt:lpstr>
      <vt:lpstr>Типы связей между блоками на диаграмме</vt:lpstr>
      <vt:lpstr>Правила декомпозиции</vt:lpstr>
      <vt:lpstr>Преимущества использования функционального моделирования средствами IDEF0</vt:lpstr>
      <vt:lpstr>Выполнение лабораторной работы</vt:lpstr>
      <vt:lpstr>Презентация PowerPoint</vt:lpstr>
      <vt:lpstr>Требования к оформлению домашнего задания </vt:lpstr>
      <vt:lpstr>Постановка задачи</vt:lpstr>
      <vt:lpstr>Поиск чисел Фибоначчи в строках текстового файла (контекстная диаграмма)</vt:lpstr>
      <vt:lpstr>Презентация PowerPoint</vt:lpstr>
      <vt:lpstr>Презентация PowerPoint</vt:lpstr>
      <vt:lpstr>Примеры работы программы</vt:lpstr>
      <vt:lpstr>Псевдокод основной программы</vt:lpstr>
      <vt:lpstr>Внешние спецификации модулей </vt:lpstr>
      <vt:lpstr>Спецификация модуля А1</vt:lpstr>
      <vt:lpstr>Тестовые данные для модуля А1</vt:lpstr>
      <vt:lpstr>Псевдокод для модуля А1</vt:lpstr>
      <vt:lpstr>Спецификация модуля А2</vt:lpstr>
      <vt:lpstr>Тестовые данные для модуля А2</vt:lpstr>
      <vt:lpstr>Псевдокод для модуля А2</vt:lpstr>
      <vt:lpstr>Спецификация модуля А3</vt:lpstr>
      <vt:lpstr>Псевдокод для модуля А3</vt:lpstr>
      <vt:lpstr>Спецификация модуля А22</vt:lpstr>
      <vt:lpstr>Псевдокод для модуля А22</vt:lpstr>
      <vt:lpstr>Распределение подпрограмм по модулям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Инженерный менеджмент и офисные технологии</dc:title>
  <dc:creator>*</dc:creator>
  <cp:lastModifiedBy>baryshnikova</cp:lastModifiedBy>
  <cp:revision>189</cp:revision>
  <dcterms:created xsi:type="dcterms:W3CDTF">2001-12-31T21:12:35Z</dcterms:created>
  <dcterms:modified xsi:type="dcterms:W3CDTF">2016-03-25T10:35:12Z</dcterms:modified>
</cp:coreProperties>
</file>