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8"/>
  </p:notesMasterIdLst>
  <p:sldIdLst>
    <p:sldId id="336" r:id="rId2"/>
    <p:sldId id="306" r:id="rId3"/>
    <p:sldId id="369" r:id="rId4"/>
    <p:sldId id="370" r:id="rId5"/>
    <p:sldId id="372" r:id="rId6"/>
    <p:sldId id="371" r:id="rId7"/>
    <p:sldId id="405" r:id="rId8"/>
    <p:sldId id="343" r:id="rId9"/>
    <p:sldId id="375" r:id="rId10"/>
    <p:sldId id="368" r:id="rId11"/>
    <p:sldId id="406" r:id="rId12"/>
    <p:sldId id="376" r:id="rId13"/>
    <p:sldId id="377" r:id="rId14"/>
    <p:sldId id="386" r:id="rId15"/>
    <p:sldId id="378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417" r:id="rId27"/>
    <p:sldId id="397" r:id="rId28"/>
    <p:sldId id="408" r:id="rId29"/>
    <p:sldId id="409" r:id="rId30"/>
    <p:sldId id="410" r:id="rId31"/>
    <p:sldId id="411" r:id="rId32"/>
    <p:sldId id="412" r:id="rId33"/>
    <p:sldId id="414" r:id="rId34"/>
    <p:sldId id="415" r:id="rId35"/>
    <p:sldId id="416" r:id="rId36"/>
    <p:sldId id="420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4664" autoAdjust="0"/>
  </p:normalViewPr>
  <p:slideViewPr>
    <p:cSldViewPr>
      <p:cViewPr varScale="1">
        <p:scale>
          <a:sx n="66" d="100"/>
          <a:sy n="66" d="100"/>
        </p:scale>
        <p:origin x="-7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16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6F3A6-A894-4FBC-9641-D409DA79F96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10CEA9-4195-46E9-9C64-17C26B913110}">
      <dgm:prSet phldrT="[Текст]" custT="1"/>
      <dgm:spPr/>
      <dgm:t>
        <a:bodyPr/>
        <a:lstStyle/>
        <a:p>
          <a:r>
            <a:rPr lang="ru-RU" sz="2000" dirty="0" smtClean="0"/>
            <a:t>Методы «черного» ящика</a:t>
          </a:r>
          <a:endParaRPr lang="ru-RU" sz="2000" dirty="0"/>
        </a:p>
      </dgm:t>
    </dgm:pt>
    <dgm:pt modelId="{EC960C0B-78E4-481A-8956-2490EF2B2FF1}" type="parTrans" cxnId="{1A2F51D4-E397-4AB1-B24A-FB7BDCE740D8}">
      <dgm:prSet/>
      <dgm:spPr/>
      <dgm:t>
        <a:bodyPr/>
        <a:lstStyle/>
        <a:p>
          <a:endParaRPr lang="ru-RU"/>
        </a:p>
      </dgm:t>
    </dgm:pt>
    <dgm:pt modelId="{87339E4F-E29D-420A-8DA7-803E78C66AF2}" type="sibTrans" cxnId="{1A2F51D4-E397-4AB1-B24A-FB7BDCE740D8}">
      <dgm:prSet/>
      <dgm:spPr/>
      <dgm:t>
        <a:bodyPr/>
        <a:lstStyle/>
        <a:p>
          <a:endParaRPr lang="ru-RU"/>
        </a:p>
      </dgm:t>
    </dgm:pt>
    <dgm:pt modelId="{0C4ADD74-E08C-49E7-8D90-A68EBC4A48AF}">
      <dgm:prSet phldrT="[Текст]" custT="1"/>
      <dgm:spPr/>
      <dgm:t>
        <a:bodyPr/>
        <a:lstStyle/>
        <a:p>
          <a:r>
            <a:rPr lang="ru-RU" sz="1600" dirty="0" smtClean="0"/>
            <a:t>Метод предположения об ошибке</a:t>
          </a:r>
          <a:endParaRPr lang="ru-RU" sz="1600" dirty="0"/>
        </a:p>
      </dgm:t>
    </dgm:pt>
    <dgm:pt modelId="{4D822276-008F-4730-96B1-61D1504A2436}" type="parTrans" cxnId="{657585CD-80DE-4467-BB28-22D737A53377}">
      <dgm:prSet/>
      <dgm:spPr/>
      <dgm:t>
        <a:bodyPr/>
        <a:lstStyle/>
        <a:p>
          <a:endParaRPr lang="ru-RU"/>
        </a:p>
      </dgm:t>
    </dgm:pt>
    <dgm:pt modelId="{A36A2BB4-DCC4-43C5-9590-6E3AA0608BDE}" type="sibTrans" cxnId="{657585CD-80DE-4467-BB28-22D737A53377}">
      <dgm:prSet/>
      <dgm:spPr/>
      <dgm:t>
        <a:bodyPr/>
        <a:lstStyle/>
        <a:p>
          <a:endParaRPr lang="ru-RU"/>
        </a:p>
      </dgm:t>
    </dgm:pt>
    <dgm:pt modelId="{A52D84A1-CA6A-4AEB-8F8F-C15989AA06BB}">
      <dgm:prSet phldrT="[Текст]" custT="1"/>
      <dgm:spPr/>
      <dgm:t>
        <a:bodyPr/>
        <a:lstStyle/>
        <a:p>
          <a:r>
            <a:rPr lang="ru-RU" sz="1600" dirty="0" smtClean="0"/>
            <a:t>Метод эквивалентного разбиения</a:t>
          </a:r>
          <a:endParaRPr lang="ru-RU" sz="1600" dirty="0"/>
        </a:p>
      </dgm:t>
    </dgm:pt>
    <dgm:pt modelId="{6F794964-2FD5-4FEC-9971-4A3C2551D23D}" type="parTrans" cxnId="{52B080A1-791C-4A58-ADBD-E6D9883094F1}">
      <dgm:prSet/>
      <dgm:spPr/>
      <dgm:t>
        <a:bodyPr/>
        <a:lstStyle/>
        <a:p>
          <a:endParaRPr lang="ru-RU"/>
        </a:p>
      </dgm:t>
    </dgm:pt>
    <dgm:pt modelId="{CECAF6D7-046E-4BCA-BE70-D86B2F504333}" type="sibTrans" cxnId="{52B080A1-791C-4A58-ADBD-E6D9883094F1}">
      <dgm:prSet/>
      <dgm:spPr/>
      <dgm:t>
        <a:bodyPr/>
        <a:lstStyle/>
        <a:p>
          <a:endParaRPr lang="ru-RU"/>
        </a:p>
      </dgm:t>
    </dgm:pt>
    <dgm:pt modelId="{5C536A9A-0DE3-4D8F-ADBE-12143BE06DDF}">
      <dgm:prSet phldrT="[Текст]" custT="1"/>
      <dgm:spPr/>
      <dgm:t>
        <a:bodyPr/>
        <a:lstStyle/>
        <a:p>
          <a:r>
            <a:rPr lang="ru-RU" sz="2000" dirty="0" smtClean="0"/>
            <a:t>Методы «белого» ящика</a:t>
          </a:r>
          <a:endParaRPr lang="ru-RU" sz="2000" dirty="0"/>
        </a:p>
      </dgm:t>
    </dgm:pt>
    <dgm:pt modelId="{DE2602F3-D8FC-4BC0-9FA1-41A6CA23A3F1}" type="parTrans" cxnId="{F862AACD-7077-4A98-9BD8-8ED482461EC1}">
      <dgm:prSet/>
      <dgm:spPr/>
      <dgm:t>
        <a:bodyPr/>
        <a:lstStyle/>
        <a:p>
          <a:endParaRPr lang="ru-RU"/>
        </a:p>
      </dgm:t>
    </dgm:pt>
    <dgm:pt modelId="{53396DFE-17A8-4DC0-8842-E50B5D3DA89C}" type="sibTrans" cxnId="{F862AACD-7077-4A98-9BD8-8ED482461EC1}">
      <dgm:prSet/>
      <dgm:spPr/>
      <dgm:t>
        <a:bodyPr/>
        <a:lstStyle/>
        <a:p>
          <a:endParaRPr lang="ru-RU"/>
        </a:p>
      </dgm:t>
    </dgm:pt>
    <dgm:pt modelId="{DFC07485-665F-40AF-866B-2E36D198DC18}">
      <dgm:prSet phldrT="[Текст]" custT="1"/>
      <dgm:spPr/>
      <dgm:t>
        <a:bodyPr/>
        <a:lstStyle/>
        <a:p>
          <a:r>
            <a:rPr lang="ru-RU" sz="1600" dirty="0" smtClean="0"/>
            <a:t>Метод покрытия операторов</a:t>
          </a:r>
          <a:endParaRPr lang="ru-RU" sz="1600" dirty="0"/>
        </a:p>
      </dgm:t>
    </dgm:pt>
    <dgm:pt modelId="{58504F94-1E09-410C-83D7-221AB3B58868}" type="parTrans" cxnId="{99C10AE4-74C0-4891-B2DB-EF8D72004CA6}">
      <dgm:prSet/>
      <dgm:spPr/>
      <dgm:t>
        <a:bodyPr/>
        <a:lstStyle/>
        <a:p>
          <a:endParaRPr lang="ru-RU"/>
        </a:p>
      </dgm:t>
    </dgm:pt>
    <dgm:pt modelId="{C73D3276-49FC-4C8D-9752-D3D628917E32}" type="sibTrans" cxnId="{99C10AE4-74C0-4891-B2DB-EF8D72004CA6}">
      <dgm:prSet/>
      <dgm:spPr/>
      <dgm:t>
        <a:bodyPr/>
        <a:lstStyle/>
        <a:p>
          <a:endParaRPr lang="ru-RU"/>
        </a:p>
      </dgm:t>
    </dgm:pt>
    <dgm:pt modelId="{0FF831E1-B99A-48FB-8AF7-628D884521E1}">
      <dgm:prSet phldrT="[Текст]" custT="1"/>
      <dgm:spPr/>
      <dgm:t>
        <a:bodyPr/>
        <a:lstStyle/>
        <a:p>
          <a:r>
            <a:rPr lang="ru-RU" sz="1600" dirty="0" smtClean="0"/>
            <a:t>Метод покрытия решений</a:t>
          </a:r>
          <a:endParaRPr lang="ru-RU" sz="1600" dirty="0"/>
        </a:p>
      </dgm:t>
    </dgm:pt>
    <dgm:pt modelId="{E999191A-A573-4E9B-AF5D-77F8B8227F47}" type="parTrans" cxnId="{92B9FB7D-3BEC-4D43-A873-C29DF8C3081F}">
      <dgm:prSet/>
      <dgm:spPr/>
      <dgm:t>
        <a:bodyPr/>
        <a:lstStyle/>
        <a:p>
          <a:endParaRPr lang="ru-RU"/>
        </a:p>
      </dgm:t>
    </dgm:pt>
    <dgm:pt modelId="{1C41DD88-4FE3-4DA0-B5F9-96D7651AA033}" type="sibTrans" cxnId="{92B9FB7D-3BEC-4D43-A873-C29DF8C3081F}">
      <dgm:prSet/>
      <dgm:spPr/>
      <dgm:t>
        <a:bodyPr/>
        <a:lstStyle/>
        <a:p>
          <a:endParaRPr lang="ru-RU"/>
        </a:p>
      </dgm:t>
    </dgm:pt>
    <dgm:pt modelId="{6EB3119A-A5EC-430F-85AF-5C8AE3C38418}">
      <dgm:prSet phldrT="[Текст]" custT="1"/>
      <dgm:spPr/>
      <dgm:t>
        <a:bodyPr/>
        <a:lstStyle/>
        <a:p>
          <a:r>
            <a:rPr lang="ru-RU" sz="1600" dirty="0" smtClean="0"/>
            <a:t>Метод анализа граничных значений</a:t>
          </a:r>
          <a:endParaRPr lang="ru-RU" sz="1600" dirty="0"/>
        </a:p>
      </dgm:t>
    </dgm:pt>
    <dgm:pt modelId="{73F8505E-5A2E-43F2-83CF-7D889FB60D02}" type="parTrans" cxnId="{3FB4F8F8-E53A-43B1-9E67-F80BB8B5654E}">
      <dgm:prSet/>
      <dgm:spPr/>
      <dgm:t>
        <a:bodyPr/>
        <a:lstStyle/>
        <a:p>
          <a:endParaRPr lang="ru-RU"/>
        </a:p>
      </dgm:t>
    </dgm:pt>
    <dgm:pt modelId="{53031366-E94A-44BB-B6D3-143E23FA1A98}" type="sibTrans" cxnId="{3FB4F8F8-E53A-43B1-9E67-F80BB8B5654E}">
      <dgm:prSet/>
      <dgm:spPr/>
      <dgm:t>
        <a:bodyPr/>
        <a:lstStyle/>
        <a:p>
          <a:endParaRPr lang="ru-RU"/>
        </a:p>
      </dgm:t>
    </dgm:pt>
    <dgm:pt modelId="{2547432F-6D43-42F1-8CD5-4D31ED7A3B4A}">
      <dgm:prSet phldrT="[Текст]" custT="1"/>
      <dgm:spPr/>
      <dgm:t>
        <a:bodyPr/>
        <a:lstStyle/>
        <a:p>
          <a:r>
            <a:rPr lang="ru-RU" sz="1600" dirty="0" smtClean="0"/>
            <a:t>Метод покрытия условий</a:t>
          </a:r>
          <a:endParaRPr lang="ru-RU" sz="1600" dirty="0"/>
        </a:p>
      </dgm:t>
    </dgm:pt>
    <dgm:pt modelId="{E89A755B-60D4-48CF-9A3B-B3150F9F838E}" type="parTrans" cxnId="{47CB1665-3E8C-4EFD-9052-B8ABBF775A21}">
      <dgm:prSet/>
      <dgm:spPr/>
      <dgm:t>
        <a:bodyPr/>
        <a:lstStyle/>
        <a:p>
          <a:endParaRPr lang="ru-RU"/>
        </a:p>
      </dgm:t>
    </dgm:pt>
    <dgm:pt modelId="{BD00E515-9B66-4A18-BF04-F1A6578A7151}" type="sibTrans" cxnId="{47CB1665-3E8C-4EFD-9052-B8ABBF775A21}">
      <dgm:prSet/>
      <dgm:spPr/>
      <dgm:t>
        <a:bodyPr/>
        <a:lstStyle/>
        <a:p>
          <a:endParaRPr lang="ru-RU"/>
        </a:p>
      </dgm:t>
    </dgm:pt>
    <dgm:pt modelId="{1D07117B-9BB6-4177-BE3E-7D316F9C02A8}">
      <dgm:prSet phldrT="[Текст]" custT="1"/>
      <dgm:spPr/>
      <dgm:t>
        <a:bodyPr/>
        <a:lstStyle/>
        <a:p>
          <a:r>
            <a:rPr lang="ru-RU" sz="1600" dirty="0" smtClean="0"/>
            <a:t>Метод комбинаторного покрытия условий</a:t>
          </a:r>
          <a:endParaRPr lang="ru-RU" sz="1600" dirty="0"/>
        </a:p>
      </dgm:t>
    </dgm:pt>
    <dgm:pt modelId="{63125CF0-6D11-49CC-9C37-CE5413CB62C3}" type="parTrans" cxnId="{939D91F6-38F9-4221-A78C-C30020F528C9}">
      <dgm:prSet/>
      <dgm:spPr/>
      <dgm:t>
        <a:bodyPr/>
        <a:lstStyle/>
        <a:p>
          <a:endParaRPr lang="ru-RU"/>
        </a:p>
      </dgm:t>
    </dgm:pt>
    <dgm:pt modelId="{65C77CA1-9940-4500-A5F5-69DED4B84720}" type="sibTrans" cxnId="{939D91F6-38F9-4221-A78C-C30020F528C9}">
      <dgm:prSet/>
      <dgm:spPr/>
      <dgm:t>
        <a:bodyPr/>
        <a:lstStyle/>
        <a:p>
          <a:endParaRPr lang="ru-RU"/>
        </a:p>
      </dgm:t>
    </dgm:pt>
    <dgm:pt modelId="{4C389BE2-921D-4A39-A28A-FE0DD5CE9875}" type="pres">
      <dgm:prSet presAssocID="{B2C6F3A6-A894-4FBC-9641-D409DA79F9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2AF199C-1A6A-4115-9E8A-101AB9D4A5EA}" type="pres">
      <dgm:prSet presAssocID="{AF10CEA9-4195-46E9-9C64-17C26B913110}" presName="root" presStyleCnt="0"/>
      <dgm:spPr/>
    </dgm:pt>
    <dgm:pt modelId="{724E366F-06B0-4880-8FE7-1B39444A4BB1}" type="pres">
      <dgm:prSet presAssocID="{AF10CEA9-4195-46E9-9C64-17C26B913110}" presName="rootComposite" presStyleCnt="0"/>
      <dgm:spPr/>
    </dgm:pt>
    <dgm:pt modelId="{3F69E0F7-05CC-4DB5-A6C8-8AC3668ADB03}" type="pres">
      <dgm:prSet presAssocID="{AF10CEA9-4195-46E9-9C64-17C26B913110}" presName="rootText" presStyleLbl="node1" presStyleIdx="0" presStyleCnt="2" custScaleX="108671" custScaleY="114222"/>
      <dgm:spPr/>
      <dgm:t>
        <a:bodyPr/>
        <a:lstStyle/>
        <a:p>
          <a:endParaRPr lang="ru-RU"/>
        </a:p>
      </dgm:t>
    </dgm:pt>
    <dgm:pt modelId="{1C2EA85F-B26F-47DF-88FA-5AD9CD32A80B}" type="pres">
      <dgm:prSet presAssocID="{AF10CEA9-4195-46E9-9C64-17C26B913110}" presName="rootConnector" presStyleLbl="node1" presStyleIdx="0" presStyleCnt="2"/>
      <dgm:spPr/>
      <dgm:t>
        <a:bodyPr/>
        <a:lstStyle/>
        <a:p>
          <a:endParaRPr lang="ru-RU"/>
        </a:p>
      </dgm:t>
    </dgm:pt>
    <dgm:pt modelId="{CC9CE555-F006-4C84-89F4-EDE08FAEE053}" type="pres">
      <dgm:prSet presAssocID="{AF10CEA9-4195-46E9-9C64-17C26B913110}" presName="childShape" presStyleCnt="0"/>
      <dgm:spPr/>
    </dgm:pt>
    <dgm:pt modelId="{4057B956-2721-4A3C-99CC-9809895C6211}" type="pres">
      <dgm:prSet presAssocID="{4D822276-008F-4730-96B1-61D1504A2436}" presName="Name13" presStyleLbl="parChTrans1D2" presStyleIdx="0" presStyleCnt="7"/>
      <dgm:spPr/>
      <dgm:t>
        <a:bodyPr/>
        <a:lstStyle/>
        <a:p>
          <a:endParaRPr lang="ru-RU"/>
        </a:p>
      </dgm:t>
    </dgm:pt>
    <dgm:pt modelId="{4826E5CB-E276-4B1F-B586-3DD9E4ED0657}" type="pres">
      <dgm:prSet presAssocID="{0C4ADD74-E08C-49E7-8D90-A68EBC4A48AF}" presName="childText" presStyleLbl="bgAcc1" presStyleIdx="0" presStyleCnt="7" custScaleX="1330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1AA720-4B1D-4F84-A088-708BBD03AB65}" type="pres">
      <dgm:prSet presAssocID="{6F794964-2FD5-4FEC-9971-4A3C2551D23D}" presName="Name13" presStyleLbl="parChTrans1D2" presStyleIdx="1" presStyleCnt="7"/>
      <dgm:spPr/>
      <dgm:t>
        <a:bodyPr/>
        <a:lstStyle/>
        <a:p>
          <a:endParaRPr lang="ru-RU"/>
        </a:p>
      </dgm:t>
    </dgm:pt>
    <dgm:pt modelId="{07D86FAF-FE7F-475A-A9DE-78D8CCC6DC1A}" type="pres">
      <dgm:prSet presAssocID="{A52D84A1-CA6A-4AEB-8F8F-C15989AA06BB}" presName="childText" presStyleLbl="bgAcc1" presStyleIdx="1" presStyleCnt="7" custScaleX="1329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9D623D-CF56-4D62-86E9-6B927ECAEF3D}" type="pres">
      <dgm:prSet presAssocID="{73F8505E-5A2E-43F2-83CF-7D889FB60D02}" presName="Name13" presStyleLbl="parChTrans1D2" presStyleIdx="2" presStyleCnt="7"/>
      <dgm:spPr/>
      <dgm:t>
        <a:bodyPr/>
        <a:lstStyle/>
        <a:p>
          <a:endParaRPr lang="ru-RU"/>
        </a:p>
      </dgm:t>
    </dgm:pt>
    <dgm:pt modelId="{34552EFF-6363-4004-AAB4-49AE9F2D90A3}" type="pres">
      <dgm:prSet presAssocID="{6EB3119A-A5EC-430F-85AF-5C8AE3C38418}" presName="childText" presStyleLbl="bgAcc1" presStyleIdx="2" presStyleCnt="7" custScaleX="1330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22E783-A1D5-43A3-8115-F151E9CCF6E3}" type="pres">
      <dgm:prSet presAssocID="{5C536A9A-0DE3-4D8F-ADBE-12143BE06DDF}" presName="root" presStyleCnt="0"/>
      <dgm:spPr/>
    </dgm:pt>
    <dgm:pt modelId="{34B2A6A0-D178-4075-A864-0AED616DEBEB}" type="pres">
      <dgm:prSet presAssocID="{5C536A9A-0DE3-4D8F-ADBE-12143BE06DDF}" presName="rootComposite" presStyleCnt="0"/>
      <dgm:spPr/>
    </dgm:pt>
    <dgm:pt modelId="{01197224-E983-4830-9432-CBEF86E16A68}" type="pres">
      <dgm:prSet presAssocID="{5C536A9A-0DE3-4D8F-ADBE-12143BE06DDF}" presName="rootText" presStyleLbl="node1" presStyleIdx="1" presStyleCnt="2" custScaleX="110022" custScaleY="113821"/>
      <dgm:spPr/>
      <dgm:t>
        <a:bodyPr/>
        <a:lstStyle/>
        <a:p>
          <a:endParaRPr lang="ru-RU"/>
        </a:p>
      </dgm:t>
    </dgm:pt>
    <dgm:pt modelId="{5669791C-63C5-4ECE-B9B0-21F3FFAC231B}" type="pres">
      <dgm:prSet presAssocID="{5C536A9A-0DE3-4D8F-ADBE-12143BE06DDF}" presName="rootConnector" presStyleLbl="node1" presStyleIdx="1" presStyleCnt="2"/>
      <dgm:spPr/>
      <dgm:t>
        <a:bodyPr/>
        <a:lstStyle/>
        <a:p>
          <a:endParaRPr lang="ru-RU"/>
        </a:p>
      </dgm:t>
    </dgm:pt>
    <dgm:pt modelId="{0CF2DAE4-7025-401A-B9F6-3348A7F379D4}" type="pres">
      <dgm:prSet presAssocID="{5C536A9A-0DE3-4D8F-ADBE-12143BE06DDF}" presName="childShape" presStyleCnt="0"/>
      <dgm:spPr/>
    </dgm:pt>
    <dgm:pt modelId="{9545DD70-A1D9-4A76-8F0D-CFDE20414615}" type="pres">
      <dgm:prSet presAssocID="{58504F94-1E09-410C-83D7-221AB3B58868}" presName="Name13" presStyleLbl="parChTrans1D2" presStyleIdx="3" presStyleCnt="7"/>
      <dgm:spPr/>
      <dgm:t>
        <a:bodyPr/>
        <a:lstStyle/>
        <a:p>
          <a:endParaRPr lang="ru-RU"/>
        </a:p>
      </dgm:t>
    </dgm:pt>
    <dgm:pt modelId="{162A2E2F-54D6-4708-8B57-CB35D8265131}" type="pres">
      <dgm:prSet presAssocID="{DFC07485-665F-40AF-866B-2E36D198DC18}" presName="childText" presStyleLbl="bgAcc1" presStyleIdx="3" presStyleCnt="7" custScaleX="1453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E0110F-3234-4EF0-BD2E-3061E055BCC9}" type="pres">
      <dgm:prSet presAssocID="{E999191A-A573-4E9B-AF5D-77F8B8227F47}" presName="Name13" presStyleLbl="parChTrans1D2" presStyleIdx="4" presStyleCnt="7"/>
      <dgm:spPr/>
      <dgm:t>
        <a:bodyPr/>
        <a:lstStyle/>
        <a:p>
          <a:endParaRPr lang="ru-RU"/>
        </a:p>
      </dgm:t>
    </dgm:pt>
    <dgm:pt modelId="{75D77ED4-0BE1-4DBA-947C-EDBDF403140A}" type="pres">
      <dgm:prSet presAssocID="{0FF831E1-B99A-48FB-8AF7-628D884521E1}" presName="childText" presStyleLbl="bgAcc1" presStyleIdx="4" presStyleCnt="7" custScaleX="1439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96B114-E85F-43B8-8500-855972C39AA2}" type="pres">
      <dgm:prSet presAssocID="{E89A755B-60D4-48CF-9A3B-B3150F9F838E}" presName="Name13" presStyleLbl="parChTrans1D2" presStyleIdx="5" presStyleCnt="7"/>
      <dgm:spPr/>
      <dgm:t>
        <a:bodyPr/>
        <a:lstStyle/>
        <a:p>
          <a:endParaRPr lang="ru-RU"/>
        </a:p>
      </dgm:t>
    </dgm:pt>
    <dgm:pt modelId="{C5AC00C0-7EC4-4321-A246-0F7D4ADEFEDA}" type="pres">
      <dgm:prSet presAssocID="{2547432F-6D43-42F1-8CD5-4D31ED7A3B4A}" presName="childText" presStyleLbl="bgAcc1" presStyleIdx="5" presStyleCnt="7" custScaleX="1460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EF197F-56DC-4383-9086-041B10B09B44}" type="pres">
      <dgm:prSet presAssocID="{63125CF0-6D11-49CC-9C37-CE5413CB62C3}" presName="Name13" presStyleLbl="parChTrans1D2" presStyleIdx="6" presStyleCnt="7"/>
      <dgm:spPr/>
      <dgm:t>
        <a:bodyPr/>
        <a:lstStyle/>
        <a:p>
          <a:endParaRPr lang="ru-RU"/>
        </a:p>
      </dgm:t>
    </dgm:pt>
    <dgm:pt modelId="{CCD648B8-8A85-40E1-B21B-99C56ED2239D}" type="pres">
      <dgm:prSet presAssocID="{1D07117B-9BB6-4177-BE3E-7D316F9C02A8}" presName="childText" presStyleLbl="bgAcc1" presStyleIdx="6" presStyleCnt="7" custScaleX="1542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E7AFF2-8A11-43C5-A305-223BC258F6E1}" type="presOf" srcId="{B2C6F3A6-A894-4FBC-9641-D409DA79F96D}" destId="{4C389BE2-921D-4A39-A28A-FE0DD5CE9875}" srcOrd="0" destOrd="0" presId="urn:microsoft.com/office/officeart/2005/8/layout/hierarchy3"/>
    <dgm:cxn modelId="{92B9FB7D-3BEC-4D43-A873-C29DF8C3081F}" srcId="{5C536A9A-0DE3-4D8F-ADBE-12143BE06DDF}" destId="{0FF831E1-B99A-48FB-8AF7-628D884521E1}" srcOrd="1" destOrd="0" parTransId="{E999191A-A573-4E9B-AF5D-77F8B8227F47}" sibTransId="{1C41DD88-4FE3-4DA0-B5F9-96D7651AA033}"/>
    <dgm:cxn modelId="{1A2F51D4-E397-4AB1-B24A-FB7BDCE740D8}" srcId="{B2C6F3A6-A894-4FBC-9641-D409DA79F96D}" destId="{AF10CEA9-4195-46E9-9C64-17C26B913110}" srcOrd="0" destOrd="0" parTransId="{EC960C0B-78E4-481A-8956-2490EF2B2FF1}" sibTransId="{87339E4F-E29D-420A-8DA7-803E78C66AF2}"/>
    <dgm:cxn modelId="{746CF87A-7546-49AB-8E95-762AEFCCEE0C}" type="presOf" srcId="{E89A755B-60D4-48CF-9A3B-B3150F9F838E}" destId="{F196B114-E85F-43B8-8500-855972C39AA2}" srcOrd="0" destOrd="0" presId="urn:microsoft.com/office/officeart/2005/8/layout/hierarchy3"/>
    <dgm:cxn modelId="{6767BC08-2C4F-4431-8630-CE51B7FABBB0}" type="presOf" srcId="{0FF831E1-B99A-48FB-8AF7-628D884521E1}" destId="{75D77ED4-0BE1-4DBA-947C-EDBDF403140A}" srcOrd="0" destOrd="0" presId="urn:microsoft.com/office/officeart/2005/8/layout/hierarchy3"/>
    <dgm:cxn modelId="{24D92C33-908B-4902-87AA-E73B37ADFD77}" type="presOf" srcId="{6EB3119A-A5EC-430F-85AF-5C8AE3C38418}" destId="{34552EFF-6363-4004-AAB4-49AE9F2D90A3}" srcOrd="0" destOrd="0" presId="urn:microsoft.com/office/officeart/2005/8/layout/hierarchy3"/>
    <dgm:cxn modelId="{F943ED7C-5054-4AD1-8810-B9C28C7E0358}" type="presOf" srcId="{2547432F-6D43-42F1-8CD5-4D31ED7A3B4A}" destId="{C5AC00C0-7EC4-4321-A246-0F7D4ADEFEDA}" srcOrd="0" destOrd="0" presId="urn:microsoft.com/office/officeart/2005/8/layout/hierarchy3"/>
    <dgm:cxn modelId="{DE5EFF3A-0E51-42FD-A4AF-D9189517CB43}" type="presOf" srcId="{58504F94-1E09-410C-83D7-221AB3B58868}" destId="{9545DD70-A1D9-4A76-8F0D-CFDE20414615}" srcOrd="0" destOrd="0" presId="urn:microsoft.com/office/officeart/2005/8/layout/hierarchy3"/>
    <dgm:cxn modelId="{A1C87978-8A62-4831-8C2F-65EB057E1404}" type="presOf" srcId="{E999191A-A573-4E9B-AF5D-77F8B8227F47}" destId="{02E0110F-3234-4EF0-BD2E-3061E055BCC9}" srcOrd="0" destOrd="0" presId="urn:microsoft.com/office/officeart/2005/8/layout/hierarchy3"/>
    <dgm:cxn modelId="{3B6E0B76-39A1-43D6-A60D-F5F49640BED1}" type="presOf" srcId="{6F794964-2FD5-4FEC-9971-4A3C2551D23D}" destId="{251AA720-4B1D-4F84-A088-708BBD03AB65}" srcOrd="0" destOrd="0" presId="urn:microsoft.com/office/officeart/2005/8/layout/hierarchy3"/>
    <dgm:cxn modelId="{99C10AE4-74C0-4891-B2DB-EF8D72004CA6}" srcId="{5C536A9A-0DE3-4D8F-ADBE-12143BE06DDF}" destId="{DFC07485-665F-40AF-866B-2E36D198DC18}" srcOrd="0" destOrd="0" parTransId="{58504F94-1E09-410C-83D7-221AB3B58868}" sibTransId="{C73D3276-49FC-4C8D-9752-D3D628917E32}"/>
    <dgm:cxn modelId="{E9AF1C15-2C15-4192-903A-1BACCF1AB092}" type="presOf" srcId="{5C536A9A-0DE3-4D8F-ADBE-12143BE06DDF}" destId="{01197224-E983-4830-9432-CBEF86E16A68}" srcOrd="0" destOrd="0" presId="urn:microsoft.com/office/officeart/2005/8/layout/hierarchy3"/>
    <dgm:cxn modelId="{788F4C3F-FED2-4A3F-9C18-5AEE650F0F9F}" type="presOf" srcId="{1D07117B-9BB6-4177-BE3E-7D316F9C02A8}" destId="{CCD648B8-8A85-40E1-B21B-99C56ED2239D}" srcOrd="0" destOrd="0" presId="urn:microsoft.com/office/officeart/2005/8/layout/hierarchy3"/>
    <dgm:cxn modelId="{961E18B3-476F-422F-95D5-1A259261AAE3}" type="presOf" srcId="{A52D84A1-CA6A-4AEB-8F8F-C15989AA06BB}" destId="{07D86FAF-FE7F-475A-A9DE-78D8CCC6DC1A}" srcOrd="0" destOrd="0" presId="urn:microsoft.com/office/officeart/2005/8/layout/hierarchy3"/>
    <dgm:cxn modelId="{47CB1665-3E8C-4EFD-9052-B8ABBF775A21}" srcId="{5C536A9A-0DE3-4D8F-ADBE-12143BE06DDF}" destId="{2547432F-6D43-42F1-8CD5-4D31ED7A3B4A}" srcOrd="2" destOrd="0" parTransId="{E89A755B-60D4-48CF-9A3B-B3150F9F838E}" sibTransId="{BD00E515-9B66-4A18-BF04-F1A6578A7151}"/>
    <dgm:cxn modelId="{F1CC684C-A1A9-499F-9AB3-042699E95760}" type="presOf" srcId="{0C4ADD74-E08C-49E7-8D90-A68EBC4A48AF}" destId="{4826E5CB-E276-4B1F-B586-3DD9E4ED0657}" srcOrd="0" destOrd="0" presId="urn:microsoft.com/office/officeart/2005/8/layout/hierarchy3"/>
    <dgm:cxn modelId="{F862AACD-7077-4A98-9BD8-8ED482461EC1}" srcId="{B2C6F3A6-A894-4FBC-9641-D409DA79F96D}" destId="{5C536A9A-0DE3-4D8F-ADBE-12143BE06DDF}" srcOrd="1" destOrd="0" parTransId="{DE2602F3-D8FC-4BC0-9FA1-41A6CA23A3F1}" sibTransId="{53396DFE-17A8-4DC0-8842-E50B5D3DA89C}"/>
    <dgm:cxn modelId="{657585CD-80DE-4467-BB28-22D737A53377}" srcId="{AF10CEA9-4195-46E9-9C64-17C26B913110}" destId="{0C4ADD74-E08C-49E7-8D90-A68EBC4A48AF}" srcOrd="0" destOrd="0" parTransId="{4D822276-008F-4730-96B1-61D1504A2436}" sibTransId="{A36A2BB4-DCC4-43C5-9590-6E3AA0608BDE}"/>
    <dgm:cxn modelId="{3C7F640D-308C-4CA9-928B-65174366E73D}" type="presOf" srcId="{5C536A9A-0DE3-4D8F-ADBE-12143BE06DDF}" destId="{5669791C-63C5-4ECE-B9B0-21F3FFAC231B}" srcOrd="1" destOrd="0" presId="urn:microsoft.com/office/officeart/2005/8/layout/hierarchy3"/>
    <dgm:cxn modelId="{2E2246BF-152D-4029-AC99-099448441937}" type="presOf" srcId="{DFC07485-665F-40AF-866B-2E36D198DC18}" destId="{162A2E2F-54D6-4708-8B57-CB35D8265131}" srcOrd="0" destOrd="0" presId="urn:microsoft.com/office/officeart/2005/8/layout/hierarchy3"/>
    <dgm:cxn modelId="{F00F8563-E637-4B59-BDA8-CEBA004D6467}" type="presOf" srcId="{4D822276-008F-4730-96B1-61D1504A2436}" destId="{4057B956-2721-4A3C-99CC-9809895C6211}" srcOrd="0" destOrd="0" presId="urn:microsoft.com/office/officeart/2005/8/layout/hierarchy3"/>
    <dgm:cxn modelId="{902A1A6E-4EC7-4EE5-B19F-E975C7FD7CE0}" type="presOf" srcId="{73F8505E-5A2E-43F2-83CF-7D889FB60D02}" destId="{D99D623D-CF56-4D62-86E9-6B927ECAEF3D}" srcOrd="0" destOrd="0" presId="urn:microsoft.com/office/officeart/2005/8/layout/hierarchy3"/>
    <dgm:cxn modelId="{7BE2BF38-D71C-43BC-87B1-DFB04EA27A20}" type="presOf" srcId="{AF10CEA9-4195-46E9-9C64-17C26B913110}" destId="{1C2EA85F-B26F-47DF-88FA-5AD9CD32A80B}" srcOrd="1" destOrd="0" presId="urn:microsoft.com/office/officeart/2005/8/layout/hierarchy3"/>
    <dgm:cxn modelId="{5DDBFC20-DBAB-45D3-BAF0-9BEF338BE181}" type="presOf" srcId="{63125CF0-6D11-49CC-9C37-CE5413CB62C3}" destId="{FDEF197F-56DC-4383-9086-041B10B09B44}" srcOrd="0" destOrd="0" presId="urn:microsoft.com/office/officeart/2005/8/layout/hierarchy3"/>
    <dgm:cxn modelId="{CD24C51B-5CB1-464A-9419-59635B7A6003}" type="presOf" srcId="{AF10CEA9-4195-46E9-9C64-17C26B913110}" destId="{3F69E0F7-05CC-4DB5-A6C8-8AC3668ADB03}" srcOrd="0" destOrd="0" presId="urn:microsoft.com/office/officeart/2005/8/layout/hierarchy3"/>
    <dgm:cxn modelId="{939D91F6-38F9-4221-A78C-C30020F528C9}" srcId="{5C536A9A-0DE3-4D8F-ADBE-12143BE06DDF}" destId="{1D07117B-9BB6-4177-BE3E-7D316F9C02A8}" srcOrd="3" destOrd="0" parTransId="{63125CF0-6D11-49CC-9C37-CE5413CB62C3}" sibTransId="{65C77CA1-9940-4500-A5F5-69DED4B84720}"/>
    <dgm:cxn modelId="{3FB4F8F8-E53A-43B1-9E67-F80BB8B5654E}" srcId="{AF10CEA9-4195-46E9-9C64-17C26B913110}" destId="{6EB3119A-A5EC-430F-85AF-5C8AE3C38418}" srcOrd="2" destOrd="0" parTransId="{73F8505E-5A2E-43F2-83CF-7D889FB60D02}" sibTransId="{53031366-E94A-44BB-B6D3-143E23FA1A98}"/>
    <dgm:cxn modelId="{52B080A1-791C-4A58-ADBD-E6D9883094F1}" srcId="{AF10CEA9-4195-46E9-9C64-17C26B913110}" destId="{A52D84A1-CA6A-4AEB-8F8F-C15989AA06BB}" srcOrd="1" destOrd="0" parTransId="{6F794964-2FD5-4FEC-9971-4A3C2551D23D}" sibTransId="{CECAF6D7-046E-4BCA-BE70-D86B2F504333}"/>
    <dgm:cxn modelId="{0B0CCCC1-27B5-4F7A-8C3F-97400DF5CAF9}" type="presParOf" srcId="{4C389BE2-921D-4A39-A28A-FE0DD5CE9875}" destId="{02AF199C-1A6A-4115-9E8A-101AB9D4A5EA}" srcOrd="0" destOrd="0" presId="urn:microsoft.com/office/officeart/2005/8/layout/hierarchy3"/>
    <dgm:cxn modelId="{755F224B-FF91-4DC0-B34B-1F61BF2D7D13}" type="presParOf" srcId="{02AF199C-1A6A-4115-9E8A-101AB9D4A5EA}" destId="{724E366F-06B0-4880-8FE7-1B39444A4BB1}" srcOrd="0" destOrd="0" presId="urn:microsoft.com/office/officeart/2005/8/layout/hierarchy3"/>
    <dgm:cxn modelId="{3FEF18A6-0EBA-41F3-BDD1-76356CBA3111}" type="presParOf" srcId="{724E366F-06B0-4880-8FE7-1B39444A4BB1}" destId="{3F69E0F7-05CC-4DB5-A6C8-8AC3668ADB03}" srcOrd="0" destOrd="0" presId="urn:microsoft.com/office/officeart/2005/8/layout/hierarchy3"/>
    <dgm:cxn modelId="{40D01750-3C20-49DF-B3D8-381D254E2637}" type="presParOf" srcId="{724E366F-06B0-4880-8FE7-1B39444A4BB1}" destId="{1C2EA85F-B26F-47DF-88FA-5AD9CD32A80B}" srcOrd="1" destOrd="0" presId="urn:microsoft.com/office/officeart/2005/8/layout/hierarchy3"/>
    <dgm:cxn modelId="{2118B5CE-362C-4996-B02A-37B511256CD0}" type="presParOf" srcId="{02AF199C-1A6A-4115-9E8A-101AB9D4A5EA}" destId="{CC9CE555-F006-4C84-89F4-EDE08FAEE053}" srcOrd="1" destOrd="0" presId="urn:microsoft.com/office/officeart/2005/8/layout/hierarchy3"/>
    <dgm:cxn modelId="{A463A082-1AEE-450D-A9FF-72BE752FB5FA}" type="presParOf" srcId="{CC9CE555-F006-4C84-89F4-EDE08FAEE053}" destId="{4057B956-2721-4A3C-99CC-9809895C6211}" srcOrd="0" destOrd="0" presId="urn:microsoft.com/office/officeart/2005/8/layout/hierarchy3"/>
    <dgm:cxn modelId="{866C336C-D30A-4A6A-BDE2-7B4270D4FF06}" type="presParOf" srcId="{CC9CE555-F006-4C84-89F4-EDE08FAEE053}" destId="{4826E5CB-E276-4B1F-B586-3DD9E4ED0657}" srcOrd="1" destOrd="0" presId="urn:microsoft.com/office/officeart/2005/8/layout/hierarchy3"/>
    <dgm:cxn modelId="{8480983E-39D2-4B1E-9586-10DE17F24623}" type="presParOf" srcId="{CC9CE555-F006-4C84-89F4-EDE08FAEE053}" destId="{251AA720-4B1D-4F84-A088-708BBD03AB65}" srcOrd="2" destOrd="0" presId="urn:microsoft.com/office/officeart/2005/8/layout/hierarchy3"/>
    <dgm:cxn modelId="{416C2D55-E637-4969-A540-EA0983C784A7}" type="presParOf" srcId="{CC9CE555-F006-4C84-89F4-EDE08FAEE053}" destId="{07D86FAF-FE7F-475A-A9DE-78D8CCC6DC1A}" srcOrd="3" destOrd="0" presId="urn:microsoft.com/office/officeart/2005/8/layout/hierarchy3"/>
    <dgm:cxn modelId="{6C7070DB-7672-409E-946E-E3C872EB307D}" type="presParOf" srcId="{CC9CE555-F006-4C84-89F4-EDE08FAEE053}" destId="{D99D623D-CF56-4D62-86E9-6B927ECAEF3D}" srcOrd="4" destOrd="0" presId="urn:microsoft.com/office/officeart/2005/8/layout/hierarchy3"/>
    <dgm:cxn modelId="{A7FF95A8-8470-4D25-836A-C0110AEBCA9D}" type="presParOf" srcId="{CC9CE555-F006-4C84-89F4-EDE08FAEE053}" destId="{34552EFF-6363-4004-AAB4-49AE9F2D90A3}" srcOrd="5" destOrd="0" presId="urn:microsoft.com/office/officeart/2005/8/layout/hierarchy3"/>
    <dgm:cxn modelId="{BA0D543F-2F2D-4773-82E6-BFFA00AE9175}" type="presParOf" srcId="{4C389BE2-921D-4A39-A28A-FE0DD5CE9875}" destId="{8722E783-A1D5-43A3-8115-F151E9CCF6E3}" srcOrd="1" destOrd="0" presId="urn:microsoft.com/office/officeart/2005/8/layout/hierarchy3"/>
    <dgm:cxn modelId="{40DCCAC4-2778-4B83-8BC9-16EF40923A5D}" type="presParOf" srcId="{8722E783-A1D5-43A3-8115-F151E9CCF6E3}" destId="{34B2A6A0-D178-4075-A864-0AED616DEBEB}" srcOrd="0" destOrd="0" presId="urn:microsoft.com/office/officeart/2005/8/layout/hierarchy3"/>
    <dgm:cxn modelId="{17E77CFB-DB28-4142-A498-699F731D2FBB}" type="presParOf" srcId="{34B2A6A0-D178-4075-A864-0AED616DEBEB}" destId="{01197224-E983-4830-9432-CBEF86E16A68}" srcOrd="0" destOrd="0" presId="urn:microsoft.com/office/officeart/2005/8/layout/hierarchy3"/>
    <dgm:cxn modelId="{4FA56DA1-3BB7-45A2-BA26-ACE6EB36D65B}" type="presParOf" srcId="{34B2A6A0-D178-4075-A864-0AED616DEBEB}" destId="{5669791C-63C5-4ECE-B9B0-21F3FFAC231B}" srcOrd="1" destOrd="0" presId="urn:microsoft.com/office/officeart/2005/8/layout/hierarchy3"/>
    <dgm:cxn modelId="{579128DD-F14A-4B4F-8F7F-8432E05D4C70}" type="presParOf" srcId="{8722E783-A1D5-43A3-8115-F151E9CCF6E3}" destId="{0CF2DAE4-7025-401A-B9F6-3348A7F379D4}" srcOrd="1" destOrd="0" presId="urn:microsoft.com/office/officeart/2005/8/layout/hierarchy3"/>
    <dgm:cxn modelId="{79722039-D4ED-4390-8FF6-99133957328C}" type="presParOf" srcId="{0CF2DAE4-7025-401A-B9F6-3348A7F379D4}" destId="{9545DD70-A1D9-4A76-8F0D-CFDE20414615}" srcOrd="0" destOrd="0" presId="urn:microsoft.com/office/officeart/2005/8/layout/hierarchy3"/>
    <dgm:cxn modelId="{C6173078-FA41-49D3-8234-A30815B1586A}" type="presParOf" srcId="{0CF2DAE4-7025-401A-B9F6-3348A7F379D4}" destId="{162A2E2F-54D6-4708-8B57-CB35D8265131}" srcOrd="1" destOrd="0" presId="urn:microsoft.com/office/officeart/2005/8/layout/hierarchy3"/>
    <dgm:cxn modelId="{A4E6D307-D9A9-4564-9CA9-6176AABBD0D0}" type="presParOf" srcId="{0CF2DAE4-7025-401A-B9F6-3348A7F379D4}" destId="{02E0110F-3234-4EF0-BD2E-3061E055BCC9}" srcOrd="2" destOrd="0" presId="urn:microsoft.com/office/officeart/2005/8/layout/hierarchy3"/>
    <dgm:cxn modelId="{3233C969-A871-4E70-87AE-9847E475D6FF}" type="presParOf" srcId="{0CF2DAE4-7025-401A-B9F6-3348A7F379D4}" destId="{75D77ED4-0BE1-4DBA-947C-EDBDF403140A}" srcOrd="3" destOrd="0" presId="urn:microsoft.com/office/officeart/2005/8/layout/hierarchy3"/>
    <dgm:cxn modelId="{3DFF9A85-DD7E-497B-89EF-7FE6590496D2}" type="presParOf" srcId="{0CF2DAE4-7025-401A-B9F6-3348A7F379D4}" destId="{F196B114-E85F-43B8-8500-855972C39AA2}" srcOrd="4" destOrd="0" presId="urn:microsoft.com/office/officeart/2005/8/layout/hierarchy3"/>
    <dgm:cxn modelId="{44045B6A-66B6-461D-A7A3-83353EDAF40E}" type="presParOf" srcId="{0CF2DAE4-7025-401A-B9F6-3348A7F379D4}" destId="{C5AC00C0-7EC4-4321-A246-0F7D4ADEFEDA}" srcOrd="5" destOrd="0" presId="urn:microsoft.com/office/officeart/2005/8/layout/hierarchy3"/>
    <dgm:cxn modelId="{CE18D3BE-72ED-48F3-B0C5-24E11AE0A849}" type="presParOf" srcId="{0CF2DAE4-7025-401A-B9F6-3348A7F379D4}" destId="{FDEF197F-56DC-4383-9086-041B10B09B44}" srcOrd="6" destOrd="0" presId="urn:microsoft.com/office/officeart/2005/8/layout/hierarchy3"/>
    <dgm:cxn modelId="{EAB0B61D-163B-4BB3-9C1B-EAAA76830C1D}" type="presParOf" srcId="{0CF2DAE4-7025-401A-B9F6-3348A7F379D4}" destId="{CCD648B8-8A85-40E1-B21B-99C56ED2239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69E0F7-05CC-4DB5-A6C8-8AC3668ADB03}">
      <dsp:nvSpPr>
        <dsp:cNvPr id="0" name=""/>
        <dsp:cNvSpPr/>
      </dsp:nvSpPr>
      <dsp:spPr>
        <a:xfrm>
          <a:off x="1763628" y="663"/>
          <a:ext cx="1738886" cy="913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Методы «черного» ящика</a:t>
          </a:r>
          <a:endParaRPr lang="ru-RU" sz="2000" kern="1200" dirty="0"/>
        </a:p>
      </dsp:txBody>
      <dsp:txXfrm>
        <a:off x="1763628" y="663"/>
        <a:ext cx="1738886" cy="913855"/>
      </dsp:txXfrm>
    </dsp:sp>
    <dsp:sp modelId="{4057B956-2721-4A3C-99CC-9809895C6211}">
      <dsp:nvSpPr>
        <dsp:cNvPr id="0" name=""/>
        <dsp:cNvSpPr/>
      </dsp:nvSpPr>
      <dsp:spPr>
        <a:xfrm>
          <a:off x="1937516" y="914518"/>
          <a:ext cx="173888" cy="60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052"/>
              </a:lnTo>
              <a:lnTo>
                <a:pt x="173888" y="600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6E5CB-E276-4B1F-B586-3DD9E4ED0657}">
      <dsp:nvSpPr>
        <dsp:cNvPr id="0" name=""/>
        <dsp:cNvSpPr/>
      </dsp:nvSpPr>
      <dsp:spPr>
        <a:xfrm>
          <a:off x="2111405" y="1114535"/>
          <a:ext cx="1702726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 предположения об ошибке</a:t>
          </a:r>
          <a:endParaRPr lang="ru-RU" sz="1600" kern="1200" dirty="0"/>
        </a:p>
      </dsp:txBody>
      <dsp:txXfrm>
        <a:off x="2111405" y="1114535"/>
        <a:ext cx="1702726" cy="800069"/>
      </dsp:txXfrm>
    </dsp:sp>
    <dsp:sp modelId="{251AA720-4B1D-4F84-A088-708BBD03AB65}">
      <dsp:nvSpPr>
        <dsp:cNvPr id="0" name=""/>
        <dsp:cNvSpPr/>
      </dsp:nvSpPr>
      <dsp:spPr>
        <a:xfrm>
          <a:off x="1937516" y="914518"/>
          <a:ext cx="173888" cy="1600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38"/>
              </a:lnTo>
              <a:lnTo>
                <a:pt x="173888" y="1600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86FAF-FE7F-475A-A9DE-78D8CCC6DC1A}">
      <dsp:nvSpPr>
        <dsp:cNvPr id="0" name=""/>
        <dsp:cNvSpPr/>
      </dsp:nvSpPr>
      <dsp:spPr>
        <a:xfrm>
          <a:off x="2111405" y="2114622"/>
          <a:ext cx="1702381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 эквивалентного разбиения</a:t>
          </a:r>
          <a:endParaRPr lang="ru-RU" sz="1600" kern="1200" dirty="0"/>
        </a:p>
      </dsp:txBody>
      <dsp:txXfrm>
        <a:off x="2111405" y="2114622"/>
        <a:ext cx="1702381" cy="800069"/>
      </dsp:txXfrm>
    </dsp:sp>
    <dsp:sp modelId="{D99D623D-CF56-4D62-86E9-6B927ECAEF3D}">
      <dsp:nvSpPr>
        <dsp:cNvPr id="0" name=""/>
        <dsp:cNvSpPr/>
      </dsp:nvSpPr>
      <dsp:spPr>
        <a:xfrm>
          <a:off x="1937516" y="914518"/>
          <a:ext cx="173888" cy="2600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0225"/>
              </a:lnTo>
              <a:lnTo>
                <a:pt x="173888" y="2600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52EFF-6363-4004-AAB4-49AE9F2D90A3}">
      <dsp:nvSpPr>
        <dsp:cNvPr id="0" name=""/>
        <dsp:cNvSpPr/>
      </dsp:nvSpPr>
      <dsp:spPr>
        <a:xfrm>
          <a:off x="2111405" y="3114709"/>
          <a:ext cx="1703085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 анализа граничных значений</a:t>
          </a:r>
          <a:endParaRPr lang="ru-RU" sz="1600" kern="1200" dirty="0"/>
        </a:p>
      </dsp:txBody>
      <dsp:txXfrm>
        <a:off x="2111405" y="3114709"/>
        <a:ext cx="1703085" cy="800069"/>
      </dsp:txXfrm>
    </dsp:sp>
    <dsp:sp modelId="{01197224-E983-4830-9432-CBEF86E16A68}">
      <dsp:nvSpPr>
        <dsp:cNvPr id="0" name=""/>
        <dsp:cNvSpPr/>
      </dsp:nvSpPr>
      <dsp:spPr>
        <a:xfrm>
          <a:off x="3902549" y="663"/>
          <a:ext cx="1760504" cy="910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Методы «белого» ящика</a:t>
          </a:r>
          <a:endParaRPr lang="ru-RU" sz="2000" kern="1200" dirty="0"/>
        </a:p>
      </dsp:txBody>
      <dsp:txXfrm>
        <a:off x="3902549" y="663"/>
        <a:ext cx="1760504" cy="910646"/>
      </dsp:txXfrm>
    </dsp:sp>
    <dsp:sp modelId="{9545DD70-A1D9-4A76-8F0D-CFDE20414615}">
      <dsp:nvSpPr>
        <dsp:cNvPr id="0" name=""/>
        <dsp:cNvSpPr/>
      </dsp:nvSpPr>
      <dsp:spPr>
        <a:xfrm>
          <a:off x="4078599" y="911310"/>
          <a:ext cx="176050" cy="60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052"/>
              </a:lnTo>
              <a:lnTo>
                <a:pt x="176050" y="600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E2F-54D6-4708-8B57-CB35D8265131}">
      <dsp:nvSpPr>
        <dsp:cNvPr id="0" name=""/>
        <dsp:cNvSpPr/>
      </dsp:nvSpPr>
      <dsp:spPr>
        <a:xfrm>
          <a:off x="4254650" y="1111327"/>
          <a:ext cx="1860590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 покрытия операторов</a:t>
          </a:r>
          <a:endParaRPr lang="ru-RU" sz="1600" kern="1200" dirty="0"/>
        </a:p>
      </dsp:txBody>
      <dsp:txXfrm>
        <a:off x="4254650" y="1111327"/>
        <a:ext cx="1860590" cy="800069"/>
      </dsp:txXfrm>
    </dsp:sp>
    <dsp:sp modelId="{02E0110F-3234-4EF0-BD2E-3061E055BCC9}">
      <dsp:nvSpPr>
        <dsp:cNvPr id="0" name=""/>
        <dsp:cNvSpPr/>
      </dsp:nvSpPr>
      <dsp:spPr>
        <a:xfrm>
          <a:off x="4078599" y="911310"/>
          <a:ext cx="176050" cy="1600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38"/>
              </a:lnTo>
              <a:lnTo>
                <a:pt x="176050" y="1600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77ED4-0BE1-4DBA-947C-EDBDF403140A}">
      <dsp:nvSpPr>
        <dsp:cNvPr id="0" name=""/>
        <dsp:cNvSpPr/>
      </dsp:nvSpPr>
      <dsp:spPr>
        <a:xfrm>
          <a:off x="4254650" y="2111414"/>
          <a:ext cx="1843129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 покрытия решений</a:t>
          </a:r>
          <a:endParaRPr lang="ru-RU" sz="1600" kern="1200" dirty="0"/>
        </a:p>
      </dsp:txBody>
      <dsp:txXfrm>
        <a:off x="4254650" y="2111414"/>
        <a:ext cx="1843129" cy="800069"/>
      </dsp:txXfrm>
    </dsp:sp>
    <dsp:sp modelId="{F196B114-E85F-43B8-8500-855972C39AA2}">
      <dsp:nvSpPr>
        <dsp:cNvPr id="0" name=""/>
        <dsp:cNvSpPr/>
      </dsp:nvSpPr>
      <dsp:spPr>
        <a:xfrm>
          <a:off x="4078599" y="911310"/>
          <a:ext cx="176050" cy="2600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0225"/>
              </a:lnTo>
              <a:lnTo>
                <a:pt x="176050" y="2600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C00C0-7EC4-4321-A246-0F7D4ADEFEDA}">
      <dsp:nvSpPr>
        <dsp:cNvPr id="0" name=""/>
        <dsp:cNvSpPr/>
      </dsp:nvSpPr>
      <dsp:spPr>
        <a:xfrm>
          <a:off x="4254650" y="3111500"/>
          <a:ext cx="1869870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 покрытия условий</a:t>
          </a:r>
          <a:endParaRPr lang="ru-RU" sz="1600" kern="1200" dirty="0"/>
        </a:p>
      </dsp:txBody>
      <dsp:txXfrm>
        <a:off x="4254650" y="3111500"/>
        <a:ext cx="1869870" cy="800069"/>
      </dsp:txXfrm>
    </dsp:sp>
    <dsp:sp modelId="{FDEF197F-56DC-4383-9086-041B10B09B44}">
      <dsp:nvSpPr>
        <dsp:cNvPr id="0" name=""/>
        <dsp:cNvSpPr/>
      </dsp:nvSpPr>
      <dsp:spPr>
        <a:xfrm>
          <a:off x="4078599" y="911310"/>
          <a:ext cx="176050" cy="3600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0312"/>
              </a:lnTo>
              <a:lnTo>
                <a:pt x="176050" y="3600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648B8-8A85-40E1-B21B-99C56ED2239D}">
      <dsp:nvSpPr>
        <dsp:cNvPr id="0" name=""/>
        <dsp:cNvSpPr/>
      </dsp:nvSpPr>
      <dsp:spPr>
        <a:xfrm>
          <a:off x="4254650" y="4111587"/>
          <a:ext cx="1974609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 комбинаторного покрытия условий</a:t>
          </a:r>
          <a:endParaRPr lang="ru-RU" sz="1600" kern="1200" dirty="0"/>
        </a:p>
      </dsp:txBody>
      <dsp:txXfrm>
        <a:off x="4254650" y="4111587"/>
        <a:ext cx="1974609" cy="80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50039-8169-468E-BBE2-E2401E56A6D3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81AADD-D650-4D4D-A723-D146B4D7C0A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A7A62-AF88-4B5E-A407-5194CCFC51A3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8C902-3CA2-4944-A58A-295F38C52F6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3AD67884-0960-4485-9619-53A38B302E2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9A645-F935-4A65-BD59-7989D52DEA8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DB524-3A7A-45FE-A3C1-368F71F60CA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019B8-0766-4C51-9723-5AD1A8C9B77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B6A86-D383-40A6-A1B2-0D9175125FF6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749F8-CB1A-4770-9615-FFE7867EE8B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166BBF7A-F6FC-4CE9-9C43-D9ECC67C635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210EA50-BEAC-4DB6-B47C-6B38E5F4845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933056"/>
            <a:ext cx="6400800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dirty="0" smtClean="0"/>
              <a:t>Барышникова Марина Юрьевна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Каф. ИУ-7</a:t>
            </a:r>
          </a:p>
          <a:p>
            <a:pPr eaLnBrk="1" hangingPunct="1">
              <a:lnSpc>
                <a:spcPct val="80000"/>
              </a:lnSpc>
            </a:pPr>
            <a:endParaRPr lang="ru-RU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baryshnikovam@mail.ru</a:t>
            </a:r>
            <a:endParaRPr lang="ru-RU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400" dirty="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32848" cy="792088"/>
          </a:xfrm>
        </p:spPr>
        <p:txBody>
          <a:bodyPr>
            <a:noAutofit/>
          </a:bodyPr>
          <a:lstStyle/>
          <a:p>
            <a:pPr eaLnBrk="1" hangingPunct="1"/>
            <a:r>
              <a:rPr lang="ru-RU" dirty="0" smtClean="0"/>
              <a:t>Структурные тесты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1196974"/>
            <a:ext cx="8229600" cy="511234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ru-RU" sz="2400" dirty="0" smtClean="0"/>
              <a:t>контроль обращений к данным </a:t>
            </a:r>
            <a:r>
              <a:rPr lang="ru-RU" sz="2400" dirty="0" smtClean="0"/>
              <a:t>(инициализация </a:t>
            </a:r>
            <a:r>
              <a:rPr lang="ru-RU" sz="2400" dirty="0" smtClean="0"/>
              <a:t>переменных; размеры массивов, строк; не перепутаны ли строки со столбцами; типы входных и выходных значений; обращение к файлам и т.п.)</a:t>
            </a:r>
          </a:p>
          <a:p>
            <a:pPr eaLnBrk="1" hangingPunct="1"/>
            <a:r>
              <a:rPr lang="ru-RU" sz="2400" dirty="0" smtClean="0"/>
              <a:t>контроль вычислений (порядок следования операторов и запись выражений; вычисления с переменными различных типов; переполнение разрядной сетки или получение машинного нуля; точность; сравнение переменных, имеющих различные типы и т.п.)</a:t>
            </a:r>
          </a:p>
          <a:p>
            <a:pPr eaLnBrk="1" hangingPunct="1"/>
            <a:r>
              <a:rPr lang="ru-RU" sz="2400" dirty="0" smtClean="0"/>
              <a:t>контроль передачи управления (завершение циклов, функций, программы)</a:t>
            </a:r>
          </a:p>
          <a:p>
            <a:pPr eaLnBrk="1" hangingPunct="1"/>
            <a:r>
              <a:rPr lang="ru-RU" sz="2400" dirty="0" smtClean="0"/>
              <a:t>контроль межмодульных интерфейсов (списки формальных и фактических параметров; не изменяет ли подпрограмма аргументы, которые не должны меняться и т.п.)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748464" cy="1157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 smtClean="0"/>
              <a:t>Проблема исчерпывающего тестирования маршрутов передачи управления в программе 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19119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Прямоугольник 5"/>
          <p:cNvSpPr>
            <a:spLocks noChangeArrowheads="1"/>
          </p:cNvSpPr>
          <p:nvPr/>
        </p:nvSpPr>
        <p:spPr bwMode="auto">
          <a:xfrm>
            <a:off x="251520" y="5661248"/>
            <a:ext cx="8496424" cy="936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ru-RU" dirty="0">
                <a:latin typeface="+mn-lt"/>
              </a:rPr>
              <a:t>Подразумевается, что программа проверена полностью, если с помощью</a:t>
            </a:r>
          </a:p>
          <a:p>
            <a:r>
              <a:rPr lang="ru-RU" dirty="0">
                <a:latin typeface="+mn-lt"/>
              </a:rPr>
              <a:t>тестов удается осуществить выполнение этой программы по всем </a:t>
            </a:r>
          </a:p>
          <a:p>
            <a:r>
              <a:rPr lang="ru-RU" dirty="0">
                <a:latin typeface="+mn-lt"/>
              </a:rPr>
              <a:t>возможным маршрутам ее графа передач управления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3492500" y="1341438"/>
            <a:ext cx="47879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+mn-lt"/>
              </a:rPr>
              <a:t>Граф описывает программу из 10–20 операторов, включая цикл </a:t>
            </a:r>
            <a:r>
              <a:rPr lang="ru-RU" b="1" dirty="0">
                <a:latin typeface="+mn-lt"/>
              </a:rPr>
              <a:t>WHILE (</a:t>
            </a:r>
            <a:r>
              <a:rPr lang="ru-RU" dirty="0">
                <a:latin typeface="+mn-lt"/>
              </a:rPr>
              <a:t>или</a:t>
            </a:r>
            <a:r>
              <a:rPr lang="ru-RU" b="1" dirty="0">
                <a:latin typeface="+mn-lt"/>
              </a:rPr>
              <a:t> DO WHILE), </a:t>
            </a:r>
            <a:r>
              <a:rPr lang="ru-RU" dirty="0">
                <a:latin typeface="+mn-lt"/>
              </a:rPr>
              <a:t>который исполняется не менее 20 раз (на рисунке показан темным цветом)</a:t>
            </a:r>
          </a:p>
          <a:p>
            <a:r>
              <a:rPr lang="ru-RU" dirty="0">
                <a:latin typeface="+mn-lt"/>
              </a:rPr>
              <a:t>Внутри цикла имеется несколько операторов </a:t>
            </a:r>
            <a:r>
              <a:rPr lang="ru-RU" b="1" dirty="0">
                <a:latin typeface="+mn-lt"/>
              </a:rPr>
              <a:t>IF </a:t>
            </a:r>
            <a:r>
              <a:rPr lang="ru-RU" dirty="0">
                <a:latin typeface="+mn-lt"/>
              </a:rPr>
              <a:t>(на рисунке соответствующие узлы графа изображены пустыми кружками)</a:t>
            </a:r>
          </a:p>
          <a:p>
            <a:r>
              <a:rPr lang="ru-RU" dirty="0">
                <a:latin typeface="+mn-lt"/>
              </a:rPr>
              <a:t>Тогда число неповторяющихся маршрутов из точки </a:t>
            </a:r>
            <a:r>
              <a:rPr lang="ru-RU" b="1" dirty="0">
                <a:latin typeface="+mn-lt"/>
              </a:rPr>
              <a:t>A </a:t>
            </a:r>
            <a:r>
              <a:rPr lang="ru-RU" dirty="0">
                <a:latin typeface="+mn-lt"/>
              </a:rPr>
              <a:t>в</a:t>
            </a:r>
            <a:r>
              <a:rPr lang="ru-RU" b="1" dirty="0">
                <a:latin typeface="+mn-lt"/>
              </a:rPr>
              <a:t> B </a:t>
            </a:r>
            <a:r>
              <a:rPr lang="ru-RU" dirty="0">
                <a:latin typeface="+mn-lt"/>
              </a:rPr>
              <a:t>в предположении, что все приказы взаимно независимы, равно 10</a:t>
            </a:r>
            <a:r>
              <a:rPr lang="ru-RU" baseline="30000" dirty="0">
                <a:latin typeface="+mn-lt"/>
              </a:rPr>
              <a:t>14</a:t>
            </a:r>
          </a:p>
          <a:p>
            <a:r>
              <a:rPr lang="ru-RU" dirty="0">
                <a:latin typeface="+mn-lt"/>
              </a:rPr>
              <a:t>Если допустить, что на составление каждого теста мы тратим пять минут, то для построения набора тестов нам потребуется примерно один миллиард лет</a:t>
            </a:r>
            <a:endParaRPr lang="ru-RU" baseline="30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796925"/>
          </a:xfrm>
        </p:spPr>
        <p:txBody>
          <a:bodyPr>
            <a:normAutofit/>
          </a:bodyPr>
          <a:lstStyle/>
          <a:p>
            <a:r>
              <a:rPr lang="ru-RU" dirty="0" smtClean="0"/>
              <a:t>Принципы тестирования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388" y="1125538"/>
            <a:ext cx="8964612" cy="547181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000" dirty="0" smtClean="0"/>
              <a:t>Нельзя планировать тестирование в предположении, что ошибки не будут обнаружены</a:t>
            </a:r>
          </a:p>
          <a:p>
            <a:pPr>
              <a:defRPr/>
            </a:pPr>
            <a:r>
              <a:rPr lang="ru-RU" sz="2000" dirty="0" smtClean="0"/>
              <a:t>Описание предполагаемых значений выходных данных или результатов должно быть необходимой частью тестового набора (при разработке теста  должен заранее поощряться  детальный анализ выходных переменных)</a:t>
            </a:r>
          </a:p>
          <a:p>
            <a:pPr>
              <a:defRPr/>
            </a:pPr>
            <a:r>
              <a:rPr lang="ru-RU" sz="2000" dirty="0" smtClean="0"/>
              <a:t>Следует избегать тестирования программы ее автором, в том числе </a:t>
            </a:r>
            <a:r>
              <a:rPr lang="ru-RU" sz="2000" dirty="0" smtClean="0"/>
              <a:t> - тестирования </a:t>
            </a:r>
            <a:r>
              <a:rPr lang="ru-RU" sz="2000" dirty="0" smtClean="0"/>
              <a:t>программных продуктов самой организацией-разработчиком (более целесообразно выполнение тестирования каким-либо независимым подразделением, однако такой подход чрезвычайно сложно реализовать из-за организационных трудностей)</a:t>
            </a:r>
          </a:p>
          <a:p>
            <a:pPr>
              <a:defRPr/>
            </a:pPr>
            <a:r>
              <a:rPr lang="ru-RU" sz="2000" dirty="0" smtClean="0"/>
              <a:t>Необходимо досконально изучать результаты применения каждого теста (практика показывает, что значительная часть всех обнаруженных в конечном итоге ошибок могла быть выявлена в результате самых первых тестовых прогонов, если бы анализу первичных результатов тестирования было уделено достаточно внимания)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7849120" cy="796925"/>
          </a:xfrm>
        </p:spPr>
        <p:txBody>
          <a:bodyPr/>
          <a:lstStyle/>
          <a:p>
            <a:r>
              <a:rPr lang="ru-RU" dirty="0" smtClean="0"/>
              <a:t>Принципы тестирования</a:t>
            </a:r>
          </a:p>
        </p:txBody>
      </p:sp>
      <p:sp>
        <p:nvSpPr>
          <p:cNvPr id="1536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435975" cy="5113337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Тесты для неправильных и непредусмотренных входных данных следует разрабатывать так же тщательно, как для правильных и предусмотренных (тесты, представляющие неверные и неправильные входные данные, обладают б</a:t>
            </a:r>
            <a:r>
              <a:rPr lang="ru-RU" sz="2400" b="1" dirty="0" smtClean="0"/>
              <a:t>о</a:t>
            </a:r>
            <a:r>
              <a:rPr lang="ru-RU" sz="2400" dirty="0" smtClean="0"/>
              <a:t>льшей обнаруживающей способностью)</a:t>
            </a:r>
          </a:p>
          <a:p>
            <a:r>
              <a:rPr lang="ru-RU" sz="2400" dirty="0" smtClean="0"/>
              <a:t>Необходимо проверять не только, делает ли программа то, для чего она предназначена, но и не делает ли она того, чего не должна делать (это позволит выявить нежелательные побочные эффекты)</a:t>
            </a:r>
          </a:p>
          <a:p>
            <a:r>
              <a:rPr lang="ru-RU" sz="2400" dirty="0" smtClean="0"/>
              <a:t>Не следует выбрасывать тесты, даже если тестирование уже завершено (после внесения изменений или исправления ошибок необходимо повторять тестирование, поэтому придется заново разрабатывать тесты)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43800" cy="1157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dirty="0" smtClean="0"/>
              <a:t>Стратегии черного ящика: метод эквивалентного разбиения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686800" cy="33838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 smtClean="0"/>
              <a:t>Тестирование программы ограничивается использованием небольшого подмножества всех возможных входных данных</a:t>
            </a:r>
          </a:p>
          <a:p>
            <a:pPr>
              <a:defRPr/>
            </a:pPr>
            <a:r>
              <a:rPr lang="ru-RU" sz="2000" dirty="0" smtClean="0"/>
              <a:t>Правильно выбранный тест этого подмножества должен обладать двумя свойствами:</a:t>
            </a:r>
          </a:p>
          <a:p>
            <a:pPr lvl="1">
              <a:defRPr/>
            </a:pPr>
            <a:r>
              <a:rPr lang="ru-RU" sz="2000" dirty="0" smtClean="0">
                <a:ea typeface="+mn-ea"/>
                <a:cs typeface="+mn-cs"/>
              </a:rPr>
              <a:t>уменьшать, причем более чем на единицу, число других тестов, которые должны быть разработаны для достижения заранее определенной цели «приемлемого» тестирования;</a:t>
            </a:r>
          </a:p>
          <a:p>
            <a:pPr lvl="1">
              <a:defRPr/>
            </a:pPr>
            <a:r>
              <a:rPr lang="ru-RU" sz="2000" dirty="0" smtClean="0">
                <a:ea typeface="+mn-ea"/>
                <a:cs typeface="+mn-cs"/>
              </a:rPr>
              <a:t>покрывать значительную часть других возможных тестов, что в некоторой степени свидетельствует о наличии или отсутствии ошибок до и после применения этого ограниченного множества значений входных данных</a:t>
            </a:r>
            <a:endParaRPr lang="ru-RU" sz="2000" dirty="0"/>
          </a:p>
        </p:txBody>
      </p:sp>
      <p:sp>
        <p:nvSpPr>
          <p:cNvPr id="16388" name="Прямоугольник 3"/>
          <p:cNvSpPr>
            <a:spLocks noChangeArrowheads="1"/>
          </p:cNvSpPr>
          <p:nvPr/>
        </p:nvSpPr>
        <p:spPr bwMode="auto">
          <a:xfrm>
            <a:off x="395536" y="5157192"/>
            <a:ext cx="8280400" cy="1439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ru-RU" sz="2000" dirty="0">
                <a:latin typeface="+mn-lt"/>
              </a:rPr>
              <a:t>Разработка тестов методом эквивалентного разбиения </a:t>
            </a:r>
          </a:p>
          <a:p>
            <a:r>
              <a:rPr lang="ru-RU" sz="2000" dirty="0">
                <a:latin typeface="+mn-lt"/>
              </a:rPr>
              <a:t>осуществляется в  два этапа:</a:t>
            </a:r>
          </a:p>
          <a:p>
            <a:r>
              <a:rPr lang="ru-RU" sz="2000" dirty="0">
                <a:latin typeface="+mn-lt"/>
              </a:rPr>
              <a:t>1) выделение классов эквивалентности;</a:t>
            </a:r>
          </a:p>
          <a:p>
            <a:r>
              <a:rPr lang="ru-RU" sz="2000" dirty="0">
                <a:latin typeface="+mn-lt"/>
              </a:rPr>
              <a:t>2) построение тестов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2400" cy="926976"/>
          </a:xfrm>
        </p:spPr>
        <p:txBody>
          <a:bodyPr/>
          <a:lstStyle/>
          <a:p>
            <a:r>
              <a:rPr lang="ru-RU" dirty="0" smtClean="0"/>
              <a:t>Классы эквивалентности тестов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91513" cy="480536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sz="2400" dirty="0" smtClean="0"/>
              <a:t>Класс эквивалентности – это класс, в рамках которого все тесты являются эквивалентными, т.е. такими которые приводят к одному и тому же результату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ru-RU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400" dirty="0" smtClean="0"/>
              <a:t>Признаки эквивалентности тестов:</a:t>
            </a:r>
          </a:p>
          <a:p>
            <a:pPr>
              <a:defRPr/>
            </a:pPr>
            <a:r>
              <a:rPr lang="ru-RU" sz="2400" dirty="0" smtClean="0"/>
              <a:t>если один тест класса эквивалентности обнаруживает ошибку, то следует ожидать, что и все другие тесты этого класса эквивалентности будут обнаруживать ту же самую </a:t>
            </a:r>
            <a:r>
              <a:rPr lang="ru-RU" sz="2400" dirty="0" smtClean="0"/>
              <a:t>ошибку</a:t>
            </a:r>
            <a:endParaRPr lang="ru-RU" sz="2400" dirty="0" smtClean="0"/>
          </a:p>
          <a:p>
            <a:pPr>
              <a:defRPr/>
            </a:pPr>
            <a:r>
              <a:rPr lang="ru-RU" sz="2400" dirty="0" smtClean="0"/>
              <a:t>если тест не обнаруживает ошибки, то следует ожидать, что ни один тест этого класса эквивалентности не будет обнаруживать ошибки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2400" cy="998984"/>
          </a:xfrm>
        </p:spPr>
        <p:txBody>
          <a:bodyPr/>
          <a:lstStyle/>
          <a:p>
            <a:r>
              <a:rPr lang="ru-RU" dirty="0" smtClean="0"/>
              <a:t>Два типа классов эквивалентности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229600" cy="2717849"/>
          </a:xfrm>
        </p:spPr>
        <p:txBody>
          <a:bodyPr/>
          <a:lstStyle/>
          <a:p>
            <a:r>
              <a:rPr lang="ru-RU" dirty="0" smtClean="0"/>
              <a:t>правильные классы эквивалентности, представляющие правильные входные данные </a:t>
            </a:r>
            <a:r>
              <a:rPr lang="ru-RU" dirty="0" smtClean="0"/>
              <a:t>программы</a:t>
            </a:r>
            <a:endParaRPr lang="ru-RU" dirty="0" smtClean="0"/>
          </a:p>
          <a:p>
            <a:r>
              <a:rPr lang="ru-RU" dirty="0" smtClean="0"/>
              <a:t>неправильные классы эквивалентности, представляющие все другие возможные состояния условий (т.е. ошибочные входные значения)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9552" y="5013176"/>
          <a:ext cx="7704855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/>
                <a:gridCol w="2568285"/>
                <a:gridCol w="256828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Входные условия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Правильные классы</a:t>
                      </a:r>
                    </a:p>
                    <a:p>
                      <a:r>
                        <a:rPr lang="ru-RU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эквивалентности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Неправильные классы</a:t>
                      </a:r>
                    </a:p>
                    <a:p>
                      <a:r>
                        <a:rPr lang="ru-RU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эквивалентности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940966"/>
          </a:xfrm>
        </p:spPr>
        <p:txBody>
          <a:bodyPr>
            <a:noAutofit/>
          </a:bodyPr>
          <a:lstStyle/>
          <a:p>
            <a:r>
              <a:rPr lang="ru-RU" dirty="0" smtClean="0"/>
              <a:t>Выделение классов эквивалентности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sz="quarter" idx="1"/>
          </p:nvPr>
        </p:nvSpPr>
        <p:spPr>
          <a:xfrm>
            <a:off x="468313" y="1484784"/>
            <a:ext cx="8229600" cy="4823941"/>
          </a:xfrm>
        </p:spPr>
        <p:txBody>
          <a:bodyPr/>
          <a:lstStyle/>
          <a:p>
            <a:r>
              <a:rPr lang="ru-RU" sz="2400" dirty="0" smtClean="0"/>
              <a:t>Если входное условие описывает </a:t>
            </a:r>
            <a:r>
              <a:rPr lang="ru-RU" sz="2400" i="1" dirty="0" smtClean="0"/>
              <a:t>область значений </a:t>
            </a:r>
            <a:r>
              <a:rPr lang="ru-RU" sz="2400" dirty="0" smtClean="0"/>
              <a:t>(например</a:t>
            </a:r>
            <a:r>
              <a:rPr lang="ru-RU" sz="2400" i="1" dirty="0" smtClean="0"/>
              <a:t>, </a:t>
            </a:r>
            <a:r>
              <a:rPr lang="ru-RU" sz="2400" dirty="0" smtClean="0"/>
              <a:t>«ц</a:t>
            </a:r>
            <a:r>
              <a:rPr lang="ru-RU" sz="2400" i="1" dirty="0" smtClean="0"/>
              <a:t>е</a:t>
            </a:r>
            <a:r>
              <a:rPr lang="ru-RU" sz="2400" dirty="0" smtClean="0"/>
              <a:t>лое данное может принимать значения от 1 до 99»), то определяются один правильный класс эквивалентности (1 ≤ значение целого данного ≤ 99) и два неправильных (значение целого данного &lt;1 и значение целого данного &gt;99)</a:t>
            </a:r>
          </a:p>
          <a:p>
            <a:r>
              <a:rPr lang="ru-RU" sz="2400" dirty="0" smtClean="0"/>
              <a:t>Если входное условие описывает </a:t>
            </a:r>
            <a:r>
              <a:rPr lang="ru-RU" sz="2400" i="1" dirty="0" smtClean="0"/>
              <a:t>число значений </a:t>
            </a:r>
            <a:r>
              <a:rPr lang="ru-RU" sz="2400" dirty="0" smtClean="0"/>
              <a:t>(например, «в автомобиле могут ехать от одного до пяти человек»), то определяются один правильный класс эквивалентности и два неправильных (ни одного и более пяти человек)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80920" cy="9269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Выделение классов эквивалентности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r>
              <a:rPr lang="ru-RU" sz="2800" dirty="0" smtClean="0"/>
              <a:t>Если входное условие описывает </a:t>
            </a:r>
            <a:r>
              <a:rPr lang="ru-RU" sz="2800" i="1" dirty="0" smtClean="0"/>
              <a:t>множество входных значений </a:t>
            </a:r>
            <a:r>
              <a:rPr lang="ru-RU" sz="2800" dirty="0" smtClean="0"/>
              <a:t>и</a:t>
            </a:r>
            <a:r>
              <a:rPr lang="ru-RU" sz="2800" i="1" dirty="0" smtClean="0"/>
              <a:t> </a:t>
            </a:r>
            <a:r>
              <a:rPr lang="ru-RU" sz="2800" dirty="0" smtClean="0"/>
              <a:t>есть основание полагать, что каждое значение программа трактует особо (например, «известны должности ИНЖЕНЕР, ТЕХНИК, НАЧАЛЬНИК ЦЕХА, ДИРЕКТОР»), то определяется правильный класс эквивалентности для каждого значения и один неправильный класс эквивалентности (например, «БУХГАЛТЕР»)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91264" cy="940966"/>
          </a:xfrm>
        </p:spPr>
        <p:txBody>
          <a:bodyPr>
            <a:noAutofit/>
          </a:bodyPr>
          <a:lstStyle/>
          <a:p>
            <a:r>
              <a:rPr lang="ru-RU" dirty="0" smtClean="0"/>
              <a:t>Выделение классов эквивалентности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7844408" cy="4644008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Если входное условие описывает ситуацию «должно быть» (например, «первым символом идентификатора должна быть буква»), то определяется один правильный класс эквивалентности (первый символ – буква) и один неправильный (первый символ – не буква)</a:t>
            </a:r>
          </a:p>
          <a:p>
            <a:r>
              <a:rPr lang="ru-RU" sz="2800" dirty="0" smtClean="0"/>
              <a:t>Если есть любое основание считать, что различные элементы класса эквивалентности трактуются программой неодинаково, то данный класс эквивалентности разбивается на меньшие классы эквивалентности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43800" cy="936526"/>
          </a:xfrm>
        </p:spPr>
        <p:txBody>
          <a:bodyPr>
            <a:noAutofit/>
          </a:bodyPr>
          <a:lstStyle/>
          <a:p>
            <a:pPr eaLnBrk="1" hangingPunct="1"/>
            <a:r>
              <a:rPr lang="ru-RU" sz="5400" dirty="0" smtClean="0"/>
              <a:t>Лекция 6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2492896"/>
            <a:ext cx="8229600" cy="180047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b="1" dirty="0" smtClean="0"/>
              <a:t>   </a:t>
            </a:r>
            <a:r>
              <a:rPr lang="ru-RU" sz="5400" dirty="0" smtClean="0">
                <a:solidFill>
                  <a:schemeClr val="tx2"/>
                </a:solidFill>
              </a:rPr>
              <a:t>Тестирование программ</a:t>
            </a:r>
            <a:endParaRPr lang="ru-RU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7543800" cy="868363"/>
          </a:xfrm>
        </p:spPr>
        <p:txBody>
          <a:bodyPr>
            <a:normAutofit/>
          </a:bodyPr>
          <a:lstStyle/>
          <a:p>
            <a:r>
              <a:rPr lang="ru-RU" dirty="0" smtClean="0"/>
              <a:t>Построение тестов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r>
              <a:rPr lang="ru-RU" sz="2500" dirty="0" smtClean="0"/>
              <a:t>Назначение каждому классу эквивалентности уникального номера</a:t>
            </a:r>
          </a:p>
          <a:p>
            <a:r>
              <a:rPr lang="ru-RU" sz="2500" dirty="0" smtClean="0"/>
              <a:t>Проектирование новых тестов, каждый из которых покрывает как можно большее число непокрытых правильных классов эквивалентности, до тех пор пока все правильные классы эквивалентности не будут покрыты (только не общими) тестами</a:t>
            </a:r>
          </a:p>
          <a:p>
            <a:r>
              <a:rPr lang="ru-RU" sz="2500" dirty="0" smtClean="0"/>
              <a:t>Запись тестов, каждый из которых покрывает один и только один из непокрытых неправильных классов эквивалентности, до тех пор, пока все неправильные классы эквивалентности не будут покрыты тестами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543800" cy="796925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граничных значений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229600" cy="3240087"/>
          </a:xfrm>
        </p:spPr>
        <p:txBody>
          <a:bodyPr/>
          <a:lstStyle/>
          <a:p>
            <a:r>
              <a:rPr lang="ru-RU" sz="2400" dirty="0" smtClean="0"/>
              <a:t>Выбор любого элемента в классе эквивалентности в качестве представительного при анализе граничных значений осуществляется таким образом, чтобы проверить тестом каждую границу этого класса</a:t>
            </a:r>
          </a:p>
          <a:p>
            <a:r>
              <a:rPr lang="ru-RU" sz="2400" dirty="0" smtClean="0"/>
              <a:t>При разработке тестов рассматривают не только входные условия (пространство входов), но и </a:t>
            </a:r>
            <a:r>
              <a:rPr lang="ru-RU" sz="2400" i="1" dirty="0" smtClean="0"/>
              <a:t>пространство результатов </a:t>
            </a:r>
            <a:r>
              <a:rPr lang="ru-RU" sz="2400" dirty="0" smtClean="0"/>
              <a:t>(т.е. выходные классы эквивалентности)</a:t>
            </a:r>
          </a:p>
        </p:txBody>
      </p:sp>
      <p:sp>
        <p:nvSpPr>
          <p:cNvPr id="23556" name="Прямоугольник 3"/>
          <p:cNvSpPr>
            <a:spLocks noChangeArrowheads="1"/>
          </p:cNvSpPr>
          <p:nvPr/>
        </p:nvSpPr>
        <p:spPr bwMode="auto">
          <a:xfrm>
            <a:off x="395288" y="4868863"/>
            <a:ext cx="8137525" cy="1368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ru-RU" sz="2400" dirty="0">
                <a:latin typeface="+mn-lt"/>
              </a:rPr>
              <a:t>Граничные условия – это ситуации, возникающие </a:t>
            </a:r>
          </a:p>
          <a:p>
            <a:r>
              <a:rPr lang="ru-RU" sz="2400" dirty="0">
                <a:latin typeface="+mn-lt"/>
              </a:rPr>
              <a:t>непосредственно на, выше или ниже границ </a:t>
            </a:r>
            <a:r>
              <a:rPr lang="ru-RU" sz="2400" dirty="0" smtClean="0">
                <a:latin typeface="+mn-lt"/>
              </a:rPr>
              <a:t>входных </a:t>
            </a:r>
          </a:p>
          <a:p>
            <a:r>
              <a:rPr lang="ru-RU" sz="2400" dirty="0" smtClean="0">
                <a:latin typeface="+mn-lt"/>
              </a:rPr>
              <a:t>и </a:t>
            </a:r>
            <a:r>
              <a:rPr lang="ru-RU" sz="2400" dirty="0">
                <a:latin typeface="+mn-lt"/>
              </a:rPr>
              <a:t>выходных классов эквивалентности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72400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Применение метода граничных значений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401399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dirty="0" smtClean="0"/>
              <a:t>1. Построить тесты для границ области и тесты с неправильными входными данными для ситуаций незначительного выхода за границы области, если входное условие описывает область значений </a:t>
            </a:r>
          </a:p>
          <a:p>
            <a:pPr marL="0" indent="0">
              <a:buFont typeface="Wingdings" pitchFamily="2" charset="2"/>
              <a:buNone/>
            </a:pPr>
            <a:endParaRPr lang="ru-RU" sz="1600" dirty="0" smtClean="0"/>
          </a:p>
          <a:p>
            <a:pPr marL="0" indent="0">
              <a:buFont typeface="Wingdings" pitchFamily="2" charset="2"/>
              <a:buNone/>
            </a:pPr>
            <a:r>
              <a:rPr lang="ru-RU" sz="2800" dirty="0" smtClean="0">
                <a:solidFill>
                  <a:srgbClr val="002060"/>
                </a:solidFill>
              </a:rPr>
              <a:t>Например, если рассматривается правильная область входных значений от –1.0 до +1.0, то нужно написать тесты для ситуаций –1.0, 1.0,</a:t>
            </a:r>
            <a:br>
              <a:rPr lang="ru-RU" sz="2800" dirty="0" smtClean="0">
                <a:solidFill>
                  <a:srgbClr val="002060"/>
                </a:solidFill>
              </a:rPr>
            </a:br>
            <a:r>
              <a:rPr lang="ru-RU" sz="2800" dirty="0" smtClean="0">
                <a:solidFill>
                  <a:srgbClr val="002060"/>
                </a:solidFill>
              </a:rPr>
              <a:t> –1.001 и +1.001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848872" cy="12961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Применение метода граничных значений</a:t>
            </a:r>
          </a:p>
        </p:txBody>
      </p:sp>
      <p:sp>
        <p:nvSpPr>
          <p:cNvPr id="2560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700808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3100" dirty="0" smtClean="0"/>
              <a:t>2. Построить тесты для минимального и максимального значений условий и тесты, большие и меньшие этих значений, если входное условие удовлетворяет дискретному ряду значений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solidFill>
                  <a:srgbClr val="002060"/>
                </a:solidFill>
              </a:rPr>
              <a:t>Например, если входной файл может содержать от 1 до 255 записей, то получить тесты для 0, 1, 255 и 256 записей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Применение метода граничных значений</a:t>
            </a:r>
          </a:p>
        </p:txBody>
      </p:sp>
      <p:sp>
        <p:nvSpPr>
          <p:cNvPr id="26627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424863" cy="46085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3200" dirty="0" smtClean="0"/>
              <a:t>3. Использовать первое правило для каждого выходного условия </a:t>
            </a:r>
          </a:p>
          <a:p>
            <a:pPr marL="0" indent="0">
              <a:buFont typeface="Wingdings" pitchFamily="2" charset="2"/>
              <a:buNone/>
            </a:pPr>
            <a:endParaRPr lang="ru-RU" sz="1600" dirty="0" smtClean="0"/>
          </a:p>
          <a:p>
            <a:pPr marL="0" indent="0">
              <a:buFont typeface="Wingdings" pitchFamily="2" charset="2"/>
              <a:buNone/>
            </a:pPr>
            <a:r>
              <a:rPr lang="ru-RU" sz="2600" dirty="0" smtClean="0">
                <a:solidFill>
                  <a:srgbClr val="002060"/>
                </a:solidFill>
              </a:rPr>
              <a:t>Например, если программа вычисляет ежемесячный расход и если минимум расхода составляет 0.00 руб., а максимум – 10000 руб., то надо построить тесты, которые вызывают расход в 0.00 руб. и 10000 руб. Кроме того, следует построить, если это возможно, тесты, которые вызывают отрицательный расход и расход больше 10000 руб.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3690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Применение метода граничных значений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362950" cy="49498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3200" dirty="0" smtClean="0"/>
              <a:t>4. Использовать второе правило для каждого выходного условия</a:t>
            </a:r>
          </a:p>
          <a:p>
            <a:pPr marL="0" indent="0">
              <a:buFont typeface="Wingdings" pitchFamily="2" charset="2"/>
              <a:buNone/>
            </a:pPr>
            <a:endParaRPr lang="ru-RU" sz="1600" dirty="0" smtClean="0"/>
          </a:p>
          <a:p>
            <a:pPr marL="0" indent="0">
              <a:buFont typeface="Wingdings" pitchFamily="2" charset="2"/>
              <a:buNone/>
            </a:pPr>
            <a:r>
              <a:rPr lang="ru-RU" sz="2600" dirty="0" smtClean="0">
                <a:solidFill>
                  <a:srgbClr val="002060"/>
                </a:solidFill>
              </a:rPr>
              <a:t>Например, если система информационного поиска отображает на экране наиболее релевантные статьи в зависимости от входного запроса, но не более четырех статей, то следует построить такие тесты, чтобы программа отображала нуль, одну и четыре статьи, и тест, который мог бы вызвать выполнение программы с ошибочным отображением пяти статей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854968"/>
          </a:xfrm>
        </p:spPr>
        <p:txBody>
          <a:bodyPr/>
          <a:lstStyle/>
          <a:p>
            <a:r>
              <a:rPr lang="ru-RU" dirty="0" smtClean="0"/>
              <a:t>Метод предположения об ошибке</a:t>
            </a:r>
          </a:p>
        </p:txBody>
      </p:sp>
      <p:sp>
        <p:nvSpPr>
          <p:cNvPr id="28675" name="Прямоугольник 3"/>
          <p:cNvSpPr>
            <a:spLocks noChangeArrowheads="1"/>
          </p:cNvSpPr>
          <p:nvPr/>
        </p:nvSpPr>
        <p:spPr bwMode="auto">
          <a:xfrm>
            <a:off x="467544" y="1340768"/>
            <a:ext cx="7920037" cy="1223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ru-RU" sz="2400" dirty="0">
                <a:latin typeface="+mn-lt"/>
              </a:rPr>
              <a:t>Опытный программист часто интуитивно предполагает </a:t>
            </a:r>
          </a:p>
          <a:p>
            <a:r>
              <a:rPr lang="ru-RU" sz="2400" dirty="0">
                <a:latin typeface="+mn-lt"/>
              </a:rPr>
              <a:t>вероятные типы ошибок и затем разрабатывает тесты</a:t>
            </a:r>
          </a:p>
          <a:p>
            <a:r>
              <a:rPr lang="ru-RU" sz="2400" dirty="0">
                <a:latin typeface="+mn-lt"/>
              </a:rPr>
              <a:t> для их обнаружения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467544" y="2852936"/>
            <a:ext cx="792011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+mn-lt"/>
              </a:rPr>
              <a:t>Например, если тестируется программа сортировки списка, то следует рассмотреть следующие специфические ситуации: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ru-RU" sz="2400" dirty="0">
                <a:solidFill>
                  <a:srgbClr val="002060"/>
                </a:solidFill>
                <a:latin typeface="+mn-lt"/>
              </a:rPr>
              <a:t>сортируемый список </a:t>
            </a:r>
            <a:r>
              <a:rPr lang="ru-RU" sz="2400" dirty="0" smtClean="0">
                <a:solidFill>
                  <a:srgbClr val="002060"/>
                </a:solidFill>
                <a:latin typeface="+mn-lt"/>
              </a:rPr>
              <a:t>пуст</a:t>
            </a:r>
            <a:endParaRPr lang="ru-RU" sz="2400" dirty="0">
              <a:solidFill>
                <a:srgbClr val="00206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ru-RU" sz="2400" dirty="0">
                <a:solidFill>
                  <a:srgbClr val="002060"/>
                </a:solidFill>
                <a:latin typeface="+mn-lt"/>
              </a:rPr>
              <a:t>сортируемый список содержит только одно </a:t>
            </a:r>
            <a:r>
              <a:rPr lang="ru-RU" sz="2400" dirty="0" smtClean="0">
                <a:solidFill>
                  <a:srgbClr val="002060"/>
                </a:solidFill>
                <a:latin typeface="+mn-lt"/>
              </a:rPr>
              <a:t>значение</a:t>
            </a:r>
            <a:endParaRPr lang="ru-RU" sz="2400" dirty="0">
              <a:solidFill>
                <a:srgbClr val="00206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ru-RU" sz="2400" dirty="0">
                <a:solidFill>
                  <a:srgbClr val="002060"/>
                </a:solidFill>
                <a:latin typeface="+mn-lt"/>
              </a:rPr>
              <a:t>все записи в сортируемом списке имеют одно и то же </a:t>
            </a:r>
            <a:r>
              <a:rPr lang="ru-RU" sz="2400" dirty="0" smtClean="0">
                <a:solidFill>
                  <a:srgbClr val="002060"/>
                </a:solidFill>
                <a:latin typeface="+mn-lt"/>
              </a:rPr>
              <a:t>значение</a:t>
            </a:r>
            <a:endParaRPr lang="ru-RU" sz="2400" dirty="0">
              <a:solidFill>
                <a:srgbClr val="00206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ru-RU" sz="2400" dirty="0">
                <a:solidFill>
                  <a:srgbClr val="002060"/>
                </a:solidFill>
                <a:latin typeface="+mn-lt"/>
              </a:rPr>
              <a:t>список уже отсортирован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96622" cy="863054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и исполнение теста</a:t>
            </a:r>
          </a:p>
        </p:txBody>
      </p:sp>
      <p:sp>
        <p:nvSpPr>
          <p:cNvPr id="29699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147050" cy="4589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Включает в себя следующие этапы:</a:t>
            </a:r>
          </a:p>
          <a:p>
            <a:r>
              <a:rPr lang="ru-RU" dirty="0" smtClean="0"/>
              <a:t>определить цель теста</a:t>
            </a:r>
          </a:p>
          <a:p>
            <a:r>
              <a:rPr lang="ru-RU" dirty="0" smtClean="0"/>
              <a:t>написать входные значения</a:t>
            </a:r>
          </a:p>
          <a:p>
            <a:r>
              <a:rPr lang="ru-RU" dirty="0" smtClean="0"/>
              <a:t>написать предполагаемые выходные значения</a:t>
            </a:r>
          </a:p>
          <a:p>
            <a:r>
              <a:rPr lang="ru-RU" dirty="0" smtClean="0"/>
              <a:t>выполнить тест и зафиксировать результат</a:t>
            </a:r>
          </a:p>
          <a:p>
            <a:r>
              <a:rPr lang="ru-RU" dirty="0" smtClean="0"/>
              <a:t>проанализировать результат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43800" cy="11572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dirty="0" smtClean="0"/>
              <a:t>Стратегии «белого» ящика: покрытие операторов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4716017" y="1412777"/>
            <a:ext cx="374377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+mn-lt"/>
              </a:rPr>
              <a:t>Критерием покрытия является выполнение каждого оператора</a:t>
            </a:r>
          </a:p>
          <a:p>
            <a:r>
              <a:rPr lang="ru-RU" sz="2000" dirty="0">
                <a:solidFill>
                  <a:schemeClr val="tx2"/>
                </a:solidFill>
                <a:latin typeface="+mn-lt"/>
              </a:rPr>
              <a:t>программы, по крайней мере, один раз</a:t>
            </a: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5076057" y="3860800"/>
            <a:ext cx="3383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Пусть </a:t>
            </a:r>
            <a:r>
              <a:rPr lang="ru-RU" sz="2000" b="1" i="1" dirty="0">
                <a:latin typeface="+mn-lt"/>
              </a:rPr>
              <a:t>А=2, В=0, Х=3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Тогда для выполнения условия покрытия операторов необходимо реализовать только один тест для реализации пути </a:t>
            </a:r>
            <a:r>
              <a:rPr lang="en-US" sz="2000" b="1" i="1" dirty="0">
                <a:latin typeface="Cambria" pitchFamily="18" charset="0"/>
              </a:rPr>
              <a:t>ace</a:t>
            </a:r>
            <a:endParaRPr lang="ru-RU" sz="2000" b="1" i="1" dirty="0">
              <a:latin typeface="Cambria" pitchFamily="18" charset="0"/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484313"/>
            <a:ext cx="4537075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000" dirty="0" smtClean="0"/>
              <a:t>Стратегии «белого» ящика: покрытие решений</a:t>
            </a:r>
            <a:endParaRPr lang="ru-RU" dirty="0" smtClean="0"/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932040" y="1340768"/>
            <a:ext cx="37444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Покрытие решений требует, чтобы каждое решение имело результатом значения </a:t>
            </a:r>
            <a:r>
              <a:rPr lang="ru-RU" sz="2000" i="1" dirty="0">
                <a:latin typeface="+mn-lt"/>
              </a:rPr>
              <a:t>истина и ложь </a:t>
            </a:r>
            <a:r>
              <a:rPr lang="ru-RU" sz="2000" dirty="0">
                <a:latin typeface="+mn-lt"/>
              </a:rPr>
              <a:t>и при этом каждый оператор выполнялся бы, по крайней мере, один раз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484313"/>
            <a:ext cx="4104580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4355976" y="4005064"/>
            <a:ext cx="44656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+mn-lt"/>
              </a:rPr>
              <a:t>Покрытие решений может быть</a:t>
            </a:r>
          </a:p>
          <a:p>
            <a:r>
              <a:rPr lang="ru-RU" sz="2000" dirty="0">
                <a:latin typeface="+mn-lt"/>
              </a:rPr>
              <a:t>выполнено двумя тестами, покрывающими либо пути </a:t>
            </a:r>
            <a:r>
              <a:rPr lang="ru-RU" sz="2000" i="1" dirty="0">
                <a:latin typeface="+mn-lt"/>
              </a:rPr>
              <a:t>асе и </a:t>
            </a:r>
            <a:r>
              <a:rPr lang="ru-RU" sz="2000" i="1" dirty="0" err="1">
                <a:latin typeface="+mn-lt"/>
              </a:rPr>
              <a:t>abd</a:t>
            </a:r>
            <a:r>
              <a:rPr lang="ru-RU" sz="2000" i="1" dirty="0">
                <a:latin typeface="+mn-lt"/>
              </a:rPr>
              <a:t> (</a:t>
            </a:r>
            <a:r>
              <a:rPr lang="ru-RU" sz="2000" b="1" i="1" dirty="0">
                <a:latin typeface="+mn-lt"/>
              </a:rPr>
              <a:t>А=2, В=0, Х=3 </a:t>
            </a:r>
            <a:r>
              <a:rPr lang="ru-RU" sz="2000" dirty="0">
                <a:latin typeface="+mn-lt"/>
              </a:rPr>
              <a:t>и</a:t>
            </a:r>
            <a:r>
              <a:rPr lang="ru-RU" sz="2000" b="1" i="1" dirty="0">
                <a:latin typeface="+mn-lt"/>
              </a:rPr>
              <a:t> А=3, В=1, Х=2</a:t>
            </a:r>
            <a:r>
              <a:rPr lang="ru-RU" sz="2000" i="1" dirty="0">
                <a:latin typeface="+mn-lt"/>
              </a:rPr>
              <a:t>), </a:t>
            </a:r>
            <a:br>
              <a:rPr lang="ru-RU" sz="2000" i="1" dirty="0">
                <a:latin typeface="+mn-lt"/>
              </a:rPr>
            </a:br>
            <a:r>
              <a:rPr lang="ru-RU" sz="2000" dirty="0">
                <a:latin typeface="+mn-lt"/>
              </a:rPr>
              <a:t>либо пути</a:t>
            </a:r>
            <a:r>
              <a:rPr lang="ru-RU" sz="2000" i="1" dirty="0">
                <a:latin typeface="+mn-lt"/>
              </a:rPr>
              <a:t> </a:t>
            </a:r>
            <a:r>
              <a:rPr lang="ru-RU" sz="2000" i="1" dirty="0" err="1">
                <a:latin typeface="+mn-lt"/>
              </a:rPr>
              <a:t>acd</a:t>
            </a:r>
            <a:r>
              <a:rPr lang="ru-RU" sz="2000" i="1" dirty="0">
                <a:latin typeface="+mn-lt"/>
              </a:rPr>
              <a:t> и </a:t>
            </a:r>
            <a:r>
              <a:rPr lang="ru-RU" sz="2000" i="1" dirty="0" err="1">
                <a:latin typeface="+mn-lt"/>
              </a:rPr>
              <a:t>abe</a:t>
            </a:r>
            <a:r>
              <a:rPr lang="ru-RU" sz="2000" i="1" dirty="0">
                <a:latin typeface="+mn-lt"/>
              </a:rPr>
              <a:t> </a:t>
            </a:r>
            <a:br>
              <a:rPr lang="ru-RU" sz="2000" i="1" dirty="0">
                <a:latin typeface="+mn-lt"/>
              </a:rPr>
            </a:br>
            <a:r>
              <a:rPr lang="ru-RU" sz="2000" i="1" dirty="0">
                <a:latin typeface="+mn-lt"/>
              </a:rPr>
              <a:t>(</a:t>
            </a:r>
            <a:r>
              <a:rPr lang="ru-RU" sz="2000" b="1" i="1" dirty="0">
                <a:latin typeface="+mn-lt"/>
              </a:rPr>
              <a:t>A = 3, В = 0, Х = 3</a:t>
            </a:r>
            <a:r>
              <a:rPr lang="ru-RU" sz="2000" dirty="0">
                <a:latin typeface="+mn-lt"/>
              </a:rPr>
              <a:t> и </a:t>
            </a:r>
            <a:r>
              <a:rPr lang="ru-RU" sz="2000" b="1" i="1" dirty="0">
                <a:latin typeface="+mn-lt"/>
              </a:rPr>
              <a:t>A = 2, В = 1, Х = 1</a:t>
            </a:r>
            <a:r>
              <a:rPr lang="ru-RU" sz="2000" dirty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849120" cy="1584474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ru-RU" sz="3600" b="0" dirty="0" smtClean="0"/>
              <a:t>Если какая-нибудь неприятность может произойти, она случается</a:t>
            </a:r>
            <a:r>
              <a:rPr lang="ru-RU" sz="3500" b="0" dirty="0" smtClean="0"/>
              <a:t/>
            </a:r>
            <a:br>
              <a:rPr lang="ru-RU" sz="3500" b="0" dirty="0" smtClean="0"/>
            </a:br>
            <a:r>
              <a:rPr lang="ru-RU" sz="3500" b="0" dirty="0" smtClean="0"/>
              <a:t> </a:t>
            </a:r>
            <a:r>
              <a:rPr lang="ru-RU" sz="2700" b="0" dirty="0" smtClean="0"/>
              <a:t>Закон </a:t>
            </a:r>
            <a:r>
              <a:rPr lang="ru-RU" sz="2700" b="0" dirty="0" err="1" smtClean="0"/>
              <a:t>Мерфи</a:t>
            </a:r>
            <a:endParaRPr lang="ru-RU" sz="2700" b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844824"/>
            <a:ext cx="8568952" cy="466147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b="1" dirty="0" smtClean="0"/>
              <a:t>Следствия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Все не так легко, как кажется 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Всякая работа требует больше времени, чем вы думаете 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Из всех неприятностей произойдет именно та, ущерб от которой больше 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Если четыре причины возможных неприятностей заранее устранимы, то всегда найдется пятая 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Предоставленные самим себе события имеют тенденцию развиваться от плохого к худшему 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Как только вы принимаетесь делать какую-то работу, находится другая, которую надо сделать еще раньше 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Всякое решение плодит новые проблемы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18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/>
              <a:t>Комментарий </a:t>
            </a:r>
            <a:r>
              <a:rPr lang="ru-RU" sz="2000" b="1" dirty="0" err="1" smtClean="0"/>
              <a:t>Каллагана</a:t>
            </a:r>
            <a:r>
              <a:rPr lang="ru-RU" sz="2000" b="1" dirty="0" smtClean="0"/>
              <a:t> к закону </a:t>
            </a:r>
            <a:r>
              <a:rPr lang="ru-RU" sz="2000" b="1" dirty="0" err="1" smtClean="0"/>
              <a:t>Mеpфи</a:t>
            </a:r>
            <a:r>
              <a:rPr lang="ru-RU" sz="2000" b="1" dirty="0" smtClean="0"/>
              <a:t>:    </a:t>
            </a:r>
            <a:r>
              <a:rPr lang="ru-RU" sz="2000" dirty="0" err="1" smtClean="0"/>
              <a:t>Mеpфи</a:t>
            </a:r>
            <a:r>
              <a:rPr lang="ru-RU" sz="2000" dirty="0" smtClean="0"/>
              <a:t> был оптимистом!</a:t>
            </a:r>
            <a:endParaRPr lang="ru-RU" sz="20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12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/>
              <a:t>Наблюдение </a:t>
            </a:r>
            <a:r>
              <a:rPr lang="ru-RU" sz="2000" b="1" dirty="0" err="1" smtClean="0"/>
              <a:t>Ренара</a:t>
            </a:r>
            <a:r>
              <a:rPr lang="ru-RU" sz="2000" b="1" dirty="0" smtClean="0"/>
              <a:t>: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		Есть моменты, когда все удается. Не ужасайтесь, это   пройдет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000" dirty="0" smtClean="0"/>
              <a:t>Стратегии «белого» ящика: покрытие условий</a:t>
            </a:r>
            <a:endParaRPr lang="ru-RU" dirty="0" smtClean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716016" y="1700808"/>
            <a:ext cx="367240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Покрытие условий требует, чтобы число тестов было  достаточно для того, чтобы все возможные результаты каждого условия в решении выполнялись, по крайней мере, один раз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484313"/>
            <a:ext cx="4537075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4427984" y="4005064"/>
            <a:ext cx="44656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+mn-lt"/>
              </a:rPr>
              <a:t>Программа имеет четыре условия: 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A &gt; 1, B = 0, A = 2 и Х &gt; 1</a:t>
            </a:r>
          </a:p>
          <a:p>
            <a:r>
              <a:rPr lang="ru-RU" sz="2000" dirty="0">
                <a:latin typeface="+mn-lt"/>
              </a:rPr>
              <a:t>Точка </a:t>
            </a:r>
            <a:r>
              <a:rPr lang="ru-RU" sz="2000" b="1" i="1" dirty="0">
                <a:latin typeface="+mn-lt"/>
              </a:rPr>
              <a:t>а</a:t>
            </a:r>
            <a:r>
              <a:rPr lang="ru-RU" sz="2000" dirty="0">
                <a:latin typeface="+mn-lt"/>
              </a:rPr>
              <a:t>: A &gt; 1, A ≤ 1, B = 0 и В ≠ 0</a:t>
            </a:r>
          </a:p>
          <a:p>
            <a:r>
              <a:rPr lang="ru-RU" sz="2000" dirty="0">
                <a:latin typeface="+mn-lt"/>
              </a:rPr>
              <a:t>Точка </a:t>
            </a:r>
            <a:r>
              <a:rPr lang="en-US" sz="2000" b="1" i="1" dirty="0">
                <a:latin typeface="+mn-lt"/>
              </a:rPr>
              <a:t>b</a:t>
            </a:r>
            <a:r>
              <a:rPr lang="ru-RU" sz="2000" dirty="0">
                <a:latin typeface="+mn-lt"/>
              </a:rPr>
              <a:t>: </a:t>
            </a:r>
            <a:r>
              <a:rPr lang="pt-BR" sz="2000" dirty="0">
                <a:latin typeface="+mn-lt"/>
              </a:rPr>
              <a:t>A = 2, A ≠ 2, Х &gt; 1</a:t>
            </a:r>
            <a:r>
              <a:rPr lang="ru-RU" sz="2000" dirty="0">
                <a:latin typeface="+mn-lt"/>
              </a:rPr>
              <a:t> и Х ≤ 1</a:t>
            </a:r>
          </a:p>
          <a:p>
            <a:r>
              <a:rPr lang="ru-RU" sz="2000" dirty="0">
                <a:latin typeface="+mn-lt"/>
              </a:rPr>
              <a:t>Тесты, удовлетворяющие критерию покрытия условий:</a:t>
            </a:r>
          </a:p>
          <a:p>
            <a:r>
              <a:rPr lang="pt-BR" sz="2000" dirty="0">
                <a:latin typeface="+mn-lt"/>
              </a:rPr>
              <a:t>A = 2, B = 0, Х = 4</a:t>
            </a:r>
            <a:r>
              <a:rPr lang="ru-RU" sz="2000" dirty="0">
                <a:latin typeface="+mn-lt"/>
              </a:rPr>
              <a:t> (путь </a:t>
            </a:r>
            <a:r>
              <a:rPr lang="en-US" sz="2000" b="1" i="1" dirty="0">
                <a:latin typeface="+mn-lt"/>
              </a:rPr>
              <a:t>ace</a:t>
            </a:r>
            <a:r>
              <a:rPr lang="ru-RU" sz="2000" dirty="0">
                <a:latin typeface="+mn-lt"/>
              </a:rPr>
              <a:t>)</a:t>
            </a:r>
          </a:p>
          <a:p>
            <a:r>
              <a:rPr lang="ru-RU" sz="2000" dirty="0">
                <a:latin typeface="+mn-lt"/>
              </a:rPr>
              <a:t>A = 1, В = 1, Х = 1 (путь </a:t>
            </a:r>
            <a:r>
              <a:rPr lang="en-US" sz="2000" b="1" i="1" dirty="0" err="1">
                <a:latin typeface="+mn-lt"/>
              </a:rPr>
              <a:t>abd</a:t>
            </a:r>
            <a:r>
              <a:rPr lang="ru-RU" sz="2000" dirty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12287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dirty="0" smtClean="0"/>
              <a:t>Стратегии «белого» ящика: комбинаторное покрытие условий</a:t>
            </a:r>
            <a:endParaRPr lang="ru-RU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484313"/>
            <a:ext cx="4537075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995936" y="1412776"/>
            <a:ext cx="4896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Критерием полноты тестирования является создание такого числа тестов, чтобы все возможные комбинации результатов условия в каждом решении и все точки входа выполнялись, по крайней мере, один раз</a:t>
            </a: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3923928" y="3573016"/>
            <a:ext cx="187166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ru-RU" sz="2000" dirty="0">
                <a:latin typeface="+mn-lt"/>
              </a:rPr>
              <a:t>А &gt; 1, B = 0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ru-RU" sz="2000" dirty="0">
                <a:latin typeface="+mn-lt"/>
              </a:rPr>
              <a:t>A &gt; 1, В ≠ 0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ru-RU" sz="2000" dirty="0">
                <a:latin typeface="+mn-lt"/>
              </a:rPr>
              <a:t>A ≤ 1, В = 0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ru-RU" sz="2000" dirty="0">
                <a:latin typeface="+mn-lt"/>
              </a:rPr>
              <a:t>A ≤ 1, В ≠ 0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pt-BR" sz="2000" dirty="0">
                <a:latin typeface="Cambria" pitchFamily="18" charset="0"/>
              </a:rPr>
              <a:t>A = 2, X &gt; 1 </a:t>
            </a:r>
            <a:endParaRPr lang="ru-RU" sz="2000" dirty="0">
              <a:latin typeface="Cambria" pitchFamily="18" charset="0"/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pt-BR" sz="2000" dirty="0">
                <a:latin typeface="Cambria" pitchFamily="18" charset="0"/>
              </a:rPr>
              <a:t> A = 2, X ≤ </a:t>
            </a:r>
            <a:r>
              <a:rPr lang="ru-RU" sz="2000" dirty="0">
                <a:latin typeface="Cambria" pitchFamily="18" charset="0"/>
              </a:rPr>
              <a:t>1</a:t>
            </a:r>
            <a:endParaRPr lang="pt-BR" sz="2000" dirty="0">
              <a:latin typeface="Cambria" pitchFamily="18" charset="0"/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ru-RU" sz="2000" dirty="0">
                <a:latin typeface="+mn-lt"/>
              </a:rPr>
              <a:t>А ≠ 2, Х &gt; 1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AutoNum type="arabicPeriod"/>
            </a:pPr>
            <a:r>
              <a:rPr lang="ru-RU" sz="2000" dirty="0">
                <a:latin typeface="+mn-lt"/>
              </a:rPr>
              <a:t>A ≠ 2, X ≤ 1</a:t>
            </a: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5796136" y="3501008"/>
            <a:ext cx="33478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A = 2, B = 0, X = 4 </a:t>
            </a:r>
            <a:r>
              <a:rPr lang="ru-RU" dirty="0" smtClean="0">
                <a:latin typeface="+mn-lt"/>
              </a:rPr>
              <a:t>условия </a:t>
            </a:r>
            <a:r>
              <a:rPr lang="ru-RU" dirty="0">
                <a:latin typeface="+mn-lt"/>
              </a:rPr>
              <a:t>1 и 5 (путь </a:t>
            </a:r>
            <a:r>
              <a:rPr lang="ru-RU" b="1" i="1" dirty="0">
                <a:latin typeface="+mn-lt"/>
              </a:rPr>
              <a:t>асе</a:t>
            </a:r>
            <a:r>
              <a:rPr lang="ru-RU" dirty="0">
                <a:latin typeface="+mn-lt"/>
              </a:rPr>
              <a:t>)</a:t>
            </a:r>
          </a:p>
          <a:p>
            <a:r>
              <a:rPr lang="ru-RU" dirty="0">
                <a:latin typeface="+mn-lt"/>
              </a:rPr>
              <a:t>A = 2, В = 1, Х = 1 условия</a:t>
            </a:r>
            <a:r>
              <a:rPr lang="ru-RU" dirty="0"/>
              <a:t> </a:t>
            </a:r>
            <a:r>
              <a:rPr lang="ru-RU" dirty="0" smtClean="0">
                <a:latin typeface="+mn-lt"/>
              </a:rPr>
              <a:t>2 </a:t>
            </a:r>
            <a:r>
              <a:rPr lang="ru-RU" dirty="0">
                <a:latin typeface="+mn-lt"/>
              </a:rPr>
              <a:t>и 6 (путь </a:t>
            </a:r>
            <a:r>
              <a:rPr lang="ru-RU" b="1" i="1" dirty="0">
                <a:latin typeface="+mn-lt"/>
              </a:rPr>
              <a:t>а</a:t>
            </a:r>
            <a:r>
              <a:rPr lang="en-US" b="1" i="1" dirty="0">
                <a:latin typeface="+mn-lt"/>
              </a:rPr>
              <a:t>b</a:t>
            </a:r>
            <a:r>
              <a:rPr lang="ru-RU" b="1" i="1" dirty="0">
                <a:latin typeface="+mn-lt"/>
              </a:rPr>
              <a:t>е</a:t>
            </a:r>
            <a:r>
              <a:rPr lang="ru-RU" dirty="0">
                <a:latin typeface="+mn-lt"/>
              </a:rPr>
              <a:t>)</a:t>
            </a:r>
          </a:p>
          <a:p>
            <a:r>
              <a:rPr lang="ru-RU" dirty="0">
                <a:latin typeface="+mn-lt"/>
              </a:rPr>
              <a:t>A = 1, B = 0, Х = 2 условия</a:t>
            </a:r>
            <a:r>
              <a:rPr lang="ru-RU" dirty="0"/>
              <a:t> </a:t>
            </a:r>
            <a:r>
              <a:rPr lang="ru-RU" dirty="0" smtClean="0">
                <a:latin typeface="+mn-lt"/>
              </a:rPr>
              <a:t>3 </a:t>
            </a:r>
            <a:r>
              <a:rPr lang="ru-RU" dirty="0">
                <a:latin typeface="+mn-lt"/>
              </a:rPr>
              <a:t>и 7 (путь </a:t>
            </a:r>
            <a:r>
              <a:rPr lang="ru-RU" b="1" i="1" dirty="0">
                <a:latin typeface="+mn-lt"/>
              </a:rPr>
              <a:t>а</a:t>
            </a:r>
            <a:r>
              <a:rPr lang="en-US" b="1" i="1" dirty="0" err="1">
                <a:latin typeface="+mn-lt"/>
              </a:rPr>
              <a:t>bd</a:t>
            </a:r>
            <a:r>
              <a:rPr lang="ru-RU" dirty="0">
                <a:latin typeface="+mn-lt"/>
              </a:rPr>
              <a:t>)</a:t>
            </a:r>
          </a:p>
          <a:p>
            <a:r>
              <a:rPr lang="ru-RU" dirty="0">
                <a:latin typeface="+mn-lt"/>
              </a:rPr>
              <a:t>A = 1, B = 1, Х = 1 условия</a:t>
            </a:r>
            <a:r>
              <a:rPr lang="ru-RU" dirty="0"/>
              <a:t> </a:t>
            </a:r>
            <a:r>
              <a:rPr lang="ru-RU" dirty="0" smtClean="0">
                <a:latin typeface="+mn-lt"/>
              </a:rPr>
              <a:t>4 </a:t>
            </a:r>
            <a:r>
              <a:rPr lang="ru-RU" dirty="0">
                <a:latin typeface="+mn-lt"/>
              </a:rPr>
              <a:t>и 8 (путь </a:t>
            </a:r>
            <a:r>
              <a:rPr lang="ru-RU" b="1" i="1" dirty="0">
                <a:latin typeface="+mn-lt"/>
              </a:rPr>
              <a:t>а</a:t>
            </a:r>
            <a:r>
              <a:rPr lang="en-US" b="1" i="1" dirty="0" err="1">
                <a:latin typeface="+mn-lt"/>
              </a:rPr>
              <a:t>bd</a:t>
            </a:r>
            <a:r>
              <a:rPr lang="ru-RU" dirty="0">
                <a:latin typeface="+mn-lt"/>
              </a:rPr>
              <a:t>)</a:t>
            </a:r>
          </a:p>
          <a:p>
            <a:endParaRPr lang="ru-RU" sz="1400" dirty="0">
              <a:latin typeface="+mn-lt"/>
            </a:endParaRPr>
          </a:p>
          <a:p>
            <a:r>
              <a:rPr lang="ru-RU" dirty="0">
                <a:latin typeface="+mn-lt"/>
              </a:rPr>
              <a:t>Пропущен путь </a:t>
            </a:r>
            <a:r>
              <a:rPr lang="ru-RU" b="1" i="1" dirty="0">
                <a:latin typeface="+mn-lt"/>
              </a:rPr>
              <a:t>а</a:t>
            </a:r>
            <a:r>
              <a:rPr lang="en-US" b="1" i="1" dirty="0" err="1">
                <a:latin typeface="+mn-lt"/>
              </a:rPr>
              <a:t>cd</a:t>
            </a:r>
            <a:endParaRPr lang="ru-RU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543800" cy="868363"/>
          </a:xfrm>
        </p:spPr>
        <p:txBody>
          <a:bodyPr/>
          <a:lstStyle/>
          <a:p>
            <a:r>
              <a:rPr lang="ru-RU" dirty="0" smtClean="0"/>
              <a:t>Стратегия разработки тестов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218488" cy="511175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Провести анализ граничных значений </a:t>
            </a:r>
          </a:p>
          <a:p>
            <a:r>
              <a:rPr lang="ru-RU" sz="2400" dirty="0" smtClean="0"/>
              <a:t>Определить правильные и неправильные классы эквивалентности для входных и выходных данных и дополнить, если это необходимо, тесты, построенные на предыдущем шаге</a:t>
            </a:r>
          </a:p>
          <a:p>
            <a:r>
              <a:rPr lang="ru-RU" sz="2400" dirty="0" smtClean="0"/>
              <a:t>Для получения дополнительных тестов рекомендуется использовать метод предположения об ошибке</a:t>
            </a:r>
          </a:p>
          <a:p>
            <a:r>
              <a:rPr lang="ru-RU" sz="2400" dirty="0" smtClean="0"/>
              <a:t>Проверить логику программы на полученном наборе тестов. Для этого нужно воспользоваться критерием покрытия решений, покрытия условий, либо комбинаторного покрытия условий, при необходимости подготовив недостающие тесты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7543800" cy="796925"/>
          </a:xfrm>
        </p:spPr>
        <p:txBody>
          <a:bodyPr/>
          <a:lstStyle/>
          <a:p>
            <a:r>
              <a:rPr lang="ru-RU" dirty="0" smtClean="0"/>
              <a:t>Нисходящее тестирование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520" y="1340768"/>
            <a:ext cx="4987925" cy="1598612"/>
          </a:xfrm>
          <a:noFill/>
        </p:spPr>
      </p:pic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68313" y="3141663"/>
            <a:ext cx="80645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+mn-lt"/>
              </a:rPr>
              <a:t>Рекомендации по организации нисходящего тестирования</a:t>
            </a:r>
            <a:r>
              <a:rPr lang="ru-RU" sz="2000" dirty="0">
                <a:latin typeface="+mn-lt"/>
              </a:rPr>
              <a:t>:</a:t>
            </a:r>
          </a:p>
          <a:p>
            <a:endParaRPr lang="ru-RU" sz="2000" dirty="0"/>
          </a:p>
          <a:p>
            <a:r>
              <a:rPr lang="ru-RU" sz="2000" dirty="0">
                <a:latin typeface="+mn-lt"/>
              </a:rPr>
              <a:t>Если в программе есть критические в каком-либо смысле части (модуль с новым алгоритмом или модуль со значительным числом предполагаемых ошибок ) то целесообразно выбирать последовательность тестирования, которая включала бы эти части как можно раньше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Модули, включающие операции ввода-вывода, также необходимо</a:t>
            </a:r>
          </a:p>
          <a:p>
            <a:r>
              <a:rPr lang="ru-RU" sz="2000" dirty="0">
                <a:latin typeface="+mn-lt"/>
              </a:rPr>
              <a:t>подключать в последовательность тестирования как можно раньше</a:t>
            </a:r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5508104" y="1196975"/>
            <a:ext cx="324036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</a:rPr>
              <a:t>Нисходящее тестирование начинается с верхнего, головного модуля программы.</a:t>
            </a:r>
          </a:p>
          <a:p>
            <a:r>
              <a:rPr lang="ru-RU" sz="1600" dirty="0">
                <a:latin typeface="+mn-lt"/>
              </a:rPr>
              <a:t>Первый шаг – тестирование модуля А. Для его выполнения необходимо написать заглушки, замещающие модули В, С и D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80598" cy="752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Нисходящее тестирование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052736"/>
          <a:ext cx="8712968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095"/>
                <a:gridCol w="5111873"/>
              </a:tblGrid>
              <a:tr h="39325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Достоинства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Нисходящее тестирование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78771"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Имеет преимущества, если ошибки сосредоточены главным образом в верхней части программы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 разрабатывать заглушки, которые часто оказываются сложнее, чем кажется вначале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771"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Представление теста облегчается</a:t>
                      </a:r>
                    </a:p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после подключения функции</a:t>
                      </a:r>
                    </a:p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ввода-вывода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 применения функций ввода-вывода может быть сложно интегрировать тестовые данные в заглушки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640"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Раннее формирование структуры</a:t>
                      </a:r>
                    </a:p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программы позволяет провести ее</a:t>
                      </a:r>
                    </a:p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демонстрацию пользователю и</a:t>
                      </a:r>
                    </a:p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служит моральным стимулом для разработчиков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Может оказаться трудным или невозможным создать тестовые условия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836"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Сложнее производится оценка результатов тестирования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151"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Допускается возможность формирования представления о совмещении тестирования и проектирования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836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Стимулируется </a:t>
                      </a:r>
                      <a:r>
                        <a:rPr lang="ru-RU" sz="1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незавершение</a:t>
                      </a:r>
                      <a:r>
                        <a:rPr lang="ru-RU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тестирования некоторых классов/модулей</a:t>
                      </a:r>
                      <a:endParaRPr lang="ru-RU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323850" y="332656"/>
            <a:ext cx="7543800" cy="824632"/>
          </a:xfrm>
        </p:spPr>
        <p:txBody>
          <a:bodyPr>
            <a:normAutofit/>
          </a:bodyPr>
          <a:lstStyle/>
          <a:p>
            <a:r>
              <a:rPr lang="ru-RU" dirty="0" smtClean="0"/>
              <a:t>Восходящее тестирование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268760"/>
          <a:ext cx="8568952" cy="515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536504"/>
              </a:tblGrid>
              <a:tr h="39325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Достоинства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Недостатки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Восходящее тестирование</a:t>
                      </a:r>
                      <a:endParaRPr lang="ru-RU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78771">
                <a:tc>
                  <a:txBody>
                    <a:bodyPr/>
                    <a:lstStyle/>
                    <a:p>
                      <a:r>
                        <a:rPr lang="ru-RU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Имеет преимущества, если ошибки сконцентрированы главным образом в классе/модуле нижнего уровня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 разрабатывать автоматические модульные тесты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771">
                <a:tc>
                  <a:txBody>
                    <a:bodyPr/>
                    <a:lstStyle/>
                    <a:p>
                      <a:r>
                        <a:rPr lang="ru-RU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Легче создавать тестовые условия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Программа как единое целое не существует до тех пор, пока не добавлен последний класс/модуль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640">
                <a:tc>
                  <a:txBody>
                    <a:bodyPr/>
                    <a:lstStyle/>
                    <a:p>
                      <a:r>
                        <a:rPr lang="ru-RU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Проще оценка результатов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467544" y="1397000"/>
          <a:ext cx="7992888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0466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Методы тестирования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1331640" y="2276872"/>
            <a:ext cx="792088" cy="309634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67544" y="2132856"/>
            <a:ext cx="745973" cy="381642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ru-RU" sz="1600" spc="-100" dirty="0" smtClean="0">
                <a:latin typeface="Cambria" pitchFamily="18" charset="0"/>
              </a:rPr>
              <a:t>Функциональные тесты</a:t>
            </a:r>
            <a:endParaRPr lang="ru-RU" sz="1400" spc="-100" dirty="0">
              <a:latin typeface="Cambria" pitchFamily="18" charset="0"/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 rot="10800000">
            <a:off x="6876256" y="2492896"/>
            <a:ext cx="792088" cy="345638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740352" y="2204864"/>
            <a:ext cx="745973" cy="381642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ru-RU" sz="1600" spc="-100" dirty="0" smtClean="0">
                <a:latin typeface="Cambria" pitchFamily="18" charset="0"/>
              </a:rPr>
              <a:t>Структурные тесты</a:t>
            </a:r>
            <a:endParaRPr lang="ru-RU" sz="1400" spc="-1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543800" cy="652462"/>
          </a:xfrm>
        </p:spPr>
        <p:txBody>
          <a:bodyPr>
            <a:normAutofit fontScale="90000"/>
          </a:bodyPr>
          <a:lstStyle/>
          <a:p>
            <a:r>
              <a:rPr lang="ru-RU" sz="3500" smtClean="0"/>
              <a:t>Тестирование – это …..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981075"/>
            <a:ext cx="8229600" cy="3311525"/>
          </a:xfrm>
        </p:spPr>
        <p:txBody>
          <a:bodyPr/>
          <a:lstStyle/>
          <a:p>
            <a:r>
              <a:rPr lang="ru-RU" sz="2200" dirty="0" smtClean="0"/>
              <a:t>Тестирование представляет собой процесс, демонстрирующий отсутствие ошибок в программе </a:t>
            </a:r>
          </a:p>
          <a:p>
            <a:r>
              <a:rPr lang="ru-RU" sz="2200" dirty="0" smtClean="0"/>
              <a:t>Цель тестирования – это формальное доказательство корректности работы программы</a:t>
            </a:r>
          </a:p>
          <a:p>
            <a:r>
              <a:rPr lang="ru-RU" sz="2200" dirty="0" smtClean="0"/>
              <a:t>Цель тестирования – показать, что программа корректно исполняет предусмотренные функции</a:t>
            </a:r>
          </a:p>
          <a:p>
            <a:r>
              <a:rPr lang="ru-RU" sz="2200" dirty="0" smtClean="0"/>
              <a:t>Тестирование – это процесс, позволяющий убедиться в том, что программа выполняет свое назначение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67544" y="4365104"/>
            <a:ext cx="8135937" cy="831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+mn-lt"/>
              </a:rPr>
              <a:t>Тестирование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– это процесс исполнения программы с целью обнаружения ошибок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611560" y="5589240"/>
            <a:ext cx="79930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>
                <a:latin typeface="+mn-lt"/>
              </a:rPr>
              <a:t>Тестирование может показать лишь наличие ошибок в программе, но не их отсутствие</a:t>
            </a:r>
          </a:p>
          <a:p>
            <a:pPr algn="r"/>
            <a:r>
              <a:rPr lang="ru-RU" sz="2000" dirty="0">
                <a:latin typeface="+mn-lt"/>
              </a:rPr>
              <a:t>Э. </a:t>
            </a:r>
            <a:r>
              <a:rPr lang="ru-RU" sz="2000" dirty="0" err="1">
                <a:latin typeface="+mn-lt"/>
              </a:rPr>
              <a:t>Дейкстра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2564904"/>
            <a:ext cx="8353425" cy="403225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sz="2400" dirty="0" smtClean="0"/>
              <a:t>Требования к тестам:</a:t>
            </a:r>
          </a:p>
          <a:p>
            <a:pPr>
              <a:defRPr/>
            </a:pPr>
            <a:r>
              <a:rPr lang="ru-RU" sz="2400" u="sng" dirty="0" smtClean="0"/>
              <a:t>Простота</a:t>
            </a:r>
            <a:r>
              <a:rPr lang="ru-RU" sz="2400" dirty="0" smtClean="0"/>
              <a:t>: тест должен представлять собой простой набор исходных данных, позволяющих легко просчитать и получить верный результат</a:t>
            </a:r>
          </a:p>
          <a:p>
            <a:pPr>
              <a:defRPr/>
            </a:pPr>
            <a:r>
              <a:rPr lang="ru-RU" sz="2400" u="sng" dirty="0" smtClean="0"/>
              <a:t>Полнота</a:t>
            </a:r>
            <a:r>
              <a:rPr lang="ru-RU" sz="2400" dirty="0" smtClean="0"/>
              <a:t>: в результате тестирования каждый оператор программы должен выполниться хотя бы один раз</a:t>
            </a:r>
          </a:p>
          <a:p>
            <a:pPr>
              <a:defRPr/>
            </a:pPr>
            <a:r>
              <a:rPr lang="ru-RU" sz="2400" u="sng" dirty="0" smtClean="0"/>
              <a:t>Не избыточность</a:t>
            </a:r>
            <a:r>
              <a:rPr lang="ru-RU" sz="2400" dirty="0" smtClean="0"/>
              <a:t>: не избыточный тест – это такой тест, в котором удаление хотя бы одного тестового набора данных превращает его в неполный</a:t>
            </a:r>
            <a:endParaRPr lang="ru-RU" sz="2400" dirty="0"/>
          </a:p>
        </p:txBody>
      </p:sp>
      <p:sp>
        <p:nvSpPr>
          <p:cNvPr id="7171" name="Прямоугольник 4"/>
          <p:cNvSpPr>
            <a:spLocks noChangeArrowheads="1"/>
          </p:cNvSpPr>
          <p:nvPr/>
        </p:nvSpPr>
        <p:spPr bwMode="auto">
          <a:xfrm>
            <a:off x="395536" y="1124744"/>
            <a:ext cx="8208962" cy="129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ru-RU" sz="2800" dirty="0">
                <a:latin typeface="+mn-lt"/>
              </a:rPr>
              <a:t>Тест – это совокупность входных и выходных</a:t>
            </a:r>
          </a:p>
          <a:p>
            <a:r>
              <a:rPr lang="ru-RU" sz="2800" dirty="0">
                <a:latin typeface="+mn-lt"/>
              </a:rPr>
              <a:t>данных, полученных до выполнения программы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850" y="260350"/>
            <a:ext cx="8208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Что надо знать о тестах…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36904" cy="12239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Тестирование методом «черного» ящика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sz="quarter" idx="1"/>
          </p:nvPr>
        </p:nvSpPr>
        <p:spPr>
          <a:xfrm>
            <a:off x="468313" y="1556793"/>
            <a:ext cx="8351837" cy="2735808"/>
          </a:xfrm>
        </p:spPr>
        <p:txBody>
          <a:bodyPr>
            <a:noAutofit/>
          </a:bodyPr>
          <a:lstStyle/>
          <a:p>
            <a:r>
              <a:rPr lang="ru-RU" sz="2800" dirty="0" smtClean="0"/>
              <a:t>Это тестирование с управлением по данным (или с управлением по входу-выходу) без знания кода программы</a:t>
            </a:r>
          </a:p>
          <a:p>
            <a:r>
              <a:rPr lang="ru-RU" sz="2800" dirty="0" smtClean="0"/>
              <a:t>Целью тестирования является  выяснение обстоятельств, в которых поведение программы не соответствует ее спецификации</a:t>
            </a:r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467544" y="4653136"/>
            <a:ext cx="8351837" cy="1366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ru-RU" sz="2600" dirty="0">
                <a:latin typeface="+mn-lt"/>
              </a:rPr>
              <a:t>Для тестирования методом черного ящика </a:t>
            </a:r>
          </a:p>
          <a:p>
            <a:r>
              <a:rPr lang="ru-RU" sz="2600" dirty="0">
                <a:latin typeface="+mn-lt"/>
              </a:rPr>
              <a:t>используются функциональные тесты, которые</a:t>
            </a:r>
          </a:p>
          <a:p>
            <a:r>
              <a:rPr lang="ru-RU" sz="2600" dirty="0">
                <a:latin typeface="+mn-lt"/>
              </a:rPr>
              <a:t>в идеале должны разрабатываться заказчиком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5536" y="332656"/>
            <a:ext cx="8460432" cy="10130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dirty="0" smtClean="0"/>
              <a:t>Проблема исчерпывающего входного тестирования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4294967295"/>
          </p:nvPr>
        </p:nvSpPr>
        <p:spPr>
          <a:xfrm>
            <a:off x="323528" y="3068960"/>
            <a:ext cx="8642350" cy="3600128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200" dirty="0" smtClean="0"/>
              <a:t>Пусть на вход программы подается два целых числа:</a:t>
            </a:r>
          </a:p>
          <a:p>
            <a:pPr lvl="1">
              <a:buFont typeface="Wingdings" pitchFamily="2" charset="2"/>
              <a:buNone/>
            </a:pPr>
            <a:endParaRPr lang="ru-RU" sz="1600" dirty="0" smtClean="0"/>
          </a:p>
          <a:p>
            <a:pPr lvl="1">
              <a:buFont typeface="Wingdings" pitchFamily="2" charset="2"/>
              <a:buNone/>
            </a:pPr>
            <a:r>
              <a:rPr lang="en-US" sz="2000" dirty="0" err="1" smtClean="0">
                <a:latin typeface="Cambria" pitchFamily="18" charset="0"/>
              </a:rPr>
              <a:t>Var</a:t>
            </a:r>
            <a:r>
              <a:rPr lang="en-US" sz="2000" dirty="0" smtClean="0">
                <a:latin typeface="Cambria" pitchFamily="18" charset="0"/>
              </a:rPr>
              <a:t>  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x,  y: integer;</a:t>
            </a:r>
          </a:p>
          <a:p>
            <a:pPr marL="0" indent="0">
              <a:buFont typeface="Wingdings" pitchFamily="2" charset="2"/>
              <a:buNone/>
            </a:pPr>
            <a:endParaRPr lang="ru-RU" sz="1600" dirty="0" smtClean="0"/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Пусть </a:t>
            </a:r>
            <a:r>
              <a:rPr lang="en-US" sz="2200" dirty="0" err="1" smtClean="0">
                <a:latin typeface="Cambria" pitchFamily="18" charset="0"/>
              </a:rPr>
              <a:t>sizeof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ru-RU" sz="2200" dirty="0" smtClean="0">
                <a:latin typeface="Cambria" pitchFamily="18" charset="0"/>
              </a:rPr>
              <a:t>(</a:t>
            </a:r>
            <a:r>
              <a:rPr lang="en-US" sz="2200" dirty="0" smtClean="0">
                <a:latin typeface="Cambria" pitchFamily="18" charset="0"/>
              </a:rPr>
              <a:t>integer</a:t>
            </a:r>
            <a:r>
              <a:rPr lang="ru-RU" sz="2200" dirty="0" smtClean="0">
                <a:latin typeface="Cambria" pitchFamily="18" charset="0"/>
              </a:rPr>
              <a:t>) </a:t>
            </a:r>
            <a:r>
              <a:rPr lang="ru-RU" sz="2000" dirty="0" smtClean="0"/>
              <a:t>= 4;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В этом случае число возможных комбинаций значений каждой из переменных – это 2</a:t>
            </a:r>
            <a:r>
              <a:rPr lang="ru-RU" sz="2000" baseline="30000" dirty="0" smtClean="0"/>
              <a:t>32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Общее число возможных сочетаний значений переменных </a:t>
            </a:r>
            <a:r>
              <a:rPr lang="en-US" sz="2000" dirty="0" smtClean="0"/>
              <a:t>x</a:t>
            </a:r>
            <a:r>
              <a:rPr lang="ru-RU" sz="2000" dirty="0" smtClean="0"/>
              <a:t> и </a:t>
            </a:r>
            <a:r>
              <a:rPr lang="en-US" sz="2000" dirty="0" smtClean="0"/>
              <a:t>y</a:t>
            </a:r>
            <a:r>
              <a:rPr lang="ru-RU" sz="2000" dirty="0" smtClean="0"/>
              <a:t> равно </a:t>
            </a:r>
            <a:r>
              <a:rPr lang="ru-RU" sz="2000" dirty="0" smtClean="0">
                <a:solidFill>
                  <a:srgbClr val="FF0000"/>
                </a:solidFill>
              </a:rPr>
              <a:t>2</a:t>
            </a:r>
            <a:r>
              <a:rPr lang="ru-RU" sz="2000" baseline="30000" dirty="0" smtClean="0">
                <a:solidFill>
                  <a:srgbClr val="FF0000"/>
                </a:solidFill>
              </a:rPr>
              <a:t>32</a:t>
            </a:r>
            <a:r>
              <a:rPr lang="ru-RU" sz="2000" dirty="0" smtClean="0">
                <a:solidFill>
                  <a:srgbClr val="FF0000"/>
                </a:solidFill>
              </a:rPr>
              <a:t>*2</a:t>
            </a:r>
            <a:r>
              <a:rPr lang="ru-RU" sz="2000" baseline="30000" dirty="0" smtClean="0">
                <a:solidFill>
                  <a:srgbClr val="FF0000"/>
                </a:solidFill>
              </a:rPr>
              <a:t>32</a:t>
            </a:r>
            <a:r>
              <a:rPr lang="ru-RU" sz="2000" dirty="0" smtClean="0">
                <a:solidFill>
                  <a:srgbClr val="FF0000"/>
                </a:solidFill>
              </a:rPr>
              <a:t>=2</a:t>
            </a:r>
            <a:r>
              <a:rPr lang="ru-RU" sz="2000" baseline="30000" dirty="0" smtClean="0">
                <a:solidFill>
                  <a:srgbClr val="FF0000"/>
                </a:solidFill>
              </a:rPr>
              <a:t>64</a:t>
            </a:r>
          </a:p>
          <a:p>
            <a:pPr marL="0" indent="0">
              <a:buFont typeface="Wingdings" pitchFamily="2" charset="2"/>
              <a:buNone/>
            </a:pPr>
            <a:endParaRPr lang="ru-RU" sz="1200" dirty="0" smtClean="0"/>
          </a:p>
          <a:p>
            <a:pPr marL="0" indent="0">
              <a:buFont typeface="Wingdings" pitchFamily="2" charset="2"/>
              <a:buNone/>
            </a:pPr>
            <a:r>
              <a:rPr lang="ru-RU" sz="2200" dirty="0" smtClean="0"/>
              <a:t>При таком количестве сочетаний, программу, которая выполняется всего 1 миллисекунду, пришлось бы тестировать 30 млн. лет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1520" y="1412776"/>
            <a:ext cx="8640960" cy="1439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000" dirty="0">
                <a:latin typeface="+mn-lt"/>
              </a:rPr>
              <a:t>Критерием исчерпывающего входного тестирования для выяснения </a:t>
            </a:r>
          </a:p>
          <a:p>
            <a:r>
              <a:rPr lang="ru-RU" sz="2000" dirty="0">
                <a:latin typeface="+mn-lt"/>
              </a:rPr>
              <a:t>ситуаций, при  которых поведение программы не соответствует ее </a:t>
            </a:r>
          </a:p>
          <a:p>
            <a:r>
              <a:rPr lang="ru-RU" sz="2000" dirty="0">
                <a:latin typeface="+mn-lt"/>
              </a:rPr>
              <a:t>спецификации, является обнаружение всех ошибок в программе, </a:t>
            </a:r>
          </a:p>
          <a:p>
            <a:r>
              <a:rPr lang="ru-RU" sz="2000" dirty="0">
                <a:latin typeface="+mn-lt"/>
              </a:rPr>
              <a:t>однако исчерпывающее входное  тестирование в принципе невозможно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796925"/>
          </a:xfrm>
        </p:spPr>
        <p:txBody>
          <a:bodyPr/>
          <a:lstStyle/>
          <a:p>
            <a:pPr eaLnBrk="1" hangingPunct="1"/>
            <a:r>
              <a:rPr lang="ru-RU" dirty="0" smtClean="0"/>
              <a:t>Функциональные тесты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268413"/>
            <a:ext cx="8280400" cy="5329237"/>
          </a:xfrm>
        </p:spPr>
        <p:txBody>
          <a:bodyPr/>
          <a:lstStyle/>
          <a:p>
            <a:pPr marL="179388" indent="269875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/>
              <a:t>Тепличные</a:t>
            </a:r>
            <a:r>
              <a:rPr lang="ru-RU" sz="2000" dirty="0" smtClean="0"/>
              <a:t>  – проверяющие программу при корректных значениях исходных данных;</a:t>
            </a:r>
          </a:p>
          <a:p>
            <a:pPr marL="179388" indent="269875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/>
              <a:t>Экстремальные</a:t>
            </a:r>
            <a:r>
              <a:rPr lang="ru-RU" sz="2000" dirty="0" smtClean="0"/>
              <a:t> («стресс–тесты») – проверяющие поведение программной системы в экстремальных ситуациях, которые могут произойти и на которые она должна корректно реагировать (как правило, это проверки на границе области определения  входных данных, например, наибольшая или наименьшая нагрузка системы по количеству или по времени);</a:t>
            </a:r>
          </a:p>
          <a:p>
            <a:pPr marL="179388" indent="269875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/>
              <a:t>Запредельные</a:t>
            </a:r>
            <a:r>
              <a:rPr lang="ru-RU" sz="2000" dirty="0" smtClean="0"/>
              <a:t> («тесты обезьяны») – проверяющие ситуации, бессмысленные с точки зрения постановки задачи, которые могут произойти из-за ошибок пользователя. Это проверка работоспособности программы при использовании данных,  выходящих за границы области определения. При этом проверяется корректная реакция системы на запрещенный или неподдерживаемый ввод и т.п. (так называемая «защита от </a:t>
            </a:r>
            <a:r>
              <a:rPr lang="ru-RU" sz="2000" dirty="0" err="1" smtClean="0"/>
              <a:t>дурака</a:t>
            </a:r>
            <a:r>
              <a:rPr lang="ru-RU" sz="2000" dirty="0" smtClean="0"/>
              <a:t>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352928" cy="1215008"/>
          </a:xfrm>
        </p:spPr>
        <p:txBody>
          <a:bodyPr>
            <a:noAutofit/>
          </a:bodyPr>
          <a:lstStyle/>
          <a:p>
            <a:r>
              <a:rPr lang="ru-RU" sz="3800" dirty="0" smtClean="0"/>
              <a:t>Тестирование методом «белого» ящика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229600" cy="2357809"/>
          </a:xfrm>
        </p:spPr>
        <p:txBody>
          <a:bodyPr/>
          <a:lstStyle/>
          <a:p>
            <a:r>
              <a:rPr lang="ru-RU" dirty="0" smtClean="0"/>
              <a:t>Это тестирование внутреннего поведения программы</a:t>
            </a:r>
          </a:p>
          <a:p>
            <a:r>
              <a:rPr lang="ru-RU" dirty="0" smtClean="0"/>
              <a:t>Проверяется корректность построения всех элементов программы и правильность их взаимодействия</a:t>
            </a:r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395536" y="4221088"/>
            <a:ext cx="8424863" cy="1871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ru-RU" sz="2600" dirty="0">
                <a:latin typeface="+mn-lt"/>
              </a:rPr>
              <a:t>При тестировании методом «белого» ящика </a:t>
            </a:r>
          </a:p>
          <a:p>
            <a:r>
              <a:rPr lang="ru-RU" sz="2600" dirty="0">
                <a:latin typeface="+mn-lt"/>
              </a:rPr>
              <a:t>разработчик получает тестовые  данные </a:t>
            </a:r>
            <a:r>
              <a:rPr lang="ru-RU" sz="2600" dirty="0" smtClean="0">
                <a:latin typeface="+mn-lt"/>
              </a:rPr>
              <a:t> путем </a:t>
            </a:r>
          </a:p>
          <a:p>
            <a:r>
              <a:rPr lang="ru-RU" sz="2600" dirty="0" smtClean="0">
                <a:latin typeface="+mn-lt"/>
              </a:rPr>
              <a:t>анализа </a:t>
            </a:r>
            <a:r>
              <a:rPr lang="ru-RU" sz="2600" dirty="0">
                <a:latin typeface="+mn-lt"/>
              </a:rPr>
              <a:t>логики программы. Для </a:t>
            </a:r>
            <a:r>
              <a:rPr lang="ru-RU" sz="2600" dirty="0" smtClean="0">
                <a:latin typeface="+mn-lt"/>
              </a:rPr>
              <a:t>этого метода </a:t>
            </a:r>
          </a:p>
          <a:p>
            <a:r>
              <a:rPr lang="ru-RU" sz="2600" dirty="0" smtClean="0">
                <a:latin typeface="+mn-lt"/>
              </a:rPr>
              <a:t>используются </a:t>
            </a:r>
            <a:r>
              <a:rPr lang="ru-RU" sz="2600" dirty="0">
                <a:latin typeface="+mn-lt"/>
              </a:rPr>
              <a:t>структурные тесты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1607</TotalTime>
  <Words>2592</Words>
  <Application>Microsoft Office PowerPoint</Application>
  <PresentationFormat>Экран (4:3)</PresentationFormat>
  <Paragraphs>250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Справедливость</vt:lpstr>
      <vt:lpstr>Основы программной инженерии</vt:lpstr>
      <vt:lpstr>Лекция 6</vt:lpstr>
      <vt:lpstr>Если какая-нибудь неприятность может произойти, она случается  Закон Мерфи</vt:lpstr>
      <vt:lpstr>Тестирование – это …..</vt:lpstr>
      <vt:lpstr>Слайд 5</vt:lpstr>
      <vt:lpstr>Тестирование методом «черного» ящика</vt:lpstr>
      <vt:lpstr>Проблема исчерпывающего входного тестирования</vt:lpstr>
      <vt:lpstr>Функциональные тесты</vt:lpstr>
      <vt:lpstr>Тестирование методом «белого» ящика</vt:lpstr>
      <vt:lpstr>Структурные тесты</vt:lpstr>
      <vt:lpstr>Проблема исчерпывающего тестирования маршрутов передачи управления в программе </vt:lpstr>
      <vt:lpstr>Принципы тестирования</vt:lpstr>
      <vt:lpstr>Принципы тестирования</vt:lpstr>
      <vt:lpstr>Стратегии черного ящика: метод эквивалентного разбиения</vt:lpstr>
      <vt:lpstr>Классы эквивалентности тестов</vt:lpstr>
      <vt:lpstr>Два типа классов эквивалентности</vt:lpstr>
      <vt:lpstr>Выделение классов эквивалентности</vt:lpstr>
      <vt:lpstr>Выделение классов эквивалентности</vt:lpstr>
      <vt:lpstr>Выделение классов эквивалентности</vt:lpstr>
      <vt:lpstr>Построение тестов</vt:lpstr>
      <vt:lpstr>Анализ граничных значений</vt:lpstr>
      <vt:lpstr>Применение метода граничных значений</vt:lpstr>
      <vt:lpstr>Применение метода граничных значений</vt:lpstr>
      <vt:lpstr>Применение метода граничных значений</vt:lpstr>
      <vt:lpstr>Применение метода граничных значений</vt:lpstr>
      <vt:lpstr>Метод предположения об ошибке</vt:lpstr>
      <vt:lpstr>Проектирование и исполнение теста</vt:lpstr>
      <vt:lpstr>Стратегии «белого» ящика: покрытие операторов</vt:lpstr>
      <vt:lpstr>Стратегии «белого» ящика: покрытие решений</vt:lpstr>
      <vt:lpstr>Стратегии «белого» ящика: покрытие условий</vt:lpstr>
      <vt:lpstr>Стратегии «белого» ящика: комбинаторное покрытие условий</vt:lpstr>
      <vt:lpstr>Стратегия разработки тестов</vt:lpstr>
      <vt:lpstr>Нисходящее тестирование</vt:lpstr>
      <vt:lpstr>Нисходящее тестирование</vt:lpstr>
      <vt:lpstr>Восходящее тестирование</vt:lpstr>
      <vt:lpstr>Слайд 36</vt:lpstr>
    </vt:vector>
  </TitlesOfParts>
  <Company>МГТУ им.Н.Э. Баумана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проектами</dc:title>
  <dc:subject>для начинающих</dc:subject>
  <dc:creator> Барышникова М.Ю.</dc:creator>
  <dc:description>Презентация для начинающих</dc:description>
  <cp:lastModifiedBy>Хома ноутбук</cp:lastModifiedBy>
  <cp:revision>178</cp:revision>
  <dcterms:created xsi:type="dcterms:W3CDTF">1995-11-07T22:49:56Z</dcterms:created>
  <dcterms:modified xsi:type="dcterms:W3CDTF">2016-03-29T13:43:38Z</dcterms:modified>
</cp:coreProperties>
</file>