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59"/>
  </p:notesMasterIdLst>
  <p:sldIdLst>
    <p:sldId id="256" r:id="rId2"/>
    <p:sldId id="355" r:id="rId3"/>
    <p:sldId id="442" r:id="rId4"/>
    <p:sldId id="441" r:id="rId5"/>
    <p:sldId id="408" r:id="rId6"/>
    <p:sldId id="370" r:id="rId7"/>
    <p:sldId id="410" r:id="rId8"/>
    <p:sldId id="411" r:id="rId9"/>
    <p:sldId id="412" r:id="rId10"/>
    <p:sldId id="372" r:id="rId11"/>
    <p:sldId id="373" r:id="rId12"/>
    <p:sldId id="382" r:id="rId13"/>
    <p:sldId id="374" r:id="rId14"/>
    <p:sldId id="375" r:id="rId15"/>
    <p:sldId id="427" r:id="rId16"/>
    <p:sldId id="422" r:id="rId17"/>
    <p:sldId id="443" r:id="rId18"/>
    <p:sldId id="423" r:id="rId19"/>
    <p:sldId id="424" r:id="rId20"/>
    <p:sldId id="425" r:id="rId21"/>
    <p:sldId id="430" r:id="rId22"/>
    <p:sldId id="420" r:id="rId23"/>
    <p:sldId id="413" r:id="rId24"/>
    <p:sldId id="414" r:id="rId25"/>
    <p:sldId id="421" r:id="rId26"/>
    <p:sldId id="389" r:id="rId27"/>
    <p:sldId id="444" r:id="rId28"/>
    <p:sldId id="390" r:id="rId29"/>
    <p:sldId id="391" r:id="rId30"/>
    <p:sldId id="393" r:id="rId31"/>
    <p:sldId id="394" r:id="rId32"/>
    <p:sldId id="395" r:id="rId33"/>
    <p:sldId id="396" r:id="rId34"/>
    <p:sldId id="397" r:id="rId35"/>
    <p:sldId id="398" r:id="rId36"/>
    <p:sldId id="457" r:id="rId37"/>
    <p:sldId id="437" r:id="rId38"/>
    <p:sldId id="445" r:id="rId39"/>
    <p:sldId id="438" r:id="rId40"/>
    <p:sldId id="439" r:id="rId41"/>
    <p:sldId id="440" r:id="rId42"/>
    <p:sldId id="378" r:id="rId43"/>
    <p:sldId id="399" r:id="rId44"/>
    <p:sldId id="400" r:id="rId45"/>
    <p:sldId id="409" r:id="rId46"/>
    <p:sldId id="401" r:id="rId47"/>
    <p:sldId id="458" r:id="rId48"/>
    <p:sldId id="460" r:id="rId49"/>
    <p:sldId id="459" r:id="rId50"/>
    <p:sldId id="448" r:id="rId51"/>
    <p:sldId id="415" r:id="rId52"/>
    <p:sldId id="416" r:id="rId53"/>
    <p:sldId id="417" r:id="rId54"/>
    <p:sldId id="418" r:id="rId55"/>
    <p:sldId id="453" r:id="rId56"/>
    <p:sldId id="406" r:id="rId57"/>
    <p:sldId id="436" r:id="rId5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660"/>
  </p:normalViewPr>
  <p:slideViewPr>
    <p:cSldViewPr>
      <p:cViewPr>
        <p:scale>
          <a:sx n="75" d="100"/>
          <a:sy n="75" d="100"/>
        </p:scale>
        <p:origin x="-2898" y="-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406C4-9264-43B1-8A32-B8C9819FEC4C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75FFAB-5565-4D76-8A02-D082BE3BE5A6}">
      <dgm:prSet phldrT="[Текст]" custT="1"/>
      <dgm:spPr/>
      <dgm:t>
        <a:bodyPr/>
        <a:lstStyle/>
        <a:p>
          <a:r>
            <a:rPr lang="en-US" sz="1800" dirty="0" smtClean="0"/>
            <a:t>1</a:t>
          </a:r>
          <a:r>
            <a:rPr lang="ru-RU" sz="1800" dirty="0" smtClean="0"/>
            <a:t>. Представляет собой однократный проход этапов разработки</a:t>
          </a:r>
          <a:endParaRPr lang="ru-RU" sz="1800" dirty="0"/>
        </a:p>
      </dgm:t>
    </dgm:pt>
    <dgm:pt modelId="{41241897-C8B6-46E8-A1E3-4E722999DBD5}" type="parTrans" cxnId="{37A0ED5E-2B3E-4F8D-B80D-0EDCF01FD9BF}">
      <dgm:prSet/>
      <dgm:spPr/>
      <dgm:t>
        <a:bodyPr/>
        <a:lstStyle/>
        <a:p>
          <a:endParaRPr lang="ru-RU"/>
        </a:p>
      </dgm:t>
    </dgm:pt>
    <dgm:pt modelId="{6DA1188A-E1FD-409E-880D-7958256C95BD}" type="sibTrans" cxnId="{37A0ED5E-2B3E-4F8D-B80D-0EDCF01FD9BF}">
      <dgm:prSet/>
      <dgm:spPr/>
      <dgm:t>
        <a:bodyPr/>
        <a:lstStyle/>
        <a:p>
          <a:endParaRPr lang="ru-RU"/>
        </a:p>
      </dgm:t>
    </dgm:pt>
    <dgm:pt modelId="{7A1F841F-7E53-4BDB-A0F0-6E4A19C6FFAF}">
      <dgm:prSet phldrT="[Текст]" custT="1"/>
      <dgm:spPr/>
      <dgm:t>
        <a:bodyPr/>
        <a:lstStyle/>
        <a:p>
          <a:r>
            <a:rPr lang="ru-RU" sz="1600" dirty="0" smtClean="0"/>
            <a:t>2. Основана на полном определении всех требований к разрабатываемому программному средству или системе в начале процесса разработки</a:t>
          </a:r>
          <a:endParaRPr lang="ru-RU" sz="1600" dirty="0"/>
        </a:p>
      </dgm:t>
    </dgm:pt>
    <dgm:pt modelId="{E33071B6-E361-4B7E-BD04-8CD7497199F0}" type="parTrans" cxnId="{AE9900A2-37DB-4D56-A6CC-6EDCDA7EA8FE}">
      <dgm:prSet/>
      <dgm:spPr/>
      <dgm:t>
        <a:bodyPr/>
        <a:lstStyle/>
        <a:p>
          <a:endParaRPr lang="ru-RU"/>
        </a:p>
      </dgm:t>
    </dgm:pt>
    <dgm:pt modelId="{143CF00A-E947-458E-BE66-A9474EF4155C}" type="sibTrans" cxnId="{AE9900A2-37DB-4D56-A6CC-6EDCDA7EA8FE}">
      <dgm:prSet/>
      <dgm:spPr/>
      <dgm:t>
        <a:bodyPr/>
        <a:lstStyle/>
        <a:p>
          <a:endParaRPr lang="ru-RU"/>
        </a:p>
      </dgm:t>
    </dgm:pt>
    <dgm:pt modelId="{A3259F7C-DDF8-48B5-8D12-5FD8586FE4A8}">
      <dgm:prSet phldrT="[Текст]" custT="1"/>
      <dgm:spPr/>
      <dgm:t>
        <a:bodyPr/>
        <a:lstStyle/>
        <a:p>
          <a:r>
            <a:rPr lang="ru-RU" sz="1600" dirty="0" smtClean="0"/>
            <a:t>3. Каждый этап разработки начинается после завершения предыдущего этапа, возвратов к уже выполненным этапам не предусматривается</a:t>
          </a:r>
          <a:endParaRPr lang="ru-RU" sz="1600" dirty="0"/>
        </a:p>
      </dgm:t>
    </dgm:pt>
    <dgm:pt modelId="{F16F5B42-FBA3-4FE1-B5BC-EED7D23821DD}" type="parTrans" cxnId="{6C47922D-9589-4BDD-9D31-164ACA56E6E6}">
      <dgm:prSet/>
      <dgm:spPr/>
      <dgm:t>
        <a:bodyPr/>
        <a:lstStyle/>
        <a:p>
          <a:endParaRPr lang="ru-RU"/>
        </a:p>
      </dgm:t>
    </dgm:pt>
    <dgm:pt modelId="{60564CA2-03D3-4CE3-8E8D-0F8B3BB13286}" type="sibTrans" cxnId="{6C47922D-9589-4BDD-9D31-164ACA56E6E6}">
      <dgm:prSet/>
      <dgm:spPr/>
      <dgm:t>
        <a:bodyPr/>
        <a:lstStyle/>
        <a:p>
          <a:endParaRPr lang="ru-RU"/>
        </a:p>
      </dgm:t>
    </dgm:pt>
    <dgm:pt modelId="{58DF2488-0279-4390-9E72-E8CF93A7C2E5}">
      <dgm:prSet phldrT="[Текст]"/>
      <dgm:spPr/>
      <dgm:t>
        <a:bodyPr/>
        <a:lstStyle/>
        <a:p>
          <a:r>
            <a:rPr lang="ru-RU" dirty="0" smtClean="0"/>
            <a:t>4. Промежуточные продукты разработки в качестве версии ПО (системы) не распространяются</a:t>
          </a:r>
          <a:endParaRPr lang="ru-RU" dirty="0"/>
        </a:p>
      </dgm:t>
    </dgm:pt>
    <dgm:pt modelId="{83DE7615-6929-4769-8A41-756CDF95CC0E}" type="parTrans" cxnId="{A6EF6A8B-85B2-4D1B-B85C-0615E732A419}">
      <dgm:prSet/>
      <dgm:spPr/>
      <dgm:t>
        <a:bodyPr/>
        <a:lstStyle/>
        <a:p>
          <a:endParaRPr lang="ru-RU"/>
        </a:p>
      </dgm:t>
    </dgm:pt>
    <dgm:pt modelId="{DFE59831-572D-4171-8CEC-4AFD7CFD38D9}" type="sibTrans" cxnId="{A6EF6A8B-85B2-4D1B-B85C-0615E732A419}">
      <dgm:prSet/>
      <dgm:spPr/>
      <dgm:t>
        <a:bodyPr/>
        <a:lstStyle/>
        <a:p>
          <a:endParaRPr lang="ru-RU"/>
        </a:p>
      </dgm:t>
    </dgm:pt>
    <dgm:pt modelId="{5EB12DDA-E677-4F82-9FB1-54CF2A3B4A4C}" type="pres">
      <dgm:prSet presAssocID="{8AB406C4-9264-43B1-8A32-B8C9819FEC4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872EFE0-984C-4865-A518-91AE2CAD546F}" type="pres">
      <dgm:prSet presAssocID="{D275FFAB-5565-4D76-8A02-D082BE3BE5A6}" presName="composite" presStyleCnt="0"/>
      <dgm:spPr/>
    </dgm:pt>
    <dgm:pt modelId="{D81879D3-B7EC-4EFC-91B1-AA20656399E1}" type="pres">
      <dgm:prSet presAssocID="{D275FFAB-5565-4D76-8A02-D082BE3BE5A6}" presName="rect1" presStyleLbl="trAlignAcc1" presStyleIdx="0" presStyleCnt="4" custScaleY="12000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752EFD-5CAE-466B-887E-4AB6085C9630}" type="pres">
      <dgm:prSet presAssocID="{D275FFAB-5565-4D76-8A02-D082BE3BE5A6}" presName="rect2" presStyleLbl="fgImgPlace1" presStyleIdx="0" presStyleCnt="4" custScaleX="84939" custScaleY="73721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209" t="5632" r="-26209" b="5632"/>
          </a:stretch>
        </a:blipFill>
      </dgm:spPr>
      <dgm:t>
        <a:bodyPr/>
        <a:lstStyle/>
        <a:p>
          <a:endParaRPr lang="ru-RU"/>
        </a:p>
      </dgm:t>
    </dgm:pt>
    <dgm:pt modelId="{A7DD0C84-7D6F-44C3-97AC-F7F6D030D7DF}" type="pres">
      <dgm:prSet presAssocID="{6DA1188A-E1FD-409E-880D-7958256C95BD}" presName="sibTrans" presStyleCnt="0"/>
      <dgm:spPr/>
    </dgm:pt>
    <dgm:pt modelId="{50CC72B2-154F-4DE6-818F-007827A46DBB}" type="pres">
      <dgm:prSet presAssocID="{7A1F841F-7E53-4BDB-A0F0-6E4A19C6FFAF}" presName="composite" presStyleCnt="0"/>
      <dgm:spPr/>
    </dgm:pt>
    <dgm:pt modelId="{36D61808-7039-471C-BE03-CDAFA350EE63}" type="pres">
      <dgm:prSet presAssocID="{7A1F841F-7E53-4BDB-A0F0-6E4A19C6FFAF}" presName="rect1" presStyleLbl="trAlignAcc1" presStyleIdx="1" presStyleCnt="4" custScaleY="12617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4D8FB4-F819-41E2-888E-5EE08EB01049}" type="pres">
      <dgm:prSet presAssocID="{7A1F841F-7E53-4BDB-A0F0-6E4A19C6FFAF}" presName="rect2" presStyleLbl="fgImgPlace1" presStyleIdx="1" presStyleCnt="4" custScaleX="75544" custScaleY="8898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  <dgm:t>
        <a:bodyPr/>
        <a:lstStyle/>
        <a:p>
          <a:endParaRPr lang="ru-RU"/>
        </a:p>
      </dgm:t>
    </dgm:pt>
    <dgm:pt modelId="{F7C43217-2453-462A-8A36-C4A9382FCC6D}" type="pres">
      <dgm:prSet presAssocID="{143CF00A-E947-458E-BE66-A9474EF4155C}" presName="sibTrans" presStyleCnt="0"/>
      <dgm:spPr/>
    </dgm:pt>
    <dgm:pt modelId="{992FF5A9-4536-4DBA-B222-E747B9D10061}" type="pres">
      <dgm:prSet presAssocID="{A3259F7C-DDF8-48B5-8D12-5FD8586FE4A8}" presName="composite" presStyleCnt="0"/>
      <dgm:spPr/>
    </dgm:pt>
    <dgm:pt modelId="{9BA53F9B-4983-44AA-B91B-940C26EA5021}" type="pres">
      <dgm:prSet presAssocID="{A3259F7C-DDF8-48B5-8D12-5FD8586FE4A8}" presName="rect1" presStyleLbl="trAlignAcc1" presStyleIdx="2" presStyleCnt="4" custScaleY="12316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1587FA-0D05-4574-BCC2-9A3343E5D4A7}" type="pres">
      <dgm:prSet presAssocID="{A3259F7C-DDF8-48B5-8D12-5FD8586FE4A8}" presName="rect2" presStyleLbl="fgImgPlace1" presStyleIdx="2" presStyleCnt="4" custScaleX="82752" custScaleY="6762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  <dgm:t>
        <a:bodyPr/>
        <a:lstStyle/>
        <a:p>
          <a:endParaRPr lang="ru-RU"/>
        </a:p>
      </dgm:t>
    </dgm:pt>
    <dgm:pt modelId="{7521336B-7DB2-4868-B1EA-CC8C2CB6316D}" type="pres">
      <dgm:prSet presAssocID="{60564CA2-03D3-4CE3-8E8D-0F8B3BB13286}" presName="sibTrans" presStyleCnt="0"/>
      <dgm:spPr/>
    </dgm:pt>
    <dgm:pt modelId="{03C2DB20-8116-4D28-AB5F-636008852DF0}" type="pres">
      <dgm:prSet presAssocID="{58DF2488-0279-4390-9E72-E8CF93A7C2E5}" presName="composite" presStyleCnt="0"/>
      <dgm:spPr/>
    </dgm:pt>
    <dgm:pt modelId="{3E404749-4CB0-45E0-B19B-DF1707E4B91E}" type="pres">
      <dgm:prSet presAssocID="{58DF2488-0279-4390-9E72-E8CF93A7C2E5}" presName="rect1" presStyleLbl="trAlignAcc1" presStyleIdx="3" presStyleCnt="4" custScaleY="12002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8CB1B1-BAA9-448C-B1E1-9C16B74D926F}" type="pres">
      <dgm:prSet presAssocID="{58DF2488-0279-4390-9E72-E8CF93A7C2E5}" presName="rect2" presStyleLbl="fgImgPlace1" presStyleIdx="3" presStyleCnt="4" custScaleX="83075" custScaleY="7142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  <dgm:t>
        <a:bodyPr/>
        <a:lstStyle/>
        <a:p>
          <a:endParaRPr lang="ru-RU"/>
        </a:p>
      </dgm:t>
    </dgm:pt>
  </dgm:ptLst>
  <dgm:cxnLst>
    <dgm:cxn modelId="{4511184B-AA5F-49CE-A00D-559C2A29CEA0}" type="presOf" srcId="{D275FFAB-5565-4D76-8A02-D082BE3BE5A6}" destId="{D81879D3-B7EC-4EFC-91B1-AA20656399E1}" srcOrd="0" destOrd="0" presId="urn:microsoft.com/office/officeart/2008/layout/PictureStrips"/>
    <dgm:cxn modelId="{D244A5D6-FACF-4447-9CF7-CD0B03BA43FB}" type="presOf" srcId="{58DF2488-0279-4390-9E72-E8CF93A7C2E5}" destId="{3E404749-4CB0-45E0-B19B-DF1707E4B91E}" srcOrd="0" destOrd="0" presId="urn:microsoft.com/office/officeart/2008/layout/PictureStrips"/>
    <dgm:cxn modelId="{0B8F7F8B-ECE4-401B-A5A5-DEE168F6C327}" type="presOf" srcId="{7A1F841F-7E53-4BDB-A0F0-6E4A19C6FFAF}" destId="{36D61808-7039-471C-BE03-CDAFA350EE63}" srcOrd="0" destOrd="0" presId="urn:microsoft.com/office/officeart/2008/layout/PictureStrips"/>
    <dgm:cxn modelId="{AE9900A2-37DB-4D56-A6CC-6EDCDA7EA8FE}" srcId="{8AB406C4-9264-43B1-8A32-B8C9819FEC4C}" destId="{7A1F841F-7E53-4BDB-A0F0-6E4A19C6FFAF}" srcOrd="1" destOrd="0" parTransId="{E33071B6-E361-4B7E-BD04-8CD7497199F0}" sibTransId="{143CF00A-E947-458E-BE66-A9474EF4155C}"/>
    <dgm:cxn modelId="{A6EF6A8B-85B2-4D1B-B85C-0615E732A419}" srcId="{8AB406C4-9264-43B1-8A32-B8C9819FEC4C}" destId="{58DF2488-0279-4390-9E72-E8CF93A7C2E5}" srcOrd="3" destOrd="0" parTransId="{83DE7615-6929-4769-8A41-756CDF95CC0E}" sibTransId="{DFE59831-572D-4171-8CEC-4AFD7CFD38D9}"/>
    <dgm:cxn modelId="{6C47922D-9589-4BDD-9D31-164ACA56E6E6}" srcId="{8AB406C4-9264-43B1-8A32-B8C9819FEC4C}" destId="{A3259F7C-DDF8-48B5-8D12-5FD8586FE4A8}" srcOrd="2" destOrd="0" parTransId="{F16F5B42-FBA3-4FE1-B5BC-EED7D23821DD}" sibTransId="{60564CA2-03D3-4CE3-8E8D-0F8B3BB13286}"/>
    <dgm:cxn modelId="{37A0ED5E-2B3E-4F8D-B80D-0EDCF01FD9BF}" srcId="{8AB406C4-9264-43B1-8A32-B8C9819FEC4C}" destId="{D275FFAB-5565-4D76-8A02-D082BE3BE5A6}" srcOrd="0" destOrd="0" parTransId="{41241897-C8B6-46E8-A1E3-4E722999DBD5}" sibTransId="{6DA1188A-E1FD-409E-880D-7958256C95BD}"/>
    <dgm:cxn modelId="{3A864C73-0BB0-4761-820D-958D58561C4F}" type="presOf" srcId="{8AB406C4-9264-43B1-8A32-B8C9819FEC4C}" destId="{5EB12DDA-E677-4F82-9FB1-54CF2A3B4A4C}" srcOrd="0" destOrd="0" presId="urn:microsoft.com/office/officeart/2008/layout/PictureStrips"/>
    <dgm:cxn modelId="{82EC89EA-1F27-4F3D-8B0C-04E1AD1607FF}" type="presOf" srcId="{A3259F7C-DDF8-48B5-8D12-5FD8586FE4A8}" destId="{9BA53F9B-4983-44AA-B91B-940C26EA5021}" srcOrd="0" destOrd="0" presId="urn:microsoft.com/office/officeart/2008/layout/PictureStrips"/>
    <dgm:cxn modelId="{0994FEA3-BD15-4506-A8DC-FD4D1B0D8A36}" type="presParOf" srcId="{5EB12DDA-E677-4F82-9FB1-54CF2A3B4A4C}" destId="{4872EFE0-984C-4865-A518-91AE2CAD546F}" srcOrd="0" destOrd="0" presId="urn:microsoft.com/office/officeart/2008/layout/PictureStrips"/>
    <dgm:cxn modelId="{BC33F436-8716-4B13-B93D-E04C45C60861}" type="presParOf" srcId="{4872EFE0-984C-4865-A518-91AE2CAD546F}" destId="{D81879D3-B7EC-4EFC-91B1-AA20656399E1}" srcOrd="0" destOrd="0" presId="urn:microsoft.com/office/officeart/2008/layout/PictureStrips"/>
    <dgm:cxn modelId="{3FAE249E-7FC3-4791-A488-AE6B728D69A3}" type="presParOf" srcId="{4872EFE0-984C-4865-A518-91AE2CAD546F}" destId="{B9752EFD-5CAE-466B-887E-4AB6085C9630}" srcOrd="1" destOrd="0" presId="urn:microsoft.com/office/officeart/2008/layout/PictureStrips"/>
    <dgm:cxn modelId="{25CD570F-BD2B-4B2E-8EAC-55A5C884E868}" type="presParOf" srcId="{5EB12DDA-E677-4F82-9FB1-54CF2A3B4A4C}" destId="{A7DD0C84-7D6F-44C3-97AC-F7F6D030D7DF}" srcOrd="1" destOrd="0" presId="urn:microsoft.com/office/officeart/2008/layout/PictureStrips"/>
    <dgm:cxn modelId="{4EB11730-4462-47AD-8BE8-D2BAA5A98956}" type="presParOf" srcId="{5EB12DDA-E677-4F82-9FB1-54CF2A3B4A4C}" destId="{50CC72B2-154F-4DE6-818F-007827A46DBB}" srcOrd="2" destOrd="0" presId="urn:microsoft.com/office/officeart/2008/layout/PictureStrips"/>
    <dgm:cxn modelId="{1A1A5338-E214-4317-88A4-718634B7F7F8}" type="presParOf" srcId="{50CC72B2-154F-4DE6-818F-007827A46DBB}" destId="{36D61808-7039-471C-BE03-CDAFA350EE63}" srcOrd="0" destOrd="0" presId="urn:microsoft.com/office/officeart/2008/layout/PictureStrips"/>
    <dgm:cxn modelId="{2CA99ACB-3B9E-45A5-927A-08E55D0038D3}" type="presParOf" srcId="{50CC72B2-154F-4DE6-818F-007827A46DBB}" destId="{824D8FB4-F819-41E2-888E-5EE08EB01049}" srcOrd="1" destOrd="0" presId="urn:microsoft.com/office/officeart/2008/layout/PictureStrips"/>
    <dgm:cxn modelId="{84EC4E56-038A-41FA-9870-039468D1C764}" type="presParOf" srcId="{5EB12DDA-E677-4F82-9FB1-54CF2A3B4A4C}" destId="{F7C43217-2453-462A-8A36-C4A9382FCC6D}" srcOrd="3" destOrd="0" presId="urn:microsoft.com/office/officeart/2008/layout/PictureStrips"/>
    <dgm:cxn modelId="{405CD963-7B6A-42DE-962D-9E3DB12861BF}" type="presParOf" srcId="{5EB12DDA-E677-4F82-9FB1-54CF2A3B4A4C}" destId="{992FF5A9-4536-4DBA-B222-E747B9D10061}" srcOrd="4" destOrd="0" presId="urn:microsoft.com/office/officeart/2008/layout/PictureStrips"/>
    <dgm:cxn modelId="{D83BBA68-44CE-42F5-A00C-74BD72F5A9D5}" type="presParOf" srcId="{992FF5A9-4536-4DBA-B222-E747B9D10061}" destId="{9BA53F9B-4983-44AA-B91B-940C26EA5021}" srcOrd="0" destOrd="0" presId="urn:microsoft.com/office/officeart/2008/layout/PictureStrips"/>
    <dgm:cxn modelId="{2F81ED1B-0488-43AB-AD52-D511E25B4AC1}" type="presParOf" srcId="{992FF5A9-4536-4DBA-B222-E747B9D10061}" destId="{2B1587FA-0D05-4574-BCC2-9A3343E5D4A7}" srcOrd="1" destOrd="0" presId="urn:microsoft.com/office/officeart/2008/layout/PictureStrips"/>
    <dgm:cxn modelId="{11E6B4CB-5680-452F-B386-45327C470AFF}" type="presParOf" srcId="{5EB12DDA-E677-4F82-9FB1-54CF2A3B4A4C}" destId="{7521336B-7DB2-4868-B1EA-CC8C2CB6316D}" srcOrd="5" destOrd="0" presId="urn:microsoft.com/office/officeart/2008/layout/PictureStrips"/>
    <dgm:cxn modelId="{900D25D7-D911-45D6-90A6-F60699D92AD3}" type="presParOf" srcId="{5EB12DDA-E677-4F82-9FB1-54CF2A3B4A4C}" destId="{03C2DB20-8116-4D28-AB5F-636008852DF0}" srcOrd="6" destOrd="0" presId="urn:microsoft.com/office/officeart/2008/layout/PictureStrips"/>
    <dgm:cxn modelId="{F516BCAB-D860-4C24-8702-299575D8C572}" type="presParOf" srcId="{03C2DB20-8116-4D28-AB5F-636008852DF0}" destId="{3E404749-4CB0-45E0-B19B-DF1707E4B91E}" srcOrd="0" destOrd="0" presId="urn:microsoft.com/office/officeart/2008/layout/PictureStrips"/>
    <dgm:cxn modelId="{6799B152-DCDA-49E6-B5C7-6AEDCB994691}" type="presParOf" srcId="{03C2DB20-8116-4D28-AB5F-636008852DF0}" destId="{348CB1B1-BAA9-448C-B1E1-9C16B74D926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B406C4-9264-43B1-8A32-B8C9819FEC4C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75FFAB-5565-4D76-8A02-D082BE3BE5A6}">
      <dgm:prSet phldrT="[Текст]" custT="1"/>
      <dgm:spPr/>
      <dgm:t>
        <a:bodyPr/>
        <a:lstStyle/>
        <a:p>
          <a:r>
            <a:rPr lang="ru-RU" sz="1800" dirty="0" smtClean="0"/>
            <a:t>1. Многократный проход этапов разработки с запланированным улучшением результата</a:t>
          </a:r>
          <a:endParaRPr lang="ru-RU" sz="1800" dirty="0"/>
        </a:p>
      </dgm:t>
    </dgm:pt>
    <dgm:pt modelId="{41241897-C8B6-46E8-A1E3-4E722999DBD5}" type="parTrans" cxnId="{37A0ED5E-2B3E-4F8D-B80D-0EDCF01FD9BF}">
      <dgm:prSet/>
      <dgm:spPr/>
      <dgm:t>
        <a:bodyPr/>
        <a:lstStyle/>
        <a:p>
          <a:endParaRPr lang="ru-RU"/>
        </a:p>
      </dgm:t>
    </dgm:pt>
    <dgm:pt modelId="{6DA1188A-E1FD-409E-880D-7958256C95BD}" type="sibTrans" cxnId="{37A0ED5E-2B3E-4F8D-B80D-0EDCF01FD9BF}">
      <dgm:prSet/>
      <dgm:spPr/>
      <dgm:t>
        <a:bodyPr/>
        <a:lstStyle/>
        <a:p>
          <a:endParaRPr lang="ru-RU"/>
        </a:p>
      </dgm:t>
    </dgm:pt>
    <dgm:pt modelId="{7A1F841F-7E53-4BDB-A0F0-6E4A19C6FFAF}">
      <dgm:prSet phldrT="[Текст]" custT="1"/>
      <dgm:spPr/>
      <dgm:t>
        <a:bodyPr/>
        <a:lstStyle/>
        <a:p>
          <a:r>
            <a:rPr lang="ru-RU" sz="1500" dirty="0" smtClean="0"/>
            <a:t>3. Полный набор требований реализуется постепенно в соответствии с планом в последовательных циклах разработки. Результат каждого цикла называется инкрементом. Могут использоваться прототипы</a:t>
          </a:r>
          <a:endParaRPr lang="ru-RU" sz="1500" dirty="0"/>
        </a:p>
      </dgm:t>
    </dgm:pt>
    <dgm:pt modelId="{E33071B6-E361-4B7E-BD04-8CD7497199F0}" type="parTrans" cxnId="{AE9900A2-37DB-4D56-A6CC-6EDCDA7EA8FE}">
      <dgm:prSet/>
      <dgm:spPr/>
      <dgm:t>
        <a:bodyPr/>
        <a:lstStyle/>
        <a:p>
          <a:endParaRPr lang="ru-RU"/>
        </a:p>
      </dgm:t>
    </dgm:pt>
    <dgm:pt modelId="{143CF00A-E947-458E-BE66-A9474EF4155C}" type="sibTrans" cxnId="{AE9900A2-37DB-4D56-A6CC-6EDCDA7EA8FE}">
      <dgm:prSet/>
      <dgm:spPr/>
      <dgm:t>
        <a:bodyPr/>
        <a:lstStyle/>
        <a:p>
          <a:endParaRPr lang="ru-RU"/>
        </a:p>
      </dgm:t>
    </dgm:pt>
    <dgm:pt modelId="{A3259F7C-DDF8-48B5-8D12-5FD8586FE4A8}">
      <dgm:prSet phldrT="[Текст]" custT="1"/>
      <dgm:spPr/>
      <dgm:t>
        <a:bodyPr/>
        <a:lstStyle/>
        <a:p>
          <a:r>
            <a:rPr lang="ru-RU" sz="1600" dirty="0" smtClean="0"/>
            <a:t>4. Результат каждого цикла разработки может распространяться в  качестве очередной поставляемой версии программного средства или системы</a:t>
          </a:r>
          <a:endParaRPr lang="ru-RU" sz="1600" dirty="0"/>
        </a:p>
      </dgm:t>
    </dgm:pt>
    <dgm:pt modelId="{F16F5B42-FBA3-4FE1-B5BC-EED7D23821DD}" type="parTrans" cxnId="{6C47922D-9589-4BDD-9D31-164ACA56E6E6}">
      <dgm:prSet/>
      <dgm:spPr/>
      <dgm:t>
        <a:bodyPr/>
        <a:lstStyle/>
        <a:p>
          <a:endParaRPr lang="ru-RU"/>
        </a:p>
      </dgm:t>
    </dgm:pt>
    <dgm:pt modelId="{60564CA2-03D3-4CE3-8E8D-0F8B3BB13286}" type="sibTrans" cxnId="{6C47922D-9589-4BDD-9D31-164ACA56E6E6}">
      <dgm:prSet/>
      <dgm:spPr/>
      <dgm:t>
        <a:bodyPr/>
        <a:lstStyle/>
        <a:p>
          <a:endParaRPr lang="ru-RU"/>
        </a:p>
      </dgm:t>
    </dgm:pt>
    <dgm:pt modelId="{6AB64F72-07E0-48C7-AD67-CF560062FD30}">
      <dgm:prSet phldrT="[Текст]" custT="1"/>
      <dgm:spPr/>
      <dgm:t>
        <a:bodyPr/>
        <a:lstStyle/>
        <a:p>
          <a:r>
            <a:rPr lang="ru-RU" sz="1600" dirty="0" smtClean="0"/>
            <a:t>2. Основана на полном определении всех требований к разрабатываемому ПО (системе) в начале процесса разработки</a:t>
          </a:r>
          <a:endParaRPr lang="ru-RU" sz="1600" dirty="0"/>
        </a:p>
      </dgm:t>
    </dgm:pt>
    <dgm:pt modelId="{F73EC77A-6760-482C-8B0B-A53EED3A4822}" type="parTrans" cxnId="{97911BF5-C663-4EB1-AC7F-9D319BD80928}">
      <dgm:prSet/>
      <dgm:spPr/>
      <dgm:t>
        <a:bodyPr/>
        <a:lstStyle/>
        <a:p>
          <a:endParaRPr lang="ru-RU"/>
        </a:p>
      </dgm:t>
    </dgm:pt>
    <dgm:pt modelId="{33B2827F-63F0-46DD-82C5-1C1A98D32493}" type="sibTrans" cxnId="{97911BF5-C663-4EB1-AC7F-9D319BD80928}">
      <dgm:prSet/>
      <dgm:spPr/>
      <dgm:t>
        <a:bodyPr/>
        <a:lstStyle/>
        <a:p>
          <a:endParaRPr lang="ru-RU"/>
        </a:p>
      </dgm:t>
    </dgm:pt>
    <dgm:pt modelId="{5EB12DDA-E677-4F82-9FB1-54CF2A3B4A4C}" type="pres">
      <dgm:prSet presAssocID="{8AB406C4-9264-43B1-8A32-B8C9819FEC4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872EFE0-984C-4865-A518-91AE2CAD546F}" type="pres">
      <dgm:prSet presAssocID="{D275FFAB-5565-4D76-8A02-D082BE3BE5A6}" presName="composite" presStyleCnt="0"/>
      <dgm:spPr/>
    </dgm:pt>
    <dgm:pt modelId="{D81879D3-B7EC-4EFC-91B1-AA20656399E1}" type="pres">
      <dgm:prSet presAssocID="{D275FFAB-5565-4D76-8A02-D082BE3BE5A6}" presName="rect1" presStyleLbl="trAlignAcc1" presStyleIdx="0" presStyleCnt="4" custScaleY="12000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752EFD-5CAE-466B-887E-4AB6085C9630}" type="pres">
      <dgm:prSet presAssocID="{D275FFAB-5565-4D76-8A02-D082BE3BE5A6}" presName="rect2" presStyleLbl="fgImgPlace1" presStyleIdx="0" presStyleCnt="4" custScaleX="84939" custScaleY="73721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209" t="5632" r="-26209" b="5632"/>
          </a:stretch>
        </a:blipFill>
      </dgm:spPr>
      <dgm:t>
        <a:bodyPr/>
        <a:lstStyle/>
        <a:p>
          <a:endParaRPr lang="ru-RU"/>
        </a:p>
      </dgm:t>
    </dgm:pt>
    <dgm:pt modelId="{A7DD0C84-7D6F-44C3-97AC-F7F6D030D7DF}" type="pres">
      <dgm:prSet presAssocID="{6DA1188A-E1FD-409E-880D-7958256C95BD}" presName="sibTrans" presStyleCnt="0"/>
      <dgm:spPr/>
    </dgm:pt>
    <dgm:pt modelId="{8511C3AF-33DD-40AB-84CD-C8F928BBD344}" type="pres">
      <dgm:prSet presAssocID="{6AB64F72-07E0-48C7-AD67-CF560062FD30}" presName="composite" presStyleCnt="0"/>
      <dgm:spPr/>
    </dgm:pt>
    <dgm:pt modelId="{E4A4367E-1703-49B8-A781-40C0912AB20B}" type="pres">
      <dgm:prSet presAssocID="{6AB64F72-07E0-48C7-AD67-CF560062FD30}" presName="rect1" presStyleLbl="trAlignAcc1" presStyleIdx="1" presStyleCnt="4" custScaleX="110566" custScaleY="14030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45DE26-6EE5-403B-AC4C-428CA2FC54C4}" type="pres">
      <dgm:prSet presAssocID="{6AB64F72-07E0-48C7-AD67-CF560062FD30}" presName="rect2" presStyleLbl="fgImgPlace1" presStyleIdx="1" presStyleCnt="4" custScaleX="83961" custScaleY="77828" custLinFactNeighborX="-11933" custLinFactNeighborY="-58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  <dgm:t>
        <a:bodyPr/>
        <a:lstStyle/>
        <a:p>
          <a:endParaRPr lang="ru-RU"/>
        </a:p>
      </dgm:t>
    </dgm:pt>
    <dgm:pt modelId="{1CFAA712-8DEC-44E1-9947-93026FE8FF5A}" type="pres">
      <dgm:prSet presAssocID="{33B2827F-63F0-46DD-82C5-1C1A98D32493}" presName="sibTrans" presStyleCnt="0"/>
      <dgm:spPr/>
    </dgm:pt>
    <dgm:pt modelId="{50CC72B2-154F-4DE6-818F-007827A46DBB}" type="pres">
      <dgm:prSet presAssocID="{7A1F841F-7E53-4BDB-A0F0-6E4A19C6FFAF}" presName="composite" presStyleCnt="0"/>
      <dgm:spPr/>
    </dgm:pt>
    <dgm:pt modelId="{36D61808-7039-471C-BE03-CDAFA350EE63}" type="pres">
      <dgm:prSet presAssocID="{7A1F841F-7E53-4BDB-A0F0-6E4A19C6FFAF}" presName="rect1" presStyleLbl="trAlignAcc1" presStyleIdx="2" presStyleCnt="4" custScaleY="1546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4D8FB4-F819-41E2-888E-5EE08EB01049}" type="pres">
      <dgm:prSet presAssocID="{7A1F841F-7E53-4BDB-A0F0-6E4A19C6FFAF}" presName="rect2" presStyleLbl="fgImgPlace1" presStyleIdx="2" presStyleCnt="4" custScaleX="75544" custScaleY="8898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  <dgm:t>
        <a:bodyPr/>
        <a:lstStyle/>
        <a:p>
          <a:endParaRPr lang="ru-RU"/>
        </a:p>
      </dgm:t>
    </dgm:pt>
    <dgm:pt modelId="{F7C43217-2453-462A-8A36-C4A9382FCC6D}" type="pres">
      <dgm:prSet presAssocID="{143CF00A-E947-458E-BE66-A9474EF4155C}" presName="sibTrans" presStyleCnt="0"/>
      <dgm:spPr/>
    </dgm:pt>
    <dgm:pt modelId="{992FF5A9-4536-4DBA-B222-E747B9D10061}" type="pres">
      <dgm:prSet presAssocID="{A3259F7C-DDF8-48B5-8D12-5FD8586FE4A8}" presName="composite" presStyleCnt="0"/>
      <dgm:spPr/>
    </dgm:pt>
    <dgm:pt modelId="{9BA53F9B-4983-44AA-B91B-940C26EA5021}" type="pres">
      <dgm:prSet presAssocID="{A3259F7C-DDF8-48B5-8D12-5FD8586FE4A8}" presName="rect1" presStyleLbl="trAlignAcc1" presStyleIdx="3" presStyleCnt="4" custScaleX="103876" custScaleY="12316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1587FA-0D05-4574-BCC2-9A3343E5D4A7}" type="pres">
      <dgm:prSet presAssocID="{A3259F7C-DDF8-48B5-8D12-5FD8586FE4A8}" presName="rect2" presStyleLbl="fgImgPlace1" presStyleIdx="3" presStyleCnt="4" custScaleX="82752" custScaleY="6762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  <dgm:t>
        <a:bodyPr/>
        <a:lstStyle/>
        <a:p>
          <a:endParaRPr lang="ru-RU"/>
        </a:p>
      </dgm:t>
    </dgm:pt>
  </dgm:ptLst>
  <dgm:cxnLst>
    <dgm:cxn modelId="{1F061ACC-2A7C-4867-826E-A5957E1FC831}" type="presOf" srcId="{A3259F7C-DDF8-48B5-8D12-5FD8586FE4A8}" destId="{9BA53F9B-4983-44AA-B91B-940C26EA5021}" srcOrd="0" destOrd="0" presId="urn:microsoft.com/office/officeart/2008/layout/PictureStrips"/>
    <dgm:cxn modelId="{7498626B-872E-4BE5-969C-ECF18E492630}" type="presOf" srcId="{8AB406C4-9264-43B1-8A32-B8C9819FEC4C}" destId="{5EB12DDA-E677-4F82-9FB1-54CF2A3B4A4C}" srcOrd="0" destOrd="0" presId="urn:microsoft.com/office/officeart/2008/layout/PictureStrips"/>
    <dgm:cxn modelId="{AE9900A2-37DB-4D56-A6CC-6EDCDA7EA8FE}" srcId="{8AB406C4-9264-43B1-8A32-B8C9819FEC4C}" destId="{7A1F841F-7E53-4BDB-A0F0-6E4A19C6FFAF}" srcOrd="2" destOrd="0" parTransId="{E33071B6-E361-4B7E-BD04-8CD7497199F0}" sibTransId="{143CF00A-E947-458E-BE66-A9474EF4155C}"/>
    <dgm:cxn modelId="{CB6028E8-EB9F-4ABA-B6D7-FCDB24DD57B4}" type="presOf" srcId="{D275FFAB-5565-4D76-8A02-D082BE3BE5A6}" destId="{D81879D3-B7EC-4EFC-91B1-AA20656399E1}" srcOrd="0" destOrd="0" presId="urn:microsoft.com/office/officeart/2008/layout/PictureStrips"/>
    <dgm:cxn modelId="{78F41840-0819-4B98-974C-22CA407B7F6A}" type="presOf" srcId="{6AB64F72-07E0-48C7-AD67-CF560062FD30}" destId="{E4A4367E-1703-49B8-A781-40C0912AB20B}" srcOrd="0" destOrd="0" presId="urn:microsoft.com/office/officeart/2008/layout/PictureStrips"/>
    <dgm:cxn modelId="{6C47922D-9589-4BDD-9D31-164ACA56E6E6}" srcId="{8AB406C4-9264-43B1-8A32-B8C9819FEC4C}" destId="{A3259F7C-DDF8-48B5-8D12-5FD8586FE4A8}" srcOrd="3" destOrd="0" parTransId="{F16F5B42-FBA3-4FE1-B5BC-EED7D23821DD}" sibTransId="{60564CA2-03D3-4CE3-8E8D-0F8B3BB13286}"/>
    <dgm:cxn modelId="{37A0ED5E-2B3E-4F8D-B80D-0EDCF01FD9BF}" srcId="{8AB406C4-9264-43B1-8A32-B8C9819FEC4C}" destId="{D275FFAB-5565-4D76-8A02-D082BE3BE5A6}" srcOrd="0" destOrd="0" parTransId="{41241897-C8B6-46E8-A1E3-4E722999DBD5}" sibTransId="{6DA1188A-E1FD-409E-880D-7958256C95BD}"/>
    <dgm:cxn modelId="{97911BF5-C663-4EB1-AC7F-9D319BD80928}" srcId="{8AB406C4-9264-43B1-8A32-B8C9819FEC4C}" destId="{6AB64F72-07E0-48C7-AD67-CF560062FD30}" srcOrd="1" destOrd="0" parTransId="{F73EC77A-6760-482C-8B0B-A53EED3A4822}" sibTransId="{33B2827F-63F0-46DD-82C5-1C1A98D32493}"/>
    <dgm:cxn modelId="{1EEE8ED3-35AD-453A-B08D-23640703A611}" type="presOf" srcId="{7A1F841F-7E53-4BDB-A0F0-6E4A19C6FFAF}" destId="{36D61808-7039-471C-BE03-CDAFA350EE63}" srcOrd="0" destOrd="0" presId="urn:microsoft.com/office/officeart/2008/layout/PictureStrips"/>
    <dgm:cxn modelId="{3F8DF0CA-43B3-49DC-96B5-4C5B0AE1F61C}" type="presParOf" srcId="{5EB12DDA-E677-4F82-9FB1-54CF2A3B4A4C}" destId="{4872EFE0-984C-4865-A518-91AE2CAD546F}" srcOrd="0" destOrd="0" presId="urn:microsoft.com/office/officeart/2008/layout/PictureStrips"/>
    <dgm:cxn modelId="{D5672052-8C2B-465F-A9EF-C658CD19EA63}" type="presParOf" srcId="{4872EFE0-984C-4865-A518-91AE2CAD546F}" destId="{D81879D3-B7EC-4EFC-91B1-AA20656399E1}" srcOrd="0" destOrd="0" presId="urn:microsoft.com/office/officeart/2008/layout/PictureStrips"/>
    <dgm:cxn modelId="{64CE0F69-C660-4C55-8E9F-1A5F47727304}" type="presParOf" srcId="{4872EFE0-984C-4865-A518-91AE2CAD546F}" destId="{B9752EFD-5CAE-466B-887E-4AB6085C9630}" srcOrd="1" destOrd="0" presId="urn:microsoft.com/office/officeart/2008/layout/PictureStrips"/>
    <dgm:cxn modelId="{7A39D718-7F75-4401-B4EF-47F5237E588D}" type="presParOf" srcId="{5EB12DDA-E677-4F82-9FB1-54CF2A3B4A4C}" destId="{A7DD0C84-7D6F-44C3-97AC-F7F6D030D7DF}" srcOrd="1" destOrd="0" presId="urn:microsoft.com/office/officeart/2008/layout/PictureStrips"/>
    <dgm:cxn modelId="{7B152924-B084-4EA8-B8B9-1A1314F2723A}" type="presParOf" srcId="{5EB12DDA-E677-4F82-9FB1-54CF2A3B4A4C}" destId="{8511C3AF-33DD-40AB-84CD-C8F928BBD344}" srcOrd="2" destOrd="0" presId="urn:microsoft.com/office/officeart/2008/layout/PictureStrips"/>
    <dgm:cxn modelId="{CA127C4E-F059-4D29-936C-2D6FF7673E8B}" type="presParOf" srcId="{8511C3AF-33DD-40AB-84CD-C8F928BBD344}" destId="{E4A4367E-1703-49B8-A781-40C0912AB20B}" srcOrd="0" destOrd="0" presId="urn:microsoft.com/office/officeart/2008/layout/PictureStrips"/>
    <dgm:cxn modelId="{E3891D88-7DE3-4411-95ED-DD2A2892FC9C}" type="presParOf" srcId="{8511C3AF-33DD-40AB-84CD-C8F928BBD344}" destId="{3F45DE26-6EE5-403B-AC4C-428CA2FC54C4}" srcOrd="1" destOrd="0" presId="urn:microsoft.com/office/officeart/2008/layout/PictureStrips"/>
    <dgm:cxn modelId="{D3485187-C411-486F-A0E3-850A0D279E5D}" type="presParOf" srcId="{5EB12DDA-E677-4F82-9FB1-54CF2A3B4A4C}" destId="{1CFAA712-8DEC-44E1-9947-93026FE8FF5A}" srcOrd="3" destOrd="0" presId="urn:microsoft.com/office/officeart/2008/layout/PictureStrips"/>
    <dgm:cxn modelId="{014ABAFF-5125-4029-A118-55889127FBF7}" type="presParOf" srcId="{5EB12DDA-E677-4F82-9FB1-54CF2A3B4A4C}" destId="{50CC72B2-154F-4DE6-818F-007827A46DBB}" srcOrd="4" destOrd="0" presId="urn:microsoft.com/office/officeart/2008/layout/PictureStrips"/>
    <dgm:cxn modelId="{8D899358-3404-4A68-9BA1-58A55AED17BB}" type="presParOf" srcId="{50CC72B2-154F-4DE6-818F-007827A46DBB}" destId="{36D61808-7039-471C-BE03-CDAFA350EE63}" srcOrd="0" destOrd="0" presId="urn:microsoft.com/office/officeart/2008/layout/PictureStrips"/>
    <dgm:cxn modelId="{388EC6B1-35BF-4308-B66E-9C4385CF43B1}" type="presParOf" srcId="{50CC72B2-154F-4DE6-818F-007827A46DBB}" destId="{824D8FB4-F819-41E2-888E-5EE08EB01049}" srcOrd="1" destOrd="0" presId="urn:microsoft.com/office/officeart/2008/layout/PictureStrips"/>
    <dgm:cxn modelId="{0524B9F3-907D-461C-906B-760DEB59308B}" type="presParOf" srcId="{5EB12DDA-E677-4F82-9FB1-54CF2A3B4A4C}" destId="{F7C43217-2453-462A-8A36-C4A9382FCC6D}" srcOrd="5" destOrd="0" presId="urn:microsoft.com/office/officeart/2008/layout/PictureStrips"/>
    <dgm:cxn modelId="{D54A5EF6-E71F-429F-A356-EF7B4D0FFCB0}" type="presParOf" srcId="{5EB12DDA-E677-4F82-9FB1-54CF2A3B4A4C}" destId="{992FF5A9-4536-4DBA-B222-E747B9D10061}" srcOrd="6" destOrd="0" presId="urn:microsoft.com/office/officeart/2008/layout/PictureStrips"/>
    <dgm:cxn modelId="{BDBF578E-F14E-4290-8ED2-33359CCBF29A}" type="presParOf" srcId="{992FF5A9-4536-4DBA-B222-E747B9D10061}" destId="{9BA53F9B-4983-44AA-B91B-940C26EA5021}" srcOrd="0" destOrd="0" presId="urn:microsoft.com/office/officeart/2008/layout/PictureStrips"/>
    <dgm:cxn modelId="{15893C44-F44A-40FA-9447-CAAE7079922F}" type="presParOf" srcId="{992FF5A9-4536-4DBA-B222-E747B9D10061}" destId="{2B1587FA-0D05-4574-BCC2-9A3343E5D4A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B406C4-9264-43B1-8A32-B8C9819FEC4C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75FFAB-5565-4D76-8A02-D082BE3BE5A6}">
      <dgm:prSet phldrT="[Текст]" custT="1"/>
      <dgm:spPr/>
      <dgm:t>
        <a:bodyPr/>
        <a:lstStyle/>
        <a:p>
          <a:r>
            <a:rPr lang="ru-RU" sz="1800" dirty="0" smtClean="0"/>
            <a:t>1. Многократный проход этапов разработки</a:t>
          </a:r>
          <a:endParaRPr lang="ru-RU" sz="1800" dirty="0"/>
        </a:p>
      </dgm:t>
    </dgm:pt>
    <dgm:pt modelId="{41241897-C8B6-46E8-A1E3-4E722999DBD5}" type="parTrans" cxnId="{37A0ED5E-2B3E-4F8D-B80D-0EDCF01FD9BF}">
      <dgm:prSet/>
      <dgm:spPr/>
      <dgm:t>
        <a:bodyPr/>
        <a:lstStyle/>
        <a:p>
          <a:endParaRPr lang="ru-RU"/>
        </a:p>
      </dgm:t>
    </dgm:pt>
    <dgm:pt modelId="{6DA1188A-E1FD-409E-880D-7958256C95BD}" type="sibTrans" cxnId="{37A0ED5E-2B3E-4F8D-B80D-0EDCF01FD9BF}">
      <dgm:prSet/>
      <dgm:spPr/>
      <dgm:t>
        <a:bodyPr/>
        <a:lstStyle/>
        <a:p>
          <a:endParaRPr lang="ru-RU"/>
        </a:p>
      </dgm:t>
    </dgm:pt>
    <dgm:pt modelId="{7A1F841F-7E53-4BDB-A0F0-6E4A19C6FFAF}">
      <dgm:prSet phldrT="[Текст]" custT="1"/>
      <dgm:spPr/>
      <dgm:t>
        <a:bodyPr/>
        <a:lstStyle/>
        <a:p>
          <a:r>
            <a:rPr lang="ru-RU" sz="1600" dirty="0" smtClean="0"/>
            <a:t>3. Требования постепенно уточняются в последовательных циклах разработки, при этом часто используется </a:t>
          </a:r>
          <a:r>
            <a:rPr lang="ru-RU" sz="1600" dirty="0" err="1" smtClean="0"/>
            <a:t>прототипирование</a:t>
          </a:r>
          <a:r>
            <a:rPr lang="ru-RU" sz="1600" dirty="0" smtClean="0"/>
            <a:t> </a:t>
          </a:r>
          <a:endParaRPr lang="ru-RU" sz="1600" dirty="0"/>
        </a:p>
      </dgm:t>
    </dgm:pt>
    <dgm:pt modelId="{E33071B6-E361-4B7E-BD04-8CD7497199F0}" type="parTrans" cxnId="{AE9900A2-37DB-4D56-A6CC-6EDCDA7EA8FE}">
      <dgm:prSet/>
      <dgm:spPr/>
      <dgm:t>
        <a:bodyPr/>
        <a:lstStyle/>
        <a:p>
          <a:endParaRPr lang="ru-RU"/>
        </a:p>
      </dgm:t>
    </dgm:pt>
    <dgm:pt modelId="{143CF00A-E947-458E-BE66-A9474EF4155C}" type="sibTrans" cxnId="{AE9900A2-37DB-4D56-A6CC-6EDCDA7EA8FE}">
      <dgm:prSet/>
      <dgm:spPr/>
      <dgm:t>
        <a:bodyPr/>
        <a:lstStyle/>
        <a:p>
          <a:endParaRPr lang="ru-RU"/>
        </a:p>
      </dgm:t>
    </dgm:pt>
    <dgm:pt modelId="{A3259F7C-DDF8-48B5-8D12-5FD8586FE4A8}">
      <dgm:prSet phldrT="[Текст]" custT="1"/>
      <dgm:spPr/>
      <dgm:t>
        <a:bodyPr/>
        <a:lstStyle/>
        <a:p>
          <a:r>
            <a:rPr lang="ru-RU" sz="1600" dirty="0" smtClean="0"/>
            <a:t>4. Результат каждого цикла разработки представляет собой очередную поставляемую версию программного средства или системы </a:t>
          </a:r>
          <a:endParaRPr lang="ru-RU" sz="1600" dirty="0"/>
        </a:p>
      </dgm:t>
    </dgm:pt>
    <dgm:pt modelId="{F16F5B42-FBA3-4FE1-B5BC-EED7D23821DD}" type="parTrans" cxnId="{6C47922D-9589-4BDD-9D31-164ACA56E6E6}">
      <dgm:prSet/>
      <dgm:spPr/>
      <dgm:t>
        <a:bodyPr/>
        <a:lstStyle/>
        <a:p>
          <a:endParaRPr lang="ru-RU"/>
        </a:p>
      </dgm:t>
    </dgm:pt>
    <dgm:pt modelId="{60564CA2-03D3-4CE3-8E8D-0F8B3BB13286}" type="sibTrans" cxnId="{6C47922D-9589-4BDD-9D31-164ACA56E6E6}">
      <dgm:prSet/>
      <dgm:spPr/>
      <dgm:t>
        <a:bodyPr/>
        <a:lstStyle/>
        <a:p>
          <a:endParaRPr lang="ru-RU"/>
        </a:p>
      </dgm:t>
    </dgm:pt>
    <dgm:pt modelId="{58DF2488-0279-4390-9E72-E8CF93A7C2E5}">
      <dgm:prSet phldrT="[Текст]"/>
      <dgm:spPr/>
      <dgm:t>
        <a:bodyPr/>
        <a:lstStyle/>
        <a:p>
          <a:r>
            <a:rPr lang="ru-RU" dirty="0" smtClean="0"/>
            <a:t>5. Включает существенно меньшее количество циклов разработки при большей продолжительности цикла по сравнению с </a:t>
          </a:r>
          <a:r>
            <a:rPr lang="ru-RU" dirty="0" err="1" smtClean="0"/>
            <a:t>икрементной</a:t>
          </a:r>
          <a:r>
            <a:rPr lang="ru-RU" dirty="0" smtClean="0"/>
            <a:t> стратегией </a:t>
          </a:r>
          <a:endParaRPr lang="ru-RU" dirty="0"/>
        </a:p>
      </dgm:t>
    </dgm:pt>
    <dgm:pt modelId="{83DE7615-6929-4769-8A41-756CDF95CC0E}" type="parTrans" cxnId="{A6EF6A8B-85B2-4D1B-B85C-0615E732A419}">
      <dgm:prSet/>
      <dgm:spPr/>
      <dgm:t>
        <a:bodyPr/>
        <a:lstStyle/>
        <a:p>
          <a:endParaRPr lang="ru-RU"/>
        </a:p>
      </dgm:t>
    </dgm:pt>
    <dgm:pt modelId="{DFE59831-572D-4171-8CEC-4AFD7CFD38D9}" type="sibTrans" cxnId="{A6EF6A8B-85B2-4D1B-B85C-0615E732A419}">
      <dgm:prSet/>
      <dgm:spPr/>
      <dgm:t>
        <a:bodyPr/>
        <a:lstStyle/>
        <a:p>
          <a:endParaRPr lang="ru-RU"/>
        </a:p>
      </dgm:t>
    </dgm:pt>
    <dgm:pt modelId="{6AB64F72-07E0-48C7-AD67-CF560062FD30}">
      <dgm:prSet phldrT="[Текст]" custT="1"/>
      <dgm:spPr/>
      <dgm:t>
        <a:bodyPr/>
        <a:lstStyle/>
        <a:p>
          <a:r>
            <a:rPr lang="ru-RU" sz="1600" dirty="0" smtClean="0"/>
            <a:t>2. Частичное определение требований к разрабатываемому программному средству или системе в начале процесса разработки</a:t>
          </a:r>
          <a:endParaRPr lang="ru-RU" sz="1600" dirty="0">
            <a:solidFill>
              <a:srgbClr val="FF0000"/>
            </a:solidFill>
          </a:endParaRPr>
        </a:p>
      </dgm:t>
    </dgm:pt>
    <dgm:pt modelId="{F73EC77A-6760-482C-8B0B-A53EED3A4822}" type="parTrans" cxnId="{97911BF5-C663-4EB1-AC7F-9D319BD80928}">
      <dgm:prSet/>
      <dgm:spPr/>
      <dgm:t>
        <a:bodyPr/>
        <a:lstStyle/>
        <a:p>
          <a:endParaRPr lang="ru-RU"/>
        </a:p>
      </dgm:t>
    </dgm:pt>
    <dgm:pt modelId="{33B2827F-63F0-46DD-82C5-1C1A98D32493}" type="sibTrans" cxnId="{97911BF5-C663-4EB1-AC7F-9D319BD80928}">
      <dgm:prSet/>
      <dgm:spPr/>
      <dgm:t>
        <a:bodyPr/>
        <a:lstStyle/>
        <a:p>
          <a:endParaRPr lang="ru-RU"/>
        </a:p>
      </dgm:t>
    </dgm:pt>
    <dgm:pt modelId="{5EB12DDA-E677-4F82-9FB1-54CF2A3B4A4C}" type="pres">
      <dgm:prSet presAssocID="{8AB406C4-9264-43B1-8A32-B8C9819FEC4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872EFE0-984C-4865-A518-91AE2CAD546F}" type="pres">
      <dgm:prSet presAssocID="{D275FFAB-5565-4D76-8A02-D082BE3BE5A6}" presName="composite" presStyleCnt="0"/>
      <dgm:spPr/>
    </dgm:pt>
    <dgm:pt modelId="{D81879D3-B7EC-4EFC-91B1-AA20656399E1}" type="pres">
      <dgm:prSet presAssocID="{D275FFAB-5565-4D76-8A02-D082BE3BE5A6}" presName="rect1" presStyleLbl="trAlignAcc1" presStyleIdx="0" presStyleCnt="5" custScaleY="12000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752EFD-5CAE-466B-887E-4AB6085C9630}" type="pres">
      <dgm:prSet presAssocID="{D275FFAB-5565-4D76-8A02-D082BE3BE5A6}" presName="rect2" presStyleLbl="fgImgPlace1" presStyleIdx="0" presStyleCnt="5" custScaleX="86837" custScaleY="6877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ru-RU"/>
        </a:p>
      </dgm:t>
    </dgm:pt>
    <dgm:pt modelId="{A7DD0C84-7D6F-44C3-97AC-F7F6D030D7DF}" type="pres">
      <dgm:prSet presAssocID="{6DA1188A-E1FD-409E-880D-7958256C95BD}" presName="sibTrans" presStyleCnt="0"/>
      <dgm:spPr/>
    </dgm:pt>
    <dgm:pt modelId="{8511C3AF-33DD-40AB-84CD-C8F928BBD344}" type="pres">
      <dgm:prSet presAssocID="{6AB64F72-07E0-48C7-AD67-CF560062FD30}" presName="composite" presStyleCnt="0"/>
      <dgm:spPr/>
    </dgm:pt>
    <dgm:pt modelId="{E4A4367E-1703-49B8-A781-40C0912AB20B}" type="pres">
      <dgm:prSet presAssocID="{6AB64F72-07E0-48C7-AD67-CF560062FD30}" presName="rect1" presStyleLbl="trAlignAcc1" presStyleIdx="1" presStyleCnt="5" custScaleX="110566" custScaleY="14030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45DE26-6EE5-403B-AC4C-428CA2FC54C4}" type="pres">
      <dgm:prSet presAssocID="{6AB64F72-07E0-48C7-AD67-CF560062FD30}" presName="rect2" presStyleLbl="fgImgPlace1" presStyleIdx="1" presStyleCnt="5" custScaleX="74763" custScaleY="81605" custLinFactNeighborX="-11933" custLinFactNeighborY="-581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ru-RU"/>
        </a:p>
      </dgm:t>
    </dgm:pt>
    <dgm:pt modelId="{1CFAA712-8DEC-44E1-9947-93026FE8FF5A}" type="pres">
      <dgm:prSet presAssocID="{33B2827F-63F0-46DD-82C5-1C1A98D32493}" presName="sibTrans" presStyleCnt="0"/>
      <dgm:spPr/>
    </dgm:pt>
    <dgm:pt modelId="{50CC72B2-154F-4DE6-818F-007827A46DBB}" type="pres">
      <dgm:prSet presAssocID="{7A1F841F-7E53-4BDB-A0F0-6E4A19C6FFAF}" presName="composite" presStyleCnt="0"/>
      <dgm:spPr/>
    </dgm:pt>
    <dgm:pt modelId="{36D61808-7039-471C-BE03-CDAFA350EE63}" type="pres">
      <dgm:prSet presAssocID="{7A1F841F-7E53-4BDB-A0F0-6E4A19C6FFAF}" presName="rect1" presStyleLbl="trAlignAcc1" presStyleIdx="2" presStyleCnt="5" custScaleY="12617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4D8FB4-F819-41E2-888E-5EE08EB01049}" type="pres">
      <dgm:prSet presAssocID="{7A1F841F-7E53-4BDB-A0F0-6E4A19C6FFAF}" presName="rect2" presStyleLbl="fgImgPlace1" presStyleIdx="2" presStyleCnt="5" custScaleX="85494" custScaleY="7702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ru-RU"/>
        </a:p>
      </dgm:t>
    </dgm:pt>
    <dgm:pt modelId="{F7C43217-2453-462A-8A36-C4A9382FCC6D}" type="pres">
      <dgm:prSet presAssocID="{143CF00A-E947-458E-BE66-A9474EF4155C}" presName="sibTrans" presStyleCnt="0"/>
      <dgm:spPr/>
    </dgm:pt>
    <dgm:pt modelId="{992FF5A9-4536-4DBA-B222-E747B9D10061}" type="pres">
      <dgm:prSet presAssocID="{A3259F7C-DDF8-48B5-8D12-5FD8586FE4A8}" presName="composite" presStyleCnt="0"/>
      <dgm:spPr/>
    </dgm:pt>
    <dgm:pt modelId="{9BA53F9B-4983-44AA-B91B-940C26EA5021}" type="pres">
      <dgm:prSet presAssocID="{A3259F7C-DDF8-48B5-8D12-5FD8586FE4A8}" presName="rect1" presStyleLbl="trAlignAcc1" presStyleIdx="3" presStyleCnt="5" custScaleX="112917" custScaleY="13858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1587FA-0D05-4574-BCC2-9A3343E5D4A7}" type="pres">
      <dgm:prSet presAssocID="{A3259F7C-DDF8-48B5-8D12-5FD8586FE4A8}" presName="rect2" presStyleLbl="fgImgPlace1" presStyleIdx="3" presStyleCnt="5" custScaleX="82752" custScaleY="67629" custLinFactNeighborX="-11566" custLinFactNeighborY="395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ru-RU"/>
        </a:p>
      </dgm:t>
    </dgm:pt>
    <dgm:pt modelId="{7521336B-7DB2-4868-B1EA-CC8C2CB6316D}" type="pres">
      <dgm:prSet presAssocID="{60564CA2-03D3-4CE3-8E8D-0F8B3BB13286}" presName="sibTrans" presStyleCnt="0"/>
      <dgm:spPr/>
    </dgm:pt>
    <dgm:pt modelId="{03C2DB20-8116-4D28-AB5F-636008852DF0}" type="pres">
      <dgm:prSet presAssocID="{58DF2488-0279-4390-9E72-E8CF93A7C2E5}" presName="composite" presStyleCnt="0"/>
      <dgm:spPr/>
    </dgm:pt>
    <dgm:pt modelId="{3E404749-4CB0-45E0-B19B-DF1707E4B91E}" type="pres">
      <dgm:prSet presAssocID="{58DF2488-0279-4390-9E72-E8CF93A7C2E5}" presName="rect1" presStyleLbl="trAlignAcc1" presStyleIdx="4" presStyleCnt="5" custScaleY="12002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8CB1B1-BAA9-448C-B1E1-9C16B74D926F}" type="pres">
      <dgm:prSet presAssocID="{58DF2488-0279-4390-9E72-E8CF93A7C2E5}" presName="rect2" presStyleLbl="fgImgPlace1" presStyleIdx="4" presStyleCnt="5" custScaleX="83075" custScaleY="71421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ru-RU"/>
        </a:p>
      </dgm:t>
    </dgm:pt>
  </dgm:ptLst>
  <dgm:cxnLst>
    <dgm:cxn modelId="{6409DCC0-9E22-41DC-92FE-88A4EF82234D}" type="presOf" srcId="{A3259F7C-DDF8-48B5-8D12-5FD8586FE4A8}" destId="{9BA53F9B-4983-44AA-B91B-940C26EA5021}" srcOrd="0" destOrd="0" presId="urn:microsoft.com/office/officeart/2008/layout/PictureStrips"/>
    <dgm:cxn modelId="{2DD6BD76-0A1D-45B0-9D25-5DD16F914887}" type="presOf" srcId="{6AB64F72-07E0-48C7-AD67-CF560062FD30}" destId="{E4A4367E-1703-49B8-A781-40C0912AB20B}" srcOrd="0" destOrd="0" presId="urn:microsoft.com/office/officeart/2008/layout/PictureStrips"/>
    <dgm:cxn modelId="{787416AE-B1D9-43C6-AEC7-8467113C8D19}" type="presOf" srcId="{D275FFAB-5565-4D76-8A02-D082BE3BE5A6}" destId="{D81879D3-B7EC-4EFC-91B1-AA20656399E1}" srcOrd="0" destOrd="0" presId="urn:microsoft.com/office/officeart/2008/layout/PictureStrips"/>
    <dgm:cxn modelId="{2321EA7E-CC86-4784-8B28-C7A0A4A2A6A6}" type="presOf" srcId="{58DF2488-0279-4390-9E72-E8CF93A7C2E5}" destId="{3E404749-4CB0-45E0-B19B-DF1707E4B91E}" srcOrd="0" destOrd="0" presId="urn:microsoft.com/office/officeart/2008/layout/PictureStrips"/>
    <dgm:cxn modelId="{AE9900A2-37DB-4D56-A6CC-6EDCDA7EA8FE}" srcId="{8AB406C4-9264-43B1-8A32-B8C9819FEC4C}" destId="{7A1F841F-7E53-4BDB-A0F0-6E4A19C6FFAF}" srcOrd="2" destOrd="0" parTransId="{E33071B6-E361-4B7E-BD04-8CD7497199F0}" sibTransId="{143CF00A-E947-458E-BE66-A9474EF4155C}"/>
    <dgm:cxn modelId="{A6EF6A8B-85B2-4D1B-B85C-0615E732A419}" srcId="{8AB406C4-9264-43B1-8A32-B8C9819FEC4C}" destId="{58DF2488-0279-4390-9E72-E8CF93A7C2E5}" srcOrd="4" destOrd="0" parTransId="{83DE7615-6929-4769-8A41-756CDF95CC0E}" sibTransId="{DFE59831-572D-4171-8CEC-4AFD7CFD38D9}"/>
    <dgm:cxn modelId="{AD8FC97E-6DE1-413D-B4FE-D40A0F0E5733}" type="presOf" srcId="{7A1F841F-7E53-4BDB-A0F0-6E4A19C6FFAF}" destId="{36D61808-7039-471C-BE03-CDAFA350EE63}" srcOrd="0" destOrd="0" presId="urn:microsoft.com/office/officeart/2008/layout/PictureStrips"/>
    <dgm:cxn modelId="{6C47922D-9589-4BDD-9D31-164ACA56E6E6}" srcId="{8AB406C4-9264-43B1-8A32-B8C9819FEC4C}" destId="{A3259F7C-DDF8-48B5-8D12-5FD8586FE4A8}" srcOrd="3" destOrd="0" parTransId="{F16F5B42-FBA3-4FE1-B5BC-EED7D23821DD}" sibTransId="{60564CA2-03D3-4CE3-8E8D-0F8B3BB13286}"/>
    <dgm:cxn modelId="{37A0ED5E-2B3E-4F8D-B80D-0EDCF01FD9BF}" srcId="{8AB406C4-9264-43B1-8A32-B8C9819FEC4C}" destId="{D275FFAB-5565-4D76-8A02-D082BE3BE5A6}" srcOrd="0" destOrd="0" parTransId="{41241897-C8B6-46E8-A1E3-4E722999DBD5}" sibTransId="{6DA1188A-E1FD-409E-880D-7958256C95BD}"/>
    <dgm:cxn modelId="{97911BF5-C663-4EB1-AC7F-9D319BD80928}" srcId="{8AB406C4-9264-43B1-8A32-B8C9819FEC4C}" destId="{6AB64F72-07E0-48C7-AD67-CF560062FD30}" srcOrd="1" destOrd="0" parTransId="{F73EC77A-6760-482C-8B0B-A53EED3A4822}" sibTransId="{33B2827F-63F0-46DD-82C5-1C1A98D32493}"/>
    <dgm:cxn modelId="{8C8DCCBD-DFA5-4562-B59F-CD6703E6E91F}" type="presOf" srcId="{8AB406C4-9264-43B1-8A32-B8C9819FEC4C}" destId="{5EB12DDA-E677-4F82-9FB1-54CF2A3B4A4C}" srcOrd="0" destOrd="0" presId="urn:microsoft.com/office/officeart/2008/layout/PictureStrips"/>
    <dgm:cxn modelId="{591D8913-A5FD-41D2-84AA-EB7603B22A06}" type="presParOf" srcId="{5EB12DDA-E677-4F82-9FB1-54CF2A3B4A4C}" destId="{4872EFE0-984C-4865-A518-91AE2CAD546F}" srcOrd="0" destOrd="0" presId="urn:microsoft.com/office/officeart/2008/layout/PictureStrips"/>
    <dgm:cxn modelId="{9158BDF9-884A-4113-9490-F2C705586D6E}" type="presParOf" srcId="{4872EFE0-984C-4865-A518-91AE2CAD546F}" destId="{D81879D3-B7EC-4EFC-91B1-AA20656399E1}" srcOrd="0" destOrd="0" presId="urn:microsoft.com/office/officeart/2008/layout/PictureStrips"/>
    <dgm:cxn modelId="{1FD1816F-6AA5-43C3-9AB8-34CFAECFDBD3}" type="presParOf" srcId="{4872EFE0-984C-4865-A518-91AE2CAD546F}" destId="{B9752EFD-5CAE-466B-887E-4AB6085C9630}" srcOrd="1" destOrd="0" presId="urn:microsoft.com/office/officeart/2008/layout/PictureStrips"/>
    <dgm:cxn modelId="{0B814262-7537-45EE-AFA6-A069C13EE547}" type="presParOf" srcId="{5EB12DDA-E677-4F82-9FB1-54CF2A3B4A4C}" destId="{A7DD0C84-7D6F-44C3-97AC-F7F6D030D7DF}" srcOrd="1" destOrd="0" presId="urn:microsoft.com/office/officeart/2008/layout/PictureStrips"/>
    <dgm:cxn modelId="{4F516C6C-C651-44EB-8357-557C05B3D3AF}" type="presParOf" srcId="{5EB12DDA-E677-4F82-9FB1-54CF2A3B4A4C}" destId="{8511C3AF-33DD-40AB-84CD-C8F928BBD344}" srcOrd="2" destOrd="0" presId="urn:microsoft.com/office/officeart/2008/layout/PictureStrips"/>
    <dgm:cxn modelId="{92344C53-393D-4A58-A79E-1BA4C927BF36}" type="presParOf" srcId="{8511C3AF-33DD-40AB-84CD-C8F928BBD344}" destId="{E4A4367E-1703-49B8-A781-40C0912AB20B}" srcOrd="0" destOrd="0" presId="urn:microsoft.com/office/officeart/2008/layout/PictureStrips"/>
    <dgm:cxn modelId="{3C41F357-95BD-4077-8F6D-2C5D444B3683}" type="presParOf" srcId="{8511C3AF-33DD-40AB-84CD-C8F928BBD344}" destId="{3F45DE26-6EE5-403B-AC4C-428CA2FC54C4}" srcOrd="1" destOrd="0" presId="urn:microsoft.com/office/officeart/2008/layout/PictureStrips"/>
    <dgm:cxn modelId="{CCC2451E-00D5-4399-9C8C-BBD1E9CA02B9}" type="presParOf" srcId="{5EB12DDA-E677-4F82-9FB1-54CF2A3B4A4C}" destId="{1CFAA712-8DEC-44E1-9947-93026FE8FF5A}" srcOrd="3" destOrd="0" presId="urn:microsoft.com/office/officeart/2008/layout/PictureStrips"/>
    <dgm:cxn modelId="{5116D79E-68C6-42AE-AFBA-C1CBD5FFEB5E}" type="presParOf" srcId="{5EB12DDA-E677-4F82-9FB1-54CF2A3B4A4C}" destId="{50CC72B2-154F-4DE6-818F-007827A46DBB}" srcOrd="4" destOrd="0" presId="urn:microsoft.com/office/officeart/2008/layout/PictureStrips"/>
    <dgm:cxn modelId="{F9731CFD-E530-45D4-9572-8023A5F075ED}" type="presParOf" srcId="{50CC72B2-154F-4DE6-818F-007827A46DBB}" destId="{36D61808-7039-471C-BE03-CDAFA350EE63}" srcOrd="0" destOrd="0" presId="urn:microsoft.com/office/officeart/2008/layout/PictureStrips"/>
    <dgm:cxn modelId="{0346B9A2-AB72-4DCC-ABE3-CBA53E22B597}" type="presParOf" srcId="{50CC72B2-154F-4DE6-818F-007827A46DBB}" destId="{824D8FB4-F819-41E2-888E-5EE08EB01049}" srcOrd="1" destOrd="0" presId="urn:microsoft.com/office/officeart/2008/layout/PictureStrips"/>
    <dgm:cxn modelId="{9054034A-860D-4F5A-B0D7-958E2959B4B2}" type="presParOf" srcId="{5EB12DDA-E677-4F82-9FB1-54CF2A3B4A4C}" destId="{F7C43217-2453-462A-8A36-C4A9382FCC6D}" srcOrd="5" destOrd="0" presId="urn:microsoft.com/office/officeart/2008/layout/PictureStrips"/>
    <dgm:cxn modelId="{340609D0-3D61-46A0-9D3A-E7AFA9B96454}" type="presParOf" srcId="{5EB12DDA-E677-4F82-9FB1-54CF2A3B4A4C}" destId="{992FF5A9-4536-4DBA-B222-E747B9D10061}" srcOrd="6" destOrd="0" presId="urn:microsoft.com/office/officeart/2008/layout/PictureStrips"/>
    <dgm:cxn modelId="{D36BC439-DFE6-432B-9D14-7B46BC16B7E2}" type="presParOf" srcId="{992FF5A9-4536-4DBA-B222-E747B9D10061}" destId="{9BA53F9B-4983-44AA-B91B-940C26EA5021}" srcOrd="0" destOrd="0" presId="urn:microsoft.com/office/officeart/2008/layout/PictureStrips"/>
    <dgm:cxn modelId="{BC355E27-944B-48EA-8525-4F157875647E}" type="presParOf" srcId="{992FF5A9-4536-4DBA-B222-E747B9D10061}" destId="{2B1587FA-0D05-4574-BCC2-9A3343E5D4A7}" srcOrd="1" destOrd="0" presId="urn:microsoft.com/office/officeart/2008/layout/PictureStrips"/>
    <dgm:cxn modelId="{88603428-C25D-436A-9DD0-553D914E1518}" type="presParOf" srcId="{5EB12DDA-E677-4F82-9FB1-54CF2A3B4A4C}" destId="{7521336B-7DB2-4868-B1EA-CC8C2CB6316D}" srcOrd="7" destOrd="0" presId="urn:microsoft.com/office/officeart/2008/layout/PictureStrips"/>
    <dgm:cxn modelId="{58B12046-B987-486E-BF81-012871AA50C3}" type="presParOf" srcId="{5EB12DDA-E677-4F82-9FB1-54CF2A3B4A4C}" destId="{03C2DB20-8116-4D28-AB5F-636008852DF0}" srcOrd="8" destOrd="0" presId="urn:microsoft.com/office/officeart/2008/layout/PictureStrips"/>
    <dgm:cxn modelId="{F46A87FB-A353-4168-A190-3ADB90C4CA7E}" type="presParOf" srcId="{03C2DB20-8116-4D28-AB5F-636008852DF0}" destId="{3E404749-4CB0-45E0-B19B-DF1707E4B91E}" srcOrd="0" destOrd="0" presId="urn:microsoft.com/office/officeart/2008/layout/PictureStrips"/>
    <dgm:cxn modelId="{B2BC3D27-6B17-4F80-B305-8B975155BD96}" type="presParOf" srcId="{03C2DB20-8116-4D28-AB5F-636008852DF0}" destId="{348CB1B1-BAA9-448C-B1E1-9C16B74D926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C6F3A6-A894-4FBC-9641-D409DA79F96D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F10CEA9-4195-46E9-9C64-17C26B913110}">
      <dgm:prSet phldrT="[Текст]" custT="1"/>
      <dgm:spPr/>
      <dgm:t>
        <a:bodyPr/>
        <a:lstStyle/>
        <a:p>
          <a:r>
            <a:rPr lang="ru-RU" sz="2000" dirty="0" smtClean="0"/>
            <a:t>Последовательные модели</a:t>
          </a:r>
          <a:endParaRPr lang="ru-RU" sz="2000" dirty="0"/>
        </a:p>
      </dgm:t>
    </dgm:pt>
    <dgm:pt modelId="{EC960C0B-78E4-481A-8956-2490EF2B2FF1}" type="parTrans" cxnId="{1A2F51D4-E397-4AB1-B24A-FB7BDCE740D8}">
      <dgm:prSet/>
      <dgm:spPr/>
      <dgm:t>
        <a:bodyPr/>
        <a:lstStyle/>
        <a:p>
          <a:endParaRPr lang="ru-RU"/>
        </a:p>
      </dgm:t>
    </dgm:pt>
    <dgm:pt modelId="{87339E4F-E29D-420A-8DA7-803E78C66AF2}" type="sibTrans" cxnId="{1A2F51D4-E397-4AB1-B24A-FB7BDCE740D8}">
      <dgm:prSet/>
      <dgm:spPr/>
      <dgm:t>
        <a:bodyPr/>
        <a:lstStyle/>
        <a:p>
          <a:endParaRPr lang="ru-RU"/>
        </a:p>
      </dgm:t>
    </dgm:pt>
    <dgm:pt modelId="{0C4ADD74-E08C-49E7-8D90-A68EBC4A48AF}">
      <dgm:prSet phldrT="[Текст]" custT="1"/>
      <dgm:spPr/>
      <dgm:t>
        <a:bodyPr/>
        <a:lstStyle/>
        <a:p>
          <a:r>
            <a:rPr lang="ru-RU" sz="1800" dirty="0" smtClean="0"/>
            <a:t>Каскадная</a:t>
          </a:r>
          <a:endParaRPr lang="ru-RU" sz="1600" dirty="0" smtClean="0"/>
        </a:p>
      </dgm:t>
    </dgm:pt>
    <dgm:pt modelId="{4D822276-008F-4730-96B1-61D1504A2436}" type="parTrans" cxnId="{657585CD-80DE-4467-BB28-22D737A53377}">
      <dgm:prSet/>
      <dgm:spPr/>
      <dgm:t>
        <a:bodyPr/>
        <a:lstStyle/>
        <a:p>
          <a:endParaRPr lang="ru-RU"/>
        </a:p>
      </dgm:t>
    </dgm:pt>
    <dgm:pt modelId="{A36A2BB4-DCC4-43C5-9590-6E3AA0608BDE}" type="sibTrans" cxnId="{657585CD-80DE-4467-BB28-22D737A53377}">
      <dgm:prSet/>
      <dgm:spPr/>
      <dgm:t>
        <a:bodyPr/>
        <a:lstStyle/>
        <a:p>
          <a:endParaRPr lang="ru-RU"/>
        </a:p>
      </dgm:t>
    </dgm:pt>
    <dgm:pt modelId="{A52D84A1-CA6A-4AEB-8F8F-C15989AA06BB}">
      <dgm:prSet phldrT="[Текст]" custT="1"/>
      <dgm:spPr/>
      <dgm:t>
        <a:bodyPr/>
        <a:lstStyle/>
        <a:p>
          <a:r>
            <a:rPr lang="en-US" sz="1800" dirty="0" smtClean="0"/>
            <a:t>V</a:t>
          </a:r>
          <a:r>
            <a:rPr lang="ru-RU" sz="1800" dirty="0" smtClean="0"/>
            <a:t>-образная</a:t>
          </a:r>
          <a:endParaRPr lang="ru-RU" sz="1800" dirty="0"/>
        </a:p>
      </dgm:t>
    </dgm:pt>
    <dgm:pt modelId="{6F794964-2FD5-4FEC-9971-4A3C2551D23D}" type="parTrans" cxnId="{52B080A1-791C-4A58-ADBD-E6D9883094F1}">
      <dgm:prSet/>
      <dgm:spPr/>
      <dgm:t>
        <a:bodyPr/>
        <a:lstStyle/>
        <a:p>
          <a:endParaRPr lang="ru-RU"/>
        </a:p>
      </dgm:t>
    </dgm:pt>
    <dgm:pt modelId="{CECAF6D7-046E-4BCA-BE70-D86B2F504333}" type="sibTrans" cxnId="{52B080A1-791C-4A58-ADBD-E6D9883094F1}">
      <dgm:prSet/>
      <dgm:spPr/>
      <dgm:t>
        <a:bodyPr/>
        <a:lstStyle/>
        <a:p>
          <a:endParaRPr lang="ru-RU"/>
        </a:p>
      </dgm:t>
    </dgm:pt>
    <dgm:pt modelId="{5C536A9A-0DE3-4D8F-ADBE-12143BE06DDF}">
      <dgm:prSet phldrT="[Текст]" custT="1"/>
      <dgm:spPr/>
      <dgm:t>
        <a:bodyPr/>
        <a:lstStyle/>
        <a:p>
          <a:r>
            <a:rPr lang="ru-RU" sz="2000" dirty="0" smtClean="0"/>
            <a:t>Эволюционные и инкрементные модели</a:t>
          </a:r>
          <a:endParaRPr lang="ru-RU" sz="2000" dirty="0"/>
        </a:p>
      </dgm:t>
    </dgm:pt>
    <dgm:pt modelId="{DE2602F3-D8FC-4BC0-9FA1-41A6CA23A3F1}" type="parTrans" cxnId="{F862AACD-7077-4A98-9BD8-8ED482461EC1}">
      <dgm:prSet/>
      <dgm:spPr/>
      <dgm:t>
        <a:bodyPr/>
        <a:lstStyle/>
        <a:p>
          <a:endParaRPr lang="ru-RU"/>
        </a:p>
      </dgm:t>
    </dgm:pt>
    <dgm:pt modelId="{53396DFE-17A8-4DC0-8842-E50B5D3DA89C}" type="sibTrans" cxnId="{F862AACD-7077-4A98-9BD8-8ED482461EC1}">
      <dgm:prSet/>
      <dgm:spPr/>
      <dgm:t>
        <a:bodyPr/>
        <a:lstStyle/>
        <a:p>
          <a:endParaRPr lang="ru-RU"/>
        </a:p>
      </dgm:t>
    </dgm:pt>
    <dgm:pt modelId="{DFC07485-665F-40AF-866B-2E36D198DC18}">
      <dgm:prSet phldrT="[Текст]" custT="1"/>
      <dgm:spPr/>
      <dgm:t>
        <a:bodyPr/>
        <a:lstStyle/>
        <a:p>
          <a:r>
            <a:rPr lang="ru-RU" altLang="ru-RU" sz="1800" dirty="0" smtClean="0"/>
            <a:t>Модель </a:t>
          </a:r>
          <a:r>
            <a:rPr lang="ru-RU" altLang="ru-RU" sz="1700" dirty="0" err="1" smtClean="0"/>
            <a:t>прототипирования</a:t>
          </a:r>
          <a:r>
            <a:rPr lang="ru-RU" altLang="ru-RU" sz="1800" dirty="0" smtClean="0"/>
            <a:t> </a:t>
          </a:r>
          <a:endParaRPr lang="ru-RU" sz="1800" dirty="0"/>
        </a:p>
      </dgm:t>
    </dgm:pt>
    <dgm:pt modelId="{58504F94-1E09-410C-83D7-221AB3B58868}" type="parTrans" cxnId="{99C10AE4-74C0-4891-B2DB-EF8D72004CA6}">
      <dgm:prSet/>
      <dgm:spPr/>
      <dgm:t>
        <a:bodyPr/>
        <a:lstStyle/>
        <a:p>
          <a:endParaRPr lang="ru-RU"/>
        </a:p>
      </dgm:t>
    </dgm:pt>
    <dgm:pt modelId="{C73D3276-49FC-4C8D-9752-D3D628917E32}" type="sibTrans" cxnId="{99C10AE4-74C0-4891-B2DB-EF8D72004CA6}">
      <dgm:prSet/>
      <dgm:spPr/>
      <dgm:t>
        <a:bodyPr/>
        <a:lstStyle/>
        <a:p>
          <a:endParaRPr lang="ru-RU"/>
        </a:p>
      </dgm:t>
    </dgm:pt>
    <dgm:pt modelId="{0FF831E1-B99A-48FB-8AF7-628D884521E1}">
      <dgm:prSet phldrT="[Текст]" custT="1"/>
      <dgm:spPr/>
      <dgm:t>
        <a:bodyPr/>
        <a:lstStyle/>
        <a:p>
          <a:r>
            <a:rPr lang="ru-RU" altLang="ru-RU" sz="1800" dirty="0" smtClean="0"/>
            <a:t>Модель </a:t>
          </a:r>
          <a:r>
            <a:rPr lang="en-US" altLang="ru-RU" sz="1800" dirty="0" smtClean="0">
              <a:latin typeface="Cambria" panose="02040503050406030204" pitchFamily="18" charset="0"/>
            </a:rPr>
            <a:t>RAD</a:t>
          </a:r>
          <a:endParaRPr lang="ru-RU" sz="1800" dirty="0">
            <a:latin typeface="Cambria" panose="02040503050406030204" pitchFamily="18" charset="0"/>
          </a:endParaRPr>
        </a:p>
      </dgm:t>
    </dgm:pt>
    <dgm:pt modelId="{E999191A-A573-4E9B-AF5D-77F8B8227F47}" type="parTrans" cxnId="{92B9FB7D-3BEC-4D43-A873-C29DF8C3081F}">
      <dgm:prSet/>
      <dgm:spPr/>
      <dgm:t>
        <a:bodyPr/>
        <a:lstStyle/>
        <a:p>
          <a:endParaRPr lang="ru-RU"/>
        </a:p>
      </dgm:t>
    </dgm:pt>
    <dgm:pt modelId="{1C41DD88-4FE3-4DA0-B5F9-96D7651AA033}" type="sibTrans" cxnId="{92B9FB7D-3BEC-4D43-A873-C29DF8C3081F}">
      <dgm:prSet/>
      <dgm:spPr/>
      <dgm:t>
        <a:bodyPr/>
        <a:lstStyle/>
        <a:p>
          <a:endParaRPr lang="ru-RU"/>
        </a:p>
      </dgm:t>
    </dgm:pt>
    <dgm:pt modelId="{6EB3119A-A5EC-430F-85AF-5C8AE3C38418}">
      <dgm:prSet phldrT="[Текст]" custT="1"/>
      <dgm:spPr/>
      <dgm:t>
        <a:bodyPr/>
        <a:lstStyle/>
        <a:p>
          <a:r>
            <a:rPr lang="ru-RU" altLang="ru-RU" sz="1700" dirty="0" smtClean="0"/>
            <a:t>Упрощенный процесс системного проектирования </a:t>
          </a:r>
          <a:endParaRPr lang="ru-RU" sz="1700" dirty="0"/>
        </a:p>
      </dgm:t>
    </dgm:pt>
    <dgm:pt modelId="{73F8505E-5A2E-43F2-83CF-7D889FB60D02}" type="parTrans" cxnId="{3FB4F8F8-E53A-43B1-9E67-F80BB8B5654E}">
      <dgm:prSet/>
      <dgm:spPr/>
      <dgm:t>
        <a:bodyPr/>
        <a:lstStyle/>
        <a:p>
          <a:endParaRPr lang="ru-RU"/>
        </a:p>
      </dgm:t>
    </dgm:pt>
    <dgm:pt modelId="{53031366-E94A-44BB-B6D3-143E23FA1A98}" type="sibTrans" cxnId="{3FB4F8F8-E53A-43B1-9E67-F80BB8B5654E}">
      <dgm:prSet/>
      <dgm:spPr/>
      <dgm:t>
        <a:bodyPr/>
        <a:lstStyle/>
        <a:p>
          <a:endParaRPr lang="ru-RU"/>
        </a:p>
      </dgm:t>
    </dgm:pt>
    <dgm:pt modelId="{2547432F-6D43-42F1-8CD5-4D31ED7A3B4A}">
      <dgm:prSet phldrT="[Текст]" custT="1"/>
      <dgm:spPr/>
      <dgm:t>
        <a:bodyPr/>
        <a:lstStyle/>
        <a:p>
          <a:r>
            <a:rPr lang="ru-RU" altLang="ru-RU" sz="1800" dirty="0" smtClean="0"/>
            <a:t>Инкрементная модель</a:t>
          </a:r>
          <a:endParaRPr lang="ru-RU" sz="1800" dirty="0"/>
        </a:p>
      </dgm:t>
    </dgm:pt>
    <dgm:pt modelId="{E89A755B-60D4-48CF-9A3B-B3150F9F838E}" type="parTrans" cxnId="{47CB1665-3E8C-4EFD-9052-B8ABBF775A21}">
      <dgm:prSet/>
      <dgm:spPr/>
      <dgm:t>
        <a:bodyPr/>
        <a:lstStyle/>
        <a:p>
          <a:endParaRPr lang="ru-RU"/>
        </a:p>
      </dgm:t>
    </dgm:pt>
    <dgm:pt modelId="{BD00E515-9B66-4A18-BF04-F1A6578A7151}" type="sibTrans" cxnId="{47CB1665-3E8C-4EFD-9052-B8ABBF775A21}">
      <dgm:prSet/>
      <dgm:spPr/>
      <dgm:t>
        <a:bodyPr/>
        <a:lstStyle/>
        <a:p>
          <a:endParaRPr lang="ru-RU"/>
        </a:p>
      </dgm:t>
    </dgm:pt>
    <dgm:pt modelId="{9DA0D79D-BF16-4DF8-88DD-83900A83E813}">
      <dgm:prSet phldrT="[Текст]" custT="1"/>
      <dgm:spPr/>
      <dgm:t>
        <a:bodyPr/>
        <a:lstStyle/>
        <a:p>
          <a:r>
            <a:rPr lang="ru-RU" sz="1800" dirty="0" smtClean="0"/>
            <a:t>Спиральная модель</a:t>
          </a:r>
          <a:endParaRPr lang="ru-RU" sz="1800" dirty="0"/>
        </a:p>
      </dgm:t>
    </dgm:pt>
    <dgm:pt modelId="{B7931059-B329-4FA6-B5E7-48EEC75ABF67}" type="parTrans" cxnId="{16D048B1-6C70-45E2-9731-7892EB454295}">
      <dgm:prSet/>
      <dgm:spPr/>
      <dgm:t>
        <a:bodyPr/>
        <a:lstStyle/>
        <a:p>
          <a:endParaRPr lang="ru-RU"/>
        </a:p>
      </dgm:t>
    </dgm:pt>
    <dgm:pt modelId="{DB728845-7892-43EC-94A1-5A608A179B01}" type="sibTrans" cxnId="{16D048B1-6C70-45E2-9731-7892EB454295}">
      <dgm:prSet/>
      <dgm:spPr/>
      <dgm:t>
        <a:bodyPr/>
        <a:lstStyle/>
        <a:p>
          <a:endParaRPr lang="ru-RU"/>
        </a:p>
      </dgm:t>
    </dgm:pt>
    <dgm:pt modelId="{4C389BE2-921D-4A39-A28A-FE0DD5CE9875}" type="pres">
      <dgm:prSet presAssocID="{B2C6F3A6-A894-4FBC-9641-D409DA79F96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2AF199C-1A6A-4115-9E8A-101AB9D4A5EA}" type="pres">
      <dgm:prSet presAssocID="{AF10CEA9-4195-46E9-9C64-17C26B913110}" presName="root" presStyleCnt="0"/>
      <dgm:spPr/>
    </dgm:pt>
    <dgm:pt modelId="{724E366F-06B0-4880-8FE7-1B39444A4BB1}" type="pres">
      <dgm:prSet presAssocID="{AF10CEA9-4195-46E9-9C64-17C26B913110}" presName="rootComposite" presStyleCnt="0"/>
      <dgm:spPr/>
    </dgm:pt>
    <dgm:pt modelId="{3F69E0F7-05CC-4DB5-A6C8-8AC3668ADB03}" type="pres">
      <dgm:prSet presAssocID="{AF10CEA9-4195-46E9-9C64-17C26B913110}" presName="rootText" presStyleLbl="node1" presStyleIdx="0" presStyleCnt="2" custScaleX="162601" custScaleY="114222"/>
      <dgm:spPr/>
      <dgm:t>
        <a:bodyPr/>
        <a:lstStyle/>
        <a:p>
          <a:endParaRPr lang="ru-RU"/>
        </a:p>
      </dgm:t>
    </dgm:pt>
    <dgm:pt modelId="{1C2EA85F-B26F-47DF-88FA-5AD9CD32A80B}" type="pres">
      <dgm:prSet presAssocID="{AF10CEA9-4195-46E9-9C64-17C26B913110}" presName="rootConnector" presStyleLbl="node1" presStyleIdx="0" presStyleCnt="2"/>
      <dgm:spPr/>
      <dgm:t>
        <a:bodyPr/>
        <a:lstStyle/>
        <a:p>
          <a:endParaRPr lang="ru-RU"/>
        </a:p>
      </dgm:t>
    </dgm:pt>
    <dgm:pt modelId="{CC9CE555-F006-4C84-89F4-EDE08FAEE053}" type="pres">
      <dgm:prSet presAssocID="{AF10CEA9-4195-46E9-9C64-17C26B913110}" presName="childShape" presStyleCnt="0"/>
      <dgm:spPr/>
    </dgm:pt>
    <dgm:pt modelId="{4057B956-2721-4A3C-99CC-9809895C6211}" type="pres">
      <dgm:prSet presAssocID="{4D822276-008F-4730-96B1-61D1504A2436}" presName="Name13" presStyleLbl="parChTrans1D2" presStyleIdx="0" presStyleCnt="7"/>
      <dgm:spPr/>
      <dgm:t>
        <a:bodyPr/>
        <a:lstStyle/>
        <a:p>
          <a:endParaRPr lang="ru-RU"/>
        </a:p>
      </dgm:t>
    </dgm:pt>
    <dgm:pt modelId="{4826E5CB-E276-4B1F-B586-3DD9E4ED0657}" type="pres">
      <dgm:prSet presAssocID="{0C4ADD74-E08C-49E7-8D90-A68EBC4A48AF}" presName="childText" presStyleLbl="bgAcc1" presStyleIdx="0" presStyleCnt="7" custScaleX="1330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1AA720-4B1D-4F84-A088-708BBD03AB65}" type="pres">
      <dgm:prSet presAssocID="{6F794964-2FD5-4FEC-9971-4A3C2551D23D}" presName="Name13" presStyleLbl="parChTrans1D2" presStyleIdx="1" presStyleCnt="7"/>
      <dgm:spPr/>
      <dgm:t>
        <a:bodyPr/>
        <a:lstStyle/>
        <a:p>
          <a:endParaRPr lang="ru-RU"/>
        </a:p>
      </dgm:t>
    </dgm:pt>
    <dgm:pt modelId="{07D86FAF-FE7F-475A-A9DE-78D8CCC6DC1A}" type="pres">
      <dgm:prSet presAssocID="{A52D84A1-CA6A-4AEB-8F8F-C15989AA06BB}" presName="childText" presStyleLbl="bgAcc1" presStyleIdx="1" presStyleCnt="7" custScaleX="13298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9D623D-CF56-4D62-86E9-6B927ECAEF3D}" type="pres">
      <dgm:prSet presAssocID="{73F8505E-5A2E-43F2-83CF-7D889FB60D02}" presName="Name13" presStyleLbl="parChTrans1D2" presStyleIdx="2" presStyleCnt="7"/>
      <dgm:spPr/>
      <dgm:t>
        <a:bodyPr/>
        <a:lstStyle/>
        <a:p>
          <a:endParaRPr lang="ru-RU"/>
        </a:p>
      </dgm:t>
    </dgm:pt>
    <dgm:pt modelId="{34552EFF-6363-4004-AAB4-49AE9F2D90A3}" type="pres">
      <dgm:prSet presAssocID="{6EB3119A-A5EC-430F-85AF-5C8AE3C38418}" presName="childText" presStyleLbl="bgAcc1" presStyleIdx="2" presStyleCnt="7" custScaleX="154573" custScaleY="1270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22E783-A1D5-43A3-8115-F151E9CCF6E3}" type="pres">
      <dgm:prSet presAssocID="{5C536A9A-0DE3-4D8F-ADBE-12143BE06DDF}" presName="root" presStyleCnt="0"/>
      <dgm:spPr/>
    </dgm:pt>
    <dgm:pt modelId="{34B2A6A0-D178-4075-A864-0AED616DEBEB}" type="pres">
      <dgm:prSet presAssocID="{5C536A9A-0DE3-4D8F-ADBE-12143BE06DDF}" presName="rootComposite" presStyleCnt="0"/>
      <dgm:spPr/>
    </dgm:pt>
    <dgm:pt modelId="{01197224-E983-4830-9432-CBEF86E16A68}" type="pres">
      <dgm:prSet presAssocID="{5C536A9A-0DE3-4D8F-ADBE-12143BE06DDF}" presName="rootText" presStyleLbl="node1" presStyleIdx="1" presStyleCnt="2" custScaleX="149291" custScaleY="113821"/>
      <dgm:spPr/>
      <dgm:t>
        <a:bodyPr/>
        <a:lstStyle/>
        <a:p>
          <a:endParaRPr lang="ru-RU"/>
        </a:p>
      </dgm:t>
    </dgm:pt>
    <dgm:pt modelId="{5669791C-63C5-4ECE-B9B0-21F3FFAC231B}" type="pres">
      <dgm:prSet presAssocID="{5C536A9A-0DE3-4D8F-ADBE-12143BE06DDF}" presName="rootConnector" presStyleLbl="node1" presStyleIdx="1" presStyleCnt="2"/>
      <dgm:spPr/>
      <dgm:t>
        <a:bodyPr/>
        <a:lstStyle/>
        <a:p>
          <a:endParaRPr lang="ru-RU"/>
        </a:p>
      </dgm:t>
    </dgm:pt>
    <dgm:pt modelId="{0CF2DAE4-7025-401A-B9F6-3348A7F379D4}" type="pres">
      <dgm:prSet presAssocID="{5C536A9A-0DE3-4D8F-ADBE-12143BE06DDF}" presName="childShape" presStyleCnt="0"/>
      <dgm:spPr/>
    </dgm:pt>
    <dgm:pt modelId="{9545DD70-A1D9-4A76-8F0D-CFDE20414615}" type="pres">
      <dgm:prSet presAssocID="{58504F94-1E09-410C-83D7-221AB3B58868}" presName="Name13" presStyleLbl="parChTrans1D2" presStyleIdx="3" presStyleCnt="7"/>
      <dgm:spPr/>
      <dgm:t>
        <a:bodyPr/>
        <a:lstStyle/>
        <a:p>
          <a:endParaRPr lang="ru-RU"/>
        </a:p>
      </dgm:t>
    </dgm:pt>
    <dgm:pt modelId="{162A2E2F-54D6-4708-8B57-CB35D8265131}" type="pres">
      <dgm:prSet presAssocID="{DFC07485-665F-40AF-866B-2E36D198DC18}" presName="childText" presStyleLbl="bgAcc1" presStyleIdx="3" presStyleCnt="7" custScaleX="1589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E0110F-3234-4EF0-BD2E-3061E055BCC9}" type="pres">
      <dgm:prSet presAssocID="{E999191A-A573-4E9B-AF5D-77F8B8227F47}" presName="Name13" presStyleLbl="parChTrans1D2" presStyleIdx="4" presStyleCnt="7"/>
      <dgm:spPr/>
      <dgm:t>
        <a:bodyPr/>
        <a:lstStyle/>
        <a:p>
          <a:endParaRPr lang="ru-RU"/>
        </a:p>
      </dgm:t>
    </dgm:pt>
    <dgm:pt modelId="{75D77ED4-0BE1-4DBA-947C-EDBDF403140A}" type="pres">
      <dgm:prSet presAssocID="{0FF831E1-B99A-48FB-8AF7-628D884521E1}" presName="childText" presStyleLbl="bgAcc1" presStyleIdx="4" presStyleCnt="7" custScaleX="14398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96B114-E85F-43B8-8500-855972C39AA2}" type="pres">
      <dgm:prSet presAssocID="{E89A755B-60D4-48CF-9A3B-B3150F9F838E}" presName="Name13" presStyleLbl="parChTrans1D2" presStyleIdx="5" presStyleCnt="7"/>
      <dgm:spPr/>
      <dgm:t>
        <a:bodyPr/>
        <a:lstStyle/>
        <a:p>
          <a:endParaRPr lang="ru-RU"/>
        </a:p>
      </dgm:t>
    </dgm:pt>
    <dgm:pt modelId="{C5AC00C0-7EC4-4321-A246-0F7D4ADEFEDA}" type="pres">
      <dgm:prSet presAssocID="{2547432F-6D43-42F1-8CD5-4D31ED7A3B4A}" presName="childText" presStyleLbl="bgAcc1" presStyleIdx="5" presStyleCnt="7" custScaleX="14607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3405A1-CA79-4D3F-9CA3-2ED98602F1CB}" type="pres">
      <dgm:prSet presAssocID="{B7931059-B329-4FA6-B5E7-48EEC75ABF67}" presName="Name13" presStyleLbl="parChTrans1D2" presStyleIdx="6" presStyleCnt="7"/>
      <dgm:spPr/>
      <dgm:t>
        <a:bodyPr/>
        <a:lstStyle/>
        <a:p>
          <a:endParaRPr lang="ru-RU"/>
        </a:p>
      </dgm:t>
    </dgm:pt>
    <dgm:pt modelId="{E5CAB97F-479F-4204-BEC2-484AD2B7BA2F}" type="pres">
      <dgm:prSet presAssocID="{9DA0D79D-BF16-4DF8-88DD-83900A83E813}" presName="childText" presStyleLbl="bgAcc1" presStyleIdx="6" presStyleCnt="7" custScaleX="15062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FCD15B2-CC32-45BE-8629-759361DF8C9C}" type="presOf" srcId="{DFC07485-665F-40AF-866B-2E36D198DC18}" destId="{162A2E2F-54D6-4708-8B57-CB35D8265131}" srcOrd="0" destOrd="0" presId="urn:microsoft.com/office/officeart/2005/8/layout/hierarchy3"/>
    <dgm:cxn modelId="{39DEFCFD-6C2C-406C-A812-2E98A572D725}" type="presOf" srcId="{4D822276-008F-4730-96B1-61D1504A2436}" destId="{4057B956-2721-4A3C-99CC-9809895C6211}" srcOrd="0" destOrd="0" presId="urn:microsoft.com/office/officeart/2005/8/layout/hierarchy3"/>
    <dgm:cxn modelId="{52B080A1-791C-4A58-ADBD-E6D9883094F1}" srcId="{AF10CEA9-4195-46E9-9C64-17C26B913110}" destId="{A52D84A1-CA6A-4AEB-8F8F-C15989AA06BB}" srcOrd="1" destOrd="0" parTransId="{6F794964-2FD5-4FEC-9971-4A3C2551D23D}" sibTransId="{CECAF6D7-046E-4BCA-BE70-D86B2F504333}"/>
    <dgm:cxn modelId="{14878C1F-AC5E-47DF-A71D-7F54747DF0C6}" type="presOf" srcId="{73F8505E-5A2E-43F2-83CF-7D889FB60D02}" destId="{D99D623D-CF56-4D62-86E9-6B927ECAEF3D}" srcOrd="0" destOrd="0" presId="urn:microsoft.com/office/officeart/2005/8/layout/hierarchy3"/>
    <dgm:cxn modelId="{1A2F51D4-E397-4AB1-B24A-FB7BDCE740D8}" srcId="{B2C6F3A6-A894-4FBC-9641-D409DA79F96D}" destId="{AF10CEA9-4195-46E9-9C64-17C26B913110}" srcOrd="0" destOrd="0" parTransId="{EC960C0B-78E4-481A-8956-2490EF2B2FF1}" sibTransId="{87339E4F-E29D-420A-8DA7-803E78C66AF2}"/>
    <dgm:cxn modelId="{0C28F8BA-D770-4CD7-A66D-81033144E387}" type="presOf" srcId="{6EB3119A-A5EC-430F-85AF-5C8AE3C38418}" destId="{34552EFF-6363-4004-AAB4-49AE9F2D90A3}" srcOrd="0" destOrd="0" presId="urn:microsoft.com/office/officeart/2005/8/layout/hierarchy3"/>
    <dgm:cxn modelId="{658A0F3F-75B0-4931-9513-A4D2017E54F2}" type="presOf" srcId="{AF10CEA9-4195-46E9-9C64-17C26B913110}" destId="{3F69E0F7-05CC-4DB5-A6C8-8AC3668ADB03}" srcOrd="0" destOrd="0" presId="urn:microsoft.com/office/officeart/2005/8/layout/hierarchy3"/>
    <dgm:cxn modelId="{47CB1665-3E8C-4EFD-9052-B8ABBF775A21}" srcId="{5C536A9A-0DE3-4D8F-ADBE-12143BE06DDF}" destId="{2547432F-6D43-42F1-8CD5-4D31ED7A3B4A}" srcOrd="2" destOrd="0" parTransId="{E89A755B-60D4-48CF-9A3B-B3150F9F838E}" sibTransId="{BD00E515-9B66-4A18-BF04-F1A6578A7151}"/>
    <dgm:cxn modelId="{7543641C-C59C-4286-B52C-4FCAE112B7AC}" type="presOf" srcId="{A52D84A1-CA6A-4AEB-8F8F-C15989AA06BB}" destId="{07D86FAF-FE7F-475A-A9DE-78D8CCC6DC1A}" srcOrd="0" destOrd="0" presId="urn:microsoft.com/office/officeart/2005/8/layout/hierarchy3"/>
    <dgm:cxn modelId="{F6AF1C4C-071C-4554-ACB9-ECE9154228E7}" type="presOf" srcId="{5C536A9A-0DE3-4D8F-ADBE-12143BE06DDF}" destId="{5669791C-63C5-4ECE-B9B0-21F3FFAC231B}" srcOrd="1" destOrd="0" presId="urn:microsoft.com/office/officeart/2005/8/layout/hierarchy3"/>
    <dgm:cxn modelId="{99C10AE4-74C0-4891-B2DB-EF8D72004CA6}" srcId="{5C536A9A-0DE3-4D8F-ADBE-12143BE06DDF}" destId="{DFC07485-665F-40AF-866B-2E36D198DC18}" srcOrd="0" destOrd="0" parTransId="{58504F94-1E09-410C-83D7-221AB3B58868}" sibTransId="{C73D3276-49FC-4C8D-9752-D3D628917E32}"/>
    <dgm:cxn modelId="{196104B1-F4B2-4333-928F-8866647DA1E3}" type="presOf" srcId="{5C536A9A-0DE3-4D8F-ADBE-12143BE06DDF}" destId="{01197224-E983-4830-9432-CBEF86E16A68}" srcOrd="0" destOrd="0" presId="urn:microsoft.com/office/officeart/2005/8/layout/hierarchy3"/>
    <dgm:cxn modelId="{0628D8D7-3DF9-4771-9CA0-3D1C907687E3}" type="presOf" srcId="{E89A755B-60D4-48CF-9A3B-B3150F9F838E}" destId="{F196B114-E85F-43B8-8500-855972C39AA2}" srcOrd="0" destOrd="0" presId="urn:microsoft.com/office/officeart/2005/8/layout/hierarchy3"/>
    <dgm:cxn modelId="{C7CD1E04-ECD4-40E3-B349-4F9E39C41E5F}" type="presOf" srcId="{0FF831E1-B99A-48FB-8AF7-628D884521E1}" destId="{75D77ED4-0BE1-4DBA-947C-EDBDF403140A}" srcOrd="0" destOrd="0" presId="urn:microsoft.com/office/officeart/2005/8/layout/hierarchy3"/>
    <dgm:cxn modelId="{630467D8-F76A-4611-B861-940BEBEA5353}" type="presOf" srcId="{AF10CEA9-4195-46E9-9C64-17C26B913110}" destId="{1C2EA85F-B26F-47DF-88FA-5AD9CD32A80B}" srcOrd="1" destOrd="0" presId="urn:microsoft.com/office/officeart/2005/8/layout/hierarchy3"/>
    <dgm:cxn modelId="{4EEC3B05-FD6D-4350-99F3-787DCCD79117}" type="presOf" srcId="{2547432F-6D43-42F1-8CD5-4D31ED7A3B4A}" destId="{C5AC00C0-7EC4-4321-A246-0F7D4ADEFEDA}" srcOrd="0" destOrd="0" presId="urn:microsoft.com/office/officeart/2005/8/layout/hierarchy3"/>
    <dgm:cxn modelId="{9038C50F-7EB2-4131-85F1-EA4824A3972C}" type="presOf" srcId="{58504F94-1E09-410C-83D7-221AB3B58868}" destId="{9545DD70-A1D9-4A76-8F0D-CFDE20414615}" srcOrd="0" destOrd="0" presId="urn:microsoft.com/office/officeart/2005/8/layout/hierarchy3"/>
    <dgm:cxn modelId="{F862AACD-7077-4A98-9BD8-8ED482461EC1}" srcId="{B2C6F3A6-A894-4FBC-9641-D409DA79F96D}" destId="{5C536A9A-0DE3-4D8F-ADBE-12143BE06DDF}" srcOrd="1" destOrd="0" parTransId="{DE2602F3-D8FC-4BC0-9FA1-41A6CA23A3F1}" sibTransId="{53396DFE-17A8-4DC0-8842-E50B5D3DA89C}"/>
    <dgm:cxn modelId="{9D0100A5-9D59-4121-B46F-453B6B670DA7}" type="presOf" srcId="{B2C6F3A6-A894-4FBC-9641-D409DA79F96D}" destId="{4C389BE2-921D-4A39-A28A-FE0DD5CE9875}" srcOrd="0" destOrd="0" presId="urn:microsoft.com/office/officeart/2005/8/layout/hierarchy3"/>
    <dgm:cxn modelId="{DF33F0DB-9174-4A76-838A-43268ECD26A1}" type="presOf" srcId="{9DA0D79D-BF16-4DF8-88DD-83900A83E813}" destId="{E5CAB97F-479F-4204-BEC2-484AD2B7BA2F}" srcOrd="0" destOrd="0" presId="urn:microsoft.com/office/officeart/2005/8/layout/hierarchy3"/>
    <dgm:cxn modelId="{3FB4F8F8-E53A-43B1-9E67-F80BB8B5654E}" srcId="{AF10CEA9-4195-46E9-9C64-17C26B913110}" destId="{6EB3119A-A5EC-430F-85AF-5C8AE3C38418}" srcOrd="2" destOrd="0" parTransId="{73F8505E-5A2E-43F2-83CF-7D889FB60D02}" sibTransId="{53031366-E94A-44BB-B6D3-143E23FA1A98}"/>
    <dgm:cxn modelId="{9C2B8F8A-F5E6-41F5-B3E5-9BB0277AB56D}" type="presOf" srcId="{B7931059-B329-4FA6-B5E7-48EEC75ABF67}" destId="{AE3405A1-CA79-4D3F-9CA3-2ED98602F1CB}" srcOrd="0" destOrd="0" presId="urn:microsoft.com/office/officeart/2005/8/layout/hierarchy3"/>
    <dgm:cxn modelId="{E34D9779-AE55-4041-81A0-792A6A14E72D}" type="presOf" srcId="{E999191A-A573-4E9B-AF5D-77F8B8227F47}" destId="{02E0110F-3234-4EF0-BD2E-3061E055BCC9}" srcOrd="0" destOrd="0" presId="urn:microsoft.com/office/officeart/2005/8/layout/hierarchy3"/>
    <dgm:cxn modelId="{288DDE36-66C5-487B-BAC6-0AE6B5EB7332}" type="presOf" srcId="{6F794964-2FD5-4FEC-9971-4A3C2551D23D}" destId="{251AA720-4B1D-4F84-A088-708BBD03AB65}" srcOrd="0" destOrd="0" presId="urn:microsoft.com/office/officeart/2005/8/layout/hierarchy3"/>
    <dgm:cxn modelId="{16D048B1-6C70-45E2-9731-7892EB454295}" srcId="{5C536A9A-0DE3-4D8F-ADBE-12143BE06DDF}" destId="{9DA0D79D-BF16-4DF8-88DD-83900A83E813}" srcOrd="3" destOrd="0" parTransId="{B7931059-B329-4FA6-B5E7-48EEC75ABF67}" sibTransId="{DB728845-7892-43EC-94A1-5A608A179B01}"/>
    <dgm:cxn modelId="{92B9FB7D-3BEC-4D43-A873-C29DF8C3081F}" srcId="{5C536A9A-0DE3-4D8F-ADBE-12143BE06DDF}" destId="{0FF831E1-B99A-48FB-8AF7-628D884521E1}" srcOrd="1" destOrd="0" parTransId="{E999191A-A573-4E9B-AF5D-77F8B8227F47}" sibTransId="{1C41DD88-4FE3-4DA0-B5F9-96D7651AA033}"/>
    <dgm:cxn modelId="{657585CD-80DE-4467-BB28-22D737A53377}" srcId="{AF10CEA9-4195-46E9-9C64-17C26B913110}" destId="{0C4ADD74-E08C-49E7-8D90-A68EBC4A48AF}" srcOrd="0" destOrd="0" parTransId="{4D822276-008F-4730-96B1-61D1504A2436}" sibTransId="{A36A2BB4-DCC4-43C5-9590-6E3AA0608BDE}"/>
    <dgm:cxn modelId="{940A9F5E-EBF3-4BA4-8ACD-349082709B98}" type="presOf" srcId="{0C4ADD74-E08C-49E7-8D90-A68EBC4A48AF}" destId="{4826E5CB-E276-4B1F-B586-3DD9E4ED0657}" srcOrd="0" destOrd="0" presId="urn:microsoft.com/office/officeart/2005/8/layout/hierarchy3"/>
    <dgm:cxn modelId="{56CF555B-5995-42D9-B422-BB4D6807CC41}" type="presParOf" srcId="{4C389BE2-921D-4A39-A28A-FE0DD5CE9875}" destId="{02AF199C-1A6A-4115-9E8A-101AB9D4A5EA}" srcOrd="0" destOrd="0" presId="urn:microsoft.com/office/officeart/2005/8/layout/hierarchy3"/>
    <dgm:cxn modelId="{2669D0F3-8CCC-4F19-BEA5-95E22976D961}" type="presParOf" srcId="{02AF199C-1A6A-4115-9E8A-101AB9D4A5EA}" destId="{724E366F-06B0-4880-8FE7-1B39444A4BB1}" srcOrd="0" destOrd="0" presId="urn:microsoft.com/office/officeart/2005/8/layout/hierarchy3"/>
    <dgm:cxn modelId="{73C6EC61-DA7F-44D9-AB1F-16328EF16D34}" type="presParOf" srcId="{724E366F-06B0-4880-8FE7-1B39444A4BB1}" destId="{3F69E0F7-05CC-4DB5-A6C8-8AC3668ADB03}" srcOrd="0" destOrd="0" presId="urn:microsoft.com/office/officeart/2005/8/layout/hierarchy3"/>
    <dgm:cxn modelId="{D3674211-E75B-40D9-AB5B-317CB7809945}" type="presParOf" srcId="{724E366F-06B0-4880-8FE7-1B39444A4BB1}" destId="{1C2EA85F-B26F-47DF-88FA-5AD9CD32A80B}" srcOrd="1" destOrd="0" presId="urn:microsoft.com/office/officeart/2005/8/layout/hierarchy3"/>
    <dgm:cxn modelId="{4EDC9A3C-2E76-4CEA-A61C-EBB8AF155606}" type="presParOf" srcId="{02AF199C-1A6A-4115-9E8A-101AB9D4A5EA}" destId="{CC9CE555-F006-4C84-89F4-EDE08FAEE053}" srcOrd="1" destOrd="0" presId="urn:microsoft.com/office/officeart/2005/8/layout/hierarchy3"/>
    <dgm:cxn modelId="{04F2E106-5FA2-4C5A-99CE-E6B84BAD970B}" type="presParOf" srcId="{CC9CE555-F006-4C84-89F4-EDE08FAEE053}" destId="{4057B956-2721-4A3C-99CC-9809895C6211}" srcOrd="0" destOrd="0" presId="urn:microsoft.com/office/officeart/2005/8/layout/hierarchy3"/>
    <dgm:cxn modelId="{3A26B5B2-40FB-4D1B-ADB4-D676DBB28D9B}" type="presParOf" srcId="{CC9CE555-F006-4C84-89F4-EDE08FAEE053}" destId="{4826E5CB-E276-4B1F-B586-3DD9E4ED0657}" srcOrd="1" destOrd="0" presId="urn:microsoft.com/office/officeart/2005/8/layout/hierarchy3"/>
    <dgm:cxn modelId="{543D3975-3885-44F5-95C7-8CAB7E1DBB1F}" type="presParOf" srcId="{CC9CE555-F006-4C84-89F4-EDE08FAEE053}" destId="{251AA720-4B1D-4F84-A088-708BBD03AB65}" srcOrd="2" destOrd="0" presId="urn:microsoft.com/office/officeart/2005/8/layout/hierarchy3"/>
    <dgm:cxn modelId="{6C7541FA-BEC0-4374-B72E-50649A93D654}" type="presParOf" srcId="{CC9CE555-F006-4C84-89F4-EDE08FAEE053}" destId="{07D86FAF-FE7F-475A-A9DE-78D8CCC6DC1A}" srcOrd="3" destOrd="0" presId="urn:microsoft.com/office/officeart/2005/8/layout/hierarchy3"/>
    <dgm:cxn modelId="{382FDE16-3B09-42BE-BF23-D50E23F44352}" type="presParOf" srcId="{CC9CE555-F006-4C84-89F4-EDE08FAEE053}" destId="{D99D623D-CF56-4D62-86E9-6B927ECAEF3D}" srcOrd="4" destOrd="0" presId="urn:microsoft.com/office/officeart/2005/8/layout/hierarchy3"/>
    <dgm:cxn modelId="{44A9352F-A972-487D-B67C-4BE6770AAC4C}" type="presParOf" srcId="{CC9CE555-F006-4C84-89F4-EDE08FAEE053}" destId="{34552EFF-6363-4004-AAB4-49AE9F2D90A3}" srcOrd="5" destOrd="0" presId="urn:microsoft.com/office/officeart/2005/8/layout/hierarchy3"/>
    <dgm:cxn modelId="{0133BD29-1A58-4B7F-877D-C186EF94838E}" type="presParOf" srcId="{4C389BE2-921D-4A39-A28A-FE0DD5CE9875}" destId="{8722E783-A1D5-43A3-8115-F151E9CCF6E3}" srcOrd="1" destOrd="0" presId="urn:microsoft.com/office/officeart/2005/8/layout/hierarchy3"/>
    <dgm:cxn modelId="{F9F8F8BE-8340-478F-A721-BDEE1DB3B4A1}" type="presParOf" srcId="{8722E783-A1D5-43A3-8115-F151E9CCF6E3}" destId="{34B2A6A0-D178-4075-A864-0AED616DEBEB}" srcOrd="0" destOrd="0" presId="urn:microsoft.com/office/officeart/2005/8/layout/hierarchy3"/>
    <dgm:cxn modelId="{61C6BB93-2301-4C51-B547-202E0C9ED301}" type="presParOf" srcId="{34B2A6A0-D178-4075-A864-0AED616DEBEB}" destId="{01197224-E983-4830-9432-CBEF86E16A68}" srcOrd="0" destOrd="0" presId="urn:microsoft.com/office/officeart/2005/8/layout/hierarchy3"/>
    <dgm:cxn modelId="{F2138A67-1D05-45AD-9C1C-E122B89D6623}" type="presParOf" srcId="{34B2A6A0-D178-4075-A864-0AED616DEBEB}" destId="{5669791C-63C5-4ECE-B9B0-21F3FFAC231B}" srcOrd="1" destOrd="0" presId="urn:microsoft.com/office/officeart/2005/8/layout/hierarchy3"/>
    <dgm:cxn modelId="{2AC513D4-9E49-49BC-B9CB-9E76CED6D8F5}" type="presParOf" srcId="{8722E783-A1D5-43A3-8115-F151E9CCF6E3}" destId="{0CF2DAE4-7025-401A-B9F6-3348A7F379D4}" srcOrd="1" destOrd="0" presId="urn:microsoft.com/office/officeart/2005/8/layout/hierarchy3"/>
    <dgm:cxn modelId="{220282CB-2CA7-4FE6-8B43-7427295A248D}" type="presParOf" srcId="{0CF2DAE4-7025-401A-B9F6-3348A7F379D4}" destId="{9545DD70-A1D9-4A76-8F0D-CFDE20414615}" srcOrd="0" destOrd="0" presId="urn:microsoft.com/office/officeart/2005/8/layout/hierarchy3"/>
    <dgm:cxn modelId="{396D2E38-DBFA-4FA9-B642-512CA9FE04AD}" type="presParOf" srcId="{0CF2DAE4-7025-401A-B9F6-3348A7F379D4}" destId="{162A2E2F-54D6-4708-8B57-CB35D8265131}" srcOrd="1" destOrd="0" presId="urn:microsoft.com/office/officeart/2005/8/layout/hierarchy3"/>
    <dgm:cxn modelId="{394EC85C-BFE3-496F-952D-EE3C01C8969A}" type="presParOf" srcId="{0CF2DAE4-7025-401A-B9F6-3348A7F379D4}" destId="{02E0110F-3234-4EF0-BD2E-3061E055BCC9}" srcOrd="2" destOrd="0" presId="urn:microsoft.com/office/officeart/2005/8/layout/hierarchy3"/>
    <dgm:cxn modelId="{E25859F9-24B9-406A-9538-5C4C070D60F7}" type="presParOf" srcId="{0CF2DAE4-7025-401A-B9F6-3348A7F379D4}" destId="{75D77ED4-0BE1-4DBA-947C-EDBDF403140A}" srcOrd="3" destOrd="0" presId="urn:microsoft.com/office/officeart/2005/8/layout/hierarchy3"/>
    <dgm:cxn modelId="{7D78EC71-E635-4411-9DDF-F7CDB0A39A8C}" type="presParOf" srcId="{0CF2DAE4-7025-401A-B9F6-3348A7F379D4}" destId="{F196B114-E85F-43B8-8500-855972C39AA2}" srcOrd="4" destOrd="0" presId="urn:microsoft.com/office/officeart/2005/8/layout/hierarchy3"/>
    <dgm:cxn modelId="{3F915FC2-3C06-44B1-98AA-0EEC933B46CB}" type="presParOf" srcId="{0CF2DAE4-7025-401A-B9F6-3348A7F379D4}" destId="{C5AC00C0-7EC4-4321-A246-0F7D4ADEFEDA}" srcOrd="5" destOrd="0" presId="urn:microsoft.com/office/officeart/2005/8/layout/hierarchy3"/>
    <dgm:cxn modelId="{7CC03386-6976-4930-A5BA-9D6E05B85B4D}" type="presParOf" srcId="{0CF2DAE4-7025-401A-B9F6-3348A7F379D4}" destId="{AE3405A1-CA79-4D3F-9CA3-2ED98602F1CB}" srcOrd="6" destOrd="0" presId="urn:microsoft.com/office/officeart/2005/8/layout/hierarchy3"/>
    <dgm:cxn modelId="{9C8152EC-4BC4-4508-BD63-4B48A80DFF10}" type="presParOf" srcId="{0CF2DAE4-7025-401A-B9F6-3348A7F379D4}" destId="{E5CAB97F-479F-4204-BEC2-484AD2B7BA2F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879D3-B7EC-4EFC-91B1-AA20656399E1}">
      <dsp:nvSpPr>
        <dsp:cNvPr id="0" name=""/>
        <dsp:cNvSpPr/>
      </dsp:nvSpPr>
      <dsp:spPr>
        <a:xfrm>
          <a:off x="108582" y="517554"/>
          <a:ext cx="3806612" cy="142757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733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</a:t>
          </a:r>
          <a:r>
            <a:rPr lang="ru-RU" sz="1800" kern="1200" dirty="0" smtClean="0"/>
            <a:t>. Представляет собой однократный проход этапов разработки</a:t>
          </a:r>
          <a:endParaRPr lang="ru-RU" sz="1800" kern="1200" dirty="0"/>
        </a:p>
      </dsp:txBody>
      <dsp:txXfrm>
        <a:off x="108582" y="517554"/>
        <a:ext cx="3806612" cy="1427575"/>
      </dsp:txXfrm>
    </dsp:sp>
    <dsp:sp modelId="{B9752EFD-5CAE-466B-887E-4AB6085C9630}">
      <dsp:nvSpPr>
        <dsp:cNvPr id="0" name=""/>
        <dsp:cNvSpPr/>
      </dsp:nvSpPr>
      <dsp:spPr>
        <a:xfrm>
          <a:off x="12680" y="628850"/>
          <a:ext cx="707284" cy="920808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209" t="5632" r="-26209" b="5632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61808-7039-471C-BE03-CDAFA350EE63}">
      <dsp:nvSpPr>
        <dsp:cNvPr id="0" name=""/>
        <dsp:cNvSpPr/>
      </dsp:nvSpPr>
      <dsp:spPr>
        <a:xfrm>
          <a:off x="4173594" y="480903"/>
          <a:ext cx="3806612" cy="150087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73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2. Основана на полном определении всех требований к разрабатываемому программному средству или системе в начале процесса разработки</a:t>
          </a:r>
          <a:endParaRPr lang="ru-RU" sz="1600" kern="1200" dirty="0"/>
        </a:p>
      </dsp:txBody>
      <dsp:txXfrm>
        <a:off x="4173594" y="480903"/>
        <a:ext cx="3806612" cy="1500876"/>
      </dsp:txXfrm>
    </dsp:sp>
    <dsp:sp modelId="{824D8FB4-F819-41E2-888E-5EE08EB01049}">
      <dsp:nvSpPr>
        <dsp:cNvPr id="0" name=""/>
        <dsp:cNvSpPr/>
      </dsp:nvSpPr>
      <dsp:spPr>
        <a:xfrm>
          <a:off x="4116808" y="533504"/>
          <a:ext cx="629052" cy="1111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53F9B-4983-44AA-B91B-940C26EA5021}">
      <dsp:nvSpPr>
        <dsp:cNvPr id="0" name=""/>
        <dsp:cNvSpPr/>
      </dsp:nvSpPr>
      <dsp:spPr>
        <a:xfrm>
          <a:off x="88352" y="2117919"/>
          <a:ext cx="3806612" cy="14651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73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3. Каждый этап разработки начинается после завершения предыдущего этапа, возвратов к уже выполненным этапам не предусматривается</a:t>
          </a:r>
          <a:endParaRPr lang="ru-RU" sz="1600" kern="1200" dirty="0"/>
        </a:p>
      </dsp:txBody>
      <dsp:txXfrm>
        <a:off x="88352" y="2117919"/>
        <a:ext cx="3806612" cy="1465177"/>
      </dsp:txXfrm>
    </dsp:sp>
    <dsp:sp modelId="{2B1587FA-0D05-4574-BCC2-9A3343E5D4A7}">
      <dsp:nvSpPr>
        <dsp:cNvPr id="0" name=""/>
        <dsp:cNvSpPr/>
      </dsp:nvSpPr>
      <dsp:spPr>
        <a:xfrm>
          <a:off x="1555" y="2286062"/>
          <a:ext cx="689073" cy="844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04749-4CB0-45E0-B19B-DF1707E4B91E}">
      <dsp:nvSpPr>
        <dsp:cNvPr id="0" name=""/>
        <dsp:cNvSpPr/>
      </dsp:nvSpPr>
      <dsp:spPr>
        <a:xfrm>
          <a:off x="4184719" y="2136619"/>
          <a:ext cx="3806612" cy="14277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733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4. Промежуточные продукты разработки в качестве версии ПО (системы) не распространяются</a:t>
          </a:r>
          <a:endParaRPr lang="ru-RU" sz="1900" kern="1200" dirty="0"/>
        </a:p>
      </dsp:txBody>
      <dsp:txXfrm>
        <a:off x="4184719" y="2136619"/>
        <a:ext cx="3806612" cy="1427777"/>
      </dsp:txXfrm>
    </dsp:sp>
    <dsp:sp modelId="{348CB1B1-BAA9-448C-B1E1-9C16B74D926F}">
      <dsp:nvSpPr>
        <dsp:cNvPr id="0" name=""/>
        <dsp:cNvSpPr/>
      </dsp:nvSpPr>
      <dsp:spPr>
        <a:xfrm>
          <a:off x="4096577" y="2262380"/>
          <a:ext cx="691762" cy="892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879D3-B7EC-4EFC-91B1-AA20656399E1}">
      <dsp:nvSpPr>
        <dsp:cNvPr id="0" name=""/>
        <dsp:cNvSpPr/>
      </dsp:nvSpPr>
      <dsp:spPr>
        <a:xfrm>
          <a:off x="97812" y="695302"/>
          <a:ext cx="3760454" cy="141026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5963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1. Многократный проход этапов разработки с запланированным улучшением результата</a:t>
          </a:r>
          <a:endParaRPr lang="ru-RU" sz="1800" kern="1200" dirty="0"/>
        </a:p>
      </dsp:txBody>
      <dsp:txXfrm>
        <a:off x="97812" y="695302"/>
        <a:ext cx="3760454" cy="1410264"/>
      </dsp:txXfrm>
    </dsp:sp>
    <dsp:sp modelId="{B9752EFD-5CAE-466B-887E-4AB6085C9630}">
      <dsp:nvSpPr>
        <dsp:cNvPr id="0" name=""/>
        <dsp:cNvSpPr/>
      </dsp:nvSpPr>
      <dsp:spPr>
        <a:xfrm>
          <a:off x="3072" y="805249"/>
          <a:ext cx="698707" cy="909642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209" t="5632" r="-26209" b="5632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4367E-1703-49B8-A781-40C0912AB20B}">
      <dsp:nvSpPr>
        <dsp:cNvPr id="0" name=""/>
        <dsp:cNvSpPr/>
      </dsp:nvSpPr>
      <dsp:spPr>
        <a:xfrm>
          <a:off x="4084058" y="576061"/>
          <a:ext cx="4157784" cy="164874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596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2. Основана на полном определении всех требований к разрабатываемому ПО (системе) в начале процесса разработки</a:t>
          </a:r>
          <a:endParaRPr lang="ru-RU" sz="1600" kern="1200" dirty="0"/>
        </a:p>
      </dsp:txBody>
      <dsp:txXfrm>
        <a:off x="4084058" y="576061"/>
        <a:ext cx="4157784" cy="1648747"/>
      </dsp:txXfrm>
    </dsp:sp>
    <dsp:sp modelId="{3F45DE26-6EE5-403B-AC4C-428CA2FC54C4}">
      <dsp:nvSpPr>
        <dsp:cNvPr id="0" name=""/>
        <dsp:cNvSpPr/>
      </dsp:nvSpPr>
      <dsp:spPr>
        <a:xfrm>
          <a:off x="4093845" y="772742"/>
          <a:ext cx="690662" cy="960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61808-7039-471C-BE03-CDAFA350EE63}">
      <dsp:nvSpPr>
        <dsp:cNvPr id="0" name=""/>
        <dsp:cNvSpPr/>
      </dsp:nvSpPr>
      <dsp:spPr>
        <a:xfrm>
          <a:off x="197845" y="2359297"/>
          <a:ext cx="3760454" cy="18171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5963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3. Полный набор требований реализуется постепенно в соответствии с планом в последовательных циклах разработки. Результат каждого цикла называется инкрементом. Могут использоваться прототипы</a:t>
          </a:r>
          <a:endParaRPr lang="ru-RU" sz="1500" kern="1200" dirty="0"/>
        </a:p>
      </dsp:txBody>
      <dsp:txXfrm>
        <a:off x="197845" y="2359297"/>
        <a:ext cx="3760454" cy="1817169"/>
      </dsp:txXfrm>
    </dsp:sp>
    <dsp:sp modelId="{824D8FB4-F819-41E2-888E-5EE08EB01049}">
      <dsp:nvSpPr>
        <dsp:cNvPr id="0" name=""/>
        <dsp:cNvSpPr/>
      </dsp:nvSpPr>
      <dsp:spPr>
        <a:xfrm>
          <a:off x="141747" y="2578506"/>
          <a:ext cx="621424" cy="10980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53F9B-4983-44AA-B91B-940C26EA5021}">
      <dsp:nvSpPr>
        <dsp:cNvPr id="0" name=""/>
        <dsp:cNvSpPr/>
      </dsp:nvSpPr>
      <dsp:spPr>
        <a:xfrm>
          <a:off x="4196958" y="2544176"/>
          <a:ext cx="3906209" cy="144741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596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4. Результат каждого цикла разработки может распространяться в  качестве очередной поставляемой версии программного средства или системы</a:t>
          </a:r>
          <a:endParaRPr lang="ru-RU" sz="1600" kern="1200" dirty="0"/>
        </a:p>
      </dsp:txBody>
      <dsp:txXfrm>
        <a:off x="4196958" y="2544176"/>
        <a:ext cx="3906209" cy="1447410"/>
      </dsp:txXfrm>
    </dsp:sp>
    <dsp:sp modelId="{2B1587FA-0D05-4574-BCC2-9A3343E5D4A7}">
      <dsp:nvSpPr>
        <dsp:cNvPr id="0" name=""/>
        <dsp:cNvSpPr/>
      </dsp:nvSpPr>
      <dsp:spPr>
        <a:xfrm>
          <a:off x="4184091" y="2710281"/>
          <a:ext cx="680717" cy="8344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879D3-B7EC-4EFC-91B1-AA20656399E1}">
      <dsp:nvSpPr>
        <dsp:cNvPr id="0" name=""/>
        <dsp:cNvSpPr/>
      </dsp:nvSpPr>
      <dsp:spPr>
        <a:xfrm>
          <a:off x="407507" y="196535"/>
          <a:ext cx="3474459" cy="130300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427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1. Многократный проход этапов разработки</a:t>
          </a:r>
          <a:endParaRPr lang="ru-RU" sz="1800" kern="1200" dirty="0"/>
        </a:p>
      </dsp:txBody>
      <dsp:txXfrm>
        <a:off x="407507" y="196535"/>
        <a:ext cx="3474459" cy="1303009"/>
      </dsp:txXfrm>
    </dsp:sp>
    <dsp:sp modelId="{B9752EFD-5CAE-466B-887E-4AB6085C9630}">
      <dsp:nvSpPr>
        <dsp:cNvPr id="0" name=""/>
        <dsp:cNvSpPr/>
      </dsp:nvSpPr>
      <dsp:spPr>
        <a:xfrm>
          <a:off x="312759" y="326308"/>
          <a:ext cx="659994" cy="78408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4367E-1703-49B8-A781-40C0912AB20B}">
      <dsp:nvSpPr>
        <dsp:cNvPr id="0" name=""/>
        <dsp:cNvSpPr/>
      </dsp:nvSpPr>
      <dsp:spPr>
        <a:xfrm>
          <a:off x="4090585" y="86362"/>
          <a:ext cx="3841570" cy="15233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427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2. Частичное определение требований к разрабатываемому программному средству или системе в начале процесса разработки</a:t>
          </a:r>
          <a:endParaRPr lang="ru-RU" sz="1600" kern="1200" dirty="0">
            <a:solidFill>
              <a:srgbClr val="FF0000"/>
            </a:solidFill>
          </a:endParaRPr>
        </a:p>
      </dsp:txBody>
      <dsp:txXfrm>
        <a:off x="4090585" y="86362"/>
        <a:ext cx="3841570" cy="1523354"/>
      </dsp:txXfrm>
    </dsp:sp>
    <dsp:sp modelId="{3F45DE26-6EE5-403B-AC4C-428CA2FC54C4}">
      <dsp:nvSpPr>
        <dsp:cNvPr id="0" name=""/>
        <dsp:cNvSpPr/>
      </dsp:nvSpPr>
      <dsp:spPr>
        <a:xfrm>
          <a:off x="4134582" y="246555"/>
          <a:ext cx="568227" cy="930343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61808-7039-471C-BE03-CDAFA350EE63}">
      <dsp:nvSpPr>
        <dsp:cNvPr id="0" name=""/>
        <dsp:cNvSpPr/>
      </dsp:nvSpPr>
      <dsp:spPr>
        <a:xfrm>
          <a:off x="364113" y="1801387"/>
          <a:ext cx="3474459" cy="136991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427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3. Требования постепенно уточняются в последовательных циклах разработки, при этом часто используется </a:t>
          </a:r>
          <a:r>
            <a:rPr lang="ru-RU" sz="1600" kern="1200" dirty="0" err="1" smtClean="0"/>
            <a:t>прототипирование</a:t>
          </a:r>
          <a:r>
            <a:rPr lang="ru-RU" sz="1600" kern="1200" dirty="0" smtClean="0"/>
            <a:t> </a:t>
          </a:r>
          <a:endParaRPr lang="ru-RU" sz="1600" kern="1200" dirty="0"/>
        </a:p>
      </dsp:txBody>
      <dsp:txXfrm>
        <a:off x="364113" y="1801387"/>
        <a:ext cx="3474459" cy="1369914"/>
      </dsp:txXfrm>
    </dsp:sp>
    <dsp:sp modelId="{824D8FB4-F819-41E2-888E-5EE08EB01049}">
      <dsp:nvSpPr>
        <dsp:cNvPr id="0" name=""/>
        <dsp:cNvSpPr/>
      </dsp:nvSpPr>
      <dsp:spPr>
        <a:xfrm>
          <a:off x="274469" y="1917596"/>
          <a:ext cx="649786" cy="87811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53F9B-4983-44AA-B91B-940C26EA5021}">
      <dsp:nvSpPr>
        <dsp:cNvPr id="0" name=""/>
        <dsp:cNvSpPr/>
      </dsp:nvSpPr>
      <dsp:spPr>
        <a:xfrm>
          <a:off x="4047191" y="1733977"/>
          <a:ext cx="3923255" cy="15047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427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4. Результат каждого цикла разработки представляет собой очередную поставляемую версию программного средства или системы </a:t>
          </a:r>
          <a:endParaRPr lang="ru-RU" sz="1600" kern="1200" dirty="0"/>
        </a:p>
      </dsp:txBody>
      <dsp:txXfrm>
        <a:off x="4047191" y="1733977"/>
        <a:ext cx="3923255" cy="1504733"/>
      </dsp:txXfrm>
    </dsp:sp>
    <dsp:sp modelId="{2B1587FA-0D05-4574-BCC2-9A3343E5D4A7}">
      <dsp:nvSpPr>
        <dsp:cNvPr id="0" name=""/>
        <dsp:cNvSpPr/>
      </dsp:nvSpPr>
      <dsp:spPr>
        <a:xfrm>
          <a:off x="4104459" y="2016228"/>
          <a:ext cx="628946" cy="771009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04749-4CB0-45E0-B19B-DF1707E4B91E}">
      <dsp:nvSpPr>
        <dsp:cNvPr id="0" name=""/>
        <dsp:cNvSpPr/>
      </dsp:nvSpPr>
      <dsp:spPr>
        <a:xfrm>
          <a:off x="2425453" y="3362971"/>
          <a:ext cx="3474459" cy="13031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427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5. Включает существенно меньшее количество циклов разработки при большей продолжительности цикла по сравнению с </a:t>
          </a:r>
          <a:r>
            <a:rPr lang="ru-RU" sz="1400" kern="1200" dirty="0" err="1" smtClean="0"/>
            <a:t>икрементной</a:t>
          </a:r>
          <a:r>
            <a:rPr lang="ru-RU" sz="1400" kern="1200" dirty="0" smtClean="0"/>
            <a:t> стратегией </a:t>
          </a:r>
          <a:endParaRPr lang="ru-RU" sz="1400" kern="1200" dirty="0"/>
        </a:p>
      </dsp:txBody>
      <dsp:txXfrm>
        <a:off x="2425453" y="3362971"/>
        <a:ext cx="3474459" cy="1303193"/>
      </dsp:txXfrm>
    </dsp:sp>
    <dsp:sp modelId="{348CB1B1-BAA9-448C-B1E1-9C16B74D926F}">
      <dsp:nvSpPr>
        <dsp:cNvPr id="0" name=""/>
        <dsp:cNvSpPr/>
      </dsp:nvSpPr>
      <dsp:spPr>
        <a:xfrm>
          <a:off x="2345002" y="3477759"/>
          <a:ext cx="631401" cy="81424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9E0F7-05CC-4DB5-A6C8-8AC3668ADB03}">
      <dsp:nvSpPr>
        <dsp:cNvPr id="0" name=""/>
        <dsp:cNvSpPr/>
      </dsp:nvSpPr>
      <dsp:spPr>
        <a:xfrm>
          <a:off x="1239136" y="663"/>
          <a:ext cx="2601841" cy="9138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Последовательные модели</a:t>
          </a:r>
          <a:endParaRPr lang="ru-RU" sz="2000" kern="1200" dirty="0"/>
        </a:p>
      </dsp:txBody>
      <dsp:txXfrm>
        <a:off x="1265902" y="27429"/>
        <a:ext cx="2548309" cy="860323"/>
      </dsp:txXfrm>
    </dsp:sp>
    <dsp:sp modelId="{4057B956-2721-4A3C-99CC-9809895C6211}">
      <dsp:nvSpPr>
        <dsp:cNvPr id="0" name=""/>
        <dsp:cNvSpPr/>
      </dsp:nvSpPr>
      <dsp:spPr>
        <a:xfrm>
          <a:off x="1499320" y="914518"/>
          <a:ext cx="260184" cy="600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052"/>
              </a:lnTo>
              <a:lnTo>
                <a:pt x="260184" y="6000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6E5CB-E276-4B1F-B586-3DD9E4ED0657}">
      <dsp:nvSpPr>
        <dsp:cNvPr id="0" name=""/>
        <dsp:cNvSpPr/>
      </dsp:nvSpPr>
      <dsp:spPr>
        <a:xfrm>
          <a:off x="1759504" y="1114535"/>
          <a:ext cx="1702726" cy="800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Каскадная</a:t>
          </a:r>
          <a:endParaRPr lang="ru-RU" sz="1600" kern="1200" dirty="0" smtClean="0"/>
        </a:p>
      </dsp:txBody>
      <dsp:txXfrm>
        <a:off x="1782937" y="1137968"/>
        <a:ext cx="1655860" cy="753203"/>
      </dsp:txXfrm>
    </dsp:sp>
    <dsp:sp modelId="{251AA720-4B1D-4F84-A088-708BBD03AB65}">
      <dsp:nvSpPr>
        <dsp:cNvPr id="0" name=""/>
        <dsp:cNvSpPr/>
      </dsp:nvSpPr>
      <dsp:spPr>
        <a:xfrm>
          <a:off x="1499320" y="914518"/>
          <a:ext cx="260184" cy="1600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0138"/>
              </a:lnTo>
              <a:lnTo>
                <a:pt x="260184" y="1600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86FAF-FE7F-475A-A9DE-78D8CCC6DC1A}">
      <dsp:nvSpPr>
        <dsp:cNvPr id="0" name=""/>
        <dsp:cNvSpPr/>
      </dsp:nvSpPr>
      <dsp:spPr>
        <a:xfrm>
          <a:off x="1759504" y="2114622"/>
          <a:ext cx="1702381" cy="800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</a:t>
          </a:r>
          <a:r>
            <a:rPr lang="ru-RU" sz="1800" kern="1200" dirty="0" smtClean="0"/>
            <a:t>-образная</a:t>
          </a:r>
          <a:endParaRPr lang="ru-RU" sz="1800" kern="1200" dirty="0"/>
        </a:p>
      </dsp:txBody>
      <dsp:txXfrm>
        <a:off x="1782937" y="2138055"/>
        <a:ext cx="1655515" cy="753203"/>
      </dsp:txXfrm>
    </dsp:sp>
    <dsp:sp modelId="{D99D623D-CF56-4D62-86E9-6B927ECAEF3D}">
      <dsp:nvSpPr>
        <dsp:cNvPr id="0" name=""/>
        <dsp:cNvSpPr/>
      </dsp:nvSpPr>
      <dsp:spPr>
        <a:xfrm>
          <a:off x="1499320" y="914518"/>
          <a:ext cx="260184" cy="2708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8238"/>
              </a:lnTo>
              <a:lnTo>
                <a:pt x="260184" y="27082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52EFF-6363-4004-AAB4-49AE9F2D90A3}">
      <dsp:nvSpPr>
        <dsp:cNvPr id="0" name=""/>
        <dsp:cNvSpPr/>
      </dsp:nvSpPr>
      <dsp:spPr>
        <a:xfrm>
          <a:off x="1759504" y="3114709"/>
          <a:ext cx="1978705" cy="1016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700" kern="1200" dirty="0" smtClean="0"/>
            <a:t>Упрощенный процесс системного проектирования </a:t>
          </a:r>
          <a:endParaRPr lang="ru-RU" sz="1700" kern="1200" dirty="0"/>
        </a:p>
      </dsp:txBody>
      <dsp:txXfrm>
        <a:off x="1789264" y="3144469"/>
        <a:ext cx="1919185" cy="956576"/>
      </dsp:txXfrm>
    </dsp:sp>
    <dsp:sp modelId="{01197224-E983-4830-9432-CBEF86E16A68}">
      <dsp:nvSpPr>
        <dsp:cNvPr id="0" name=""/>
        <dsp:cNvSpPr/>
      </dsp:nvSpPr>
      <dsp:spPr>
        <a:xfrm>
          <a:off x="4241012" y="663"/>
          <a:ext cx="2388863" cy="910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Эволюционные и инкрементные модели</a:t>
          </a:r>
          <a:endParaRPr lang="ru-RU" sz="2000" kern="1200" dirty="0"/>
        </a:p>
      </dsp:txBody>
      <dsp:txXfrm>
        <a:off x="4267684" y="27335"/>
        <a:ext cx="2335519" cy="857302"/>
      </dsp:txXfrm>
    </dsp:sp>
    <dsp:sp modelId="{9545DD70-A1D9-4A76-8F0D-CFDE20414615}">
      <dsp:nvSpPr>
        <dsp:cNvPr id="0" name=""/>
        <dsp:cNvSpPr/>
      </dsp:nvSpPr>
      <dsp:spPr>
        <a:xfrm>
          <a:off x="4479898" y="911310"/>
          <a:ext cx="238886" cy="600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052"/>
              </a:lnTo>
              <a:lnTo>
                <a:pt x="238886" y="6000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A2E2F-54D6-4708-8B57-CB35D8265131}">
      <dsp:nvSpPr>
        <dsp:cNvPr id="0" name=""/>
        <dsp:cNvSpPr/>
      </dsp:nvSpPr>
      <dsp:spPr>
        <a:xfrm>
          <a:off x="4718785" y="1111327"/>
          <a:ext cx="2034966" cy="800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800" kern="1200" dirty="0" smtClean="0"/>
            <a:t>Модель </a:t>
          </a:r>
          <a:r>
            <a:rPr lang="ru-RU" altLang="ru-RU" sz="1700" kern="1200" dirty="0" err="1" smtClean="0"/>
            <a:t>прототипирования</a:t>
          </a:r>
          <a:r>
            <a:rPr lang="ru-RU" altLang="ru-RU" sz="1800" kern="1200" dirty="0" smtClean="0"/>
            <a:t> </a:t>
          </a:r>
          <a:endParaRPr lang="ru-RU" sz="1800" kern="1200" dirty="0"/>
        </a:p>
      </dsp:txBody>
      <dsp:txXfrm>
        <a:off x="4742218" y="1134760"/>
        <a:ext cx="1988100" cy="753203"/>
      </dsp:txXfrm>
    </dsp:sp>
    <dsp:sp modelId="{02E0110F-3234-4EF0-BD2E-3061E055BCC9}">
      <dsp:nvSpPr>
        <dsp:cNvPr id="0" name=""/>
        <dsp:cNvSpPr/>
      </dsp:nvSpPr>
      <dsp:spPr>
        <a:xfrm>
          <a:off x="4479898" y="911310"/>
          <a:ext cx="238886" cy="1600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0138"/>
              </a:lnTo>
              <a:lnTo>
                <a:pt x="238886" y="1600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77ED4-0BE1-4DBA-947C-EDBDF403140A}">
      <dsp:nvSpPr>
        <dsp:cNvPr id="0" name=""/>
        <dsp:cNvSpPr/>
      </dsp:nvSpPr>
      <dsp:spPr>
        <a:xfrm>
          <a:off x="4718785" y="2111414"/>
          <a:ext cx="1843129" cy="800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800" kern="1200" dirty="0" smtClean="0"/>
            <a:t>Модель </a:t>
          </a:r>
          <a:r>
            <a:rPr lang="en-US" altLang="ru-RU" sz="1800" kern="1200" dirty="0" smtClean="0">
              <a:latin typeface="Cambria" panose="02040503050406030204" pitchFamily="18" charset="0"/>
            </a:rPr>
            <a:t>RAD</a:t>
          </a:r>
          <a:endParaRPr lang="ru-RU" sz="1800" kern="1200" dirty="0">
            <a:latin typeface="Cambria" panose="02040503050406030204" pitchFamily="18" charset="0"/>
          </a:endParaRPr>
        </a:p>
      </dsp:txBody>
      <dsp:txXfrm>
        <a:off x="4742218" y="2134847"/>
        <a:ext cx="1796263" cy="753203"/>
      </dsp:txXfrm>
    </dsp:sp>
    <dsp:sp modelId="{F196B114-E85F-43B8-8500-855972C39AA2}">
      <dsp:nvSpPr>
        <dsp:cNvPr id="0" name=""/>
        <dsp:cNvSpPr/>
      </dsp:nvSpPr>
      <dsp:spPr>
        <a:xfrm>
          <a:off x="4479898" y="911310"/>
          <a:ext cx="238886" cy="2600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0225"/>
              </a:lnTo>
              <a:lnTo>
                <a:pt x="238886" y="26002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C00C0-7EC4-4321-A246-0F7D4ADEFEDA}">
      <dsp:nvSpPr>
        <dsp:cNvPr id="0" name=""/>
        <dsp:cNvSpPr/>
      </dsp:nvSpPr>
      <dsp:spPr>
        <a:xfrm>
          <a:off x="4718785" y="3111500"/>
          <a:ext cx="1869870" cy="800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800" kern="1200" dirty="0" smtClean="0"/>
            <a:t>Инкрементная модель</a:t>
          </a:r>
          <a:endParaRPr lang="ru-RU" sz="1800" kern="1200" dirty="0"/>
        </a:p>
      </dsp:txBody>
      <dsp:txXfrm>
        <a:off x="4742218" y="3134933"/>
        <a:ext cx="1823004" cy="753203"/>
      </dsp:txXfrm>
    </dsp:sp>
    <dsp:sp modelId="{AE3405A1-CA79-4D3F-9CA3-2ED98602F1CB}">
      <dsp:nvSpPr>
        <dsp:cNvPr id="0" name=""/>
        <dsp:cNvSpPr/>
      </dsp:nvSpPr>
      <dsp:spPr>
        <a:xfrm>
          <a:off x="4479898" y="911310"/>
          <a:ext cx="238886" cy="3600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0312"/>
              </a:lnTo>
              <a:lnTo>
                <a:pt x="238886" y="3600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AB97F-479F-4204-BEC2-484AD2B7BA2F}">
      <dsp:nvSpPr>
        <dsp:cNvPr id="0" name=""/>
        <dsp:cNvSpPr/>
      </dsp:nvSpPr>
      <dsp:spPr>
        <a:xfrm>
          <a:off x="4718785" y="4111587"/>
          <a:ext cx="1928179" cy="800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Спиральная модель</a:t>
          </a:r>
          <a:endParaRPr lang="ru-RU" sz="1800" kern="1200" dirty="0"/>
        </a:p>
      </dsp:txBody>
      <dsp:txXfrm>
        <a:off x="4742218" y="4135020"/>
        <a:ext cx="1881313" cy="753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582E4-986B-45C7-A4A2-ACE2EE2D2386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8C2B1-C875-4858-B5F5-D5D49A1D63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36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C2B1-C875-4858-B5F5-D5D49A1D630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C2B1-C875-4858-B5F5-D5D49A1D6300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29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55D973-E943-4158-82C4-14731E5FB4C9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A21C58-4F56-428E-8562-7311FA26464E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3BF50-4D9D-4CE8-9727-D9C10683AA19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56229-C0B6-47EF-A18A-B5EF2207A0E8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C9DDC8D8-3909-4694-AC26-277037A456A0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83A81-E1D7-4151-B5CC-2C0406E2576E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21A53-200D-4EE5-BA3F-F00F04D2CC84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7103A-307B-4047-B2E0-03B49AB569A9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637D1-70A2-413D-AB7C-DACEE00A1A42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FD21F-659A-4E76-A86A-9735C7E5584C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424DAAE7-B7BC-48D3-BED4-0AB197D20934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7C1E3C1E-CA6A-4B0A-AD6B-A6D641F7E349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1620" y="3645024"/>
            <a:ext cx="6400800" cy="2160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dirty="0" smtClean="0"/>
              <a:t>Барышникова Марина Юрьевна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dirty="0" smtClean="0"/>
              <a:t>МГТУ им. Н.Э. Баумана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dirty="0" smtClean="0"/>
              <a:t>Каф. ИУ-7</a:t>
            </a:r>
          </a:p>
          <a:p>
            <a:pPr eaLnBrk="1" hangingPunct="1">
              <a:lnSpc>
                <a:spcPct val="80000"/>
              </a:lnSpc>
            </a:pPr>
            <a:endParaRPr lang="en-US" altLang="ru-RU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ru-RU" sz="2800" dirty="0" smtClean="0"/>
              <a:t>baryshnikovam@mail.ru</a:t>
            </a:r>
            <a:endParaRPr lang="ru-RU" altLang="ru-RU" sz="2800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altLang="ru-RU" sz="4400" smtClean="0"/>
              <a:t>Основы программной инженерии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5438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/>
              <a:t>Каскадная модель жизненного цикла 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2736"/>
            <a:ext cx="7088188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3465004"/>
            <a:ext cx="29883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n-lt"/>
              </a:rPr>
              <a:t>Строго последовательное и однократное выполнение всех фаз проекта с детальным предварительным планированием в условиях определенных и зафиксированных требований к программной системе</a:t>
            </a:r>
            <a:endParaRPr lang="ru-RU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1712" y="1016732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n-lt"/>
              </a:rPr>
              <a:t>Переход на следующую стадию осуществляется только после полного завершения работ на текущей стадии, возвратов на пройденные стадии не предусматривается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225425"/>
            <a:ext cx="7543800" cy="688975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dirty="0" smtClean="0"/>
              <a:t>Достоинства каскадной модели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944563"/>
            <a:ext cx="8291512" cy="57245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2400" dirty="0" smtClean="0"/>
              <a:t>модель хорошо известна потребителям, не имеющим отношения к разработке и эксплуатации программ, и конечным пользователям (она часто используется в организациях для отслеживания проектов, не связанных с разработкой ПО)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dirty="0" smtClean="0"/>
              <a:t>она доступна для понимания, а также проста и удобна в применении, так как процесс разработки выполняется поэтапно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dirty="0" smtClean="0"/>
              <a:t>структурой модели может руководствоваться даже слабо подготовленный в техническом плане или неопытный персонал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dirty="0" smtClean="0"/>
              <a:t>она отличается стабильностью требований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dirty="0" smtClean="0"/>
              <a:t>модель хорошо срабатывает тогда, когда требования к качеству доминируют над требованиями к затратам и графику выполнения проекта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40668"/>
            <a:ext cx="7543800" cy="544512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dirty="0" smtClean="0"/>
              <a:t>Достоинства каскадной модели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31800" y="1125538"/>
            <a:ext cx="8328025" cy="53990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 dirty="0" smtClean="0"/>
              <a:t>каскадная модель способствует осуществлению строгого контроля менеджмента проекта, облегчая работу по составлению плана и комплектации команды разработчиков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dirty="0" smtClean="0"/>
              <a:t>она позволяет участникам проекта, завершившим действия на выполняемой ими фазе, принять участие в реализации других проектов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dirty="0" smtClean="0"/>
              <a:t>ход выполнения проекта легко проследить с помощью использования временной шкалы (или диаграммы </a:t>
            </a:r>
            <a:r>
              <a:rPr lang="ru-RU" altLang="ru-RU" sz="2400" dirty="0" err="1" smtClean="0"/>
              <a:t>Ганта</a:t>
            </a:r>
            <a:r>
              <a:rPr lang="ru-RU" altLang="ru-RU" sz="2400" dirty="0" smtClean="0"/>
              <a:t>), поскольку момент завершения каждой фазы используется в качестве вехи, т.е. контрольной точки, позволяющей проанализировать достигнутые результаты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5556" y="368660"/>
            <a:ext cx="7772400" cy="868958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Недостатки каскадной модели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47564" y="1376772"/>
            <a:ext cx="7772400" cy="4572000"/>
          </a:xfrm>
        </p:spPr>
        <p:txBody>
          <a:bodyPr>
            <a:normAutofit lnSpcReduction="10000"/>
          </a:bodyPr>
          <a:lstStyle/>
          <a:p>
            <a:pPr marL="571500" indent="-571500" eaLnBrk="1" hangingPunct="1">
              <a:lnSpc>
                <a:spcPct val="90000"/>
              </a:lnSpc>
            </a:pPr>
            <a:r>
              <a:rPr lang="ru-RU" altLang="ru-RU" sz="2600" dirty="0" smtClean="0"/>
              <a:t>при разработке ПО высок риск создания системы, не удовлетворяющей изменившимся потребностям пользователей: </a:t>
            </a:r>
          </a:p>
          <a:p>
            <a:pPr marL="839788" lvl="1" indent="-495300" eaLnBrk="1" hangingPunct="1">
              <a:lnSpc>
                <a:spcPct val="90000"/>
              </a:lnSpc>
            </a:pPr>
            <a:r>
              <a:rPr lang="ru-RU" altLang="ru-RU" sz="2200" dirty="0" smtClean="0"/>
              <a:t>пользователи не в состоянии сразу изложить все свои требования и не могут предвидеть как они изменятся в ходе разработки</a:t>
            </a:r>
          </a:p>
          <a:p>
            <a:pPr marL="839788" lvl="1" indent="-495300" eaLnBrk="1" hangingPunct="1">
              <a:lnSpc>
                <a:spcPct val="90000"/>
              </a:lnSpc>
            </a:pPr>
            <a:r>
              <a:rPr lang="ru-RU" altLang="ru-RU" sz="2200" dirty="0" smtClean="0"/>
              <a:t>за время разработки могут произойти изменения во внешней среде, которые повлияют на требования к системе</a:t>
            </a:r>
          </a:p>
          <a:p>
            <a:pPr marL="571500" indent="-571500" eaLnBrk="1" hangingPunct="1">
              <a:lnSpc>
                <a:spcPct val="90000"/>
              </a:lnSpc>
            </a:pPr>
            <a:r>
              <a:rPr lang="ru-RU" altLang="ru-RU" sz="2600" dirty="0" smtClean="0"/>
              <a:t>согласование получаемых результатов с пользователями производится только в точках, планируемых после завершения каждой стадии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68660"/>
            <a:ext cx="7772400" cy="796950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Недостатки каскадной модели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552" y="1340768"/>
            <a:ext cx="7772400" cy="4572000"/>
          </a:xfrm>
        </p:spPr>
        <p:txBody>
          <a:bodyPr/>
          <a:lstStyle/>
          <a:p>
            <a:pPr marL="571500" indent="-571500" eaLnBrk="1" hangingPunct="1"/>
            <a:r>
              <a:rPr lang="ru-RU" altLang="ru-RU" sz="2600" dirty="0" smtClean="0"/>
              <a:t>спецификации программного обеспечения невозможно зафиксировать</a:t>
            </a:r>
          </a:p>
          <a:p>
            <a:pPr marL="571500" indent="-571500" eaLnBrk="1" hangingPunct="1"/>
            <a:r>
              <a:rPr lang="ru-RU" altLang="ru-RU" sz="2600" dirty="0" smtClean="0"/>
              <a:t>программные проекты не определяются трудозатратами</a:t>
            </a:r>
          </a:p>
          <a:p>
            <a:pPr marL="571500" indent="-571500" eaLnBrk="1" hangingPunct="1"/>
            <a:r>
              <a:rPr lang="ru-RU" altLang="ru-RU" sz="2600" dirty="0" smtClean="0"/>
              <a:t>основные риски программных проектов смещены на завершающий этап работ </a:t>
            </a:r>
          </a:p>
          <a:p>
            <a:pPr marL="571500" indent="-571500" eaLnBrk="1" hangingPunct="1"/>
            <a:r>
              <a:rPr lang="ru-RU" altLang="ru-RU" sz="2600" dirty="0" smtClean="0"/>
              <a:t>при разработке ПО порядок работ не является фиксированным, а программные продукты являются абстрактными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6672"/>
            <a:ext cx="7772400" cy="688938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/>
              <a:t>Где применяется каскадный процесс?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552" y="1340768"/>
            <a:ext cx="77724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ru-RU" sz="2500" dirty="0" smtClean="0"/>
              <a:t>в критически важных системах реального времени (таких как, например, управление авиационным движением или медицинским оборудованием)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500" dirty="0" smtClean="0"/>
              <a:t>в масштабных проектах, в реализации которых задействовано несколько больших команд разработчиков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500" dirty="0" smtClean="0"/>
              <a:t>при разработке новой версии уже существующего продукта или переносе его на новую платформу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500" dirty="0" smtClean="0"/>
              <a:t>в организациях, имеющих большой практический опыт в создании программных систем определенного типа (например, бухгалтерский учет, начисление зарплаты и пр.)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67358" y="175965"/>
            <a:ext cx="7772400" cy="998984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3600" dirty="0" smtClean="0"/>
              <a:t>V-образная модель жизненного цикла разработки ПО </a:t>
            </a:r>
          </a:p>
        </p:txBody>
      </p:sp>
      <p:grpSp>
        <p:nvGrpSpPr>
          <p:cNvPr id="19459" name="Group 4"/>
          <p:cNvGrpSpPr>
            <a:grpSpLocks/>
          </p:cNvGrpSpPr>
          <p:nvPr/>
        </p:nvGrpSpPr>
        <p:grpSpPr bwMode="auto">
          <a:xfrm>
            <a:off x="1151923" y="1091606"/>
            <a:ext cx="6769402" cy="4500562"/>
            <a:chOff x="1260" y="906"/>
            <a:chExt cx="8778" cy="6156"/>
          </a:xfrm>
        </p:grpSpPr>
        <p:sp>
          <p:nvSpPr>
            <p:cNvPr id="19460" name="Rectangle 5"/>
            <p:cNvSpPr>
              <a:spLocks noChangeArrowheads="1"/>
            </p:cNvSpPr>
            <p:nvPr/>
          </p:nvSpPr>
          <p:spPr bwMode="auto">
            <a:xfrm>
              <a:off x="1593" y="954"/>
              <a:ext cx="2880" cy="9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19461" name="Rectangle 6"/>
            <p:cNvSpPr>
              <a:spLocks noChangeArrowheads="1"/>
            </p:cNvSpPr>
            <p:nvPr/>
          </p:nvSpPr>
          <p:spPr bwMode="auto">
            <a:xfrm>
              <a:off x="6333" y="2217"/>
              <a:ext cx="2880" cy="10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19462" name="Rectangle 7"/>
            <p:cNvSpPr>
              <a:spLocks noChangeArrowheads="1"/>
            </p:cNvSpPr>
            <p:nvPr/>
          </p:nvSpPr>
          <p:spPr bwMode="auto">
            <a:xfrm>
              <a:off x="2115" y="2331"/>
              <a:ext cx="2880" cy="9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19463" name="Rectangle 8"/>
            <p:cNvSpPr>
              <a:spLocks noChangeArrowheads="1"/>
            </p:cNvSpPr>
            <p:nvPr/>
          </p:nvSpPr>
          <p:spPr bwMode="auto">
            <a:xfrm>
              <a:off x="6960" y="906"/>
              <a:ext cx="2880" cy="10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19464" name="Rectangle 9"/>
            <p:cNvSpPr>
              <a:spLocks noChangeArrowheads="1"/>
            </p:cNvSpPr>
            <p:nvPr/>
          </p:nvSpPr>
          <p:spPr bwMode="auto">
            <a:xfrm>
              <a:off x="3027" y="3642"/>
              <a:ext cx="2223" cy="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19465" name="Rectangle 10"/>
            <p:cNvSpPr>
              <a:spLocks noChangeArrowheads="1"/>
            </p:cNvSpPr>
            <p:nvPr/>
          </p:nvSpPr>
          <p:spPr bwMode="auto">
            <a:xfrm>
              <a:off x="5934" y="4839"/>
              <a:ext cx="1995" cy="8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19466" name="Rectangle 11"/>
            <p:cNvSpPr>
              <a:spLocks noChangeArrowheads="1"/>
            </p:cNvSpPr>
            <p:nvPr/>
          </p:nvSpPr>
          <p:spPr bwMode="auto">
            <a:xfrm>
              <a:off x="3371" y="4839"/>
              <a:ext cx="2164" cy="8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19467" name="Rectangle 12"/>
            <p:cNvSpPr>
              <a:spLocks noChangeArrowheads="1"/>
            </p:cNvSpPr>
            <p:nvPr/>
          </p:nvSpPr>
          <p:spPr bwMode="auto">
            <a:xfrm>
              <a:off x="6162" y="3585"/>
              <a:ext cx="2280" cy="8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19468" name="Rectangle 13"/>
            <p:cNvSpPr>
              <a:spLocks noChangeArrowheads="1"/>
            </p:cNvSpPr>
            <p:nvPr/>
          </p:nvSpPr>
          <p:spPr bwMode="auto">
            <a:xfrm>
              <a:off x="4794" y="6264"/>
              <a:ext cx="1887" cy="7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19469" name="Text Box 14"/>
            <p:cNvSpPr txBox="1">
              <a:spLocks noChangeArrowheads="1"/>
            </p:cNvSpPr>
            <p:nvPr/>
          </p:nvSpPr>
          <p:spPr bwMode="auto">
            <a:xfrm>
              <a:off x="1692" y="1077"/>
              <a:ext cx="2638" cy="7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300" dirty="0"/>
                <a:t>Планирование проекта и требований</a:t>
              </a:r>
            </a:p>
          </p:txBody>
        </p:sp>
        <p:sp>
          <p:nvSpPr>
            <p:cNvPr id="19470" name="Text Box 15"/>
            <p:cNvSpPr txBox="1">
              <a:spLocks noChangeArrowheads="1"/>
            </p:cNvSpPr>
            <p:nvPr/>
          </p:nvSpPr>
          <p:spPr bwMode="auto">
            <a:xfrm>
              <a:off x="7074" y="963"/>
              <a:ext cx="2565" cy="8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300" dirty="0"/>
                <a:t>Производство, эксплуатация и сопровождение</a:t>
              </a:r>
            </a:p>
          </p:txBody>
        </p:sp>
        <p:sp>
          <p:nvSpPr>
            <p:cNvPr id="19471" name="Text Box 16"/>
            <p:cNvSpPr txBox="1">
              <a:spLocks noChangeArrowheads="1"/>
            </p:cNvSpPr>
            <p:nvPr/>
          </p:nvSpPr>
          <p:spPr bwMode="auto">
            <a:xfrm>
              <a:off x="2286" y="2445"/>
              <a:ext cx="2451" cy="6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300" dirty="0"/>
                <a:t>Анализ требований к продукту </a:t>
              </a:r>
            </a:p>
          </p:txBody>
        </p:sp>
        <p:sp>
          <p:nvSpPr>
            <p:cNvPr id="19472" name="Text Box 17"/>
            <p:cNvSpPr txBox="1">
              <a:spLocks noChangeArrowheads="1"/>
            </p:cNvSpPr>
            <p:nvPr/>
          </p:nvSpPr>
          <p:spPr bwMode="auto">
            <a:xfrm>
              <a:off x="6447" y="2274"/>
              <a:ext cx="2622" cy="8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300" dirty="0"/>
                <a:t>Системное и приемочное тестирование</a:t>
              </a:r>
            </a:p>
          </p:txBody>
        </p:sp>
        <p:sp>
          <p:nvSpPr>
            <p:cNvPr id="19473" name="Text Box 18"/>
            <p:cNvSpPr txBox="1">
              <a:spLocks noChangeArrowheads="1"/>
            </p:cNvSpPr>
            <p:nvPr/>
          </p:nvSpPr>
          <p:spPr bwMode="auto">
            <a:xfrm>
              <a:off x="3312" y="3756"/>
              <a:ext cx="1542" cy="6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300" dirty="0"/>
                <a:t>Разработка архитектуры</a:t>
              </a:r>
            </a:p>
          </p:txBody>
        </p:sp>
        <p:sp>
          <p:nvSpPr>
            <p:cNvPr id="19474" name="Text Box 19"/>
            <p:cNvSpPr txBox="1">
              <a:spLocks noChangeArrowheads="1"/>
            </p:cNvSpPr>
            <p:nvPr/>
          </p:nvSpPr>
          <p:spPr bwMode="auto">
            <a:xfrm>
              <a:off x="6333" y="3699"/>
              <a:ext cx="1767" cy="6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300" dirty="0"/>
                <a:t>Интеграция и тестирование</a:t>
              </a:r>
            </a:p>
          </p:txBody>
        </p:sp>
        <p:sp>
          <p:nvSpPr>
            <p:cNvPr id="19475" name="Text Box 20"/>
            <p:cNvSpPr txBox="1">
              <a:spLocks noChangeArrowheads="1"/>
            </p:cNvSpPr>
            <p:nvPr/>
          </p:nvSpPr>
          <p:spPr bwMode="auto">
            <a:xfrm>
              <a:off x="3515" y="4953"/>
              <a:ext cx="1906" cy="6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300" dirty="0"/>
                <a:t>Детальное проектирование</a:t>
              </a:r>
            </a:p>
          </p:txBody>
        </p:sp>
        <p:sp>
          <p:nvSpPr>
            <p:cNvPr id="19476" name="Text Box 21"/>
            <p:cNvSpPr txBox="1">
              <a:spLocks noChangeArrowheads="1"/>
            </p:cNvSpPr>
            <p:nvPr/>
          </p:nvSpPr>
          <p:spPr bwMode="auto">
            <a:xfrm>
              <a:off x="5991" y="4896"/>
              <a:ext cx="1653" cy="6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300" dirty="0"/>
                <a:t>Модульное тестирование</a:t>
              </a:r>
            </a:p>
          </p:txBody>
        </p:sp>
        <p:sp>
          <p:nvSpPr>
            <p:cNvPr id="19477" name="Text Box 22"/>
            <p:cNvSpPr txBox="1">
              <a:spLocks noChangeArrowheads="1"/>
            </p:cNvSpPr>
            <p:nvPr/>
          </p:nvSpPr>
          <p:spPr bwMode="auto">
            <a:xfrm>
              <a:off x="4851" y="6321"/>
              <a:ext cx="1734" cy="6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300" dirty="0"/>
                <a:t>Кодирование</a:t>
              </a:r>
            </a:p>
          </p:txBody>
        </p:sp>
        <p:sp>
          <p:nvSpPr>
            <p:cNvPr id="19478" name="AutoShape 23"/>
            <p:cNvSpPr>
              <a:spLocks noChangeArrowheads="1"/>
            </p:cNvSpPr>
            <p:nvPr/>
          </p:nvSpPr>
          <p:spPr bwMode="auto">
            <a:xfrm>
              <a:off x="1260" y="2103"/>
              <a:ext cx="513" cy="912"/>
            </a:xfrm>
            <a:prstGeom prst="curvedRightArrow">
              <a:avLst>
                <a:gd name="adj1" fmla="val 35556"/>
                <a:gd name="adj2" fmla="val 71111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19479" name="AutoShape 24"/>
            <p:cNvSpPr>
              <a:spLocks noChangeArrowheads="1"/>
            </p:cNvSpPr>
            <p:nvPr/>
          </p:nvSpPr>
          <p:spPr bwMode="auto">
            <a:xfrm>
              <a:off x="2229" y="3528"/>
              <a:ext cx="513" cy="912"/>
            </a:xfrm>
            <a:prstGeom prst="curvedRightArrow">
              <a:avLst>
                <a:gd name="adj1" fmla="val 35556"/>
                <a:gd name="adj2" fmla="val 71111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19480" name="AutoShape 25"/>
            <p:cNvSpPr>
              <a:spLocks noChangeArrowheads="1"/>
            </p:cNvSpPr>
            <p:nvPr/>
          </p:nvSpPr>
          <p:spPr bwMode="auto">
            <a:xfrm>
              <a:off x="2742" y="4668"/>
              <a:ext cx="513" cy="912"/>
            </a:xfrm>
            <a:prstGeom prst="curvedRightArrow">
              <a:avLst>
                <a:gd name="adj1" fmla="val 35556"/>
                <a:gd name="adj2" fmla="val 71111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19481" name="AutoShape 26"/>
            <p:cNvSpPr>
              <a:spLocks noChangeArrowheads="1"/>
            </p:cNvSpPr>
            <p:nvPr/>
          </p:nvSpPr>
          <p:spPr bwMode="auto">
            <a:xfrm>
              <a:off x="3882" y="5922"/>
              <a:ext cx="627" cy="912"/>
            </a:xfrm>
            <a:prstGeom prst="curvedRightArrow">
              <a:avLst>
                <a:gd name="adj1" fmla="val 29091"/>
                <a:gd name="adj2" fmla="val 58182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19482" name="AutoShape 27"/>
            <p:cNvSpPr>
              <a:spLocks noChangeArrowheads="1"/>
            </p:cNvSpPr>
            <p:nvPr/>
          </p:nvSpPr>
          <p:spPr bwMode="auto">
            <a:xfrm rot="-7510484">
              <a:off x="6960" y="6036"/>
              <a:ext cx="1026" cy="513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19483" name="AutoShape 28"/>
            <p:cNvSpPr>
              <a:spLocks noChangeArrowheads="1"/>
            </p:cNvSpPr>
            <p:nvPr/>
          </p:nvSpPr>
          <p:spPr bwMode="auto">
            <a:xfrm rot="-7510484">
              <a:off x="8015" y="4696"/>
              <a:ext cx="1026" cy="513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19484" name="AutoShape 29"/>
            <p:cNvSpPr>
              <a:spLocks noChangeArrowheads="1"/>
            </p:cNvSpPr>
            <p:nvPr/>
          </p:nvSpPr>
          <p:spPr bwMode="auto">
            <a:xfrm rot="-7510484">
              <a:off x="8585" y="3499"/>
              <a:ext cx="1026" cy="513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19485" name="AutoShape 30"/>
            <p:cNvSpPr>
              <a:spLocks noChangeArrowheads="1"/>
            </p:cNvSpPr>
            <p:nvPr/>
          </p:nvSpPr>
          <p:spPr bwMode="auto">
            <a:xfrm rot="-7510484">
              <a:off x="9269" y="2188"/>
              <a:ext cx="1026" cy="513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19486" name="Line 31"/>
            <p:cNvSpPr>
              <a:spLocks noChangeShapeType="1"/>
            </p:cNvSpPr>
            <p:nvPr/>
          </p:nvSpPr>
          <p:spPr bwMode="auto">
            <a:xfrm flipV="1">
              <a:off x="4452" y="1419"/>
              <a:ext cx="2508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87" name="Line 32"/>
            <p:cNvSpPr>
              <a:spLocks noChangeShapeType="1"/>
            </p:cNvSpPr>
            <p:nvPr/>
          </p:nvSpPr>
          <p:spPr bwMode="auto">
            <a:xfrm>
              <a:off x="4965" y="2787"/>
              <a:ext cx="13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88" name="Line 33"/>
            <p:cNvSpPr>
              <a:spLocks noChangeShapeType="1"/>
            </p:cNvSpPr>
            <p:nvPr/>
          </p:nvSpPr>
          <p:spPr bwMode="auto">
            <a:xfrm>
              <a:off x="5250" y="4041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89" name="Line 34"/>
            <p:cNvSpPr>
              <a:spLocks noChangeShapeType="1"/>
            </p:cNvSpPr>
            <p:nvPr/>
          </p:nvSpPr>
          <p:spPr bwMode="auto">
            <a:xfrm>
              <a:off x="5535" y="5295"/>
              <a:ext cx="3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90" name="Line 35"/>
            <p:cNvSpPr>
              <a:spLocks noChangeShapeType="1"/>
            </p:cNvSpPr>
            <p:nvPr/>
          </p:nvSpPr>
          <p:spPr bwMode="auto">
            <a:xfrm>
              <a:off x="5535" y="5124"/>
              <a:ext cx="4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91" name="Line 36"/>
            <p:cNvSpPr>
              <a:spLocks noChangeShapeType="1"/>
            </p:cNvSpPr>
            <p:nvPr/>
          </p:nvSpPr>
          <p:spPr bwMode="auto">
            <a:xfrm>
              <a:off x="5535" y="5523"/>
              <a:ext cx="3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05714" y="5592168"/>
            <a:ext cx="8461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Примечание: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в модели выделены связи между шагами, предшествующими программированию, и соответствующими видами тестирования и испытаний. Пунктирные линии показывают, что соответствующие фазы выполняются параллельно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88932" cy="72494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Фазы </a:t>
            </a:r>
            <a:r>
              <a:rPr lang="ru-RU" altLang="ru-RU" dirty="0" smtClean="0"/>
              <a:t>V-образной модели ЖЦ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5516" y="1088740"/>
            <a:ext cx="8712968" cy="55446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1700" i="1" dirty="0" smtClean="0"/>
              <a:t>Планирование проекта и требований</a:t>
            </a:r>
            <a:r>
              <a:rPr lang="ru-RU" sz="1700" dirty="0" smtClean="0"/>
              <a:t>: определяются системные требования  и устанавливаются правила распределения  ресурсов. В случае необходимости выделяются функции для аппаратного и программного обеспечения</a:t>
            </a:r>
          </a:p>
          <a:p>
            <a:pPr>
              <a:spcBef>
                <a:spcPts val="0"/>
              </a:spcBef>
            </a:pPr>
            <a:r>
              <a:rPr lang="ru-RU" sz="1700" i="1" dirty="0" smtClean="0"/>
              <a:t>Анализ требований к продукту</a:t>
            </a:r>
            <a:r>
              <a:rPr lang="ru-RU" sz="1700" dirty="0" smtClean="0"/>
              <a:t>:  разрабатывается полная спецификация программной системы</a:t>
            </a:r>
          </a:p>
          <a:p>
            <a:pPr>
              <a:spcBef>
                <a:spcPts val="0"/>
              </a:spcBef>
            </a:pPr>
            <a:r>
              <a:rPr lang="ru-RU" sz="1700" i="1" dirty="0" smtClean="0"/>
              <a:t>Разработка архитектуры или </a:t>
            </a:r>
            <a:r>
              <a:rPr lang="ru-RU" sz="1700" i="1" dirty="0" err="1" smtClean="0"/>
              <a:t>верхнеуровневое</a:t>
            </a:r>
            <a:r>
              <a:rPr lang="ru-RU" sz="1700" i="1" dirty="0" smtClean="0"/>
              <a:t> проектирование:  </a:t>
            </a:r>
            <a:r>
              <a:rPr lang="ru-RU" sz="1700" dirty="0" smtClean="0"/>
              <a:t>определяется состав компонентов и их взаимосвязи, а также распределение функций по компонентам системы</a:t>
            </a:r>
          </a:p>
          <a:p>
            <a:pPr>
              <a:spcBef>
                <a:spcPts val="0"/>
              </a:spcBef>
            </a:pPr>
            <a:r>
              <a:rPr lang="ru-RU" sz="1700" i="1" dirty="0" smtClean="0"/>
              <a:t>Детализированная разработка проекта:</a:t>
            </a:r>
            <a:r>
              <a:rPr lang="ru-RU" sz="1700" dirty="0" smtClean="0"/>
              <a:t> определяются и документируются алгоритмы для каждого компонента, выделенного на фазе построения архитектуры</a:t>
            </a:r>
          </a:p>
          <a:p>
            <a:pPr>
              <a:spcBef>
                <a:spcPts val="0"/>
              </a:spcBef>
            </a:pPr>
            <a:r>
              <a:rPr lang="ru-RU" sz="1700" i="1" dirty="0" smtClean="0"/>
              <a:t>Кодирование:  </a:t>
            </a:r>
            <a:r>
              <a:rPr lang="ru-RU" sz="1700" dirty="0" smtClean="0"/>
              <a:t>преобразование алгоритмов в программный код</a:t>
            </a:r>
          </a:p>
          <a:p>
            <a:pPr>
              <a:spcBef>
                <a:spcPts val="0"/>
              </a:spcBef>
            </a:pPr>
            <a:r>
              <a:rPr lang="ru-RU" sz="1700" dirty="0" smtClean="0"/>
              <a:t>М</a:t>
            </a:r>
            <a:r>
              <a:rPr lang="ru-RU" sz="1700" i="1" dirty="0" smtClean="0"/>
              <a:t>одульное тестирование: </a:t>
            </a:r>
            <a:r>
              <a:rPr lang="ru-RU" sz="1700" dirty="0" smtClean="0"/>
              <a:t>проверка каждого закодированного модуля на наличие ошибок</a:t>
            </a:r>
          </a:p>
          <a:p>
            <a:pPr>
              <a:spcBef>
                <a:spcPts val="0"/>
              </a:spcBef>
            </a:pPr>
            <a:r>
              <a:rPr lang="ru-RU" sz="1700" i="1" dirty="0" smtClean="0"/>
              <a:t>Интеграция и тестирование: </a:t>
            </a:r>
            <a:r>
              <a:rPr lang="ru-RU" sz="1700" dirty="0" smtClean="0"/>
              <a:t>сборка модулей  и интеграционное тестирование</a:t>
            </a:r>
          </a:p>
          <a:p>
            <a:pPr>
              <a:spcBef>
                <a:spcPts val="0"/>
              </a:spcBef>
            </a:pPr>
            <a:r>
              <a:rPr lang="ru-RU" sz="1700" i="1" dirty="0" smtClean="0"/>
              <a:t>Системное и приемочное тестирование: </a:t>
            </a:r>
            <a:r>
              <a:rPr lang="ru-RU" sz="1700" dirty="0" smtClean="0"/>
              <a:t>проверка функционирования программной системы в целом в аппаратной среде в соответствии со спецификацией требований к программному обеспечению</a:t>
            </a:r>
          </a:p>
          <a:p>
            <a:pPr>
              <a:spcBef>
                <a:spcPts val="0"/>
              </a:spcBef>
            </a:pPr>
            <a:r>
              <a:rPr lang="ru-RU" sz="1700" i="1" dirty="0" smtClean="0"/>
              <a:t>Производства и эксплуатация:  </a:t>
            </a:r>
            <a:r>
              <a:rPr lang="ru-RU" sz="1700" dirty="0" smtClean="0"/>
              <a:t>программное обеспечение запускается в производство. На этой же фазе предусмотрены модернизация и внесение поправок в ПО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96863"/>
            <a:ext cx="7543800" cy="79692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dirty="0" smtClean="0"/>
              <a:t>Достоинства V-образной модели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60463"/>
            <a:ext cx="8229600" cy="49704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модель проста в использовании (относительно проекта, для которого она является приемлемой)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в модели предусмотрены аттестация и верификация всех внешних и внутренних полученных данных, а не только самого программного продукта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модель определяет продукты, которые должны быть получены в результате процесса разработки, причем каждые полученные данные должны подвергаться тестированию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благодаря модели легко отслеживать ход процесса разработки, так как в данном случае вполне возможно воспользоваться временной шкалой, а завершение каждой фазы рассматривать в качестве контрольной точки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688975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dirty="0" smtClean="0"/>
              <a:t>Недостатки V-образной модели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33488"/>
            <a:ext cx="8229600" cy="489743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ru-RU" sz="2600" dirty="0" smtClean="0"/>
              <a:t>в модели не учтены итерации между фазами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600" dirty="0" smtClean="0"/>
              <a:t>в модели не предусмотрено внесение динамических изменений на разных этапах жизненного цикла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600" dirty="0" smtClean="0"/>
              <a:t>тестирование требований в жизненном цикле происходит слишком поздно, вследствие чего невозможно внести изменения, не повлияв при этом на график выполнения проекта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600" dirty="0" smtClean="0"/>
              <a:t>в модель не входят действия, направленные на анализ рисков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600" dirty="0" smtClean="0"/>
              <a:t>при использовании модели часто бывает сложно справиться с параллельными событиями</a:t>
            </a:r>
          </a:p>
          <a:p>
            <a:pPr eaLnBrk="1" hangingPunct="1">
              <a:lnSpc>
                <a:spcPct val="90000"/>
              </a:lnSpc>
            </a:pPr>
            <a:endParaRPr lang="ru-RU" altLang="ru-RU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564" y="692696"/>
            <a:ext cx="7543800" cy="652463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4400" dirty="0" smtClean="0"/>
              <a:t>Лекции 7_8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3588" y="2024844"/>
            <a:ext cx="7772400" cy="349336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ru-RU" sz="2600" dirty="0" smtClean="0"/>
              <a:t>  </a:t>
            </a:r>
            <a:r>
              <a:rPr lang="ru-RU" altLang="ru-RU" sz="2600" dirty="0" smtClean="0"/>
              <a:t> </a:t>
            </a:r>
            <a:r>
              <a:rPr lang="ru-RU" altLang="ru-RU" dirty="0" smtClean="0"/>
              <a:t>Модели жизненного цикла программного обеспечения. Каскадная модель и ее модификации. Модель </a:t>
            </a:r>
            <a:r>
              <a:rPr lang="ru-RU" altLang="ru-RU" dirty="0" err="1" smtClean="0"/>
              <a:t>прототипирования</a:t>
            </a:r>
            <a:r>
              <a:rPr lang="ru-RU" altLang="ru-RU" dirty="0" smtClean="0"/>
              <a:t> жизненного цикла разработки ПО. Модель быстрой разработки приложений </a:t>
            </a:r>
            <a:r>
              <a:rPr lang="en-US" altLang="ru-RU" dirty="0" smtClean="0"/>
              <a:t>RAD</a:t>
            </a:r>
            <a:r>
              <a:rPr lang="ru-RU" altLang="ru-RU" dirty="0" smtClean="0"/>
              <a:t>. Инкрементная и спиральная модели жизненного цикла разработки ПО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74638"/>
            <a:ext cx="8075240" cy="1143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3600" dirty="0" smtClean="0"/>
              <a:t>Область применения V-образной модели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520788"/>
            <a:ext cx="8229600" cy="1817749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когда вся информация о требованиях доступна заранее</a:t>
            </a:r>
          </a:p>
          <a:p>
            <a:pPr eaLnBrk="1" hangingPunct="1"/>
            <a:r>
              <a:rPr lang="ru-RU" altLang="ru-RU" dirty="0" smtClean="0"/>
              <a:t>при разработке систем высокой надежности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31540" y="3681028"/>
            <a:ext cx="8208912" cy="2374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>
              <a:defRPr/>
            </a:pPr>
            <a:r>
              <a:rPr lang="ru-RU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V-образная модель применяется при создании:</a:t>
            </a:r>
          </a:p>
          <a:p>
            <a:pPr marL="0" lvl="1">
              <a:buFont typeface="Arial" pitchFamily="34" charset="0"/>
              <a:buChar char="•"/>
              <a:defRPr/>
            </a:pPr>
            <a:r>
              <a:rPr lang="ru-RU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прикладных программ для наблюдения за пациентами в клиниках;</a:t>
            </a:r>
          </a:p>
          <a:p>
            <a:pPr marL="0" lvl="1">
              <a:buFont typeface="Arial" pitchFamily="34" charset="0"/>
              <a:buChar char="•"/>
              <a:defRPr/>
            </a:pPr>
            <a:r>
              <a:rPr lang="ru-RU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встроенного ПО для устройств управления аварийными подушками безопасности в автомобилях</a:t>
            </a:r>
          </a:p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9532" y="368660"/>
            <a:ext cx="8100900" cy="100802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3600" dirty="0" smtClean="0"/>
              <a:t>Упрощенный процесс системного проектирования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3545" y="1376772"/>
            <a:ext cx="8229600" cy="234026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400" dirty="0" smtClean="0"/>
              <a:t>сбор и анализ требований</a:t>
            </a:r>
          </a:p>
          <a:p>
            <a:pPr eaLnBrk="1" hangingPunct="1"/>
            <a:r>
              <a:rPr lang="ru-RU" altLang="ru-RU" sz="2400" dirty="0" smtClean="0"/>
              <a:t>разработка архитектуры (определение и составление спецификаций систем)</a:t>
            </a:r>
          </a:p>
          <a:p>
            <a:pPr eaLnBrk="1" hangingPunct="1"/>
            <a:r>
              <a:rPr lang="ru-RU" altLang="ru-RU" sz="2400" dirty="0" smtClean="0"/>
              <a:t>разработка подсистем</a:t>
            </a:r>
          </a:p>
          <a:p>
            <a:pPr eaLnBrk="1" hangingPunct="1"/>
            <a:r>
              <a:rPr lang="ru-RU" altLang="ru-RU" sz="2400" dirty="0" smtClean="0"/>
              <a:t>интеграция и проверка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15234" y="3786127"/>
            <a:ext cx="7848872" cy="871284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ru-RU" altLang="ru-RU" sz="3000" dirty="0" smtClean="0"/>
              <a:t>Недостатки процесса системного проектирования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15234" y="4653136"/>
            <a:ext cx="8050978" cy="203890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ru-RU" altLang="ru-RU" sz="2200" dirty="0" smtClean="0"/>
              <a:t>классическое системное проектирование определяется документацией</a:t>
            </a:r>
          </a:p>
          <a:p>
            <a:pPr fontAlgn="auto">
              <a:spcAft>
                <a:spcPts val="0"/>
              </a:spcAft>
            </a:pPr>
            <a:r>
              <a:rPr lang="ru-RU" altLang="ru-RU" sz="2200" dirty="0" smtClean="0"/>
              <a:t>интеграция является конечной, а не пошаговой операцией </a:t>
            </a:r>
          </a:p>
          <a:p>
            <a:pPr fontAlgn="auto">
              <a:spcAft>
                <a:spcPts val="0"/>
              </a:spcAft>
            </a:pPr>
            <a:r>
              <a:rPr lang="ru-RU" altLang="ru-RU" sz="2200" dirty="0" smtClean="0"/>
              <a:t>сложные и противоречивые взаимосвязи между генеральным подрядчиком и субподрядчиками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 rot="10800000" flipV="1">
            <a:off x="357188" y="1746250"/>
            <a:ext cx="8031162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+mn-lt"/>
              </a:rPr>
              <a:t>«Основное заблуждение каскадной модели состоит в предположениях, что проект проходит через весь процесс один раз, архитектура хороша и проста в использовании, проект осуществления разумен, а ошибки в реализации устраняются по мере тестирования. Иными словами, каскадная модель исходит из того, что все ошибки будут сосредоточены в реализации, а потому их устранение происходит равномерно во время тестирования компонентов и системы в целом»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+mn-lt"/>
              </a:rPr>
              <a:t>Ф. Брукс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540" y="332656"/>
            <a:ext cx="8316924" cy="104897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3200" dirty="0" smtClean="0"/>
              <a:t>Причины использования эволюционных и инкрементных моделей жизненного цикла ПО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9532" y="1772816"/>
            <a:ext cx="8362950" cy="4851486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900" dirty="0"/>
              <a:t> </a:t>
            </a:r>
            <a:r>
              <a:rPr lang="ru-RU" altLang="ru-RU" sz="1900" dirty="0" smtClean="0"/>
              <a:t>  </a:t>
            </a:r>
            <a:r>
              <a:rPr lang="ru-RU" altLang="ru-RU" sz="2000" dirty="0" smtClean="0"/>
              <a:t>«В большинстве проектов первая построенная система едва ли пригодна к употреблению. Она может быть слишком медленной, слишком объемной, неудобной в использовании или обладать всеми тремя перечисленными недостатками. Нет другого выбора, кроме как начать с самого начала, приложив все усилия, и построить модернизированную версию, в которой решались бы все три проблемы.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 smtClean="0"/>
              <a:t>     В случае, когда в проекте используется новая системная концепция или новая технология, разработчик вынужден построить систему, которой впоследствии не воспользуется, поскольку даже при наилучшем планировании невозможно предвидеть достижение нужного результата.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 smtClean="0"/>
              <a:t>     Следовательно, вопрос менеджмента заключается не в том, создавать или нет экспериментальную систему, которой затем не воспользуются. Вы в любом случае так и сделаете. Единственный вопрос в том, нужно ли планировать создание продукта одноразового использования заранее или обещать поставить его заказчикам...»</a:t>
            </a:r>
          </a:p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 smtClean="0"/>
              <a:t>Ф. Брукс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96652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3500" dirty="0" smtClean="0"/>
              <a:t>Основные задачи, решаемые за счет создания прототипов: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9572" y="1628800"/>
            <a:ext cx="7772400" cy="3097324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итеративное извлечение и уточнение требований к продукту </a:t>
            </a:r>
          </a:p>
          <a:p>
            <a:pPr eaLnBrk="1" hangingPunct="1"/>
            <a:r>
              <a:rPr lang="ru-RU" altLang="ru-RU" dirty="0" smtClean="0"/>
              <a:t>возможность изменить эксплуатационное окружение программной системы</a:t>
            </a:r>
          </a:p>
          <a:p>
            <a:pPr eaLnBrk="1" hangingPunct="1"/>
            <a:r>
              <a:rPr lang="ru-RU" altLang="ru-RU" dirty="0" smtClean="0"/>
              <a:t>снижение неопределенности (а следовательно, и рисков) по мере завершения каждой итерации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5556" y="4653136"/>
            <a:ext cx="7884876" cy="1785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Прототип - легко поддающаяся модификации и расширению рабочая модель разрабатываемого программного средства (или системы), позволяющая пользователю получить представление о его ключевых свойствах до полной реализации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68660"/>
            <a:ext cx="7772400" cy="1143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2800" dirty="0" smtClean="0"/>
              <a:t>Снижение неопределенности и инкрементное расширение функциональности при итеративной организации жизненного цикла </a:t>
            </a:r>
          </a:p>
        </p:txBody>
      </p:sp>
      <p:pic>
        <p:nvPicPr>
          <p:cNvPr id="28675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568" y="1628800"/>
            <a:ext cx="7561263" cy="47990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96863"/>
            <a:ext cx="7543800" cy="101282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3600" dirty="0" smtClean="0"/>
              <a:t>Модель </a:t>
            </a:r>
            <a:r>
              <a:rPr lang="ru-RU" altLang="ru-RU" sz="3600" dirty="0" err="1" smtClean="0"/>
              <a:t>прототипирования</a:t>
            </a:r>
            <a:r>
              <a:rPr lang="ru-RU" altLang="ru-RU" sz="3600" dirty="0" smtClean="0"/>
              <a:t> жизненного цикла разработки ПО </a:t>
            </a:r>
          </a:p>
        </p:txBody>
      </p:sp>
      <p:grpSp>
        <p:nvGrpSpPr>
          <p:cNvPr id="29699" name="Group 5"/>
          <p:cNvGrpSpPr>
            <a:grpSpLocks/>
          </p:cNvGrpSpPr>
          <p:nvPr/>
        </p:nvGrpSpPr>
        <p:grpSpPr bwMode="auto">
          <a:xfrm>
            <a:off x="431800" y="1449388"/>
            <a:ext cx="7993063" cy="5184775"/>
            <a:chOff x="852" y="663"/>
            <a:chExt cx="5035" cy="3266"/>
          </a:xfrm>
        </p:grpSpPr>
        <p:sp>
          <p:nvSpPr>
            <p:cNvPr id="29700" name="Oval 6"/>
            <p:cNvSpPr>
              <a:spLocks noChangeArrowheads="1"/>
            </p:cNvSpPr>
            <p:nvPr/>
          </p:nvSpPr>
          <p:spPr bwMode="auto">
            <a:xfrm>
              <a:off x="852" y="663"/>
              <a:ext cx="4990" cy="3266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29701" name="Oval 7"/>
            <p:cNvSpPr>
              <a:spLocks noChangeArrowheads="1"/>
            </p:cNvSpPr>
            <p:nvPr/>
          </p:nvSpPr>
          <p:spPr bwMode="auto">
            <a:xfrm>
              <a:off x="1533" y="1106"/>
              <a:ext cx="3628" cy="229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29702" name="Oval 8"/>
            <p:cNvSpPr>
              <a:spLocks noChangeArrowheads="1"/>
            </p:cNvSpPr>
            <p:nvPr/>
          </p:nvSpPr>
          <p:spPr bwMode="auto">
            <a:xfrm>
              <a:off x="1987" y="1480"/>
              <a:ext cx="2720" cy="154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29703" name="Oval 9"/>
            <p:cNvSpPr>
              <a:spLocks noChangeArrowheads="1"/>
            </p:cNvSpPr>
            <p:nvPr/>
          </p:nvSpPr>
          <p:spPr bwMode="auto">
            <a:xfrm>
              <a:off x="2848" y="1899"/>
              <a:ext cx="998" cy="703"/>
            </a:xfrm>
            <a:prstGeom prst="ellipse">
              <a:avLst/>
            </a:prstGeom>
            <a:solidFill>
              <a:srgbClr val="EEE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29704" name="Arc 10"/>
            <p:cNvSpPr>
              <a:spLocks/>
            </p:cNvSpPr>
            <p:nvPr/>
          </p:nvSpPr>
          <p:spPr bwMode="auto">
            <a:xfrm rot="1853654" flipH="1">
              <a:off x="2802" y="1752"/>
              <a:ext cx="317" cy="447"/>
            </a:xfrm>
            <a:custGeom>
              <a:avLst/>
              <a:gdLst>
                <a:gd name="T0" fmla="*/ 0 w 28494"/>
                <a:gd name="T1" fmla="*/ 0 h 34978"/>
                <a:gd name="T2" fmla="*/ 0 w 28494"/>
                <a:gd name="T3" fmla="*/ 0 h 34978"/>
                <a:gd name="T4" fmla="*/ 0 w 28494"/>
                <a:gd name="T5" fmla="*/ 0 h 34978"/>
                <a:gd name="T6" fmla="*/ 0 60000 65536"/>
                <a:gd name="T7" fmla="*/ 0 60000 65536"/>
                <a:gd name="T8" fmla="*/ 0 60000 65536"/>
                <a:gd name="T9" fmla="*/ 0 w 28494"/>
                <a:gd name="T10" fmla="*/ 0 h 34978"/>
                <a:gd name="T11" fmla="*/ 28494 w 28494"/>
                <a:gd name="T12" fmla="*/ 34978 h 349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494" h="34978" fill="none" extrusionOk="0">
                  <a:moveTo>
                    <a:pt x="23852" y="-1"/>
                  </a:moveTo>
                  <a:cubicBezTo>
                    <a:pt x="26858" y="3810"/>
                    <a:pt x="28494" y="8523"/>
                    <a:pt x="28494" y="13378"/>
                  </a:cubicBezTo>
                  <a:cubicBezTo>
                    <a:pt x="28494" y="25307"/>
                    <a:pt x="18823" y="34978"/>
                    <a:pt x="6894" y="34978"/>
                  </a:cubicBezTo>
                  <a:cubicBezTo>
                    <a:pt x="4549" y="34978"/>
                    <a:pt x="2221" y="34596"/>
                    <a:pt x="-1" y="33848"/>
                  </a:cubicBezTo>
                </a:path>
                <a:path w="28494" h="34978" stroke="0" extrusionOk="0">
                  <a:moveTo>
                    <a:pt x="23852" y="-1"/>
                  </a:moveTo>
                  <a:cubicBezTo>
                    <a:pt x="26858" y="3810"/>
                    <a:pt x="28494" y="8523"/>
                    <a:pt x="28494" y="13378"/>
                  </a:cubicBezTo>
                  <a:cubicBezTo>
                    <a:pt x="28494" y="25307"/>
                    <a:pt x="18823" y="34978"/>
                    <a:pt x="6894" y="34978"/>
                  </a:cubicBezTo>
                  <a:cubicBezTo>
                    <a:pt x="4549" y="34978"/>
                    <a:pt x="2221" y="34596"/>
                    <a:pt x="-1" y="33848"/>
                  </a:cubicBezTo>
                  <a:lnTo>
                    <a:pt x="6894" y="13378"/>
                  </a:lnTo>
                  <a:lnTo>
                    <a:pt x="23852" y="-1"/>
                  </a:lnTo>
                  <a:close/>
                </a:path>
              </a:pathLst>
            </a:custGeom>
            <a:noFill/>
            <a:ln w="5715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05" name="Text Box 11"/>
            <p:cNvSpPr txBox="1">
              <a:spLocks noChangeArrowheads="1"/>
            </p:cNvSpPr>
            <p:nvPr/>
          </p:nvSpPr>
          <p:spPr bwMode="auto">
            <a:xfrm>
              <a:off x="3017" y="2021"/>
              <a:ext cx="6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cs typeface="Arial" pitchFamily="34" charset="0"/>
                </a:rPr>
                <a:t>План проекта</a:t>
              </a:r>
            </a:p>
          </p:txBody>
        </p:sp>
        <p:sp>
          <p:nvSpPr>
            <p:cNvPr id="29706" name="Text Box 12"/>
            <p:cNvSpPr txBox="1">
              <a:spLocks noChangeArrowheads="1"/>
            </p:cNvSpPr>
            <p:nvPr/>
          </p:nvSpPr>
          <p:spPr bwMode="auto">
            <a:xfrm>
              <a:off x="2984" y="1522"/>
              <a:ext cx="7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cs typeface="Arial" pitchFamily="34" charset="0"/>
                </a:rPr>
                <a:t>Быстрый анализ</a:t>
              </a:r>
            </a:p>
          </p:txBody>
        </p:sp>
        <p:sp>
          <p:nvSpPr>
            <p:cNvPr id="29707" name="Text Box 13"/>
            <p:cNvSpPr txBox="1">
              <a:spLocks noChangeArrowheads="1"/>
            </p:cNvSpPr>
            <p:nvPr/>
          </p:nvSpPr>
          <p:spPr bwMode="auto">
            <a:xfrm>
              <a:off x="3846" y="1979"/>
              <a:ext cx="771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cs typeface="Arial" pitchFamily="34" charset="0"/>
                </a:rPr>
                <a:t>Создание базы данных</a:t>
              </a:r>
            </a:p>
          </p:txBody>
        </p:sp>
        <p:sp>
          <p:nvSpPr>
            <p:cNvPr id="29708" name="Text Box 14"/>
            <p:cNvSpPr txBox="1">
              <a:spLocks noChangeArrowheads="1"/>
            </p:cNvSpPr>
            <p:nvPr/>
          </p:nvSpPr>
          <p:spPr bwMode="auto">
            <a:xfrm>
              <a:off x="2077" y="2115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cs typeface="Arial" pitchFamily="34" charset="0"/>
                </a:rPr>
                <a:t>Функции</a:t>
              </a:r>
            </a:p>
          </p:txBody>
        </p:sp>
        <p:sp>
          <p:nvSpPr>
            <p:cNvPr id="29709" name="Text Box 15"/>
            <p:cNvSpPr txBox="1">
              <a:spLocks noChangeArrowheads="1"/>
            </p:cNvSpPr>
            <p:nvPr/>
          </p:nvSpPr>
          <p:spPr bwMode="auto">
            <a:xfrm>
              <a:off x="2757" y="2568"/>
              <a:ext cx="117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cs typeface="Arial" pitchFamily="34" charset="0"/>
                </a:rPr>
                <a:t>Пользовательский интерфейс</a:t>
              </a:r>
            </a:p>
          </p:txBody>
        </p:sp>
        <p:sp>
          <p:nvSpPr>
            <p:cNvPr id="29710" name="Text Box 16"/>
            <p:cNvSpPr txBox="1">
              <a:spLocks noChangeArrowheads="1"/>
            </p:cNvSpPr>
            <p:nvPr/>
          </p:nvSpPr>
          <p:spPr bwMode="auto">
            <a:xfrm rot="-1496325">
              <a:off x="2031" y="1298"/>
              <a:ext cx="1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cs typeface="Arial" pitchFamily="34" charset="0"/>
                </a:rPr>
                <a:t>Итеративное</a:t>
              </a:r>
            </a:p>
          </p:txBody>
        </p:sp>
        <p:sp>
          <p:nvSpPr>
            <p:cNvPr id="29711" name="Text Box 17"/>
            <p:cNvSpPr txBox="1">
              <a:spLocks noChangeArrowheads="1"/>
            </p:cNvSpPr>
            <p:nvPr/>
          </p:nvSpPr>
          <p:spPr bwMode="auto">
            <a:xfrm>
              <a:off x="2576" y="709"/>
              <a:ext cx="145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cs typeface="Arial" pitchFamily="34" charset="0"/>
                </a:rPr>
                <a:t>Производная разработка проекта</a:t>
              </a:r>
            </a:p>
          </p:txBody>
        </p:sp>
        <p:sp>
          <p:nvSpPr>
            <p:cNvPr id="29712" name="Text Box 18"/>
            <p:cNvSpPr txBox="1">
              <a:spLocks noChangeArrowheads="1"/>
            </p:cNvSpPr>
            <p:nvPr/>
          </p:nvSpPr>
          <p:spPr bwMode="auto">
            <a:xfrm>
              <a:off x="5116" y="2069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cs typeface="Arial" pitchFamily="34" charset="0"/>
                </a:rPr>
                <a:t>Подгонка</a:t>
              </a:r>
            </a:p>
          </p:txBody>
        </p:sp>
        <p:sp>
          <p:nvSpPr>
            <p:cNvPr id="29713" name="Text Box 19"/>
            <p:cNvSpPr txBox="1">
              <a:spLocks noChangeArrowheads="1"/>
            </p:cNvSpPr>
            <p:nvPr/>
          </p:nvSpPr>
          <p:spPr bwMode="auto">
            <a:xfrm>
              <a:off x="2666" y="3442"/>
              <a:ext cx="145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cs typeface="Arial" pitchFamily="34" charset="0"/>
                </a:rPr>
                <a:t>Эксплуатация и сопровождение</a:t>
              </a:r>
            </a:p>
          </p:txBody>
        </p:sp>
        <p:sp>
          <p:nvSpPr>
            <p:cNvPr id="29714" name="Text Box 20"/>
            <p:cNvSpPr txBox="1">
              <a:spLocks noChangeArrowheads="1"/>
            </p:cNvSpPr>
            <p:nvPr/>
          </p:nvSpPr>
          <p:spPr bwMode="auto">
            <a:xfrm>
              <a:off x="852" y="1933"/>
              <a:ext cx="681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cs typeface="Arial" pitchFamily="34" charset="0"/>
                </a:rPr>
                <a:t>Утверждение пользователем</a:t>
              </a:r>
            </a:p>
          </p:txBody>
        </p:sp>
        <p:sp>
          <p:nvSpPr>
            <p:cNvPr id="29715" name="Text Box 21"/>
            <p:cNvSpPr txBox="1">
              <a:spLocks noChangeArrowheads="1"/>
            </p:cNvSpPr>
            <p:nvPr/>
          </p:nvSpPr>
          <p:spPr bwMode="auto">
            <a:xfrm rot="1557436">
              <a:off x="3438" y="1385"/>
              <a:ext cx="14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cs typeface="Arial" pitchFamily="34" charset="0"/>
                </a:rPr>
                <a:t>прототипорование</a:t>
              </a:r>
            </a:p>
          </p:txBody>
        </p:sp>
        <p:cxnSp>
          <p:nvCxnSpPr>
            <p:cNvPr id="29716" name="AutoShape 22"/>
            <p:cNvCxnSpPr>
              <a:cxnSpLocks noChangeShapeType="1"/>
              <a:stCxn id="29702" idx="7"/>
              <a:endCxn id="29703" idx="7"/>
            </p:cNvCxnSpPr>
            <p:nvPr/>
          </p:nvCxnSpPr>
          <p:spPr bwMode="auto">
            <a:xfrm flipH="1">
              <a:off x="3700" y="1706"/>
              <a:ext cx="609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7" name="AutoShape 23"/>
            <p:cNvCxnSpPr>
              <a:cxnSpLocks noChangeShapeType="1"/>
              <a:stCxn id="29703" idx="1"/>
              <a:endCxn id="29702" idx="1"/>
            </p:cNvCxnSpPr>
            <p:nvPr/>
          </p:nvCxnSpPr>
          <p:spPr bwMode="auto">
            <a:xfrm flipH="1" flipV="1">
              <a:off x="2385" y="1706"/>
              <a:ext cx="609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8" name="AutoShape 24"/>
            <p:cNvCxnSpPr>
              <a:cxnSpLocks noChangeShapeType="1"/>
              <a:stCxn id="29703" idx="3"/>
              <a:endCxn id="29702" idx="3"/>
            </p:cNvCxnSpPr>
            <p:nvPr/>
          </p:nvCxnSpPr>
          <p:spPr bwMode="auto">
            <a:xfrm flipH="1">
              <a:off x="2385" y="2499"/>
              <a:ext cx="609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9" name="AutoShape 25"/>
            <p:cNvCxnSpPr>
              <a:cxnSpLocks noChangeShapeType="1"/>
              <a:stCxn id="29702" idx="5"/>
              <a:endCxn id="29703" idx="5"/>
            </p:cNvCxnSpPr>
            <p:nvPr/>
          </p:nvCxnSpPr>
          <p:spPr bwMode="auto">
            <a:xfrm flipH="1" flipV="1">
              <a:off x="3700" y="2499"/>
              <a:ext cx="609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0" name="AutoShape 26"/>
            <p:cNvCxnSpPr>
              <a:cxnSpLocks noChangeShapeType="1"/>
              <a:stCxn id="29700" idx="1"/>
              <a:endCxn id="29701" idx="1"/>
            </p:cNvCxnSpPr>
            <p:nvPr/>
          </p:nvCxnSpPr>
          <p:spPr bwMode="auto">
            <a:xfrm>
              <a:off x="1583" y="1141"/>
              <a:ext cx="481" cy="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1" name="AutoShape 27"/>
            <p:cNvCxnSpPr>
              <a:cxnSpLocks noChangeShapeType="1"/>
              <a:stCxn id="29701" idx="7"/>
              <a:endCxn id="29700" idx="7"/>
            </p:cNvCxnSpPr>
            <p:nvPr/>
          </p:nvCxnSpPr>
          <p:spPr bwMode="auto">
            <a:xfrm flipV="1">
              <a:off x="4630" y="1141"/>
              <a:ext cx="481" cy="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2" name="AutoShape 28"/>
            <p:cNvCxnSpPr>
              <a:cxnSpLocks noChangeShapeType="1"/>
              <a:stCxn id="29701" idx="5"/>
              <a:endCxn id="29700" idx="5"/>
            </p:cNvCxnSpPr>
            <p:nvPr/>
          </p:nvCxnSpPr>
          <p:spPr bwMode="auto">
            <a:xfrm>
              <a:off x="4630" y="3062"/>
              <a:ext cx="481" cy="3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3" name="AutoShape 29"/>
            <p:cNvCxnSpPr>
              <a:cxnSpLocks noChangeShapeType="1"/>
              <a:stCxn id="29701" idx="3"/>
              <a:endCxn id="29700" idx="3"/>
            </p:cNvCxnSpPr>
            <p:nvPr/>
          </p:nvCxnSpPr>
          <p:spPr bwMode="auto">
            <a:xfrm flipH="1">
              <a:off x="1583" y="3062"/>
              <a:ext cx="481" cy="3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4" name="Arc 30"/>
            <p:cNvSpPr>
              <a:spLocks/>
            </p:cNvSpPr>
            <p:nvPr/>
          </p:nvSpPr>
          <p:spPr bwMode="auto">
            <a:xfrm rot="9531305" flipH="1">
              <a:off x="3830" y="1616"/>
              <a:ext cx="317" cy="332"/>
            </a:xfrm>
            <a:custGeom>
              <a:avLst/>
              <a:gdLst>
                <a:gd name="T0" fmla="*/ 0 w 28494"/>
                <a:gd name="T1" fmla="*/ 0 h 25961"/>
                <a:gd name="T2" fmla="*/ 0 w 28494"/>
                <a:gd name="T3" fmla="*/ 0 h 25961"/>
                <a:gd name="T4" fmla="*/ 0 w 28494"/>
                <a:gd name="T5" fmla="*/ 0 h 25961"/>
                <a:gd name="T6" fmla="*/ 0 60000 65536"/>
                <a:gd name="T7" fmla="*/ 0 60000 65536"/>
                <a:gd name="T8" fmla="*/ 0 60000 65536"/>
                <a:gd name="T9" fmla="*/ 0 w 28494"/>
                <a:gd name="T10" fmla="*/ 0 h 25961"/>
                <a:gd name="T11" fmla="*/ 28494 w 28494"/>
                <a:gd name="T12" fmla="*/ 25961 h 259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494" h="25961" fill="none" extrusionOk="0">
                  <a:moveTo>
                    <a:pt x="28049" y="-1"/>
                  </a:moveTo>
                  <a:cubicBezTo>
                    <a:pt x="28344" y="1434"/>
                    <a:pt x="28494" y="2895"/>
                    <a:pt x="28494" y="4361"/>
                  </a:cubicBezTo>
                  <a:cubicBezTo>
                    <a:pt x="28494" y="16290"/>
                    <a:pt x="18823" y="25961"/>
                    <a:pt x="6894" y="25961"/>
                  </a:cubicBezTo>
                  <a:cubicBezTo>
                    <a:pt x="4549" y="25961"/>
                    <a:pt x="2221" y="25579"/>
                    <a:pt x="-1" y="24831"/>
                  </a:cubicBezTo>
                </a:path>
                <a:path w="28494" h="25961" stroke="0" extrusionOk="0">
                  <a:moveTo>
                    <a:pt x="28049" y="-1"/>
                  </a:moveTo>
                  <a:cubicBezTo>
                    <a:pt x="28344" y="1434"/>
                    <a:pt x="28494" y="2895"/>
                    <a:pt x="28494" y="4361"/>
                  </a:cubicBezTo>
                  <a:cubicBezTo>
                    <a:pt x="28494" y="16290"/>
                    <a:pt x="18823" y="25961"/>
                    <a:pt x="6894" y="25961"/>
                  </a:cubicBezTo>
                  <a:cubicBezTo>
                    <a:pt x="4549" y="25961"/>
                    <a:pt x="2221" y="25579"/>
                    <a:pt x="-1" y="24831"/>
                  </a:cubicBezTo>
                  <a:lnTo>
                    <a:pt x="6894" y="4361"/>
                  </a:lnTo>
                  <a:lnTo>
                    <a:pt x="28049" y="-1"/>
                  </a:lnTo>
                  <a:close/>
                </a:path>
              </a:pathLst>
            </a:custGeom>
            <a:noFill/>
            <a:ln w="5715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25" name="Arc 31"/>
            <p:cNvSpPr>
              <a:spLocks/>
            </p:cNvSpPr>
            <p:nvPr/>
          </p:nvSpPr>
          <p:spPr bwMode="auto">
            <a:xfrm rot="16322723" flipH="1">
              <a:off x="3898" y="2516"/>
              <a:ext cx="317" cy="332"/>
            </a:xfrm>
            <a:custGeom>
              <a:avLst/>
              <a:gdLst>
                <a:gd name="T0" fmla="*/ 0 w 28494"/>
                <a:gd name="T1" fmla="*/ 0 h 25961"/>
                <a:gd name="T2" fmla="*/ 0 w 28494"/>
                <a:gd name="T3" fmla="*/ 0 h 25961"/>
                <a:gd name="T4" fmla="*/ 0 w 28494"/>
                <a:gd name="T5" fmla="*/ 0 h 25961"/>
                <a:gd name="T6" fmla="*/ 0 60000 65536"/>
                <a:gd name="T7" fmla="*/ 0 60000 65536"/>
                <a:gd name="T8" fmla="*/ 0 60000 65536"/>
                <a:gd name="T9" fmla="*/ 0 w 28494"/>
                <a:gd name="T10" fmla="*/ 0 h 25961"/>
                <a:gd name="T11" fmla="*/ 28494 w 28494"/>
                <a:gd name="T12" fmla="*/ 25961 h 259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494" h="25961" fill="none" extrusionOk="0">
                  <a:moveTo>
                    <a:pt x="28049" y="-1"/>
                  </a:moveTo>
                  <a:cubicBezTo>
                    <a:pt x="28344" y="1434"/>
                    <a:pt x="28494" y="2895"/>
                    <a:pt x="28494" y="4361"/>
                  </a:cubicBezTo>
                  <a:cubicBezTo>
                    <a:pt x="28494" y="16290"/>
                    <a:pt x="18823" y="25961"/>
                    <a:pt x="6894" y="25961"/>
                  </a:cubicBezTo>
                  <a:cubicBezTo>
                    <a:pt x="4549" y="25961"/>
                    <a:pt x="2221" y="25579"/>
                    <a:pt x="-1" y="24831"/>
                  </a:cubicBezTo>
                </a:path>
                <a:path w="28494" h="25961" stroke="0" extrusionOk="0">
                  <a:moveTo>
                    <a:pt x="28049" y="-1"/>
                  </a:moveTo>
                  <a:cubicBezTo>
                    <a:pt x="28344" y="1434"/>
                    <a:pt x="28494" y="2895"/>
                    <a:pt x="28494" y="4361"/>
                  </a:cubicBezTo>
                  <a:cubicBezTo>
                    <a:pt x="28494" y="16290"/>
                    <a:pt x="18823" y="25961"/>
                    <a:pt x="6894" y="25961"/>
                  </a:cubicBezTo>
                  <a:cubicBezTo>
                    <a:pt x="4549" y="25961"/>
                    <a:pt x="2221" y="25579"/>
                    <a:pt x="-1" y="24831"/>
                  </a:cubicBezTo>
                  <a:lnTo>
                    <a:pt x="6894" y="4361"/>
                  </a:lnTo>
                  <a:lnTo>
                    <a:pt x="28049" y="-1"/>
                  </a:lnTo>
                  <a:close/>
                </a:path>
              </a:pathLst>
            </a:custGeom>
            <a:noFill/>
            <a:ln w="5715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26" name="Arc 32"/>
            <p:cNvSpPr>
              <a:spLocks/>
            </p:cNvSpPr>
            <p:nvPr/>
          </p:nvSpPr>
          <p:spPr bwMode="auto">
            <a:xfrm rot="258599" flipH="1">
              <a:off x="2440" y="2463"/>
              <a:ext cx="317" cy="332"/>
            </a:xfrm>
            <a:custGeom>
              <a:avLst/>
              <a:gdLst>
                <a:gd name="T0" fmla="*/ 0 w 28494"/>
                <a:gd name="T1" fmla="*/ 0 h 25961"/>
                <a:gd name="T2" fmla="*/ 0 w 28494"/>
                <a:gd name="T3" fmla="*/ 0 h 25961"/>
                <a:gd name="T4" fmla="*/ 0 w 28494"/>
                <a:gd name="T5" fmla="*/ 0 h 25961"/>
                <a:gd name="T6" fmla="*/ 0 60000 65536"/>
                <a:gd name="T7" fmla="*/ 0 60000 65536"/>
                <a:gd name="T8" fmla="*/ 0 60000 65536"/>
                <a:gd name="T9" fmla="*/ 0 w 28494"/>
                <a:gd name="T10" fmla="*/ 0 h 25961"/>
                <a:gd name="T11" fmla="*/ 28494 w 28494"/>
                <a:gd name="T12" fmla="*/ 25961 h 259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494" h="25961" fill="none" extrusionOk="0">
                  <a:moveTo>
                    <a:pt x="28049" y="-1"/>
                  </a:moveTo>
                  <a:cubicBezTo>
                    <a:pt x="28344" y="1434"/>
                    <a:pt x="28494" y="2895"/>
                    <a:pt x="28494" y="4361"/>
                  </a:cubicBezTo>
                  <a:cubicBezTo>
                    <a:pt x="28494" y="16290"/>
                    <a:pt x="18823" y="25961"/>
                    <a:pt x="6894" y="25961"/>
                  </a:cubicBezTo>
                  <a:cubicBezTo>
                    <a:pt x="4549" y="25961"/>
                    <a:pt x="2221" y="25579"/>
                    <a:pt x="-1" y="24831"/>
                  </a:cubicBezTo>
                </a:path>
                <a:path w="28494" h="25961" stroke="0" extrusionOk="0">
                  <a:moveTo>
                    <a:pt x="28049" y="-1"/>
                  </a:moveTo>
                  <a:cubicBezTo>
                    <a:pt x="28344" y="1434"/>
                    <a:pt x="28494" y="2895"/>
                    <a:pt x="28494" y="4361"/>
                  </a:cubicBezTo>
                  <a:cubicBezTo>
                    <a:pt x="28494" y="16290"/>
                    <a:pt x="18823" y="25961"/>
                    <a:pt x="6894" y="25961"/>
                  </a:cubicBezTo>
                  <a:cubicBezTo>
                    <a:pt x="4549" y="25961"/>
                    <a:pt x="2221" y="25579"/>
                    <a:pt x="-1" y="24831"/>
                  </a:cubicBezTo>
                  <a:lnTo>
                    <a:pt x="6894" y="4361"/>
                  </a:lnTo>
                  <a:lnTo>
                    <a:pt x="28049" y="-1"/>
                  </a:lnTo>
                  <a:close/>
                </a:path>
              </a:pathLst>
            </a:custGeom>
            <a:noFill/>
            <a:ln w="5715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27" name="Arc 33"/>
            <p:cNvSpPr>
              <a:spLocks/>
            </p:cNvSpPr>
            <p:nvPr/>
          </p:nvSpPr>
          <p:spPr bwMode="auto">
            <a:xfrm rot="1853654" flipH="1">
              <a:off x="1986" y="1616"/>
              <a:ext cx="317" cy="447"/>
            </a:xfrm>
            <a:custGeom>
              <a:avLst/>
              <a:gdLst>
                <a:gd name="T0" fmla="*/ 0 w 28494"/>
                <a:gd name="T1" fmla="*/ 0 h 34978"/>
                <a:gd name="T2" fmla="*/ 0 w 28494"/>
                <a:gd name="T3" fmla="*/ 0 h 34978"/>
                <a:gd name="T4" fmla="*/ 0 w 28494"/>
                <a:gd name="T5" fmla="*/ 0 h 34978"/>
                <a:gd name="T6" fmla="*/ 0 60000 65536"/>
                <a:gd name="T7" fmla="*/ 0 60000 65536"/>
                <a:gd name="T8" fmla="*/ 0 60000 65536"/>
                <a:gd name="T9" fmla="*/ 0 w 28494"/>
                <a:gd name="T10" fmla="*/ 0 h 34978"/>
                <a:gd name="T11" fmla="*/ 28494 w 28494"/>
                <a:gd name="T12" fmla="*/ 34978 h 349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494" h="34978" fill="none" extrusionOk="0">
                  <a:moveTo>
                    <a:pt x="23852" y="-1"/>
                  </a:moveTo>
                  <a:cubicBezTo>
                    <a:pt x="26858" y="3810"/>
                    <a:pt x="28494" y="8523"/>
                    <a:pt x="28494" y="13378"/>
                  </a:cubicBezTo>
                  <a:cubicBezTo>
                    <a:pt x="28494" y="25307"/>
                    <a:pt x="18823" y="34978"/>
                    <a:pt x="6894" y="34978"/>
                  </a:cubicBezTo>
                  <a:cubicBezTo>
                    <a:pt x="4549" y="34978"/>
                    <a:pt x="2221" y="34596"/>
                    <a:pt x="-1" y="33848"/>
                  </a:cubicBezTo>
                </a:path>
                <a:path w="28494" h="34978" stroke="0" extrusionOk="0">
                  <a:moveTo>
                    <a:pt x="23852" y="-1"/>
                  </a:moveTo>
                  <a:cubicBezTo>
                    <a:pt x="26858" y="3810"/>
                    <a:pt x="28494" y="8523"/>
                    <a:pt x="28494" y="13378"/>
                  </a:cubicBezTo>
                  <a:cubicBezTo>
                    <a:pt x="28494" y="25307"/>
                    <a:pt x="18823" y="34978"/>
                    <a:pt x="6894" y="34978"/>
                  </a:cubicBezTo>
                  <a:cubicBezTo>
                    <a:pt x="4549" y="34978"/>
                    <a:pt x="2221" y="34596"/>
                    <a:pt x="-1" y="33848"/>
                  </a:cubicBezTo>
                  <a:lnTo>
                    <a:pt x="6894" y="13378"/>
                  </a:lnTo>
                  <a:lnTo>
                    <a:pt x="23852" y="-1"/>
                  </a:lnTo>
                  <a:close/>
                </a:path>
              </a:pathLst>
            </a:custGeom>
            <a:noFill/>
            <a:ln w="5715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28" name="Arc 34"/>
            <p:cNvSpPr>
              <a:spLocks/>
            </p:cNvSpPr>
            <p:nvPr/>
          </p:nvSpPr>
          <p:spPr bwMode="auto">
            <a:xfrm rot="18069001" flipH="1">
              <a:off x="1416" y="2529"/>
              <a:ext cx="317" cy="447"/>
            </a:xfrm>
            <a:custGeom>
              <a:avLst/>
              <a:gdLst>
                <a:gd name="T0" fmla="*/ 0 w 28494"/>
                <a:gd name="T1" fmla="*/ 0 h 34978"/>
                <a:gd name="T2" fmla="*/ 0 w 28494"/>
                <a:gd name="T3" fmla="*/ 0 h 34978"/>
                <a:gd name="T4" fmla="*/ 0 w 28494"/>
                <a:gd name="T5" fmla="*/ 0 h 34978"/>
                <a:gd name="T6" fmla="*/ 0 60000 65536"/>
                <a:gd name="T7" fmla="*/ 0 60000 65536"/>
                <a:gd name="T8" fmla="*/ 0 60000 65536"/>
                <a:gd name="T9" fmla="*/ 0 w 28494"/>
                <a:gd name="T10" fmla="*/ 0 h 34978"/>
                <a:gd name="T11" fmla="*/ 28494 w 28494"/>
                <a:gd name="T12" fmla="*/ 34978 h 349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494" h="34978" fill="none" extrusionOk="0">
                  <a:moveTo>
                    <a:pt x="23852" y="-1"/>
                  </a:moveTo>
                  <a:cubicBezTo>
                    <a:pt x="26858" y="3810"/>
                    <a:pt x="28494" y="8523"/>
                    <a:pt x="28494" y="13378"/>
                  </a:cubicBezTo>
                  <a:cubicBezTo>
                    <a:pt x="28494" y="25307"/>
                    <a:pt x="18823" y="34978"/>
                    <a:pt x="6894" y="34978"/>
                  </a:cubicBezTo>
                  <a:cubicBezTo>
                    <a:pt x="4549" y="34978"/>
                    <a:pt x="2221" y="34596"/>
                    <a:pt x="-1" y="33848"/>
                  </a:cubicBezTo>
                </a:path>
                <a:path w="28494" h="34978" stroke="0" extrusionOk="0">
                  <a:moveTo>
                    <a:pt x="23852" y="-1"/>
                  </a:moveTo>
                  <a:cubicBezTo>
                    <a:pt x="26858" y="3810"/>
                    <a:pt x="28494" y="8523"/>
                    <a:pt x="28494" y="13378"/>
                  </a:cubicBezTo>
                  <a:cubicBezTo>
                    <a:pt x="28494" y="25307"/>
                    <a:pt x="18823" y="34978"/>
                    <a:pt x="6894" y="34978"/>
                  </a:cubicBezTo>
                  <a:cubicBezTo>
                    <a:pt x="4549" y="34978"/>
                    <a:pt x="2221" y="34596"/>
                    <a:pt x="-1" y="33848"/>
                  </a:cubicBezTo>
                  <a:lnTo>
                    <a:pt x="6894" y="13378"/>
                  </a:lnTo>
                  <a:lnTo>
                    <a:pt x="23852" y="-1"/>
                  </a:lnTo>
                  <a:close/>
                </a:path>
              </a:pathLst>
            </a:custGeom>
            <a:noFill/>
            <a:ln w="5715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29" name="Arc 35"/>
            <p:cNvSpPr>
              <a:spLocks/>
            </p:cNvSpPr>
            <p:nvPr/>
          </p:nvSpPr>
          <p:spPr bwMode="auto">
            <a:xfrm rot="3693125" flipH="1">
              <a:off x="1791" y="888"/>
              <a:ext cx="240" cy="787"/>
            </a:xfrm>
            <a:custGeom>
              <a:avLst/>
              <a:gdLst>
                <a:gd name="T0" fmla="*/ 0 w 21600"/>
                <a:gd name="T1" fmla="*/ 0 h 34722"/>
                <a:gd name="T2" fmla="*/ 0 w 21600"/>
                <a:gd name="T3" fmla="*/ 0 h 34722"/>
                <a:gd name="T4" fmla="*/ 0 w 21600"/>
                <a:gd name="T5" fmla="*/ 0 h 3472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722"/>
                <a:gd name="T11" fmla="*/ 21600 w 21600"/>
                <a:gd name="T12" fmla="*/ 34722 h 347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722" fill="none" extrusionOk="0">
                  <a:moveTo>
                    <a:pt x="16958" y="-1"/>
                  </a:moveTo>
                  <a:cubicBezTo>
                    <a:pt x="19964" y="3810"/>
                    <a:pt x="21600" y="8523"/>
                    <a:pt x="21600" y="13378"/>
                  </a:cubicBezTo>
                  <a:cubicBezTo>
                    <a:pt x="21600" y="24026"/>
                    <a:pt x="13839" y="33085"/>
                    <a:pt x="3317" y="34721"/>
                  </a:cubicBezTo>
                </a:path>
                <a:path w="21600" h="34722" stroke="0" extrusionOk="0">
                  <a:moveTo>
                    <a:pt x="16958" y="-1"/>
                  </a:moveTo>
                  <a:cubicBezTo>
                    <a:pt x="19964" y="3810"/>
                    <a:pt x="21600" y="8523"/>
                    <a:pt x="21600" y="13378"/>
                  </a:cubicBezTo>
                  <a:cubicBezTo>
                    <a:pt x="21600" y="24026"/>
                    <a:pt x="13839" y="33085"/>
                    <a:pt x="3317" y="34721"/>
                  </a:cubicBezTo>
                  <a:lnTo>
                    <a:pt x="0" y="13378"/>
                  </a:lnTo>
                  <a:lnTo>
                    <a:pt x="16958" y="-1"/>
                  </a:lnTo>
                  <a:close/>
                </a:path>
              </a:pathLst>
            </a:custGeom>
            <a:noFill/>
            <a:ln w="5715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30" name="Arc 36"/>
            <p:cNvSpPr>
              <a:spLocks/>
            </p:cNvSpPr>
            <p:nvPr/>
          </p:nvSpPr>
          <p:spPr bwMode="auto">
            <a:xfrm rot="8331747" flipH="1">
              <a:off x="4800" y="966"/>
              <a:ext cx="240" cy="787"/>
            </a:xfrm>
            <a:custGeom>
              <a:avLst/>
              <a:gdLst>
                <a:gd name="T0" fmla="*/ 0 w 21600"/>
                <a:gd name="T1" fmla="*/ 0 h 34722"/>
                <a:gd name="T2" fmla="*/ 0 w 21600"/>
                <a:gd name="T3" fmla="*/ 0 h 34722"/>
                <a:gd name="T4" fmla="*/ 0 w 21600"/>
                <a:gd name="T5" fmla="*/ 0 h 3472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722"/>
                <a:gd name="T11" fmla="*/ 21600 w 21600"/>
                <a:gd name="T12" fmla="*/ 34722 h 347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722" fill="none" extrusionOk="0">
                  <a:moveTo>
                    <a:pt x="16958" y="-1"/>
                  </a:moveTo>
                  <a:cubicBezTo>
                    <a:pt x="19964" y="3810"/>
                    <a:pt x="21600" y="8523"/>
                    <a:pt x="21600" y="13378"/>
                  </a:cubicBezTo>
                  <a:cubicBezTo>
                    <a:pt x="21600" y="24026"/>
                    <a:pt x="13839" y="33085"/>
                    <a:pt x="3317" y="34721"/>
                  </a:cubicBezTo>
                </a:path>
                <a:path w="21600" h="34722" stroke="0" extrusionOk="0">
                  <a:moveTo>
                    <a:pt x="16958" y="-1"/>
                  </a:moveTo>
                  <a:cubicBezTo>
                    <a:pt x="19964" y="3810"/>
                    <a:pt x="21600" y="8523"/>
                    <a:pt x="21600" y="13378"/>
                  </a:cubicBezTo>
                  <a:cubicBezTo>
                    <a:pt x="21600" y="24026"/>
                    <a:pt x="13839" y="33085"/>
                    <a:pt x="3317" y="34721"/>
                  </a:cubicBezTo>
                  <a:lnTo>
                    <a:pt x="0" y="13378"/>
                  </a:lnTo>
                  <a:lnTo>
                    <a:pt x="16958" y="-1"/>
                  </a:lnTo>
                  <a:close/>
                </a:path>
              </a:pathLst>
            </a:custGeom>
            <a:noFill/>
            <a:ln w="5715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31" name="Arc 37"/>
            <p:cNvSpPr>
              <a:spLocks/>
            </p:cNvSpPr>
            <p:nvPr/>
          </p:nvSpPr>
          <p:spPr bwMode="auto">
            <a:xfrm rot="14759697" flipH="1">
              <a:off x="4709" y="2780"/>
              <a:ext cx="240" cy="787"/>
            </a:xfrm>
            <a:custGeom>
              <a:avLst/>
              <a:gdLst>
                <a:gd name="T0" fmla="*/ 0 w 21600"/>
                <a:gd name="T1" fmla="*/ 0 h 34722"/>
                <a:gd name="T2" fmla="*/ 0 w 21600"/>
                <a:gd name="T3" fmla="*/ 0 h 34722"/>
                <a:gd name="T4" fmla="*/ 0 w 21600"/>
                <a:gd name="T5" fmla="*/ 0 h 3472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722"/>
                <a:gd name="T11" fmla="*/ 21600 w 21600"/>
                <a:gd name="T12" fmla="*/ 34722 h 347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722" fill="none" extrusionOk="0">
                  <a:moveTo>
                    <a:pt x="16958" y="-1"/>
                  </a:moveTo>
                  <a:cubicBezTo>
                    <a:pt x="19964" y="3810"/>
                    <a:pt x="21600" y="8523"/>
                    <a:pt x="21600" y="13378"/>
                  </a:cubicBezTo>
                  <a:cubicBezTo>
                    <a:pt x="21600" y="24026"/>
                    <a:pt x="13839" y="33085"/>
                    <a:pt x="3317" y="34721"/>
                  </a:cubicBezTo>
                </a:path>
                <a:path w="21600" h="34722" stroke="0" extrusionOk="0">
                  <a:moveTo>
                    <a:pt x="16958" y="-1"/>
                  </a:moveTo>
                  <a:cubicBezTo>
                    <a:pt x="19964" y="3810"/>
                    <a:pt x="21600" y="8523"/>
                    <a:pt x="21600" y="13378"/>
                  </a:cubicBezTo>
                  <a:cubicBezTo>
                    <a:pt x="21600" y="24026"/>
                    <a:pt x="13839" y="33085"/>
                    <a:pt x="3317" y="34721"/>
                  </a:cubicBezTo>
                  <a:lnTo>
                    <a:pt x="0" y="13378"/>
                  </a:lnTo>
                  <a:lnTo>
                    <a:pt x="16958" y="-1"/>
                  </a:lnTo>
                  <a:close/>
                </a:path>
              </a:pathLst>
            </a:custGeom>
            <a:noFill/>
            <a:ln w="5715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96652"/>
            <a:ext cx="7844408" cy="972108"/>
          </a:xfrm>
        </p:spPr>
        <p:txBody>
          <a:bodyPr>
            <a:normAutofit fontScale="90000"/>
          </a:bodyPr>
          <a:lstStyle/>
          <a:p>
            <a:pPr>
              <a:lnSpc>
                <a:spcPct val="87000"/>
              </a:lnSpc>
            </a:pPr>
            <a:r>
              <a:rPr lang="ru-RU" dirty="0" smtClean="0"/>
              <a:t>Краткое описание процесса </a:t>
            </a:r>
            <a:r>
              <a:rPr lang="ru-RU" dirty="0" err="1" smtClean="0"/>
              <a:t>прототипирования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75556" y="126876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Разработка предварительного плана проекта на основе предварительных требований</a:t>
            </a:r>
          </a:p>
          <a:p>
            <a:r>
              <a:rPr lang="ru-RU" dirty="0" smtClean="0"/>
              <a:t>Быстрый анализ с целью создания высокоуровневой  модели системы, которая используется для построения исходного прототипа в объеме проектирования базы данных и пользовательского интерфейса, а также разработки некоторых функций</a:t>
            </a:r>
          </a:p>
          <a:p>
            <a:r>
              <a:rPr lang="ru-RU" dirty="0" smtClean="0"/>
              <a:t>Итерационный процесс быстрого </a:t>
            </a:r>
            <a:r>
              <a:rPr lang="ru-RU" dirty="0" err="1" smtClean="0"/>
              <a:t>прототипирования</a:t>
            </a:r>
            <a:r>
              <a:rPr lang="ru-RU" dirty="0" smtClean="0"/>
              <a:t>, в ходе которого разработчики демонстрируют очередной прототип, а пользователи оценивают его функционирование. Обнаружившиеся проблемы устраняются совместными усилиями обеих сторон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0"/>
            <a:ext cx="7543800" cy="89535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3200" dirty="0" smtClean="0"/>
              <a:t>Достоинства модели быстрого </a:t>
            </a:r>
            <a:r>
              <a:rPr lang="ru-RU" altLang="ru-RU" sz="3200" dirty="0" err="1" smtClean="0"/>
              <a:t>прототипирования</a:t>
            </a:r>
            <a:r>
              <a:rPr lang="ru-RU" altLang="ru-RU" sz="3200" dirty="0" smtClean="0"/>
              <a:t>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388" y="908050"/>
            <a:ext cx="8750300" cy="580548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ru-RU" altLang="ru-RU" sz="1800" dirty="0" smtClean="0"/>
              <a:t>взаимодействие пользователя и/или заказчика с системой начинается на раннем этапе разработки, что минимизирует возможность возникновения разногласий</a:t>
            </a:r>
          </a:p>
          <a:p>
            <a:pPr algn="just">
              <a:lnSpc>
                <a:spcPct val="80000"/>
              </a:lnSpc>
            </a:pPr>
            <a:r>
              <a:rPr lang="ru-RU" altLang="ru-RU" sz="1800" dirty="0" smtClean="0"/>
              <a:t>исходя из реакции заказчиков на демонстрацию текущего прототипа продукта, разработчики получают сведения о различных аспектах поведения системы, благодаря чему сводится к минимуму количество неточностей в требованиях и </a:t>
            </a:r>
            <a:r>
              <a:rPr lang="ru-RU" altLang="ru-RU" sz="1800" dirty="0"/>
              <a:t>обеспечивается возможность внести новые </a:t>
            </a:r>
            <a:r>
              <a:rPr lang="ru-RU" altLang="ru-RU" sz="1800" dirty="0" smtClean="0"/>
              <a:t>требования</a:t>
            </a:r>
          </a:p>
          <a:p>
            <a:pPr>
              <a:lnSpc>
                <a:spcPct val="80000"/>
              </a:lnSpc>
            </a:pPr>
            <a:r>
              <a:rPr lang="ru-RU" altLang="ru-RU" sz="1800" dirty="0"/>
              <a:t>возможность наблюдать ту или иную функцию в действии побуждает к разработке дополнительных функциональных возможностей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800" dirty="0" smtClean="0"/>
              <a:t>модель позволяет выполнять гибкое проектирование и разработку, включая несколько итераций на всех фазах жизненного цикла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800" dirty="0" smtClean="0"/>
              <a:t>благодаря меньшему объему доработок уменьшаются совокупные затраты на разработку и обеспечивается управление рисками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800" dirty="0" smtClean="0"/>
              <a:t>документация сконцентрирована на конечном продукте, а не на процессе его разработки</a:t>
            </a:r>
          </a:p>
          <a:p>
            <a:pPr>
              <a:lnSpc>
                <a:spcPct val="80000"/>
              </a:lnSpc>
            </a:pPr>
            <a:r>
              <a:rPr lang="ru-RU" altLang="ru-RU" sz="1800" dirty="0"/>
              <a:t>при использовании модели заказчикам демонстрируются постоянные, видимые признаки прогресса в реализации проекта, что дает им возможность чувствовать себя более уверенно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800" dirty="0" smtClean="0"/>
              <a:t>принимая участие в процессе разработки на протяжении всего жизненного цикла, пользователи в большей степени будут удовлетворены полученными результатами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4" y="225425"/>
            <a:ext cx="7849629" cy="97631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3600" dirty="0" smtClean="0"/>
              <a:t>Недостатки модели быстрого </a:t>
            </a:r>
            <a:r>
              <a:rPr lang="ru-RU" altLang="ru-RU" sz="3600" dirty="0" err="1" smtClean="0"/>
              <a:t>прототипирования</a:t>
            </a:r>
            <a:endParaRPr lang="ru-RU" altLang="ru-RU" sz="3600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5516" y="1376772"/>
            <a:ext cx="8640763" cy="511240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модель может быть отклонена из-за сложившейся репутации о ней как о методе разработки «на скорую руку»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с учетом создания рабочего прототипа, качеству всего ПО или долгосрочной эксплуатационной надежности может быть уделено недостаточно внимания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при использовании модели решение трудных проблем может отодвигаться на будущее. Это может привести к тому, что результирующие программные продукты не оправдают надежд, которые возлагались на прототип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на итерационном этапе быстрый прототип представляет собой частичную реализацию системы, поэтому если выполнение проекта завершается досрочно, у конечного пользователя останется лишь незавершенный продукт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разработанные прототипы часто страдают от неадекватной или недостающей документации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заказчик может предпочесть получить прототип, вместо того, чтобы ждать появления полной, хорошо продуманной версии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5556" y="260648"/>
            <a:ext cx="7772400" cy="904962"/>
          </a:xfrm>
        </p:spPr>
        <p:txBody>
          <a:bodyPr/>
          <a:lstStyle/>
          <a:p>
            <a:r>
              <a:rPr lang="ru-RU" dirty="0" smtClean="0"/>
              <a:t>Разработка ПО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6457924" cy="435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84168" y="1412776"/>
            <a:ext cx="28443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n-lt"/>
              </a:rPr>
              <a:t>Стандарт ISO/IEC 12207 не предлагает конкретные методы разработки программного обеспечения: его положения являются общими для любых проектов по созданию ПО. Для каждого конкретного программного проекта необходимо разработать (а чаще - отобрать и адаптировать) свою модель жизненного цикла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188913"/>
            <a:ext cx="7543800" cy="112077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3600" dirty="0" smtClean="0"/>
              <a:t>Случаи применения модели быстрого </a:t>
            </a:r>
            <a:r>
              <a:rPr lang="ru-RU" altLang="ru-RU" sz="3600" dirty="0" err="1" smtClean="0"/>
              <a:t>прототипирования</a:t>
            </a:r>
            <a:endParaRPr lang="ru-RU" altLang="ru-RU" sz="3600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3229" y="1412776"/>
            <a:ext cx="8301558" cy="3997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требования не известны заранее, или непостоянны, они могут быть неверно истолкованы или неудачно сформулированы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существует потребность в разработке пользовательских интерфейсов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нужна проверка концепции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выполняется новая, не имеющая аналогов разработка (в отличие от эксплуатации продукта на уже существующей системе)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разработчики не уверены в том, какую оптимальную архитектуру или алгоритмы следует применять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алгоритмы или системные интерфейсы усложнены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требуется продемонстрировать техническую осуществимость, когда технический риск высок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в проектах по разработке ПО со средней и/или высокой степенью риска</a:t>
            </a:r>
          </a:p>
          <a:p>
            <a:pPr>
              <a:lnSpc>
                <a:spcPct val="80000"/>
              </a:lnSpc>
            </a:pPr>
            <a:r>
              <a:rPr lang="ru-RU" altLang="ru-RU" sz="2000" dirty="0"/>
              <a:t>заказчик настаивает на временных демонстрациях прогресса </a:t>
            </a:r>
            <a:r>
              <a:rPr lang="ru-RU" altLang="ru-RU" sz="2000" dirty="0" smtClean="0"/>
              <a:t>разработки</a:t>
            </a:r>
          </a:p>
          <a:p>
            <a:pPr eaLnBrk="1" hangingPunct="1">
              <a:lnSpc>
                <a:spcPct val="80000"/>
              </a:lnSpc>
            </a:pPr>
            <a:endParaRPr lang="ru-RU" altLang="ru-RU" sz="19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490192" y="5481228"/>
            <a:ext cx="8280920" cy="792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000" dirty="0">
                <a:solidFill>
                  <a:schemeClr val="tx1"/>
                </a:solidFill>
              </a:rPr>
              <a:t>Чаще всего модель </a:t>
            </a:r>
            <a:r>
              <a:rPr lang="ru-RU" sz="2000" dirty="0" err="1">
                <a:solidFill>
                  <a:schemeClr val="tx1"/>
                </a:solidFill>
              </a:rPr>
              <a:t>прототипирования</a:t>
            </a:r>
            <a:r>
              <a:rPr lang="ru-RU" sz="2000" dirty="0">
                <a:solidFill>
                  <a:schemeClr val="tx1"/>
                </a:solidFill>
              </a:rPr>
              <a:t> применяется в системах с ярко выраженным пользовательским интерфейсом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25425"/>
            <a:ext cx="7543800" cy="94138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3200" dirty="0" smtClean="0"/>
              <a:t>Модель быстрой разработки приложений RAD (</a:t>
            </a:r>
            <a:r>
              <a:rPr lang="ru-RU" altLang="ru-RU" sz="3200" dirty="0" err="1" smtClean="0"/>
              <a:t>Rapid</a:t>
            </a:r>
            <a:r>
              <a:rPr lang="ru-RU" altLang="ru-RU" sz="3200" dirty="0" smtClean="0"/>
              <a:t> </a:t>
            </a:r>
            <a:r>
              <a:rPr lang="ru-RU" altLang="ru-RU" sz="3200" dirty="0" err="1" smtClean="0"/>
              <a:t>Application</a:t>
            </a:r>
            <a:r>
              <a:rPr lang="ru-RU" altLang="ru-RU" sz="3200" dirty="0" smtClean="0"/>
              <a:t> </a:t>
            </a:r>
            <a:r>
              <a:rPr lang="ru-RU" altLang="ru-RU" sz="3200" dirty="0" err="1" smtClean="0"/>
              <a:t>Development</a:t>
            </a:r>
            <a:r>
              <a:rPr lang="ru-RU" altLang="ru-RU" sz="3200" dirty="0" smtClean="0"/>
              <a:t>)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500" y="1340768"/>
            <a:ext cx="5616624" cy="41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6084168" y="1196752"/>
            <a:ext cx="2772308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Базовые предпосылки метода:</a:t>
            </a:r>
          </a:p>
          <a:p>
            <a:pPr>
              <a:buFont typeface="Arial" pitchFamily="34" charset="0"/>
              <a:buChar char="•"/>
            </a:pPr>
            <a:r>
              <a:rPr lang="ru-RU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Создание последовательности прототипов, критический анализ которых производится пользователем </a:t>
            </a:r>
            <a:r>
              <a:rPr lang="ru-RU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ru-RU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заказчиком)</a:t>
            </a:r>
          </a:p>
          <a:p>
            <a:pPr>
              <a:buFont typeface="Arial" pitchFamily="34" charset="0"/>
              <a:buChar char="•"/>
            </a:pPr>
            <a:r>
              <a:rPr lang="ru-RU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Пользователь (заказчик) задействован на всех фазах жизненного цикла разработки проекта</a:t>
            </a:r>
          </a:p>
          <a:p>
            <a:pPr>
              <a:buFont typeface="Arial" pitchFamily="34" charset="0"/>
              <a:buChar char="•"/>
            </a:pPr>
            <a:r>
              <a:rPr lang="ru-RU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Разработка продукта осуществляется в рамках временного блока, продолжительность которого составляет не более 60 дней</a:t>
            </a:r>
            <a:endParaRPr lang="ru-RU" sz="17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9736" y="4725144"/>
            <a:ext cx="5256584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В RAD-модели для ускорения процесса разработки обычно </a:t>
            </a:r>
            <a:r>
              <a:rPr lang="ru-RU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используются различные </a:t>
            </a:r>
            <a:r>
              <a:rPr lang="ru-RU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виды моделирований предметной области, например, функциональное </a:t>
            </a:r>
            <a:r>
              <a:rPr lang="ru-RU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моделирование на базе стандарта </a:t>
            </a:r>
            <a:r>
              <a:rPr 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IDEF0</a:t>
            </a:r>
            <a:r>
              <a:rPr lang="ru-RU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, </a:t>
            </a:r>
            <a:r>
              <a:rPr lang="ru-RU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с помощью которого определяются и </a:t>
            </a:r>
            <a:r>
              <a:rPr lang="ru-RU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анализируются </a:t>
            </a:r>
            <a:r>
              <a:rPr lang="ru-RU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функции и информационные потоки предметной области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24644"/>
            <a:ext cx="7543800" cy="833437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Фазы модели </a:t>
            </a:r>
            <a:r>
              <a:rPr lang="en-US" altLang="ru-RU" dirty="0" smtClean="0">
                <a:latin typeface="Calibri" pitchFamily="34" charset="0"/>
              </a:rPr>
              <a:t>RAD</a:t>
            </a:r>
            <a:endParaRPr lang="ru-RU" altLang="ru-RU" dirty="0" smtClean="0">
              <a:latin typeface="Calibri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9532" y="1052736"/>
            <a:ext cx="8389937" cy="52562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1900" b="1" dirty="0" smtClean="0"/>
              <a:t>этап планирования требований</a:t>
            </a:r>
            <a:r>
              <a:rPr lang="ru-RU" altLang="ru-RU" sz="1900" dirty="0" smtClean="0"/>
              <a:t> — сбор требований выполняется при использовании рабочего метода, называемого совместным планированием требований (</a:t>
            </a:r>
            <a:r>
              <a:rPr lang="en-US" altLang="ru-RU" sz="1900" dirty="0" smtClean="0">
                <a:latin typeface="Cambria" panose="02040503050406030204" pitchFamily="18" charset="0"/>
              </a:rPr>
              <a:t>Joint requirements planning</a:t>
            </a:r>
            <a:r>
              <a:rPr lang="ru-RU" altLang="ru-RU" sz="1900" dirty="0" smtClean="0">
                <a:latin typeface="Cambria" panose="02040503050406030204" pitchFamily="18" charset="0"/>
              </a:rPr>
              <a:t>, </a:t>
            </a:r>
            <a:r>
              <a:rPr lang="en-US" altLang="ru-RU" sz="1900" dirty="0" smtClean="0">
                <a:latin typeface="Cambria" panose="02040503050406030204" pitchFamily="18" charset="0"/>
              </a:rPr>
              <a:t>JRP</a:t>
            </a:r>
            <a:r>
              <a:rPr lang="ru-RU" altLang="ru-RU" sz="1900" dirty="0" smtClean="0"/>
              <a:t>), который представляет собой структурный анализ и обсуждение имеющихся коммерческих задач</a:t>
            </a:r>
            <a:endParaRPr lang="ru-RU" altLang="ru-RU" sz="1900" b="1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1900" b="1" dirty="0" smtClean="0"/>
              <a:t>пользовательское описание</a:t>
            </a:r>
            <a:r>
              <a:rPr lang="ru-RU" altLang="ru-RU" sz="1900" dirty="0" smtClean="0"/>
              <a:t> — совместное проектирование приложения (</a:t>
            </a:r>
            <a:r>
              <a:rPr lang="en-US" altLang="ru-RU" sz="1900" dirty="0" smtClean="0">
                <a:latin typeface="Cambria" panose="02040503050406030204" pitchFamily="18" charset="0"/>
              </a:rPr>
              <a:t>Joint application design</a:t>
            </a:r>
            <a:r>
              <a:rPr lang="ru-RU" altLang="ru-RU" sz="1900" dirty="0" smtClean="0">
                <a:latin typeface="Cambria" panose="02040503050406030204" pitchFamily="18" charset="0"/>
              </a:rPr>
              <a:t>, </a:t>
            </a:r>
            <a:r>
              <a:rPr lang="en-US" altLang="ru-RU" sz="1900" dirty="0" smtClean="0">
                <a:latin typeface="Cambria" panose="02040503050406030204" pitchFamily="18" charset="0"/>
              </a:rPr>
              <a:t>JAD</a:t>
            </a:r>
            <a:r>
              <a:rPr lang="ru-RU" altLang="ru-RU" sz="1900" dirty="0" smtClean="0"/>
              <a:t>) используется с целью привлечения пользователей. На этой фазе проектирования системы, не являющейся промышленной, работающая над проектом команда зачастую использует автоматические инструментальные средства, обеспечивающие сбор пользовательской информации</a:t>
            </a:r>
            <a:endParaRPr lang="ru-RU" altLang="ru-RU" sz="1900" b="1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1900" b="1" dirty="0" smtClean="0"/>
              <a:t>фаза конструирования («до полного завершения») —</a:t>
            </a:r>
            <a:r>
              <a:rPr lang="ru-RU" altLang="ru-RU" sz="1900" dirty="0" smtClean="0"/>
              <a:t> эта фаза объединяет в себе детальное проектирование, кодирование и тестирование, а также поставку программного продукта заказчику за определенное время. Сроки выполнения этой фазы в значительной мере зависят от использования генераторов кода, экранных генераторов и других типов производственных инструментальных средств</a:t>
            </a:r>
            <a:endParaRPr lang="ru-RU" altLang="ru-RU" sz="1900" b="1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1900" b="1" dirty="0" smtClean="0"/>
              <a:t>перевод на новую систему эксплуатации</a:t>
            </a:r>
            <a:r>
              <a:rPr lang="ru-RU" altLang="ru-RU" sz="1900" dirty="0" smtClean="0"/>
              <a:t> — эта фаза включает проведение пользователями приемочных испытаний, установку системы и обучение пользователей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540" y="224644"/>
            <a:ext cx="7543800" cy="760412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Достоинства модели </a:t>
            </a:r>
            <a:r>
              <a:rPr lang="en-US" altLang="ru-RU" dirty="0" smtClean="0"/>
              <a:t>RAD</a:t>
            </a:r>
            <a:endParaRPr lang="ru-RU" altLang="ru-RU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9532" y="1160748"/>
            <a:ext cx="8244916" cy="525684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2200" dirty="0" smtClean="0"/>
              <a:t>время цикла разработки сокращается благодаря использованию мощных инструментальных средств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200" dirty="0" smtClean="0"/>
              <a:t>требуется меньшее количество специалистов (поскольку разработка системы выполняется усилиями команды, осведомленной в предметной области)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200" dirty="0" smtClean="0"/>
              <a:t>благодаря принципу временного блока уменьшаются затраты и риск, связанный с соблюдением графика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200" dirty="0" smtClean="0"/>
              <a:t>обеспечивается эффективное использование имеющихся в наличии ресурсов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200" dirty="0" smtClean="0"/>
              <a:t>постоянное присутствие заказчика сводит до минимума риск неудовлетворенности продуктом и гарантирует соответствие системы коммерческим потребностям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200" dirty="0" smtClean="0"/>
              <a:t>основное внимание переносится с документации на код, причем при этом справедлив принцип «получаете то, что видите» (</a:t>
            </a:r>
            <a:r>
              <a:rPr lang="en-US" altLang="ru-RU" sz="2200" dirty="0" smtClean="0">
                <a:latin typeface="Cambria" panose="02040503050406030204" pitchFamily="18" charset="0"/>
              </a:rPr>
              <a:t>What you see is what you get</a:t>
            </a:r>
            <a:r>
              <a:rPr lang="ru-RU" altLang="ru-RU" sz="2200" dirty="0" smtClean="0"/>
              <a:t>, </a:t>
            </a:r>
            <a:r>
              <a:rPr lang="en-US" altLang="ru-RU" sz="2200" dirty="0" smtClean="0">
                <a:latin typeface="Cambria" panose="02040503050406030204" pitchFamily="18" charset="0"/>
              </a:rPr>
              <a:t>WYSIWYG</a:t>
            </a:r>
            <a:r>
              <a:rPr lang="ru-RU" altLang="ru-RU" sz="22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200" dirty="0" smtClean="0"/>
              <a:t>допускается повторное использование ранее разработанных компонентов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543800" cy="796925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Недостатки модели </a:t>
            </a:r>
            <a:r>
              <a:rPr lang="en-US" altLang="ru-RU" dirty="0" smtClean="0"/>
              <a:t>RAD</a:t>
            </a:r>
            <a:endParaRPr lang="ru-RU" altLang="ru-RU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68413"/>
            <a:ext cx="8229600" cy="504031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2100" dirty="0" smtClean="0"/>
              <a:t>для реализации модели требуются разработчики и заказчики, которые готовы к быстрому выполнению действий ввиду жестких временных ограничений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100" dirty="0" smtClean="0"/>
              <a:t>невозможность участия пользователей на протяжении всего жизненного цикла может негативно сказаться на конечном продукте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100" dirty="0" smtClean="0"/>
              <a:t>при использовании данной модели необходимо достаточное количество высококвалифицированных разработчиков, умеющих применять выбранные  инструментальные средства для сокращения времени разработки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100" dirty="0" smtClean="0"/>
              <a:t>использование модели может оказаться неудачным в случае отсутствия пригодных для повторного использования компонентов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100" dirty="0" smtClean="0"/>
              <a:t>при отсутствии тесного взаимодействия менеджмента проекта как с командой разработчиков, так и с заказчиком, возможно возникновение замкнутого цикла</a:t>
            </a:r>
            <a:r>
              <a:rPr lang="ru-RU" altLang="ru-RU" sz="1500" dirty="0" smtClean="0"/>
              <a:t> </a:t>
            </a:r>
            <a:r>
              <a:rPr lang="ru-RU" altLang="ru-RU" sz="2100" dirty="0"/>
              <a:t>разработки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68300"/>
            <a:ext cx="7543800" cy="68897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/>
              <a:t>Область применения  модели </a:t>
            </a:r>
            <a:r>
              <a:rPr lang="en-US" altLang="ru-RU" sz="3600" dirty="0" smtClean="0"/>
              <a:t>RAD</a:t>
            </a:r>
            <a:endParaRPr lang="ru-RU" altLang="ru-RU" sz="360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0754" y="1160748"/>
            <a:ext cx="8229600" cy="45005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1900" dirty="0" smtClean="0"/>
              <a:t>в системах, которые поддаются моделированию (основанных на использовании компонентных объектов), а также в масштабируемых системах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900" dirty="0" smtClean="0"/>
              <a:t>в системах, требования для которых в достаточной мере известны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900" dirty="0" smtClean="0"/>
              <a:t>в случаях, когда конечный пользователь может принимать участие в процессе разработки на протяжении всего жизненного цикла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900" dirty="0" smtClean="0"/>
              <a:t>при невысокой степени технических рисков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900" dirty="0" smtClean="0"/>
              <a:t>при выполнении проектов, разработка которых должна быть выполнена в сокращенные сроки (как правило, не более чем за 60 дней)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900" dirty="0" smtClean="0"/>
              <a:t>в случаях, когда пригодные к повторному использованию части можно получить из автоматических хранилищ программных продуктов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900" dirty="0" smtClean="0"/>
              <a:t>в системах, которые предназначены для концептуальной проверки, являются некритическими или имеют небольшой размер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900" dirty="0" smtClean="0"/>
              <a:t>когда затраты и соблюдение графика не являются самым важным вопросом (например при разработке внутренних инструментальных средств)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03548" y="5553236"/>
            <a:ext cx="8136904" cy="755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ru-RU" sz="2000" dirty="0">
                <a:solidFill>
                  <a:schemeClr val="tx1"/>
                </a:solidFill>
              </a:rPr>
              <a:t>Модель RAD часто используется при создании информационных систем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548" y="368660"/>
            <a:ext cx="8183252" cy="796950"/>
          </a:xfrm>
        </p:spPr>
        <p:txBody>
          <a:bodyPr/>
          <a:lstStyle/>
          <a:p>
            <a:r>
              <a:rPr lang="ru-RU" dirty="0" smtClean="0"/>
              <a:t>Особенности инкрементной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03548" y="1160748"/>
            <a:ext cx="8183252" cy="3636404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Инкрементная модель основана  на запланированном улучшении </a:t>
            </a:r>
            <a:r>
              <a:rPr lang="ru-RU" sz="2200" dirty="0"/>
              <a:t>продукта в процессе его </a:t>
            </a:r>
            <a:r>
              <a:rPr lang="ru-RU" sz="2200" dirty="0" smtClean="0"/>
              <a:t>ЖЦ</a:t>
            </a:r>
          </a:p>
          <a:p>
            <a:r>
              <a:rPr lang="ru-RU" sz="2200" dirty="0" smtClean="0"/>
              <a:t>При </a:t>
            </a:r>
            <a:r>
              <a:rPr lang="ru-RU" sz="2200" dirty="0"/>
              <a:t>использовании </a:t>
            </a:r>
            <a:r>
              <a:rPr lang="ru-RU" sz="2200" dirty="0" smtClean="0"/>
              <a:t>инкрементных </a:t>
            </a:r>
            <a:r>
              <a:rPr lang="ru-RU" sz="2200" dirty="0"/>
              <a:t>моделей осуществляется изначальная частичная реализация </a:t>
            </a:r>
            <a:r>
              <a:rPr lang="ru-RU" sz="2200" dirty="0" smtClean="0"/>
              <a:t>всей системы </a:t>
            </a:r>
            <a:r>
              <a:rPr lang="ru-RU" sz="2200" dirty="0"/>
              <a:t>(или программного средства</a:t>
            </a:r>
            <a:r>
              <a:rPr lang="ru-RU" sz="2200" dirty="0" smtClean="0"/>
              <a:t>)</a:t>
            </a:r>
          </a:p>
          <a:p>
            <a:r>
              <a:rPr lang="ru-RU" sz="2200" dirty="0" smtClean="0"/>
              <a:t>В </a:t>
            </a:r>
            <a:r>
              <a:rPr lang="ru-RU" sz="2200" dirty="0"/>
              <a:t>первую очередь </a:t>
            </a:r>
            <a:r>
              <a:rPr lang="ru-RU" sz="2200" dirty="0" smtClean="0"/>
              <a:t>реализуются базовые требования, затем следует </a:t>
            </a:r>
            <a:r>
              <a:rPr lang="ru-RU" sz="2200" dirty="0"/>
              <a:t>медленное наращивание </a:t>
            </a:r>
            <a:r>
              <a:rPr lang="ru-RU" sz="2200" dirty="0" smtClean="0"/>
              <a:t>функциональных возможностей </a:t>
            </a:r>
            <a:r>
              <a:rPr lang="ru-RU" sz="2200" dirty="0"/>
              <a:t>или характеристик качества </a:t>
            </a:r>
            <a:r>
              <a:rPr lang="ru-RU" sz="2200" dirty="0" smtClean="0"/>
              <a:t>ПО в </a:t>
            </a:r>
            <a:r>
              <a:rPr lang="ru-RU" sz="2200" dirty="0"/>
              <a:t>реализуемых последовательно прототипах (инкрементах)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8008" y="4797152"/>
            <a:ext cx="8260456" cy="1446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ru-RU" sz="2200" dirty="0">
                <a:latin typeface="+mn-lt"/>
              </a:rPr>
              <a:t>Особенностью инкрементной модели является большое количество циклов разработки при незначительной продолжительности цикла и небольших различиях между инкрементами соседних </a:t>
            </a:r>
            <a:r>
              <a:rPr lang="ru-RU" sz="2200" dirty="0" smtClean="0">
                <a:latin typeface="+mn-lt"/>
              </a:rPr>
              <a:t>циклов</a:t>
            </a:r>
            <a:endParaRPr lang="ru-RU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03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3508375" y="1196975"/>
            <a:ext cx="4519613" cy="3952875"/>
            <a:chOff x="1669" y="890"/>
            <a:chExt cx="3084" cy="2490"/>
          </a:xfrm>
        </p:grpSpPr>
        <p:sp>
          <p:nvSpPr>
            <p:cNvPr id="38945" name="Text Box 3"/>
            <p:cNvSpPr txBox="1">
              <a:spLocks noChangeArrowheads="1"/>
            </p:cNvSpPr>
            <p:nvPr/>
          </p:nvSpPr>
          <p:spPr bwMode="auto">
            <a:xfrm>
              <a:off x="1669" y="890"/>
              <a:ext cx="3084" cy="2490"/>
            </a:xfrm>
            <a:prstGeom prst="rect">
              <a:avLst/>
            </a:prstGeom>
            <a:solidFill>
              <a:srgbClr val="EBFFFF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cs typeface="Arial" pitchFamily="34" charset="0"/>
                </a:rPr>
                <a:t>                                                   Инкремент 3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</p:txBody>
        </p:sp>
        <p:sp>
          <p:nvSpPr>
            <p:cNvPr id="38946" name="Rectangle 4"/>
            <p:cNvSpPr>
              <a:spLocks noChangeArrowheads="1"/>
            </p:cNvSpPr>
            <p:nvPr/>
          </p:nvSpPr>
          <p:spPr bwMode="auto">
            <a:xfrm>
              <a:off x="2031" y="981"/>
              <a:ext cx="1543" cy="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>
                  <a:latin typeface="Times New Roman" pitchFamily="18" charset="0"/>
                  <a:cs typeface="Arial" pitchFamily="34" charset="0"/>
                </a:rPr>
                <a:t>Анализ требований</a:t>
              </a:r>
            </a:p>
          </p:txBody>
        </p:sp>
        <p:sp>
          <p:nvSpPr>
            <p:cNvPr id="38947" name="Rectangle 5"/>
            <p:cNvSpPr>
              <a:spLocks noChangeArrowheads="1"/>
            </p:cNvSpPr>
            <p:nvPr/>
          </p:nvSpPr>
          <p:spPr bwMode="auto">
            <a:xfrm>
              <a:off x="3120" y="2796"/>
              <a:ext cx="1316" cy="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>
                  <a:latin typeface="Times New Roman" pitchFamily="18" charset="0"/>
                  <a:cs typeface="Arial" pitchFamily="34" charset="0"/>
                </a:rPr>
                <a:t>Выходное тестиров.</a:t>
              </a:r>
            </a:p>
          </p:txBody>
        </p:sp>
      </p:grpSp>
      <p:grpSp>
        <p:nvGrpSpPr>
          <p:cNvPr id="38915" name="Group 6"/>
          <p:cNvGrpSpPr>
            <a:grpSpLocks/>
          </p:cNvGrpSpPr>
          <p:nvPr/>
        </p:nvGrpSpPr>
        <p:grpSpPr bwMode="auto">
          <a:xfrm>
            <a:off x="2700338" y="1592263"/>
            <a:ext cx="4518025" cy="3952875"/>
            <a:chOff x="1669" y="890"/>
            <a:chExt cx="3084" cy="2490"/>
          </a:xfrm>
        </p:grpSpPr>
        <p:sp>
          <p:nvSpPr>
            <p:cNvPr id="38942" name="Text Box 7"/>
            <p:cNvSpPr txBox="1">
              <a:spLocks noChangeArrowheads="1"/>
            </p:cNvSpPr>
            <p:nvPr/>
          </p:nvSpPr>
          <p:spPr bwMode="auto">
            <a:xfrm>
              <a:off x="1669" y="890"/>
              <a:ext cx="3084" cy="2490"/>
            </a:xfrm>
            <a:prstGeom prst="rect">
              <a:avLst/>
            </a:prstGeom>
            <a:solidFill>
              <a:srgbClr val="EBFFFF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cs typeface="Arial" pitchFamily="34" charset="0"/>
                </a:rPr>
                <a:t>                                                   Инкремент 2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</p:txBody>
        </p:sp>
        <p:sp>
          <p:nvSpPr>
            <p:cNvPr id="38943" name="Rectangle 8"/>
            <p:cNvSpPr>
              <a:spLocks noChangeArrowheads="1"/>
            </p:cNvSpPr>
            <p:nvPr/>
          </p:nvSpPr>
          <p:spPr bwMode="auto">
            <a:xfrm>
              <a:off x="2031" y="981"/>
              <a:ext cx="1543" cy="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>
                  <a:latin typeface="Times New Roman" pitchFamily="18" charset="0"/>
                  <a:cs typeface="Arial" pitchFamily="34" charset="0"/>
                </a:rPr>
                <a:t>Анализ требований</a:t>
              </a:r>
            </a:p>
          </p:txBody>
        </p:sp>
        <p:sp>
          <p:nvSpPr>
            <p:cNvPr id="38944" name="Rectangle 9"/>
            <p:cNvSpPr>
              <a:spLocks noChangeArrowheads="1"/>
            </p:cNvSpPr>
            <p:nvPr/>
          </p:nvSpPr>
          <p:spPr bwMode="auto">
            <a:xfrm>
              <a:off x="3120" y="2796"/>
              <a:ext cx="1316" cy="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>
                  <a:latin typeface="Times New Roman" pitchFamily="18" charset="0"/>
                  <a:cs typeface="Arial" pitchFamily="34" charset="0"/>
                </a:rPr>
                <a:t>Выходное тестиров.</a:t>
              </a:r>
            </a:p>
          </p:txBody>
        </p:sp>
      </p:grpSp>
      <p:sp>
        <p:nvSpPr>
          <p:cNvPr id="38916" name="Rectangle 10"/>
          <p:cNvSpPr>
            <a:spLocks noGrp="1" noChangeArrowheads="1"/>
          </p:cNvSpPr>
          <p:nvPr>
            <p:ph type="title"/>
          </p:nvPr>
        </p:nvSpPr>
        <p:spPr>
          <a:xfrm>
            <a:off x="358775" y="225425"/>
            <a:ext cx="7543800" cy="688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 smtClean="0"/>
              <a:t>Инкрементная модель</a:t>
            </a:r>
          </a:p>
        </p:txBody>
      </p:sp>
      <p:grpSp>
        <p:nvGrpSpPr>
          <p:cNvPr id="38917" name="Group 12"/>
          <p:cNvGrpSpPr>
            <a:grpSpLocks/>
          </p:cNvGrpSpPr>
          <p:nvPr/>
        </p:nvGrpSpPr>
        <p:grpSpPr bwMode="auto">
          <a:xfrm>
            <a:off x="184150" y="1125538"/>
            <a:ext cx="8728075" cy="5032375"/>
            <a:chOff x="126" y="709"/>
            <a:chExt cx="5956" cy="3170"/>
          </a:xfrm>
        </p:grpSpPr>
        <p:sp>
          <p:nvSpPr>
            <p:cNvPr id="38940" name="Rectangle 13"/>
            <p:cNvSpPr>
              <a:spLocks noChangeArrowheads="1"/>
            </p:cNvSpPr>
            <p:nvPr/>
          </p:nvSpPr>
          <p:spPr bwMode="auto">
            <a:xfrm>
              <a:off x="126" y="709"/>
              <a:ext cx="1154" cy="4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latin typeface="Times New Roman" pitchFamily="18" charset="0"/>
                  <a:cs typeface="Arial" pitchFamily="34" charset="0"/>
                </a:rPr>
                <a:t>Требования и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latin typeface="Times New Roman" pitchFamily="18" charset="0"/>
                  <a:cs typeface="Arial" pitchFamily="34" charset="0"/>
                </a:rPr>
                <a:t>планирование</a:t>
              </a:r>
            </a:p>
          </p:txBody>
        </p:sp>
        <p:sp>
          <p:nvSpPr>
            <p:cNvPr id="38941" name="Rectangle 14"/>
            <p:cNvSpPr>
              <a:spLocks noChangeArrowheads="1"/>
            </p:cNvSpPr>
            <p:nvPr/>
          </p:nvSpPr>
          <p:spPr bwMode="auto">
            <a:xfrm>
              <a:off x="4928" y="3461"/>
              <a:ext cx="1154" cy="4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latin typeface="Times New Roman" pitchFamily="18" charset="0"/>
                  <a:cs typeface="Arial" pitchFamily="34" charset="0"/>
                </a:rPr>
                <a:t>Производство,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latin typeface="Times New Roman" pitchFamily="18" charset="0"/>
                  <a:cs typeface="Arial" pitchFamily="34" charset="0"/>
                </a:rPr>
                <a:t>эксплуатация</a:t>
              </a:r>
              <a:endParaRPr lang="ru-RU" altLang="ru-RU" sz="1800">
                <a:latin typeface="Times New Roman Cyr" charset="-52"/>
                <a:cs typeface="Arial" pitchFamily="34" charset="0"/>
              </a:endParaRPr>
            </a:p>
          </p:txBody>
        </p:sp>
      </p:grpSp>
      <p:grpSp>
        <p:nvGrpSpPr>
          <p:cNvPr id="38918" name="Group 15"/>
          <p:cNvGrpSpPr>
            <a:grpSpLocks/>
          </p:cNvGrpSpPr>
          <p:nvPr/>
        </p:nvGrpSpPr>
        <p:grpSpPr bwMode="auto">
          <a:xfrm>
            <a:off x="1871663" y="2312988"/>
            <a:ext cx="4518025" cy="3952875"/>
            <a:chOff x="1351" y="1207"/>
            <a:chExt cx="3084" cy="2490"/>
          </a:xfrm>
        </p:grpSpPr>
        <p:sp>
          <p:nvSpPr>
            <p:cNvPr id="38925" name="Text Box 16"/>
            <p:cNvSpPr txBox="1">
              <a:spLocks noChangeArrowheads="1"/>
            </p:cNvSpPr>
            <p:nvPr/>
          </p:nvSpPr>
          <p:spPr bwMode="auto">
            <a:xfrm>
              <a:off x="1351" y="1207"/>
              <a:ext cx="3084" cy="249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cs typeface="Arial" pitchFamily="34" charset="0"/>
                </a:rPr>
                <a:t>                                                   Инкремент 1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ru-RU" altLang="ru-RU" sz="1800">
                <a:cs typeface="Arial" pitchFamily="34" charset="0"/>
              </a:endParaRPr>
            </a:p>
          </p:txBody>
        </p:sp>
        <p:sp>
          <p:nvSpPr>
            <p:cNvPr id="38926" name="Rectangle 17"/>
            <p:cNvSpPr>
              <a:spLocks noChangeArrowheads="1"/>
            </p:cNvSpPr>
            <p:nvPr/>
          </p:nvSpPr>
          <p:spPr bwMode="auto">
            <a:xfrm>
              <a:off x="1713" y="1298"/>
              <a:ext cx="1543" cy="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>
                  <a:latin typeface="Times New Roman" pitchFamily="18" charset="0"/>
                  <a:cs typeface="Arial" pitchFamily="34" charset="0"/>
                </a:rPr>
                <a:t>Анализ требований</a:t>
              </a:r>
            </a:p>
          </p:txBody>
        </p:sp>
        <p:sp>
          <p:nvSpPr>
            <p:cNvPr id="38927" name="Rectangle 18"/>
            <p:cNvSpPr>
              <a:spLocks noChangeArrowheads="1"/>
            </p:cNvSpPr>
            <p:nvPr/>
          </p:nvSpPr>
          <p:spPr bwMode="auto">
            <a:xfrm>
              <a:off x="2802" y="3113"/>
              <a:ext cx="1316" cy="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>
                  <a:latin typeface="Times New Roman" pitchFamily="18" charset="0"/>
                  <a:cs typeface="Arial" pitchFamily="34" charset="0"/>
                </a:rPr>
                <a:t>Выходное тестиров.</a:t>
              </a:r>
            </a:p>
          </p:txBody>
        </p:sp>
        <p:sp>
          <p:nvSpPr>
            <p:cNvPr id="38928" name="Rectangle 19"/>
            <p:cNvSpPr>
              <a:spLocks noChangeArrowheads="1"/>
            </p:cNvSpPr>
            <p:nvPr/>
          </p:nvSpPr>
          <p:spPr bwMode="auto">
            <a:xfrm>
              <a:off x="1487" y="2713"/>
              <a:ext cx="1179" cy="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>
                  <a:latin typeface="Times New Roman" pitchFamily="18" charset="0"/>
                  <a:cs typeface="Arial" pitchFamily="34" charset="0"/>
                </a:rPr>
                <a:t>Интеграц. тестир.</a:t>
              </a:r>
            </a:p>
          </p:txBody>
        </p:sp>
        <p:sp>
          <p:nvSpPr>
            <p:cNvPr id="38929" name="Rectangle 20"/>
            <p:cNvSpPr>
              <a:spLocks noChangeArrowheads="1"/>
            </p:cNvSpPr>
            <p:nvPr/>
          </p:nvSpPr>
          <p:spPr bwMode="auto">
            <a:xfrm>
              <a:off x="2802" y="1661"/>
              <a:ext cx="1316" cy="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>
                  <a:latin typeface="Times New Roman" pitchFamily="18" charset="0"/>
                  <a:cs typeface="Arial" pitchFamily="34" charset="0"/>
                </a:rPr>
                <a:t>Разработка тестов</a:t>
              </a:r>
            </a:p>
          </p:txBody>
        </p:sp>
        <p:sp>
          <p:nvSpPr>
            <p:cNvPr id="38930" name="Rectangle 21"/>
            <p:cNvSpPr>
              <a:spLocks noChangeArrowheads="1"/>
            </p:cNvSpPr>
            <p:nvPr/>
          </p:nvSpPr>
          <p:spPr bwMode="auto">
            <a:xfrm>
              <a:off x="1487" y="1651"/>
              <a:ext cx="1179" cy="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 dirty="0">
                  <a:latin typeface="Times New Roman" pitchFamily="18" charset="0"/>
                  <a:cs typeface="Arial" pitchFamily="34" charset="0"/>
                </a:rPr>
                <a:t>Проектирование</a:t>
              </a:r>
            </a:p>
          </p:txBody>
        </p:sp>
        <p:sp>
          <p:nvSpPr>
            <p:cNvPr id="38931" name="Rectangle 22"/>
            <p:cNvSpPr>
              <a:spLocks noChangeArrowheads="1"/>
            </p:cNvSpPr>
            <p:nvPr/>
          </p:nvSpPr>
          <p:spPr bwMode="auto">
            <a:xfrm>
              <a:off x="1487" y="2024"/>
              <a:ext cx="1179" cy="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>
                  <a:latin typeface="Times New Roman" pitchFamily="18" charset="0"/>
                  <a:cs typeface="Arial" pitchFamily="34" charset="0"/>
                </a:rPr>
                <a:t>Кодирование</a:t>
              </a:r>
            </a:p>
          </p:txBody>
        </p:sp>
        <p:sp>
          <p:nvSpPr>
            <p:cNvPr id="38932" name="Rectangle 23"/>
            <p:cNvSpPr>
              <a:spLocks noChangeArrowheads="1"/>
            </p:cNvSpPr>
            <p:nvPr/>
          </p:nvSpPr>
          <p:spPr bwMode="auto">
            <a:xfrm>
              <a:off x="1487" y="2341"/>
              <a:ext cx="1179" cy="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>
                  <a:latin typeface="Times New Roman" pitchFamily="18" charset="0"/>
                  <a:cs typeface="Arial" pitchFamily="34" charset="0"/>
                </a:rPr>
                <a:t>Сборка</a:t>
              </a:r>
            </a:p>
          </p:txBody>
        </p:sp>
        <p:cxnSp>
          <p:nvCxnSpPr>
            <p:cNvPr id="38933" name="AutoShape 24"/>
            <p:cNvCxnSpPr>
              <a:cxnSpLocks noChangeShapeType="1"/>
              <a:stCxn id="38926" idx="2"/>
              <a:endCxn id="38930" idx="0"/>
            </p:cNvCxnSpPr>
            <p:nvPr/>
          </p:nvCxnSpPr>
          <p:spPr bwMode="auto">
            <a:xfrm flipH="1">
              <a:off x="2077" y="1525"/>
              <a:ext cx="408" cy="1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4" name="AutoShape 25"/>
            <p:cNvCxnSpPr>
              <a:cxnSpLocks noChangeShapeType="1"/>
              <a:stCxn id="38926" idx="2"/>
              <a:endCxn id="38929" idx="0"/>
            </p:cNvCxnSpPr>
            <p:nvPr/>
          </p:nvCxnSpPr>
          <p:spPr bwMode="auto">
            <a:xfrm>
              <a:off x="2485" y="1525"/>
              <a:ext cx="975" cy="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5" name="AutoShape 26"/>
            <p:cNvCxnSpPr>
              <a:cxnSpLocks noChangeShapeType="1"/>
              <a:stCxn id="38929" idx="2"/>
              <a:endCxn id="38927" idx="0"/>
            </p:cNvCxnSpPr>
            <p:nvPr/>
          </p:nvCxnSpPr>
          <p:spPr bwMode="auto">
            <a:xfrm>
              <a:off x="3460" y="1888"/>
              <a:ext cx="0" cy="1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6" name="AutoShape 27"/>
            <p:cNvCxnSpPr>
              <a:cxnSpLocks noChangeShapeType="1"/>
              <a:stCxn id="38930" idx="2"/>
              <a:endCxn id="38931" idx="0"/>
            </p:cNvCxnSpPr>
            <p:nvPr/>
          </p:nvCxnSpPr>
          <p:spPr bwMode="auto">
            <a:xfrm>
              <a:off x="2077" y="1878"/>
              <a:ext cx="0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7" name="AutoShape 28"/>
            <p:cNvCxnSpPr>
              <a:cxnSpLocks noChangeShapeType="1"/>
              <a:stCxn id="38931" idx="2"/>
              <a:endCxn id="38932" idx="0"/>
            </p:cNvCxnSpPr>
            <p:nvPr/>
          </p:nvCxnSpPr>
          <p:spPr bwMode="auto">
            <a:xfrm>
              <a:off x="2077" y="2251"/>
              <a:ext cx="0" cy="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8" name="AutoShape 29"/>
            <p:cNvCxnSpPr>
              <a:cxnSpLocks noChangeShapeType="1"/>
              <a:stCxn id="38932" idx="2"/>
              <a:endCxn id="38928" idx="0"/>
            </p:cNvCxnSpPr>
            <p:nvPr/>
          </p:nvCxnSpPr>
          <p:spPr bwMode="auto">
            <a:xfrm>
              <a:off x="2077" y="2568"/>
              <a:ext cx="0" cy="1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9" name="AutoShape 30"/>
            <p:cNvCxnSpPr>
              <a:cxnSpLocks noChangeShapeType="1"/>
              <a:stCxn id="38928" idx="2"/>
              <a:endCxn id="38927" idx="1"/>
            </p:cNvCxnSpPr>
            <p:nvPr/>
          </p:nvCxnSpPr>
          <p:spPr bwMode="auto">
            <a:xfrm rot="16200000" flipH="1">
              <a:off x="2296" y="2721"/>
              <a:ext cx="287" cy="72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8919" name="AutoShape 31"/>
          <p:cNvCxnSpPr>
            <a:cxnSpLocks noChangeShapeType="1"/>
            <a:stCxn id="38927" idx="3"/>
            <a:endCxn id="38941" idx="0"/>
          </p:cNvCxnSpPr>
          <p:nvPr/>
        </p:nvCxnSpPr>
        <p:spPr bwMode="auto">
          <a:xfrm flipV="1">
            <a:off x="5924550" y="5494338"/>
            <a:ext cx="2143125" cy="25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0" name="AutoShape 32"/>
          <p:cNvCxnSpPr>
            <a:cxnSpLocks noChangeShapeType="1"/>
          </p:cNvCxnSpPr>
          <p:nvPr/>
        </p:nvCxnSpPr>
        <p:spPr bwMode="auto">
          <a:xfrm>
            <a:off x="1871663" y="1449388"/>
            <a:ext cx="1657350" cy="10001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1" name="AutoShape 33"/>
          <p:cNvCxnSpPr>
            <a:cxnSpLocks noChangeShapeType="1"/>
            <a:stCxn id="38944" idx="3"/>
            <a:endCxn id="38941" idx="0"/>
          </p:cNvCxnSpPr>
          <p:nvPr/>
        </p:nvCxnSpPr>
        <p:spPr bwMode="auto">
          <a:xfrm>
            <a:off x="6753225" y="4799013"/>
            <a:ext cx="1314450" cy="695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2" name="AutoShape 34"/>
          <p:cNvCxnSpPr>
            <a:cxnSpLocks noChangeShapeType="1"/>
            <a:stCxn id="38947" idx="3"/>
            <a:endCxn id="38941" idx="0"/>
          </p:cNvCxnSpPr>
          <p:nvPr/>
        </p:nvCxnSpPr>
        <p:spPr bwMode="auto">
          <a:xfrm>
            <a:off x="7562850" y="4403725"/>
            <a:ext cx="504825" cy="10906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3" name="AutoShape 35"/>
          <p:cNvCxnSpPr>
            <a:cxnSpLocks noChangeShapeType="1"/>
            <a:stCxn id="38940" idx="3"/>
            <a:endCxn id="38946" idx="1"/>
          </p:cNvCxnSpPr>
          <p:nvPr/>
        </p:nvCxnSpPr>
        <p:spPr bwMode="auto">
          <a:xfrm>
            <a:off x="1874838" y="1457325"/>
            <a:ext cx="2163762" cy="650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4" name="AutoShape 36"/>
          <p:cNvCxnSpPr>
            <a:cxnSpLocks noChangeShapeType="1"/>
            <a:stCxn id="38940" idx="3"/>
            <a:endCxn id="38943" idx="0"/>
          </p:cNvCxnSpPr>
          <p:nvPr/>
        </p:nvCxnSpPr>
        <p:spPr bwMode="auto">
          <a:xfrm>
            <a:off x="1874838" y="1457325"/>
            <a:ext cx="2486025" cy="279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Краткое описание инкрементной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03548" y="1447800"/>
            <a:ext cx="8183252" cy="3997424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 smtClean="0"/>
              <a:t>формулируется полный набор требований, которые по некоторому признаку делятся на части</a:t>
            </a:r>
          </a:p>
          <a:p>
            <a:r>
              <a:rPr lang="ru-RU" sz="2400" dirty="0" smtClean="0"/>
              <a:t>жизненный цикл проекта разбивается на последовательность итераций, каждая из которых представляет собой «мини-проект», включающий все фазы каскадной модели</a:t>
            </a:r>
          </a:p>
          <a:p>
            <a:r>
              <a:rPr lang="ru-RU" sz="2400" dirty="0"/>
              <a:t>п</a:t>
            </a:r>
            <a:r>
              <a:rPr lang="ru-RU" sz="2400" dirty="0" smtClean="0"/>
              <a:t>ервый </a:t>
            </a:r>
            <a:r>
              <a:rPr lang="ru-RU" sz="2400" dirty="0"/>
              <a:t>инкремент реализует базовые функции программного </a:t>
            </a:r>
            <a:r>
              <a:rPr lang="ru-RU" sz="2400" dirty="0" smtClean="0"/>
              <a:t>продукта, в последующих </a:t>
            </a:r>
            <a:r>
              <a:rPr lang="ru-RU" sz="2400" dirty="0"/>
              <a:t>инкрементах функции программного средства постепенно </a:t>
            </a:r>
            <a:r>
              <a:rPr lang="ru-RU" sz="2400" dirty="0" smtClean="0"/>
              <a:t>расширяются</a:t>
            </a:r>
            <a:r>
              <a:rPr lang="ru-RU" sz="2400" dirty="0"/>
              <a:t>, пока не будет реализован весь набор требований</a:t>
            </a:r>
            <a:endParaRPr lang="ru-RU" sz="2400" dirty="0" smtClean="0"/>
          </a:p>
          <a:p>
            <a:r>
              <a:rPr lang="ru-RU" sz="2400" dirty="0" smtClean="0"/>
              <a:t>на каждой итерации получается работающая версия программной системы, обладающая функциональностью всех предыдущих плюс текущей итерации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1540" y="5481228"/>
            <a:ext cx="8352928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Как правило, со временем инкременты уменьшаются и реализуют каждый раз меньшее количество требований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24644"/>
            <a:ext cx="7543800" cy="68897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/>
              <a:t>Достоинства инкрементной модели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7338" y="908720"/>
            <a:ext cx="8713154" cy="5688631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1900" dirty="0" smtClean="0"/>
              <a:t>разработка ведется на основе стабильных требований, которые для каждого инкремента  определяются заказчиком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900" dirty="0" smtClean="0"/>
              <a:t>возможна оптимизация затрат, поскольку сначала выполняется разработка и реализация основной функции и/или функций из группы высокого риска</a:t>
            </a:r>
          </a:p>
          <a:p>
            <a:pPr>
              <a:lnSpc>
                <a:spcPct val="80000"/>
              </a:lnSpc>
            </a:pPr>
            <a:r>
              <a:rPr lang="ru-RU" altLang="ru-RU" sz="1900" dirty="0" smtClean="0"/>
              <a:t>снижаются затраты и ускоряется </a:t>
            </a:r>
            <a:r>
              <a:rPr lang="ru-RU" altLang="ru-RU" sz="1900" dirty="0"/>
              <a:t>начальный график поставки </a:t>
            </a:r>
            <a:r>
              <a:rPr lang="ru-RU" altLang="ru-RU" sz="1900" dirty="0" smtClean="0"/>
              <a:t>продукта (что </a:t>
            </a:r>
            <a:r>
              <a:rPr lang="ru-RU" altLang="ru-RU" sz="1900" dirty="0"/>
              <a:t>позволяет соответствовать возросшим требованиям рынка)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900" dirty="0" smtClean="0"/>
              <a:t>в результате выполнения каждого инкремента получается работающий продукт, по поводу которого можно получить обратную связь от заказчика (пользователя)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900" dirty="0" smtClean="0"/>
              <a:t>в конце каждой инкрементной поставки существует возможность пересмотреть риски, связанные с затратами и соблюдением установленного графика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900" dirty="0" smtClean="0"/>
              <a:t>возможность начать построение следующей версии проекта на переходном этапе предыдущей версии сглаживает изменения, вызванные сменой персонала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900" dirty="0" smtClean="0"/>
              <a:t>потребности клиента лучше поддаются управлению, поскольку время разработки каждого инкремента очень незначительно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900" dirty="0" smtClean="0"/>
              <a:t>за счет последовательного внедрения инкрементов заказчик имеет возможность привыкать к новой технологии постепенно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7858" y="368660"/>
            <a:ext cx="7518571" cy="1080136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3600" dirty="0" smtClean="0"/>
              <a:t>Назначение моделей жизненного  цикла ПО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9843" y="1628800"/>
            <a:ext cx="7770589" cy="3312368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ru-RU" altLang="ru-RU" sz="2200" dirty="0" smtClean="0">
                <a:solidFill>
                  <a:schemeClr val="tx2"/>
                </a:solidFill>
              </a:rPr>
              <a:t>Модель жизненного цикла </a:t>
            </a:r>
            <a:r>
              <a:rPr lang="ru-RU" altLang="ru-RU" sz="2200" dirty="0">
                <a:solidFill>
                  <a:schemeClr val="tx2"/>
                </a:solidFill>
              </a:rPr>
              <a:t>дает рекомендации по организации процесса разработки ПО в </a:t>
            </a:r>
            <a:r>
              <a:rPr lang="ru-RU" altLang="ru-RU" sz="2200" dirty="0" smtClean="0">
                <a:solidFill>
                  <a:schemeClr val="tx2"/>
                </a:solidFill>
              </a:rPr>
              <a:t>целом, конкретизируя его до видов деятельности, артефактов, ролей и их взаимосвязей </a:t>
            </a:r>
          </a:p>
          <a:p>
            <a:pPr>
              <a:lnSpc>
                <a:spcPct val="90000"/>
              </a:lnSpc>
            </a:pPr>
            <a:r>
              <a:rPr lang="ru-RU" altLang="ru-RU" sz="2200" dirty="0">
                <a:solidFill>
                  <a:schemeClr val="tx2"/>
                </a:solidFill>
              </a:rPr>
              <a:t>Модель жизненного цикла </a:t>
            </a:r>
            <a:r>
              <a:rPr lang="ru-RU" altLang="ru-RU" sz="2200" dirty="0" smtClean="0">
                <a:solidFill>
                  <a:schemeClr val="tx2"/>
                </a:solidFill>
              </a:rPr>
              <a:t>служит основой для планирования программного  проекта, позволяет экономнее расходовать ресурсы и добиваться более высокого качества управления</a:t>
            </a:r>
          </a:p>
          <a:p>
            <a:pPr>
              <a:lnSpc>
                <a:spcPct val="90000"/>
              </a:lnSpc>
            </a:pPr>
            <a:r>
              <a:rPr lang="ru-RU" altLang="ru-RU" sz="2200" dirty="0" smtClean="0">
                <a:solidFill>
                  <a:schemeClr val="tx2"/>
                </a:solidFill>
              </a:rPr>
              <a:t>Знание технологических функций, которые на разных этапах должны выполнять разработчики, занимающие те или иные роли, способствует правильному распределению обязанностей сотрудников </a:t>
            </a:r>
          </a:p>
          <a:p>
            <a:pPr eaLnBrk="1" hangingPunct="1">
              <a:lnSpc>
                <a:spcPct val="90000"/>
              </a:lnSpc>
            </a:pPr>
            <a:endParaRPr lang="ru-RU" altLang="ru-RU" sz="2000" dirty="0" smtClean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647564" y="4977172"/>
            <a:ext cx="7989199" cy="1223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altLang="ru-RU" sz="2000" dirty="0">
                <a:solidFill>
                  <a:schemeClr val="tx2"/>
                </a:solidFill>
                <a:latin typeface="+mn-lt"/>
              </a:rPr>
              <a:t>Знание моделей жизненного цикла помогает понять даже </a:t>
            </a:r>
            <a:endParaRPr lang="ru-RU" altLang="ru-RU" sz="2000" dirty="0" smtClean="0">
              <a:solidFill>
                <a:schemeClr val="tx2"/>
              </a:solidFill>
              <a:latin typeface="+mn-lt"/>
            </a:endParaRPr>
          </a:p>
          <a:p>
            <a:r>
              <a:rPr lang="ru-RU" altLang="ru-RU" sz="2000" dirty="0" smtClean="0">
                <a:solidFill>
                  <a:schemeClr val="tx2"/>
                </a:solidFill>
                <a:latin typeface="+mn-lt"/>
              </a:rPr>
              <a:t>непрофессионалу, на </a:t>
            </a:r>
            <a:r>
              <a:rPr lang="ru-RU" altLang="ru-RU" sz="2000" dirty="0">
                <a:solidFill>
                  <a:schemeClr val="tx2"/>
                </a:solidFill>
                <a:latin typeface="+mn-lt"/>
              </a:rPr>
              <a:t>что </a:t>
            </a:r>
            <a:r>
              <a:rPr lang="ru-RU" altLang="ru-RU" sz="2000" dirty="0" smtClean="0">
                <a:solidFill>
                  <a:schemeClr val="tx2"/>
                </a:solidFill>
                <a:latin typeface="+mn-lt"/>
              </a:rPr>
              <a:t>можно рассчитывать </a:t>
            </a:r>
            <a:r>
              <a:rPr lang="ru-RU" altLang="ru-RU" sz="2000" dirty="0">
                <a:solidFill>
                  <a:schemeClr val="tx2"/>
                </a:solidFill>
                <a:latin typeface="+mn-lt"/>
              </a:rPr>
              <a:t>при заказе </a:t>
            </a:r>
            <a:endParaRPr lang="ru-RU" altLang="ru-RU" sz="2000" dirty="0" smtClean="0">
              <a:solidFill>
                <a:schemeClr val="tx2"/>
              </a:solidFill>
              <a:latin typeface="+mn-lt"/>
            </a:endParaRPr>
          </a:p>
          <a:p>
            <a:r>
              <a:rPr lang="ru-RU" altLang="ru-RU" sz="2000" dirty="0" smtClean="0">
                <a:solidFill>
                  <a:schemeClr val="tx2"/>
                </a:solidFill>
                <a:latin typeface="+mn-lt"/>
              </a:rPr>
              <a:t>или </a:t>
            </a:r>
            <a:r>
              <a:rPr lang="ru-RU" altLang="ru-RU" sz="2000" dirty="0">
                <a:solidFill>
                  <a:schemeClr val="tx2"/>
                </a:solidFill>
                <a:latin typeface="+mn-lt"/>
              </a:rPr>
              <a:t>приобретении </a:t>
            </a:r>
            <a:r>
              <a:rPr lang="ru-RU" altLang="ru-RU" sz="2000" dirty="0" smtClean="0">
                <a:solidFill>
                  <a:schemeClr val="tx2"/>
                </a:solidFill>
                <a:latin typeface="+mn-lt"/>
              </a:rPr>
              <a:t>программного обеспечения</a:t>
            </a:r>
            <a:r>
              <a:rPr lang="ru-RU" altLang="ru-RU" sz="2000" dirty="0">
                <a:solidFill>
                  <a:schemeClr val="tx2"/>
                </a:solidFill>
                <a:latin typeface="+mn-lt"/>
              </a:rPr>
              <a:t>, а что </a:t>
            </a:r>
            <a:r>
              <a:rPr lang="ru-RU" altLang="ru-RU" sz="2000" dirty="0" smtClean="0">
                <a:solidFill>
                  <a:schemeClr val="tx2"/>
                </a:solidFill>
                <a:latin typeface="+mn-lt"/>
              </a:rPr>
              <a:t>нереально</a:t>
            </a:r>
          </a:p>
          <a:p>
            <a:r>
              <a:rPr lang="ru-RU" altLang="ru-RU" sz="2000" dirty="0" smtClean="0">
                <a:solidFill>
                  <a:schemeClr val="tx2"/>
                </a:solidFill>
                <a:latin typeface="+mn-lt"/>
              </a:rPr>
              <a:t>требовать </a:t>
            </a:r>
            <a:r>
              <a:rPr lang="ru-RU" altLang="ru-RU" sz="2000" dirty="0">
                <a:solidFill>
                  <a:schemeClr val="tx2"/>
                </a:solidFill>
                <a:latin typeface="+mn-lt"/>
              </a:rPr>
              <a:t>от него</a:t>
            </a:r>
          </a:p>
        </p:txBody>
      </p:sp>
    </p:spTree>
    <p:extLst>
      <p:ext uri="{BB962C8B-B14F-4D97-AF65-F5344CB8AC3E}">
        <p14:creationId xmlns:p14="http://schemas.microsoft.com/office/powerpoint/2010/main" val="29120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957132" cy="688975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dirty="0" smtClean="0"/>
              <a:t>Недостатки инкрементной модели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9532" y="1124744"/>
            <a:ext cx="8229600" cy="4933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100" dirty="0" smtClean="0"/>
              <a:t>в модели не предусмотрены итерации в рамках каждого инкремента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100" dirty="0" smtClean="0"/>
              <a:t>определение полной функциональности системы должно осуществляться в начале жизненного цикла, чтобы обеспечить определение инкрементов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100" dirty="0" smtClean="0"/>
              <a:t>формальный критический анализ и проверку намного труднее выполнить для инкрементов, чем для системы в целом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100" dirty="0" smtClean="0"/>
              <a:t>заказчик должен осознавать, что общие затраты на выполнение проекта не будут снижены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100" dirty="0" smtClean="0"/>
              <a:t>поскольку создание некоторых модулей будет завершено значительно раньше других, возникает необходимость в четко определенных интерфейсах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100" dirty="0" smtClean="0"/>
              <a:t>для модели необходимо хорошее планирование и проектирование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100" dirty="0" smtClean="0"/>
              <a:t>может возникнуть тенденция к оттягиванию решений трудных проблем на будущее с целью продемонстрировать руководству успех, достигнутый на ранних этапах разработки</a:t>
            </a:r>
            <a:r>
              <a:rPr lang="ru-RU" altLang="ru-RU" sz="17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564" y="260648"/>
            <a:ext cx="7772400" cy="103498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3600" dirty="0" smtClean="0"/>
              <a:t>Область применения инкрементной модели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9532" y="1268760"/>
            <a:ext cx="8496944" cy="5256584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большинство требований можно сформулировать заранее, но их появление ожидается через определенный период времени</a:t>
            </a:r>
          </a:p>
          <a:p>
            <a:pPr>
              <a:lnSpc>
                <a:spcPct val="80000"/>
              </a:lnSpc>
            </a:pPr>
            <a:r>
              <a:rPr lang="ru-RU" altLang="ru-RU" sz="2000" dirty="0" smtClean="0"/>
              <a:t>рыночное окно слишком «узкое» и существует потребность быстро поставить на рынок продукт, имеющий </a:t>
            </a:r>
            <a:r>
              <a:rPr lang="ru-RU" altLang="ru-RU" sz="2000" dirty="0"/>
              <a:t>базовые функциональные свойства</a:t>
            </a:r>
            <a:endParaRPr lang="ru-RU" altLang="ru-RU" sz="20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на выполнение проекта предусмотрен большой период времени, как правило, не меньше года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степень важности различных свойств системы распределяется более менее равномерно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при разработке программ, связанных с низкой или средней степенью риска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при выполнении проекта с применением новой технологии, что позволяет пользователю адаптироваться к системе путем выполнения более мелких инкрементных шагов, без резкого перехода к применению основного нового продукта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когда однопроходная разработка системы связана с большой степенью риска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когда результативные данные получаются через регулярные интервалы времени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25425"/>
            <a:ext cx="7543800" cy="792163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Спиральная модель </a:t>
            </a:r>
          </a:p>
        </p:txBody>
      </p:sp>
      <p:pic>
        <p:nvPicPr>
          <p:cNvPr id="43011" name="Picture 3" descr="Изображение хода работ по спиральной модели согласно Боем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233488"/>
            <a:ext cx="6048375" cy="53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96863"/>
            <a:ext cx="7543800" cy="617537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600" dirty="0" smtClean="0"/>
              <a:t>Достоинства спиральной модели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1052513"/>
            <a:ext cx="8532813" cy="55451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1600" dirty="0" smtClean="0"/>
              <a:t>спиральная модель позволяет пользователям «увидеть» систему на ранних этапах разработки, что обеспечивается посредством использования ускоренного </a:t>
            </a:r>
            <a:r>
              <a:rPr lang="ru-RU" altLang="ru-RU" sz="1600" dirty="0" err="1" smtClean="0"/>
              <a:t>прототипирования</a:t>
            </a:r>
            <a:r>
              <a:rPr lang="ru-RU" altLang="ru-RU" sz="1600" dirty="0" smtClean="0"/>
              <a:t> в жизненном цикле разработки ПО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600" dirty="0" smtClean="0"/>
              <a:t>модель обеспечивает возможность разработки сложной программной системы «по частям», выделяя на первых этапах наиболее значимые требования. Это позволяет в случае необходимости, прекратить работу над проектом, и уменьшить непроизводительные расходы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600" dirty="0" smtClean="0"/>
              <a:t>в модели предусмотрена возможность гибкого проектирования, поскольку в ней воплощены преимущества каскадной модели, и в тоже время, разрешены итерации по всем фазам этой же модели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600" dirty="0" smtClean="0"/>
              <a:t>модель позволяет идентифицировать риски без особых дополнительных затрат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600" dirty="0" smtClean="0"/>
              <a:t>модель предусматривает активное участие пользователей в работах по планированию, анализу рисков, разработке и оценке полученных результатов. Обратная связь по направлению от пользователей к разработчикам выполняется с высокой частотой и на ранних этапах жизненного цикла, что обеспечивает создание нужного продукта высокого качества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600" dirty="0" smtClean="0"/>
              <a:t>при использовании модели происходит усовершенствование процессов управления проектом, включая процесс обеспечения качества, соблюдение графика выполнения работ и использования ресурсов, что достигается путем выполнения обзора в конце каждой итерации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600" dirty="0" smtClean="0"/>
              <a:t>модель обеспечивает повышение эффективности разработки благодаря использованию пригодных для повторного использования свойств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600" dirty="0" smtClean="0"/>
              <a:t>при использовании спиральной модели повышается вероятность предсказуемого поведения системы за счет неоднократного уточнения поставленных целей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600" dirty="0" smtClean="0"/>
              <a:t>модель позволяет выполнять частую оценку совокупных затрат, и, как следствие, контролировать степень риска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9532" y="404664"/>
            <a:ext cx="7849629" cy="719299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600" dirty="0" smtClean="0"/>
              <a:t>Недостатки спиральной модели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5516" y="1196752"/>
            <a:ext cx="8532813" cy="5076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200" dirty="0" smtClean="0"/>
              <a:t>модель имеет усложненную структуру, что иногда затрудняет ее применение разработчиками, менеджерами и заказчиками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200" dirty="0" smtClean="0"/>
              <a:t>при использовании модели часто возникает сложность анализа и оценки рисков при выборе вариантов. Более того, если проект имеет низкую степень риска или небольшие размеры, модель может</a:t>
            </a:r>
            <a:r>
              <a:rPr lang="ru-RU" altLang="ru-RU" sz="2200" b="1" dirty="0" smtClean="0"/>
              <a:t> </a:t>
            </a:r>
            <a:r>
              <a:rPr lang="ru-RU" altLang="ru-RU" sz="2200" dirty="0" smtClean="0"/>
              <a:t>оказаться дорогостоящей, так как оценка рисков после прохождения каждого витка спирали связана с существенными затратами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200" dirty="0" smtClean="0"/>
              <a:t>сложность поддержания версий продукта (хранение версий, возврат к ранним версиям, комбинация версий)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200" dirty="0" smtClean="0"/>
              <a:t>сложность оценки точки перехода на следующий цикл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200" dirty="0" smtClean="0"/>
              <a:t>спираль может продолжаться до бесконечности, поскольку каждая ответная реакция заказчика на созданную версию может порождать новый цикл, что отдаляет окончание работы над проектом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40668"/>
            <a:ext cx="7543800" cy="90487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3200" dirty="0" smtClean="0"/>
              <a:t>Спиральная модель жизненного цикла применяется в тех случаях, когда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520788"/>
            <a:ext cx="8229600" cy="428450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2200" dirty="0" smtClean="0"/>
              <a:t>пользователи не уверены в своих потребностях или требования к системе слишком сложны и могут меняться в процессе выполнения проекта, что вызывает необходимость </a:t>
            </a:r>
            <a:r>
              <a:rPr lang="ru-RU" altLang="ru-RU" sz="2200" dirty="0" err="1" smtClean="0"/>
              <a:t>прототипирования</a:t>
            </a:r>
            <a:r>
              <a:rPr lang="ru-RU" altLang="ru-RU" sz="2200" dirty="0" smtClean="0"/>
              <a:t>  для их анализа и оценки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200" dirty="0" smtClean="0"/>
              <a:t>достижение успеха не гарантировано и необходима оценка рисков продолжения проекта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200" dirty="0" smtClean="0"/>
              <a:t>проект является сложным, дорогостоящим и обосновать объемы финансирования возможно только в процессе его выполнения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200" dirty="0" smtClean="0"/>
              <a:t>в проекте предусматривается применение новых технологий, что связано с риском их освоения и достижения ожидаемого результата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200" dirty="0" smtClean="0"/>
              <a:t>при выполнении очень больших проектов, которые в силу ограниченности ресурсов можно выполнять  только по частям</a:t>
            </a:r>
            <a:r>
              <a:rPr lang="ru-RU" altLang="ru-RU" sz="17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ru-RU" altLang="ru-RU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540" y="260648"/>
            <a:ext cx="7831832" cy="108540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dirty="0" smtClean="0"/>
              <a:t>Область применения спиральной модели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484784"/>
            <a:ext cx="8208912" cy="4572000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при разработке систем, требующих большого объема вычислений (например, систем принятия решений)</a:t>
            </a:r>
          </a:p>
          <a:p>
            <a:pPr eaLnBrk="1" hangingPunct="1"/>
            <a:r>
              <a:rPr lang="ru-RU" altLang="ru-RU" dirty="0" smtClean="0"/>
              <a:t>при выполнении бизнес-проектов</a:t>
            </a:r>
          </a:p>
          <a:p>
            <a:pPr eaLnBrk="1" hangingPunct="1"/>
            <a:r>
              <a:rPr lang="ru-RU" altLang="ru-RU" dirty="0" smtClean="0"/>
              <a:t>при выполнении проектов в области аэрокосмической промышленности, обороны и инжиниринга, где уже имеется позитивный опыт ее использования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Последовательная стратегия разработки ПО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622574901"/>
              </p:ext>
            </p:extLst>
          </p:nvPr>
        </p:nvGraphicFramePr>
        <p:xfrm>
          <a:off x="647564" y="1664804"/>
          <a:ext cx="7992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49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Инкрементная стратегия разработки ПО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765208891"/>
              </p:ext>
            </p:extLst>
          </p:nvPr>
        </p:nvGraphicFramePr>
        <p:xfrm>
          <a:off x="467544" y="1484784"/>
          <a:ext cx="824491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7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Эволюционная стратегия разработки ПО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76704052"/>
              </p:ext>
            </p:extLst>
          </p:nvPr>
        </p:nvGraphicFramePr>
        <p:xfrm>
          <a:off x="467544" y="1484784"/>
          <a:ext cx="824491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522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075240" cy="1084982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400" dirty="0" smtClean="0"/>
              <a:t>Организационные аспекты, подлежащие рассмотрению при формировании ЖЦ ПО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5556" y="1664804"/>
            <a:ext cx="7772400" cy="3961420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планирование последовательности работ и сроков их исполнения</a:t>
            </a:r>
          </a:p>
          <a:p>
            <a:pPr eaLnBrk="1" hangingPunct="1"/>
            <a:r>
              <a:rPr lang="ru-RU" altLang="ru-RU" dirty="0" smtClean="0"/>
              <a:t>подбор и подготовка ресурсов (людских, программных и технических) для  выполнения работ </a:t>
            </a:r>
          </a:p>
          <a:p>
            <a:pPr eaLnBrk="1" hangingPunct="1"/>
            <a:r>
              <a:rPr lang="ru-RU" altLang="ru-RU" dirty="0" smtClean="0"/>
              <a:t>оценка возможностей реализации  проекта в заданные сроки, в пределах указанной стоимости и др.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600631003"/>
              </p:ext>
            </p:extLst>
          </p:nvPr>
        </p:nvGraphicFramePr>
        <p:xfrm>
          <a:off x="467544" y="1397000"/>
          <a:ext cx="7992888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04664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Модели жизненного цикла ПО</a:t>
            </a:r>
            <a:endParaRPr lang="ru-RU" sz="4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78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516" y="116632"/>
            <a:ext cx="8532948" cy="96298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3200" dirty="0" smtClean="0"/>
              <a:t>Выбор модели жизненного цикла на основе характеристик требований 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640895"/>
              </p:ext>
            </p:extLst>
          </p:nvPr>
        </p:nvGraphicFramePr>
        <p:xfrm>
          <a:off x="179512" y="1088740"/>
          <a:ext cx="8748713" cy="5509895"/>
        </p:xfrm>
        <a:graphic>
          <a:graphicData uri="http://schemas.openxmlformats.org/drawingml/2006/table">
            <a:tbl>
              <a:tblPr/>
              <a:tblGrid>
                <a:gridCol w="2841625"/>
                <a:gridCol w="985838"/>
                <a:gridCol w="984250"/>
                <a:gridCol w="1020551"/>
                <a:gridCol w="1116124"/>
                <a:gridCol w="816075"/>
                <a:gridCol w="984250"/>
              </a:tblGrid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Требования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9377" marR="593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Каскадная</a:t>
                      </a:r>
                    </a:p>
                  </a:txBody>
                  <a:tcPr marL="59377" marR="593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V-образная</a:t>
                      </a:r>
                    </a:p>
                  </a:txBody>
                  <a:tcPr marL="59377" marR="593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Прототи-пирование</a:t>
                      </a:r>
                    </a:p>
                  </a:txBody>
                  <a:tcPr marL="59377" marR="593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Спиральная</a:t>
                      </a:r>
                    </a:p>
                  </a:txBody>
                  <a:tcPr marL="59377" marR="593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RAD</a:t>
                      </a:r>
                    </a:p>
                  </a:txBody>
                  <a:tcPr marL="59377" marR="593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Инкре-ментная</a:t>
                      </a:r>
                    </a:p>
                  </a:txBody>
                  <a:tcPr marL="59377" marR="593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Являются ли требования легко определимыми и/или хорошо известными?</a:t>
                      </a:r>
                    </a:p>
                  </a:txBody>
                  <a:tcPr marL="59377" marR="593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Могут ли требования быть определены заранее?</a:t>
                      </a:r>
                    </a:p>
                  </a:txBody>
                  <a:tcPr marL="59377" marR="593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Часто ли будут изменяться требования на протяжении жизненного цикла?</a:t>
                      </a:r>
                    </a:p>
                  </a:txBody>
                  <a:tcPr marL="59377" marR="593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Нужно ли демонстрировать требования с целью их определения?</a:t>
                      </a:r>
                    </a:p>
                  </a:txBody>
                  <a:tcPr marL="59377" marR="593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Требуется ли проверка концепции программного средства (системы)?</a:t>
                      </a:r>
                    </a:p>
                  </a:txBody>
                  <a:tcPr marL="59377" marR="593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Будут ли требования изменяться (уточняться) с ростом сложности системы (программного средства)?</a:t>
                      </a:r>
                    </a:p>
                  </a:txBody>
                  <a:tcPr marL="59377" marR="593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itchFamily="18" charset="0"/>
                        </a:rPr>
                        <a:t>Нужно ли реализовать основные требования на ранних этапах разработки?</a:t>
                      </a:r>
                    </a:p>
                  </a:txBody>
                  <a:tcPr marL="59377" marR="593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59377" marR="593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225425"/>
            <a:ext cx="8353114" cy="79692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2800" dirty="0" smtClean="0"/>
              <a:t>Выбор модели жизненного цикла на основе характеристик участников команды разработчиков 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428697"/>
              </p:ext>
            </p:extLst>
          </p:nvPr>
        </p:nvGraphicFramePr>
        <p:xfrm>
          <a:off x="251519" y="1052513"/>
          <a:ext cx="8424169" cy="5417702"/>
        </p:xfrm>
        <a:graphic>
          <a:graphicData uri="http://schemas.openxmlformats.org/drawingml/2006/table">
            <a:tbl>
              <a:tblPr/>
              <a:tblGrid>
                <a:gridCol w="2697874"/>
                <a:gridCol w="953858"/>
                <a:gridCol w="953858"/>
                <a:gridCol w="955431"/>
                <a:gridCol w="1027712"/>
                <a:gridCol w="881578"/>
                <a:gridCol w="953858"/>
              </a:tblGrid>
              <a:tr h="502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Команда разработчиков проекта</a:t>
                      </a:r>
                      <a:endParaRPr kumimoji="0" lang="ru-RU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42629" marR="4262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Каскадная</a:t>
                      </a:r>
                    </a:p>
                  </a:txBody>
                  <a:tcPr marL="42629" marR="4262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V-образная</a:t>
                      </a:r>
                    </a:p>
                  </a:txBody>
                  <a:tcPr marL="42629" marR="4262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Прототи-пирование</a:t>
                      </a:r>
                    </a:p>
                  </a:txBody>
                  <a:tcPr marL="42629" marR="4262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Спиральная</a:t>
                      </a:r>
                    </a:p>
                  </a:txBody>
                  <a:tcPr marL="42629" marR="4262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RAD</a:t>
                      </a:r>
                    </a:p>
                  </a:txBody>
                  <a:tcPr marL="42629" marR="4262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Инкре-ментная</a:t>
                      </a:r>
                      <a:endParaRPr kumimoji="0" lang="ru-RU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42629" marR="4262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5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Являются ли проблемы предметной области проекта новыми для большинства разработчиков?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5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Являются ли инструментальные средства, используемые в проекте, новыми для большинства разработчиков?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Изменяются ли роли участников проекта во время жизненного цикла?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Могут ли разработчики проекта пройти обучение?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Является ли структура процесса разработки более значимой для разработчиков, чем гибкость?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Будет ли в проекте строго отслеживаться прогресс команды?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Важна ли легкость распределения человеческих ресурсов в проекте?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Приемлет ли команда разработчиков оценки, проверки, а также стадии работ?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2629" marR="426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152400"/>
            <a:ext cx="7543800" cy="79692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2800" dirty="0" smtClean="0"/>
              <a:t>Выбор модели жизненного цикла на основе характеристик коллектива пользователей 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326038"/>
              </p:ext>
            </p:extLst>
          </p:nvPr>
        </p:nvGraphicFramePr>
        <p:xfrm>
          <a:off x="287524" y="1052736"/>
          <a:ext cx="8640763" cy="5656263"/>
        </p:xfrm>
        <a:graphic>
          <a:graphicData uri="http://schemas.openxmlformats.org/drawingml/2006/table">
            <a:tbl>
              <a:tblPr/>
              <a:tblGrid>
                <a:gridCol w="2735982"/>
                <a:gridCol w="1259756"/>
                <a:gridCol w="1008496"/>
                <a:gridCol w="900422"/>
                <a:gridCol w="972394"/>
                <a:gridCol w="706438"/>
                <a:gridCol w="1057275"/>
              </a:tblGrid>
              <a:tr h="1109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Коллектив пользователей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Каскадная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V-образная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Прототипирование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Спиральная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RAD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Инкре-ментная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Будет ли присутствие пользователей ограничено в жизненном цикле?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Будут ли пользователи </a:t>
                      </a:r>
                      <a:r>
                        <a:rPr lang="ru-RU" sz="1600" dirty="0" smtClean="0"/>
                        <a:t>оценивать текущее состояние программного продукта (системы) в процессе раз работки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Будут ли пользователи ознакомлены с проблемами предметной области?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Будут ли пользователи вовлечены во все фазы жизненного цикла?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Будет ли заказчик отслеживать ход выполнения проекта?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461064" cy="86836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2800" dirty="0" smtClean="0"/>
              <a:t>Выбор модели жизненного цикла на основе характеристик типа проектов и рисков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82412"/>
              </p:ext>
            </p:extLst>
          </p:nvPr>
        </p:nvGraphicFramePr>
        <p:xfrm>
          <a:off x="250825" y="1016000"/>
          <a:ext cx="8389938" cy="5478462"/>
        </p:xfrm>
        <a:graphic>
          <a:graphicData uri="http://schemas.openxmlformats.org/drawingml/2006/table">
            <a:tbl>
              <a:tblPr/>
              <a:tblGrid>
                <a:gridCol w="3003550"/>
                <a:gridCol w="896938"/>
                <a:gridCol w="898525"/>
                <a:gridCol w="896937"/>
                <a:gridCol w="965485"/>
                <a:gridCol w="829978"/>
                <a:gridCol w="898525"/>
              </a:tblGrid>
              <a:tr h="600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Тип проекта и риски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Каскадная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V-образная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Прототи-пирование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Спиральная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RAD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Инкре-ментная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200" dirty="0" smtClean="0"/>
                        <a:t>Разрабатывается ли в проекте продукт нового для организации направления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Будет ли проект крупно- или среднемасштабным?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Будет ли проект являться расширением существующей системы?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Будет ли финансирование проекта стабильным на всем протяжении жизненного цикла?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Ожидается ли длительная эксплуатация продукта?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Должна ли быть высокая степень надежности?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2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200" dirty="0" smtClean="0"/>
                        <a:t>Велика ли вероятность изменения системы (продукта) на этапе сопровождения?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Является ли график сжатым?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Являются ли "прозрачными" интерфейсные модули?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200" dirty="0" smtClean="0"/>
                        <a:t>Предполагается ли повторное использование компонентов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Являются ли достаточными ресурсы (время, деньги, инструменты, персонал)?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7501" marR="4750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3588" y="404664"/>
            <a:ext cx="7772400" cy="760946"/>
          </a:xfrm>
        </p:spPr>
        <p:txBody>
          <a:bodyPr/>
          <a:lstStyle/>
          <a:p>
            <a:r>
              <a:rPr lang="ru-RU" dirty="0" smtClean="0"/>
              <a:t>Процедура выбора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719572" y="1447800"/>
            <a:ext cx="7967228" cy="457200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Проанализировать </a:t>
            </a:r>
            <a:r>
              <a:rPr lang="ru-RU" dirty="0"/>
              <a:t>отличительные черты проекта по </a:t>
            </a:r>
            <a:r>
              <a:rPr lang="ru-RU" dirty="0" smtClean="0"/>
              <a:t>критериям, представленным </a:t>
            </a:r>
            <a:r>
              <a:rPr lang="ru-RU" dirty="0"/>
              <a:t>в виде </a:t>
            </a:r>
            <a:r>
              <a:rPr lang="ru-RU" dirty="0" smtClean="0"/>
              <a:t>вопросов таблиц 1-4</a:t>
            </a:r>
            <a:endParaRPr lang="ru-RU" dirty="0"/>
          </a:p>
          <a:p>
            <a:r>
              <a:rPr lang="ru-RU" dirty="0" smtClean="0"/>
              <a:t>Ответить </a:t>
            </a:r>
            <a:r>
              <a:rPr lang="ru-RU" dirty="0"/>
              <a:t>на вопросы по анализируемому проекту, отметив </a:t>
            </a:r>
            <a:r>
              <a:rPr lang="ru-RU" dirty="0" smtClean="0"/>
              <a:t>слова </a:t>
            </a:r>
            <a:r>
              <a:rPr lang="ru-RU" dirty="0"/>
              <a:t>«да» или «нет» в соответствующих строках </a:t>
            </a:r>
            <a:r>
              <a:rPr lang="ru-RU" dirty="0" smtClean="0"/>
              <a:t>таблиц 1-4. Если </a:t>
            </a:r>
            <a:r>
              <a:rPr lang="ru-RU" dirty="0"/>
              <a:t>слов «да</a:t>
            </a:r>
            <a:r>
              <a:rPr lang="ru-RU" dirty="0" smtClean="0"/>
              <a:t>» или </a:t>
            </a:r>
            <a:r>
              <a:rPr lang="ru-RU" dirty="0"/>
              <a:t>«нет» в строке несколько, необходимо отметить все из них (все «да» </a:t>
            </a:r>
            <a:r>
              <a:rPr lang="ru-RU" dirty="0" smtClean="0"/>
              <a:t>или все </a:t>
            </a:r>
            <a:r>
              <a:rPr lang="ru-RU" dirty="0"/>
              <a:t>«нет</a:t>
            </a:r>
            <a:r>
              <a:rPr lang="ru-RU" dirty="0" smtClean="0"/>
              <a:t>») </a:t>
            </a:r>
            <a:endParaRPr lang="ru-RU" dirty="0"/>
          </a:p>
          <a:p>
            <a:r>
              <a:rPr lang="ru-RU" dirty="0" smtClean="0"/>
              <a:t>Расположить </a:t>
            </a:r>
            <a:r>
              <a:rPr lang="ru-RU" dirty="0"/>
              <a:t>по степени важности категории (таблицы) </a:t>
            </a:r>
            <a:r>
              <a:rPr lang="ru-RU" dirty="0" smtClean="0"/>
              <a:t>и/или критерии</a:t>
            </a:r>
            <a:r>
              <a:rPr lang="ru-RU" dirty="0"/>
              <a:t>, относящиеся к каждой категории (вопросы внутри таблиц), </a:t>
            </a:r>
            <a:r>
              <a:rPr lang="ru-RU" dirty="0" smtClean="0"/>
              <a:t>относительно </a:t>
            </a:r>
            <a:r>
              <a:rPr lang="ru-RU" dirty="0"/>
              <a:t>проекта, для которого выбирается модель </a:t>
            </a:r>
            <a:r>
              <a:rPr lang="ru-RU" dirty="0" smtClean="0"/>
              <a:t>ЖЦ</a:t>
            </a:r>
            <a:endParaRPr lang="ru-RU" dirty="0"/>
          </a:p>
          <a:p>
            <a:r>
              <a:rPr lang="ru-RU" dirty="0" smtClean="0"/>
              <a:t>Выбрать ту </a:t>
            </a:r>
            <a:r>
              <a:rPr lang="ru-RU" dirty="0"/>
              <a:t>модель, которая </a:t>
            </a:r>
            <a:r>
              <a:rPr lang="ru-RU" dirty="0" smtClean="0"/>
              <a:t>соответствует </a:t>
            </a:r>
            <a:r>
              <a:rPr lang="ru-RU" dirty="0"/>
              <a:t>столбцу с наибольшим количеством отмеченных ответов с </a:t>
            </a:r>
            <a:r>
              <a:rPr lang="ru-RU" dirty="0" smtClean="0"/>
              <a:t>учетом их </a:t>
            </a:r>
            <a:r>
              <a:rPr lang="ru-RU" dirty="0"/>
              <a:t>степени важности (с наибольшим количеством отмеченных ответов в </a:t>
            </a:r>
            <a:r>
              <a:rPr lang="ru-RU" dirty="0" smtClean="0"/>
              <a:t>верхней </a:t>
            </a:r>
            <a:r>
              <a:rPr lang="ru-RU" dirty="0"/>
              <a:t>части приоритетных таблиц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0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74737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3600" dirty="0" smtClean="0"/>
              <a:t>Подгонка модели жизненного цикла разработки ПО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7338" y="1233488"/>
            <a:ext cx="8569325" cy="5147839"/>
          </a:xfrm>
        </p:spPr>
        <p:txBody>
          <a:bodyPr>
            <a:normAutofit fontScale="92500" lnSpcReduction="10000"/>
          </a:bodyPr>
          <a:lstStyle/>
          <a:p>
            <a:pPr marL="571500" indent="-571500" eaLnBrk="1" hangingPunct="1">
              <a:lnSpc>
                <a:spcPct val="90000"/>
              </a:lnSpc>
            </a:pPr>
            <a:r>
              <a:rPr lang="ru-RU" altLang="ru-RU" sz="1900" dirty="0" smtClean="0"/>
              <a:t>Ознакомьтесь с различными моделями</a:t>
            </a:r>
          </a:p>
          <a:p>
            <a:pPr marL="571500" indent="-571500" eaLnBrk="1" hangingPunct="1">
              <a:lnSpc>
                <a:spcPct val="90000"/>
              </a:lnSpc>
            </a:pPr>
            <a:r>
              <a:rPr lang="ru-RU" altLang="ru-RU" sz="1900" dirty="0" smtClean="0"/>
              <a:t>Просмотрите и проанализируйте возможные виды работ: разработка, модернизация, сопровождение и т.д.</a:t>
            </a:r>
          </a:p>
          <a:p>
            <a:pPr marL="571500" indent="-571500" eaLnBrk="1" hangingPunct="1">
              <a:lnSpc>
                <a:spcPct val="90000"/>
              </a:lnSpc>
            </a:pPr>
            <a:r>
              <a:rPr lang="ru-RU" altLang="ru-RU" sz="1900" dirty="0" smtClean="0"/>
              <a:t>Выберите самый подходящий жизненный цикл, используя для этого матрицы критериев: высокая степень риска, пользовательский интерфейс, высокая надежность, время поставки на рынок/выпуска продукта, приоритеты пользователя, уточнение требований, ожидаемый срок эксплуатации системы, технология, размер и сложность, возможный параллелизм, а также интерфейсы для существующих и новых систем</a:t>
            </a:r>
          </a:p>
          <a:p>
            <a:pPr marL="571500" indent="-571500" eaLnBrk="1" hangingPunct="1">
              <a:lnSpc>
                <a:spcPct val="90000"/>
              </a:lnSpc>
            </a:pPr>
            <a:r>
              <a:rPr lang="ru-RU" altLang="ru-RU" sz="1900" dirty="0" smtClean="0"/>
              <a:t>Проанализируйте, насколько выбранный жизненный цикл соответствует стандартам вашей организации, ваших заказчиков или типа проекта — ISO, IEEE и т.д.</a:t>
            </a:r>
          </a:p>
          <a:p>
            <a:pPr marL="571500" indent="-571500" eaLnBrk="1" hangingPunct="1">
              <a:lnSpc>
                <a:spcPct val="90000"/>
              </a:lnSpc>
            </a:pPr>
            <a:r>
              <a:rPr lang="ru-RU" altLang="ru-RU" sz="1900" dirty="0" smtClean="0"/>
              <a:t>Сформулируйте набор фаз и действий, образующих каждую фазу</a:t>
            </a:r>
          </a:p>
          <a:p>
            <a:pPr marL="571500" indent="-571500" eaLnBrk="1" hangingPunct="1">
              <a:lnSpc>
                <a:spcPct val="90000"/>
              </a:lnSpc>
            </a:pPr>
            <a:r>
              <a:rPr lang="ru-RU" altLang="ru-RU" sz="1900" dirty="0" smtClean="0"/>
              <a:t>Определите внутренние и внешние производимые продукты</a:t>
            </a:r>
          </a:p>
          <a:p>
            <a:pPr marL="571500" indent="-571500" eaLnBrk="1" hangingPunct="1">
              <a:lnSpc>
                <a:spcPct val="90000"/>
              </a:lnSpc>
            </a:pPr>
            <a:r>
              <a:rPr lang="ru-RU" altLang="ru-RU" sz="1900" dirty="0" smtClean="0"/>
              <a:t>Определите шаблоны и внутреннее содержимое поставляемых продуктов</a:t>
            </a:r>
          </a:p>
          <a:p>
            <a:pPr marL="571500" indent="-571500" eaLnBrk="1" hangingPunct="1">
              <a:lnSpc>
                <a:spcPct val="90000"/>
              </a:lnSpc>
            </a:pPr>
            <a:r>
              <a:rPr lang="ru-RU" altLang="ru-RU" sz="1900" dirty="0" smtClean="0"/>
              <a:t>Определите действия по обзору, инспектированию, верификации и аттестации, а также стадии проекта</a:t>
            </a:r>
          </a:p>
          <a:p>
            <a:pPr marL="571500" indent="-571500" eaLnBrk="1" hangingPunct="1">
              <a:lnSpc>
                <a:spcPct val="90000"/>
              </a:lnSpc>
            </a:pPr>
            <a:r>
              <a:rPr lang="ru-RU" altLang="ru-RU" sz="1900" dirty="0" smtClean="0"/>
              <a:t>Выполните оценку эффективности схемы жизненного цикла и проведите ее модернизацию там, где это необходимо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>
          <a:xfrm>
            <a:off x="287338" y="225425"/>
            <a:ext cx="7543800" cy="723900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Пример выбора модели ЖЦ</a:t>
            </a:r>
          </a:p>
        </p:txBody>
      </p:sp>
      <p:sp>
        <p:nvSpPr>
          <p:cNvPr id="53251" name="Содержимое 2"/>
          <p:cNvSpPr>
            <a:spLocks noGrp="1"/>
          </p:cNvSpPr>
          <p:nvPr>
            <p:ph sz="quarter" idx="1"/>
          </p:nvPr>
        </p:nvSpPr>
        <p:spPr>
          <a:xfrm>
            <a:off x="323850" y="1089025"/>
            <a:ext cx="8229600" cy="273526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ru-RU" altLang="ru-RU" sz="1800" dirty="0" smtClean="0"/>
              <a:t>Постановка задачи: В связи с переходом на новую программную платформу логистическая компания планирует внести изменения в свою информационную систему в части баз данных и учета складских запасов. Остальные модули программы останутся неизменными. Для выполнения этой задачи планируется привлечь команду высокопрофессиональных программистов из 6 человек, которые разрабатывали предыдущую версию системы. Какую модель жизненного цикла можно было бы применить при разработке системы? Обоснуйте свой ответ – приведите не менее 5-и аргументов, подтверждающих правильность Вашего выбора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338" y="4149725"/>
            <a:ext cx="84971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Cambria" panose="02040503050406030204" pitchFamily="18" charset="0"/>
              </a:rPr>
              <a:t>Ответ: </a:t>
            </a:r>
            <a:r>
              <a:rPr lang="ru-RU" b="1" dirty="0">
                <a:latin typeface="Cambria" panose="02040503050406030204" pitchFamily="18" charset="0"/>
              </a:rPr>
              <a:t>каскадная</a:t>
            </a:r>
            <a:r>
              <a:rPr lang="ru-RU" dirty="0">
                <a:latin typeface="Cambria" panose="02040503050406030204" pitchFamily="18" charset="0"/>
              </a:rPr>
              <a:t> модель жизненного цикла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dirty="0">
                <a:latin typeface="Cambria" panose="02040503050406030204" pitchFamily="18" charset="0"/>
                <a:cs typeface="Times New Roman" pitchFamily="18" charset="0"/>
              </a:rPr>
              <a:t>требования к системе хорошо известны и стабильны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dirty="0">
                <a:latin typeface="Cambria" panose="02040503050406030204" pitchFamily="18" charset="0"/>
                <a:cs typeface="Times New Roman" pitchFamily="18" charset="0"/>
              </a:rPr>
              <a:t>проблемы предметной области проекта не являются новыми для большинства разработчиков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dirty="0">
                <a:latin typeface="Cambria" panose="02040503050406030204" pitchFamily="18" charset="0"/>
                <a:cs typeface="Times New Roman" pitchFamily="18" charset="0"/>
              </a:rPr>
              <a:t>присутствие пользователей в процессе разработки не предусматривается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dirty="0">
                <a:latin typeface="Cambria" panose="02040503050406030204" pitchFamily="18" charset="0"/>
                <a:cs typeface="Times New Roman" pitchFamily="18" charset="0"/>
              </a:rPr>
              <a:t>проект не определяет новое направление продукции для организации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dirty="0">
                <a:latin typeface="Cambria" panose="02040503050406030204" pitchFamily="18" charset="0"/>
                <a:cs typeface="Times New Roman" pitchFamily="18" charset="0"/>
              </a:rPr>
              <a:t>интерфейсные модули остаются практически неизменными</a:t>
            </a:r>
            <a:endParaRPr lang="ru-RU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76647" y="1360502"/>
            <a:ext cx="8229600" cy="2572554"/>
          </a:xfrm>
        </p:spPr>
        <p:txBody>
          <a:bodyPr>
            <a:normAutofit/>
          </a:bodyPr>
          <a:lstStyle/>
          <a:p>
            <a:pPr marL="0" indent="0" algn="just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altLang="ru-RU" dirty="0" smtClean="0"/>
              <a:t>Модель жизненного цикла программного обеспечения представляет собой </a:t>
            </a:r>
            <a:r>
              <a:rPr lang="ru-RU" altLang="ru-RU" b="1" dirty="0" smtClean="0"/>
              <a:t>совокупность упорядоченных во времени, взаимосвязанных и объединенных в стадии работ, выполнение которых необходимо и достаточно для создания ПО, соответствующего заданным требованиям</a:t>
            </a:r>
            <a:r>
              <a:rPr lang="ru-RU" altLang="ru-RU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532" y="512676"/>
            <a:ext cx="8244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Модель жизненного цикла ПО 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67544" y="4257092"/>
            <a:ext cx="8136904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Модель жизненного цикла зависит от специфики, масштаба и сложности проекта, а также от условий, в которых система создается и функционирует. Каждая модель ЖЦ увязывается с конкретными методиками разработки программных систем и соответствующими стандартами в области программной инженерии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349500"/>
            <a:ext cx="6408737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95288" y="296863"/>
            <a:ext cx="68056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3600" dirty="0">
                <a:solidFill>
                  <a:schemeClr val="tx2"/>
                </a:solidFill>
                <a:latin typeface="+mj-lt"/>
              </a:rPr>
              <a:t>Конус операционных маршрутов проекта по разработке ПО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Последовательное развитие проект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196975"/>
            <a:ext cx="6624638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95288" y="296863"/>
            <a:ext cx="7813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3600" dirty="0">
                <a:solidFill>
                  <a:schemeClr val="tx2"/>
                </a:solidFill>
                <a:latin typeface="+mj-lt"/>
              </a:rPr>
              <a:t>Последовательное развитие проекта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11188" y="4329113"/>
            <a:ext cx="4897437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600" dirty="0">
                <a:latin typeface="+mn-lt"/>
              </a:rPr>
              <a:t>Каждый этап характеризуется: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ru-RU" altLang="ru-RU" sz="1600" dirty="0">
                <a:latin typeface="+mn-lt"/>
              </a:rPr>
              <a:t> субъектом-исполнителем;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ru-RU" altLang="ru-RU" sz="1600" dirty="0">
                <a:latin typeface="+mn-lt"/>
              </a:rPr>
              <a:t> сроками, когда должны быть решены задачи;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ru-RU" altLang="ru-RU" sz="1600" dirty="0">
                <a:latin typeface="+mn-lt"/>
              </a:rPr>
              <a:t> выделенными ресурсами;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ru-RU" altLang="ru-RU" sz="1600" dirty="0">
                <a:latin typeface="+mn-lt"/>
              </a:rPr>
              <a:t> средствами, инструментами и методами решения задач;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ru-RU" altLang="ru-RU" sz="1600" dirty="0">
                <a:latin typeface="+mn-lt"/>
              </a:rPr>
              <a:t> контрольными мероприятиями, позволяющими удостовериться, что задачи этапа решены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Интерактивное наращивание возможностей систем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204864"/>
            <a:ext cx="500380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23850" y="368300"/>
            <a:ext cx="7128470" cy="9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3600" dirty="0">
                <a:solidFill>
                  <a:schemeClr val="tx2"/>
                </a:solidFill>
                <a:latin typeface="+mj-lt"/>
              </a:rPr>
              <a:t>Итеративное наращивание возможностей системы</a:t>
            </a:r>
            <a:r>
              <a:rPr lang="ru-RU" altLang="ru-RU" sz="3600" dirty="0">
                <a:latin typeface="+mj-lt"/>
              </a:rPr>
              <a:t> 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940425" y="1808163"/>
            <a:ext cx="291605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+mn-lt"/>
              </a:rPr>
              <a:t>Примечание: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+mn-lt"/>
              </a:rPr>
              <a:t>пунктиром выделены отработанные требования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+mn-lt"/>
              </a:rPr>
              <a:t>Рост количества прямоугольников при переходе от итерации к итерации отражает поступление новых требований в ходе развития проекта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2464</TotalTime>
  <Words>4737</Words>
  <Application>Microsoft Office PowerPoint</Application>
  <PresentationFormat>Экран (4:3)</PresentationFormat>
  <Paragraphs>604</Paragraphs>
  <Slides>57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58" baseType="lpstr">
      <vt:lpstr>Справедливость</vt:lpstr>
      <vt:lpstr>Основы программной инженерии</vt:lpstr>
      <vt:lpstr>Лекции 7_8</vt:lpstr>
      <vt:lpstr>Разработка ПО</vt:lpstr>
      <vt:lpstr>Назначение моделей жизненного  цикла ПО</vt:lpstr>
      <vt:lpstr>Организационные аспекты, подлежащие рассмотрению при формировании ЖЦ ПО</vt:lpstr>
      <vt:lpstr>Презентация PowerPoint</vt:lpstr>
      <vt:lpstr>Презентация PowerPoint</vt:lpstr>
      <vt:lpstr>Презентация PowerPoint</vt:lpstr>
      <vt:lpstr>Презентация PowerPoint</vt:lpstr>
      <vt:lpstr>Каскадная модель жизненного цикла </vt:lpstr>
      <vt:lpstr>Достоинства каскадной модели </vt:lpstr>
      <vt:lpstr>Достоинства каскадной модели</vt:lpstr>
      <vt:lpstr>Недостатки каскадной модели</vt:lpstr>
      <vt:lpstr>Недостатки каскадной модели</vt:lpstr>
      <vt:lpstr>Где применяется каскадный процесс?</vt:lpstr>
      <vt:lpstr>V-образная модель жизненного цикла разработки ПО </vt:lpstr>
      <vt:lpstr>Фазы V-образной модели ЖЦ</vt:lpstr>
      <vt:lpstr>Достоинства V-образной модели</vt:lpstr>
      <vt:lpstr>Недостатки V-образной модели</vt:lpstr>
      <vt:lpstr>Область применения V-образной модели</vt:lpstr>
      <vt:lpstr>Упрощенный процесс системного проектирования </vt:lpstr>
      <vt:lpstr>Презентация PowerPoint</vt:lpstr>
      <vt:lpstr>Причины использования эволюционных и инкрементных моделей жизненного цикла ПО </vt:lpstr>
      <vt:lpstr>Основные задачи, решаемые за счет создания прототипов:</vt:lpstr>
      <vt:lpstr>Снижение неопределенности и инкрементное расширение функциональности при итеративной организации жизненного цикла </vt:lpstr>
      <vt:lpstr>Модель прототипирования жизненного цикла разработки ПО </vt:lpstr>
      <vt:lpstr>Краткое описание процесса прототипирования</vt:lpstr>
      <vt:lpstr>Достоинства модели быстрого прототипирования </vt:lpstr>
      <vt:lpstr>Недостатки модели быстрого прототипирования</vt:lpstr>
      <vt:lpstr>Случаи применения модели быстрого прототипирования</vt:lpstr>
      <vt:lpstr>Модель быстрой разработки приложений RAD (Rapid Application Development) </vt:lpstr>
      <vt:lpstr>Фазы модели RAD</vt:lpstr>
      <vt:lpstr>Достоинства модели RAD</vt:lpstr>
      <vt:lpstr>Недостатки модели RAD</vt:lpstr>
      <vt:lpstr>Область применения  модели RAD</vt:lpstr>
      <vt:lpstr>Особенности инкрементной модели</vt:lpstr>
      <vt:lpstr>Инкрементная модель</vt:lpstr>
      <vt:lpstr>Краткое описание инкрементной модели</vt:lpstr>
      <vt:lpstr>Достоинства инкрементной модели</vt:lpstr>
      <vt:lpstr>Недостатки инкрементной модели</vt:lpstr>
      <vt:lpstr>Область применения инкрементной модели</vt:lpstr>
      <vt:lpstr>Спиральная модель </vt:lpstr>
      <vt:lpstr>Достоинства спиральной модели</vt:lpstr>
      <vt:lpstr>Недостатки спиральной модели</vt:lpstr>
      <vt:lpstr>Спиральная модель жизненного цикла применяется в тех случаях, когда</vt:lpstr>
      <vt:lpstr>Область применения спиральной модели</vt:lpstr>
      <vt:lpstr>Последовательная стратегия разработки ПО</vt:lpstr>
      <vt:lpstr>Инкрементная стратегия разработки ПО</vt:lpstr>
      <vt:lpstr>Эволюционная стратегия разработки ПО</vt:lpstr>
      <vt:lpstr>Презентация PowerPoint</vt:lpstr>
      <vt:lpstr>Выбор модели жизненного цикла на основе характеристик требований </vt:lpstr>
      <vt:lpstr>Выбор модели жизненного цикла на основе характеристик участников команды разработчиков </vt:lpstr>
      <vt:lpstr>Выбор модели жизненного цикла на основе характеристик коллектива пользователей </vt:lpstr>
      <vt:lpstr>Выбор модели жизненного цикла на основе характеристик типа проектов и рисков </vt:lpstr>
      <vt:lpstr>Процедура выбора модели</vt:lpstr>
      <vt:lpstr>Подгонка модели жизненного цикла разработки ПО </vt:lpstr>
      <vt:lpstr>Пример выбора модели ЖЦ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Инженерный менеджмент и офисные технологии</dc:title>
  <dc:creator>*</dc:creator>
  <cp:lastModifiedBy>baryshnikova</cp:lastModifiedBy>
  <cp:revision>241</cp:revision>
  <dcterms:created xsi:type="dcterms:W3CDTF">2001-12-31T21:12:35Z</dcterms:created>
  <dcterms:modified xsi:type="dcterms:W3CDTF">2016-04-20T12:14:22Z</dcterms:modified>
</cp:coreProperties>
</file>