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302" r:id="rId3"/>
    <p:sldId id="257" r:id="rId4"/>
    <p:sldId id="269" r:id="rId5"/>
    <p:sldId id="303" r:id="rId6"/>
    <p:sldId id="259" r:id="rId7"/>
    <p:sldId id="260" r:id="rId8"/>
    <p:sldId id="264" r:id="rId9"/>
    <p:sldId id="268" r:id="rId10"/>
    <p:sldId id="265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7E677-87CA-4E06-B890-35068AE564B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0318B7-E1DB-4C47-A600-F868891055BD}">
      <dgm:prSet phldrT="[Текст]" custT="1"/>
      <dgm:spPr/>
      <dgm:t>
        <a:bodyPr/>
        <a:lstStyle/>
        <a:p>
          <a:r>
            <a:rPr lang="ru-RU" sz="1800" dirty="0" smtClean="0"/>
            <a:t>Языки программирования</a:t>
          </a:r>
          <a:endParaRPr lang="ru-RU" sz="1800" dirty="0"/>
        </a:p>
      </dgm:t>
    </dgm:pt>
    <dgm:pt modelId="{7763F0D2-2D72-4D51-9609-02EACE30CEF2}" type="parTrans" cxnId="{B7C8AE39-2DEB-4975-84C0-6ABCB9AFD302}">
      <dgm:prSet/>
      <dgm:spPr/>
      <dgm:t>
        <a:bodyPr/>
        <a:lstStyle/>
        <a:p>
          <a:endParaRPr lang="ru-RU"/>
        </a:p>
      </dgm:t>
    </dgm:pt>
    <dgm:pt modelId="{04FB38D0-3DE6-4C25-99C4-58C22F78ECC5}" type="sibTrans" cxnId="{B7C8AE39-2DEB-4975-84C0-6ABCB9AFD302}">
      <dgm:prSet/>
      <dgm:spPr/>
      <dgm:t>
        <a:bodyPr/>
        <a:lstStyle/>
        <a:p>
          <a:endParaRPr lang="ru-RU"/>
        </a:p>
      </dgm:t>
    </dgm:pt>
    <dgm:pt modelId="{14DE2F35-04EB-49E3-8EDC-D9CA04E65F9B}">
      <dgm:prSet phldrT="[Текст]"/>
      <dgm:spPr/>
      <dgm:t>
        <a:bodyPr/>
        <a:lstStyle/>
        <a:p>
          <a:r>
            <a:rPr lang="ru-RU" dirty="0" smtClean="0"/>
            <a:t>Языки низкого уровня</a:t>
          </a:r>
          <a:endParaRPr lang="ru-RU" dirty="0"/>
        </a:p>
      </dgm:t>
    </dgm:pt>
    <dgm:pt modelId="{650A2FB1-7D60-4CE0-B744-0B98693D12C9}" type="parTrans" cxnId="{D3107D7C-8C54-493E-AB9C-68D9E7ACC2A5}">
      <dgm:prSet/>
      <dgm:spPr/>
      <dgm:t>
        <a:bodyPr/>
        <a:lstStyle/>
        <a:p>
          <a:endParaRPr lang="ru-RU"/>
        </a:p>
      </dgm:t>
    </dgm:pt>
    <dgm:pt modelId="{427BB6FA-3C23-4417-A1E3-7B46F2F7DE19}" type="sibTrans" cxnId="{D3107D7C-8C54-493E-AB9C-68D9E7ACC2A5}">
      <dgm:prSet/>
      <dgm:spPr/>
      <dgm:t>
        <a:bodyPr/>
        <a:lstStyle/>
        <a:p>
          <a:endParaRPr lang="ru-RU"/>
        </a:p>
      </dgm:t>
    </dgm:pt>
    <dgm:pt modelId="{A3C91FE4-6EED-4650-9324-33068198B18F}">
      <dgm:prSet phldrT="[Текст]"/>
      <dgm:spPr/>
      <dgm:t>
        <a:bodyPr/>
        <a:lstStyle/>
        <a:p>
          <a:r>
            <a:rPr lang="ru-RU" dirty="0" smtClean="0"/>
            <a:t>Машинно-зависимые</a:t>
          </a:r>
        </a:p>
        <a:p>
          <a:r>
            <a:rPr lang="ru-RU" dirty="0" smtClean="0"/>
            <a:t>(ассемблеры)</a:t>
          </a:r>
          <a:endParaRPr lang="ru-RU" dirty="0"/>
        </a:p>
      </dgm:t>
    </dgm:pt>
    <dgm:pt modelId="{F4913368-A712-40AD-9457-862D118B4136}" type="parTrans" cxnId="{544C251B-B5E6-4FD5-9AD9-6E99F1A5A3CC}">
      <dgm:prSet/>
      <dgm:spPr/>
      <dgm:t>
        <a:bodyPr/>
        <a:lstStyle/>
        <a:p>
          <a:endParaRPr lang="ru-RU"/>
        </a:p>
      </dgm:t>
    </dgm:pt>
    <dgm:pt modelId="{7A24CBCE-FB9A-4159-92E7-3A3231F96451}" type="sibTrans" cxnId="{544C251B-B5E6-4FD5-9AD9-6E99F1A5A3CC}">
      <dgm:prSet/>
      <dgm:spPr/>
      <dgm:t>
        <a:bodyPr/>
        <a:lstStyle/>
        <a:p>
          <a:endParaRPr lang="ru-RU"/>
        </a:p>
      </dgm:t>
    </dgm:pt>
    <dgm:pt modelId="{80F70371-810B-4F33-B171-2DF12368087F}">
      <dgm:prSet phldrT="[Текст]"/>
      <dgm:spPr/>
      <dgm:t>
        <a:bodyPr/>
        <a:lstStyle/>
        <a:p>
          <a:r>
            <a:rPr lang="ru-RU" dirty="0" smtClean="0"/>
            <a:t>Машинно-ориентированные</a:t>
          </a:r>
        </a:p>
        <a:p>
          <a:r>
            <a:rPr lang="ru-RU" dirty="0" smtClean="0"/>
            <a:t>(Си)</a:t>
          </a:r>
          <a:endParaRPr lang="ru-RU" dirty="0"/>
        </a:p>
      </dgm:t>
    </dgm:pt>
    <dgm:pt modelId="{980068A6-9251-4E1A-950E-6033B4E2D350}" type="parTrans" cxnId="{C53B1362-21DF-46CA-BDED-2653D363AC8A}">
      <dgm:prSet/>
      <dgm:spPr/>
      <dgm:t>
        <a:bodyPr/>
        <a:lstStyle/>
        <a:p>
          <a:endParaRPr lang="ru-RU"/>
        </a:p>
      </dgm:t>
    </dgm:pt>
    <dgm:pt modelId="{51337EE7-910E-4AEF-88BF-AA7C5348F1EE}" type="sibTrans" cxnId="{C53B1362-21DF-46CA-BDED-2653D363AC8A}">
      <dgm:prSet/>
      <dgm:spPr/>
      <dgm:t>
        <a:bodyPr/>
        <a:lstStyle/>
        <a:p>
          <a:endParaRPr lang="ru-RU"/>
        </a:p>
      </dgm:t>
    </dgm:pt>
    <dgm:pt modelId="{5377B885-107B-453B-B355-44BCC07F58CE}">
      <dgm:prSet phldrT="[Текст]"/>
      <dgm:spPr/>
      <dgm:t>
        <a:bodyPr/>
        <a:lstStyle/>
        <a:p>
          <a:r>
            <a:rPr lang="ru-RU" dirty="0" smtClean="0"/>
            <a:t>Языки высокого уровня</a:t>
          </a:r>
          <a:endParaRPr lang="ru-RU" dirty="0"/>
        </a:p>
      </dgm:t>
    </dgm:pt>
    <dgm:pt modelId="{BD1FC532-B79D-4464-9911-A726D3417BA8}" type="parTrans" cxnId="{B18E3825-03CD-4FFC-923C-0379C7499C0B}">
      <dgm:prSet/>
      <dgm:spPr/>
      <dgm:t>
        <a:bodyPr/>
        <a:lstStyle/>
        <a:p>
          <a:endParaRPr lang="ru-RU"/>
        </a:p>
      </dgm:t>
    </dgm:pt>
    <dgm:pt modelId="{AE5711FD-F8A4-43AC-8EEC-82F3FC4ABC9A}" type="sibTrans" cxnId="{B18E3825-03CD-4FFC-923C-0379C7499C0B}">
      <dgm:prSet/>
      <dgm:spPr/>
      <dgm:t>
        <a:bodyPr/>
        <a:lstStyle/>
        <a:p>
          <a:endParaRPr lang="ru-RU"/>
        </a:p>
      </dgm:t>
    </dgm:pt>
    <dgm:pt modelId="{972F62D1-A890-4906-B9B0-9426E6507194}">
      <dgm:prSet phldrT="[Текст]"/>
      <dgm:spPr/>
      <dgm:t>
        <a:bodyPr/>
        <a:lstStyle/>
        <a:p>
          <a:r>
            <a:rPr lang="ru-RU" dirty="0" smtClean="0"/>
            <a:t>Процедурные</a:t>
          </a:r>
          <a:endParaRPr lang="ru-RU" dirty="0"/>
        </a:p>
      </dgm:t>
    </dgm:pt>
    <dgm:pt modelId="{A1FE0220-0726-4C7A-8C5C-A6C6D905E3F1}" type="parTrans" cxnId="{BF421E1E-9C6C-46E7-B959-3112A9A43387}">
      <dgm:prSet/>
      <dgm:spPr/>
      <dgm:t>
        <a:bodyPr/>
        <a:lstStyle/>
        <a:p>
          <a:endParaRPr lang="ru-RU"/>
        </a:p>
      </dgm:t>
    </dgm:pt>
    <dgm:pt modelId="{D147F402-64F6-4AB7-BF87-E3E61141C9CC}" type="sibTrans" cxnId="{BF421E1E-9C6C-46E7-B959-3112A9A43387}">
      <dgm:prSet/>
      <dgm:spPr/>
      <dgm:t>
        <a:bodyPr/>
        <a:lstStyle/>
        <a:p>
          <a:endParaRPr lang="ru-RU"/>
        </a:p>
      </dgm:t>
    </dgm:pt>
    <dgm:pt modelId="{F2176C64-74CC-4CFF-AFFE-A3604EEC647E}">
      <dgm:prSet phldrT="[Текст]"/>
      <dgm:spPr/>
      <dgm:t>
        <a:bodyPr/>
        <a:lstStyle/>
        <a:p>
          <a:r>
            <a:rPr lang="ru-RU" dirty="0" smtClean="0"/>
            <a:t>Непроцедурные</a:t>
          </a:r>
          <a:endParaRPr lang="ru-RU" dirty="0"/>
        </a:p>
      </dgm:t>
    </dgm:pt>
    <dgm:pt modelId="{2B4C7F80-9B15-4466-8927-CF894517A8E8}" type="parTrans" cxnId="{BA8108BF-5BB2-4DD0-A0C9-0940D540D270}">
      <dgm:prSet/>
      <dgm:spPr/>
      <dgm:t>
        <a:bodyPr/>
        <a:lstStyle/>
        <a:p>
          <a:endParaRPr lang="ru-RU"/>
        </a:p>
      </dgm:t>
    </dgm:pt>
    <dgm:pt modelId="{A0C64428-7635-4814-87E9-FAAB3F6690CA}" type="sibTrans" cxnId="{BA8108BF-5BB2-4DD0-A0C9-0940D540D270}">
      <dgm:prSet/>
      <dgm:spPr/>
      <dgm:t>
        <a:bodyPr/>
        <a:lstStyle/>
        <a:p>
          <a:endParaRPr lang="ru-RU"/>
        </a:p>
      </dgm:t>
    </dgm:pt>
    <dgm:pt modelId="{BE053939-8B5B-4732-9FE2-8C0D5AC2B2B4}" type="pres">
      <dgm:prSet presAssocID="{1CD7E677-87CA-4E06-B890-35068AE564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F8D6C9E-274E-41C9-BFC7-49D43BD626D4}" type="pres">
      <dgm:prSet presAssocID="{D00318B7-E1DB-4C47-A600-F868891055BD}" presName="hierRoot1" presStyleCnt="0"/>
      <dgm:spPr/>
    </dgm:pt>
    <dgm:pt modelId="{22F145CB-2F91-4D36-9351-1D2B79FF8269}" type="pres">
      <dgm:prSet presAssocID="{D00318B7-E1DB-4C47-A600-F868891055BD}" presName="composite" presStyleCnt="0"/>
      <dgm:spPr/>
    </dgm:pt>
    <dgm:pt modelId="{D3E4C980-1CD1-4FA1-95C7-0F4DECCD7F7C}" type="pres">
      <dgm:prSet presAssocID="{D00318B7-E1DB-4C47-A600-F868891055BD}" presName="background" presStyleLbl="node0" presStyleIdx="0" presStyleCnt="1"/>
      <dgm:spPr/>
    </dgm:pt>
    <dgm:pt modelId="{62B5C089-A57A-4491-8614-1113E645BAD6}" type="pres">
      <dgm:prSet presAssocID="{D00318B7-E1DB-4C47-A600-F868891055BD}" presName="text" presStyleLbl="fgAcc0" presStyleIdx="0" presStyleCnt="1" custScaleX="1354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D07D8F-6333-49D5-AF05-F6F55E4283C1}" type="pres">
      <dgm:prSet presAssocID="{D00318B7-E1DB-4C47-A600-F868891055BD}" presName="hierChild2" presStyleCnt="0"/>
      <dgm:spPr/>
    </dgm:pt>
    <dgm:pt modelId="{92403128-604D-4D9C-A3C7-EEEAFF80D944}" type="pres">
      <dgm:prSet presAssocID="{650A2FB1-7D60-4CE0-B744-0B98693D12C9}" presName="Name10" presStyleLbl="parChTrans1D2" presStyleIdx="0" presStyleCnt="2"/>
      <dgm:spPr/>
      <dgm:t>
        <a:bodyPr/>
        <a:lstStyle/>
        <a:p>
          <a:endParaRPr lang="ru-RU"/>
        </a:p>
      </dgm:t>
    </dgm:pt>
    <dgm:pt modelId="{BE1BDFE9-DDB2-4DEB-AE5C-880D31CB8E88}" type="pres">
      <dgm:prSet presAssocID="{14DE2F35-04EB-49E3-8EDC-D9CA04E65F9B}" presName="hierRoot2" presStyleCnt="0"/>
      <dgm:spPr/>
    </dgm:pt>
    <dgm:pt modelId="{35A1F874-249A-4EC9-BAFC-CC65E2B734E9}" type="pres">
      <dgm:prSet presAssocID="{14DE2F35-04EB-49E3-8EDC-D9CA04E65F9B}" presName="composite2" presStyleCnt="0"/>
      <dgm:spPr/>
    </dgm:pt>
    <dgm:pt modelId="{856F5CC7-B1A3-438A-B346-638377D084EE}" type="pres">
      <dgm:prSet presAssocID="{14DE2F35-04EB-49E3-8EDC-D9CA04E65F9B}" presName="background2" presStyleLbl="node2" presStyleIdx="0" presStyleCnt="2"/>
      <dgm:spPr/>
    </dgm:pt>
    <dgm:pt modelId="{DE689454-8432-4AB9-AFCA-8DAA866B433A}" type="pres">
      <dgm:prSet presAssocID="{14DE2F35-04EB-49E3-8EDC-D9CA04E65F9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09B4F2-8C09-4F7A-B4D5-2F8935549FB0}" type="pres">
      <dgm:prSet presAssocID="{14DE2F35-04EB-49E3-8EDC-D9CA04E65F9B}" presName="hierChild3" presStyleCnt="0"/>
      <dgm:spPr/>
    </dgm:pt>
    <dgm:pt modelId="{52A0B272-FD39-4BC2-80AF-5AADBCF13D28}" type="pres">
      <dgm:prSet presAssocID="{F4913368-A712-40AD-9457-862D118B4136}" presName="Name17" presStyleLbl="parChTrans1D3" presStyleIdx="0" presStyleCnt="4"/>
      <dgm:spPr/>
      <dgm:t>
        <a:bodyPr/>
        <a:lstStyle/>
        <a:p>
          <a:endParaRPr lang="ru-RU"/>
        </a:p>
      </dgm:t>
    </dgm:pt>
    <dgm:pt modelId="{0B133880-1666-445B-946D-9FB09958B1E6}" type="pres">
      <dgm:prSet presAssocID="{A3C91FE4-6EED-4650-9324-33068198B18F}" presName="hierRoot3" presStyleCnt="0"/>
      <dgm:spPr/>
    </dgm:pt>
    <dgm:pt modelId="{838C43C2-BD1F-4CD6-B709-B3D87E7D6112}" type="pres">
      <dgm:prSet presAssocID="{A3C91FE4-6EED-4650-9324-33068198B18F}" presName="composite3" presStyleCnt="0"/>
      <dgm:spPr/>
    </dgm:pt>
    <dgm:pt modelId="{65F79EDA-DF89-4931-AFFE-0609BA64E583}" type="pres">
      <dgm:prSet presAssocID="{A3C91FE4-6EED-4650-9324-33068198B18F}" presName="background3" presStyleLbl="node3" presStyleIdx="0" presStyleCnt="4"/>
      <dgm:spPr/>
    </dgm:pt>
    <dgm:pt modelId="{8F74EC8B-B8C7-4DB2-955D-F0326D3B941A}" type="pres">
      <dgm:prSet presAssocID="{A3C91FE4-6EED-4650-9324-33068198B18F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9A0805-5E57-4615-9AFA-85BF86E3CC6D}" type="pres">
      <dgm:prSet presAssocID="{A3C91FE4-6EED-4650-9324-33068198B18F}" presName="hierChild4" presStyleCnt="0"/>
      <dgm:spPr/>
    </dgm:pt>
    <dgm:pt modelId="{D44C5241-FA40-480F-B0E4-39C2EFBD57B8}" type="pres">
      <dgm:prSet presAssocID="{980068A6-9251-4E1A-950E-6033B4E2D350}" presName="Name17" presStyleLbl="parChTrans1D3" presStyleIdx="1" presStyleCnt="4"/>
      <dgm:spPr/>
      <dgm:t>
        <a:bodyPr/>
        <a:lstStyle/>
        <a:p>
          <a:endParaRPr lang="ru-RU"/>
        </a:p>
      </dgm:t>
    </dgm:pt>
    <dgm:pt modelId="{681B1A08-8C60-4406-9FB2-8517BA4BA5EC}" type="pres">
      <dgm:prSet presAssocID="{80F70371-810B-4F33-B171-2DF12368087F}" presName="hierRoot3" presStyleCnt="0"/>
      <dgm:spPr/>
    </dgm:pt>
    <dgm:pt modelId="{BEFF06DC-042F-4AE7-9FD6-FF0041018A90}" type="pres">
      <dgm:prSet presAssocID="{80F70371-810B-4F33-B171-2DF12368087F}" presName="composite3" presStyleCnt="0"/>
      <dgm:spPr/>
    </dgm:pt>
    <dgm:pt modelId="{8F13E595-7151-4300-8D85-8527965BB207}" type="pres">
      <dgm:prSet presAssocID="{80F70371-810B-4F33-B171-2DF12368087F}" presName="background3" presStyleLbl="node3" presStyleIdx="1" presStyleCnt="4"/>
      <dgm:spPr/>
    </dgm:pt>
    <dgm:pt modelId="{CC2EBFFD-682E-4E68-B1E6-C60ECE34C8D2}" type="pres">
      <dgm:prSet presAssocID="{80F70371-810B-4F33-B171-2DF12368087F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99A827-1CD9-49C6-8B3B-975D84F03609}" type="pres">
      <dgm:prSet presAssocID="{80F70371-810B-4F33-B171-2DF12368087F}" presName="hierChild4" presStyleCnt="0"/>
      <dgm:spPr/>
    </dgm:pt>
    <dgm:pt modelId="{625623ED-A8F1-4062-AE9A-E20B8F6D408C}" type="pres">
      <dgm:prSet presAssocID="{BD1FC532-B79D-4464-9911-A726D3417BA8}" presName="Name10" presStyleLbl="parChTrans1D2" presStyleIdx="1" presStyleCnt="2"/>
      <dgm:spPr/>
      <dgm:t>
        <a:bodyPr/>
        <a:lstStyle/>
        <a:p>
          <a:endParaRPr lang="ru-RU"/>
        </a:p>
      </dgm:t>
    </dgm:pt>
    <dgm:pt modelId="{8F56FB1F-5F2C-460E-AA51-E1065C6903DE}" type="pres">
      <dgm:prSet presAssocID="{5377B885-107B-453B-B355-44BCC07F58CE}" presName="hierRoot2" presStyleCnt="0"/>
      <dgm:spPr/>
    </dgm:pt>
    <dgm:pt modelId="{B2F3168B-8704-4BBE-AEC8-4C95D79E5C3D}" type="pres">
      <dgm:prSet presAssocID="{5377B885-107B-453B-B355-44BCC07F58CE}" presName="composite2" presStyleCnt="0"/>
      <dgm:spPr/>
    </dgm:pt>
    <dgm:pt modelId="{F5E84DDD-FAFA-4FE3-AC81-1418E82FCDFA}" type="pres">
      <dgm:prSet presAssocID="{5377B885-107B-453B-B355-44BCC07F58CE}" presName="background2" presStyleLbl="node2" presStyleIdx="1" presStyleCnt="2"/>
      <dgm:spPr/>
    </dgm:pt>
    <dgm:pt modelId="{9B5C3089-A47F-4A19-B142-57B82B73DF53}" type="pres">
      <dgm:prSet presAssocID="{5377B885-107B-453B-B355-44BCC07F58C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64A2DE-6B9B-4C20-9AD7-29C131A55173}" type="pres">
      <dgm:prSet presAssocID="{5377B885-107B-453B-B355-44BCC07F58CE}" presName="hierChild3" presStyleCnt="0"/>
      <dgm:spPr/>
    </dgm:pt>
    <dgm:pt modelId="{4A1E21EA-C5E8-4BAB-9E1D-0374B25008C0}" type="pres">
      <dgm:prSet presAssocID="{A1FE0220-0726-4C7A-8C5C-A6C6D905E3F1}" presName="Name17" presStyleLbl="parChTrans1D3" presStyleIdx="2" presStyleCnt="4"/>
      <dgm:spPr/>
      <dgm:t>
        <a:bodyPr/>
        <a:lstStyle/>
        <a:p>
          <a:endParaRPr lang="ru-RU"/>
        </a:p>
      </dgm:t>
    </dgm:pt>
    <dgm:pt modelId="{ABA92E29-100C-42EB-98BC-D8857F35EAF1}" type="pres">
      <dgm:prSet presAssocID="{972F62D1-A890-4906-B9B0-9426E6507194}" presName="hierRoot3" presStyleCnt="0"/>
      <dgm:spPr/>
    </dgm:pt>
    <dgm:pt modelId="{B35AD2BC-FA99-44BF-A2CC-4C092A987FA6}" type="pres">
      <dgm:prSet presAssocID="{972F62D1-A890-4906-B9B0-9426E6507194}" presName="composite3" presStyleCnt="0"/>
      <dgm:spPr/>
    </dgm:pt>
    <dgm:pt modelId="{B8CEA365-BAA0-49F3-A8FB-CBF715566695}" type="pres">
      <dgm:prSet presAssocID="{972F62D1-A890-4906-B9B0-9426E6507194}" presName="background3" presStyleLbl="node3" presStyleIdx="2" presStyleCnt="4"/>
      <dgm:spPr/>
    </dgm:pt>
    <dgm:pt modelId="{83FDBE82-F620-482C-907B-01ED5F94C5BE}" type="pres">
      <dgm:prSet presAssocID="{972F62D1-A890-4906-B9B0-9426E6507194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C7EC54-A678-44FB-A322-4D9CCD6FECCF}" type="pres">
      <dgm:prSet presAssocID="{972F62D1-A890-4906-B9B0-9426E6507194}" presName="hierChild4" presStyleCnt="0"/>
      <dgm:spPr/>
    </dgm:pt>
    <dgm:pt modelId="{1D0005C1-26D5-456B-98BF-24EF939E45EB}" type="pres">
      <dgm:prSet presAssocID="{2B4C7F80-9B15-4466-8927-CF894517A8E8}" presName="Name17" presStyleLbl="parChTrans1D3" presStyleIdx="3" presStyleCnt="4"/>
      <dgm:spPr/>
      <dgm:t>
        <a:bodyPr/>
        <a:lstStyle/>
        <a:p>
          <a:endParaRPr lang="ru-RU"/>
        </a:p>
      </dgm:t>
    </dgm:pt>
    <dgm:pt modelId="{D3D8B571-2927-428F-903D-494E4C6395EE}" type="pres">
      <dgm:prSet presAssocID="{F2176C64-74CC-4CFF-AFFE-A3604EEC647E}" presName="hierRoot3" presStyleCnt="0"/>
      <dgm:spPr/>
    </dgm:pt>
    <dgm:pt modelId="{6AF55717-5C0F-412B-82D8-22769A62AA06}" type="pres">
      <dgm:prSet presAssocID="{F2176C64-74CC-4CFF-AFFE-A3604EEC647E}" presName="composite3" presStyleCnt="0"/>
      <dgm:spPr/>
    </dgm:pt>
    <dgm:pt modelId="{39FFACE7-82EE-468B-BCE4-3F5BDE1F2875}" type="pres">
      <dgm:prSet presAssocID="{F2176C64-74CC-4CFF-AFFE-A3604EEC647E}" presName="background3" presStyleLbl="node3" presStyleIdx="3" presStyleCnt="4"/>
      <dgm:spPr/>
    </dgm:pt>
    <dgm:pt modelId="{5DA608AF-CAB1-4B77-8559-199EF852B687}" type="pres">
      <dgm:prSet presAssocID="{F2176C64-74CC-4CFF-AFFE-A3604EEC647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5F13DE-4F43-4439-AEB5-B557E614267C}" type="pres">
      <dgm:prSet presAssocID="{F2176C64-74CC-4CFF-AFFE-A3604EEC647E}" presName="hierChild4" presStyleCnt="0"/>
      <dgm:spPr/>
    </dgm:pt>
  </dgm:ptLst>
  <dgm:cxnLst>
    <dgm:cxn modelId="{07994211-4858-4799-8430-47A8ACE7A89A}" type="presOf" srcId="{80F70371-810B-4F33-B171-2DF12368087F}" destId="{CC2EBFFD-682E-4E68-B1E6-C60ECE34C8D2}" srcOrd="0" destOrd="0" presId="urn:microsoft.com/office/officeart/2005/8/layout/hierarchy1"/>
    <dgm:cxn modelId="{B7C8AE39-2DEB-4975-84C0-6ABCB9AFD302}" srcId="{1CD7E677-87CA-4E06-B890-35068AE564BE}" destId="{D00318B7-E1DB-4C47-A600-F868891055BD}" srcOrd="0" destOrd="0" parTransId="{7763F0D2-2D72-4D51-9609-02EACE30CEF2}" sibTransId="{04FB38D0-3DE6-4C25-99C4-58C22F78ECC5}"/>
    <dgm:cxn modelId="{49F26371-B45A-4497-BAA1-A0061C033B6E}" type="presOf" srcId="{F4913368-A712-40AD-9457-862D118B4136}" destId="{52A0B272-FD39-4BC2-80AF-5AADBCF13D28}" srcOrd="0" destOrd="0" presId="urn:microsoft.com/office/officeart/2005/8/layout/hierarchy1"/>
    <dgm:cxn modelId="{BF421E1E-9C6C-46E7-B959-3112A9A43387}" srcId="{5377B885-107B-453B-B355-44BCC07F58CE}" destId="{972F62D1-A890-4906-B9B0-9426E6507194}" srcOrd="0" destOrd="0" parTransId="{A1FE0220-0726-4C7A-8C5C-A6C6D905E3F1}" sibTransId="{D147F402-64F6-4AB7-BF87-E3E61141C9CC}"/>
    <dgm:cxn modelId="{60DFE4C5-2C97-4368-8E47-429352C02A16}" type="presOf" srcId="{D00318B7-E1DB-4C47-A600-F868891055BD}" destId="{62B5C089-A57A-4491-8614-1113E645BAD6}" srcOrd="0" destOrd="0" presId="urn:microsoft.com/office/officeart/2005/8/layout/hierarchy1"/>
    <dgm:cxn modelId="{D3107D7C-8C54-493E-AB9C-68D9E7ACC2A5}" srcId="{D00318B7-E1DB-4C47-A600-F868891055BD}" destId="{14DE2F35-04EB-49E3-8EDC-D9CA04E65F9B}" srcOrd="0" destOrd="0" parTransId="{650A2FB1-7D60-4CE0-B744-0B98693D12C9}" sibTransId="{427BB6FA-3C23-4417-A1E3-7B46F2F7DE19}"/>
    <dgm:cxn modelId="{B18E3825-03CD-4FFC-923C-0379C7499C0B}" srcId="{D00318B7-E1DB-4C47-A600-F868891055BD}" destId="{5377B885-107B-453B-B355-44BCC07F58CE}" srcOrd="1" destOrd="0" parTransId="{BD1FC532-B79D-4464-9911-A726D3417BA8}" sibTransId="{AE5711FD-F8A4-43AC-8EEC-82F3FC4ABC9A}"/>
    <dgm:cxn modelId="{FCC14CE7-BAB6-403B-984E-92FFE20EA6E2}" type="presOf" srcId="{2B4C7F80-9B15-4466-8927-CF894517A8E8}" destId="{1D0005C1-26D5-456B-98BF-24EF939E45EB}" srcOrd="0" destOrd="0" presId="urn:microsoft.com/office/officeart/2005/8/layout/hierarchy1"/>
    <dgm:cxn modelId="{C53B1362-21DF-46CA-BDED-2653D363AC8A}" srcId="{14DE2F35-04EB-49E3-8EDC-D9CA04E65F9B}" destId="{80F70371-810B-4F33-B171-2DF12368087F}" srcOrd="1" destOrd="0" parTransId="{980068A6-9251-4E1A-950E-6033B4E2D350}" sibTransId="{51337EE7-910E-4AEF-88BF-AA7C5348F1EE}"/>
    <dgm:cxn modelId="{21B997D3-70E8-4F57-8A6B-DC40CCDBFE8B}" type="presOf" srcId="{BD1FC532-B79D-4464-9911-A726D3417BA8}" destId="{625623ED-A8F1-4062-AE9A-E20B8F6D408C}" srcOrd="0" destOrd="0" presId="urn:microsoft.com/office/officeart/2005/8/layout/hierarchy1"/>
    <dgm:cxn modelId="{A79DA2D8-2652-4883-8163-9C1EFB572538}" type="presOf" srcId="{5377B885-107B-453B-B355-44BCC07F58CE}" destId="{9B5C3089-A47F-4A19-B142-57B82B73DF53}" srcOrd="0" destOrd="0" presId="urn:microsoft.com/office/officeart/2005/8/layout/hierarchy1"/>
    <dgm:cxn modelId="{74E5F8ED-7167-4C8C-9C4F-72C86601965D}" type="presOf" srcId="{650A2FB1-7D60-4CE0-B744-0B98693D12C9}" destId="{92403128-604D-4D9C-A3C7-EEEAFF80D944}" srcOrd="0" destOrd="0" presId="urn:microsoft.com/office/officeart/2005/8/layout/hierarchy1"/>
    <dgm:cxn modelId="{88B8C74F-85A8-4EDB-94F6-4B8B7234F84A}" type="presOf" srcId="{972F62D1-A890-4906-B9B0-9426E6507194}" destId="{83FDBE82-F620-482C-907B-01ED5F94C5BE}" srcOrd="0" destOrd="0" presId="urn:microsoft.com/office/officeart/2005/8/layout/hierarchy1"/>
    <dgm:cxn modelId="{544C251B-B5E6-4FD5-9AD9-6E99F1A5A3CC}" srcId="{14DE2F35-04EB-49E3-8EDC-D9CA04E65F9B}" destId="{A3C91FE4-6EED-4650-9324-33068198B18F}" srcOrd="0" destOrd="0" parTransId="{F4913368-A712-40AD-9457-862D118B4136}" sibTransId="{7A24CBCE-FB9A-4159-92E7-3A3231F96451}"/>
    <dgm:cxn modelId="{779A6A2F-7121-448B-B64E-CB13CAC61090}" type="presOf" srcId="{A1FE0220-0726-4C7A-8C5C-A6C6D905E3F1}" destId="{4A1E21EA-C5E8-4BAB-9E1D-0374B25008C0}" srcOrd="0" destOrd="0" presId="urn:microsoft.com/office/officeart/2005/8/layout/hierarchy1"/>
    <dgm:cxn modelId="{9650314D-A1C7-430C-9A16-2C971D48A954}" type="presOf" srcId="{F2176C64-74CC-4CFF-AFFE-A3604EEC647E}" destId="{5DA608AF-CAB1-4B77-8559-199EF852B687}" srcOrd="0" destOrd="0" presId="urn:microsoft.com/office/officeart/2005/8/layout/hierarchy1"/>
    <dgm:cxn modelId="{53D04522-91F8-4BFF-9FC3-CE57546BC603}" type="presOf" srcId="{1CD7E677-87CA-4E06-B890-35068AE564BE}" destId="{BE053939-8B5B-4732-9FE2-8C0D5AC2B2B4}" srcOrd="0" destOrd="0" presId="urn:microsoft.com/office/officeart/2005/8/layout/hierarchy1"/>
    <dgm:cxn modelId="{A29FBCD7-A71B-4F05-9B52-F4AD9AB98C7A}" type="presOf" srcId="{14DE2F35-04EB-49E3-8EDC-D9CA04E65F9B}" destId="{DE689454-8432-4AB9-AFCA-8DAA866B433A}" srcOrd="0" destOrd="0" presId="urn:microsoft.com/office/officeart/2005/8/layout/hierarchy1"/>
    <dgm:cxn modelId="{E5084025-BF80-4052-8DDC-DAFCC434334D}" type="presOf" srcId="{A3C91FE4-6EED-4650-9324-33068198B18F}" destId="{8F74EC8B-B8C7-4DB2-955D-F0326D3B941A}" srcOrd="0" destOrd="0" presId="urn:microsoft.com/office/officeart/2005/8/layout/hierarchy1"/>
    <dgm:cxn modelId="{BA8108BF-5BB2-4DD0-A0C9-0940D540D270}" srcId="{5377B885-107B-453B-B355-44BCC07F58CE}" destId="{F2176C64-74CC-4CFF-AFFE-A3604EEC647E}" srcOrd="1" destOrd="0" parTransId="{2B4C7F80-9B15-4466-8927-CF894517A8E8}" sibTransId="{A0C64428-7635-4814-87E9-FAAB3F6690CA}"/>
    <dgm:cxn modelId="{D98B8D66-832F-4EA0-A3BD-F742BCF33363}" type="presOf" srcId="{980068A6-9251-4E1A-950E-6033B4E2D350}" destId="{D44C5241-FA40-480F-B0E4-39C2EFBD57B8}" srcOrd="0" destOrd="0" presId="urn:microsoft.com/office/officeart/2005/8/layout/hierarchy1"/>
    <dgm:cxn modelId="{34AEEC76-A80B-4BA7-9D59-EA3AC15A002B}" type="presParOf" srcId="{BE053939-8B5B-4732-9FE2-8C0D5AC2B2B4}" destId="{EF8D6C9E-274E-41C9-BFC7-49D43BD626D4}" srcOrd="0" destOrd="0" presId="urn:microsoft.com/office/officeart/2005/8/layout/hierarchy1"/>
    <dgm:cxn modelId="{3E76FD9F-EF8E-4D13-8ED8-525E62F16439}" type="presParOf" srcId="{EF8D6C9E-274E-41C9-BFC7-49D43BD626D4}" destId="{22F145CB-2F91-4D36-9351-1D2B79FF8269}" srcOrd="0" destOrd="0" presId="urn:microsoft.com/office/officeart/2005/8/layout/hierarchy1"/>
    <dgm:cxn modelId="{AAAED455-23A1-4417-8BCE-F5AE0C6804B1}" type="presParOf" srcId="{22F145CB-2F91-4D36-9351-1D2B79FF8269}" destId="{D3E4C980-1CD1-4FA1-95C7-0F4DECCD7F7C}" srcOrd="0" destOrd="0" presId="urn:microsoft.com/office/officeart/2005/8/layout/hierarchy1"/>
    <dgm:cxn modelId="{434A5F84-85E9-469C-8A13-5758F7159236}" type="presParOf" srcId="{22F145CB-2F91-4D36-9351-1D2B79FF8269}" destId="{62B5C089-A57A-4491-8614-1113E645BAD6}" srcOrd="1" destOrd="0" presId="urn:microsoft.com/office/officeart/2005/8/layout/hierarchy1"/>
    <dgm:cxn modelId="{8C01B058-7421-484E-A1F4-E41E8AB00547}" type="presParOf" srcId="{EF8D6C9E-274E-41C9-BFC7-49D43BD626D4}" destId="{0AD07D8F-6333-49D5-AF05-F6F55E4283C1}" srcOrd="1" destOrd="0" presId="urn:microsoft.com/office/officeart/2005/8/layout/hierarchy1"/>
    <dgm:cxn modelId="{7D863D7E-1FDA-4BA3-AB79-68174BFA67EC}" type="presParOf" srcId="{0AD07D8F-6333-49D5-AF05-F6F55E4283C1}" destId="{92403128-604D-4D9C-A3C7-EEEAFF80D944}" srcOrd="0" destOrd="0" presId="urn:microsoft.com/office/officeart/2005/8/layout/hierarchy1"/>
    <dgm:cxn modelId="{EDFC693C-0980-4645-BF5D-548A4FFCEF99}" type="presParOf" srcId="{0AD07D8F-6333-49D5-AF05-F6F55E4283C1}" destId="{BE1BDFE9-DDB2-4DEB-AE5C-880D31CB8E88}" srcOrd="1" destOrd="0" presId="urn:microsoft.com/office/officeart/2005/8/layout/hierarchy1"/>
    <dgm:cxn modelId="{84540974-5D43-45F6-B458-8D7BCBD4452D}" type="presParOf" srcId="{BE1BDFE9-DDB2-4DEB-AE5C-880D31CB8E88}" destId="{35A1F874-249A-4EC9-BAFC-CC65E2B734E9}" srcOrd="0" destOrd="0" presId="urn:microsoft.com/office/officeart/2005/8/layout/hierarchy1"/>
    <dgm:cxn modelId="{585A33C6-D736-42E8-BD6B-C8908AF32412}" type="presParOf" srcId="{35A1F874-249A-4EC9-BAFC-CC65E2B734E9}" destId="{856F5CC7-B1A3-438A-B346-638377D084EE}" srcOrd="0" destOrd="0" presId="urn:microsoft.com/office/officeart/2005/8/layout/hierarchy1"/>
    <dgm:cxn modelId="{DE131561-AAD4-460D-AFF8-6B8427463E37}" type="presParOf" srcId="{35A1F874-249A-4EC9-BAFC-CC65E2B734E9}" destId="{DE689454-8432-4AB9-AFCA-8DAA866B433A}" srcOrd="1" destOrd="0" presId="urn:microsoft.com/office/officeart/2005/8/layout/hierarchy1"/>
    <dgm:cxn modelId="{0CDCF73C-3197-45A1-838A-FC16A5D1387D}" type="presParOf" srcId="{BE1BDFE9-DDB2-4DEB-AE5C-880D31CB8E88}" destId="{C409B4F2-8C09-4F7A-B4D5-2F8935549FB0}" srcOrd="1" destOrd="0" presId="urn:microsoft.com/office/officeart/2005/8/layout/hierarchy1"/>
    <dgm:cxn modelId="{22E6C21B-B26A-4960-A8D6-02CDE47F3C1B}" type="presParOf" srcId="{C409B4F2-8C09-4F7A-B4D5-2F8935549FB0}" destId="{52A0B272-FD39-4BC2-80AF-5AADBCF13D28}" srcOrd="0" destOrd="0" presId="urn:microsoft.com/office/officeart/2005/8/layout/hierarchy1"/>
    <dgm:cxn modelId="{472E6F0F-846B-42D9-A221-A43E778BFA58}" type="presParOf" srcId="{C409B4F2-8C09-4F7A-B4D5-2F8935549FB0}" destId="{0B133880-1666-445B-946D-9FB09958B1E6}" srcOrd="1" destOrd="0" presId="urn:microsoft.com/office/officeart/2005/8/layout/hierarchy1"/>
    <dgm:cxn modelId="{9FFA79ED-0D4F-4B7D-AEA3-46CCDF2C0346}" type="presParOf" srcId="{0B133880-1666-445B-946D-9FB09958B1E6}" destId="{838C43C2-BD1F-4CD6-B709-B3D87E7D6112}" srcOrd="0" destOrd="0" presId="urn:microsoft.com/office/officeart/2005/8/layout/hierarchy1"/>
    <dgm:cxn modelId="{CB031491-171B-499F-BAEA-5CC0A4B20D12}" type="presParOf" srcId="{838C43C2-BD1F-4CD6-B709-B3D87E7D6112}" destId="{65F79EDA-DF89-4931-AFFE-0609BA64E583}" srcOrd="0" destOrd="0" presId="urn:microsoft.com/office/officeart/2005/8/layout/hierarchy1"/>
    <dgm:cxn modelId="{D5C5480F-6583-4921-86D6-51D9ABFC447A}" type="presParOf" srcId="{838C43C2-BD1F-4CD6-B709-B3D87E7D6112}" destId="{8F74EC8B-B8C7-4DB2-955D-F0326D3B941A}" srcOrd="1" destOrd="0" presId="urn:microsoft.com/office/officeart/2005/8/layout/hierarchy1"/>
    <dgm:cxn modelId="{5509A341-77A9-459C-97FE-CA3F16BA3D0A}" type="presParOf" srcId="{0B133880-1666-445B-946D-9FB09958B1E6}" destId="{339A0805-5E57-4615-9AFA-85BF86E3CC6D}" srcOrd="1" destOrd="0" presId="urn:microsoft.com/office/officeart/2005/8/layout/hierarchy1"/>
    <dgm:cxn modelId="{2DE19BA9-CE7D-403F-8F02-8FCEE971039A}" type="presParOf" srcId="{C409B4F2-8C09-4F7A-B4D5-2F8935549FB0}" destId="{D44C5241-FA40-480F-B0E4-39C2EFBD57B8}" srcOrd="2" destOrd="0" presId="urn:microsoft.com/office/officeart/2005/8/layout/hierarchy1"/>
    <dgm:cxn modelId="{DF30D995-408C-413B-BBDF-408D20D777D8}" type="presParOf" srcId="{C409B4F2-8C09-4F7A-B4D5-2F8935549FB0}" destId="{681B1A08-8C60-4406-9FB2-8517BA4BA5EC}" srcOrd="3" destOrd="0" presId="urn:microsoft.com/office/officeart/2005/8/layout/hierarchy1"/>
    <dgm:cxn modelId="{4E7890B7-DE2F-4A25-8FDA-027D9FC94EB0}" type="presParOf" srcId="{681B1A08-8C60-4406-9FB2-8517BA4BA5EC}" destId="{BEFF06DC-042F-4AE7-9FD6-FF0041018A90}" srcOrd="0" destOrd="0" presId="urn:microsoft.com/office/officeart/2005/8/layout/hierarchy1"/>
    <dgm:cxn modelId="{C42C9D7C-A058-442E-8763-9328018F6DD0}" type="presParOf" srcId="{BEFF06DC-042F-4AE7-9FD6-FF0041018A90}" destId="{8F13E595-7151-4300-8D85-8527965BB207}" srcOrd="0" destOrd="0" presId="urn:microsoft.com/office/officeart/2005/8/layout/hierarchy1"/>
    <dgm:cxn modelId="{F1BE5F43-2045-45C2-BF29-EE3D4ED1ED93}" type="presParOf" srcId="{BEFF06DC-042F-4AE7-9FD6-FF0041018A90}" destId="{CC2EBFFD-682E-4E68-B1E6-C60ECE34C8D2}" srcOrd="1" destOrd="0" presId="urn:microsoft.com/office/officeart/2005/8/layout/hierarchy1"/>
    <dgm:cxn modelId="{739FE0A5-5FC9-4ACE-AB22-7291CF89FF86}" type="presParOf" srcId="{681B1A08-8C60-4406-9FB2-8517BA4BA5EC}" destId="{9D99A827-1CD9-49C6-8B3B-975D84F03609}" srcOrd="1" destOrd="0" presId="urn:microsoft.com/office/officeart/2005/8/layout/hierarchy1"/>
    <dgm:cxn modelId="{D3349A16-0047-4824-90C8-128B6E191C79}" type="presParOf" srcId="{0AD07D8F-6333-49D5-AF05-F6F55E4283C1}" destId="{625623ED-A8F1-4062-AE9A-E20B8F6D408C}" srcOrd="2" destOrd="0" presId="urn:microsoft.com/office/officeart/2005/8/layout/hierarchy1"/>
    <dgm:cxn modelId="{107E5320-DEA0-467F-9693-E42AEBE8FFE9}" type="presParOf" srcId="{0AD07D8F-6333-49D5-AF05-F6F55E4283C1}" destId="{8F56FB1F-5F2C-460E-AA51-E1065C6903DE}" srcOrd="3" destOrd="0" presId="urn:microsoft.com/office/officeart/2005/8/layout/hierarchy1"/>
    <dgm:cxn modelId="{C39ED8C9-F478-4FC1-A25B-39295161FE7F}" type="presParOf" srcId="{8F56FB1F-5F2C-460E-AA51-E1065C6903DE}" destId="{B2F3168B-8704-4BBE-AEC8-4C95D79E5C3D}" srcOrd="0" destOrd="0" presId="urn:microsoft.com/office/officeart/2005/8/layout/hierarchy1"/>
    <dgm:cxn modelId="{2CFD0CCC-F4F6-4C27-B5D4-5B41EA0DEFFD}" type="presParOf" srcId="{B2F3168B-8704-4BBE-AEC8-4C95D79E5C3D}" destId="{F5E84DDD-FAFA-4FE3-AC81-1418E82FCDFA}" srcOrd="0" destOrd="0" presId="urn:microsoft.com/office/officeart/2005/8/layout/hierarchy1"/>
    <dgm:cxn modelId="{B972DBBC-9E1A-4DE5-9E05-E4A59D3E26B2}" type="presParOf" srcId="{B2F3168B-8704-4BBE-AEC8-4C95D79E5C3D}" destId="{9B5C3089-A47F-4A19-B142-57B82B73DF53}" srcOrd="1" destOrd="0" presId="urn:microsoft.com/office/officeart/2005/8/layout/hierarchy1"/>
    <dgm:cxn modelId="{B478A5DD-B474-4389-A431-FDEA751A85C0}" type="presParOf" srcId="{8F56FB1F-5F2C-460E-AA51-E1065C6903DE}" destId="{3F64A2DE-6B9B-4C20-9AD7-29C131A55173}" srcOrd="1" destOrd="0" presId="urn:microsoft.com/office/officeart/2005/8/layout/hierarchy1"/>
    <dgm:cxn modelId="{FB56E172-4FE6-4A20-A23A-8BCCF03296B3}" type="presParOf" srcId="{3F64A2DE-6B9B-4C20-9AD7-29C131A55173}" destId="{4A1E21EA-C5E8-4BAB-9E1D-0374B25008C0}" srcOrd="0" destOrd="0" presId="urn:microsoft.com/office/officeart/2005/8/layout/hierarchy1"/>
    <dgm:cxn modelId="{D69AD324-32DE-43BC-A3D5-583F197E63D6}" type="presParOf" srcId="{3F64A2DE-6B9B-4C20-9AD7-29C131A55173}" destId="{ABA92E29-100C-42EB-98BC-D8857F35EAF1}" srcOrd="1" destOrd="0" presId="urn:microsoft.com/office/officeart/2005/8/layout/hierarchy1"/>
    <dgm:cxn modelId="{FC844A48-265D-47CF-8CE9-011A5B14C016}" type="presParOf" srcId="{ABA92E29-100C-42EB-98BC-D8857F35EAF1}" destId="{B35AD2BC-FA99-44BF-A2CC-4C092A987FA6}" srcOrd="0" destOrd="0" presId="urn:microsoft.com/office/officeart/2005/8/layout/hierarchy1"/>
    <dgm:cxn modelId="{1F2B1599-CD54-4B36-8D0E-078F3077FD0F}" type="presParOf" srcId="{B35AD2BC-FA99-44BF-A2CC-4C092A987FA6}" destId="{B8CEA365-BAA0-49F3-A8FB-CBF715566695}" srcOrd="0" destOrd="0" presId="urn:microsoft.com/office/officeart/2005/8/layout/hierarchy1"/>
    <dgm:cxn modelId="{59FE7FA9-2A16-491C-A06B-7D56E46C752D}" type="presParOf" srcId="{B35AD2BC-FA99-44BF-A2CC-4C092A987FA6}" destId="{83FDBE82-F620-482C-907B-01ED5F94C5BE}" srcOrd="1" destOrd="0" presId="urn:microsoft.com/office/officeart/2005/8/layout/hierarchy1"/>
    <dgm:cxn modelId="{6D0E6F32-6FC9-43B8-88DD-52561E69F487}" type="presParOf" srcId="{ABA92E29-100C-42EB-98BC-D8857F35EAF1}" destId="{27C7EC54-A678-44FB-A322-4D9CCD6FECCF}" srcOrd="1" destOrd="0" presId="urn:microsoft.com/office/officeart/2005/8/layout/hierarchy1"/>
    <dgm:cxn modelId="{FCB1EC86-7E17-440C-9542-BBF71BE31902}" type="presParOf" srcId="{3F64A2DE-6B9B-4C20-9AD7-29C131A55173}" destId="{1D0005C1-26D5-456B-98BF-24EF939E45EB}" srcOrd="2" destOrd="0" presId="urn:microsoft.com/office/officeart/2005/8/layout/hierarchy1"/>
    <dgm:cxn modelId="{572B40D7-B2B9-4928-942B-CD5F05E5B696}" type="presParOf" srcId="{3F64A2DE-6B9B-4C20-9AD7-29C131A55173}" destId="{D3D8B571-2927-428F-903D-494E4C6395EE}" srcOrd="3" destOrd="0" presId="urn:microsoft.com/office/officeart/2005/8/layout/hierarchy1"/>
    <dgm:cxn modelId="{90DB57CE-CFA7-43D6-B3CE-5359298ED51C}" type="presParOf" srcId="{D3D8B571-2927-428F-903D-494E4C6395EE}" destId="{6AF55717-5C0F-412B-82D8-22769A62AA06}" srcOrd="0" destOrd="0" presId="urn:microsoft.com/office/officeart/2005/8/layout/hierarchy1"/>
    <dgm:cxn modelId="{C591A665-5CA6-456E-8B92-79E62F0DFEDE}" type="presParOf" srcId="{6AF55717-5C0F-412B-82D8-22769A62AA06}" destId="{39FFACE7-82EE-468B-BCE4-3F5BDE1F2875}" srcOrd="0" destOrd="0" presId="urn:microsoft.com/office/officeart/2005/8/layout/hierarchy1"/>
    <dgm:cxn modelId="{006243F2-8DEE-47E4-8D0F-5E71904EE47B}" type="presParOf" srcId="{6AF55717-5C0F-412B-82D8-22769A62AA06}" destId="{5DA608AF-CAB1-4B77-8559-199EF852B687}" srcOrd="1" destOrd="0" presId="urn:microsoft.com/office/officeart/2005/8/layout/hierarchy1"/>
    <dgm:cxn modelId="{9E47D946-7D4A-42C2-989B-ECCD4E49CE3D}" type="presParOf" srcId="{D3D8B571-2927-428F-903D-494E4C6395EE}" destId="{405F13DE-4F43-4439-AEB5-B557E61426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005C1-26D5-456B-98BF-24EF939E45EB}">
      <dsp:nvSpPr>
        <dsp:cNvPr id="0" name=""/>
        <dsp:cNvSpPr/>
      </dsp:nvSpPr>
      <dsp:spPr>
        <a:xfrm>
          <a:off x="6061902" y="2737149"/>
          <a:ext cx="1041479" cy="495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770"/>
              </a:lnTo>
              <a:lnTo>
                <a:pt x="1041479" y="337770"/>
              </a:lnTo>
              <a:lnTo>
                <a:pt x="1041479" y="495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E21EA-C5E8-4BAB-9E1D-0374B25008C0}">
      <dsp:nvSpPr>
        <dsp:cNvPr id="0" name=""/>
        <dsp:cNvSpPr/>
      </dsp:nvSpPr>
      <dsp:spPr>
        <a:xfrm>
          <a:off x="5020423" y="2737149"/>
          <a:ext cx="1041479" cy="495649"/>
        </a:xfrm>
        <a:custGeom>
          <a:avLst/>
          <a:gdLst/>
          <a:ahLst/>
          <a:cxnLst/>
          <a:rect l="0" t="0" r="0" b="0"/>
          <a:pathLst>
            <a:path>
              <a:moveTo>
                <a:pt x="1041479" y="0"/>
              </a:moveTo>
              <a:lnTo>
                <a:pt x="1041479" y="337770"/>
              </a:lnTo>
              <a:lnTo>
                <a:pt x="0" y="337770"/>
              </a:lnTo>
              <a:lnTo>
                <a:pt x="0" y="495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623ED-A8F1-4062-AE9A-E20B8F6D408C}">
      <dsp:nvSpPr>
        <dsp:cNvPr id="0" name=""/>
        <dsp:cNvSpPr/>
      </dsp:nvSpPr>
      <dsp:spPr>
        <a:xfrm>
          <a:off x="3978944" y="1159308"/>
          <a:ext cx="2082958" cy="495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770"/>
              </a:lnTo>
              <a:lnTo>
                <a:pt x="2082958" y="337770"/>
              </a:lnTo>
              <a:lnTo>
                <a:pt x="2082958" y="495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5241-FA40-480F-B0E4-39C2EFBD57B8}">
      <dsp:nvSpPr>
        <dsp:cNvPr id="0" name=""/>
        <dsp:cNvSpPr/>
      </dsp:nvSpPr>
      <dsp:spPr>
        <a:xfrm>
          <a:off x="1895985" y="2737149"/>
          <a:ext cx="1041479" cy="495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770"/>
              </a:lnTo>
              <a:lnTo>
                <a:pt x="1041479" y="337770"/>
              </a:lnTo>
              <a:lnTo>
                <a:pt x="1041479" y="495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0B272-FD39-4BC2-80AF-5AADBCF13D28}">
      <dsp:nvSpPr>
        <dsp:cNvPr id="0" name=""/>
        <dsp:cNvSpPr/>
      </dsp:nvSpPr>
      <dsp:spPr>
        <a:xfrm>
          <a:off x="854506" y="2737149"/>
          <a:ext cx="1041479" cy="495649"/>
        </a:xfrm>
        <a:custGeom>
          <a:avLst/>
          <a:gdLst/>
          <a:ahLst/>
          <a:cxnLst/>
          <a:rect l="0" t="0" r="0" b="0"/>
          <a:pathLst>
            <a:path>
              <a:moveTo>
                <a:pt x="1041479" y="0"/>
              </a:moveTo>
              <a:lnTo>
                <a:pt x="1041479" y="337770"/>
              </a:lnTo>
              <a:lnTo>
                <a:pt x="0" y="337770"/>
              </a:lnTo>
              <a:lnTo>
                <a:pt x="0" y="495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03128-604D-4D9C-A3C7-EEEAFF80D944}">
      <dsp:nvSpPr>
        <dsp:cNvPr id="0" name=""/>
        <dsp:cNvSpPr/>
      </dsp:nvSpPr>
      <dsp:spPr>
        <a:xfrm>
          <a:off x="1895985" y="1159308"/>
          <a:ext cx="2082958" cy="495649"/>
        </a:xfrm>
        <a:custGeom>
          <a:avLst/>
          <a:gdLst/>
          <a:ahLst/>
          <a:cxnLst/>
          <a:rect l="0" t="0" r="0" b="0"/>
          <a:pathLst>
            <a:path>
              <a:moveTo>
                <a:pt x="2082958" y="0"/>
              </a:moveTo>
              <a:lnTo>
                <a:pt x="2082958" y="337770"/>
              </a:lnTo>
              <a:lnTo>
                <a:pt x="0" y="337770"/>
              </a:lnTo>
              <a:lnTo>
                <a:pt x="0" y="495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4C980-1CD1-4FA1-95C7-0F4DECCD7F7C}">
      <dsp:nvSpPr>
        <dsp:cNvPr id="0" name=""/>
        <dsp:cNvSpPr/>
      </dsp:nvSpPr>
      <dsp:spPr>
        <a:xfrm>
          <a:off x="2824671" y="77117"/>
          <a:ext cx="2308544" cy="1082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5C089-A57A-4491-8614-1113E645BAD6}">
      <dsp:nvSpPr>
        <dsp:cNvPr id="0" name=""/>
        <dsp:cNvSpPr/>
      </dsp:nvSpPr>
      <dsp:spPr>
        <a:xfrm>
          <a:off x="3014031" y="257009"/>
          <a:ext cx="2308544" cy="1082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Языки программирования</a:t>
          </a:r>
          <a:endParaRPr lang="ru-RU" sz="1800" kern="1200" dirty="0"/>
        </a:p>
      </dsp:txBody>
      <dsp:txXfrm>
        <a:off x="3045727" y="288705"/>
        <a:ext cx="2245152" cy="1018799"/>
      </dsp:txXfrm>
    </dsp:sp>
    <dsp:sp modelId="{856F5CC7-B1A3-438A-B346-638377D084EE}">
      <dsp:nvSpPr>
        <dsp:cNvPr id="0" name=""/>
        <dsp:cNvSpPr/>
      </dsp:nvSpPr>
      <dsp:spPr>
        <a:xfrm>
          <a:off x="1043866" y="1654958"/>
          <a:ext cx="1704238" cy="1082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89454-8432-4AB9-AFCA-8DAA866B433A}">
      <dsp:nvSpPr>
        <dsp:cNvPr id="0" name=""/>
        <dsp:cNvSpPr/>
      </dsp:nvSpPr>
      <dsp:spPr>
        <a:xfrm>
          <a:off x="1233226" y="1834850"/>
          <a:ext cx="1704238" cy="1082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Языки низкого уровня</a:t>
          </a:r>
          <a:endParaRPr lang="ru-RU" sz="1400" kern="1200" dirty="0"/>
        </a:p>
      </dsp:txBody>
      <dsp:txXfrm>
        <a:off x="1264922" y="1866546"/>
        <a:ext cx="1640846" cy="1018799"/>
      </dsp:txXfrm>
    </dsp:sp>
    <dsp:sp modelId="{65F79EDA-DF89-4931-AFFE-0609BA64E583}">
      <dsp:nvSpPr>
        <dsp:cNvPr id="0" name=""/>
        <dsp:cNvSpPr/>
      </dsp:nvSpPr>
      <dsp:spPr>
        <a:xfrm>
          <a:off x="2386" y="3232799"/>
          <a:ext cx="1704238" cy="1082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4EC8B-B8C7-4DB2-955D-F0326D3B941A}">
      <dsp:nvSpPr>
        <dsp:cNvPr id="0" name=""/>
        <dsp:cNvSpPr/>
      </dsp:nvSpPr>
      <dsp:spPr>
        <a:xfrm>
          <a:off x="191746" y="3412691"/>
          <a:ext cx="1704238" cy="1082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Машинно-зависимые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(ассемблеры)</a:t>
          </a:r>
          <a:endParaRPr lang="ru-RU" sz="1400" kern="1200" dirty="0"/>
        </a:p>
      </dsp:txBody>
      <dsp:txXfrm>
        <a:off x="223442" y="3444387"/>
        <a:ext cx="1640846" cy="1018799"/>
      </dsp:txXfrm>
    </dsp:sp>
    <dsp:sp modelId="{8F13E595-7151-4300-8D85-8527965BB207}">
      <dsp:nvSpPr>
        <dsp:cNvPr id="0" name=""/>
        <dsp:cNvSpPr/>
      </dsp:nvSpPr>
      <dsp:spPr>
        <a:xfrm>
          <a:off x="2085345" y="3232799"/>
          <a:ext cx="1704238" cy="1082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EBFFD-682E-4E68-B1E6-C60ECE34C8D2}">
      <dsp:nvSpPr>
        <dsp:cNvPr id="0" name=""/>
        <dsp:cNvSpPr/>
      </dsp:nvSpPr>
      <dsp:spPr>
        <a:xfrm>
          <a:off x="2274705" y="3412691"/>
          <a:ext cx="1704238" cy="1082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Машинно-ориентированные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(Си)</a:t>
          </a:r>
          <a:endParaRPr lang="ru-RU" sz="1400" kern="1200" dirty="0"/>
        </a:p>
      </dsp:txBody>
      <dsp:txXfrm>
        <a:off x="2306401" y="3444387"/>
        <a:ext cx="1640846" cy="1018799"/>
      </dsp:txXfrm>
    </dsp:sp>
    <dsp:sp modelId="{F5E84DDD-FAFA-4FE3-AC81-1418E82FCDFA}">
      <dsp:nvSpPr>
        <dsp:cNvPr id="0" name=""/>
        <dsp:cNvSpPr/>
      </dsp:nvSpPr>
      <dsp:spPr>
        <a:xfrm>
          <a:off x="5209783" y="1654958"/>
          <a:ext cx="1704238" cy="1082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3089-A47F-4A19-B142-57B82B73DF53}">
      <dsp:nvSpPr>
        <dsp:cNvPr id="0" name=""/>
        <dsp:cNvSpPr/>
      </dsp:nvSpPr>
      <dsp:spPr>
        <a:xfrm>
          <a:off x="5399143" y="1834850"/>
          <a:ext cx="1704238" cy="1082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Языки высокого уровня</a:t>
          </a:r>
          <a:endParaRPr lang="ru-RU" sz="1400" kern="1200" dirty="0"/>
        </a:p>
      </dsp:txBody>
      <dsp:txXfrm>
        <a:off x="5430839" y="1866546"/>
        <a:ext cx="1640846" cy="1018799"/>
      </dsp:txXfrm>
    </dsp:sp>
    <dsp:sp modelId="{B8CEA365-BAA0-49F3-A8FB-CBF715566695}">
      <dsp:nvSpPr>
        <dsp:cNvPr id="0" name=""/>
        <dsp:cNvSpPr/>
      </dsp:nvSpPr>
      <dsp:spPr>
        <a:xfrm>
          <a:off x="4168303" y="3232799"/>
          <a:ext cx="1704238" cy="1082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DBE82-F620-482C-907B-01ED5F94C5BE}">
      <dsp:nvSpPr>
        <dsp:cNvPr id="0" name=""/>
        <dsp:cNvSpPr/>
      </dsp:nvSpPr>
      <dsp:spPr>
        <a:xfrm>
          <a:off x="4357663" y="3412691"/>
          <a:ext cx="1704238" cy="1082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Процедурные</a:t>
          </a:r>
          <a:endParaRPr lang="ru-RU" sz="1400" kern="1200" dirty="0"/>
        </a:p>
      </dsp:txBody>
      <dsp:txXfrm>
        <a:off x="4389359" y="3444387"/>
        <a:ext cx="1640846" cy="1018799"/>
      </dsp:txXfrm>
    </dsp:sp>
    <dsp:sp modelId="{39FFACE7-82EE-468B-BCE4-3F5BDE1F2875}">
      <dsp:nvSpPr>
        <dsp:cNvPr id="0" name=""/>
        <dsp:cNvSpPr/>
      </dsp:nvSpPr>
      <dsp:spPr>
        <a:xfrm>
          <a:off x="6251262" y="3232799"/>
          <a:ext cx="1704238" cy="1082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608AF-CAB1-4B77-8559-199EF852B687}">
      <dsp:nvSpPr>
        <dsp:cNvPr id="0" name=""/>
        <dsp:cNvSpPr/>
      </dsp:nvSpPr>
      <dsp:spPr>
        <a:xfrm>
          <a:off x="6440622" y="3412691"/>
          <a:ext cx="1704238" cy="1082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Непроцедурные</a:t>
          </a:r>
          <a:endParaRPr lang="ru-RU" sz="1400" kern="1200" dirty="0"/>
        </a:p>
      </dsp:txBody>
      <dsp:txXfrm>
        <a:off x="6472318" y="3444387"/>
        <a:ext cx="1640846" cy="101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C44E3AC-F5A9-40F3-8D7A-C340B141D0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104F-0921-46DA-8A16-2B28E3ED97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B99D-EA8F-4D32-8434-2771D150CA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BA3-54B1-47AD-92C0-8A351799E6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DB9AEB2-8DD6-4E88-A698-308ECE855C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71B9-B434-45BA-BC23-6363821483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8D02-4CD9-4511-9063-2DDD0BDF046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1007-FF1C-4EA0-B111-333409ADFB9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370C-8E58-4131-B7A1-969E78FF4E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2E75-3776-4DD7-80E0-88FCC913AE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863BF51-AC71-4981-9276-25C5DB21A2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1B0954B-B249-4F62-BE66-FBA14F71F47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861048"/>
            <a:ext cx="7057528" cy="2032447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 2"/>
              <a:buNone/>
              <a:defRPr/>
            </a:pPr>
            <a:r>
              <a:rPr lang="ru-RU" altLang="ru-RU" sz="3300" dirty="0" smtClean="0"/>
              <a:t>Силантьева Александра Васильевна</a:t>
            </a:r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altLang="ru-RU" sz="2400" dirty="0" smtClean="0"/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altLang="ru-RU" dirty="0" smtClean="0"/>
              <a:t>МГТУ им. Н.Э. Баумана</a:t>
            </a:r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altLang="ru-RU" dirty="0" smtClean="0"/>
              <a:t>Каф. ИУ-7</a:t>
            </a:r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altLang="ru-RU" sz="240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4400" dirty="0" smtClean="0"/>
              <a:t>Основы программной инженерии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528" y="333375"/>
            <a:ext cx="8496944" cy="6048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136904" cy="778098"/>
          </a:xfrm>
        </p:spPr>
        <p:txBody>
          <a:bodyPr>
            <a:noAutofit/>
          </a:bodyPr>
          <a:lstStyle/>
          <a:p>
            <a:r>
              <a:rPr lang="ru-RU" sz="4400" dirty="0"/>
              <a:t>Типы данных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268413"/>
            <a:ext cx="8229600" cy="5113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Тип (сорт) — относительно устойчивая и независимая совокупность элементов, которую можно выделить во всём рассматриваемом множестве (предметной области</a:t>
            </a:r>
            <a:r>
              <a:rPr lang="ru-RU" sz="2800" dirty="0" smtClean="0"/>
              <a:t>)</a:t>
            </a: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/>
              <a:t>Полиморфный тип — представление набора типов как единственного </a:t>
            </a:r>
            <a:r>
              <a:rPr lang="ru-RU" sz="2800" dirty="0" smtClean="0"/>
              <a:t>типа</a:t>
            </a: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/>
              <a:t>Математически тип может быть определён двумя способами:</a:t>
            </a:r>
          </a:p>
          <a:p>
            <a:pPr lvl="1">
              <a:lnSpc>
                <a:spcPct val="80000"/>
              </a:lnSpc>
            </a:pPr>
            <a:r>
              <a:rPr lang="ru-RU" sz="2800" dirty="0" smtClean="0"/>
              <a:t>множеством всех </a:t>
            </a:r>
            <a:r>
              <a:rPr lang="ru-RU" sz="2800" dirty="0"/>
              <a:t>значений, принадлежащим </a:t>
            </a:r>
            <a:r>
              <a:rPr lang="ru-RU" sz="2800" dirty="0" smtClean="0"/>
              <a:t>типу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800" dirty="0" smtClean="0"/>
              <a:t>предикатной функцией</a:t>
            </a:r>
            <a:r>
              <a:rPr lang="ru-RU" sz="2800" dirty="0"/>
              <a:t>, определяющей принадлежность объекта к данному типу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5185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4000" dirty="0"/>
              <a:t>Необходимость использования типов данных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341438"/>
            <a:ext cx="8435975" cy="532792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Концепция типа данных появилась в языках программирования высокого уровня как естественное отражение того факта, </a:t>
            </a:r>
            <a:r>
              <a:rPr lang="ru-RU" sz="2800" dirty="0" smtClean="0"/>
              <a:t>что</a:t>
            </a:r>
          </a:p>
          <a:p>
            <a:r>
              <a:rPr lang="ru-RU" sz="2800" dirty="0" smtClean="0"/>
              <a:t>обрабатываемые </a:t>
            </a:r>
            <a:r>
              <a:rPr lang="ru-RU" sz="2800" dirty="0"/>
              <a:t>программой данные могут </a:t>
            </a:r>
            <a:r>
              <a:rPr lang="ru-RU" sz="2800" dirty="0" smtClean="0"/>
              <a:t>иметь  </a:t>
            </a:r>
            <a:r>
              <a:rPr lang="ru-RU" sz="2800" dirty="0"/>
              <a:t>различные множества допустимых значений, 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храниться </a:t>
            </a:r>
            <a:r>
              <a:rPr lang="ru-RU" sz="2800" dirty="0"/>
              <a:t>в памяти компьютера различным образом, </a:t>
            </a:r>
          </a:p>
          <a:p>
            <a:r>
              <a:rPr lang="ru-RU" sz="2800" dirty="0"/>
              <a:t>занимать различные объёмы памяти</a:t>
            </a:r>
          </a:p>
          <a:p>
            <a:r>
              <a:rPr lang="ru-RU" sz="2800" dirty="0"/>
              <a:t>обрабатываться с помощью различных команд </a:t>
            </a:r>
            <a:r>
              <a:rPr lang="ru-RU" sz="2800" dirty="0" smtClean="0"/>
              <a:t>процессора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363272" cy="940966"/>
          </a:xfrm>
        </p:spPr>
        <p:txBody>
          <a:bodyPr>
            <a:normAutofit/>
          </a:bodyPr>
          <a:lstStyle/>
          <a:p>
            <a:r>
              <a:rPr lang="ru-RU" sz="4400" dirty="0"/>
              <a:t>Практическое применение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268413"/>
            <a:ext cx="8713788" cy="5589587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sz="2800" dirty="0"/>
              <a:t>Наличие </a:t>
            </a:r>
            <a:r>
              <a:rPr lang="ru-RU" sz="2800" b="1" dirty="0"/>
              <a:t>типовых</a:t>
            </a:r>
            <a:r>
              <a:rPr lang="ru-RU" sz="2800" dirty="0"/>
              <a:t> описаний констант, переменных и функций и предписанные правила определения типов выражений вместе с поддержкой свойства инкапсуляции типов дают возможность компиляторам языков программирования и языков баз данных </a:t>
            </a:r>
            <a:r>
              <a:rPr lang="ru-RU" sz="2800" b="1" dirty="0"/>
              <a:t>производить</a:t>
            </a:r>
            <a:r>
              <a:rPr lang="ru-RU" sz="2800" dirty="0"/>
              <a:t> существенный </a:t>
            </a:r>
            <a:r>
              <a:rPr lang="ru-RU" sz="2800" b="1" dirty="0"/>
              <a:t>контроль</a:t>
            </a:r>
            <a:r>
              <a:rPr lang="ru-RU" sz="2800" dirty="0"/>
              <a:t> допустимости </a:t>
            </a:r>
            <a:r>
              <a:rPr lang="ru-RU" sz="2800" b="1" dirty="0"/>
              <a:t>языковых конструкций</a:t>
            </a:r>
            <a:r>
              <a:rPr lang="ru-RU" sz="2800" dirty="0"/>
              <a:t> </a:t>
            </a:r>
            <a:r>
              <a:rPr lang="ru-RU" sz="2800" b="1" dirty="0"/>
              <a:t>на этапе компиляции,</a:t>
            </a:r>
            <a:r>
              <a:rPr lang="ru-RU" sz="2800" dirty="0"/>
              <a:t> что позволяет сократить число проверок на стадии выполнения программ и облегчить их </a:t>
            </a:r>
            <a:r>
              <a:rPr lang="ru-RU" sz="2800" dirty="0" smtClean="0"/>
              <a:t>отладку </a:t>
            </a:r>
            <a:endParaRPr lang="ru-RU" sz="2800" dirty="0"/>
          </a:p>
          <a:p>
            <a:pPr algn="just">
              <a:lnSpc>
                <a:spcPct val="80000"/>
              </a:lnSpc>
            </a:pPr>
            <a:r>
              <a:rPr lang="ru-RU" sz="2800" dirty="0"/>
              <a:t>Сильная типизация делает процесс программирования более сложным, но даёт в результате программы, содержащие заметно меньше </a:t>
            </a:r>
            <a:r>
              <a:rPr lang="ru-RU" sz="2800" dirty="0" err="1"/>
              <a:t>труднообнаруживаемых</a:t>
            </a:r>
            <a:r>
              <a:rPr lang="ru-RU" sz="2800" dirty="0"/>
              <a:t> </a:t>
            </a:r>
            <a:r>
              <a:rPr lang="ru-RU" sz="2800" dirty="0" smtClean="0"/>
              <a:t>ошибок</a:t>
            </a:r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229600" cy="1143000"/>
          </a:xfrm>
        </p:spPr>
        <p:txBody>
          <a:bodyPr>
            <a:normAutofit/>
          </a:bodyPr>
          <a:lstStyle/>
          <a:p>
            <a:r>
              <a:rPr lang="ru-RU" sz="4400" dirty="0"/>
              <a:t>Тип данных определяет</a:t>
            </a:r>
            <a:r>
              <a:rPr lang="ru-RU" sz="4400" dirty="0" smtClean="0"/>
              <a:t>:</a:t>
            </a:r>
            <a:endParaRPr lang="ru-RU" sz="44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2349500"/>
            <a:ext cx="8229600" cy="3025775"/>
          </a:xfrm>
        </p:spPr>
        <p:txBody>
          <a:bodyPr>
            <a:normAutofit/>
          </a:bodyPr>
          <a:lstStyle/>
          <a:p>
            <a:r>
              <a:rPr lang="ru-RU" sz="2800" dirty="0"/>
              <a:t>Объем </a:t>
            </a:r>
            <a:r>
              <a:rPr lang="ru-RU" sz="2800" dirty="0" smtClean="0"/>
              <a:t>оперативной памяти, выделяемый под размещение переменной данного типа </a:t>
            </a:r>
            <a:endParaRPr lang="ru-RU" sz="2800" dirty="0"/>
          </a:p>
          <a:p>
            <a:r>
              <a:rPr lang="ru-RU" sz="2800" dirty="0"/>
              <a:t>Диапазон </a:t>
            </a:r>
            <a:r>
              <a:rPr lang="ru-RU" sz="2800" dirty="0" smtClean="0"/>
              <a:t>допустимых значений </a:t>
            </a:r>
            <a:endParaRPr lang="ru-RU" sz="2800" dirty="0"/>
          </a:p>
          <a:p>
            <a:r>
              <a:rPr lang="ru-RU" sz="2800" dirty="0" smtClean="0"/>
              <a:t>Диапазон допустимых операций над </a:t>
            </a:r>
            <a:r>
              <a:rPr lang="ru-RU" sz="2800" dirty="0"/>
              <a:t>данными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568952" cy="922114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dirty="0" smtClean="0"/>
              <a:t>Классификация типов данных (по Н. Вирту</a:t>
            </a:r>
            <a:r>
              <a:rPr lang="ru-RU" sz="3200" dirty="0" smtClean="0"/>
              <a:t>)</a:t>
            </a:r>
            <a:endParaRPr lang="ru-RU" sz="4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124744"/>
            <a:ext cx="8568952" cy="5328691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80000"/>
              </a:lnSpc>
            </a:pPr>
            <a:endParaRPr lang="ru-RU" sz="1600" b="1" dirty="0"/>
          </a:p>
          <a:p>
            <a:pPr>
              <a:lnSpc>
                <a:spcPct val="90000"/>
              </a:lnSpc>
            </a:pPr>
            <a:r>
              <a:rPr lang="ru-RU" sz="2200" b="1" dirty="0"/>
              <a:t>Встроенные типы данных (ТД)</a:t>
            </a:r>
            <a:r>
              <a:rPr lang="ru-RU" sz="2200" dirty="0"/>
              <a:t>, т.е. типы, предопределенные в языке программирования или языке баз </a:t>
            </a:r>
            <a:r>
              <a:rPr lang="ru-RU" sz="2200" dirty="0" smtClean="0"/>
              <a:t>данных </a:t>
            </a:r>
            <a:endParaRPr lang="ru-RU" sz="2200" dirty="0"/>
          </a:p>
          <a:p>
            <a:pPr>
              <a:lnSpc>
                <a:spcPct val="90000"/>
              </a:lnSpc>
            </a:pPr>
            <a:r>
              <a:rPr lang="ru-RU" sz="2200" dirty="0" smtClean="0"/>
              <a:t>«</a:t>
            </a:r>
            <a:r>
              <a:rPr lang="ru-RU" sz="2200" b="1" dirty="0"/>
              <a:t>Уточняемый тип данных</a:t>
            </a:r>
            <a:r>
              <a:rPr lang="ru-RU" sz="2200" dirty="0"/>
              <a:t>"  - возможность определения типа на основе встроенного ТД, значения которого упорядочены. В частности, к категории уточняемых типов относится тип </a:t>
            </a:r>
            <a:r>
              <a:rPr lang="ru-RU" sz="2200" dirty="0" err="1"/>
              <a:t>поддиапазона</a:t>
            </a:r>
            <a:r>
              <a:rPr lang="ru-RU" sz="2200" dirty="0"/>
              <a:t> целых чисел в языках линии </a:t>
            </a:r>
            <a:r>
              <a:rPr lang="ru-RU" sz="2200" dirty="0" smtClean="0"/>
              <a:t>Паскаль</a:t>
            </a:r>
            <a:endParaRPr lang="ru-RU" sz="2200" dirty="0"/>
          </a:p>
          <a:p>
            <a:pPr>
              <a:lnSpc>
                <a:spcPct val="90000"/>
              </a:lnSpc>
            </a:pPr>
            <a:r>
              <a:rPr lang="ru-RU" sz="2200" b="1" dirty="0"/>
              <a:t>Перечисляемый</a:t>
            </a:r>
            <a:r>
              <a:rPr lang="ru-RU" sz="2200" dirty="0"/>
              <a:t> ТД составляют явно определяемые целые типы с конечным числом именованных значений</a:t>
            </a:r>
          </a:p>
          <a:p>
            <a:pPr>
              <a:lnSpc>
                <a:spcPct val="90000"/>
              </a:lnSpc>
            </a:pPr>
            <a:r>
              <a:rPr lang="ru-RU" sz="2200" b="1" dirty="0" smtClean="0"/>
              <a:t>Конструируемые</a:t>
            </a:r>
            <a:r>
              <a:rPr lang="ru-RU" sz="2200" dirty="0" smtClean="0"/>
              <a:t> </a:t>
            </a:r>
            <a:r>
              <a:rPr lang="ru-RU" sz="2200" dirty="0"/>
              <a:t>типы (составные), в языке предопределены средства спецификации таких типов и некоторый набор операций, дающих возможность доступа к компонентам составных </a:t>
            </a:r>
            <a:r>
              <a:rPr lang="ru-RU" sz="2200" dirty="0" smtClean="0"/>
              <a:t>значений </a:t>
            </a:r>
            <a:r>
              <a:rPr lang="ru-RU" sz="2200" dirty="0"/>
              <a:t>( </a:t>
            </a:r>
            <a:r>
              <a:rPr lang="ru-RU" sz="2200" dirty="0" smtClean="0"/>
              <a:t>типы </a:t>
            </a:r>
            <a:r>
              <a:rPr lang="ru-RU" sz="2200" dirty="0"/>
              <a:t>массивов, записей и множеств</a:t>
            </a:r>
            <a:r>
              <a:rPr lang="ru-RU" sz="2200" dirty="0" smtClean="0"/>
              <a:t>)</a:t>
            </a:r>
            <a:endParaRPr lang="ru-RU" sz="2200" dirty="0"/>
          </a:p>
          <a:p>
            <a:pPr>
              <a:lnSpc>
                <a:spcPct val="90000"/>
              </a:lnSpc>
            </a:pPr>
            <a:r>
              <a:rPr lang="ru-RU" sz="2200" b="1" dirty="0" smtClean="0"/>
              <a:t>Указательные</a:t>
            </a:r>
            <a:r>
              <a:rPr lang="ru-RU" sz="2200" dirty="0" smtClean="0"/>
              <a:t> </a:t>
            </a:r>
            <a:r>
              <a:rPr lang="ru-RU" sz="2200" dirty="0"/>
              <a:t>типы дают возможность работы с адресами переменных, содержащих значения некоторого </a:t>
            </a:r>
            <a:r>
              <a:rPr lang="ru-RU" sz="2200" dirty="0" smtClean="0"/>
              <a:t>типа</a:t>
            </a:r>
            <a:endParaRPr lang="ru-RU" sz="2200" dirty="0"/>
          </a:p>
          <a:p>
            <a:pPr marL="0" indent="0">
              <a:lnSpc>
                <a:spcPct val="80000"/>
              </a:lnSpc>
              <a:buNone/>
            </a:pPr>
            <a:endParaRPr lang="ru-RU" sz="2100" dirty="0" smtClean="0"/>
          </a:p>
          <a:p>
            <a:pPr marL="0" indent="0">
              <a:buNone/>
            </a:pPr>
            <a:r>
              <a:rPr lang="ru-RU" sz="2200" dirty="0" smtClean="0"/>
              <a:t>Уточняемые</a:t>
            </a:r>
            <a:r>
              <a:rPr lang="ru-RU" sz="2200" dirty="0"/>
              <a:t>, перечисляемые и конструируемые ТД являются типами, определяемыми пользователями</a:t>
            </a:r>
            <a:r>
              <a:rPr lang="ru-RU" sz="2200" dirty="0" smtClean="0"/>
              <a:t>.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Под термином "</a:t>
            </a:r>
            <a:r>
              <a:rPr lang="ru-RU" sz="2200" dirty="0" err="1"/>
              <a:t>полнотиповая</a:t>
            </a:r>
            <a:r>
              <a:rPr lang="ru-RU" sz="2200" dirty="0"/>
              <a:t> система"  понимается </a:t>
            </a:r>
            <a:r>
              <a:rPr lang="ru-RU" sz="2200" dirty="0" smtClean="0"/>
              <a:t>система </a:t>
            </a:r>
            <a:r>
              <a:rPr lang="ru-RU" sz="2200" dirty="0"/>
              <a:t>типов, в которых типы, определяемые пользователем, равноправны с предопределенными типами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ru-RU" sz="4400" dirty="0"/>
              <a:t>Встроенные типы данных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628775"/>
            <a:ext cx="8713787" cy="506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Тип CHARACTER</a:t>
            </a:r>
            <a:r>
              <a:rPr lang="ru-RU" sz="2800" dirty="0"/>
              <a:t> (или </a:t>
            </a:r>
            <a:r>
              <a:rPr lang="ru-RU" sz="2800" b="1" dirty="0"/>
              <a:t>CHAR</a:t>
            </a:r>
            <a:r>
              <a:rPr lang="ru-RU" sz="2800" dirty="0"/>
              <a:t>) в разных языках </a:t>
            </a:r>
            <a:r>
              <a:rPr lang="ru-RU" sz="2800" dirty="0" smtClean="0"/>
              <a:t>программирования ─ это:</a:t>
            </a:r>
          </a:p>
          <a:p>
            <a:r>
              <a:rPr lang="ru-RU" sz="2800" dirty="0" smtClean="0"/>
              <a:t> </a:t>
            </a:r>
            <a:r>
              <a:rPr lang="ru-RU" sz="2800" dirty="0"/>
              <a:t>либо набор печатных символов из алфавита, зафиксированного в описании языка (для большинства языков англоязычного происхождения этот алфавит соответствует кодовому набору ASCII</a:t>
            </a:r>
            <a:r>
              <a:rPr lang="ru-RU" sz="2800" dirty="0" smtClean="0"/>
              <a:t>)</a:t>
            </a:r>
            <a:endParaRPr lang="ru-RU" sz="2800" dirty="0"/>
          </a:p>
          <a:p>
            <a:r>
              <a:rPr lang="ru-RU" sz="2800" dirty="0"/>
              <a:t>либо произвольная комбинация нулей и единиц, размещаемых в одном </a:t>
            </a:r>
            <a:r>
              <a:rPr lang="ru-RU" sz="2800" dirty="0" smtClean="0"/>
              <a:t>байте</a:t>
            </a:r>
            <a:endParaRPr lang="ru-RU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1" y="1312838"/>
            <a:ext cx="8892480" cy="55451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Тип </a:t>
            </a:r>
            <a:r>
              <a:rPr lang="ru-RU" sz="2800" b="1" dirty="0"/>
              <a:t>BOOLEAN</a:t>
            </a:r>
            <a:r>
              <a:rPr lang="ru-RU" sz="2800" dirty="0"/>
              <a:t> в тех языках, где он явно поддерживается, содержит два значения ─ </a:t>
            </a:r>
            <a:r>
              <a:rPr lang="ru-RU" sz="2800" b="1" dirty="0"/>
              <a:t>TRUE</a:t>
            </a:r>
            <a:r>
              <a:rPr lang="ru-RU" sz="2800" dirty="0"/>
              <a:t> (истина) и </a:t>
            </a:r>
            <a:r>
              <a:rPr lang="ru-RU" sz="2800" b="1" dirty="0"/>
              <a:t>FALSE</a:t>
            </a:r>
            <a:r>
              <a:rPr lang="ru-RU" sz="2800" dirty="0"/>
              <a:t> (ложь</a:t>
            </a:r>
            <a:r>
              <a:rPr lang="ru-RU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Несмотря </a:t>
            </a:r>
            <a:r>
              <a:rPr lang="ru-RU" sz="2800" dirty="0"/>
              <a:t>на то, что для хранения значений этого типа теоретически достаточно одного бита, обычно в реализациях переменные этого типа занимают один байт </a:t>
            </a:r>
            <a:r>
              <a:rPr lang="ru-RU" sz="2800" dirty="0" smtClean="0"/>
              <a:t>памяти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Для </a:t>
            </a:r>
            <a:r>
              <a:rPr lang="ru-RU" sz="2800" dirty="0"/>
              <a:t>всех типов данных, для которых определены операции сравнения, определены также и правила, по которым эти операции сравнения вырабатывают булевские </a:t>
            </a:r>
            <a:r>
              <a:rPr lang="ru-RU" sz="2800" dirty="0" smtClean="0"/>
              <a:t>значения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Над </a:t>
            </a:r>
            <a:r>
              <a:rPr lang="ru-RU" sz="2800" dirty="0"/>
              <a:t>булевскими значениями возможны операции конъюнкции (&amp; или AND), дизъюнкции (| или OR) и отрицания (~ или NOT), определяемые  таблицами истинности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04664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+mj-lt"/>
              </a:rPr>
              <a:t>Логический тип</a:t>
            </a:r>
            <a:endParaRPr lang="ru-RU" sz="4400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4400" dirty="0" smtClean="0"/>
              <a:t>Логический тип</a:t>
            </a:r>
            <a:endParaRPr lang="ru-RU" sz="44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052736"/>
            <a:ext cx="8569076" cy="3960440"/>
          </a:xfrm>
        </p:spPr>
        <p:txBody>
          <a:bodyPr/>
          <a:lstStyle/>
          <a:p>
            <a:r>
              <a:rPr lang="ru-RU" dirty="0"/>
              <a:t>В языках линии </a:t>
            </a:r>
            <a:r>
              <a:rPr lang="ru-RU" b="1" dirty="0"/>
              <a:t>С</a:t>
            </a:r>
            <a:r>
              <a:rPr lang="ru-RU" dirty="0"/>
              <a:t> прямая поддержка булевского типа данных отсутствует, но имеется логическая интерпретация значений целых типов. Значением операции сравнения может быть "0" (FALSE) или "1" (TRUE</a:t>
            </a:r>
            <a:r>
              <a:rPr lang="ru-RU" dirty="0" smtClean="0"/>
              <a:t>) </a:t>
            </a:r>
            <a:endParaRPr lang="ru-RU" dirty="0"/>
          </a:p>
          <a:p>
            <a:r>
              <a:rPr lang="ru-RU" dirty="0"/>
              <a:t>Значение целого типа "0" интерпретируется как FALSE, а значения, отличные от нуля, ─ как TRUE. В остальном, все работает как в случае наличия явной поддержки булевского </a:t>
            </a:r>
            <a:r>
              <a:rPr lang="ru-RU" dirty="0" smtClean="0"/>
              <a:t>типа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562074"/>
          </a:xfrm>
        </p:spPr>
        <p:txBody>
          <a:bodyPr>
            <a:noAutofit/>
          </a:bodyPr>
          <a:lstStyle/>
          <a:p>
            <a:r>
              <a:rPr lang="ru-RU" sz="4400" dirty="0" smtClean="0"/>
              <a:t>Целый тип</a:t>
            </a:r>
            <a:endParaRPr lang="ru-RU" sz="44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052736"/>
            <a:ext cx="8389689" cy="554414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В </a:t>
            </a:r>
            <a:r>
              <a:rPr lang="ru-RU" sz="2800" dirty="0"/>
              <a:t>общем случае включает подмножество целых чисел, определяемое числом разрядов, используемых для внутреннего представления </a:t>
            </a:r>
            <a:r>
              <a:rPr lang="ru-RU" sz="2800" dirty="0" smtClean="0"/>
              <a:t>значений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 Для представления знаковых целых (т.е. значений, симметричных относительно нуля) приходится тратить один бит на значение знака числа и при использовании </a:t>
            </a:r>
            <a:r>
              <a:rPr lang="ru-RU" sz="2800" b="1" dirty="0" err="1"/>
              <a:t>n</a:t>
            </a:r>
            <a:r>
              <a:rPr lang="ru-RU" sz="2800" dirty="0"/>
              <a:t> бит для внутреннего представления целого соответствующий тип содержит значения в диапазоне от -2(n-1) до 2(n-1</a:t>
            </a:r>
            <a:r>
              <a:rPr lang="ru-RU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В </a:t>
            </a:r>
            <a:r>
              <a:rPr lang="ru-RU" sz="2800" dirty="0"/>
              <a:t>подавляющем большинстве современных процессоров отрицательные целые числа обычно представляют в дополнительном </a:t>
            </a:r>
            <a:r>
              <a:rPr lang="ru-RU" sz="2800" dirty="0" smtClean="0"/>
              <a:t>коде 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ru-RU" sz="4400" dirty="0" smtClean="0"/>
              <a:t>Лекция </a:t>
            </a:r>
            <a:r>
              <a:rPr lang="en-US" altLang="ru-RU" sz="4400" smtClean="0"/>
              <a:t>9</a:t>
            </a:r>
            <a:endParaRPr lang="ru-RU" altLang="ru-RU" sz="44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989138"/>
            <a:ext cx="7257678" cy="34210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   </a:t>
            </a:r>
            <a:r>
              <a:rPr lang="ru-RU" altLang="ru-RU" sz="3900" dirty="0" smtClean="0">
                <a:solidFill>
                  <a:schemeClr val="tx2"/>
                </a:solidFill>
              </a:rPr>
              <a:t>Языки программирования. Типы данных. Эффективность программ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4400" dirty="0" smtClean="0"/>
              <a:t>Вещественные типы </a:t>
            </a:r>
            <a:endParaRPr lang="ru-RU" sz="44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765175"/>
            <a:ext cx="8435280" cy="5832177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Для поддержки численных вычислений в языках обычно специфицируется встроенный тип </a:t>
            </a:r>
            <a:r>
              <a:rPr lang="ru-RU" sz="2800" b="1" dirty="0"/>
              <a:t>чисел с плавающей точкой</a:t>
            </a:r>
            <a:r>
              <a:rPr lang="ru-RU" sz="2800" dirty="0"/>
              <a:t> с базовым названием </a:t>
            </a:r>
            <a:r>
              <a:rPr lang="ru-RU" sz="2800" b="1" dirty="0"/>
              <a:t>REAL</a:t>
            </a:r>
            <a:r>
              <a:rPr lang="en-US" sz="2800" b="1" dirty="0"/>
              <a:t>,</a:t>
            </a:r>
            <a:r>
              <a:rPr lang="ru-RU" sz="2800" dirty="0"/>
              <a:t> </a:t>
            </a:r>
            <a:r>
              <a:rPr lang="ru-RU" sz="2800" b="1" dirty="0"/>
              <a:t>FLOAT или </a:t>
            </a:r>
            <a:r>
              <a:rPr lang="en-US" sz="2800" b="1" dirty="0" smtClean="0">
                <a:latin typeface="Cambria" pitchFamily="18" charset="0"/>
              </a:rPr>
              <a:t>SINGLE</a:t>
            </a:r>
            <a:endParaRPr lang="ru-RU" sz="2800" b="1" dirty="0" smtClean="0">
              <a:latin typeface="Cambria" pitchFamily="18" charset="0"/>
            </a:endParaRPr>
          </a:p>
          <a:p>
            <a:r>
              <a:rPr lang="ru-RU" sz="2800" dirty="0" smtClean="0"/>
              <a:t>В </a:t>
            </a:r>
            <a:r>
              <a:rPr lang="ru-RU" sz="2800" dirty="0"/>
              <a:t>описании языков </a:t>
            </a:r>
            <a:r>
              <a:rPr lang="ru-RU" sz="2800" dirty="0" smtClean="0"/>
              <a:t>обычно не </a:t>
            </a:r>
            <a:r>
              <a:rPr lang="ru-RU" sz="2800" dirty="0"/>
              <a:t>фиксируется диапазон и точность значений такого </a:t>
            </a:r>
            <a:r>
              <a:rPr lang="ru-RU" sz="2800" dirty="0" smtClean="0"/>
              <a:t>типа, они </a:t>
            </a:r>
            <a:r>
              <a:rPr lang="ru-RU" sz="2800" dirty="0"/>
              <a:t>уточняются в реализации </a:t>
            </a:r>
            <a:r>
              <a:rPr lang="ru-RU" sz="2800" dirty="0" smtClean="0"/>
              <a:t>и, как правило, существенно </a:t>
            </a:r>
            <a:r>
              <a:rPr lang="ru-RU" sz="2800" dirty="0"/>
              <a:t>зависят от особенностей </a:t>
            </a:r>
            <a:r>
              <a:rPr lang="ru-RU" sz="2800" dirty="0" smtClean="0"/>
              <a:t>процессора</a:t>
            </a:r>
          </a:p>
          <a:p>
            <a:r>
              <a:rPr lang="ru-RU" sz="2800" dirty="0" smtClean="0"/>
              <a:t>В </a:t>
            </a:r>
            <a:r>
              <a:rPr lang="ru-RU" sz="2800" dirty="0"/>
              <a:t>языках семейства </a:t>
            </a:r>
            <a:r>
              <a:rPr lang="ru-RU" sz="2800" b="1" dirty="0"/>
              <a:t>С</a:t>
            </a:r>
            <a:r>
              <a:rPr lang="ru-RU" sz="2800" dirty="0"/>
              <a:t> (32-разрядных) специфицированы три разновидности типа чисел с плавающей точкой ─ </a:t>
            </a:r>
            <a:r>
              <a:rPr lang="ru-RU" sz="2800" b="1" dirty="0" err="1"/>
              <a:t>floa</a:t>
            </a:r>
            <a:r>
              <a:rPr lang="ru-RU" sz="2800" dirty="0" err="1"/>
              <a:t>t</a:t>
            </a:r>
            <a:r>
              <a:rPr lang="ru-RU" sz="2800" dirty="0"/>
              <a:t> (обычно с размером 16 бит), </a:t>
            </a:r>
            <a:r>
              <a:rPr lang="ru-RU" sz="2800" b="1" dirty="0" err="1"/>
              <a:t>double</a:t>
            </a:r>
            <a:r>
              <a:rPr lang="ru-RU" sz="2800" b="1" dirty="0"/>
              <a:t> </a:t>
            </a:r>
            <a:r>
              <a:rPr lang="ru-RU" sz="2800" b="1" dirty="0" err="1"/>
              <a:t>float</a:t>
            </a:r>
            <a:r>
              <a:rPr lang="ru-RU" sz="2800" dirty="0"/>
              <a:t> (размером в 32 бит) и </a:t>
            </a:r>
            <a:r>
              <a:rPr lang="ru-RU" sz="2800" b="1" dirty="0" err="1"/>
              <a:t>long</a:t>
            </a:r>
            <a:r>
              <a:rPr lang="ru-RU" sz="2800" b="1" dirty="0"/>
              <a:t> </a:t>
            </a:r>
            <a:r>
              <a:rPr lang="ru-RU" sz="2800" b="1" dirty="0" err="1"/>
              <a:t>double</a:t>
            </a:r>
            <a:r>
              <a:rPr lang="ru-RU" sz="2800" b="1" dirty="0"/>
              <a:t> </a:t>
            </a:r>
            <a:r>
              <a:rPr lang="ru-RU" sz="2800" b="1" dirty="0" err="1"/>
              <a:t>float</a:t>
            </a:r>
            <a:r>
              <a:rPr lang="ru-RU" sz="2800" dirty="0"/>
              <a:t> (размером 64 бит</a:t>
            </a:r>
            <a:r>
              <a:rPr lang="ru-RU" sz="2800" dirty="0" smtClean="0"/>
              <a:t>) </a:t>
            </a:r>
            <a:endParaRPr lang="ru-RU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72400" cy="1143000"/>
          </a:xfrm>
        </p:spPr>
        <p:txBody>
          <a:bodyPr>
            <a:normAutofit/>
          </a:bodyPr>
          <a:lstStyle/>
          <a:p>
            <a:r>
              <a:rPr lang="ru-RU" sz="4400" dirty="0"/>
              <a:t>Уточняемые типы данных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557338"/>
            <a:ext cx="8785225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На базе встроенного </a:t>
            </a:r>
            <a:r>
              <a:rPr lang="ru-RU" sz="2800" b="1" dirty="0"/>
              <a:t>порядкового</a:t>
            </a:r>
            <a:r>
              <a:rPr lang="ru-RU" sz="2800" dirty="0"/>
              <a:t> типа данных можно описать новый, используя свойство упорядоченности встроенного </a:t>
            </a:r>
            <a:r>
              <a:rPr lang="ru-RU" sz="2800" dirty="0" smtClean="0"/>
              <a:t>типа (например для c1 </a:t>
            </a:r>
            <a:r>
              <a:rPr lang="ru-RU" sz="2800" dirty="0"/>
              <a:t>&lt;= </a:t>
            </a:r>
            <a:r>
              <a:rPr lang="ru-RU" sz="2800" dirty="0" smtClean="0"/>
              <a:t>c2)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Т.е. </a:t>
            </a:r>
            <a:r>
              <a:rPr lang="ru-RU" sz="2800" dirty="0"/>
              <a:t>определение нового уточненного типа может иметь вид </a:t>
            </a:r>
            <a:r>
              <a:rPr lang="ru-RU" sz="2800" dirty="0" smtClean="0"/>
              <a:t>TYPE T = [c1..c2] (</a:t>
            </a:r>
            <a:r>
              <a:rPr lang="ru-RU" sz="2800" dirty="0"/>
              <a:t>пример из языка Модула-2</a:t>
            </a:r>
            <a:r>
              <a:rPr lang="ru-RU" sz="2800" dirty="0" smtClean="0"/>
              <a:t>)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 smtClean="0"/>
              <a:t>Основная </a:t>
            </a:r>
            <a:r>
              <a:rPr lang="ru-RU" sz="2800" dirty="0"/>
              <a:t>проблема уточняемых типов - потребность в динамическом контроле значений, формируемых при вычислении выражений и возвращаемых функциями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8229600" cy="810344"/>
          </a:xfrm>
        </p:spPr>
        <p:txBody>
          <a:bodyPr>
            <a:normAutofit/>
          </a:bodyPr>
          <a:lstStyle/>
          <a:p>
            <a:r>
              <a:rPr lang="ru-RU" sz="4400" dirty="0"/>
              <a:t>Перечисляемые типы данных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600" dirty="0"/>
              <a:t>В классическом варианте, например, языки линии </a:t>
            </a:r>
            <a:r>
              <a:rPr lang="ru-RU" sz="2600" b="1" dirty="0"/>
              <a:t>Паскаль</a:t>
            </a:r>
            <a:r>
              <a:rPr lang="ru-RU" sz="2600" dirty="0"/>
              <a:t>, определение типа состоит из перечисления  имен значений, которые в дальнейшем играют роль имен литеральных констант этого типа и должны отличаться от литерального изображения констант любого другого </a:t>
            </a:r>
            <a:r>
              <a:rPr lang="ru-RU" sz="2600" dirty="0" smtClean="0"/>
              <a:t>типа </a:t>
            </a:r>
            <a:endParaRPr lang="ru-RU" sz="2600" dirty="0"/>
          </a:p>
          <a:p>
            <a:pPr>
              <a:lnSpc>
                <a:spcPct val="90000"/>
              </a:lnSpc>
            </a:pPr>
            <a:r>
              <a:rPr lang="ru-RU" sz="2600" dirty="0"/>
              <a:t>Т.к. значения типа перечисляются, то каждому значению можно однозначно сопоставляется натуральное число от 1 до </a:t>
            </a:r>
            <a:r>
              <a:rPr lang="ru-RU" sz="2600" dirty="0" err="1"/>
              <a:t>n</a:t>
            </a:r>
            <a:r>
              <a:rPr lang="ru-RU" sz="2600" dirty="0"/>
              <a:t>, где </a:t>
            </a:r>
            <a:r>
              <a:rPr lang="ru-RU" sz="2600" dirty="0" err="1"/>
              <a:t>n</a:t>
            </a:r>
            <a:r>
              <a:rPr lang="ru-RU" sz="2600" dirty="0"/>
              <a:t> ─ число значений перечисляемого </a:t>
            </a:r>
            <a:r>
              <a:rPr lang="ru-RU" sz="2600" dirty="0" smtClean="0"/>
              <a:t>типа</a:t>
            </a:r>
            <a:endParaRPr lang="ru-RU" sz="2600" dirty="0"/>
          </a:p>
          <a:p>
            <a:pPr>
              <a:lnSpc>
                <a:spcPct val="90000"/>
              </a:lnSpc>
            </a:pPr>
            <a:r>
              <a:rPr lang="ru-RU" sz="2600" dirty="0"/>
              <a:t>Обычно для </a:t>
            </a:r>
            <a:r>
              <a:rPr lang="ru-RU" sz="2600" dirty="0" smtClean="0"/>
              <a:t>перечисляемого </a:t>
            </a:r>
            <a:r>
              <a:rPr lang="ru-RU" sz="2600" dirty="0"/>
              <a:t>типа предопределяются операции получения значения по его номеру и получения номера по значению. </a:t>
            </a:r>
            <a:r>
              <a:rPr lang="ru-RU" sz="2600" dirty="0" smtClean="0"/>
              <a:t>Кроме </a:t>
            </a:r>
            <a:r>
              <a:rPr lang="ru-RU" sz="2600" dirty="0"/>
              <a:t>того, для этого типа предопределяются операции сравнения и получения следующего и предыдущего </a:t>
            </a:r>
            <a:r>
              <a:rPr lang="ru-RU" sz="2600" dirty="0" smtClean="0"/>
              <a:t>значения </a:t>
            </a:r>
            <a:endParaRPr lang="ru-RU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692150"/>
            <a:ext cx="8785225" cy="5976938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ru-RU" sz="2400" dirty="0"/>
              <a:t>В языках линии </a:t>
            </a:r>
            <a:r>
              <a:rPr lang="ru-RU" sz="2400" b="1" dirty="0"/>
              <a:t>С</a:t>
            </a:r>
            <a:r>
              <a:rPr lang="ru-RU" sz="2400" dirty="0"/>
              <a:t> под "перечисляемый тип" понимается другое, при определении такого типа явно сопоставляется имени значения некоторое целое (не обязательно положительное) число; при отсутствии явного задания целого первому элементу перечисляемого типа неявно соответствует 0, а каждому следующему ─ целое значение, на единицу большее целого значения предыдущего элемента.  </a:t>
            </a:r>
            <a:endParaRPr lang="ru-RU" sz="2400" dirty="0" smtClean="0"/>
          </a:p>
          <a:p>
            <a:pPr algn="just">
              <a:lnSpc>
                <a:spcPct val="80000"/>
              </a:lnSpc>
            </a:pPr>
            <a:r>
              <a:rPr lang="ru-RU" sz="2400" dirty="0" smtClean="0"/>
              <a:t>При </a:t>
            </a:r>
            <a:r>
              <a:rPr lang="ru-RU" sz="2400" dirty="0"/>
              <a:t>этом: </a:t>
            </a:r>
          </a:p>
          <a:p>
            <a:pPr lvl="1" algn="just">
              <a:lnSpc>
                <a:spcPct val="80000"/>
              </a:lnSpc>
            </a:pPr>
            <a:r>
              <a:rPr lang="ru-RU" sz="2200" dirty="0" smtClean="0"/>
              <a:t>использование </a:t>
            </a:r>
            <a:r>
              <a:rPr lang="ru-RU" sz="2200" dirty="0"/>
              <a:t>имени перечисляемого типа для объявления переменной эквивалентно использованию типа </a:t>
            </a:r>
            <a:r>
              <a:rPr lang="ru-RU" sz="2200" b="1" dirty="0" err="1"/>
              <a:t>integer</a:t>
            </a:r>
            <a:r>
              <a:rPr lang="ru-RU" sz="2200" dirty="0"/>
              <a:t>, и такая переменная может содержать любое целое значение; </a:t>
            </a:r>
          </a:p>
          <a:p>
            <a:pPr lvl="1" algn="just">
              <a:lnSpc>
                <a:spcPct val="80000"/>
              </a:lnSpc>
            </a:pPr>
            <a:r>
              <a:rPr lang="ru-RU" sz="2200" dirty="0" smtClean="0"/>
              <a:t>имена </a:t>
            </a:r>
            <a:r>
              <a:rPr lang="ru-RU" sz="2200" dirty="0"/>
              <a:t>значений перечисляемого типа на самом деле понимаются как имена целых констант, и к этим значениям применимы </a:t>
            </a:r>
            <a:r>
              <a:rPr lang="ru-RU" sz="2200" b="1" dirty="0"/>
              <a:t>все операции над целыми числами</a:t>
            </a:r>
            <a:r>
              <a:rPr lang="ru-RU" sz="2200" dirty="0"/>
              <a:t>, даже если они выводят за пределы множества целых значений элементов перечисляемого типа. Так что перечисляемый тип в смысле языка С ─ это не совсем тип в строгом смысле этого слова, а скорее удобное задание группы именованных констант целого </a:t>
            </a:r>
            <a:r>
              <a:rPr lang="ru-RU" sz="2200" dirty="0" smtClean="0"/>
              <a:t>типа </a:t>
            </a:r>
            <a:endParaRPr lang="ru-RU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>
            <a:noAutofit/>
          </a:bodyPr>
          <a:lstStyle/>
          <a:p>
            <a:r>
              <a:rPr lang="ru-RU" sz="4400" dirty="0"/>
              <a:t>Указатели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052513"/>
            <a:ext cx="8964612" cy="580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Понятие указателя в языках </a:t>
            </a:r>
            <a:r>
              <a:rPr lang="ru-RU" sz="2800" dirty="0" smtClean="0"/>
              <a:t>программирования </a:t>
            </a:r>
            <a:r>
              <a:rPr lang="ru-RU" sz="2800" dirty="0"/>
              <a:t>является абстракцией понятия машинного </a:t>
            </a:r>
            <a:r>
              <a:rPr lang="ru-RU" sz="2800" dirty="0" smtClean="0"/>
              <a:t>адреса</a:t>
            </a: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/>
              <a:t>Для объявления указательных переменных служат т. наз. указательные, или ссылочные </a:t>
            </a:r>
            <a:r>
              <a:rPr lang="ru-RU" sz="2800" dirty="0" smtClean="0"/>
              <a:t>типы </a:t>
            </a: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/>
              <a:t>Для определения указательного типа, значениями кот. являются указатели на переменные встроенного или ранее определенного типа T0, в языке </a:t>
            </a:r>
            <a:r>
              <a:rPr lang="ru-RU" sz="2800" b="1" dirty="0"/>
              <a:t>Паскаль</a:t>
            </a:r>
            <a:r>
              <a:rPr lang="ru-RU" sz="2800" dirty="0"/>
              <a:t> используется </a:t>
            </a:r>
            <a:r>
              <a:rPr lang="ru-RU" sz="2800" dirty="0" smtClean="0"/>
              <a:t>конструкция: </a:t>
            </a:r>
            <a:br>
              <a:rPr lang="ru-RU" sz="2800" dirty="0" smtClean="0"/>
            </a:br>
            <a:r>
              <a:rPr lang="ru-RU" sz="2800" dirty="0" smtClean="0"/>
              <a:t> </a:t>
            </a:r>
            <a:r>
              <a:rPr lang="ru-RU" sz="2800" b="1" dirty="0" err="1"/>
              <a:t>type</a:t>
            </a:r>
            <a:r>
              <a:rPr lang="ru-RU" sz="2800" b="1" dirty="0"/>
              <a:t> T = ^</a:t>
            </a:r>
            <a:r>
              <a:rPr lang="ru-RU" sz="2800" b="1" dirty="0" smtClean="0"/>
              <a:t>T0</a:t>
            </a:r>
            <a:r>
              <a:rPr lang="ru-RU" sz="2800" dirty="0" smtClean="0"/>
              <a:t> </a:t>
            </a: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/>
              <a:t>В языке </a:t>
            </a:r>
            <a:r>
              <a:rPr lang="ru-RU" sz="2800" b="1" dirty="0"/>
              <a:t>С</a:t>
            </a:r>
            <a:r>
              <a:rPr lang="ru-RU" sz="2800" dirty="0"/>
              <a:t> отсутствуют отдельные возможности определения указательного типа, и, чтобы объявить переменную </a:t>
            </a:r>
            <a:r>
              <a:rPr lang="ru-RU" sz="2800" dirty="0" err="1"/>
              <a:t>var</a:t>
            </a:r>
            <a:r>
              <a:rPr lang="ru-RU" sz="2800" dirty="0"/>
              <a:t>, которая будет содержать указатели на переменные типа T0, используется конструкция </a:t>
            </a:r>
            <a:r>
              <a:rPr lang="ru-RU" sz="2800" b="1" dirty="0"/>
              <a:t>T0 *</a:t>
            </a:r>
            <a:r>
              <a:rPr lang="ru-RU" sz="2800" b="1" dirty="0" err="1" smtClean="0"/>
              <a:t>var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692150"/>
            <a:ext cx="8893175" cy="5976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В языках линии Паскаль переменной указательного типа можно присваивать только значения, вырабатываемые встроенной процедурой </a:t>
            </a:r>
            <a:r>
              <a:rPr lang="ru-RU" sz="2800" b="1" dirty="0"/>
              <a:t>динамического</a:t>
            </a:r>
            <a:r>
              <a:rPr lang="ru-RU" sz="2800" dirty="0"/>
              <a:t> выделения памяти </a:t>
            </a:r>
            <a:r>
              <a:rPr lang="ru-RU" sz="2800" b="1" dirty="0" err="1"/>
              <a:t>new</a:t>
            </a:r>
            <a:r>
              <a:rPr lang="ru-RU" sz="2800" dirty="0"/>
              <a:t>, значения переменных того же самого указательного типа и специальное "пустое" ссылочное значение </a:t>
            </a:r>
            <a:r>
              <a:rPr lang="ru-RU" sz="2800" b="1" dirty="0" err="1"/>
              <a:t>nil</a:t>
            </a:r>
            <a:r>
              <a:rPr lang="ru-RU" sz="2800" dirty="0"/>
              <a:t>, которое входит в любой указательный </a:t>
            </a:r>
            <a:r>
              <a:rPr lang="ru-RU" sz="2800" dirty="0" smtClean="0"/>
              <a:t>тип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 Не допускаются преобразования типов указателей и какие-либо арифметические действия над их значениями. С переменной-указателем </a:t>
            </a:r>
            <a:r>
              <a:rPr lang="ru-RU" sz="2800" dirty="0" err="1"/>
              <a:t>var</a:t>
            </a:r>
            <a:r>
              <a:rPr lang="ru-RU" sz="2800" dirty="0"/>
              <a:t> можно выполнять только операцию </a:t>
            </a:r>
            <a:r>
              <a:rPr lang="ru-RU" sz="2800" b="1" dirty="0" err="1"/>
              <a:t>var^</a:t>
            </a:r>
            <a:r>
              <a:rPr lang="ru-RU" sz="2800" b="1" dirty="0"/>
              <a:t>,</a:t>
            </a:r>
            <a:r>
              <a:rPr lang="ru-RU" sz="2800" dirty="0"/>
              <a:t> обеспечивающую доступ к значению переменной типа T0, на которую указывает значение переменной </a:t>
            </a:r>
            <a:r>
              <a:rPr lang="ru-RU" sz="2800" smtClean="0"/>
              <a:t>var </a:t>
            </a:r>
            <a:endParaRPr lang="ru-RU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4638"/>
            <a:ext cx="8147050" cy="69850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404813"/>
            <a:ext cx="8964612" cy="626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/>
              <a:t> В языках </a:t>
            </a:r>
            <a:r>
              <a:rPr lang="ru-RU" sz="2800" b="1"/>
              <a:t>С</a:t>
            </a:r>
            <a:r>
              <a:rPr lang="ru-RU" sz="2800"/>
              <a:t> и </a:t>
            </a:r>
            <a:r>
              <a:rPr lang="ru-RU" sz="2800" b="1"/>
              <a:t>С++</a:t>
            </a:r>
            <a:r>
              <a:rPr lang="ru-RU" sz="2800"/>
              <a:t> имеется полная свобода работы с указателями. С помощью операции </a:t>
            </a:r>
            <a:r>
              <a:rPr lang="ru-RU" sz="2800" b="1"/>
              <a:t>"&amp;"</a:t>
            </a:r>
            <a:r>
              <a:rPr lang="ru-RU" sz="2800"/>
              <a:t> можно получить значение указателя для любой переменной, над указателями определены </a:t>
            </a:r>
            <a:r>
              <a:rPr lang="ru-RU" sz="2800" b="1"/>
              <a:t>арифметические</a:t>
            </a:r>
            <a:r>
              <a:rPr lang="ru-RU" sz="2800"/>
              <a:t> действия, возможно явное преобразование указательных типов и даже преобразование целых типов к указательным типам.</a:t>
            </a:r>
          </a:p>
          <a:p>
            <a:pPr>
              <a:lnSpc>
                <a:spcPct val="80000"/>
              </a:lnSpc>
            </a:pPr>
            <a:r>
              <a:rPr lang="ru-RU" sz="2800"/>
              <a:t> В этих языках не фиксируется значение "пустых" (ни на что не ссылающихся) указательных переменных. Имеется лишь рекомендация использовать в качестве такого значения константу с символическим именем </a:t>
            </a:r>
            <a:r>
              <a:rPr lang="ru-RU" sz="2800" b="1"/>
              <a:t>NULL</a:t>
            </a:r>
            <a:r>
              <a:rPr lang="ru-RU" sz="2800"/>
              <a:t>, определяемую в библиотечном файле включения. По сути дела, понятие указателя в этих языках очень близко к понятию машинного адреса.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/>
              <a:t>Массивы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Понятия массива и типа массива сильно различаются в сильно и слабо типизированных языках.</a:t>
            </a:r>
          </a:p>
          <a:p>
            <a:pPr algn="ctr">
              <a:lnSpc>
                <a:spcPct val="80000"/>
              </a:lnSpc>
            </a:pPr>
            <a:r>
              <a:rPr lang="ru-RU" sz="2000"/>
              <a:t>Классическое понятие в сильно типизированных языках (например, в языке Паскаль).</a:t>
            </a:r>
          </a:p>
          <a:p>
            <a:pPr>
              <a:lnSpc>
                <a:spcPct val="80000"/>
              </a:lnSpc>
            </a:pPr>
            <a:r>
              <a:rPr lang="ru-RU" sz="2000"/>
              <a:t> Тип массива определяется на основе двух вспомогательных типов: типа элементов массива (базового типа) и типа индекса массива.</a:t>
            </a:r>
          </a:p>
          <a:p>
            <a:pPr>
              <a:lnSpc>
                <a:spcPct val="80000"/>
              </a:lnSpc>
            </a:pPr>
            <a:r>
              <a:rPr lang="ru-RU" sz="2000"/>
              <a:t> В языке Паскаль определение типа массива выглядит:</a:t>
            </a:r>
          </a:p>
          <a:p>
            <a:pPr algn="ctr">
              <a:lnSpc>
                <a:spcPct val="80000"/>
              </a:lnSpc>
            </a:pPr>
            <a:r>
              <a:rPr lang="ru-RU" sz="2000"/>
              <a:t> </a:t>
            </a:r>
            <a:r>
              <a:rPr lang="ru-RU" sz="2000" b="1"/>
              <a:t>type T = array [I] of T0; </a:t>
            </a:r>
          </a:p>
          <a:p>
            <a:pPr>
              <a:lnSpc>
                <a:spcPct val="80000"/>
              </a:lnSpc>
            </a:pPr>
            <a:r>
              <a:rPr lang="ru-RU" sz="2000"/>
              <a:t>где T0 ─ базовый тип, а I ─ тип индекса.</a:t>
            </a:r>
          </a:p>
          <a:p>
            <a:pPr>
              <a:lnSpc>
                <a:spcPct val="80000"/>
              </a:lnSpc>
            </a:pPr>
            <a:r>
              <a:rPr lang="ru-RU" sz="2000"/>
              <a:t> T0 может быть любым встроенным или ранее определенным типом. Тип индекса I должен состоять из конечного числа перечисляемых значений, т.е. быть уточненным, перечисляемым, символьным или булевским типом. </a:t>
            </a:r>
          </a:p>
          <a:p>
            <a:pPr>
              <a:lnSpc>
                <a:spcPct val="80000"/>
              </a:lnSpc>
            </a:pPr>
            <a:r>
              <a:rPr lang="ru-RU" sz="2000"/>
              <a:t>В языках линии Паскаль допускается и неявное определение уточненного типа массива.</a:t>
            </a:r>
          </a:p>
          <a:p>
            <a:pPr>
              <a:lnSpc>
                <a:spcPct val="80000"/>
              </a:lnSpc>
            </a:pPr>
            <a:r>
              <a:rPr lang="ru-RU" sz="2000"/>
              <a:t> Например, допустимы следующие определения типа массива:</a:t>
            </a:r>
          </a:p>
          <a:p>
            <a:pPr>
              <a:lnSpc>
                <a:spcPct val="80000"/>
              </a:lnSpc>
            </a:pPr>
            <a:r>
              <a:rPr lang="ru-RU" sz="2000"/>
              <a:t> </a:t>
            </a:r>
            <a:r>
              <a:rPr lang="ru-RU" sz="2000" b="1"/>
              <a:t>type T = array [1..6] of integer;</a:t>
            </a:r>
            <a:r>
              <a:rPr lang="ru-RU" sz="2000"/>
              <a:t> или type </a:t>
            </a:r>
            <a:r>
              <a:rPr lang="ru-RU" sz="2000" b="1"/>
              <a:t>T = array ['a'..'e'] of real;.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01612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620713"/>
            <a:ext cx="8964612" cy="59769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/>
              <a:t>Для выборки элемента массива используется конструкция </a:t>
            </a:r>
            <a:r>
              <a:rPr lang="ru-RU" sz="2400" b="1"/>
              <a:t>x[i],</a:t>
            </a:r>
            <a:r>
              <a:rPr lang="ru-RU" sz="2400"/>
              <a:t> значением которой является значение i-того элемента массива.</a:t>
            </a:r>
          </a:p>
          <a:p>
            <a:pPr>
              <a:lnSpc>
                <a:spcPct val="80000"/>
              </a:lnSpc>
            </a:pPr>
            <a:r>
              <a:rPr lang="ru-RU" sz="2400"/>
              <a:t> Эта же конструкция может использоваться в левой части оператора присваивания, т.е. элементы массива могут изменяться индивидуально. Кроме того, при подобной строгой типизации массивов допустимы присваивания значений переменных типа массива, функции, возвращающие значение типа массива и т.п. </a:t>
            </a:r>
          </a:p>
          <a:p>
            <a:pPr>
              <a:lnSpc>
                <a:spcPct val="80000"/>
              </a:lnSpc>
            </a:pPr>
            <a:r>
              <a:rPr lang="ru-RU" sz="2400"/>
              <a:t>Базовым типом типа массива м. б. любой встроенный или определенный тип, в том числе и тип массива –это будет многомерный массив или матрица: </a:t>
            </a:r>
          </a:p>
          <a:p>
            <a:pPr>
              <a:lnSpc>
                <a:spcPct val="80000"/>
              </a:lnSpc>
            </a:pPr>
            <a:r>
              <a:rPr lang="ru-RU" sz="2400"/>
              <a:t>type T = array [1..10] of array [1..5] of real;</a:t>
            </a:r>
          </a:p>
          <a:p>
            <a:pPr>
              <a:lnSpc>
                <a:spcPct val="80000"/>
              </a:lnSpc>
            </a:pPr>
            <a:r>
              <a:rPr lang="ru-RU" sz="2400"/>
              <a:t> можно написать:</a:t>
            </a:r>
          </a:p>
          <a:p>
            <a:pPr>
              <a:lnSpc>
                <a:spcPct val="80000"/>
              </a:lnSpc>
            </a:pPr>
            <a:r>
              <a:rPr lang="ru-RU" sz="2400"/>
              <a:t> type T = array [1..10],[1..5] of real;,</a:t>
            </a:r>
          </a:p>
          <a:p>
            <a:pPr>
              <a:lnSpc>
                <a:spcPct val="80000"/>
              </a:lnSpc>
            </a:pPr>
            <a:r>
              <a:rPr lang="ru-RU" sz="2400"/>
              <a:t> а если x ─ переменная типа T, то для выборки скалярного элемента вместо </a:t>
            </a:r>
            <a:r>
              <a:rPr lang="ru-RU" sz="2400" b="1"/>
              <a:t>x[i][j]</a:t>
            </a:r>
            <a:r>
              <a:rPr lang="ru-RU" sz="2400"/>
              <a:t> можно написать </a:t>
            </a:r>
            <a:r>
              <a:rPr lang="ru-RU" sz="2400" b="1"/>
              <a:t>x[i,j].</a:t>
            </a:r>
            <a:r>
              <a:rPr lang="ru-RU" sz="240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0175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476250"/>
            <a:ext cx="9144000" cy="638175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sz="2200"/>
              <a:t>В слабо типизированных языках используем язык </a:t>
            </a:r>
            <a:r>
              <a:rPr lang="ru-RU" sz="2200" b="1"/>
              <a:t>С</a:t>
            </a:r>
            <a:r>
              <a:rPr lang="ru-RU" sz="2200"/>
              <a:t>.</a:t>
            </a:r>
          </a:p>
          <a:p>
            <a:pPr algn="just">
              <a:lnSpc>
                <a:spcPct val="80000"/>
              </a:lnSpc>
            </a:pPr>
            <a:r>
              <a:rPr lang="ru-RU" sz="2200"/>
              <a:t> В этом языке нет средств определения типов массива, хотя имеется возможность определения "массивных переменных". Число элементов в массивной переменной определяется либо явно, либо с помощью задания списка инициализирующих значений базового типа. Напр., массивную переменную с четырьмя элементами целого типа можно определить как </a:t>
            </a:r>
            <a:r>
              <a:rPr lang="ru-RU" sz="2200" b="1"/>
              <a:t>int x[4]</a:t>
            </a:r>
            <a:r>
              <a:rPr lang="ru-RU" sz="2200"/>
              <a:t> (неинициализированный вариант) или как </a:t>
            </a:r>
            <a:r>
              <a:rPr lang="ru-RU" sz="2200" b="1"/>
              <a:t>int x[] = {0, 2, 8, 22}</a:t>
            </a:r>
            <a:r>
              <a:rPr lang="ru-RU" sz="2200"/>
              <a:t> (инициализированная массивная переменная). Доступ к элементам массивной переменной производится с помощью конструкции выбора, по виду </a:t>
            </a:r>
            <a:r>
              <a:rPr lang="ru-RU" sz="2200" b="1"/>
              <a:t>аналогичной</a:t>
            </a:r>
            <a:r>
              <a:rPr lang="ru-RU" sz="2200"/>
              <a:t> соответствующей конструкции в сильно типизированных языках </a:t>
            </a:r>
            <a:r>
              <a:rPr lang="ru-RU" sz="2200" b="1"/>
              <a:t>x[i],</a:t>
            </a:r>
            <a:r>
              <a:rPr lang="ru-RU" sz="2200"/>
              <a:t> где i ─ выражение, принимающее целое значение (но, в отличие от языка </a:t>
            </a:r>
            <a:r>
              <a:rPr lang="ru-RU" sz="2200" b="1"/>
              <a:t>Паскаль</a:t>
            </a:r>
            <a:r>
              <a:rPr lang="ru-RU" sz="2200"/>
              <a:t> в языке </a:t>
            </a:r>
            <a:r>
              <a:rPr lang="ru-RU" sz="2200" b="1"/>
              <a:t>С</a:t>
            </a:r>
            <a:r>
              <a:rPr lang="ru-RU" sz="2200"/>
              <a:t> зафиксирована интерпретация операции выбора на основе более примитивных операций адресной арифметики). Однако, в реализациях языка </a:t>
            </a:r>
            <a:r>
              <a:rPr lang="ru-RU" sz="2200" b="1"/>
              <a:t>Си</a:t>
            </a:r>
            <a:r>
              <a:rPr lang="ru-RU" sz="2200"/>
              <a:t> в принципе невозможен контроль выхода значения индекса за пределы массива. Кр. того, по аналогичным причинам невозможно присваивание значений массивных переменных и не допускаются функции, вырабатывающие "массивные значения".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4400" dirty="0"/>
              <a:t>Языки программирования, классификация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600200"/>
            <a:ext cx="8352928" cy="391703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dirty="0" smtClean="0"/>
              <a:t>В зависимости от того, в каких терминах необходимо описать задачу, все </a:t>
            </a:r>
            <a:r>
              <a:rPr lang="ru-RU" dirty="0"/>
              <a:t>языки </a:t>
            </a:r>
            <a:r>
              <a:rPr lang="ru-RU" dirty="0" smtClean="0"/>
              <a:t>программирования делят </a:t>
            </a:r>
            <a:r>
              <a:rPr lang="ru-RU" dirty="0"/>
              <a:t>на языки </a:t>
            </a:r>
            <a:r>
              <a:rPr lang="ru-RU" b="1" dirty="0"/>
              <a:t>низкого</a:t>
            </a:r>
            <a:r>
              <a:rPr lang="ru-RU" dirty="0"/>
              <a:t> и </a:t>
            </a:r>
            <a:r>
              <a:rPr lang="ru-RU" b="1" dirty="0"/>
              <a:t>высокого </a:t>
            </a:r>
            <a:r>
              <a:rPr lang="ru-RU" b="1" dirty="0" smtClean="0"/>
              <a:t>уровня</a:t>
            </a:r>
            <a:endParaRPr lang="ru-RU" b="1" dirty="0"/>
          </a:p>
          <a:p>
            <a:pPr algn="just">
              <a:lnSpc>
                <a:spcPct val="90000"/>
              </a:lnSpc>
            </a:pPr>
            <a:r>
              <a:rPr lang="ru-RU" dirty="0" smtClean="0"/>
              <a:t>язык программирования близкий к </a:t>
            </a:r>
            <a:r>
              <a:rPr lang="ru-RU" dirty="0"/>
              <a:t>естественному </a:t>
            </a:r>
            <a:r>
              <a:rPr lang="ru-RU" dirty="0" smtClean="0"/>
              <a:t>языку называется </a:t>
            </a:r>
            <a:r>
              <a:rPr lang="ru-RU" dirty="0"/>
              <a:t>языком высокого уровня (ЯВУ), если  </a:t>
            </a:r>
            <a:r>
              <a:rPr lang="ru-RU" dirty="0" smtClean="0"/>
              <a:t>язык программирования ближе </a:t>
            </a:r>
            <a:r>
              <a:rPr lang="ru-RU" dirty="0"/>
              <a:t>к машинным командам, </a:t>
            </a:r>
            <a:r>
              <a:rPr lang="ru-RU" dirty="0" smtClean="0"/>
              <a:t> он относится  к  языкам </a:t>
            </a:r>
            <a:r>
              <a:rPr lang="ru-RU" dirty="0"/>
              <a:t>низкого </a:t>
            </a:r>
            <a:r>
              <a:rPr lang="ru-RU" dirty="0" smtClean="0"/>
              <a:t>уровня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620713"/>
            <a:ext cx="8893175" cy="6237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200"/>
              <a:t>Отмеченные свойства механизма указателей существенно повлияли на особенности реализации в языках С и С++ работы с массивами. Имя массива здесь интерпретируется как имя константного указателя на </a:t>
            </a:r>
            <a:r>
              <a:rPr lang="ru-RU" sz="2200" b="1"/>
              <a:t>первый</a:t>
            </a:r>
            <a:r>
              <a:rPr lang="ru-RU" sz="2200"/>
              <a:t> элемент массива. Операция доступа к i-тому элементу массива arr хотя и обозначается как и в языках линии Паскаль </a:t>
            </a:r>
            <a:r>
              <a:rPr lang="ru-RU" sz="2200" b="1"/>
              <a:t>arr[i],</a:t>
            </a:r>
            <a:r>
              <a:rPr lang="ru-RU" sz="2200"/>
              <a:t> имеет низкоуровневую интерпретацию </a:t>
            </a:r>
            <a:r>
              <a:rPr lang="ru-RU" sz="2200" b="1"/>
              <a:t>*(arr+i).</a:t>
            </a:r>
            <a:r>
              <a:rPr lang="ru-RU" sz="2200"/>
              <a:t> Поэтому было логично допустить подобную запись для любой переменной var с указательным типом: var[i] интерпретируется как </a:t>
            </a:r>
            <a:r>
              <a:rPr lang="ru-RU" sz="2200" b="1"/>
              <a:t>*(var+i).</a:t>
            </a:r>
            <a:r>
              <a:rPr lang="ru-RU" sz="2200"/>
              <a:t> По этой причине понятие массива в С/С++ существенно отличается от соответствующего понятия в Паскале. </a:t>
            </a:r>
          </a:p>
          <a:p>
            <a:pPr>
              <a:lnSpc>
                <a:spcPct val="80000"/>
              </a:lnSpc>
            </a:pPr>
            <a:r>
              <a:rPr lang="ru-RU" sz="2200"/>
              <a:t>Размер массива существенен только при его определении и используется для выделения соответствующего объема памяти. При работе программы используется только имя массива как константный указатель соответствующего типа. Нет операций над "массивными переменными" целиком; в частности, невозможно присваивание. Фактически отсутствует поддержка массивов как параметров вызова функций ─ передаются именно значения указателей (в связи с этим, при описании формального параметра-массива его размер не указывается). Функции не могут вырабатывать "массивные" значения.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692150"/>
            <a:ext cx="8964612" cy="5976938"/>
          </a:xfrm>
        </p:spPr>
        <p:txBody>
          <a:bodyPr/>
          <a:lstStyle/>
          <a:p>
            <a:r>
              <a:rPr lang="ru-RU"/>
              <a:t>Позволяя программировать с очень большой эффективностью, механизм указателей в С/С++ делает языки очень опасными для использования и требует от программистов большой аккуратности и сдержанности. </a:t>
            </a:r>
          </a:p>
          <a:p>
            <a:r>
              <a:rPr lang="ru-RU"/>
              <a:t>При разработке языка Java (одним из основных предков которого был С++) для повышения уровня безопасности были </a:t>
            </a:r>
            <a:r>
              <a:rPr lang="ru-RU" b="1"/>
              <a:t>резко ограничены</a:t>
            </a:r>
            <a:r>
              <a:rPr lang="ru-RU"/>
              <a:t> именно средства работы с указателями в языке С++.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b="1"/>
              <a:t>Записи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/>
              <a:t>На языке Модула-2 определение структурного типа: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type complex = record </a:t>
            </a:r>
            <a:r>
              <a:rPr lang="ru-RU" sz="2800"/>
              <a:t>  </a:t>
            </a:r>
            <a:r>
              <a:rPr lang="en-US" sz="2800"/>
              <a:t>re: real;  </a:t>
            </a:r>
            <a:endParaRPr lang="ru-RU" sz="2800"/>
          </a:p>
          <a:p>
            <a:pPr>
              <a:lnSpc>
                <a:spcPct val="90000"/>
              </a:lnSpc>
            </a:pPr>
            <a:r>
              <a:rPr lang="en-US" sz="2800"/>
              <a:t>                  </a:t>
            </a:r>
            <a:r>
              <a:rPr lang="ru-RU" sz="2800"/>
              <a:t>                     im: real;</a:t>
            </a:r>
            <a:r>
              <a:rPr lang="en-US" sz="2800"/>
              <a:t> </a:t>
            </a:r>
            <a:endParaRPr lang="ru-RU" sz="2800"/>
          </a:p>
          <a:p>
            <a:pPr>
              <a:lnSpc>
                <a:spcPct val="90000"/>
              </a:lnSpc>
            </a:pPr>
            <a:r>
              <a:rPr lang="en-US" sz="2800"/>
              <a:t>             </a:t>
            </a:r>
            <a:r>
              <a:rPr lang="ru-RU" sz="2800"/>
              <a:t>           </a:t>
            </a:r>
            <a:r>
              <a:rPr lang="en-US" sz="2800"/>
              <a:t> </a:t>
            </a:r>
            <a:r>
              <a:rPr lang="ru-RU" sz="2800"/>
              <a:t>end;	</a:t>
            </a:r>
          </a:p>
          <a:p>
            <a:pPr>
              <a:lnSpc>
                <a:spcPct val="90000"/>
              </a:lnSpc>
            </a:pPr>
            <a:r>
              <a:rPr lang="ru-RU" sz="2800" b="1"/>
              <a:t>На языке С определение структурного типа: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struct complex { float re; </a:t>
            </a:r>
            <a:endParaRPr lang="ru-RU" sz="2800"/>
          </a:p>
          <a:p>
            <a:pPr>
              <a:lnSpc>
                <a:spcPct val="90000"/>
              </a:lnSpc>
            </a:pPr>
            <a:r>
              <a:rPr lang="en-US" sz="2800"/>
              <a:t>               </a:t>
            </a:r>
            <a:r>
              <a:rPr lang="ru-RU" sz="2800"/>
              <a:t>          </a:t>
            </a:r>
            <a:r>
              <a:rPr lang="en-US" sz="2800"/>
              <a:t> float im; </a:t>
            </a:r>
            <a:endParaRPr lang="ru-RU" sz="2800"/>
          </a:p>
          <a:p>
            <a:pPr>
              <a:lnSpc>
                <a:spcPct val="90000"/>
              </a:lnSpc>
            </a:pPr>
            <a:r>
              <a:rPr lang="ru-RU" sz="2800"/>
              <a:t>          </a:t>
            </a:r>
            <a:r>
              <a:rPr lang="en-US" sz="2800"/>
              <a:t>              </a:t>
            </a:r>
            <a:r>
              <a:rPr lang="ru-RU" sz="2800"/>
              <a:t>}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476250"/>
            <a:ext cx="8964612" cy="638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b="1"/>
              <a:t>можно определять безымянный структурный тип с одновременным объявлением переменных. </a:t>
            </a:r>
          </a:p>
          <a:p>
            <a:pPr>
              <a:lnSpc>
                <a:spcPct val="90000"/>
              </a:lnSpc>
            </a:pPr>
            <a:r>
              <a:rPr lang="ru-RU" b="1"/>
              <a:t>Например, в языке Си допустимы следующие объявления переменных </a:t>
            </a:r>
          </a:p>
          <a:p>
            <a:pPr>
              <a:lnSpc>
                <a:spcPct val="90000"/>
              </a:lnSpc>
            </a:pPr>
            <a:r>
              <a:rPr lang="ru-RU" b="1"/>
              <a:t>x, y и z:</a:t>
            </a:r>
            <a:r>
              <a:rPr lang="ru-RU"/>
              <a:t>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struct { float re;</a:t>
            </a:r>
            <a:endParaRPr lang="ru-RU"/>
          </a:p>
          <a:p>
            <a:pPr>
              <a:lnSpc>
                <a:spcPct val="90000"/>
              </a:lnSpc>
            </a:pPr>
            <a:r>
              <a:rPr lang="en-US"/>
              <a:t>	</a:t>
            </a:r>
            <a:r>
              <a:rPr lang="ru-RU"/>
              <a:t>  </a:t>
            </a:r>
            <a:r>
              <a:rPr lang="en-US"/>
              <a:t> </a:t>
            </a:r>
            <a:r>
              <a:rPr lang="ru-RU"/>
              <a:t>   </a:t>
            </a:r>
            <a:r>
              <a:rPr lang="en-US"/>
              <a:t>float im;</a:t>
            </a:r>
            <a:endParaRPr lang="ru-RU"/>
          </a:p>
          <a:p>
            <a:pPr>
              <a:lnSpc>
                <a:spcPct val="90000"/>
              </a:lnSpc>
            </a:pPr>
            <a:r>
              <a:rPr lang="ru-RU"/>
              <a:t>  </a:t>
            </a:r>
            <a:r>
              <a:rPr lang="en-US"/>
              <a:t>	</a:t>
            </a:r>
            <a:r>
              <a:rPr lang="ru-RU"/>
              <a:t>    </a:t>
            </a:r>
            <a:r>
              <a:rPr lang="en-US"/>
              <a:t>} x, y;</a:t>
            </a:r>
            <a:endParaRPr lang="ru-RU"/>
          </a:p>
          <a:p>
            <a:pPr>
              <a:lnSpc>
                <a:spcPct val="90000"/>
              </a:lnSpc>
            </a:pPr>
            <a:r>
              <a:rPr lang="en-US"/>
              <a:t>struct { float r;</a:t>
            </a:r>
            <a:endParaRPr lang="ru-RU"/>
          </a:p>
          <a:p>
            <a:pPr>
              <a:lnSpc>
                <a:spcPct val="90000"/>
              </a:lnSpc>
            </a:pPr>
            <a:r>
              <a:rPr lang="en-US"/>
              <a:t>	 </a:t>
            </a:r>
            <a:r>
              <a:rPr lang="ru-RU"/>
              <a:t>      float i;</a:t>
            </a:r>
          </a:p>
          <a:p>
            <a:pPr>
              <a:lnSpc>
                <a:spcPct val="90000"/>
              </a:lnSpc>
            </a:pPr>
            <a:r>
              <a:rPr lang="ru-RU"/>
              <a:t>	    } z;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>
            <a:normAutofit fontScale="90000"/>
          </a:bodyPr>
          <a:lstStyle/>
          <a:p>
            <a:r>
              <a:rPr lang="ru-RU" sz="4000" b="1"/>
              <a:t>Множества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052513"/>
            <a:ext cx="8785225" cy="580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Поддерживаются только в развитых сильно типизированных языках. </a:t>
            </a:r>
          </a:p>
          <a:p>
            <a:pPr>
              <a:lnSpc>
                <a:spcPct val="80000"/>
              </a:lnSpc>
            </a:pPr>
            <a:r>
              <a:rPr lang="ru-RU" sz="2000"/>
              <a:t>В языке Паскаль тип множества определяется конструкцией:</a:t>
            </a:r>
          </a:p>
          <a:p>
            <a:pPr>
              <a:lnSpc>
                <a:spcPct val="80000"/>
              </a:lnSpc>
            </a:pPr>
            <a:r>
              <a:rPr lang="ru-RU" sz="2000"/>
              <a:t> type T = set of T0,</a:t>
            </a:r>
          </a:p>
          <a:p>
            <a:pPr>
              <a:lnSpc>
                <a:spcPct val="80000"/>
              </a:lnSpc>
            </a:pPr>
            <a:r>
              <a:rPr lang="ru-RU" sz="2000"/>
              <a:t> где T0 ─ встроенный или ранее определенный тип данных (базовый тип). Значениями переменных типа T являются множества элементов типа T0 (в частности, пустые множества). </a:t>
            </a:r>
          </a:p>
          <a:p>
            <a:pPr>
              <a:lnSpc>
                <a:spcPct val="80000"/>
              </a:lnSpc>
            </a:pPr>
            <a:r>
              <a:rPr lang="ru-RU" sz="2000"/>
              <a:t>Для любого типа множества определены следующие операции: "?" ─ пересечение множеств, "+" ─ объединение множеств, "-" ─ вычитание множеств и "in" ─ проверка принадлежности к множеству элемента базового типа. </a:t>
            </a:r>
          </a:p>
          <a:p>
            <a:pPr>
              <a:lnSpc>
                <a:spcPct val="80000"/>
              </a:lnSpc>
            </a:pPr>
            <a:r>
              <a:rPr lang="ru-RU" sz="2000"/>
              <a:t>Обычно в реализациях языков допускаются множества, мощность базового типа которых не превосходит длину машинного слова. Это связано с тем, что перечисленные выше операции допускают эффективную реализацию только в том случае, когда значение множества представляется битовой шкалой, длина которой равна мощности базового типа. "1" означает, что соответствующий элемент базового типа входит в множество, "0" ─ не входит. Чтобы для выполнения операций над множествами можно было прямо использовать машинные команды, нужно ограничить длину шкалы машинным словом.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492375"/>
            <a:ext cx="8229600" cy="1143000"/>
          </a:xfrm>
        </p:spPr>
        <p:txBody>
          <a:bodyPr/>
          <a:lstStyle/>
          <a:p>
            <a:r>
              <a:rPr lang="ru-RU"/>
              <a:t>Эффективность алгоритмов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549275"/>
            <a:ext cx="8229600" cy="6048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/>
              <a:t>Анализ любого алгоритма  должен дать четкое представление</a:t>
            </a:r>
          </a:p>
          <a:p>
            <a:pPr>
              <a:lnSpc>
                <a:spcPct val="80000"/>
              </a:lnSpc>
            </a:pPr>
            <a:r>
              <a:rPr lang="ru-RU" sz="2000" b="1"/>
              <a:t>во-первых, о емкостной</a:t>
            </a:r>
          </a:p>
          <a:p>
            <a:pPr>
              <a:lnSpc>
                <a:spcPct val="80000"/>
              </a:lnSpc>
            </a:pPr>
            <a:r>
              <a:rPr lang="ru-RU" sz="2000" b="1"/>
              <a:t> во-вторых, о временной сложности процесса.</a:t>
            </a:r>
            <a:r>
              <a:rPr lang="ru-RU" sz="2000"/>
              <a:t> </a:t>
            </a:r>
          </a:p>
          <a:p>
            <a:pPr algn="just">
              <a:lnSpc>
                <a:spcPct val="80000"/>
              </a:lnSpc>
            </a:pPr>
            <a:r>
              <a:rPr lang="ru-RU" sz="2000"/>
              <a:t>            Емкостная сложность -это размера памяти, в которой предстоит размещать все данные, участвующие в вычислительном процессе (входные наборы данных, промежуточная и выходная информация). </a:t>
            </a:r>
          </a:p>
          <a:p>
            <a:pPr algn="just">
              <a:lnSpc>
                <a:spcPct val="80000"/>
              </a:lnSpc>
            </a:pPr>
            <a:r>
              <a:rPr lang="ru-RU" sz="2000"/>
              <a:t>Возможно, не все перечисленные наборы требуют одновременного хранения, – значит, удается сэкономить.</a:t>
            </a:r>
          </a:p>
          <a:p>
            <a:pPr algn="just">
              <a:lnSpc>
                <a:spcPct val="80000"/>
              </a:lnSpc>
            </a:pPr>
            <a:r>
              <a:rPr lang="ru-RU" sz="2000"/>
              <a:t> В ряде случаев, оценка емкостной сложности становится менее очевидной, например при использовании динамических структур. </a:t>
            </a:r>
          </a:p>
          <a:p>
            <a:pPr algn="just">
              <a:lnSpc>
                <a:spcPct val="80000"/>
              </a:lnSpc>
            </a:pPr>
            <a:r>
              <a:rPr lang="ru-RU" sz="2000"/>
              <a:t>            Проведем анализ временной трудоемкости. </a:t>
            </a:r>
          </a:p>
          <a:p>
            <a:pPr>
              <a:lnSpc>
                <a:spcPct val="80000"/>
              </a:lnSpc>
            </a:pPr>
            <a:r>
              <a:rPr lang="ru-RU" sz="2000"/>
              <a:t>    Поставлена некоторая задача, и для ее решения спроектирован алгоритм. Он описывает вычислительный процесс, который завершается за конечное число действий-шагов. Но реальное время выполнения каждого отдельного шага зависит от конкретного вычислительного устройства. Иначе говоря, неотъемлемым участником вычислительного процесса, – не алгоритма! – является </a:t>
            </a:r>
            <a:r>
              <a:rPr lang="ru-RU" sz="2000" i="1"/>
              <a:t>исполнитель</a:t>
            </a:r>
            <a:r>
              <a:rPr lang="ru-RU" sz="2000"/>
              <a:t>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476250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620713"/>
            <a:ext cx="8785225" cy="6048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/>
              <a:t>А вот, имея ввиду предполагаемого исполнителя, лучше заранее оценить его вычислительные способности. </a:t>
            </a:r>
          </a:p>
          <a:p>
            <a:pPr>
              <a:lnSpc>
                <a:spcPct val="80000"/>
              </a:lnSpc>
            </a:pPr>
            <a:r>
              <a:rPr lang="ru-RU" sz="2800"/>
              <a:t>            На эффективность алгоритмов, кроме производительности вычислительной системы (т.е. набора </a:t>
            </a:r>
            <a:r>
              <a:rPr lang="ru-RU" sz="2800" i="1"/>
              <a:t>элементарных</a:t>
            </a:r>
            <a:r>
              <a:rPr lang="ru-RU" sz="2800"/>
              <a:t>, инструкций системы),  может влиять представление самих данных и язык программирования (т.е. набор </a:t>
            </a:r>
            <a:r>
              <a:rPr lang="ru-RU" sz="2800" i="1"/>
              <a:t>элементарных</a:t>
            </a:r>
            <a:r>
              <a:rPr lang="ru-RU" sz="2800"/>
              <a:t> инструкций языка).</a:t>
            </a:r>
          </a:p>
          <a:p>
            <a:pPr>
              <a:lnSpc>
                <a:spcPct val="80000"/>
              </a:lnSpc>
            </a:pPr>
            <a:r>
              <a:rPr lang="ru-RU" sz="2800"/>
              <a:t>Таким образом, либо алгоритм </a:t>
            </a:r>
            <a:r>
              <a:rPr lang="ru-RU" sz="2800" i="1"/>
              <a:t>явно</a:t>
            </a:r>
            <a:r>
              <a:rPr lang="ru-RU" sz="2800"/>
              <a:t> предписывает выполнять арифметико-логические операции, – и такой уровень программирования рассчитан непосредственно на работу процессора, – либо используются «укрупненные» инструкции, и для их обработки применяется специальный язык. </a:t>
            </a:r>
          </a:p>
          <a:p>
            <a:pPr>
              <a:lnSpc>
                <a:spcPct val="80000"/>
              </a:lnSpc>
            </a:pPr>
            <a:endParaRPr lang="ru-RU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20713"/>
            <a:ext cx="8964613" cy="604837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sz="2200"/>
              <a:t>Кроме того, давая оценку быстродействия алгоритма, следует рассмотреть поведение вычислительного процесса </a:t>
            </a:r>
            <a:r>
              <a:rPr lang="ru-RU" sz="2200" i="1"/>
              <a:t>в среднем</a:t>
            </a:r>
            <a:r>
              <a:rPr lang="ru-RU" sz="2200"/>
              <a:t> и, отдельно, в экстремальных для него условиях, то есть – </a:t>
            </a:r>
            <a:r>
              <a:rPr lang="ru-RU" sz="2200" i="1"/>
              <a:t>в худшем случае</a:t>
            </a:r>
            <a:r>
              <a:rPr lang="ru-RU" sz="2200"/>
              <a:t>. </a:t>
            </a:r>
          </a:p>
          <a:p>
            <a:pPr algn="just">
              <a:lnSpc>
                <a:spcPct val="80000"/>
              </a:lnSpc>
            </a:pPr>
            <a:r>
              <a:rPr lang="ru-RU" sz="2200"/>
              <a:t>            Моделирование «худших» случаев всегда связано с содержанием самого алгоритма. Можно предложить лишь малое число рецептов выделения и рассмотрения подобных ситуаций. Один из них состоит в проверке поведения алгоритма на входных данных, принимающих граничные значения из разрешенного диапазона. Другой рецепт: тестировать алгоритм на максимально больших по объему входных наборах, что важно для анализа как временной, так и емкостной эффективности. </a:t>
            </a:r>
          </a:p>
          <a:p>
            <a:pPr algn="just">
              <a:lnSpc>
                <a:spcPct val="80000"/>
              </a:lnSpc>
            </a:pPr>
            <a:r>
              <a:rPr lang="ru-RU" sz="2200"/>
              <a:t>            Умение предвидеть «нехорошие» ситуации, – а они нередко возникают при выполнении готовой программы, – как раз и отличает квалифицированного алгоритмиста от обыкновенного кодировщика.</a:t>
            </a:r>
          </a:p>
          <a:p>
            <a:pPr algn="just">
              <a:lnSpc>
                <a:spcPct val="80000"/>
              </a:lnSpc>
            </a:pPr>
            <a:r>
              <a:rPr lang="ru-RU" sz="2200"/>
              <a:t> В связи с расширением сферы производства программного обеспечения сформировалась самостоятельная специализация – «тестеры программ». </a:t>
            </a:r>
          </a:p>
          <a:p>
            <a:pPr algn="just">
              <a:lnSpc>
                <a:spcPct val="80000"/>
              </a:lnSpc>
            </a:pPr>
            <a:r>
              <a:rPr lang="ru-RU" sz="2200"/>
              <a:t>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r>
              <a:rPr lang="ru-RU" b="1" i="1" u="sng"/>
              <a:t>Эффективность</a:t>
            </a:r>
            <a:r>
              <a:rPr lang="ru-RU"/>
              <a:t> программы определяется потребляемыми программой ресурсами:</a:t>
            </a:r>
            <a:endParaRPr lang="ru-RU" b="1" i="1"/>
          </a:p>
          <a:p>
            <a:r>
              <a:rPr lang="ru-RU" b="1" i="1"/>
              <a:t>быстродействием</a:t>
            </a:r>
            <a:r>
              <a:rPr lang="ru-RU"/>
              <a:t> (по количеству выполняемых операций, с учетом трудоемкости каждой из них, то есть, в конечном итоге, временем решения задачи определенной размерности);</a:t>
            </a:r>
            <a:endParaRPr lang="ru-RU" b="1" i="1"/>
          </a:p>
          <a:p>
            <a:r>
              <a:rPr lang="ru-RU" b="1" i="1"/>
              <a:t>объемом ОП</a:t>
            </a:r>
            <a:r>
              <a:rPr lang="ru-RU"/>
              <a:t>, выделяемой (запрашиваемой) под данные.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476250"/>
            <a:ext cx="8713788" cy="612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языков программирования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39552" y="1447800"/>
          <a:ext cx="814724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528" y="620713"/>
            <a:ext cx="8641085" cy="59769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476250"/>
            <a:ext cx="8229600" cy="612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520" y="692150"/>
            <a:ext cx="8713093" cy="568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520" y="333376"/>
            <a:ext cx="8458140" cy="5687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365</TotalTime>
  <Words>2439</Words>
  <Application>Microsoft Office PowerPoint</Application>
  <PresentationFormat>Экран (4:3)</PresentationFormat>
  <Paragraphs>159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Справедливость</vt:lpstr>
      <vt:lpstr>Основы программной инженерии</vt:lpstr>
      <vt:lpstr>Лекция 9</vt:lpstr>
      <vt:lpstr>Языки программирования, классификация</vt:lpstr>
      <vt:lpstr>Презентация PowerPoint</vt:lpstr>
      <vt:lpstr>Классификация языков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данных</vt:lpstr>
      <vt:lpstr>Необходимость использования типов данных</vt:lpstr>
      <vt:lpstr>Практическое применение</vt:lpstr>
      <vt:lpstr>Тип данных определяет:</vt:lpstr>
      <vt:lpstr> Классификация типов данных (по Н. Вирту)</vt:lpstr>
      <vt:lpstr>Встроенные типы данных </vt:lpstr>
      <vt:lpstr>Презентация PowerPoint</vt:lpstr>
      <vt:lpstr>Логический тип</vt:lpstr>
      <vt:lpstr>Целый тип</vt:lpstr>
      <vt:lpstr>Вещественные типы </vt:lpstr>
      <vt:lpstr>Уточняемые типы данных</vt:lpstr>
      <vt:lpstr>Перечисляемые типы данных </vt:lpstr>
      <vt:lpstr>Презентация PowerPoint</vt:lpstr>
      <vt:lpstr>Указатели</vt:lpstr>
      <vt:lpstr>Презентация PowerPoint</vt:lpstr>
      <vt:lpstr>Презентация PowerPoint</vt:lpstr>
      <vt:lpstr>Массивы </vt:lpstr>
      <vt:lpstr>Презентация PowerPoint</vt:lpstr>
      <vt:lpstr>Презентация PowerPoint</vt:lpstr>
      <vt:lpstr>Презентация PowerPoint</vt:lpstr>
      <vt:lpstr>Презентация PowerPoint</vt:lpstr>
      <vt:lpstr>Записи</vt:lpstr>
      <vt:lpstr>Презентация PowerPoint</vt:lpstr>
      <vt:lpstr>Множества</vt:lpstr>
      <vt:lpstr>Эффективность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ТИПЫ ДАННЫХ ЭФФЕКТИВНОСТЬ ПРОГРАММ</dc:title>
  <dc:creator>user</dc:creator>
  <cp:lastModifiedBy>baryshnikova</cp:lastModifiedBy>
  <cp:revision>13</cp:revision>
  <dcterms:created xsi:type="dcterms:W3CDTF">2016-04-25T19:35:33Z</dcterms:created>
  <dcterms:modified xsi:type="dcterms:W3CDTF">2016-05-16T11:37:09Z</dcterms:modified>
</cp:coreProperties>
</file>