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2.jpeg" descr="titul_0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/>
          <p:nvPr>
            <p:ph type="title"/>
          </p:nvPr>
        </p:nvSpPr>
        <p:spPr>
          <a:xfrm>
            <a:off x="401051" y="2286006"/>
            <a:ext cx="8424899" cy="3318567"/>
          </a:xfrm>
          <a:prstGeom prst="rect">
            <a:avLst/>
          </a:prstGeom>
        </p:spPr>
        <p:txBody>
          <a:bodyPr anchor="b"/>
          <a:lstStyle>
            <a:lvl1pPr algn="r">
              <a:defRPr sz="7200">
                <a:solidFill>
                  <a:srgbClr val="FFFF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6" name="Shape 16"/>
          <p:cNvSpPr/>
          <p:nvPr>
            <p:ph type="body" sz="quarter" idx="1"/>
          </p:nvPr>
        </p:nvSpPr>
        <p:spPr>
          <a:xfrm>
            <a:off x="6191689" y="6142306"/>
            <a:ext cx="2634263" cy="476628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00000"/>
              </a:lnSpc>
              <a:defRPr>
                <a:solidFill>
                  <a:srgbClr val="C1010D"/>
                </a:solidFill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lvl1pPr>
            <a:lvl2pPr marL="702127" indent="-244927" algn="r">
              <a:lnSpc>
                <a:spcPct val="100000"/>
              </a:lnSpc>
              <a:buChar char="–"/>
              <a:defRPr>
                <a:solidFill>
                  <a:srgbClr val="C1010D"/>
                </a:solidFill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lvl2pPr>
            <a:lvl3pPr marL="1143000" indent="-228600" algn="r">
              <a:lnSpc>
                <a:spcPct val="100000"/>
              </a:lnSpc>
              <a:buChar char="•"/>
              <a:defRPr>
                <a:solidFill>
                  <a:srgbClr val="C1010D"/>
                </a:solidFill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lvl3pPr>
            <a:lvl4pPr marL="1645920" indent="-274319" algn="r">
              <a:lnSpc>
                <a:spcPct val="100000"/>
              </a:lnSpc>
              <a:buChar char="–"/>
              <a:defRPr>
                <a:solidFill>
                  <a:srgbClr val="C1010D"/>
                </a:solidFill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lvl4pPr>
            <a:lvl5pPr marL="2103120" indent="-274320" algn="r">
              <a:lnSpc>
                <a:spcPct val="100000"/>
              </a:lnSpc>
              <a:buChar char="»"/>
              <a:defRPr>
                <a:solidFill>
                  <a:srgbClr val="C1010D"/>
                </a:solidFill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" name="Shape 17"/>
          <p:cNvSpPr/>
          <p:nvPr>
            <p:ph type="body" sz="quarter" idx="13"/>
          </p:nvPr>
        </p:nvSpPr>
        <p:spPr>
          <a:xfrm>
            <a:off x="6745933" y="1653719"/>
            <a:ext cx="2080014" cy="47662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8" name="Shape 18"/>
          <p:cNvSpPr/>
          <p:nvPr>
            <p:ph type="sldNum" sz="quarter" idx="2"/>
          </p:nvPr>
        </p:nvSpPr>
        <p:spPr>
          <a:xfrm>
            <a:off x="6289223" y="6221732"/>
            <a:ext cx="263978" cy="269237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06" name="Shape 106"/>
          <p:cNvSpPr/>
          <p:nvPr>
            <p:ph type="body" sz="half" idx="1"/>
          </p:nvPr>
        </p:nvSpPr>
        <p:spPr>
          <a:xfrm>
            <a:off x="611460" y="1596531"/>
            <a:ext cx="3207518" cy="453350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20D"/>
              </a:buClr>
              <a:buSzPct val="100000"/>
              <a:buFont typeface="Lucida Grande"/>
              <a:buChar char="+"/>
              <a:defRPr sz="2200">
                <a:latin typeface="+mn-lt"/>
                <a:ea typeface="+mn-ea"/>
                <a:cs typeface="+mn-cs"/>
                <a:sym typeface="Calibri"/>
              </a:defRPr>
            </a:lvl1pPr>
            <a:lvl2pPr marL="0" indent="0">
              <a:buClr>
                <a:srgbClr val="C0020D"/>
              </a:buClr>
              <a:buSzTx/>
              <a:buFont typeface="Lucida Grande"/>
              <a:buNone/>
              <a:defRPr sz="2200">
                <a:latin typeface="+mn-lt"/>
                <a:ea typeface="+mn-ea"/>
                <a:cs typeface="+mn-cs"/>
                <a:sym typeface="Calibri"/>
              </a:defRPr>
            </a:lvl2pPr>
            <a:lvl3pPr marL="0" indent="0">
              <a:buClr>
                <a:srgbClr val="C0020D"/>
              </a:buClr>
              <a:buSzTx/>
              <a:buFont typeface="Lucida Grande"/>
              <a:buNone/>
              <a:defRPr sz="2200">
                <a:latin typeface="+mn-lt"/>
                <a:ea typeface="+mn-ea"/>
                <a:cs typeface="+mn-cs"/>
                <a:sym typeface="Calibri"/>
              </a:defRPr>
            </a:lvl3pPr>
            <a:lvl4pPr marL="0" indent="0">
              <a:buClr>
                <a:srgbClr val="C0020D"/>
              </a:buClr>
              <a:buSzTx/>
              <a:buFont typeface="Lucida Grande"/>
              <a:buNone/>
              <a:defRPr sz="2200">
                <a:latin typeface="+mn-lt"/>
                <a:ea typeface="+mn-ea"/>
                <a:cs typeface="+mn-cs"/>
                <a:sym typeface="Calibri"/>
              </a:defRPr>
            </a:lvl4pPr>
            <a:lvl5pPr marL="0" indent="0">
              <a:buClr>
                <a:srgbClr val="C0020D"/>
              </a:buClr>
              <a:buSzTx/>
              <a:buFont typeface="Lucida Grande"/>
              <a:buNone/>
              <a:defRPr sz="22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7" name="Shape 107"/>
          <p:cNvSpPr/>
          <p:nvPr>
            <p:ph type="body" sz="half" idx="13"/>
          </p:nvPr>
        </p:nvSpPr>
        <p:spPr>
          <a:xfrm>
            <a:off x="4931671" y="1596527"/>
            <a:ext cx="3207521" cy="45335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8" name="Shape 108"/>
          <p:cNvSpPr/>
          <p:nvPr/>
        </p:nvSpPr>
        <p:spPr>
          <a:xfrm flipH="1">
            <a:off x="4324117" y="1596571"/>
            <a:ext cx="1" cy="4533463"/>
          </a:xfrm>
          <a:prstGeom prst="line">
            <a:avLst/>
          </a:prstGeom>
          <a:ln w="19050">
            <a:solidFill>
              <a:srgbClr val="C0020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17" name="Shape 117"/>
          <p:cNvSpPr/>
          <p:nvPr>
            <p:ph type="body" sz="half" idx="1"/>
          </p:nvPr>
        </p:nvSpPr>
        <p:spPr>
          <a:xfrm>
            <a:off x="625975" y="1596958"/>
            <a:ext cx="3646174" cy="449904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  <a:lvl2pPr marL="0" indent="0">
              <a:lnSpc>
                <a:spcPct val="100000"/>
              </a:lnSpc>
              <a:buSzTx/>
              <a:buNone/>
            </a:lvl2pPr>
            <a:lvl3pPr marL="0" indent="0">
              <a:lnSpc>
                <a:spcPct val="100000"/>
              </a:lnSpc>
              <a:buSzTx/>
              <a:buNone/>
            </a:lvl3pPr>
            <a:lvl4pPr marL="0" indent="0">
              <a:lnSpc>
                <a:spcPct val="100000"/>
              </a:lnSpc>
              <a:buSzTx/>
              <a:buNone/>
            </a:lvl4pPr>
            <a:lvl5pPr marL="0" indent="0">
              <a:lnSpc>
                <a:spcPct val="100000"/>
              </a:lnSpc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rot="3544514">
            <a:off x="8537471" y="6349893"/>
            <a:ext cx="437059" cy="437059"/>
          </a:xfrm>
          <a:prstGeom prst="ellipse">
            <a:avLst/>
          </a:prstGeom>
          <a:solidFill>
            <a:srgbClr val="C1010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26" name="image1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8006591" y="209072"/>
            <a:ext cx="899283" cy="89928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217351" y="445263"/>
            <a:ext cx="4099206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defTabSz="914377">
              <a:lnSpc>
                <a:spcPct val="90000"/>
              </a:lnSpc>
              <a:defRPr b="1" sz="2800">
                <a:solidFill>
                  <a:srgbClr val="C0020D"/>
                </a:solidFill>
              </a:defRPr>
            </a:lvl1pPr>
          </a:lstStyle>
          <a:p>
            <a:pPr/>
            <a:r>
              <a:t>Домашнее задание №</a:t>
            </a:r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4131176" y="427622"/>
            <a:ext cx="1406027" cy="47662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900"/>
              </a:spcBef>
              <a:defRPr b="1" sz="4000">
                <a:solidFill>
                  <a:srgbClr val="C0020D"/>
                </a:solidFill>
              </a:defRPr>
            </a:lvl1pPr>
            <a:lvl2pPr marL="865414" indent="-408213">
              <a:lnSpc>
                <a:spcPct val="100000"/>
              </a:lnSpc>
              <a:spcBef>
                <a:spcPts val="900"/>
              </a:spcBef>
              <a:buChar char="–"/>
              <a:defRPr b="1" sz="4000">
                <a:solidFill>
                  <a:srgbClr val="C0020D"/>
                </a:solidFill>
              </a:defRPr>
            </a:lvl2pPr>
            <a:lvl3pPr marL="1295400" indent="-381000">
              <a:lnSpc>
                <a:spcPct val="100000"/>
              </a:lnSpc>
              <a:spcBef>
                <a:spcPts val="900"/>
              </a:spcBef>
              <a:buChar char="•"/>
              <a:defRPr b="1" sz="4000">
                <a:solidFill>
                  <a:srgbClr val="C0020D"/>
                </a:solidFill>
              </a:defRPr>
            </a:lvl3pPr>
            <a:lvl4pPr marL="1828800" indent="-457200">
              <a:lnSpc>
                <a:spcPct val="100000"/>
              </a:lnSpc>
              <a:spcBef>
                <a:spcPts val="900"/>
              </a:spcBef>
              <a:buChar char="–"/>
              <a:defRPr b="1" sz="4000">
                <a:solidFill>
                  <a:srgbClr val="C0020D"/>
                </a:solidFill>
              </a:defRPr>
            </a:lvl4pPr>
            <a:lvl5pPr marL="2286000" indent="-457200">
              <a:lnSpc>
                <a:spcPct val="100000"/>
              </a:lnSpc>
              <a:spcBef>
                <a:spcPts val="900"/>
              </a:spcBef>
              <a:buChar char="»"/>
              <a:defRPr b="1" sz="4000">
                <a:solidFill>
                  <a:srgbClr val="C0020D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6" name="Shape 136"/>
          <p:cNvSpPr/>
          <p:nvPr>
            <p:ph type="body" sz="half" idx="13"/>
          </p:nvPr>
        </p:nvSpPr>
        <p:spPr>
          <a:xfrm>
            <a:off x="611459" y="1582443"/>
            <a:ext cx="7527729" cy="322179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/>
        </p:nvSpPr>
        <p:spPr>
          <a:xfrm>
            <a:off x="611457" y="5001266"/>
            <a:ext cx="1857333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400">
                <a:solidFill>
                  <a:srgbClr val="C0020D"/>
                </a:solidFill>
              </a:defRPr>
            </a:lvl1pPr>
          </a:lstStyle>
          <a:p>
            <a:pPr/>
            <a:r>
              <a:t>Срок сдачи</a:t>
            </a:r>
          </a:p>
        </p:txBody>
      </p:sp>
      <p:sp>
        <p:nvSpPr>
          <p:cNvPr id="138" name="Shape 138"/>
          <p:cNvSpPr/>
          <p:nvPr>
            <p:ph type="body" sz="quarter" idx="14"/>
          </p:nvPr>
        </p:nvSpPr>
        <p:spPr>
          <a:xfrm>
            <a:off x="611455" y="5449049"/>
            <a:ext cx="3397800" cy="51935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2.jpeg" descr="titul_0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Shape 147"/>
          <p:cNvSpPr/>
          <p:nvPr/>
        </p:nvSpPr>
        <p:spPr>
          <a:xfrm>
            <a:off x="0" y="4922749"/>
            <a:ext cx="9144000" cy="203628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C0020D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xfrm>
            <a:off x="1639484" y="5122769"/>
            <a:ext cx="5865034" cy="476628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800">
                <a:solidFill>
                  <a:srgbClr val="262626"/>
                </a:solidFill>
                <a:latin typeface="HelveticaNeueCyr-Bold"/>
                <a:ea typeface="HelveticaNeueCyr-Bold"/>
                <a:cs typeface="HelveticaNeueCyr-Bold"/>
                <a:sym typeface="HelveticaNeueCyr-Bold"/>
              </a:defRPr>
            </a:lvl1pPr>
            <a:lvl2pPr marL="742950" indent="-285750" algn="ctr">
              <a:lnSpc>
                <a:spcPct val="100000"/>
              </a:lnSpc>
              <a:spcBef>
                <a:spcPts val="600"/>
              </a:spcBef>
              <a:buChar char="–"/>
              <a:defRPr sz="2800">
                <a:solidFill>
                  <a:srgbClr val="262626"/>
                </a:solidFill>
                <a:latin typeface="HelveticaNeueCyr-Bold"/>
                <a:ea typeface="HelveticaNeueCyr-Bold"/>
                <a:cs typeface="HelveticaNeueCyr-Bold"/>
                <a:sym typeface="HelveticaNeueCyr-Bold"/>
              </a:defRPr>
            </a:lvl2pPr>
            <a:lvl3pPr marL="1181100" indent="-266700" algn="ctr">
              <a:lnSpc>
                <a:spcPct val="100000"/>
              </a:lnSpc>
              <a:spcBef>
                <a:spcPts val="600"/>
              </a:spcBef>
              <a:buChar char="•"/>
              <a:defRPr sz="2800">
                <a:solidFill>
                  <a:srgbClr val="262626"/>
                </a:solidFill>
                <a:latin typeface="HelveticaNeueCyr-Bold"/>
                <a:ea typeface="HelveticaNeueCyr-Bold"/>
                <a:cs typeface="HelveticaNeueCyr-Bold"/>
                <a:sym typeface="HelveticaNeueCyr-Bold"/>
              </a:defRPr>
            </a:lvl3pPr>
            <a:lvl4pPr marL="1691638" indent="-320038" algn="ctr">
              <a:lnSpc>
                <a:spcPct val="100000"/>
              </a:lnSpc>
              <a:spcBef>
                <a:spcPts val="600"/>
              </a:spcBef>
              <a:buChar char="–"/>
              <a:defRPr sz="2800">
                <a:solidFill>
                  <a:srgbClr val="262626"/>
                </a:solidFill>
                <a:latin typeface="HelveticaNeueCyr-Bold"/>
                <a:ea typeface="HelveticaNeueCyr-Bold"/>
                <a:cs typeface="HelveticaNeueCyr-Bold"/>
                <a:sym typeface="HelveticaNeueCyr-Bold"/>
              </a:defRPr>
            </a:lvl4pPr>
            <a:lvl5pPr marL="2148838" indent="-320038" algn="ctr">
              <a:lnSpc>
                <a:spcPct val="100000"/>
              </a:lnSpc>
              <a:spcBef>
                <a:spcPts val="600"/>
              </a:spcBef>
              <a:buChar char="»"/>
              <a:defRPr sz="2800">
                <a:solidFill>
                  <a:srgbClr val="262626"/>
                </a:solidFill>
                <a:latin typeface="HelveticaNeueCyr-Bold"/>
                <a:ea typeface="HelveticaNeueCyr-Bold"/>
                <a:cs typeface="HelveticaNeueCyr-Bold"/>
                <a:sym typeface="HelveticaNeueCyr-Bold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9" name="Shape 149"/>
          <p:cNvSpPr/>
          <p:nvPr>
            <p:ph type="body" sz="quarter" idx="13"/>
          </p:nvPr>
        </p:nvSpPr>
        <p:spPr>
          <a:xfrm>
            <a:off x="1639483" y="5740358"/>
            <a:ext cx="5865039" cy="992017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50" name="Shape 150"/>
          <p:cNvSpPr/>
          <p:nvPr/>
        </p:nvSpPr>
        <p:spPr>
          <a:xfrm>
            <a:off x="2298456" y="2598372"/>
            <a:ext cx="6654004" cy="192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 sz="6000">
                <a:solidFill>
                  <a:srgbClr val="FFFFFF"/>
                </a:solidFill>
              </a:defRPr>
            </a:pPr>
            <a:r>
              <a:t>Спасибо за</a:t>
            </a:r>
          </a:p>
          <a:p>
            <a:pPr algn="r">
              <a:defRPr b="1" sz="6000">
                <a:solidFill>
                  <a:srgbClr val="FFFFFF"/>
                </a:solidFill>
              </a:defRPr>
            </a:pPr>
            <a:r>
              <a:t>внимание!</a:t>
            </a:r>
          </a:p>
        </p:txBody>
      </p:sp>
      <p:sp>
        <p:nvSpPr>
          <p:cNvPr id="151" name="Shape 151"/>
          <p:cNvSpPr/>
          <p:nvPr>
            <p:ph type="sldNum" sz="quarter" idx="2"/>
          </p:nvPr>
        </p:nvSpPr>
        <p:spPr>
          <a:xfrm>
            <a:off x="6289223" y="6221732"/>
            <a:ext cx="263978" cy="269237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амятка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59" name="Shape 159"/>
          <p:cNvSpPr/>
          <p:nvPr/>
        </p:nvSpPr>
        <p:spPr>
          <a:xfrm>
            <a:off x="625972" y="1593014"/>
            <a:ext cx="3350942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600"/>
            </a:pPr>
            <a:r>
              <a:t>В вашем распоряжении </a:t>
            </a:r>
          </a:p>
          <a:p>
            <a:pPr>
              <a:defRPr b="1" sz="1600"/>
            </a:pPr>
            <a:r>
              <a:t>есть следующие слайды:</a:t>
            </a:r>
          </a:p>
        </p:txBody>
      </p:sp>
      <p:sp>
        <p:nvSpPr>
          <p:cNvPr id="160" name="Shape 160"/>
          <p:cNvSpPr/>
          <p:nvPr/>
        </p:nvSpPr>
        <p:spPr>
          <a:xfrm>
            <a:off x="656772" y="2297115"/>
            <a:ext cx="4321627" cy="3901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889" indent="-342889">
              <a:buSzPct val="100000"/>
              <a:buAutoNum type="arabicPeriod" startAt="1"/>
              <a:defRPr sz="1700"/>
            </a:pPr>
            <a:r>
              <a:t>Титульный слайд</a:t>
            </a:r>
          </a:p>
          <a:p>
            <a:pPr marL="342889" indent="-342889" defTabSz="914377">
              <a:buSzPct val="100000"/>
              <a:buAutoNum type="arabicPeriod" startAt="1"/>
              <a:defRPr sz="1700"/>
            </a:pPr>
            <a:r>
              <a:t>Заголовок и текст</a:t>
            </a:r>
          </a:p>
          <a:p>
            <a:pPr marL="342889" indent="-342889">
              <a:buSzPct val="100000"/>
              <a:buAutoNum type="arabicPeriod" startAt="1"/>
              <a:defRPr sz="1700"/>
            </a:pPr>
            <a:r>
              <a:t>Содержание</a:t>
            </a:r>
          </a:p>
          <a:p>
            <a:pPr marL="342889" indent="-342889">
              <a:buSzPct val="100000"/>
              <a:buAutoNum type="arabicPeriod" startAt="1"/>
              <a:defRPr sz="1700"/>
            </a:pPr>
            <a:r>
              <a:t>Терминология</a:t>
            </a:r>
          </a:p>
          <a:p>
            <a:pPr marL="342889" indent="-342889">
              <a:buSzPct val="100000"/>
              <a:buAutoNum type="arabicPeriod" startAt="1"/>
              <a:defRPr sz="1700"/>
            </a:pPr>
            <a:r>
              <a:t>Цитата</a:t>
            </a:r>
          </a:p>
          <a:p>
            <a:pPr marL="342889" indent="-342889">
              <a:buSzPct val="100000"/>
              <a:buAutoNum type="arabicPeriod" startAt="1"/>
              <a:defRPr sz="1700"/>
            </a:pPr>
            <a:r>
              <a:t>Заголовок, подзаголовок и текст</a:t>
            </a:r>
          </a:p>
          <a:p>
            <a:pPr marL="342889" indent="-342889">
              <a:buSzPct val="100000"/>
              <a:buAutoNum type="arabicPeriod" startAt="1"/>
              <a:defRPr sz="1700"/>
            </a:pPr>
            <a:r>
              <a:t>Заголовок и картинка</a:t>
            </a:r>
          </a:p>
          <a:p>
            <a:pPr marL="342889" indent="-342889">
              <a:buSzPct val="100000"/>
              <a:buAutoNum type="arabicPeriod" startAt="1"/>
              <a:defRPr sz="1700"/>
            </a:pPr>
            <a:r>
              <a:t>Заголовок, текст и картинка</a:t>
            </a:r>
          </a:p>
          <a:p>
            <a:pPr marL="342889" indent="-342889">
              <a:buSzPct val="100000"/>
              <a:buAutoNum type="arabicPeriod" startAt="1"/>
              <a:defRPr sz="1700"/>
            </a:pPr>
            <a:r>
              <a:t>Код</a:t>
            </a:r>
          </a:p>
          <a:p>
            <a:pPr marL="342889" indent="-342889">
              <a:buSzPct val="100000"/>
              <a:buAutoNum type="arabicPeriod" startAt="1"/>
              <a:defRPr sz="1700"/>
            </a:pPr>
            <a:r>
              <a:t>Плюсы и минусы</a:t>
            </a:r>
          </a:p>
          <a:p>
            <a:pPr marL="342889" indent="-342889">
              <a:buSzPct val="100000"/>
              <a:buAutoNum type="arabicPeriod" startAt="1"/>
              <a:defRPr sz="1700"/>
            </a:pPr>
            <a:r>
              <a:t>Два вертикальных объекта</a:t>
            </a:r>
          </a:p>
          <a:p>
            <a:pPr marL="342889" indent="-342889">
              <a:buSzPct val="100000"/>
              <a:buAutoNum type="arabicPeriod" startAt="1"/>
              <a:defRPr sz="1700"/>
            </a:pPr>
            <a:r>
              <a:t>Только заголовок</a:t>
            </a:r>
          </a:p>
          <a:p>
            <a:pPr marL="342889" indent="-342889">
              <a:buSzPct val="100000"/>
              <a:buAutoNum type="arabicPeriod" startAt="1"/>
              <a:defRPr sz="1700"/>
            </a:pPr>
            <a:r>
              <a:t>Пустой слайд</a:t>
            </a:r>
          </a:p>
          <a:p>
            <a:pPr marL="342889" indent="-342889">
              <a:buSzPct val="100000"/>
              <a:buAutoNum type="arabicPeriod" startAt="1"/>
              <a:defRPr sz="1700"/>
            </a:pPr>
            <a:r>
              <a:t>Домашнее задание</a:t>
            </a:r>
          </a:p>
          <a:p>
            <a:pPr marL="342889" indent="-342889">
              <a:buSzPct val="100000"/>
              <a:buAutoNum type="arabicPeriod" startAt="1"/>
              <a:defRPr sz="1700"/>
            </a:pPr>
            <a:r>
              <a:t>Контакты</a:t>
            </a:r>
          </a:p>
        </p:txBody>
      </p:sp>
      <p:sp>
        <p:nvSpPr>
          <p:cNvPr id="161" name="Shape 161"/>
          <p:cNvSpPr/>
          <p:nvPr/>
        </p:nvSpPr>
        <p:spPr>
          <a:xfrm flipH="1">
            <a:off x="4721809" y="1638553"/>
            <a:ext cx="1" cy="4796081"/>
          </a:xfrm>
          <a:prstGeom prst="line">
            <a:avLst/>
          </a:prstGeom>
          <a:ln w="19050">
            <a:solidFill>
              <a:srgbClr val="C0020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2" name="Shape 162"/>
          <p:cNvSpPr/>
          <p:nvPr/>
        </p:nvSpPr>
        <p:spPr>
          <a:xfrm>
            <a:off x="4867097" y="1593014"/>
            <a:ext cx="3510144" cy="815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600"/>
            </a:pPr>
            <a:r>
              <a:t>Для акцентов в коде и тексте </a:t>
            </a:r>
            <a:br/>
            <a:r>
              <a:t>на слайдах в настройках цвета </a:t>
            </a:r>
            <a:br/>
            <a:r>
              <a:t>у вас есть готовая палитра:</a:t>
            </a:r>
          </a:p>
        </p:txBody>
      </p:sp>
      <p:grpSp>
        <p:nvGrpSpPr>
          <p:cNvPr id="169" name="Group 169"/>
          <p:cNvGrpSpPr/>
          <p:nvPr/>
        </p:nvGrpSpPr>
        <p:grpSpPr>
          <a:xfrm>
            <a:off x="4978393" y="2598052"/>
            <a:ext cx="3377423" cy="420924"/>
            <a:chOff x="0" y="0"/>
            <a:chExt cx="3377421" cy="420922"/>
          </a:xfrm>
        </p:grpSpPr>
        <p:sp>
          <p:nvSpPr>
            <p:cNvPr id="163" name="Shape 163"/>
            <p:cNvSpPr/>
            <p:nvPr/>
          </p:nvSpPr>
          <p:spPr>
            <a:xfrm>
              <a:off x="-1" y="-1"/>
              <a:ext cx="420919" cy="420923"/>
            </a:xfrm>
            <a:prstGeom prst="rect">
              <a:avLst/>
            </a:prstGeom>
            <a:solidFill>
              <a:srgbClr val="C0020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64" name="Shape 164"/>
            <p:cNvSpPr/>
            <p:nvPr/>
          </p:nvSpPr>
          <p:spPr>
            <a:xfrm>
              <a:off x="591601" y="-1"/>
              <a:ext cx="420919" cy="420923"/>
            </a:xfrm>
            <a:prstGeom prst="rect">
              <a:avLst/>
            </a:prstGeom>
            <a:solidFill>
              <a:srgbClr val="31859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65" name="Shape 165"/>
            <p:cNvSpPr/>
            <p:nvPr/>
          </p:nvSpPr>
          <p:spPr>
            <a:xfrm>
              <a:off x="1183202" y="-1"/>
              <a:ext cx="420919" cy="420923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774804" y="-1"/>
              <a:ext cx="420919" cy="420923"/>
            </a:xfrm>
            <a:prstGeom prst="rect">
              <a:avLst/>
            </a:prstGeom>
            <a:solidFill>
              <a:srgbClr val="17375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67" name="Shape 167"/>
            <p:cNvSpPr/>
            <p:nvPr/>
          </p:nvSpPr>
          <p:spPr>
            <a:xfrm>
              <a:off x="2364901" y="-1"/>
              <a:ext cx="420919" cy="420923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68" name="Shape 168"/>
            <p:cNvSpPr/>
            <p:nvPr/>
          </p:nvSpPr>
          <p:spPr>
            <a:xfrm>
              <a:off x="2956502" y="-1"/>
              <a:ext cx="420919" cy="420923"/>
            </a:xfrm>
            <a:prstGeom prst="rect">
              <a:avLst/>
            </a:prstGeom>
            <a:solidFill>
              <a:srgbClr val="E46C0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170" name="Shape 170"/>
          <p:cNvSpPr/>
          <p:nvPr/>
        </p:nvSpPr>
        <p:spPr>
          <a:xfrm>
            <a:off x="4867097" y="3300262"/>
            <a:ext cx="3703152" cy="815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600"/>
            </a:lvl1pPr>
          </a:lstStyle>
          <a:p>
            <a:pPr/>
            <a:r>
              <a:t>Используйте готовый набор иконок и элементов для создания ориентиров на слайде:</a:t>
            </a:r>
          </a:p>
        </p:txBody>
      </p:sp>
      <p:sp>
        <p:nvSpPr>
          <p:cNvPr id="171" name="Shape 17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57189" indent="-457189">
              <a:buSzPct val="100000"/>
              <a:buAutoNum type="arabicPeriod" startAt="1"/>
              <a:defRPr sz="2100"/>
            </a:lvl1pPr>
            <a:lvl2pPr marL="755631" indent="-400039">
              <a:buAutoNum type="arabicPeriod" startAt="1"/>
              <a:defRPr sz="2100"/>
            </a:lvl2pPr>
            <a:lvl3pPr marL="1173926" indent="-450043">
              <a:buAutoNum type="arabicPeriod" startAt="1"/>
              <a:defRPr sz="2100"/>
            </a:lvl3pPr>
            <a:lvl4pPr marL="1529517" indent="-450042">
              <a:buAutoNum type="arabicPeriod" startAt="1"/>
              <a:defRPr sz="2100"/>
            </a:lvl4pPr>
            <a:lvl5pPr marL="1885107" indent="-450044">
              <a:buAutoNum type="arabicPeriod" startAt="1"/>
              <a:defRPr sz="21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57189" indent="-457189">
              <a:buSzPct val="100000"/>
              <a:buFont typeface="Wingdings"/>
              <a:buChar char="▪"/>
              <a:defRPr sz="2100"/>
            </a:lvl1pPr>
            <a:lvl2pPr marL="755631" indent="-400039">
              <a:buFont typeface="Wingdings"/>
              <a:buAutoNum type="arabicPeriod" startAt="1"/>
              <a:defRPr sz="2100"/>
            </a:lvl2pPr>
            <a:lvl3pPr marL="1173926" indent="-450043">
              <a:buFont typeface="Wingdings"/>
              <a:buAutoNum type="arabicPeriod" startAt="1"/>
              <a:defRPr sz="2100"/>
            </a:lvl3pPr>
            <a:lvl4pPr marL="1529517" indent="-450042">
              <a:buFont typeface="Wingdings"/>
              <a:buAutoNum type="arabicPeriod" startAt="1"/>
              <a:defRPr sz="2100"/>
            </a:lvl4pPr>
            <a:lvl5pPr marL="1885107" indent="-450044">
              <a:buFont typeface="Wingdings"/>
              <a:buAutoNum type="arabicPeriod" startAt="1"/>
              <a:defRPr sz="21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 rot="3544514">
            <a:off x="8537471" y="6349893"/>
            <a:ext cx="437059" cy="437059"/>
          </a:xfrm>
          <a:prstGeom prst="ellipse">
            <a:avLst/>
          </a:prstGeom>
          <a:solidFill>
            <a:srgbClr val="C1010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53" name="image1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7741508" y="236938"/>
            <a:ext cx="1164367" cy="1164362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/>
          <p:nvPr/>
        </p:nvSpPr>
        <p:spPr>
          <a:xfrm>
            <a:off x="122956" y="310011"/>
            <a:ext cx="1710765" cy="533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4400">
                <a:solidFill>
                  <a:srgbClr val="C0020D"/>
                </a:solidFill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55" name="Shape 55"/>
          <p:cNvSpPr/>
          <p:nvPr>
            <p:ph type="body" sz="half" idx="1"/>
          </p:nvPr>
        </p:nvSpPr>
        <p:spPr>
          <a:xfrm>
            <a:off x="1587540" y="2198644"/>
            <a:ext cx="7024690" cy="194469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 b="1" sz="2800">
                <a:solidFill>
                  <a:srgbClr val="C0020D"/>
                </a:solidFill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SzTx/>
              <a:buNone/>
              <a:defRPr b="1" sz="2800">
                <a:solidFill>
                  <a:srgbClr val="C0020D"/>
                </a:solidFill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SzTx/>
              <a:buNone/>
              <a:defRPr b="1" sz="2800">
                <a:solidFill>
                  <a:srgbClr val="C0020D"/>
                </a:solidFill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SzTx/>
              <a:buNone/>
              <a:defRPr b="1" sz="2800">
                <a:solidFill>
                  <a:srgbClr val="C0020D"/>
                </a:solidFill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SzTx/>
              <a:buNone/>
              <a:defRPr b="1" sz="2800">
                <a:solidFill>
                  <a:srgbClr val="C0020D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6" name="Shape 56"/>
          <p:cNvSpPr/>
          <p:nvPr>
            <p:ph type="body" sz="quarter" idx="13"/>
          </p:nvPr>
        </p:nvSpPr>
        <p:spPr>
          <a:xfrm>
            <a:off x="3331195" y="4647767"/>
            <a:ext cx="4978860" cy="62159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xfrm>
            <a:off x="611460" y="2543455"/>
            <a:ext cx="7527729" cy="3610601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6" name="Shape 66"/>
          <p:cNvSpPr/>
          <p:nvPr>
            <p:ph type="body" sz="quarter" idx="13"/>
          </p:nvPr>
        </p:nvSpPr>
        <p:spPr>
          <a:xfrm>
            <a:off x="611459" y="1582017"/>
            <a:ext cx="7527729" cy="78690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75" name="Shape 75"/>
          <p:cNvSpPr/>
          <p:nvPr>
            <p:ph type="pic" idx="13"/>
          </p:nvPr>
        </p:nvSpPr>
        <p:spPr>
          <a:xfrm>
            <a:off x="647700" y="1790706"/>
            <a:ext cx="7791450" cy="43624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84" name="Shape 84"/>
          <p:cNvSpPr/>
          <p:nvPr>
            <p:ph type="pic" sz="half" idx="13"/>
          </p:nvPr>
        </p:nvSpPr>
        <p:spPr>
          <a:xfrm>
            <a:off x="4862076" y="1790706"/>
            <a:ext cx="3447975" cy="43624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body" sz="half" idx="1"/>
          </p:nvPr>
        </p:nvSpPr>
        <p:spPr>
          <a:xfrm>
            <a:off x="647698" y="1808263"/>
            <a:ext cx="4047960" cy="434488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647699" y="2267099"/>
            <a:ext cx="7662351" cy="3955914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xfrm>
            <a:off x="647698" y="1474441"/>
            <a:ext cx="7662352" cy="611419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400"/>
              </a:spcBef>
              <a:defRPr b="1" sz="1700"/>
            </a:lvl1pPr>
            <a:lvl2pPr marL="506716" indent="-151125">
              <a:spcBef>
                <a:spcPts val="400"/>
              </a:spcBef>
              <a:defRPr b="1" sz="1700"/>
            </a:lvl2pPr>
            <a:lvl3pPr marL="891797" indent="-167916">
              <a:spcBef>
                <a:spcPts val="400"/>
              </a:spcBef>
              <a:defRPr b="1" sz="1700"/>
            </a:lvl3pPr>
            <a:lvl4pPr marL="1268381" indent="-188906">
              <a:spcBef>
                <a:spcPts val="400"/>
              </a:spcBef>
              <a:defRPr b="1" sz="1700"/>
            </a:lvl4pPr>
            <a:lvl5pPr marL="1623971" indent="-188908">
              <a:spcBef>
                <a:spcPts val="400"/>
              </a:spcBef>
              <a:defRPr b="1" sz="1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5" name="Shape 95"/>
          <p:cNvSpPr/>
          <p:nvPr>
            <p:ph type="body" idx="13"/>
          </p:nvPr>
        </p:nvSpPr>
        <p:spPr>
          <a:xfrm>
            <a:off x="895039" y="2409369"/>
            <a:ext cx="7261991" cy="368663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" name="Shape 96"/>
          <p:cNvSpPr/>
          <p:nvPr/>
        </p:nvSpPr>
        <p:spPr>
          <a:xfrm>
            <a:off x="1059542" y="215945"/>
            <a:ext cx="6747331" cy="955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>
              <a:defRPr sz="2800">
                <a:solidFill>
                  <a:srgbClr val="C0020D"/>
                </a:solidFill>
                <a:latin typeface="HelveticaNeueCyr-Bold"/>
                <a:ea typeface="HelveticaNeueCyr-Bold"/>
                <a:cs typeface="HelveticaNeueCyr-Bold"/>
                <a:sym typeface="HelveticaNeueCyr-Bold"/>
              </a:defRPr>
            </a:pPr>
            <a:r>
              <a:t>Для чего нужен код/формула?</a:t>
            </a:r>
            <a:br/>
            <a:r>
              <a:t>Укажите назначение</a:t>
            </a:r>
          </a:p>
        </p:txBody>
      </p:sp>
      <p:pic>
        <p:nvPicPr>
          <p:cNvPr id="97" name="image3.png" descr="Untitled-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314" y="374922"/>
            <a:ext cx="691857" cy="632722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rot="3544514">
            <a:off x="8537471" y="6349893"/>
            <a:ext cx="437059" cy="437059"/>
          </a:xfrm>
          <a:prstGeom prst="ellipse">
            <a:avLst/>
          </a:prstGeom>
          <a:solidFill>
            <a:srgbClr val="C1010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-53472" y="1243264"/>
            <a:ext cx="8234947" cy="187163"/>
          </a:xfrm>
          <a:prstGeom prst="rect">
            <a:avLst/>
          </a:prstGeom>
          <a:solidFill>
            <a:srgbClr val="C1010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4" name="image1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8153420" y="859841"/>
            <a:ext cx="899283" cy="89927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>
            <p:ph type="title"/>
          </p:nvPr>
        </p:nvSpPr>
        <p:spPr>
          <a:xfrm>
            <a:off x="292146" y="258969"/>
            <a:ext cx="7514729" cy="868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611460" y="1582444"/>
            <a:ext cx="7527729" cy="4600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8604157" y="6413923"/>
            <a:ext cx="301904" cy="3073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ctr">
              <a:defRPr sz="1400">
                <a:solidFill>
                  <a:srgbClr val="FFFFFF"/>
                </a:solidFill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C1010D"/>
          </a:solidFill>
          <a:uFillTx/>
          <a:latin typeface="HelveticaNeueCyr-Bold"/>
          <a:ea typeface="HelveticaNeueCyr-Bold"/>
          <a:cs typeface="HelveticaNeueCyr-Bold"/>
          <a:sym typeface="HelveticaNeueCyr-Bold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C1010D"/>
          </a:solidFill>
          <a:uFillTx/>
          <a:latin typeface="HelveticaNeueCyr-Bold"/>
          <a:ea typeface="HelveticaNeueCyr-Bold"/>
          <a:cs typeface="HelveticaNeueCyr-Bold"/>
          <a:sym typeface="HelveticaNeueCyr-Bold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C1010D"/>
          </a:solidFill>
          <a:uFillTx/>
          <a:latin typeface="HelveticaNeueCyr-Bold"/>
          <a:ea typeface="HelveticaNeueCyr-Bold"/>
          <a:cs typeface="HelveticaNeueCyr-Bold"/>
          <a:sym typeface="HelveticaNeueCyr-Bold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C1010D"/>
          </a:solidFill>
          <a:uFillTx/>
          <a:latin typeface="HelveticaNeueCyr-Bold"/>
          <a:ea typeface="HelveticaNeueCyr-Bold"/>
          <a:cs typeface="HelveticaNeueCyr-Bold"/>
          <a:sym typeface="HelveticaNeueCyr-Bold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C1010D"/>
          </a:solidFill>
          <a:uFillTx/>
          <a:latin typeface="HelveticaNeueCyr-Bold"/>
          <a:ea typeface="HelveticaNeueCyr-Bold"/>
          <a:cs typeface="HelveticaNeueCyr-Bold"/>
          <a:sym typeface="HelveticaNeueCyr-Bold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C1010D"/>
          </a:solidFill>
          <a:uFillTx/>
          <a:latin typeface="HelveticaNeueCyr-Bold"/>
          <a:ea typeface="HelveticaNeueCyr-Bold"/>
          <a:cs typeface="HelveticaNeueCyr-Bold"/>
          <a:sym typeface="HelveticaNeueCyr-Bold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C1010D"/>
          </a:solidFill>
          <a:uFillTx/>
          <a:latin typeface="HelveticaNeueCyr-Bold"/>
          <a:ea typeface="HelveticaNeueCyr-Bold"/>
          <a:cs typeface="HelveticaNeueCyr-Bold"/>
          <a:sym typeface="HelveticaNeueCyr-Bold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C1010D"/>
          </a:solidFill>
          <a:uFillTx/>
          <a:latin typeface="HelveticaNeueCyr-Bold"/>
          <a:ea typeface="HelveticaNeueCyr-Bold"/>
          <a:cs typeface="HelveticaNeueCyr-Bold"/>
          <a:sym typeface="HelveticaNeueCyr-Bold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C1010D"/>
          </a:solidFill>
          <a:uFillTx/>
          <a:latin typeface="HelveticaNeueCyr-Bold"/>
          <a:ea typeface="HelveticaNeueCyr-Bold"/>
          <a:cs typeface="HelveticaNeueCyr-Bold"/>
          <a:sym typeface="HelveticaNeueCyr-Bold"/>
        </a:defRPr>
      </a:lvl9pPr>
    </p:titleStyle>
    <p:bodyStyle>
      <a:lvl1pPr marL="0" marR="0" indent="0" algn="l" defTabSz="457200" rtl="0" latinLnBrk="0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549549" marR="0" indent="-193958" algn="l" defTabSz="4572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960942" marR="0" indent="-237061" algn="l" defTabSz="4572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1316533" marR="0" indent="-237061" algn="l" defTabSz="4572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1672125" marR="0" indent="-237061" algn="l" defTabSz="4572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2560320" marR="0" indent="-274320" algn="l" defTabSz="4572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3017520" marR="0" indent="-274320" algn="l" defTabSz="4572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3474720" marR="0" indent="-274320" algn="l" defTabSz="4572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3931920" marR="0" indent="-274320" algn="l" defTabSz="4572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-Roman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-Roman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-Roman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-Roman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-Roman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-Roman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-Roman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-Roman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-Roma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ail.ru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vk.com/dev/api_requests" TargetMode="Externa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api.vk.com/method/'''METHOD_NAME'''?'''PARAMETERS'''&amp;access_token='''ACCESS_TOKEN'''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api.vk.com/method/'''METHOD_NAME'''?'''PARAMETERS'''&amp;access_token='''ACCESS_TOKEN'''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api.vk.com/method/users.get?user_id=66748&amp;v=5.52&amp;access_token=533bacf01e11f55b536a565b57531ac114461ae8736d6506a3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api.vk.com/method/users.get?user_id=66748&amp;v=5.52&amp;access_token=533bacf01e11f55b536a565b57531ac114461ae8736d6506a3" TargetMode="External"/><Relationship Id="rId3" Type="http://schemas.openxmlformats.org/officeDocument/2006/relationships/hyperlink" Target="https://api.vk.com/method/users.get.xml?user_id=66748&amp;v=5.52&amp;access_token=533bacf01e11f55b536a565b57531ac114461ae8736d6506a3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vk.com/dev/api_requests" TargetMode="External"/><Relationship Id="rId3" Type="http://schemas.openxmlformats.org/officeDocument/2006/relationships/hyperlink" Target="https://developers.facebook.com/docs/graph-api" TargetMode="External"/><Relationship Id="rId4" Type="http://schemas.openxmlformats.org/officeDocument/2006/relationships/hyperlink" Target="https://dev.twitter.com/rest/public/search" TargetMode="Externa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xfrm>
            <a:off x="401051" y="2286006"/>
            <a:ext cx="8424899" cy="3318567"/>
          </a:xfrm>
          <a:prstGeom prst="rect">
            <a:avLst/>
          </a:prstGeom>
        </p:spPr>
        <p:txBody>
          <a:bodyPr/>
          <a:lstStyle/>
          <a:p>
            <a:pPr defTabSz="329184">
              <a:defRPr sz="5100"/>
            </a:pPr>
            <a:r>
              <a:t>Занятие №10.</a:t>
            </a:r>
            <a:br/>
            <a:r>
              <a:t>Работа с бэкендом.</a:t>
            </a:r>
          </a:p>
        </p:txBody>
      </p:sp>
      <p:sp>
        <p:nvSpPr>
          <p:cNvPr id="181" name="Shape 181"/>
          <p:cNvSpPr/>
          <p:nvPr>
            <p:ph type="body" sz="quarter" idx="1"/>
          </p:nvPr>
        </p:nvSpPr>
        <p:spPr>
          <a:xfrm>
            <a:off x="6180463" y="5760232"/>
            <a:ext cx="2645489" cy="1334633"/>
          </a:xfrm>
          <a:prstGeom prst="rect">
            <a:avLst/>
          </a:prstGeom>
        </p:spPr>
        <p:txBody>
          <a:bodyPr/>
          <a:lstStyle/>
          <a:p>
            <a:pPr defTabSz="196595">
              <a:lnSpc>
                <a:spcPct val="80000"/>
              </a:lnSpc>
              <a:spcBef>
                <a:spcPts val="200"/>
              </a:spcBef>
              <a:defRPr sz="1000"/>
            </a:pPr>
            <a:r>
              <a:t>Преподаватель: Александр Петров, Чепикова Мария.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mail.ru</a:t>
            </a:r>
            <a:r>
              <a:t> group, МГТУ им. Н. Э. Баумана. </a:t>
            </a:r>
          </a:p>
        </p:txBody>
      </p:sp>
      <p:sp>
        <p:nvSpPr>
          <p:cNvPr id="182" name="Shape 18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algn="r">
              <a:spcBef>
                <a:spcPts val="600"/>
              </a:spcBef>
              <a:defRPr sz="2500">
                <a:solidFill>
                  <a:srgbClr val="FFFFFF"/>
                </a:solidFill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309432">
              <a:defRPr b="1" sz="3600"/>
            </a:lvl1pPr>
          </a:lstStyle>
          <a:p>
            <a:pPr/>
            <a:r>
              <a:t>Примеры основных протоколов</a:t>
            </a:r>
          </a:p>
        </p:txBody>
      </p:sp>
      <p:sp>
        <p:nvSpPr>
          <p:cNvPr id="218" name="Shape 218"/>
          <p:cNvSpPr/>
          <p:nvPr>
            <p:ph type="sldNum" sz="quarter" idx="4294967295"/>
          </p:nvPr>
        </p:nvSpPr>
        <p:spPr>
          <a:xfrm>
            <a:off x="8604156" y="6413920"/>
            <a:ext cx="301905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9" name="Shape 219"/>
          <p:cNvSpPr/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5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>
              <a:buSzTx/>
              <a:buNone/>
              <a:defRPr sz="3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HTTP (Hyper Text Transfer Protocol) </a:t>
            </a:r>
          </a:p>
          <a:p>
            <a:pPr marL="0" indent="0">
              <a:buSzTx/>
              <a:buNone/>
              <a:defRPr sz="3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FTP (File Transfer Protocol) </a:t>
            </a:r>
          </a:p>
          <a:p>
            <a:pPr marL="0" indent="0">
              <a:buSzTx/>
              <a:buNone/>
              <a:defRPr sz="3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POP (Post Office Protocol)</a:t>
            </a:r>
          </a:p>
          <a:p>
            <a:pPr marL="0" indent="0">
              <a:buSzTx/>
              <a:buNone/>
              <a:defRPr sz="3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SMTP (Simple Mail Transfer Protocol)</a:t>
            </a:r>
          </a:p>
          <a:p>
            <a:pPr marL="0" indent="0">
              <a:buSzTx/>
              <a:buNone/>
              <a:defRPr sz="3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TELNET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279349">
              <a:defRPr b="1" sz="3200"/>
            </a:lvl1pPr>
          </a:lstStyle>
          <a:p>
            <a:pPr/>
            <a:r>
              <a:t>Клиент-серверное взаимодействие</a:t>
            </a:r>
          </a:p>
        </p:txBody>
      </p:sp>
      <p:sp>
        <p:nvSpPr>
          <p:cNvPr id="222" name="Shape 222"/>
          <p:cNvSpPr/>
          <p:nvPr>
            <p:ph type="sldNum" sz="quarter" idx="4294967295"/>
          </p:nvPr>
        </p:nvSpPr>
        <p:spPr>
          <a:xfrm>
            <a:off x="8610710" y="6413920"/>
            <a:ext cx="288795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3" name="Shape 223"/>
          <p:cNvSpPr/>
          <p:nvPr>
            <p:ph type="body" idx="1"/>
          </p:nvPr>
        </p:nvSpPr>
        <p:spPr>
          <a:xfrm>
            <a:off x="300137" y="1545730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3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API</a:t>
            </a:r>
            <a:r>
              <a:rPr b="0"/>
              <a:t> (англ. application programming interface) — набор готовых классов, процедур, функций, структур и констант, предоставляемых приложением (библиотекой, сервисом) или операционной системой для использования во внешних программных продуктах.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279349">
              <a:defRPr b="1" sz="3200"/>
            </a:lvl1pPr>
          </a:lstStyle>
          <a:p>
            <a:pPr/>
            <a:r>
              <a:t>Клиент-серверное взаимодействие</a:t>
            </a:r>
          </a:p>
        </p:txBody>
      </p:sp>
      <p:sp>
        <p:nvSpPr>
          <p:cNvPr id="226" name="Shape 226"/>
          <p:cNvSpPr/>
          <p:nvPr>
            <p:ph type="sldNum" sz="quarter" idx="4294967295"/>
          </p:nvPr>
        </p:nvSpPr>
        <p:spPr>
          <a:xfrm>
            <a:off x="8604156" y="6413921"/>
            <a:ext cx="301905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7" name="Shape 227"/>
          <p:cNvSpPr/>
          <p:nvPr>
            <p:ph type="body" idx="1"/>
          </p:nvPr>
        </p:nvSpPr>
        <p:spPr>
          <a:xfrm>
            <a:off x="300137" y="1545730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3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JSON - </a:t>
            </a:r>
            <a:r>
              <a:rPr b="0"/>
              <a:t>текстовый формат обмена данными, основанный на JavaScript и обычно используемый именно с этим языком. Как и многие другие текстовые форматы, JSON легко читается людьми.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b="1" sz="5000"/>
            </a:lvl1pPr>
          </a:lstStyle>
          <a:p>
            <a:pPr/>
            <a:r>
              <a:t>REST</a:t>
            </a:r>
          </a:p>
        </p:txBody>
      </p:sp>
      <p:sp>
        <p:nvSpPr>
          <p:cNvPr id="230" name="Shape 230"/>
          <p:cNvSpPr/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1" name="Shape 231"/>
          <p:cNvSpPr/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REST (сокр. от англ. Representational State Transfer — «передача состояния представления») — архитектурный стиль взаимодействия компонентов распределённой системы в сети.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b="1" sz="5000"/>
            </a:lvl1pPr>
          </a:lstStyle>
          <a:p>
            <a:pPr/>
            <a:r>
              <a:t>REST</a:t>
            </a:r>
          </a:p>
        </p:txBody>
      </p:sp>
      <p:sp>
        <p:nvSpPr>
          <p:cNvPr id="234" name="Shape 234"/>
          <p:cNvSpPr/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5" name="Shape 235"/>
          <p:cNvSpPr/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REST строится на четырех операциях.</a:t>
            </a:r>
          </a:p>
          <a:p>
            <a:pPr marL="0" indent="0">
              <a:buSzTx/>
              <a:buNone/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получение данных с сервера</a:t>
            </a:r>
          </a:p>
          <a:p>
            <a:pPr marL="0" indent="0">
              <a:buSzTx/>
              <a:buNone/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добавление данных на сервер</a:t>
            </a:r>
          </a:p>
          <a:p>
            <a:pPr marL="0" indent="0">
              <a:buSzTx/>
              <a:buNone/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модификация данных на сервере</a:t>
            </a:r>
          </a:p>
          <a:p>
            <a:pPr marL="0" indent="0">
              <a:buSzTx/>
              <a:buNone/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удаление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275050">
              <a:defRPr b="1" sz="3200"/>
            </a:lvl1pPr>
          </a:lstStyle>
          <a:p>
            <a:pPr/>
            <a:r>
              <a:t>Как это можно увидеть в действии?</a:t>
            </a:r>
          </a:p>
        </p:txBody>
      </p:sp>
      <p:sp>
        <p:nvSpPr>
          <p:cNvPr id="238" name="Shape 238"/>
          <p:cNvSpPr/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9" name="Shape 239"/>
          <p:cNvSpPr/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https://vk.com/dev/api_requests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275050">
              <a:defRPr b="1" sz="3200"/>
            </a:lvl1pPr>
          </a:lstStyle>
          <a:p>
            <a:pPr/>
            <a:r>
              <a:t>Как это можно увидеть в действии?</a:t>
            </a:r>
          </a:p>
        </p:txBody>
      </p:sp>
      <p:sp>
        <p:nvSpPr>
          <p:cNvPr id="242" name="Shape 242"/>
          <p:cNvSpPr/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3" name="Shape 243"/>
          <p:cNvSpPr/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https://api.vk.com/method/'''METHOD_NAME'''?'''PARAMETERS'''&amp;access_token='''ACCESS_TOKEN'''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275050">
              <a:defRPr b="1" sz="3200"/>
            </a:lvl1pPr>
          </a:lstStyle>
          <a:p>
            <a:pPr/>
            <a:r>
              <a:t>Как это можно увидеть в действии?</a:t>
            </a:r>
          </a:p>
        </p:txBody>
      </p:sp>
      <p:sp>
        <p:nvSpPr>
          <p:cNvPr id="246" name="Shape 246"/>
          <p:cNvSpPr/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7" name="Shape 247"/>
          <p:cNvSpPr/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 defTabSz="420623">
              <a:lnSpc>
                <a:spcPct val="81000"/>
              </a:lnSpc>
              <a:spcBef>
                <a:spcPts val="400"/>
              </a:spcBef>
              <a:buSzTx/>
              <a:buNone/>
              <a:defRPr sz="29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hlinkClick r:id="rId2" invalidUrl="" action="" tgtFrame="" tooltip="" history="1" highlightClick="0" endSnd="0"/>
              </a:rPr>
              <a:t>https://api.vk.com/method/'''METHOD_NAME'''?'''PARAMETERS'''&amp;access_token='''ACCESS_TOKEN'''</a:t>
            </a:r>
            <a:r>
              <a:rPr u="none">
                <a:solidFill>
                  <a:srgbClr val="000000"/>
                </a:solidFill>
                <a:uFillTx/>
              </a:rPr>
              <a:t>,</a:t>
            </a:r>
          </a:p>
          <a:p>
            <a:pPr marL="0" indent="0" defTabSz="420623">
              <a:lnSpc>
                <a:spcPct val="81000"/>
              </a:lnSpc>
              <a:spcBef>
                <a:spcPts val="400"/>
              </a:spcBef>
              <a:buSzTx/>
              <a:buNone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где</a:t>
            </a:r>
          </a:p>
          <a:p>
            <a:pPr marL="0" indent="0" defTabSz="420623">
              <a:lnSpc>
                <a:spcPct val="81000"/>
              </a:lnSpc>
              <a:spcBef>
                <a:spcPts val="400"/>
              </a:spcBef>
              <a:buSzTx/>
              <a:buNone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METHOD_NAME – название метода из списка функций API, </a:t>
            </a:r>
          </a:p>
          <a:p>
            <a:pPr marL="0" indent="0" defTabSz="420623">
              <a:lnSpc>
                <a:spcPct val="81000"/>
              </a:lnSpc>
              <a:spcBef>
                <a:spcPts val="400"/>
              </a:spcBef>
              <a:buSzTx/>
              <a:buNone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PARAMETERS – параметры соответствующего метода API, </a:t>
            </a:r>
          </a:p>
          <a:p>
            <a:pPr marL="0" indent="0" defTabSz="420623">
              <a:lnSpc>
                <a:spcPct val="81000"/>
              </a:lnSpc>
              <a:spcBef>
                <a:spcPts val="400"/>
              </a:spcBef>
              <a:buSzTx/>
              <a:buNone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ACCESS_TOKEN – ключ доступа, полученный в результате успешной авторизации приложения.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275050">
              <a:defRPr b="1" sz="3200"/>
            </a:lvl1pPr>
          </a:lstStyle>
          <a:p>
            <a:pPr/>
            <a:r>
              <a:t>Как это можно увидеть в действии?</a:t>
            </a:r>
          </a:p>
        </p:txBody>
      </p:sp>
      <p:sp>
        <p:nvSpPr>
          <p:cNvPr id="250" name="Shape 250"/>
          <p:cNvSpPr/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1" name="Shape 251"/>
          <p:cNvSpPr/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Пример</a:t>
            </a:r>
          </a:p>
          <a:p>
            <a:pPr marL="0" indent="0">
              <a:buSzTx/>
              <a:buNone/>
              <a:def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hlinkClick r:id="rId2" invalidUrl="" action="" tgtFrame="" tooltip="" history="1" highlightClick="0" endSnd="0"/>
              </a:rPr>
              <a:t>https://api.vk.com/method/users.get?user_id=66748&amp;v=5.52&amp;access_token=533bacf01e11f55b536a565b57531ac114461ae8736d6506a3</a:t>
            </a:r>
            <a:r>
              <a:rPr u="none">
                <a:solidFill>
                  <a:srgbClr val="000000"/>
                </a:solidFill>
                <a:uFillTx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275050">
              <a:defRPr b="1" sz="3200"/>
            </a:lvl1pPr>
          </a:lstStyle>
          <a:p>
            <a:pPr/>
            <a:r>
              <a:t>Как это можно увидеть в действии?</a:t>
            </a:r>
          </a:p>
        </p:txBody>
      </p:sp>
      <p:sp>
        <p:nvSpPr>
          <p:cNvPr id="254" name="Shape 254"/>
          <p:cNvSpPr/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5" name="Shape 255"/>
          <p:cNvSpPr/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1000"/>
              </a:lnSpc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Пример</a:t>
            </a:r>
          </a:p>
          <a:p>
            <a:pPr marL="0" indent="0">
              <a:lnSpc>
                <a:spcPct val="81000"/>
              </a:lnSpc>
              <a:buSzTx/>
              <a:buNone/>
              <a:def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hlinkClick r:id="rId2" invalidUrl="" action="" tgtFrame="" tooltip="" history="1" highlightClick="0" endSnd="0"/>
              </a:rPr>
              <a:t>https://api.vk.com/method/users.get?user_id=66748&amp;v=5.52&amp;access_token=533bacf01e11f55b536a565b57531ac114461ae8736d6506a3</a:t>
            </a:r>
            <a:r>
              <a:rPr u="none">
                <a:solidFill>
                  <a:srgbClr val="000000"/>
                </a:solidFill>
                <a:uFillTx/>
              </a:rPr>
              <a:t> </a:t>
            </a:r>
          </a:p>
          <a:p>
            <a:pPr marL="0" indent="0">
              <a:lnSpc>
                <a:spcPct val="81000"/>
              </a:lnSpc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>
              <a:lnSpc>
                <a:spcPct val="81000"/>
              </a:lnSpc>
              <a:buSzTx/>
              <a:buNone/>
              <a:def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hlinkClick r:id="rId3" invalidUrl="" action="" tgtFrame="" tooltip="" history="1" highlightClick="0" endSnd="0"/>
              </a:rPr>
              <a:t>https://api.vk.com/method/users.get.xml?user_id=66748&amp;v=5.52&amp;access_token=533bacf01e11f55b536a565b57531ac114461ae8736d6506a3</a:t>
            </a:r>
            <a:r>
              <a:rPr u="none">
                <a:solidFill>
                  <a:srgbClr val="000000"/>
                </a:solidFill>
                <a:uFillTx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На этом занятии Вы узнаете:</a:t>
            </a:r>
          </a:p>
        </p:txBody>
      </p:sp>
      <p:sp>
        <p:nvSpPr>
          <p:cNvPr id="185" name="Shape 185"/>
          <p:cNvSpPr/>
          <p:nvPr>
            <p:ph type="sldNum" sz="quarter" idx="4294967295"/>
          </p:nvPr>
        </p:nvSpPr>
        <p:spPr>
          <a:xfrm>
            <a:off x="8653597" y="6413919"/>
            <a:ext cx="203021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6" name="Shape 186"/>
          <p:cNvSpPr/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основные понятия клиент-серверной архитектуры</a:t>
            </a:r>
          </a:p>
          <a:p>
            <a:pPr marL="0" indent="0">
              <a:buSzTx/>
              <a:buNone/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как тестировщик работает с серверными багами</a:t>
            </a:r>
          </a:p>
          <a:p>
            <a:pPr marL="0" indent="0">
              <a:buSzTx/>
              <a:buNone/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что такое Charles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275050">
              <a:defRPr b="1" sz="3200"/>
            </a:lvl1pPr>
          </a:lstStyle>
          <a:p>
            <a:pPr/>
            <a:r>
              <a:t>Как это можно увидеть в действии?</a:t>
            </a:r>
          </a:p>
        </p:txBody>
      </p:sp>
      <p:sp>
        <p:nvSpPr>
          <p:cNvPr id="258" name="Shape 258"/>
          <p:cNvSpPr/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9" name="Shape 259"/>
          <p:cNvSpPr/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JSON</a:t>
            </a:r>
          </a:p>
        </p:txBody>
      </p:sp>
      <p:pic>
        <p:nvPicPr>
          <p:cNvPr id="260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38" y="2085613"/>
            <a:ext cx="8234948" cy="50862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b="1" sz="5000"/>
            </a:lvl1pPr>
          </a:lstStyle>
          <a:p>
            <a:pPr/>
            <a:r>
              <a:t>Открытое API</a:t>
            </a:r>
          </a:p>
        </p:txBody>
      </p:sp>
      <p:sp>
        <p:nvSpPr>
          <p:cNvPr id="263" name="Shape 263"/>
          <p:cNvSpPr/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4" name="Shape 264"/>
          <p:cNvSpPr/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Вконтакте</a:t>
            </a:r>
          </a:p>
          <a:p>
            <a:pPr marL="0" indent="0">
              <a:buSzTx/>
              <a:buNone/>
              <a:def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hlinkClick r:id="rId2" invalidUrl="" action="" tgtFrame="" tooltip="" history="1" highlightClick="0" endSnd="0"/>
              </a:rPr>
              <a:t>https://vk.com/dev/api_requests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Фейсбук</a:t>
            </a:r>
          </a:p>
          <a:p>
            <a:pPr marL="0" indent="0">
              <a:buSzTx/>
              <a:buNone/>
              <a:def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hlinkClick r:id="rId3" invalidUrl="" action="" tgtFrame="" tooltip="" history="1" highlightClick="0" endSnd="0"/>
              </a:rPr>
              <a:t>https://developers.facebook.com/docs/graph-api</a:t>
            </a:r>
            <a:r>
              <a:rPr u="none">
                <a:solidFill>
                  <a:srgbClr val="000000"/>
                </a:solidFill>
                <a:uFillTx/>
              </a:rPr>
              <a:t> 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Твиттер</a:t>
            </a:r>
          </a:p>
          <a:p>
            <a:pPr marL="0" indent="0">
              <a:buSzTx/>
              <a:buNone/>
              <a:def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hlinkClick r:id="rId4" invalidUrl="" action="" tgtFrame="" tooltip="" history="1" highlightClick="0" endSnd="0"/>
              </a:rPr>
              <a:t>https://dev.twitter.com/rest/public/search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300836">
              <a:defRPr b="1" sz="3500"/>
            </a:lvl1pPr>
          </a:lstStyle>
          <a:p>
            <a:pPr/>
            <a:r>
              <a:t>Как тестировщик с этим связан?</a:t>
            </a:r>
          </a:p>
        </p:txBody>
      </p:sp>
      <p:sp>
        <p:nvSpPr>
          <p:cNvPr id="267" name="Shape 267"/>
          <p:cNvSpPr/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8" name="Shape 268"/>
          <p:cNvSpPr/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Нужно ВСЕГДА проверять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300836">
              <a:defRPr b="1" sz="3500"/>
            </a:lvl1pPr>
          </a:lstStyle>
          <a:p>
            <a:pPr/>
            <a:r>
              <a:t>Как тестировщик с этим связан?</a:t>
            </a:r>
          </a:p>
        </p:txBody>
      </p:sp>
      <p:sp>
        <p:nvSpPr>
          <p:cNvPr id="271" name="Shape 271"/>
          <p:cNvSpPr/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2" name="Shape 272"/>
          <p:cNvSpPr/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Нужно ВСЕГДА проверять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1. Что сервер отдает данные в нужном формате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300836">
              <a:defRPr b="1" sz="3500"/>
            </a:lvl1pPr>
          </a:lstStyle>
          <a:p>
            <a:pPr/>
            <a:r>
              <a:t>Как тестировщик с этим связан?</a:t>
            </a:r>
          </a:p>
        </p:txBody>
      </p:sp>
      <p:sp>
        <p:nvSpPr>
          <p:cNvPr id="275" name="Shape 275"/>
          <p:cNvSpPr/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6" name="Shape 276"/>
          <p:cNvSpPr/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Нужно ВСЕГДА проверять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1. Что сервер отдает данные в нужном формате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 Что клиент эти данные правильно обрабатывает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b="1" sz="5000"/>
            </a:lvl1pPr>
          </a:lstStyle>
          <a:p>
            <a:pPr/>
            <a:r>
              <a:t>Сниффер</a:t>
            </a:r>
          </a:p>
        </p:txBody>
      </p:sp>
      <p:sp>
        <p:nvSpPr>
          <p:cNvPr id="279" name="Shape 279"/>
          <p:cNvSpPr/>
          <p:nvPr>
            <p:ph type="sldNum" sz="quarter" idx="4294967295"/>
          </p:nvPr>
        </p:nvSpPr>
        <p:spPr>
          <a:xfrm>
            <a:off x="8604156" y="6413921"/>
            <a:ext cx="301905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0" name="Shape 280"/>
          <p:cNvSpPr/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281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78" y="1920301"/>
            <a:ext cx="9150378" cy="3599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b="1" sz="5000"/>
            </a:lvl1pPr>
          </a:lstStyle>
          <a:p>
            <a:pPr/>
            <a:r>
              <a:t>Charles</a:t>
            </a:r>
          </a:p>
        </p:txBody>
      </p:sp>
      <p:sp>
        <p:nvSpPr>
          <p:cNvPr id="284" name="Shape 284"/>
          <p:cNvSpPr/>
          <p:nvPr>
            <p:ph type="sldNum" sz="quarter" idx="4294967295"/>
          </p:nvPr>
        </p:nvSpPr>
        <p:spPr>
          <a:xfrm>
            <a:off x="8604156" y="6413921"/>
            <a:ext cx="301905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5" name="Shape 285"/>
          <p:cNvSpPr/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Charles — инструмент для мониторинга HTTP/HTTPS трафика.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b="1" sz="5000"/>
            </a:lvl1pPr>
          </a:lstStyle>
          <a:p>
            <a:pPr/>
            <a:r>
              <a:t>Charles</a:t>
            </a:r>
          </a:p>
        </p:txBody>
      </p:sp>
      <p:sp>
        <p:nvSpPr>
          <p:cNvPr id="288" name="Shape 288"/>
          <p:cNvSpPr/>
          <p:nvPr>
            <p:ph type="sldNum" sz="quarter" idx="4294967295"/>
          </p:nvPr>
        </p:nvSpPr>
        <p:spPr>
          <a:xfrm>
            <a:off x="8604156" y="6413921"/>
            <a:ext cx="301905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9" name="Shape 289"/>
          <p:cNvSpPr/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Charles — инструмент для мониторинга HTTP/HTTPS трафика.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Программа работает как прокси-сервер между мобильным приложением (в нашем случае) и сервером этого приложения.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b="1" sz="5000"/>
            </a:lvl1pPr>
          </a:lstStyle>
          <a:p>
            <a:pPr/>
            <a:r>
              <a:t>Charles</a:t>
            </a:r>
          </a:p>
        </p:txBody>
      </p:sp>
      <p:sp>
        <p:nvSpPr>
          <p:cNvPr id="292" name="Shape 292"/>
          <p:cNvSpPr/>
          <p:nvPr>
            <p:ph type="sldNum" sz="quarter" idx="4294967295"/>
          </p:nvPr>
        </p:nvSpPr>
        <p:spPr>
          <a:xfrm>
            <a:off x="8604156" y="6413921"/>
            <a:ext cx="301905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3" name="Shape 293"/>
          <p:cNvSpPr/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Charles — инструмент для мониторинга HTTP/HTTPS трафика.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>
              <a:buSzTx/>
              <a:buNone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Программа работает как прокси-сервер между мобильным приложением (в нашем случае) и сервером этого приложения. </a:t>
            </a:r>
            <a:endParaRPr sz="3200"/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>
              <a:buSzTx/>
              <a:buNone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Charles записывает и сохраняет все запросы, которые проходят через подключенный к нему телефон и позволяет их редактировать.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b="1" sz="5000"/>
            </a:lvl1pPr>
          </a:lstStyle>
          <a:p>
            <a:pPr/>
            <a:r>
              <a:t>Charles</a:t>
            </a:r>
          </a:p>
        </p:txBody>
      </p:sp>
      <p:sp>
        <p:nvSpPr>
          <p:cNvPr id="296" name="Shape 296"/>
          <p:cNvSpPr/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7" name="Shape 297"/>
          <p:cNvSpPr/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298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7939" y="1545726"/>
            <a:ext cx="9011725" cy="62377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279349">
              <a:defRPr b="1" sz="3200"/>
            </a:lvl1pPr>
          </a:lstStyle>
          <a:p>
            <a:pPr/>
            <a:r>
              <a:t>Клиент-серверное взаимодействие</a:t>
            </a:r>
          </a:p>
        </p:txBody>
      </p:sp>
      <p:sp>
        <p:nvSpPr>
          <p:cNvPr id="189" name="Shape 189"/>
          <p:cNvSpPr/>
          <p:nvPr>
            <p:ph type="sldNum" sz="quarter" idx="4294967295"/>
          </p:nvPr>
        </p:nvSpPr>
        <p:spPr>
          <a:xfrm>
            <a:off x="8653597" y="6413919"/>
            <a:ext cx="203021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Shape 190"/>
          <p:cNvSpPr/>
          <p:nvPr>
            <p:ph type="body" idx="1"/>
          </p:nvPr>
        </p:nvSpPr>
        <p:spPr>
          <a:xfrm>
            <a:off x="488693" y="1545730"/>
            <a:ext cx="7527729" cy="4600643"/>
          </a:xfrm>
          <a:prstGeom prst="rect">
            <a:avLst/>
          </a:prstGeom>
        </p:spPr>
        <p:txBody>
          <a:bodyPr/>
          <a:lstStyle>
            <a:lvl1pPr marL="0" indent="0" defTabSz="449580">
              <a:lnSpc>
                <a:spcPct val="107916"/>
              </a:lnSpc>
              <a:spcBef>
                <a:spcPts val="800"/>
              </a:spcBef>
              <a:buSzTx/>
              <a:buNone/>
              <a:defRPr sz="3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Клиент-сервер — вычислительная или сетевая архитектура, в которой задания или сетевая нагрузка распределены между поставщиками услуг, называемыми серверами, и заказчиками услуг, называемыми клиентами.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b="1" sz="5000"/>
            </a:lvl1pPr>
          </a:lstStyle>
          <a:p>
            <a:pPr/>
            <a:r>
              <a:t>Charles</a:t>
            </a:r>
          </a:p>
        </p:txBody>
      </p:sp>
      <p:sp>
        <p:nvSpPr>
          <p:cNvPr id="301" name="Shape 301"/>
          <p:cNvSpPr/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2" name="Shape 302"/>
          <p:cNvSpPr/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303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32938" y="1303356"/>
            <a:ext cx="8737095" cy="59842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b="1" sz="5000"/>
            </a:lvl1pPr>
          </a:lstStyle>
          <a:p>
            <a:pPr/>
            <a:r>
              <a:t>Charles</a:t>
            </a:r>
          </a:p>
        </p:txBody>
      </p:sp>
      <p:sp>
        <p:nvSpPr>
          <p:cNvPr id="306" name="Shape 306"/>
          <p:cNvSpPr/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7" name="Shape 307"/>
          <p:cNvSpPr/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308" name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9153" y="1260533"/>
            <a:ext cx="8494006" cy="58177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b="1" sz="5000"/>
            </a:lvl1pPr>
          </a:lstStyle>
          <a:p>
            <a:pPr/>
            <a:r>
              <a:t>Charles</a:t>
            </a:r>
          </a:p>
        </p:txBody>
      </p:sp>
      <p:sp>
        <p:nvSpPr>
          <p:cNvPr id="311" name="Shape 311"/>
          <p:cNvSpPr/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2" name="Shape 312"/>
          <p:cNvSpPr/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313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293" y="1545728"/>
            <a:ext cx="5827387" cy="52048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b="1" sz="5000"/>
            </a:lvl1pPr>
          </a:lstStyle>
          <a:p>
            <a:pPr/>
            <a:r>
              <a:t>Charles</a:t>
            </a:r>
          </a:p>
        </p:txBody>
      </p:sp>
      <p:sp>
        <p:nvSpPr>
          <p:cNvPr id="316" name="Shape 316"/>
          <p:cNvSpPr/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7" name="Shape 317"/>
          <p:cNvSpPr/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Breakpoints</a:t>
            </a:r>
          </a:p>
        </p:txBody>
      </p:sp>
      <p:pic>
        <p:nvPicPr>
          <p:cNvPr id="318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7939" y="1789115"/>
            <a:ext cx="7575174" cy="5188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b="1" sz="5000"/>
            </a:lvl1pPr>
          </a:lstStyle>
          <a:p>
            <a:pPr/>
            <a:r>
              <a:t>Charles</a:t>
            </a:r>
          </a:p>
        </p:txBody>
      </p:sp>
      <p:sp>
        <p:nvSpPr>
          <p:cNvPr id="321" name="Shape 321"/>
          <p:cNvSpPr/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2" name="Shape 322"/>
          <p:cNvSpPr/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Breakpoints</a:t>
            </a:r>
          </a:p>
        </p:txBody>
      </p:sp>
      <p:pic>
        <p:nvPicPr>
          <p:cNvPr id="323" name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5038" y="1773714"/>
            <a:ext cx="8051911" cy="55733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/>
          <a:p>
            <a:pPr defTabSz="429768">
              <a:defRPr b="1" sz="5000"/>
            </a:pPr>
            <a:r>
              <a:t>Пример</a:t>
            </a:r>
            <a:r>
              <a:t>ы</a:t>
            </a:r>
          </a:p>
        </p:txBody>
      </p:sp>
      <p:sp>
        <p:nvSpPr>
          <p:cNvPr id="326" name="Shape 326"/>
          <p:cNvSpPr/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7" name="Shape 327"/>
          <p:cNvSpPr/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Реклама</a:t>
            </a:r>
          </a:p>
        </p:txBody>
      </p:sp>
      <p:pic>
        <p:nvPicPr>
          <p:cNvPr id="328" name="image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2365" y="2072763"/>
            <a:ext cx="2690351" cy="4785237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image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01643" y="2072763"/>
            <a:ext cx="2691696" cy="47852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/>
          <a:p>
            <a:pPr defTabSz="429768">
              <a:defRPr b="1" sz="5000"/>
            </a:pPr>
            <a:r>
              <a:t>Пример</a:t>
            </a:r>
            <a:r>
              <a:t>ы</a:t>
            </a:r>
          </a:p>
        </p:txBody>
      </p:sp>
      <p:sp>
        <p:nvSpPr>
          <p:cNvPr id="332" name="Shape 332"/>
          <p:cNvSpPr/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3" name="Shape 333"/>
          <p:cNvSpPr/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Плашки</a:t>
            </a:r>
          </a:p>
        </p:txBody>
      </p:sp>
      <p:pic>
        <p:nvPicPr>
          <p:cNvPr id="334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53016" y="2098090"/>
            <a:ext cx="2681640" cy="475991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image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4063" y="2234831"/>
            <a:ext cx="2604604" cy="46231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/>
          <a:p>
            <a:pPr defTabSz="429768">
              <a:defRPr b="1" sz="5000"/>
            </a:pPr>
            <a:r>
              <a:t>Пример</a:t>
            </a:r>
            <a:r>
              <a:t>ы</a:t>
            </a:r>
          </a:p>
        </p:txBody>
      </p:sp>
      <p:sp>
        <p:nvSpPr>
          <p:cNvPr id="338" name="Shape 338"/>
          <p:cNvSpPr/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9" name="Shape 339"/>
          <p:cNvSpPr/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Преднамеренные ошибки.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Испортить запрос или ответ </a:t>
            </a:r>
            <a:r>
              <a:t>json</a:t>
            </a:r>
            <a:r>
              <a:t>, чтобы получить ошибку которая нам необходима для тестировния.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/>
          <a:p>
            <a:pPr defTabSz="429768">
              <a:defRPr b="1" sz="5000"/>
            </a:pPr>
            <a:r>
              <a:t>Пример</a:t>
            </a:r>
            <a:r>
              <a:t>ы</a:t>
            </a:r>
          </a:p>
        </p:txBody>
      </p:sp>
      <p:sp>
        <p:nvSpPr>
          <p:cNvPr id="342" name="Shape 342"/>
          <p:cNvSpPr/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3" name="Shape 343"/>
          <p:cNvSpPr/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Проверка параметров.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Присутствие\отсутствие конкретного параметра в конкретном запросе.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Значение параметра.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b="1" sz="5000"/>
            </a:lvl1pPr>
          </a:lstStyle>
          <a:p>
            <a:pPr/>
            <a:r>
              <a:t>Важно помнить</a:t>
            </a:r>
          </a:p>
        </p:txBody>
      </p:sp>
      <p:sp>
        <p:nvSpPr>
          <p:cNvPr id="346" name="Shape 346"/>
          <p:cNvSpPr/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7" name="Shape 347"/>
          <p:cNvSpPr/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1000"/>
              </a:lnSpc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Проверка среды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279349">
              <a:defRPr b="1" sz="3200"/>
            </a:lvl1pPr>
          </a:lstStyle>
          <a:p>
            <a:pPr/>
            <a:r>
              <a:t>Клиент-серверное взаимодействие</a:t>
            </a:r>
          </a:p>
        </p:txBody>
      </p:sp>
      <p:sp>
        <p:nvSpPr>
          <p:cNvPr id="193" name="Shape 193"/>
          <p:cNvSpPr/>
          <p:nvPr>
            <p:ph type="sldNum" sz="quarter" idx="4294967295"/>
          </p:nvPr>
        </p:nvSpPr>
        <p:spPr>
          <a:xfrm>
            <a:off x="8653597" y="6413919"/>
            <a:ext cx="203021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4" name="Shape 194"/>
          <p:cNvSpPr/>
          <p:nvPr>
            <p:ph type="body" idx="1"/>
          </p:nvPr>
        </p:nvSpPr>
        <p:spPr>
          <a:xfrm>
            <a:off x="488693" y="1545730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195" name="image4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108" y="2228800"/>
            <a:ext cx="8716751" cy="41828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b="1" sz="5000"/>
            </a:lvl1pPr>
          </a:lstStyle>
          <a:p>
            <a:pPr/>
            <a:r>
              <a:t>Важно помнить</a:t>
            </a:r>
          </a:p>
        </p:txBody>
      </p:sp>
      <p:sp>
        <p:nvSpPr>
          <p:cNvPr id="350" name="Shape 350"/>
          <p:cNvSpPr/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1" name="Shape 351"/>
          <p:cNvSpPr/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1000"/>
              </a:lnSpc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Проверка среды</a:t>
            </a:r>
          </a:p>
          <a:p>
            <a:pPr marL="0" indent="0">
              <a:lnSpc>
                <a:spcPct val="81000"/>
              </a:lnSpc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Шифрование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b="1" sz="5000"/>
            </a:lvl1pPr>
          </a:lstStyle>
          <a:p>
            <a:pPr/>
            <a:r>
              <a:t>Вопросы</a:t>
            </a:r>
          </a:p>
        </p:txBody>
      </p:sp>
      <p:sp>
        <p:nvSpPr>
          <p:cNvPr id="354" name="Shape 354"/>
          <p:cNvSpPr/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5" name="Shape 355"/>
          <p:cNvSpPr/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lvl="8" marL="0" indent="1828800">
              <a:buSzTx/>
              <a:buNone/>
              <a:defRPr sz="2100"/>
            </a:pPr>
          </a:p>
        </p:txBody>
      </p:sp>
      <p:pic>
        <p:nvPicPr>
          <p:cNvPr id="356" name="image_galler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8679" y="1952195"/>
            <a:ext cx="3920646" cy="48386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279349">
              <a:defRPr b="1" sz="3200"/>
            </a:lvl1pPr>
          </a:lstStyle>
          <a:p>
            <a:pPr/>
            <a:r>
              <a:t>Клиент-серверное взаимодействие</a:t>
            </a:r>
          </a:p>
        </p:txBody>
      </p:sp>
      <p:sp>
        <p:nvSpPr>
          <p:cNvPr id="198" name="Shape 198"/>
          <p:cNvSpPr/>
          <p:nvPr>
            <p:ph type="sldNum" sz="quarter" idx="4294967295"/>
          </p:nvPr>
        </p:nvSpPr>
        <p:spPr>
          <a:xfrm>
            <a:off x="8653597" y="6413919"/>
            <a:ext cx="203021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Понятие клиента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279349">
              <a:defRPr b="1" sz="3200"/>
            </a:lvl1pPr>
          </a:lstStyle>
          <a:p>
            <a:pPr/>
            <a:r>
              <a:t>Клиент-серверное взаимодействие</a:t>
            </a:r>
          </a:p>
        </p:txBody>
      </p:sp>
      <p:sp>
        <p:nvSpPr>
          <p:cNvPr id="202" name="Shape 202"/>
          <p:cNvSpPr/>
          <p:nvPr>
            <p:ph type="sldNum" sz="quarter" idx="4294967295"/>
          </p:nvPr>
        </p:nvSpPr>
        <p:spPr>
          <a:xfrm>
            <a:off x="8653597" y="6413919"/>
            <a:ext cx="203021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3" name="Shape 203"/>
          <p:cNvSpPr/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Понятие клиента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Понятие сервера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279349">
              <a:defRPr b="1" sz="3200"/>
            </a:lvl1pPr>
          </a:lstStyle>
          <a:p>
            <a:pPr/>
            <a:r>
              <a:t>Клиент-серверное взаимодействие</a:t>
            </a:r>
          </a:p>
        </p:txBody>
      </p:sp>
      <p:sp>
        <p:nvSpPr>
          <p:cNvPr id="206" name="Shape 206"/>
          <p:cNvSpPr/>
          <p:nvPr>
            <p:ph type="sldNum" sz="quarter" idx="4294967295"/>
          </p:nvPr>
        </p:nvSpPr>
        <p:spPr>
          <a:xfrm>
            <a:off x="8653597" y="6413919"/>
            <a:ext cx="203021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7" name="Shape 207"/>
          <p:cNvSpPr/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Понятие клиента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Понятие сервера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Протокол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279349">
              <a:defRPr b="1" sz="3200"/>
            </a:lvl1pPr>
          </a:lstStyle>
          <a:p>
            <a:pPr/>
            <a:r>
              <a:t>Клиент-серверное взаимодействие</a:t>
            </a:r>
          </a:p>
        </p:txBody>
      </p:sp>
      <p:sp>
        <p:nvSpPr>
          <p:cNvPr id="210" name="Shape 210"/>
          <p:cNvSpPr/>
          <p:nvPr>
            <p:ph type="sldNum" sz="quarter" idx="4294967295"/>
          </p:nvPr>
        </p:nvSpPr>
        <p:spPr>
          <a:xfrm>
            <a:off x="8653597" y="6413919"/>
            <a:ext cx="203021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Shape 211"/>
          <p:cNvSpPr/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Понятие клиента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Понятие сервера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Протокол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API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279349">
              <a:defRPr b="1" sz="3200"/>
            </a:lvl1pPr>
          </a:lstStyle>
          <a:p>
            <a:pPr/>
            <a:r>
              <a:t>Клиент-серверное взаимодействие</a:t>
            </a:r>
          </a:p>
        </p:txBody>
      </p:sp>
      <p:sp>
        <p:nvSpPr>
          <p:cNvPr id="214" name="Shape 214"/>
          <p:cNvSpPr/>
          <p:nvPr>
            <p:ph type="sldNum" sz="quarter" idx="4294967295"/>
          </p:nvPr>
        </p:nvSpPr>
        <p:spPr>
          <a:xfrm>
            <a:off x="8653597" y="6413919"/>
            <a:ext cx="203021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5" name="Shape 215"/>
          <p:cNvSpPr/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Сетевой протокол - набор правил и действий (очерёдности действий), позволяющий осуществлять соединение и обмен данными между двумя и более включёнными в сеть устройствами.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