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358" r:id="rId6"/>
    <p:sldId id="359" r:id="rId7"/>
    <p:sldId id="261" r:id="rId8"/>
    <p:sldId id="360" r:id="rId9"/>
    <p:sldId id="361" r:id="rId10"/>
    <p:sldId id="269" r:id="rId11"/>
    <p:sldId id="270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57" r:id="rId35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86694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731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33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21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75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2.jpeg" descr="titul_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xfrm>
            <a:off x="401051" y="2286006"/>
            <a:ext cx="8424899" cy="3318567"/>
          </a:xfrm>
          <a:prstGeom prst="rect">
            <a:avLst/>
          </a:prstGeom>
        </p:spPr>
        <p:txBody>
          <a:bodyPr anchor="b"/>
          <a:lstStyle>
            <a:lvl1pPr algn="r">
              <a:defRPr sz="7200">
                <a:solidFill>
                  <a:srgbClr val="FFFF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sz="quarter" idx="1"/>
          </p:nvPr>
        </p:nvSpPr>
        <p:spPr>
          <a:xfrm>
            <a:off x="6191689" y="6142306"/>
            <a:ext cx="2634261" cy="476626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1pPr>
            <a:lvl2pPr marL="702127" indent="-244927" algn="r">
              <a:lnSpc>
                <a:spcPct val="100000"/>
              </a:lnSpc>
              <a:buChar char="–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2pPr>
            <a:lvl3pPr marL="1143000" indent="-228600" algn="r">
              <a:lnSpc>
                <a:spcPct val="100000"/>
              </a:lnSpc>
              <a:buChar char="•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3pPr>
            <a:lvl4pPr marL="1645920" indent="-274319" algn="r">
              <a:lnSpc>
                <a:spcPct val="100000"/>
              </a:lnSpc>
              <a:buChar char="–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4pPr>
            <a:lvl5pPr marL="2103120" indent="-274320" algn="r">
              <a:lnSpc>
                <a:spcPct val="100000"/>
              </a:lnSpc>
              <a:buChar char="»"/>
              <a:defRPr>
                <a:solidFill>
                  <a:srgbClr val="C1010D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sz="quarter" idx="13"/>
          </p:nvPr>
        </p:nvSpPr>
        <p:spPr>
          <a:xfrm>
            <a:off x="6745933" y="1653719"/>
            <a:ext cx="2080014" cy="476625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6289222" y="6221732"/>
            <a:ext cx="263979" cy="2692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люсы и мину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06" name="Shape 106"/>
          <p:cNvSpPr>
            <a:spLocks noGrp="1"/>
          </p:cNvSpPr>
          <p:nvPr>
            <p:ph type="body" sz="half" idx="1"/>
          </p:nvPr>
        </p:nvSpPr>
        <p:spPr>
          <a:xfrm>
            <a:off x="611460" y="1596531"/>
            <a:ext cx="3207518" cy="453350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20D"/>
              </a:buClr>
              <a:buSzPct val="100000"/>
              <a:buFont typeface="Lucida Grande"/>
              <a:buChar char="+"/>
              <a:defRPr sz="2200"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buClr>
                <a:srgbClr val="C0020D"/>
              </a:buClr>
              <a:buSzTx/>
              <a:buFont typeface="Lucida Grande"/>
              <a:buNone/>
              <a:defRPr sz="2200"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sz="half" idx="13"/>
          </p:nvPr>
        </p:nvSpPr>
        <p:spPr>
          <a:xfrm>
            <a:off x="4931671" y="1596529"/>
            <a:ext cx="3207519" cy="453350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/>
          <p:nvPr/>
        </p:nvSpPr>
        <p:spPr>
          <a:xfrm flipH="1">
            <a:off x="4324117" y="1596571"/>
            <a:ext cx="1" cy="4533463"/>
          </a:xfrm>
          <a:prstGeom prst="line">
            <a:avLst/>
          </a:prstGeom>
          <a:ln w="19050">
            <a:solidFill>
              <a:srgbClr val="C0020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ва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sz="half" idx="1"/>
          </p:nvPr>
        </p:nvSpPr>
        <p:spPr>
          <a:xfrm>
            <a:off x="625975" y="1596958"/>
            <a:ext cx="3646174" cy="449904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</a:lvl1pPr>
            <a:lvl2pPr marL="0" indent="0">
              <a:lnSpc>
                <a:spcPct val="100000"/>
              </a:lnSpc>
              <a:buSzTx/>
              <a:buNone/>
            </a:lvl2pPr>
            <a:lvl3pPr marL="0" indent="0">
              <a:lnSpc>
                <a:spcPct val="100000"/>
              </a:lnSpc>
              <a:buSzTx/>
              <a:buNone/>
            </a:lvl3pPr>
            <a:lvl4pPr marL="0" indent="0">
              <a:lnSpc>
                <a:spcPct val="100000"/>
              </a:lnSpc>
              <a:buSzTx/>
              <a:buNone/>
            </a:lvl4pPr>
            <a:lvl5pPr marL="0" indent="0">
              <a:lnSpc>
                <a:spcPct val="100000"/>
              </a:lnSpc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rot="3544514">
            <a:off x="8537471" y="6349893"/>
            <a:ext cx="437059" cy="437059"/>
          </a:xfrm>
          <a:prstGeom prst="ellipse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6" name="image1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006591" y="209072"/>
            <a:ext cx="899281" cy="89928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Домашнее зад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/>
        </p:nvSpPr>
        <p:spPr>
          <a:xfrm>
            <a:off x="217352" y="445265"/>
            <a:ext cx="4099204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914377">
              <a:lnSpc>
                <a:spcPct val="90000"/>
              </a:lnSpc>
              <a:defRPr sz="2800" b="1">
                <a:solidFill>
                  <a:srgbClr val="C0020D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Домашнее задание №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4131176" y="427622"/>
            <a:ext cx="1406025" cy="47662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900"/>
              </a:spcBef>
              <a:defRPr sz="4000" b="1">
                <a:solidFill>
                  <a:srgbClr val="C0020D"/>
                </a:solidFill>
              </a:defRPr>
            </a:lvl1pPr>
            <a:lvl2pPr marL="865414" indent="-408213">
              <a:lnSpc>
                <a:spcPct val="100000"/>
              </a:lnSpc>
              <a:spcBef>
                <a:spcPts val="900"/>
              </a:spcBef>
              <a:buChar char="–"/>
              <a:defRPr sz="4000" b="1">
                <a:solidFill>
                  <a:srgbClr val="C0020D"/>
                </a:solidFill>
              </a:defRPr>
            </a:lvl2pPr>
            <a:lvl3pPr marL="1295400" indent="-381000">
              <a:lnSpc>
                <a:spcPct val="100000"/>
              </a:lnSpc>
              <a:spcBef>
                <a:spcPts val="900"/>
              </a:spcBef>
              <a:buChar char="•"/>
              <a:defRPr sz="4000" b="1">
                <a:solidFill>
                  <a:srgbClr val="C0020D"/>
                </a:solidFill>
              </a:defRPr>
            </a:lvl3pPr>
            <a:lvl4pPr marL="1828800" indent="-457200">
              <a:lnSpc>
                <a:spcPct val="100000"/>
              </a:lnSpc>
              <a:spcBef>
                <a:spcPts val="900"/>
              </a:spcBef>
              <a:buChar char="–"/>
              <a:defRPr sz="4000" b="1">
                <a:solidFill>
                  <a:srgbClr val="C0020D"/>
                </a:solidFill>
              </a:defRPr>
            </a:lvl4pPr>
            <a:lvl5pPr marL="2286000" indent="-457200">
              <a:lnSpc>
                <a:spcPct val="100000"/>
              </a:lnSpc>
              <a:spcBef>
                <a:spcPts val="900"/>
              </a:spcBef>
              <a:buChar char="»"/>
              <a:defRPr sz="4000" b="1">
                <a:solidFill>
                  <a:srgbClr val="C0020D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sz="half" idx="13"/>
          </p:nvPr>
        </p:nvSpPr>
        <p:spPr>
          <a:xfrm>
            <a:off x="611459" y="1582443"/>
            <a:ext cx="7527729" cy="322178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11458" y="5001266"/>
            <a:ext cx="1857333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 b="1">
                <a:solidFill>
                  <a:srgbClr val="C0020D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Срок сдачи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4"/>
          </p:nvPr>
        </p:nvSpPr>
        <p:spPr>
          <a:xfrm>
            <a:off x="611457" y="5449049"/>
            <a:ext cx="3397796" cy="51935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2.jpeg" descr="titul_00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0" y="4922749"/>
            <a:ext cx="9144000" cy="20362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C0020D"/>
                </a:solidFill>
              </a:defRPr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1639484" y="5122769"/>
            <a:ext cx="5865034" cy="47662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spcBef>
                <a:spcPts val="600"/>
              </a:spcBef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1pPr>
            <a:lvl2pPr marL="742950" indent="-285750" algn="ctr">
              <a:lnSpc>
                <a:spcPct val="100000"/>
              </a:lnSpc>
              <a:spcBef>
                <a:spcPts val="600"/>
              </a:spcBef>
              <a:buChar char="–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2pPr>
            <a:lvl3pPr marL="1181100" indent="-266700" algn="ctr">
              <a:lnSpc>
                <a:spcPct val="100000"/>
              </a:lnSpc>
              <a:spcBef>
                <a:spcPts val="600"/>
              </a:spcBef>
              <a:buChar char="•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3pPr>
            <a:lvl4pPr marL="1691638" indent="-320038" algn="ctr">
              <a:lnSpc>
                <a:spcPct val="100000"/>
              </a:lnSpc>
              <a:spcBef>
                <a:spcPts val="600"/>
              </a:spcBef>
              <a:buChar char="–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4pPr>
            <a:lvl5pPr marL="2148838" indent="-320038" algn="ctr">
              <a:lnSpc>
                <a:spcPct val="100000"/>
              </a:lnSpc>
              <a:spcBef>
                <a:spcPts val="600"/>
              </a:spcBef>
              <a:buChar char="»"/>
              <a:defRPr sz="2800">
                <a:solidFill>
                  <a:srgbClr val="262626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3"/>
          </p:nvPr>
        </p:nvSpPr>
        <p:spPr>
          <a:xfrm>
            <a:off x="1639483" y="5740358"/>
            <a:ext cx="5865037" cy="992017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298456" y="2598372"/>
            <a:ext cx="6654004" cy="1920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r">
              <a:defRPr sz="6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Спасибо за</a:t>
            </a:r>
          </a:p>
          <a:p>
            <a:pPr algn="r">
              <a:defRPr sz="60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внимание!</a:t>
            </a:r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xfrm>
            <a:off x="6289222" y="6221732"/>
            <a:ext cx="263979" cy="26923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амятка к шаблон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159" name="Shape 159"/>
          <p:cNvSpPr/>
          <p:nvPr/>
        </p:nvSpPr>
        <p:spPr>
          <a:xfrm>
            <a:off x="625972" y="1593014"/>
            <a:ext cx="3350942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+mj-lt"/>
                <a:ea typeface="+mj-ea"/>
                <a:cs typeface="+mj-cs"/>
                <a:sym typeface="Helvetica"/>
              </a:defRPr>
            </a:pPr>
            <a:r>
              <a:t>В вашем распоряжении </a:t>
            </a:r>
          </a:p>
          <a:p>
            <a:pPr>
              <a:defRPr sz="1600" b="1">
                <a:latin typeface="+mj-lt"/>
                <a:ea typeface="+mj-ea"/>
                <a:cs typeface="+mj-cs"/>
                <a:sym typeface="Helvetica"/>
              </a:defRPr>
            </a:pPr>
            <a:r>
              <a:t>есть следующие слайды:</a:t>
            </a:r>
          </a:p>
        </p:txBody>
      </p:sp>
      <p:sp>
        <p:nvSpPr>
          <p:cNvPr id="160" name="Shape 160"/>
          <p:cNvSpPr/>
          <p:nvPr/>
        </p:nvSpPr>
        <p:spPr>
          <a:xfrm>
            <a:off x="656772" y="2297115"/>
            <a:ext cx="4321627" cy="3901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Титульный слайд</a:t>
            </a:r>
          </a:p>
          <a:p>
            <a:pPr marL="342889" indent="-342889" defTabSz="914377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Заголовок и текст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Содержание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Терминология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Цитата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Заголовок, подзаголовок и текст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Заголовок и картинка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Заголовок, текст и картинка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Код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Плюсы и минусы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Два вертикальных объекта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Только заголовок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Пустой слайд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Домашнее задание</a:t>
            </a:r>
          </a:p>
          <a:p>
            <a:pPr marL="342889" indent="-342889">
              <a:buSzPct val="100000"/>
              <a:buAutoNum type="arabicPeriod"/>
              <a:defRPr sz="1700">
                <a:latin typeface="+mj-lt"/>
                <a:ea typeface="+mj-ea"/>
                <a:cs typeface="+mj-cs"/>
                <a:sym typeface="Helvetica"/>
              </a:defRPr>
            </a:pPr>
            <a:r>
              <a:t>Контакты</a:t>
            </a:r>
          </a:p>
        </p:txBody>
      </p:sp>
      <p:sp>
        <p:nvSpPr>
          <p:cNvPr id="161" name="Shape 161"/>
          <p:cNvSpPr/>
          <p:nvPr/>
        </p:nvSpPr>
        <p:spPr>
          <a:xfrm flipH="1">
            <a:off x="4721809" y="1638553"/>
            <a:ext cx="1" cy="4796081"/>
          </a:xfrm>
          <a:prstGeom prst="line">
            <a:avLst/>
          </a:prstGeom>
          <a:ln w="19050">
            <a:solidFill>
              <a:srgbClr val="C0020D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4867097" y="1593014"/>
            <a:ext cx="3510144" cy="81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+mj-lt"/>
                <a:ea typeface="+mj-ea"/>
                <a:cs typeface="+mj-cs"/>
                <a:sym typeface="Helvetica"/>
              </a:defRPr>
            </a:pPr>
            <a:r>
              <a:t>Для акцентов в коде и тексте </a:t>
            </a:r>
            <a:br/>
            <a:r>
              <a:t>на слайдах в настройках цвета </a:t>
            </a:r>
            <a:br/>
            <a:r>
              <a:t>у вас есть готовая палитра:</a:t>
            </a:r>
          </a:p>
        </p:txBody>
      </p:sp>
      <p:grpSp>
        <p:nvGrpSpPr>
          <p:cNvPr id="169" name="Group 169"/>
          <p:cNvGrpSpPr/>
          <p:nvPr/>
        </p:nvGrpSpPr>
        <p:grpSpPr>
          <a:xfrm>
            <a:off x="4978397" y="2598054"/>
            <a:ext cx="3377419" cy="420918"/>
            <a:chOff x="0" y="0"/>
            <a:chExt cx="3377418" cy="420916"/>
          </a:xfrm>
        </p:grpSpPr>
        <p:sp>
          <p:nvSpPr>
            <p:cNvPr id="163" name="Shape 163"/>
            <p:cNvSpPr/>
            <p:nvPr/>
          </p:nvSpPr>
          <p:spPr>
            <a:xfrm>
              <a:off x="-1" y="-1"/>
              <a:ext cx="420917" cy="420918"/>
            </a:xfrm>
            <a:prstGeom prst="rect">
              <a:avLst/>
            </a:prstGeom>
            <a:solidFill>
              <a:srgbClr val="C0020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591601" y="-1"/>
              <a:ext cx="420917" cy="420918"/>
            </a:xfrm>
            <a:prstGeom prst="rect">
              <a:avLst/>
            </a:prstGeom>
            <a:solidFill>
              <a:srgbClr val="31859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183202" y="-1"/>
              <a:ext cx="420917" cy="4209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1774803" y="-1"/>
              <a:ext cx="420917" cy="420918"/>
            </a:xfrm>
            <a:prstGeom prst="rect">
              <a:avLst/>
            </a:prstGeom>
            <a:solidFill>
              <a:srgbClr val="17375E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2364900" y="-1"/>
              <a:ext cx="420917" cy="420918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956501" y="-1"/>
              <a:ext cx="420917" cy="420918"/>
            </a:xfrm>
            <a:prstGeom prst="rect">
              <a:avLst/>
            </a:prstGeom>
            <a:solidFill>
              <a:srgbClr val="E46C0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70" name="Shape 170"/>
          <p:cNvSpPr/>
          <p:nvPr/>
        </p:nvSpPr>
        <p:spPr>
          <a:xfrm>
            <a:off x="4867097" y="3300262"/>
            <a:ext cx="3703152" cy="815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 b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Используйте готовый набор иконок и элементов для создания ориентиров на слайде: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611460" y="1582444"/>
            <a:ext cx="7527729" cy="4600643"/>
          </a:xfrm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AutoNum type="arabicPeriod"/>
              <a:defRPr sz="2100"/>
            </a:lvl1pPr>
            <a:lvl2pPr marL="755631" indent="-400039">
              <a:buAutoNum type="arabicPeriod"/>
              <a:defRPr sz="2100"/>
            </a:lvl2pPr>
            <a:lvl3pPr marL="1173926" indent="-450043">
              <a:buAutoNum type="arabicPeriod"/>
              <a:defRPr sz="2100"/>
            </a:lvl3pPr>
            <a:lvl4pPr marL="1529517" indent="-450042">
              <a:buAutoNum type="arabicPeriod"/>
              <a:defRPr sz="2100"/>
            </a:lvl4pPr>
            <a:lvl5pPr marL="1885107" indent="-450044">
              <a:buAutoNum type="arabicPeriod"/>
              <a:defRPr sz="21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ерминоло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57189" indent="-457189">
              <a:buSzPct val="100000"/>
              <a:buFont typeface="Wingdings"/>
              <a:buChar char="▪"/>
              <a:defRPr sz="2100"/>
            </a:lvl1pPr>
            <a:lvl2pPr marL="755631" indent="-400039">
              <a:buFont typeface="Wingdings"/>
              <a:buAutoNum type="arabicPeriod"/>
              <a:defRPr sz="2100"/>
            </a:lvl2pPr>
            <a:lvl3pPr marL="1173926" indent="-450043">
              <a:buFont typeface="Wingdings"/>
              <a:buAutoNum type="arabicPeriod"/>
              <a:defRPr sz="2100"/>
            </a:lvl3pPr>
            <a:lvl4pPr marL="1529517" indent="-450042">
              <a:buFont typeface="Wingdings"/>
              <a:buAutoNum type="arabicPeriod"/>
              <a:defRPr sz="2100"/>
            </a:lvl4pPr>
            <a:lvl5pPr marL="1885107" indent="-450044">
              <a:buFont typeface="Wingdings"/>
              <a:buAutoNum type="arabicPeriod"/>
              <a:defRPr sz="21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 rot="3544514">
            <a:off x="8537471" y="6349893"/>
            <a:ext cx="437059" cy="437059"/>
          </a:xfrm>
          <a:prstGeom prst="ellipse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3" name="image1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7741508" y="236938"/>
            <a:ext cx="1164365" cy="1164362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122956" y="310013"/>
            <a:ext cx="1710765" cy="533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4400">
                <a:solidFill>
                  <a:srgbClr val="C0020D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“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half" idx="1"/>
          </p:nvPr>
        </p:nvSpPr>
        <p:spPr>
          <a:xfrm>
            <a:off x="1587540" y="2198644"/>
            <a:ext cx="7024690" cy="194469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2800" b="1">
                <a:solidFill>
                  <a:srgbClr val="C0020D"/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C0020D"/>
                </a:solidFill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C0020D"/>
                </a:solidFill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C0020D"/>
                </a:solidFill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SzTx/>
              <a:buNone/>
              <a:defRPr sz="2800" b="1">
                <a:solidFill>
                  <a:srgbClr val="C0020D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3"/>
          </p:nvPr>
        </p:nvSpPr>
        <p:spPr>
          <a:xfrm>
            <a:off x="3331195" y="4647767"/>
            <a:ext cx="4978858" cy="62159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од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611460" y="2543455"/>
            <a:ext cx="7527729" cy="3610601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sz="quarter" idx="13"/>
          </p:nvPr>
        </p:nvSpPr>
        <p:spPr>
          <a:xfrm>
            <a:off x="611459" y="1582017"/>
            <a:ext cx="7527729" cy="7869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5" name="Shape 75"/>
          <p:cNvSpPr>
            <a:spLocks noGrp="1"/>
          </p:cNvSpPr>
          <p:nvPr>
            <p:ph type="pic" idx="13"/>
          </p:nvPr>
        </p:nvSpPr>
        <p:spPr>
          <a:xfrm>
            <a:off x="647700" y="1790706"/>
            <a:ext cx="7791450" cy="4362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текст и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half" idx="13"/>
          </p:nvPr>
        </p:nvSpPr>
        <p:spPr>
          <a:xfrm>
            <a:off x="4862076" y="1790706"/>
            <a:ext cx="3447975" cy="43624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half" idx="1"/>
          </p:nvPr>
        </p:nvSpPr>
        <p:spPr>
          <a:xfrm>
            <a:off x="647698" y="1808263"/>
            <a:ext cx="4047960" cy="434488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647699" y="2267099"/>
            <a:ext cx="7662351" cy="395591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647698" y="1474441"/>
            <a:ext cx="7662352" cy="611419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400"/>
              </a:spcBef>
              <a:defRPr sz="1700" b="1"/>
            </a:lvl1pPr>
            <a:lvl2pPr marL="506716" indent="-151125">
              <a:spcBef>
                <a:spcPts val="400"/>
              </a:spcBef>
              <a:defRPr sz="1700" b="1"/>
            </a:lvl2pPr>
            <a:lvl3pPr marL="891797" indent="-167916">
              <a:spcBef>
                <a:spcPts val="400"/>
              </a:spcBef>
              <a:defRPr sz="1700" b="1"/>
            </a:lvl3pPr>
            <a:lvl4pPr marL="1268381" indent="-188906">
              <a:spcBef>
                <a:spcPts val="400"/>
              </a:spcBef>
              <a:defRPr sz="1700" b="1"/>
            </a:lvl4pPr>
            <a:lvl5pPr marL="1623971" indent="-188908">
              <a:spcBef>
                <a:spcPts val="400"/>
              </a:spcBef>
              <a:defRPr sz="17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3"/>
          </p:nvPr>
        </p:nvSpPr>
        <p:spPr>
          <a:xfrm>
            <a:off x="895039" y="2409369"/>
            <a:ext cx="7261991" cy="368663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" name="Shape 96"/>
          <p:cNvSpPr/>
          <p:nvPr/>
        </p:nvSpPr>
        <p:spPr>
          <a:xfrm>
            <a:off x="1059542" y="215945"/>
            <a:ext cx="6747331" cy="95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2800">
                <a:solidFill>
                  <a:srgbClr val="C0020D"/>
                </a:solidFill>
                <a:latin typeface="HelveticaNeueCyr-Bold"/>
                <a:ea typeface="HelveticaNeueCyr-Bold"/>
                <a:cs typeface="HelveticaNeueCyr-Bold"/>
                <a:sym typeface="HelveticaNeueCyr-Bold"/>
              </a:defRPr>
            </a:pPr>
            <a:r>
              <a:t>Для чего нужен код/формула?</a:t>
            </a:r>
            <a:br/>
            <a:r>
              <a:t>Укажите назначение</a:t>
            </a:r>
          </a:p>
        </p:txBody>
      </p:sp>
      <p:pic>
        <p:nvPicPr>
          <p:cNvPr id="97" name="image3.png" descr="Untitled-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314" y="374922"/>
            <a:ext cx="691857" cy="632722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rot="3544514">
            <a:off x="8537471" y="6349893"/>
            <a:ext cx="437059" cy="437059"/>
          </a:xfrm>
          <a:prstGeom prst="ellipse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-53472" y="1243264"/>
            <a:ext cx="8234947" cy="187161"/>
          </a:xfrm>
          <a:prstGeom prst="rect">
            <a:avLst/>
          </a:prstGeom>
          <a:solidFill>
            <a:srgbClr val="C1010D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" name="image1.png" descr="logo.png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flipH="1">
            <a:off x="8153420" y="859841"/>
            <a:ext cx="899281" cy="89927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9" cy="868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611460" y="1582444"/>
            <a:ext cx="7527729" cy="4600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8604156" y="6413923"/>
            <a:ext cx="301905" cy="3073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z="1400">
                <a:solidFill>
                  <a:srgbClr val="FFFFFF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C1010D"/>
          </a:solidFill>
          <a:uFillTx/>
          <a:latin typeface="HelveticaNeueCyr-Bold"/>
          <a:ea typeface="HelveticaNeueCyr-Bold"/>
          <a:cs typeface="HelveticaNeueCyr-Bold"/>
          <a:sym typeface="HelveticaNeueCyr-Bold"/>
        </a:defRPr>
      </a:lvl9pPr>
    </p:titleStyle>
    <p:bodyStyle>
      <a:lvl1pPr marL="0" marR="0" indent="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1pPr>
      <a:lvl2pPr marL="549549" marR="0" indent="-193958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2pPr>
      <a:lvl3pPr marL="960942" marR="0" indent="-237061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3pPr>
      <a:lvl4pPr marL="1316533" marR="0" indent="-237061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4pPr>
      <a:lvl5pPr marL="1672125" marR="0" indent="-237061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5pPr>
      <a:lvl6pPr marL="25603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6pPr>
      <a:lvl7pPr marL="30175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7pPr>
      <a:lvl8pPr marL="34747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8pPr>
      <a:lvl9pPr marL="3931920" marR="0" indent="-274320" algn="l" defTabSz="457200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NeueCyr-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mail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leniumhq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1051" y="2286006"/>
            <a:ext cx="8424899" cy="3318567"/>
          </a:xfrm>
          <a:prstGeom prst="rect">
            <a:avLst/>
          </a:prstGeom>
        </p:spPr>
        <p:txBody>
          <a:bodyPr/>
          <a:lstStyle/>
          <a:p>
            <a:pPr defTabSz="329184">
              <a:defRPr sz="5100"/>
            </a:pPr>
            <a:r>
              <a:rPr dirty="0" err="1"/>
              <a:t>Занятие</a:t>
            </a:r>
            <a:r>
              <a:rPr dirty="0"/>
              <a:t> </a:t>
            </a:r>
            <a:r>
              <a:rPr dirty="0" smtClean="0"/>
              <a:t>№</a:t>
            </a:r>
            <a:r>
              <a:rPr lang="ru-RU" dirty="0" smtClean="0"/>
              <a:t>12</a:t>
            </a:r>
            <a:r>
              <a:rPr dirty="0" smtClean="0"/>
              <a:t>.</a:t>
            </a:r>
            <a:r>
              <a:rPr dirty="0"/>
              <a:t/>
            </a:r>
            <a:br>
              <a:rPr dirty="0"/>
            </a:br>
            <a:r>
              <a:rPr lang="ru-RU" dirty="0" smtClean="0"/>
              <a:t>Автоматизация тестирования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xfrm>
            <a:off x="6180463" y="5760232"/>
            <a:ext cx="2645487" cy="1334631"/>
          </a:xfrm>
          <a:prstGeom prst="rect">
            <a:avLst/>
          </a:prstGeom>
        </p:spPr>
        <p:txBody>
          <a:bodyPr/>
          <a:lstStyle/>
          <a:p>
            <a:pPr defTabSz="196595">
              <a:lnSpc>
                <a:spcPct val="80000"/>
              </a:lnSpc>
              <a:spcBef>
                <a:spcPts val="200"/>
              </a:spcBef>
              <a:defRPr sz="1000"/>
            </a:pPr>
            <a:r>
              <a:t>Преподаватель: Александр Петров, Чепикова Мария.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mail.ru</a:t>
            </a:r>
            <a:r>
              <a:t> group, МГТУ им. Н. Э. Баумана. 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spcBef>
                <a:spcPts val="600"/>
              </a:spcBef>
              <a:defRPr sz="2500">
                <a:solidFill>
                  <a:srgbClr val="FFFFFF"/>
                </a:solidFill>
                <a:latin typeface="HelveticaNeueCyr-Roman"/>
                <a:ea typeface="HelveticaNeueCyr-Roman"/>
                <a:cs typeface="HelveticaNeueCyr-Roman"/>
                <a:sym typeface="HelveticaNeueCyr-Roman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rPr lang="ru-RU" dirty="0" smtClean="0"/>
              <a:t>Объект тестирования</a:t>
            </a:r>
            <a:endParaRPr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457200" indent="-457200">
              <a:buFontTx/>
              <a:buChar char="-"/>
            </a:pPr>
            <a:r>
              <a:rPr lang="en-US" dirty="0" smtClean="0"/>
              <a:t>Web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Desktop</a:t>
            </a:r>
          </a:p>
          <a:p>
            <a:pPr marL="457200" indent="-457200">
              <a:buFontTx/>
              <a:buChar char="-"/>
            </a:pPr>
            <a:r>
              <a:rPr lang="en-US" dirty="0" smtClean="0"/>
              <a:t>Web services (API)</a:t>
            </a:r>
          </a:p>
          <a:p>
            <a:pPr marL="457200" indent="-457200">
              <a:buFontTx/>
              <a:buChar char="-"/>
            </a:pPr>
            <a:r>
              <a:rPr lang="ru-RU" dirty="0" smtClean="0"/>
              <a:t>СУБД</a:t>
            </a:r>
          </a:p>
          <a:p>
            <a:pPr marL="457200" indent="-457200">
              <a:buFontTx/>
              <a:buChar char="-"/>
            </a:pPr>
            <a:r>
              <a:rPr lang="ru-RU" dirty="0" smtClean="0"/>
              <a:t>Мобильные приложения</a:t>
            </a:r>
            <a:endParaRPr lang="en-US" dirty="0" smtClean="0"/>
          </a:p>
          <a:p>
            <a:pPr marL="457200" indent="-457200">
              <a:buFontTx/>
              <a:buChar char="-"/>
            </a:pP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816268" cy="84271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9768">
              <a:defRPr sz="5076" b="1"/>
            </a:pPr>
            <a:r>
              <a:rPr lang="ru-RU" sz="3200" dirty="0" smtClean="0"/>
              <a:t>Критерии выбора инструмента</a:t>
            </a:r>
            <a:endParaRPr sz="3200" dirty="0"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Простота написания скриптов и их поддержки (знание языка)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Возможность записи скриптов (качество, удобство кода)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Стоимость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Тесты, управляемые данными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Наличие техподдержки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Наличие развитого сообщества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Наличие понятных и </a:t>
            </a:r>
            <a:r>
              <a:rPr lang="ru-RU" dirty="0" smtClean="0"/>
              <a:t>информативных </a:t>
            </a:r>
            <a:r>
              <a:rPr lang="ru-RU" dirty="0" smtClean="0"/>
              <a:t>отчетов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816268" cy="84271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9768">
              <a:defRPr sz="5076" b="1"/>
            </a:pPr>
            <a:r>
              <a:rPr lang="ru-RU" sz="3200" dirty="0" smtClean="0"/>
              <a:t>Платные инструменты</a:t>
            </a:r>
            <a:endParaRPr sz="3200" dirty="0"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QuickTest</a:t>
            </a:r>
            <a:r>
              <a:rPr lang="en-US" dirty="0" smtClean="0"/>
              <a:t> Professional, </a:t>
            </a:r>
            <a:r>
              <a:rPr lang="en-US" dirty="0" err="1" smtClean="0"/>
              <a:t>WinRunner</a:t>
            </a:r>
            <a:r>
              <a:rPr lang="en-US" dirty="0" smtClean="0"/>
              <a:t> (Hewlett-Packard)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Rational Robot, Rational Functional Tester (IBM Rational)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TestComplete</a:t>
            </a:r>
            <a:r>
              <a:rPr lang="en-US" dirty="0" smtClean="0"/>
              <a:t> (</a:t>
            </a:r>
            <a:r>
              <a:rPr lang="en-US" dirty="0" err="1" smtClean="0"/>
              <a:t>AutomatedQA</a:t>
            </a:r>
            <a:r>
              <a:rPr lang="en-US" dirty="0" smtClean="0"/>
              <a:t> Corp)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Microsoft VS (Microsoft)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531311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816268" cy="84271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9768">
              <a:defRPr sz="5076" b="1"/>
            </a:pPr>
            <a:r>
              <a:rPr lang="ru-RU" sz="3200" dirty="0" smtClean="0"/>
              <a:t> Бесплатные инструменты</a:t>
            </a:r>
            <a:endParaRPr sz="3200" dirty="0"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Selenium (WebDriver)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Sikuli</a:t>
            </a:r>
            <a:endParaRPr lang="en-US" dirty="0" smtClean="0"/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Watir</a:t>
            </a:r>
            <a:r>
              <a:rPr lang="en-US" dirty="0" smtClean="0"/>
              <a:t>, </a:t>
            </a:r>
            <a:r>
              <a:rPr lang="en-US" dirty="0" err="1" smtClean="0"/>
              <a:t>Watij</a:t>
            </a:r>
            <a:r>
              <a:rPr lang="en-US" dirty="0" smtClean="0"/>
              <a:t>, </a:t>
            </a:r>
            <a:r>
              <a:rPr lang="en-US" dirty="0" err="1" smtClean="0"/>
              <a:t>Watin</a:t>
            </a:r>
            <a:endParaRPr lang="en-US" dirty="0" smtClean="0"/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Autoit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140521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816268" cy="84271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9768">
              <a:defRPr sz="5076" b="1"/>
            </a:pPr>
            <a:r>
              <a:rPr lang="ru-RU" sz="3200" dirty="0" smtClean="0"/>
              <a:t> </a:t>
            </a:r>
            <a:r>
              <a:rPr lang="ru-RU" sz="3200" dirty="0" smtClean="0"/>
              <a:t>Базовая классификация</a:t>
            </a:r>
            <a:endParaRPr sz="3200" dirty="0"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86942"/>
              </p:ext>
            </p:extLst>
          </p:nvPr>
        </p:nvGraphicFramePr>
        <p:xfrm>
          <a:off x="292146" y="1538440"/>
          <a:ext cx="8207371" cy="5029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737"/>
                <a:gridCol w="1159737"/>
                <a:gridCol w="1159737"/>
                <a:gridCol w="1159737"/>
                <a:gridCol w="1159737"/>
                <a:gridCol w="1159737"/>
                <a:gridCol w="1248949"/>
              </a:tblGrid>
              <a:tr h="822950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Инструмент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скриптов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Языки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Кроссбраузность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</a:t>
                      </a:r>
                      <a:r>
                        <a:rPr lang="ru-RU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поддержка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Сообщество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Отчеты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295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2950"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Sikuli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295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Complete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295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QTP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2295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VS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10" y="2544896"/>
            <a:ext cx="677709" cy="6777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10" y="3320503"/>
            <a:ext cx="677709" cy="6777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10" y="4168439"/>
            <a:ext cx="677709" cy="67770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51" y="5761145"/>
            <a:ext cx="677709" cy="6777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09" y="4944046"/>
            <a:ext cx="677709" cy="67770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98" y="5761145"/>
            <a:ext cx="677709" cy="67770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57" y="4111553"/>
            <a:ext cx="677709" cy="67770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57" y="3335946"/>
            <a:ext cx="677709" cy="67770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57" y="2544895"/>
            <a:ext cx="677709" cy="67770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04" y="2550222"/>
            <a:ext cx="677709" cy="67770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96" y="4981775"/>
            <a:ext cx="677709" cy="67770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976" y="4220051"/>
            <a:ext cx="677709" cy="677709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03" y="3395960"/>
            <a:ext cx="677709" cy="67770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605" y="5819274"/>
            <a:ext cx="677709" cy="67770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30" y="4981775"/>
            <a:ext cx="677709" cy="67770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30" y="4183882"/>
            <a:ext cx="677709" cy="677709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804" y="3375306"/>
            <a:ext cx="677709" cy="67770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10" y="2542133"/>
            <a:ext cx="677709" cy="677709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84" y="5007068"/>
            <a:ext cx="677709" cy="677709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84" y="4183882"/>
            <a:ext cx="677709" cy="677709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84" y="3375005"/>
            <a:ext cx="677709" cy="677709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274" y="2550222"/>
            <a:ext cx="677709" cy="677709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683" y="5782675"/>
            <a:ext cx="677709" cy="6777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00" y="5076870"/>
            <a:ext cx="538103" cy="5381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504" y="5900751"/>
            <a:ext cx="538103" cy="5381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75" y="3409806"/>
            <a:ext cx="538103" cy="538103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32" y="2583858"/>
            <a:ext cx="538103" cy="538103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25" y="4289853"/>
            <a:ext cx="538103" cy="538103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25" y="5064794"/>
            <a:ext cx="538103" cy="538103"/>
          </a:xfrm>
          <a:prstGeom prst="rect">
            <a:avLst/>
          </a:prstGeom>
        </p:spPr>
      </p:pic>
      <p:pic>
        <p:nvPicPr>
          <p:cNvPr id="224" name="Рисунок 2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76" y="5889881"/>
            <a:ext cx="538103" cy="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675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816268" cy="84271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429768">
              <a:defRPr sz="5076" b="1"/>
            </a:pPr>
            <a:r>
              <a:rPr lang="ru-RU" sz="3200" dirty="0" smtClean="0"/>
              <a:t> </a:t>
            </a:r>
            <a:r>
              <a:rPr lang="en-US" sz="3200" dirty="0"/>
              <a:t>Selenium</a:t>
            </a:r>
            <a:endParaRPr sz="3200" dirty="0"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Бесплатный.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Развитое сообщество.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Поддержка многих языков программирования.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836592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816268" cy="84271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429768">
              <a:defRPr sz="5076" b="1"/>
            </a:pPr>
            <a:r>
              <a:rPr lang="ru-RU" sz="3200" dirty="0" smtClean="0"/>
              <a:t>Компоненты </a:t>
            </a:r>
            <a:r>
              <a:rPr lang="en-US" sz="3200" dirty="0"/>
              <a:t>Selenium</a:t>
            </a:r>
            <a:endParaRPr sz="3200" dirty="0"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 bwMode="hidden"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Selenium WebDriver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Selenium IDE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Selenium Server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Selenium</a:t>
            </a:r>
            <a:r>
              <a:rPr lang="ru-RU" dirty="0" smtClean="0"/>
              <a:t> </a:t>
            </a:r>
            <a:r>
              <a:rPr lang="en-US" dirty="0" smtClean="0"/>
              <a:t>Grid</a:t>
            </a:r>
            <a:endParaRPr lang="ru-RU" dirty="0" smtClean="0"/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dirty="0" smtClean="0"/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Официальный сайт: </a:t>
            </a:r>
            <a:r>
              <a:rPr lang="en-US" dirty="0">
                <a:hlinkClick r:id="rId3"/>
              </a:rPr>
              <a:t>http://www.seleniumhq.org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</a:t>
            </a:r>
            <a:endParaRPr lang="ru-RU" dirty="0"/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655080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816268" cy="84271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429768">
              <a:defRPr sz="5076" b="1"/>
            </a:pPr>
            <a:r>
              <a:rPr lang="ru-RU" sz="3200" dirty="0" smtClean="0"/>
              <a:t>Организация тестирования</a:t>
            </a:r>
            <a:endParaRPr sz="3200" dirty="0"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 bwMode="hidden"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SzTx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Фреймворк тестирования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JUnit, </a:t>
            </a:r>
            <a:r>
              <a:rPr lang="en-US" dirty="0" err="1" smtClean="0"/>
              <a:t>TestNG</a:t>
            </a:r>
            <a:r>
              <a:rPr lang="en-US" dirty="0" smtClean="0"/>
              <a:t> (Java)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NUnit</a:t>
            </a:r>
            <a:r>
              <a:rPr lang="en-US" dirty="0" smtClean="0"/>
              <a:t>, </a:t>
            </a:r>
            <a:r>
              <a:rPr lang="en-US" dirty="0" err="1" smtClean="0"/>
              <a:t>Gallio</a:t>
            </a:r>
            <a:r>
              <a:rPr lang="en-US" dirty="0" smtClean="0"/>
              <a:t>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RSpec</a:t>
            </a:r>
            <a:r>
              <a:rPr lang="en-US" dirty="0" smtClean="0"/>
              <a:t>, Cucumber (Ruby)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 smtClean="0"/>
              <a:t>Unittest</a:t>
            </a:r>
            <a:r>
              <a:rPr lang="en-US" dirty="0" smtClean="0"/>
              <a:t>, </a:t>
            </a:r>
            <a:r>
              <a:rPr lang="en-US" dirty="0" err="1" smtClean="0"/>
              <a:t>PyUnit</a:t>
            </a:r>
            <a:r>
              <a:rPr lang="en-US" dirty="0" smtClean="0"/>
              <a:t>, nose, </a:t>
            </a:r>
            <a:r>
              <a:rPr lang="en-US" dirty="0" err="1" smtClean="0"/>
              <a:t>py.test</a:t>
            </a:r>
            <a:r>
              <a:rPr lang="en-US" dirty="0" smtClean="0"/>
              <a:t> (Python)</a:t>
            </a:r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smtClean="0"/>
              <a:t>2. </a:t>
            </a:r>
            <a:r>
              <a:rPr lang="ru-RU" dirty="0" smtClean="0"/>
              <a:t>Среда разработки (</a:t>
            </a:r>
            <a:r>
              <a:rPr lang="en-US" dirty="0" smtClean="0"/>
              <a:t>eclipse, VS …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3. Система автоматической сборки (</a:t>
            </a:r>
            <a:r>
              <a:rPr lang="en-US" dirty="0" smtClean="0"/>
              <a:t>Maven, Ant…</a:t>
            </a:r>
            <a:r>
              <a:rPr lang="ru-RU" dirty="0" smtClean="0"/>
              <a:t>)</a:t>
            </a:r>
            <a:endParaRPr lang="en-US" dirty="0" smtClean="0"/>
          </a:p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4. </a:t>
            </a:r>
            <a:r>
              <a:rPr lang="ru-RU" dirty="0" err="1" smtClean="0"/>
              <a:t>Серер</a:t>
            </a:r>
            <a:r>
              <a:rPr lang="ru-RU" dirty="0" smtClean="0"/>
              <a:t> непрерывной интеграции (</a:t>
            </a:r>
            <a:r>
              <a:rPr lang="en-US" dirty="0" smtClean="0"/>
              <a:t>Jenkins, Bamboo…</a:t>
            </a:r>
            <a:r>
              <a:rPr lang="ru-RU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8226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>
          <a:xfrm>
            <a:off x="292146" y="258969"/>
            <a:ext cx="7816268" cy="84271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429768">
              <a:defRPr sz="5076" b="1"/>
            </a:pPr>
            <a:r>
              <a:rPr lang="ru-RU" sz="3200" dirty="0" smtClean="0"/>
              <a:t>Пример теста</a:t>
            </a:r>
            <a:endParaRPr sz="3200" dirty="0"/>
          </a:p>
        </p:txBody>
      </p:sp>
      <p:sp>
        <p:nvSpPr>
          <p:cNvPr id="237" name="Shape 237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 bwMode="hidden"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ru-RU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8" y="1460423"/>
            <a:ext cx="8196437" cy="49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1785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29768">
              <a:defRPr sz="5076" b="1"/>
            </a:pPr>
            <a:r>
              <a:rPr lang="ru-RU" sz="3600" dirty="0" smtClean="0"/>
              <a:t>Преимущества автоматизации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457200" indent="-457200">
              <a:buFontTx/>
              <a:buChar char="-"/>
            </a:pPr>
            <a:r>
              <a:rPr lang="ru-RU" dirty="0" smtClean="0"/>
              <a:t>Быстрый </a:t>
            </a:r>
            <a:r>
              <a:rPr lang="ru-RU" dirty="0" err="1" smtClean="0"/>
              <a:t>фидбек</a:t>
            </a:r>
            <a:r>
              <a:rPr lang="ru-RU" dirty="0" smtClean="0"/>
              <a:t> о состоянии системы в целом. (регулярные прогоны)</a:t>
            </a:r>
          </a:p>
          <a:p>
            <a:pPr marL="457200" indent="-457200">
              <a:buFontTx/>
              <a:buChar char="-"/>
            </a:pPr>
            <a:r>
              <a:rPr lang="ru-RU" dirty="0" smtClean="0"/>
              <a:t>Экономит время прогона теста.</a:t>
            </a:r>
          </a:p>
          <a:p>
            <a:pPr marL="457200" indent="-457200">
              <a:buFontTx/>
              <a:buChar char="-"/>
            </a:pPr>
            <a:r>
              <a:rPr lang="ru-RU" dirty="0" smtClean="0"/>
              <a:t>Исключает человеческий фактор в тестировании</a:t>
            </a:r>
          </a:p>
          <a:p>
            <a:pPr marL="457200" indent="-457200">
              <a:buFontTx/>
              <a:buChar char="-"/>
            </a:pPr>
            <a:r>
              <a:rPr lang="ru-RU" dirty="0" smtClean="0"/>
              <a:t>Экономит время на генерации тестовых данных</a:t>
            </a:r>
          </a:p>
          <a:p>
            <a:pPr marL="457200" indent="-457200">
              <a:buFontTx/>
              <a:buChar char="-"/>
            </a:pPr>
            <a:r>
              <a:rPr lang="ru-RU" dirty="0" smtClean="0"/>
              <a:t>Тесты становятся автономными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13860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t>На этом занятии Вы узнаете:</a:t>
            </a:r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86" name="Shape 186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buSzTx/>
              <a:buFontTx/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Что такое автоматизация</a:t>
            </a:r>
          </a:p>
          <a:p>
            <a:pPr marL="571500" indent="-571500">
              <a:buSzTx/>
              <a:buFontTx/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Как и когда нужно применять автоматизированное тестирование</a:t>
            </a:r>
            <a:endParaRPr lang="ru-RU" dirty="0" smtClean="0"/>
          </a:p>
          <a:p>
            <a:pPr marL="571500" indent="-571500">
              <a:buSzTx/>
              <a:buFontTx/>
              <a:buChar char="-"/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Как посчитать </a:t>
            </a:r>
            <a:r>
              <a:rPr lang="en-US" dirty="0" smtClean="0"/>
              <a:t>ROI </a:t>
            </a:r>
            <a:r>
              <a:rPr lang="ru-RU" dirty="0" smtClean="0"/>
              <a:t>автоматизации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29768">
              <a:defRPr sz="5076" b="1"/>
            </a:pPr>
            <a:r>
              <a:rPr lang="ru-RU" sz="3600" dirty="0" smtClean="0"/>
              <a:t>Недостатки автоматизации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457200" indent="-457200">
              <a:buFontTx/>
              <a:buChar char="-"/>
            </a:pPr>
            <a:r>
              <a:rPr lang="ru-RU" dirty="0" smtClean="0"/>
              <a:t>Требует специфические знания (программист и </a:t>
            </a:r>
            <a:r>
              <a:rPr lang="ru-RU" dirty="0" err="1" smtClean="0"/>
              <a:t>тестировщик</a:t>
            </a:r>
            <a:r>
              <a:rPr lang="ru-RU" dirty="0" smtClean="0"/>
              <a:t>)</a:t>
            </a:r>
          </a:p>
          <a:p>
            <a:pPr marL="457200" indent="-457200">
              <a:buFontTx/>
              <a:buChar char="-"/>
            </a:pPr>
            <a:r>
              <a:rPr lang="ru-RU" dirty="0" smtClean="0"/>
              <a:t>Требует машинные ресурсы</a:t>
            </a:r>
          </a:p>
          <a:p>
            <a:pPr marL="457200" indent="-457200">
              <a:buFontTx/>
              <a:buChar char="-"/>
            </a:pPr>
            <a:r>
              <a:rPr lang="ru-RU" dirty="0" smtClean="0"/>
              <a:t>Ограничение в проверке результатов теста</a:t>
            </a:r>
          </a:p>
          <a:p>
            <a:pPr marL="457200" indent="-457200">
              <a:buFontTx/>
              <a:buChar char="-"/>
            </a:pPr>
            <a:r>
              <a:rPr lang="ru-RU" dirty="0" smtClean="0"/>
              <a:t>Нецелесообразно при частых изменениях в продукте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056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29768">
              <a:defRPr sz="5076" b="1"/>
            </a:pPr>
            <a:r>
              <a:rPr lang="ru-RU" sz="3600" dirty="0" smtClean="0"/>
              <a:t>Сложно автоматизировать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457200" indent="-457200">
              <a:buFontTx/>
              <a:buChar char="-"/>
            </a:pPr>
            <a:r>
              <a:rPr lang="ru-RU" dirty="0" smtClean="0"/>
              <a:t>Проверка содержимого видео</a:t>
            </a:r>
          </a:p>
          <a:p>
            <a:pPr marL="457200" indent="-457200">
              <a:buFontTx/>
              <a:buChar char="-"/>
            </a:pPr>
            <a:r>
              <a:rPr lang="ru-RU" dirty="0" smtClean="0"/>
              <a:t>Проверка воспроизведения аудио</a:t>
            </a:r>
          </a:p>
          <a:p>
            <a:pPr marL="457200" indent="-457200">
              <a:buFontTx/>
              <a:buChar char="-"/>
            </a:pPr>
            <a:r>
              <a:rPr lang="ru-RU" dirty="0" err="1" smtClean="0"/>
              <a:t>Юзабилити</a:t>
            </a:r>
            <a:r>
              <a:rPr lang="ru-RU" dirty="0" smtClean="0"/>
              <a:t>-тестирование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8007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29768">
              <a:defRPr sz="5076" b="1"/>
            </a:pPr>
            <a:r>
              <a:rPr lang="ru-RU" sz="3600" dirty="0" smtClean="0"/>
              <a:t>Как определить выгодна ли будет автоматизация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8800" b="1" dirty="0" smtClean="0"/>
              <a:t>R</a:t>
            </a:r>
            <a:r>
              <a:rPr lang="en-US" sz="8800" dirty="0" smtClean="0"/>
              <a:t> Return</a:t>
            </a:r>
          </a:p>
          <a:p>
            <a:r>
              <a:rPr lang="en-US" sz="8800" b="1" dirty="0" smtClean="0"/>
              <a:t>O</a:t>
            </a:r>
            <a:r>
              <a:rPr lang="en-US" sz="8800" dirty="0" smtClean="0"/>
              <a:t> </a:t>
            </a:r>
            <a:r>
              <a:rPr lang="en-US" sz="8800" dirty="0"/>
              <a:t>O</a:t>
            </a:r>
            <a:r>
              <a:rPr lang="en-US" sz="8800" dirty="0" smtClean="0"/>
              <a:t>n</a:t>
            </a:r>
          </a:p>
          <a:p>
            <a:r>
              <a:rPr lang="en-US" sz="8800" dirty="0" smtClean="0"/>
              <a:t> </a:t>
            </a:r>
            <a:r>
              <a:rPr lang="en-US" sz="8800" b="1" dirty="0" smtClean="0"/>
              <a:t>I</a:t>
            </a:r>
            <a:r>
              <a:rPr lang="en-US" sz="8800" dirty="0" smtClean="0"/>
              <a:t>  Investment </a:t>
            </a:r>
            <a:endParaRPr sz="8800" dirty="0"/>
          </a:p>
        </p:txBody>
      </p:sp>
    </p:spTree>
    <p:extLst>
      <p:ext uri="{BB962C8B-B14F-4D97-AF65-F5344CB8AC3E}">
        <p14:creationId xmlns:p14="http://schemas.microsoft.com/office/powerpoint/2010/main" val="31083719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29768">
              <a:defRPr sz="5076" b="1"/>
            </a:pPr>
            <a:r>
              <a:rPr lang="en-US" sz="3600" dirty="0" smtClean="0"/>
              <a:t>ROI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US" sz="4000" dirty="0" smtClean="0"/>
              <a:t>ROI (return on investment) – </a:t>
            </a:r>
            <a:r>
              <a:rPr lang="ru-RU" sz="4000" dirty="0" smtClean="0"/>
              <a:t>финансовый коэффициент, иллюстрирующий уровень доходности или убыточности бизнеса, учитывая сумму сделанных в этот бизнес инвестиций.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260698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29768">
              <a:defRPr sz="5076" b="1"/>
            </a:pPr>
            <a:r>
              <a:rPr lang="en-US" sz="3600" dirty="0" smtClean="0"/>
              <a:t>ROI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/>
            <a:r>
              <a:rPr lang="en-US" sz="3600" dirty="0" smtClean="0"/>
              <a:t>ROI = </a:t>
            </a:r>
            <a:r>
              <a:rPr lang="ru-RU" sz="3600" dirty="0" smtClean="0"/>
              <a:t>Прибыль\Затраты = </a:t>
            </a:r>
          </a:p>
          <a:p>
            <a:pPr algn="ctr"/>
            <a:endParaRPr lang="ru-RU" sz="3600" dirty="0" smtClean="0"/>
          </a:p>
          <a:p>
            <a:pPr algn="ctr"/>
            <a:r>
              <a:rPr lang="ru-RU" sz="3600" dirty="0" smtClean="0"/>
              <a:t>Доходы – Затраты</a:t>
            </a:r>
          </a:p>
          <a:p>
            <a:pPr algn="ctr"/>
            <a:r>
              <a:rPr lang="ru-RU" sz="1800" dirty="0" smtClean="0"/>
              <a:t>________________________________</a:t>
            </a:r>
          </a:p>
          <a:p>
            <a:pPr algn="ctr"/>
            <a:r>
              <a:rPr lang="ru-RU" sz="3600" dirty="0" smtClean="0"/>
              <a:t>Затраты</a:t>
            </a:r>
          </a:p>
          <a:p>
            <a:r>
              <a:rPr lang="en-US" sz="3600" dirty="0" smtClean="0"/>
              <a:t>ROI = 1 </a:t>
            </a:r>
            <a:r>
              <a:rPr lang="ru-RU" sz="3600" i="1" dirty="0" smtClean="0"/>
              <a:t>Нормально</a:t>
            </a:r>
          </a:p>
          <a:p>
            <a:r>
              <a:rPr lang="en-US" sz="3600" dirty="0" smtClean="0"/>
              <a:t>ROI &gt;1 </a:t>
            </a:r>
            <a:r>
              <a:rPr lang="ru-RU" sz="3600" i="1" dirty="0" smtClean="0"/>
              <a:t>Хорошо</a:t>
            </a:r>
          </a:p>
          <a:p>
            <a:r>
              <a:rPr lang="en-US" sz="3600" dirty="0" smtClean="0"/>
              <a:t>ROI &lt; 1 </a:t>
            </a:r>
            <a:r>
              <a:rPr lang="ru-RU" sz="3600" i="1" dirty="0" smtClean="0"/>
              <a:t>Плохо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3315316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29768">
              <a:defRPr sz="5076" b="1"/>
            </a:pPr>
            <a:r>
              <a:rPr lang="ru-RU" sz="3600" dirty="0" smtClean="0"/>
              <a:t>Затраты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571500" indent="-571500">
              <a:buFontTx/>
              <a:buChar char="-"/>
            </a:pPr>
            <a:r>
              <a:rPr lang="ru-RU" sz="3600" dirty="0" smtClean="0"/>
              <a:t>Фиксированные</a:t>
            </a:r>
          </a:p>
          <a:p>
            <a:pPr marL="571500" indent="-571500">
              <a:buFontTx/>
              <a:buChar char="-"/>
            </a:pPr>
            <a:r>
              <a:rPr lang="ru-RU" sz="3600" dirty="0" smtClean="0"/>
              <a:t>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22270878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29768">
              <a:defRPr sz="5076" b="1"/>
            </a:pPr>
            <a:r>
              <a:rPr lang="ru-RU" sz="3600" dirty="0" smtClean="0"/>
              <a:t>Фиксированные затраты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571500" indent="-571500">
              <a:buFontTx/>
              <a:buChar char="-"/>
            </a:pPr>
            <a:r>
              <a:rPr lang="ru-RU" sz="3600" dirty="0" smtClean="0"/>
              <a:t>Стоимость лицензии инструмента</a:t>
            </a:r>
          </a:p>
          <a:p>
            <a:pPr marL="571500" indent="-571500">
              <a:buFontTx/>
              <a:buChar char="-"/>
            </a:pPr>
            <a:r>
              <a:rPr lang="ru-RU" sz="3600" dirty="0" smtClean="0"/>
              <a:t>Обучение и поиск специалистов по автоматизации</a:t>
            </a:r>
          </a:p>
          <a:p>
            <a:pPr marL="571500" indent="-571500">
              <a:buFontTx/>
              <a:buChar char="-"/>
            </a:pPr>
            <a:r>
              <a:rPr lang="ru-RU" sz="3600" dirty="0" smtClean="0"/>
              <a:t>Начальная подготовка </a:t>
            </a:r>
            <a:r>
              <a:rPr lang="ru-RU" sz="3600" dirty="0" err="1" smtClean="0"/>
              <a:t>фреймворка</a:t>
            </a:r>
            <a:endParaRPr lang="ru-RU" sz="3600" dirty="0" smtClean="0"/>
          </a:p>
          <a:p>
            <a:pPr marL="571500" indent="-571500">
              <a:buFontTx/>
              <a:buChar char="-"/>
            </a:pPr>
            <a:r>
              <a:rPr lang="ru-RU" sz="3600" dirty="0" smtClean="0"/>
              <a:t>Начальная подготовка инфраструктуры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6936235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29768">
              <a:defRPr sz="5076" b="1"/>
            </a:pPr>
            <a:r>
              <a:rPr lang="ru-RU" sz="3600" dirty="0" smtClean="0"/>
              <a:t>Переменные затраты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571500" indent="-571500">
              <a:buFontTx/>
              <a:buChar char="-"/>
            </a:pPr>
            <a:r>
              <a:rPr lang="ru-RU" sz="3600" dirty="0" smtClean="0"/>
              <a:t>Разработка тестов</a:t>
            </a:r>
          </a:p>
          <a:p>
            <a:pPr marL="571500" indent="-571500">
              <a:buFontTx/>
              <a:buChar char="-"/>
            </a:pPr>
            <a:r>
              <a:rPr lang="ru-RU" sz="3600" dirty="0" smtClean="0"/>
              <a:t>Запуск тестов</a:t>
            </a:r>
          </a:p>
          <a:p>
            <a:pPr marL="571500" indent="-571500">
              <a:buFontTx/>
              <a:buChar char="-"/>
            </a:pPr>
            <a:r>
              <a:rPr lang="ru-RU" sz="3600" dirty="0" smtClean="0"/>
              <a:t>Поддержка тестов</a:t>
            </a:r>
          </a:p>
          <a:p>
            <a:pPr marL="571500" indent="-571500">
              <a:buFontTx/>
              <a:buChar char="-"/>
            </a:pPr>
            <a:r>
              <a:rPr lang="ru-RU" sz="3600" dirty="0" smtClean="0"/>
              <a:t>Поддержка </a:t>
            </a:r>
            <a:r>
              <a:rPr lang="ru-RU" sz="3600" dirty="0" err="1" smtClean="0"/>
              <a:t>фреймворка</a:t>
            </a:r>
            <a:endParaRPr lang="ru-RU" sz="3600" dirty="0" smtClean="0"/>
          </a:p>
          <a:p>
            <a:pPr marL="571500" indent="-571500">
              <a:buFontTx/>
              <a:buChar char="-"/>
            </a:pPr>
            <a:r>
              <a:rPr lang="ru-RU" sz="3600" dirty="0" smtClean="0"/>
              <a:t>Поддержка инфраструктуры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13839423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29768">
              <a:defRPr sz="5076" b="1"/>
            </a:pPr>
            <a:r>
              <a:rPr lang="ru-RU" sz="3600" dirty="0" smtClean="0"/>
              <a:t>Прибыль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/>
            <a:r>
              <a:rPr lang="ru-RU" sz="3600" dirty="0" smtClean="0"/>
              <a:t>Прибыль = (</a:t>
            </a:r>
            <a:r>
              <a:rPr lang="en-US" sz="3600" dirty="0" smtClean="0"/>
              <a:t>X - Y</a:t>
            </a:r>
            <a:r>
              <a:rPr lang="ru-RU" sz="3600" dirty="0" smtClean="0"/>
              <a:t>)</a:t>
            </a:r>
            <a:r>
              <a:rPr lang="en-US" sz="3600" dirty="0" smtClean="0"/>
              <a:t>*N</a:t>
            </a:r>
          </a:p>
          <a:p>
            <a:r>
              <a:rPr lang="ru-RU" sz="3600" dirty="0" smtClean="0"/>
              <a:t>Где </a:t>
            </a:r>
          </a:p>
          <a:p>
            <a:r>
              <a:rPr lang="ru-RU" sz="3600" dirty="0" smtClean="0"/>
              <a:t>Х – время на ручное тестирование,</a:t>
            </a:r>
          </a:p>
          <a:p>
            <a:r>
              <a:rPr lang="en-US" sz="3600" dirty="0" smtClean="0"/>
              <a:t>Y</a:t>
            </a:r>
            <a:r>
              <a:rPr lang="ru-RU" sz="3600" dirty="0" smtClean="0"/>
              <a:t> – время на выполнение </a:t>
            </a:r>
            <a:r>
              <a:rPr lang="ru-RU" sz="3600" dirty="0" err="1" smtClean="0"/>
              <a:t>автотестов</a:t>
            </a:r>
            <a:r>
              <a:rPr lang="ru-RU" sz="3600" dirty="0" smtClean="0"/>
              <a:t>,</a:t>
            </a:r>
          </a:p>
          <a:p>
            <a:r>
              <a:rPr lang="en-US" sz="3600" dirty="0" smtClean="0"/>
              <a:t>N – </a:t>
            </a:r>
            <a:r>
              <a:rPr lang="ru-RU" sz="3600" dirty="0" smtClean="0"/>
              <a:t>кол-во запусков за определенный промежуток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35827733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29768">
              <a:defRPr sz="5076" b="1"/>
            </a:pPr>
            <a:r>
              <a:rPr lang="ru-RU" sz="3600" dirty="0" smtClean="0"/>
              <a:t>Как влиять на </a:t>
            </a:r>
            <a:r>
              <a:rPr lang="en-US" sz="3600" dirty="0" smtClean="0"/>
              <a:t>ROI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571500" indent="-571500">
              <a:buFontTx/>
              <a:buChar char="-"/>
            </a:pPr>
            <a:r>
              <a:rPr lang="ru-RU" sz="3600" dirty="0" smtClean="0"/>
              <a:t>Чаще запускайте тесты</a:t>
            </a:r>
          </a:p>
          <a:p>
            <a:pPr marL="571500" indent="-571500">
              <a:buFontTx/>
              <a:buChar char="-"/>
            </a:pPr>
            <a:r>
              <a:rPr lang="ru-RU" sz="3600" dirty="0" smtClean="0"/>
              <a:t>В первую очередь выгодные тесты</a:t>
            </a:r>
          </a:p>
          <a:p>
            <a:pPr marL="571500" indent="-571500">
              <a:buFontTx/>
              <a:buChar char="-"/>
            </a:pPr>
            <a:r>
              <a:rPr lang="ru-RU" sz="3600" dirty="0" smtClean="0"/>
              <a:t>Оптимизируйте </a:t>
            </a:r>
            <a:r>
              <a:rPr lang="ru-RU" sz="3600" dirty="0" err="1" smtClean="0"/>
              <a:t>фреймворк</a:t>
            </a:r>
            <a:endParaRPr lang="ru-RU" sz="3600" dirty="0" smtClean="0"/>
          </a:p>
          <a:p>
            <a:pPr marL="571500" indent="-571500">
              <a:buFontTx/>
              <a:buChar char="-"/>
            </a:pPr>
            <a:r>
              <a:rPr lang="ru-RU" sz="3600" dirty="0" smtClean="0"/>
              <a:t>Оптимизируйте </a:t>
            </a:r>
            <a:r>
              <a:rPr lang="ru-RU" sz="3600" dirty="0" err="1" smtClean="0"/>
              <a:t>автотесты</a:t>
            </a:r>
            <a:endParaRPr lang="ru-RU" sz="3600" dirty="0" smtClean="0"/>
          </a:p>
          <a:p>
            <a:pPr marL="571500" indent="-571500">
              <a:buFontTx/>
              <a:buChar char="-"/>
            </a:pPr>
            <a:r>
              <a:rPr lang="ru-RU" sz="3600" dirty="0" smtClean="0"/>
              <a:t>Делайте постоянные замеры </a:t>
            </a:r>
            <a:r>
              <a:rPr lang="en-US" sz="3600" dirty="0" smtClean="0"/>
              <a:t>ROI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2182963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/>
          <a:p>
            <a:pPr defTabSz="429768">
              <a:defRPr sz="5076" b="1"/>
            </a:pPr>
            <a:r>
              <a:rPr lang="ru-RU" dirty="0" smtClean="0"/>
              <a:t>Что это такое?</a:t>
            </a:r>
            <a:endParaRPr dirty="0"/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b="1" dirty="0" smtClean="0"/>
              <a:t>Автоматизация тестирования </a:t>
            </a:r>
            <a:r>
              <a:rPr lang="ru-RU" dirty="0" smtClean="0"/>
              <a:t>– это процесс тестирование программного обеспечения, при котором основные функции и шаги теста, такие как запуск, инициализация, выполнение, анализ и выдача результата, производятся автоматически с помощью инструментов для автоматизированного тестирования.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29768">
              <a:defRPr sz="5076" b="1"/>
            </a:pPr>
            <a:r>
              <a:rPr lang="ru-RU" sz="3600" dirty="0" smtClean="0"/>
              <a:t>Эффективные тестовые прогоны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2400" dirty="0" smtClean="0"/>
              <a:t>Время прогона </a:t>
            </a:r>
            <a:r>
              <a:rPr lang="ru-RU" sz="2400" dirty="0" err="1" smtClean="0"/>
              <a:t>автотеста</a:t>
            </a:r>
            <a:r>
              <a:rPr lang="ru-RU" sz="2400" dirty="0" smtClean="0"/>
              <a:t> </a:t>
            </a:r>
            <a:r>
              <a:rPr lang="en-US" sz="2400" dirty="0" smtClean="0"/>
              <a:t>&lt; </a:t>
            </a:r>
            <a:r>
              <a:rPr lang="ru-RU" sz="2400" dirty="0" smtClean="0"/>
              <a:t>Время прогона теста руками</a:t>
            </a:r>
          </a:p>
          <a:p>
            <a:endParaRPr lang="ru-RU" sz="2400" dirty="0"/>
          </a:p>
          <a:p>
            <a:r>
              <a:rPr lang="ru-RU" sz="2400" dirty="0" smtClean="0"/>
              <a:t>Не стоит прогонять </a:t>
            </a:r>
            <a:r>
              <a:rPr lang="ru-RU" sz="2400" dirty="0" err="1" smtClean="0"/>
              <a:t>автотесты</a:t>
            </a:r>
            <a:r>
              <a:rPr lang="ru-RU" sz="2400" dirty="0" smtClean="0"/>
              <a:t> «в холостую»</a:t>
            </a:r>
          </a:p>
        </p:txBody>
      </p:sp>
    </p:spTree>
    <p:extLst>
      <p:ext uri="{BB962C8B-B14F-4D97-AF65-F5344CB8AC3E}">
        <p14:creationId xmlns:p14="http://schemas.microsoft.com/office/powerpoint/2010/main" val="12462586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29768">
              <a:defRPr sz="5076" b="1"/>
            </a:pPr>
            <a:r>
              <a:rPr lang="ru-RU" sz="3600" dirty="0" smtClean="0"/>
              <a:t>Выгодные </a:t>
            </a:r>
            <a:r>
              <a:rPr lang="ru-RU" sz="3600" dirty="0" err="1" smtClean="0"/>
              <a:t>автотесты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342900" indent="-342900">
              <a:buFontTx/>
              <a:buChar char="-"/>
            </a:pPr>
            <a:r>
              <a:rPr lang="ru-RU" sz="2400" dirty="0" smtClean="0"/>
              <a:t>Минимальная сложность разработки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Минимальная сложность поддержки</a:t>
            </a:r>
          </a:p>
          <a:p>
            <a:pPr marL="342900" indent="-342900">
              <a:buFontTx/>
              <a:buChar char="-"/>
            </a:pPr>
            <a:r>
              <a:rPr lang="ru-RU" sz="2400" dirty="0" smtClean="0"/>
              <a:t>Максимальная важность</a:t>
            </a:r>
          </a:p>
        </p:txBody>
      </p:sp>
    </p:spTree>
    <p:extLst>
      <p:ext uri="{BB962C8B-B14F-4D97-AF65-F5344CB8AC3E}">
        <p14:creationId xmlns:p14="http://schemas.microsoft.com/office/powerpoint/2010/main" val="2139555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29768">
              <a:defRPr sz="5076" b="1"/>
            </a:pPr>
            <a:r>
              <a:rPr lang="ru-RU" sz="3600" dirty="0" smtClean="0"/>
              <a:t>Фреймворк и </a:t>
            </a:r>
            <a:r>
              <a:rPr lang="ru-RU" sz="3600" dirty="0" err="1" smtClean="0"/>
              <a:t>автотесты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342900" indent="-342900">
              <a:buFontTx/>
              <a:buChar char="-"/>
            </a:pPr>
            <a:r>
              <a:rPr lang="ru-RU" sz="3600" dirty="0" smtClean="0"/>
              <a:t>Оптимизация времени на поддержку </a:t>
            </a:r>
            <a:r>
              <a:rPr lang="ru-RU" sz="3600" dirty="0" err="1" smtClean="0"/>
              <a:t>фреймворка</a:t>
            </a:r>
            <a:endParaRPr lang="ru-RU" sz="3600" dirty="0" smtClean="0"/>
          </a:p>
          <a:p>
            <a:pPr marL="342900" indent="-342900">
              <a:buFontTx/>
              <a:buChar char="-"/>
            </a:pPr>
            <a:r>
              <a:rPr lang="ru-RU" sz="3600" dirty="0" smtClean="0"/>
              <a:t>Замер и оптимизация времени прохождения </a:t>
            </a:r>
            <a:r>
              <a:rPr lang="ru-RU" sz="3600" dirty="0" err="1" smtClean="0"/>
              <a:t>автотеста</a:t>
            </a:r>
            <a:r>
              <a:rPr lang="ru-RU" sz="36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ru-RU" sz="3600" dirty="0" smtClean="0"/>
              <a:t>Оптимизация времени на поддержку </a:t>
            </a:r>
            <a:r>
              <a:rPr lang="ru-RU" sz="3600" dirty="0" err="1" smtClean="0"/>
              <a:t>автотеста</a:t>
            </a:r>
            <a:r>
              <a:rPr lang="ru-RU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8781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429768">
              <a:defRPr sz="5076" b="1"/>
            </a:pPr>
            <a:r>
              <a:rPr lang="ru-RU" sz="3600" dirty="0" smtClean="0"/>
              <a:t>Постоянные замеры </a:t>
            </a:r>
            <a:r>
              <a:rPr lang="en-US" sz="3600" dirty="0" smtClean="0"/>
              <a:t>ROI</a:t>
            </a:r>
            <a:endParaRPr sz="3600" dirty="0"/>
          </a:p>
        </p:txBody>
      </p:sp>
      <p:sp>
        <p:nvSpPr>
          <p:cNvPr id="233" name="Shape 233"/>
          <p:cNvSpPr>
            <a:spLocks noGrp="1"/>
          </p:cNvSpPr>
          <p:nvPr>
            <p:ph type="sldNum" sz="quarter" idx="4294967295"/>
          </p:nvPr>
        </p:nvSpPr>
        <p:spPr>
          <a:xfrm>
            <a:off x="8604157" y="6413922"/>
            <a:ext cx="301904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234" name="Shape 23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ru-RU" sz="3600" dirty="0" smtClean="0"/>
              <a:t>Собирайте метрики и </a:t>
            </a:r>
            <a:r>
              <a:rPr lang="ru-RU" sz="3600" dirty="0" err="1" smtClean="0"/>
              <a:t>повозможности</a:t>
            </a:r>
            <a:r>
              <a:rPr lang="ru-RU" sz="3600" dirty="0" smtClean="0"/>
              <a:t> влияйте на </a:t>
            </a:r>
            <a:r>
              <a:rPr lang="en-US" sz="3600" dirty="0" smtClean="0"/>
              <a:t>ROI</a:t>
            </a: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24966182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rPr lang="ru-RU" dirty="0" smtClean="0"/>
              <a:t>Из чего состоит?</a:t>
            </a:r>
            <a:endParaRPr dirty="0"/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457200" indent="-457200">
              <a:buFontTx/>
              <a:buChar char="-"/>
            </a:pPr>
            <a:r>
              <a:rPr lang="ru-RU" dirty="0" err="1"/>
              <a:t>А</a:t>
            </a:r>
            <a:r>
              <a:rPr lang="ru-RU" dirty="0" err="1" smtClean="0"/>
              <a:t>втотесты</a:t>
            </a:r>
            <a:endParaRPr lang="ru-RU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rPr lang="ru-RU" dirty="0" smtClean="0"/>
              <a:t>Из чего состоит?</a:t>
            </a:r>
            <a:endParaRPr dirty="0"/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457200" indent="-457200">
              <a:buFontTx/>
              <a:buChar char="-"/>
            </a:pPr>
            <a:r>
              <a:rPr lang="ru-RU" dirty="0" err="1" smtClean="0"/>
              <a:t>Автотесты</a:t>
            </a:r>
            <a:endParaRPr lang="ru-RU" dirty="0" smtClean="0"/>
          </a:p>
          <a:p>
            <a:pPr marL="457200" indent="-457200">
              <a:buFontTx/>
              <a:buChar char="-"/>
            </a:pPr>
            <a:r>
              <a:rPr lang="ru-RU" dirty="0" smtClean="0"/>
              <a:t>Система запуска</a:t>
            </a:r>
          </a:p>
        </p:txBody>
      </p:sp>
    </p:spTree>
    <p:extLst>
      <p:ext uri="{BB962C8B-B14F-4D97-AF65-F5344CB8AC3E}">
        <p14:creationId xmlns:p14="http://schemas.microsoft.com/office/powerpoint/2010/main" val="7410476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292146" y="258969"/>
            <a:ext cx="7514726" cy="868990"/>
          </a:xfrm>
          <a:prstGeom prst="rect">
            <a:avLst/>
          </a:prstGeom>
        </p:spPr>
        <p:txBody>
          <a:bodyPr/>
          <a:lstStyle>
            <a:lvl1pPr defTabSz="429768">
              <a:defRPr sz="5076" b="1"/>
            </a:lvl1pPr>
          </a:lstStyle>
          <a:p>
            <a:r>
              <a:rPr lang="ru-RU" dirty="0" smtClean="0"/>
              <a:t>Из чего состоит?</a:t>
            </a:r>
            <a:endParaRPr dirty="0"/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194" name="Shape 194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457200" indent="-457200">
              <a:buFontTx/>
              <a:buChar char="-"/>
            </a:pPr>
            <a:r>
              <a:rPr lang="ru-RU" dirty="0" err="1" smtClean="0"/>
              <a:t>Автотесты</a:t>
            </a:r>
            <a:endParaRPr lang="ru-RU" dirty="0" smtClean="0"/>
          </a:p>
          <a:p>
            <a:pPr marL="457200" indent="-457200">
              <a:buFontTx/>
              <a:buChar char="-"/>
            </a:pPr>
            <a:r>
              <a:rPr lang="ru-RU" dirty="0" smtClean="0"/>
              <a:t>Система запуска</a:t>
            </a:r>
          </a:p>
          <a:p>
            <a:pPr marL="457200" indent="-457200">
              <a:buFontTx/>
              <a:buChar char="-"/>
            </a:pPr>
            <a:r>
              <a:rPr lang="ru-RU" dirty="0" smtClean="0"/>
              <a:t>Анализ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35115377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556550" y="347103"/>
            <a:ext cx="6527296" cy="50119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9768">
              <a:defRPr sz="5076" b="1"/>
            </a:lvl1pPr>
          </a:lstStyle>
          <a:p>
            <a:r>
              <a:rPr lang="ru-RU" dirty="0" smtClean="0"/>
              <a:t>Зачем нужна автоматизация?</a:t>
            </a:r>
            <a:endParaRPr dirty="0"/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Избавление от рутины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556550" y="347103"/>
            <a:ext cx="6527296" cy="50119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9768">
              <a:defRPr sz="5076" b="1"/>
            </a:lvl1pPr>
          </a:lstStyle>
          <a:p>
            <a:r>
              <a:rPr lang="ru-RU" dirty="0" smtClean="0"/>
              <a:t>Зачем нужна автоматизация?</a:t>
            </a:r>
            <a:endParaRPr dirty="0"/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Избавление от рутины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Регрессионное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8554696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556550" y="347103"/>
            <a:ext cx="6527296" cy="50119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29768">
              <a:defRPr sz="5076" b="1"/>
            </a:lvl1pPr>
          </a:lstStyle>
          <a:p>
            <a:r>
              <a:rPr lang="ru-RU" dirty="0" smtClean="0"/>
              <a:t>Зачем нужна автоматизация?</a:t>
            </a:r>
            <a:endParaRPr dirty="0"/>
          </a:p>
        </p:txBody>
      </p:sp>
      <p:sp>
        <p:nvSpPr>
          <p:cNvPr id="201" name="Shape 201"/>
          <p:cNvSpPr>
            <a:spLocks noGrp="1"/>
          </p:cNvSpPr>
          <p:nvPr>
            <p:ph type="sldNum" sz="quarter" idx="4294967295"/>
          </p:nvPr>
        </p:nvSpPr>
        <p:spPr>
          <a:xfrm>
            <a:off x="8653597" y="6413921"/>
            <a:ext cx="203021" cy="30733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475993" y="1545728"/>
            <a:ext cx="7527729" cy="4600643"/>
          </a:xfrm>
          <a:prstGeom prst="rect">
            <a:avLst/>
          </a:prstGeom>
        </p:spPr>
        <p:txBody>
          <a:bodyPr/>
          <a:lstStyle/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Избавление от рутины</a:t>
            </a:r>
          </a:p>
          <a:p>
            <a:pPr marL="457200" indent="-457200">
              <a:buSzTx/>
              <a:buFontTx/>
              <a:buChar char="-"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ru-RU" dirty="0" smtClean="0"/>
              <a:t>Регрессионное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2983470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644</Words>
  <Application>Microsoft Office PowerPoint</Application>
  <PresentationFormat>Экран (4:3)</PresentationFormat>
  <Paragraphs>185</Paragraphs>
  <Slides>34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Calibri</vt:lpstr>
      <vt:lpstr>Helvetica</vt:lpstr>
      <vt:lpstr>HelveticaNeueCyr-Bold</vt:lpstr>
      <vt:lpstr>HelveticaNeueCyr-Roman</vt:lpstr>
      <vt:lpstr>Lucida Grande</vt:lpstr>
      <vt:lpstr>Times New Roman</vt:lpstr>
      <vt:lpstr>Wingdings</vt:lpstr>
      <vt:lpstr>Office Theme</vt:lpstr>
      <vt:lpstr>Занятие №12. Автоматизация тестирования.</vt:lpstr>
      <vt:lpstr>На этом занятии Вы узнаете:</vt:lpstr>
      <vt:lpstr>Что это такое?</vt:lpstr>
      <vt:lpstr>Из чего состоит?</vt:lpstr>
      <vt:lpstr>Из чего состоит?</vt:lpstr>
      <vt:lpstr>Из чего состоит?</vt:lpstr>
      <vt:lpstr>Зачем нужна автоматизация?</vt:lpstr>
      <vt:lpstr>Зачем нужна автоматизация?</vt:lpstr>
      <vt:lpstr>Зачем нужна автоматизация?</vt:lpstr>
      <vt:lpstr>Объект тестирования</vt:lpstr>
      <vt:lpstr>Критерии выбора инструмента</vt:lpstr>
      <vt:lpstr>Платные инструменты</vt:lpstr>
      <vt:lpstr> Бесплатные инструменты</vt:lpstr>
      <vt:lpstr> Базовая классификация</vt:lpstr>
      <vt:lpstr> Selenium</vt:lpstr>
      <vt:lpstr>Компоненты Selenium</vt:lpstr>
      <vt:lpstr>Организация тестирования</vt:lpstr>
      <vt:lpstr>Пример теста</vt:lpstr>
      <vt:lpstr>Преимущества автоматизации</vt:lpstr>
      <vt:lpstr>Недостатки автоматизации</vt:lpstr>
      <vt:lpstr>Сложно автоматизировать</vt:lpstr>
      <vt:lpstr>Как определить выгодна ли будет автоматизация</vt:lpstr>
      <vt:lpstr>ROI</vt:lpstr>
      <vt:lpstr>ROI</vt:lpstr>
      <vt:lpstr>Затраты</vt:lpstr>
      <vt:lpstr>Фиксированные затраты</vt:lpstr>
      <vt:lpstr>Переменные затраты</vt:lpstr>
      <vt:lpstr>Прибыль</vt:lpstr>
      <vt:lpstr>Как влиять на ROI</vt:lpstr>
      <vt:lpstr>Эффективные тестовые прогоны</vt:lpstr>
      <vt:lpstr>Выгодные автотесты</vt:lpstr>
      <vt:lpstr>Фреймворк и автотесты</vt:lpstr>
      <vt:lpstr>Постоянные замеры ROI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№8. Особенности тестирования iOS и Android.</dc:title>
  <cp:lastModifiedBy>Chepikova Maria</cp:lastModifiedBy>
  <cp:revision>43</cp:revision>
  <dcterms:modified xsi:type="dcterms:W3CDTF">2016-05-13T07:06:22Z</dcterms:modified>
</cp:coreProperties>
</file>