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0"/>
  </p:notesMasterIdLst>
  <p:sldIdLst>
    <p:sldId id="285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284" r:id="rId22"/>
    <p:sldId id="257" r:id="rId23"/>
    <p:sldId id="258" r:id="rId24"/>
    <p:sldId id="259" r:id="rId25"/>
    <p:sldId id="260" r:id="rId26"/>
    <p:sldId id="261" r:id="rId27"/>
    <p:sldId id="262" r:id="rId28"/>
    <p:sldId id="263" r:id="rId29"/>
    <p:sldId id="264" r:id="rId30"/>
    <p:sldId id="265" r:id="rId31"/>
    <p:sldId id="266" r:id="rId32"/>
    <p:sldId id="267" r:id="rId33"/>
    <p:sldId id="268" r:id="rId34"/>
    <p:sldId id="269" r:id="rId35"/>
    <p:sldId id="270" r:id="rId36"/>
    <p:sldId id="271" r:id="rId37"/>
    <p:sldId id="272" r:id="rId38"/>
    <p:sldId id="273" r:id="rId39"/>
    <p:sldId id="275" r:id="rId40"/>
    <p:sldId id="276" r:id="rId41"/>
    <p:sldId id="277" r:id="rId42"/>
    <p:sldId id="278" r:id="rId43"/>
    <p:sldId id="279" r:id="rId44"/>
    <p:sldId id="280" r:id="rId45"/>
    <p:sldId id="282" r:id="rId46"/>
    <p:sldId id="281" r:id="rId47"/>
    <p:sldId id="283" r:id="rId48"/>
    <p:sldId id="274" r:id="rId49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4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8" name="Shape 17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084512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Титульный ли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2.jpeg" descr="titul_00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xfrm>
            <a:off x="401051" y="2286006"/>
            <a:ext cx="8424899" cy="3318566"/>
          </a:xfrm>
          <a:prstGeom prst="rect">
            <a:avLst/>
          </a:prstGeom>
        </p:spPr>
        <p:txBody>
          <a:bodyPr anchor="b"/>
          <a:lstStyle>
            <a:lvl1pPr algn="r">
              <a:defRPr sz="7200">
                <a:solidFill>
                  <a:srgbClr val="FFFFFF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6" name="Shape 16"/>
          <p:cNvSpPr>
            <a:spLocks noGrp="1"/>
          </p:cNvSpPr>
          <p:nvPr>
            <p:ph type="body" sz="quarter" idx="1"/>
          </p:nvPr>
        </p:nvSpPr>
        <p:spPr>
          <a:xfrm>
            <a:off x="6191689" y="6142306"/>
            <a:ext cx="2634260" cy="476625"/>
          </a:xfrm>
          <a:prstGeom prst="rect">
            <a:avLst/>
          </a:prstGeom>
        </p:spPr>
        <p:txBody>
          <a:bodyPr anchor="ctr"/>
          <a:lstStyle>
            <a:lvl1pPr algn="r">
              <a:lnSpc>
                <a:spcPct val="100000"/>
              </a:lnSpc>
              <a:defRPr>
                <a:solidFill>
                  <a:srgbClr val="C1010D"/>
                </a:solidFill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lvl1pPr>
            <a:lvl2pPr marL="702127" indent="-244927" algn="r">
              <a:lnSpc>
                <a:spcPct val="100000"/>
              </a:lnSpc>
              <a:buChar char="–"/>
              <a:defRPr>
                <a:solidFill>
                  <a:srgbClr val="C1010D"/>
                </a:solidFill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lvl2pPr>
            <a:lvl3pPr marL="1143000" indent="-228600" algn="r">
              <a:lnSpc>
                <a:spcPct val="100000"/>
              </a:lnSpc>
              <a:buChar char="•"/>
              <a:defRPr>
                <a:solidFill>
                  <a:srgbClr val="C1010D"/>
                </a:solidFill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lvl3pPr>
            <a:lvl4pPr marL="1645920" indent="-274319" algn="r">
              <a:lnSpc>
                <a:spcPct val="100000"/>
              </a:lnSpc>
              <a:buChar char="–"/>
              <a:defRPr>
                <a:solidFill>
                  <a:srgbClr val="C1010D"/>
                </a:solidFill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lvl4pPr>
            <a:lvl5pPr marL="2103120" indent="-274320" algn="r">
              <a:lnSpc>
                <a:spcPct val="100000"/>
              </a:lnSpc>
              <a:buChar char="»"/>
              <a:defRPr>
                <a:solidFill>
                  <a:srgbClr val="C1010D"/>
                </a:solidFill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7" name="Shape 17"/>
          <p:cNvSpPr>
            <a:spLocks noGrp="1"/>
          </p:cNvSpPr>
          <p:nvPr>
            <p:ph type="body" sz="quarter" idx="13"/>
          </p:nvPr>
        </p:nvSpPr>
        <p:spPr>
          <a:xfrm>
            <a:off x="6745933" y="1653720"/>
            <a:ext cx="2080014" cy="476625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18" name="Shape 18"/>
          <p:cNvSpPr>
            <a:spLocks noGrp="1"/>
          </p:cNvSpPr>
          <p:nvPr>
            <p:ph type="sldNum" sz="quarter" idx="2"/>
          </p:nvPr>
        </p:nvSpPr>
        <p:spPr>
          <a:xfrm>
            <a:off x="6289220" y="6221731"/>
            <a:ext cx="263980" cy="269239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люсы и мину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106" name="Shape 106"/>
          <p:cNvSpPr>
            <a:spLocks noGrp="1"/>
          </p:cNvSpPr>
          <p:nvPr>
            <p:ph type="body" sz="half" idx="1"/>
          </p:nvPr>
        </p:nvSpPr>
        <p:spPr>
          <a:xfrm>
            <a:off x="611460" y="1596531"/>
            <a:ext cx="3207518" cy="4533504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C0020D"/>
              </a:buClr>
              <a:buSzPct val="100000"/>
              <a:buFont typeface="Lucida Grande"/>
              <a:buChar char="+"/>
              <a:defRPr sz="2200">
                <a:latin typeface="+mn-lt"/>
                <a:ea typeface="+mn-ea"/>
                <a:cs typeface="+mn-cs"/>
                <a:sym typeface="Calibri"/>
              </a:defRPr>
            </a:lvl1pPr>
            <a:lvl2pPr marL="0" indent="0">
              <a:buClr>
                <a:srgbClr val="C0020D"/>
              </a:buClr>
              <a:buSzTx/>
              <a:buFont typeface="Lucida Grande"/>
              <a:buNone/>
              <a:defRPr sz="2200">
                <a:latin typeface="+mn-lt"/>
                <a:ea typeface="+mn-ea"/>
                <a:cs typeface="+mn-cs"/>
                <a:sym typeface="Calibri"/>
              </a:defRPr>
            </a:lvl2pPr>
            <a:lvl3pPr marL="0" indent="0">
              <a:buClr>
                <a:srgbClr val="C0020D"/>
              </a:buClr>
              <a:buSzTx/>
              <a:buFont typeface="Lucida Grande"/>
              <a:buNone/>
              <a:defRPr sz="2200">
                <a:latin typeface="+mn-lt"/>
                <a:ea typeface="+mn-ea"/>
                <a:cs typeface="+mn-cs"/>
                <a:sym typeface="Calibri"/>
              </a:defRPr>
            </a:lvl3pPr>
            <a:lvl4pPr marL="0" indent="0">
              <a:buClr>
                <a:srgbClr val="C0020D"/>
              </a:buClr>
              <a:buSzTx/>
              <a:buFont typeface="Lucida Grande"/>
              <a:buNone/>
              <a:defRPr sz="2200">
                <a:latin typeface="+mn-lt"/>
                <a:ea typeface="+mn-ea"/>
                <a:cs typeface="+mn-cs"/>
                <a:sym typeface="Calibri"/>
              </a:defRPr>
            </a:lvl4pPr>
            <a:lvl5pPr marL="0" indent="0">
              <a:buClr>
                <a:srgbClr val="C0020D"/>
              </a:buClr>
              <a:buSzTx/>
              <a:buFont typeface="Lucida Grande"/>
              <a:buNone/>
              <a:defRPr sz="2200"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7" name="Shape 107"/>
          <p:cNvSpPr>
            <a:spLocks noGrp="1"/>
          </p:cNvSpPr>
          <p:nvPr>
            <p:ph type="body" sz="half" idx="13"/>
          </p:nvPr>
        </p:nvSpPr>
        <p:spPr>
          <a:xfrm>
            <a:off x="4931671" y="1596529"/>
            <a:ext cx="3207518" cy="453350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8" name="Shape 108"/>
          <p:cNvSpPr/>
          <p:nvPr/>
        </p:nvSpPr>
        <p:spPr>
          <a:xfrm flipH="1">
            <a:off x="4324117" y="1596571"/>
            <a:ext cx="1" cy="4533463"/>
          </a:xfrm>
          <a:prstGeom prst="line">
            <a:avLst/>
          </a:prstGeom>
          <a:ln w="19050">
            <a:solidFill>
              <a:srgbClr val="C0020D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09" name="Shape 10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Два вертикальны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117" name="Shape 117"/>
          <p:cNvSpPr>
            <a:spLocks noGrp="1"/>
          </p:cNvSpPr>
          <p:nvPr>
            <p:ph type="body" sz="half" idx="1"/>
          </p:nvPr>
        </p:nvSpPr>
        <p:spPr>
          <a:xfrm>
            <a:off x="625975" y="1596958"/>
            <a:ext cx="3646174" cy="449904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</a:lvl1pPr>
            <a:lvl2pPr marL="0" indent="0">
              <a:lnSpc>
                <a:spcPct val="100000"/>
              </a:lnSpc>
              <a:buSzTx/>
              <a:buNone/>
            </a:lvl2pPr>
            <a:lvl3pPr marL="0" indent="0">
              <a:lnSpc>
                <a:spcPct val="100000"/>
              </a:lnSpc>
              <a:buSzTx/>
              <a:buNone/>
            </a:lvl3pPr>
            <a:lvl4pPr marL="0" indent="0">
              <a:lnSpc>
                <a:spcPct val="100000"/>
              </a:lnSpc>
              <a:buSzTx/>
              <a:buNone/>
            </a:lvl4pPr>
            <a:lvl5pPr marL="0" indent="0">
              <a:lnSpc>
                <a:spcPct val="100000"/>
              </a:lnSpc>
              <a:buSzTx/>
              <a:buNone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18" name="Shape 1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 rot="3544514">
            <a:off x="8537471" y="6349893"/>
            <a:ext cx="437059" cy="437059"/>
          </a:xfrm>
          <a:prstGeom prst="ellipse">
            <a:avLst/>
          </a:prstGeom>
          <a:solidFill>
            <a:srgbClr val="C1010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pic>
        <p:nvPicPr>
          <p:cNvPr id="126" name="image1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8006591" y="209072"/>
            <a:ext cx="899280" cy="899280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Shape 1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Домашнее зад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217353" y="445265"/>
            <a:ext cx="4099202" cy="523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 defTabSz="914377">
              <a:lnSpc>
                <a:spcPct val="90000"/>
              </a:lnSpc>
              <a:defRPr sz="2800" b="1">
                <a:solidFill>
                  <a:srgbClr val="C0020D"/>
                </a:solidFill>
              </a:defRPr>
            </a:lvl1pPr>
          </a:lstStyle>
          <a:p>
            <a:r>
              <a:t>Домашнее задание №</a:t>
            </a:r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4131176" y="427622"/>
            <a:ext cx="1406024" cy="47662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spcBef>
                <a:spcPts val="900"/>
              </a:spcBef>
              <a:defRPr sz="4000" b="1">
                <a:solidFill>
                  <a:srgbClr val="C0020D"/>
                </a:solidFill>
              </a:defRPr>
            </a:lvl1pPr>
            <a:lvl2pPr marL="865414" indent="-408213">
              <a:lnSpc>
                <a:spcPct val="100000"/>
              </a:lnSpc>
              <a:spcBef>
                <a:spcPts val="900"/>
              </a:spcBef>
              <a:buChar char="–"/>
              <a:defRPr sz="4000" b="1">
                <a:solidFill>
                  <a:srgbClr val="C0020D"/>
                </a:solidFill>
              </a:defRPr>
            </a:lvl2pPr>
            <a:lvl3pPr marL="1295400" indent="-381000">
              <a:lnSpc>
                <a:spcPct val="100000"/>
              </a:lnSpc>
              <a:spcBef>
                <a:spcPts val="900"/>
              </a:spcBef>
              <a:buChar char="•"/>
              <a:defRPr sz="4000" b="1">
                <a:solidFill>
                  <a:srgbClr val="C0020D"/>
                </a:solidFill>
              </a:defRPr>
            </a:lvl3pPr>
            <a:lvl4pPr marL="1828800" indent="-457200">
              <a:lnSpc>
                <a:spcPct val="100000"/>
              </a:lnSpc>
              <a:spcBef>
                <a:spcPts val="900"/>
              </a:spcBef>
              <a:buChar char="–"/>
              <a:defRPr sz="4000" b="1">
                <a:solidFill>
                  <a:srgbClr val="C0020D"/>
                </a:solidFill>
              </a:defRPr>
            </a:lvl4pPr>
            <a:lvl5pPr marL="2286000" indent="-457200">
              <a:lnSpc>
                <a:spcPct val="100000"/>
              </a:lnSpc>
              <a:spcBef>
                <a:spcPts val="900"/>
              </a:spcBef>
              <a:buChar char="»"/>
              <a:defRPr sz="4000" b="1">
                <a:solidFill>
                  <a:srgbClr val="C0020D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6" name="Shape 136"/>
          <p:cNvSpPr>
            <a:spLocks noGrp="1"/>
          </p:cNvSpPr>
          <p:nvPr>
            <p:ph type="body" sz="half" idx="13"/>
          </p:nvPr>
        </p:nvSpPr>
        <p:spPr>
          <a:xfrm>
            <a:off x="611459" y="1582443"/>
            <a:ext cx="7527729" cy="32217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611459" y="5001266"/>
            <a:ext cx="1857335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400" b="1">
                <a:solidFill>
                  <a:srgbClr val="C0020D"/>
                </a:solidFill>
              </a:defRPr>
            </a:lvl1pPr>
          </a:lstStyle>
          <a:p>
            <a:r>
              <a:t>Срок сдачи</a:t>
            </a:r>
          </a:p>
        </p:txBody>
      </p:sp>
      <p:sp>
        <p:nvSpPr>
          <p:cNvPr id="138" name="Shape 138"/>
          <p:cNvSpPr>
            <a:spLocks noGrp="1"/>
          </p:cNvSpPr>
          <p:nvPr>
            <p:ph type="body" sz="quarter" idx="14"/>
          </p:nvPr>
        </p:nvSpPr>
        <p:spPr>
          <a:xfrm>
            <a:off x="611458" y="5449049"/>
            <a:ext cx="3397794" cy="519354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image2.jpeg" descr="titul_00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Shape 147"/>
          <p:cNvSpPr/>
          <p:nvPr/>
        </p:nvSpPr>
        <p:spPr>
          <a:xfrm>
            <a:off x="0" y="4922749"/>
            <a:ext cx="9144000" cy="20362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C0020D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xfrm>
            <a:off x="1639484" y="5122769"/>
            <a:ext cx="5865034" cy="476625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spcBef>
                <a:spcPts val="600"/>
              </a:spcBef>
              <a:defRPr sz="2800">
                <a:solidFill>
                  <a:srgbClr val="262626"/>
                </a:solidFill>
                <a:latin typeface="HelveticaNeueCyr-Bold"/>
                <a:ea typeface="HelveticaNeueCyr-Bold"/>
                <a:cs typeface="HelveticaNeueCyr-Bold"/>
                <a:sym typeface="HelveticaNeueCyr-Bold"/>
              </a:defRPr>
            </a:lvl1pPr>
            <a:lvl2pPr marL="742950" indent="-285750" algn="ctr">
              <a:lnSpc>
                <a:spcPct val="100000"/>
              </a:lnSpc>
              <a:spcBef>
                <a:spcPts val="600"/>
              </a:spcBef>
              <a:buChar char="–"/>
              <a:defRPr sz="2800">
                <a:solidFill>
                  <a:srgbClr val="262626"/>
                </a:solidFill>
                <a:latin typeface="HelveticaNeueCyr-Bold"/>
                <a:ea typeface="HelveticaNeueCyr-Bold"/>
                <a:cs typeface="HelveticaNeueCyr-Bold"/>
                <a:sym typeface="HelveticaNeueCyr-Bold"/>
              </a:defRPr>
            </a:lvl2pPr>
            <a:lvl3pPr marL="1181100" indent="-266700" algn="ctr">
              <a:lnSpc>
                <a:spcPct val="100000"/>
              </a:lnSpc>
              <a:spcBef>
                <a:spcPts val="600"/>
              </a:spcBef>
              <a:buChar char="•"/>
              <a:defRPr sz="2800">
                <a:solidFill>
                  <a:srgbClr val="262626"/>
                </a:solidFill>
                <a:latin typeface="HelveticaNeueCyr-Bold"/>
                <a:ea typeface="HelveticaNeueCyr-Bold"/>
                <a:cs typeface="HelveticaNeueCyr-Bold"/>
                <a:sym typeface="HelveticaNeueCyr-Bold"/>
              </a:defRPr>
            </a:lvl3pPr>
            <a:lvl4pPr marL="1691638" indent="-320038" algn="ctr">
              <a:lnSpc>
                <a:spcPct val="100000"/>
              </a:lnSpc>
              <a:spcBef>
                <a:spcPts val="600"/>
              </a:spcBef>
              <a:buChar char="–"/>
              <a:defRPr sz="2800">
                <a:solidFill>
                  <a:srgbClr val="262626"/>
                </a:solidFill>
                <a:latin typeface="HelveticaNeueCyr-Bold"/>
                <a:ea typeface="HelveticaNeueCyr-Bold"/>
                <a:cs typeface="HelveticaNeueCyr-Bold"/>
                <a:sym typeface="HelveticaNeueCyr-Bold"/>
              </a:defRPr>
            </a:lvl4pPr>
            <a:lvl5pPr marL="2148838" indent="-320038" algn="ctr">
              <a:lnSpc>
                <a:spcPct val="100000"/>
              </a:lnSpc>
              <a:spcBef>
                <a:spcPts val="600"/>
              </a:spcBef>
              <a:buChar char="»"/>
              <a:defRPr sz="2800">
                <a:solidFill>
                  <a:srgbClr val="262626"/>
                </a:solidFill>
                <a:latin typeface="HelveticaNeueCyr-Bold"/>
                <a:ea typeface="HelveticaNeueCyr-Bold"/>
                <a:cs typeface="HelveticaNeueCyr-Bold"/>
                <a:sym typeface="HelveticaNeueCyr-Bold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3"/>
          </p:nvPr>
        </p:nvSpPr>
        <p:spPr>
          <a:xfrm>
            <a:off x="1639483" y="5740358"/>
            <a:ext cx="5865036" cy="992017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2298457" y="2598372"/>
            <a:ext cx="6654002" cy="1920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r">
              <a:defRPr sz="6000" b="1">
                <a:solidFill>
                  <a:srgbClr val="FFFFFF"/>
                </a:solidFill>
              </a:defRPr>
            </a:pPr>
            <a:r>
              <a:t>Спасибо за</a:t>
            </a:r>
          </a:p>
          <a:p>
            <a:pPr algn="r">
              <a:defRPr sz="6000" b="1">
                <a:solidFill>
                  <a:srgbClr val="FFFFFF"/>
                </a:solidFill>
              </a:defRPr>
            </a:pPr>
            <a:r>
              <a:t>внимание!</a:t>
            </a:r>
          </a:p>
        </p:txBody>
      </p:sp>
      <p:sp>
        <p:nvSpPr>
          <p:cNvPr id="151" name="Shape 151"/>
          <p:cNvSpPr>
            <a:spLocks noGrp="1"/>
          </p:cNvSpPr>
          <p:nvPr>
            <p:ph type="sldNum" sz="quarter" idx="2"/>
          </p:nvPr>
        </p:nvSpPr>
        <p:spPr>
          <a:xfrm>
            <a:off x="6289220" y="6221731"/>
            <a:ext cx="263980" cy="269239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амятка к шаблон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159" name="Shape 159"/>
          <p:cNvSpPr/>
          <p:nvPr/>
        </p:nvSpPr>
        <p:spPr>
          <a:xfrm>
            <a:off x="625972" y="1593014"/>
            <a:ext cx="3350942" cy="574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 b="1"/>
            </a:pPr>
            <a:r>
              <a:t>В вашем распоряжении </a:t>
            </a:r>
          </a:p>
          <a:p>
            <a:pPr>
              <a:defRPr sz="1600" b="1"/>
            </a:pPr>
            <a:r>
              <a:t>есть следующие слайды:</a:t>
            </a:r>
          </a:p>
        </p:txBody>
      </p:sp>
      <p:sp>
        <p:nvSpPr>
          <p:cNvPr id="160" name="Shape 160"/>
          <p:cNvSpPr/>
          <p:nvPr/>
        </p:nvSpPr>
        <p:spPr>
          <a:xfrm>
            <a:off x="656772" y="2297115"/>
            <a:ext cx="4321627" cy="3901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889" indent="-342889">
              <a:buSzPct val="100000"/>
              <a:buAutoNum type="arabicPeriod"/>
              <a:defRPr sz="1700"/>
            </a:pPr>
            <a:r>
              <a:t>Титульный слайд</a:t>
            </a:r>
          </a:p>
          <a:p>
            <a:pPr marL="342889" indent="-342889" defTabSz="914377">
              <a:buSzPct val="100000"/>
              <a:buAutoNum type="arabicPeriod"/>
              <a:defRPr sz="1700"/>
            </a:pPr>
            <a:r>
              <a:t>Заголовок и текст</a:t>
            </a:r>
          </a:p>
          <a:p>
            <a:pPr marL="342889" indent="-342889">
              <a:buSzPct val="100000"/>
              <a:buAutoNum type="arabicPeriod"/>
              <a:defRPr sz="1700"/>
            </a:pPr>
            <a:r>
              <a:t>Содержание</a:t>
            </a:r>
          </a:p>
          <a:p>
            <a:pPr marL="342889" indent="-342889">
              <a:buSzPct val="100000"/>
              <a:buAutoNum type="arabicPeriod"/>
              <a:defRPr sz="1700"/>
            </a:pPr>
            <a:r>
              <a:t>Терминология</a:t>
            </a:r>
          </a:p>
          <a:p>
            <a:pPr marL="342889" indent="-342889">
              <a:buSzPct val="100000"/>
              <a:buAutoNum type="arabicPeriod"/>
              <a:defRPr sz="1700"/>
            </a:pPr>
            <a:r>
              <a:t>Цитата</a:t>
            </a:r>
          </a:p>
          <a:p>
            <a:pPr marL="342889" indent="-342889">
              <a:buSzPct val="100000"/>
              <a:buAutoNum type="arabicPeriod"/>
              <a:defRPr sz="1700"/>
            </a:pPr>
            <a:r>
              <a:t>Заголовок, подзаголовок и текст</a:t>
            </a:r>
          </a:p>
          <a:p>
            <a:pPr marL="342889" indent="-342889">
              <a:buSzPct val="100000"/>
              <a:buAutoNum type="arabicPeriod"/>
              <a:defRPr sz="1700"/>
            </a:pPr>
            <a:r>
              <a:t>Заголовок и картинка</a:t>
            </a:r>
          </a:p>
          <a:p>
            <a:pPr marL="342889" indent="-342889">
              <a:buSzPct val="100000"/>
              <a:buAutoNum type="arabicPeriod"/>
              <a:defRPr sz="1700"/>
            </a:pPr>
            <a:r>
              <a:t>Заголовок, текст и картинка</a:t>
            </a:r>
          </a:p>
          <a:p>
            <a:pPr marL="342889" indent="-342889">
              <a:buSzPct val="100000"/>
              <a:buAutoNum type="arabicPeriod"/>
              <a:defRPr sz="1700"/>
            </a:pPr>
            <a:r>
              <a:t>Код</a:t>
            </a:r>
          </a:p>
          <a:p>
            <a:pPr marL="342889" indent="-342889">
              <a:buSzPct val="100000"/>
              <a:buAutoNum type="arabicPeriod"/>
              <a:defRPr sz="1700"/>
            </a:pPr>
            <a:r>
              <a:t>Плюсы и минусы</a:t>
            </a:r>
          </a:p>
          <a:p>
            <a:pPr marL="342889" indent="-342889">
              <a:buSzPct val="100000"/>
              <a:buAutoNum type="arabicPeriod"/>
              <a:defRPr sz="1700"/>
            </a:pPr>
            <a:r>
              <a:t>Два вертикальных объекта</a:t>
            </a:r>
          </a:p>
          <a:p>
            <a:pPr marL="342889" indent="-342889">
              <a:buSzPct val="100000"/>
              <a:buAutoNum type="arabicPeriod"/>
              <a:defRPr sz="1700"/>
            </a:pPr>
            <a:r>
              <a:t>Только заголовок</a:t>
            </a:r>
          </a:p>
          <a:p>
            <a:pPr marL="342889" indent="-342889">
              <a:buSzPct val="100000"/>
              <a:buAutoNum type="arabicPeriod"/>
              <a:defRPr sz="1700"/>
            </a:pPr>
            <a:r>
              <a:t>Пустой слайд</a:t>
            </a:r>
          </a:p>
          <a:p>
            <a:pPr marL="342889" indent="-342889">
              <a:buSzPct val="100000"/>
              <a:buAutoNum type="arabicPeriod"/>
              <a:defRPr sz="1700"/>
            </a:pPr>
            <a:r>
              <a:t>Домашнее задание</a:t>
            </a:r>
          </a:p>
          <a:p>
            <a:pPr marL="342889" indent="-342889">
              <a:buSzPct val="100000"/>
              <a:buAutoNum type="arabicPeriod"/>
              <a:defRPr sz="1700"/>
            </a:pPr>
            <a:r>
              <a:t>Контакты</a:t>
            </a:r>
          </a:p>
        </p:txBody>
      </p:sp>
      <p:sp>
        <p:nvSpPr>
          <p:cNvPr id="161" name="Shape 161"/>
          <p:cNvSpPr/>
          <p:nvPr/>
        </p:nvSpPr>
        <p:spPr>
          <a:xfrm flipH="1">
            <a:off x="4721809" y="1638553"/>
            <a:ext cx="1" cy="4796081"/>
          </a:xfrm>
          <a:prstGeom prst="line">
            <a:avLst/>
          </a:prstGeom>
          <a:ln w="19050">
            <a:solidFill>
              <a:srgbClr val="C0020D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4867097" y="1593014"/>
            <a:ext cx="3510143" cy="815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 b="1"/>
            </a:pPr>
            <a:r>
              <a:t>Для акцентов в коде и тексте </a:t>
            </a:r>
            <a:br/>
            <a:r>
              <a:t>на слайдах в настройках цвета </a:t>
            </a:r>
            <a:br/>
            <a:r>
              <a:t>у вас есть готовая палитра:</a:t>
            </a:r>
          </a:p>
        </p:txBody>
      </p:sp>
      <p:grpSp>
        <p:nvGrpSpPr>
          <p:cNvPr id="169" name="Group 169"/>
          <p:cNvGrpSpPr/>
          <p:nvPr/>
        </p:nvGrpSpPr>
        <p:grpSpPr>
          <a:xfrm>
            <a:off x="4978398" y="2598055"/>
            <a:ext cx="3377417" cy="420916"/>
            <a:chOff x="0" y="0"/>
            <a:chExt cx="3377416" cy="420915"/>
          </a:xfrm>
        </p:grpSpPr>
        <p:sp>
          <p:nvSpPr>
            <p:cNvPr id="163" name="Shape 163"/>
            <p:cNvSpPr/>
            <p:nvPr/>
          </p:nvSpPr>
          <p:spPr>
            <a:xfrm>
              <a:off x="-1" y="0"/>
              <a:ext cx="420916" cy="420916"/>
            </a:xfrm>
            <a:prstGeom prst="rect">
              <a:avLst/>
            </a:prstGeom>
            <a:solidFill>
              <a:srgbClr val="C0020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591601" y="0"/>
              <a:ext cx="420916" cy="420916"/>
            </a:xfrm>
            <a:prstGeom prst="rect">
              <a:avLst/>
            </a:prstGeom>
            <a:solidFill>
              <a:srgbClr val="31859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1183202" y="0"/>
              <a:ext cx="420916" cy="42091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1774803" y="0"/>
              <a:ext cx="420916" cy="420916"/>
            </a:xfrm>
            <a:prstGeom prst="rect">
              <a:avLst/>
            </a:prstGeom>
            <a:solidFill>
              <a:srgbClr val="17375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2364900" y="0"/>
              <a:ext cx="420916" cy="420916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2956501" y="0"/>
              <a:ext cx="420916" cy="420916"/>
            </a:xfrm>
            <a:prstGeom prst="rect">
              <a:avLst/>
            </a:prstGeom>
            <a:solidFill>
              <a:srgbClr val="E46C0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sp>
        <p:nvSpPr>
          <p:cNvPr id="170" name="Shape 170"/>
          <p:cNvSpPr/>
          <p:nvPr/>
        </p:nvSpPr>
        <p:spPr>
          <a:xfrm>
            <a:off x="4867097" y="3300262"/>
            <a:ext cx="3703152" cy="815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 b="1"/>
            </a:lvl1pPr>
          </a:lstStyle>
          <a:p>
            <a:r>
              <a:t>Используйте готовый набор иконок и элементов для создания ориентиров на слайде:</a:t>
            </a:r>
          </a:p>
        </p:txBody>
      </p:sp>
      <p:sp>
        <p:nvSpPr>
          <p:cNvPr id="171" name="Shape 1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26" name="Shape 2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611460" y="1582444"/>
            <a:ext cx="7527728" cy="4600643"/>
          </a:xfrm>
          <a:prstGeom prst="rect">
            <a:avLst/>
          </a:prstGeom>
        </p:spPr>
        <p:txBody>
          <a:bodyPr/>
          <a:lstStyle>
            <a:lvl1pPr marL="457189" indent="-457189">
              <a:buSzPct val="100000"/>
              <a:buAutoNum type="arabicPeriod"/>
              <a:defRPr sz="2100"/>
            </a:lvl1pPr>
            <a:lvl2pPr marL="755631" indent="-400039">
              <a:buAutoNum type="arabicPeriod"/>
              <a:defRPr sz="2100"/>
            </a:lvl2pPr>
            <a:lvl3pPr marL="1173926" indent="-450043">
              <a:buAutoNum type="arabicPeriod"/>
              <a:defRPr sz="2100"/>
            </a:lvl3pPr>
            <a:lvl4pPr marL="1529517" indent="-450043">
              <a:buAutoNum type="arabicPeriod"/>
              <a:defRPr sz="2100"/>
            </a:lvl4pPr>
            <a:lvl5pPr marL="1885108" indent="-450044">
              <a:buAutoNum type="arabicPeriod"/>
              <a:defRPr sz="21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ерминолог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611460" y="1582444"/>
            <a:ext cx="7527729" cy="4600643"/>
          </a:xfrm>
          <a:prstGeom prst="rect">
            <a:avLst/>
          </a:prstGeom>
        </p:spPr>
        <p:txBody>
          <a:bodyPr/>
          <a:lstStyle>
            <a:lvl1pPr marL="457189" indent="-457189">
              <a:buSzPct val="100000"/>
              <a:buFont typeface="Wingdings"/>
              <a:buChar char="▪"/>
              <a:defRPr sz="2100"/>
            </a:lvl1pPr>
            <a:lvl2pPr marL="755631" indent="-400039">
              <a:buFont typeface="Wingdings"/>
              <a:buAutoNum type="arabicPeriod"/>
              <a:defRPr sz="2100"/>
            </a:lvl2pPr>
            <a:lvl3pPr marL="1173926" indent="-450043">
              <a:buFont typeface="Wingdings"/>
              <a:buAutoNum type="arabicPeriod"/>
              <a:defRPr sz="2100"/>
            </a:lvl3pPr>
            <a:lvl4pPr marL="1529517" indent="-450043">
              <a:buFont typeface="Wingdings"/>
              <a:buAutoNum type="arabicPeriod"/>
              <a:defRPr sz="2100"/>
            </a:lvl4pPr>
            <a:lvl5pPr marL="1885108" indent="-450044">
              <a:buFont typeface="Wingdings"/>
              <a:buAutoNum type="arabicPeriod"/>
              <a:defRPr sz="21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 rot="3544514">
            <a:off x="8537471" y="6349893"/>
            <a:ext cx="437059" cy="437059"/>
          </a:xfrm>
          <a:prstGeom prst="ellipse">
            <a:avLst/>
          </a:prstGeom>
          <a:solidFill>
            <a:srgbClr val="C1010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pic>
        <p:nvPicPr>
          <p:cNvPr id="53" name="image1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7741508" y="236938"/>
            <a:ext cx="1164364" cy="1164362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Shape 54"/>
          <p:cNvSpPr/>
          <p:nvPr/>
        </p:nvSpPr>
        <p:spPr>
          <a:xfrm>
            <a:off x="122956" y="310014"/>
            <a:ext cx="1710765" cy="5336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4400">
                <a:solidFill>
                  <a:srgbClr val="C0020D"/>
                </a:solidFill>
              </a:defRPr>
            </a:lvl1pPr>
          </a:lstStyle>
          <a:p>
            <a:r>
              <a:t>“</a:t>
            </a:r>
          </a:p>
        </p:txBody>
      </p:sp>
      <p:sp>
        <p:nvSpPr>
          <p:cNvPr id="55" name="Shape 55"/>
          <p:cNvSpPr>
            <a:spLocks noGrp="1"/>
          </p:cNvSpPr>
          <p:nvPr>
            <p:ph type="body" sz="half" idx="1"/>
          </p:nvPr>
        </p:nvSpPr>
        <p:spPr>
          <a:xfrm>
            <a:off x="1587540" y="2198644"/>
            <a:ext cx="7024690" cy="194469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 sz="2800" b="1">
                <a:solidFill>
                  <a:srgbClr val="C0020D"/>
                </a:solidFill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buSzTx/>
              <a:buNone/>
              <a:defRPr sz="2800" b="1">
                <a:solidFill>
                  <a:srgbClr val="C0020D"/>
                </a:solidFill>
              </a:defRPr>
            </a:lvl2pPr>
            <a:lvl3pPr marL="0" indent="0">
              <a:lnSpc>
                <a:spcPct val="100000"/>
              </a:lnSpc>
              <a:spcBef>
                <a:spcPts val="600"/>
              </a:spcBef>
              <a:buSzTx/>
              <a:buNone/>
              <a:defRPr sz="2800" b="1">
                <a:solidFill>
                  <a:srgbClr val="C0020D"/>
                </a:solidFill>
              </a:defRPr>
            </a:lvl3pPr>
            <a:lvl4pPr marL="0" indent="0">
              <a:lnSpc>
                <a:spcPct val="100000"/>
              </a:lnSpc>
              <a:spcBef>
                <a:spcPts val="600"/>
              </a:spcBef>
              <a:buSzTx/>
              <a:buNone/>
              <a:defRPr sz="2800" b="1">
                <a:solidFill>
                  <a:srgbClr val="C0020D"/>
                </a:solidFill>
              </a:defRPr>
            </a:lvl4pPr>
            <a:lvl5pPr marL="0" indent="0">
              <a:lnSpc>
                <a:spcPct val="100000"/>
              </a:lnSpc>
              <a:spcBef>
                <a:spcPts val="600"/>
              </a:spcBef>
              <a:buSzTx/>
              <a:buNone/>
              <a:defRPr sz="2800" b="1">
                <a:solidFill>
                  <a:srgbClr val="C0020D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6" name="Shape 56"/>
          <p:cNvSpPr>
            <a:spLocks noGrp="1"/>
          </p:cNvSpPr>
          <p:nvPr>
            <p:ph type="body" sz="quarter" idx="13"/>
          </p:nvPr>
        </p:nvSpPr>
        <p:spPr>
          <a:xfrm>
            <a:off x="3331195" y="4647767"/>
            <a:ext cx="4978857" cy="621589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57" name="Shape 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, под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65" name="Shape 65"/>
          <p:cNvSpPr>
            <a:spLocks noGrp="1"/>
          </p:cNvSpPr>
          <p:nvPr>
            <p:ph type="body" idx="1"/>
          </p:nvPr>
        </p:nvSpPr>
        <p:spPr>
          <a:xfrm>
            <a:off x="611460" y="2543455"/>
            <a:ext cx="7527729" cy="3610601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6" name="Shape 66"/>
          <p:cNvSpPr>
            <a:spLocks noGrp="1"/>
          </p:cNvSpPr>
          <p:nvPr>
            <p:ph type="body" sz="quarter" idx="13"/>
          </p:nvPr>
        </p:nvSpPr>
        <p:spPr>
          <a:xfrm>
            <a:off x="611459" y="1582017"/>
            <a:ext cx="7527729" cy="786901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75" name="Shape 75"/>
          <p:cNvSpPr>
            <a:spLocks noGrp="1"/>
          </p:cNvSpPr>
          <p:nvPr>
            <p:ph type="pic" idx="13"/>
          </p:nvPr>
        </p:nvSpPr>
        <p:spPr>
          <a:xfrm>
            <a:off x="647700" y="1790706"/>
            <a:ext cx="7791450" cy="436245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, текст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84" name="Shape 84"/>
          <p:cNvSpPr>
            <a:spLocks noGrp="1"/>
          </p:cNvSpPr>
          <p:nvPr>
            <p:ph type="pic" sz="half" idx="13"/>
          </p:nvPr>
        </p:nvSpPr>
        <p:spPr>
          <a:xfrm>
            <a:off x="4862076" y="1790706"/>
            <a:ext cx="3447975" cy="436245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body" sz="half" idx="1"/>
          </p:nvPr>
        </p:nvSpPr>
        <p:spPr>
          <a:xfrm>
            <a:off x="647698" y="1808263"/>
            <a:ext cx="4047960" cy="4344888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>
            <a:off x="647699" y="2267099"/>
            <a:ext cx="7662351" cy="3955914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647698" y="1474441"/>
            <a:ext cx="7662352" cy="611419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400"/>
              </a:spcBef>
              <a:defRPr sz="1700" b="1"/>
            </a:lvl1pPr>
            <a:lvl2pPr marL="506716" indent="-151125">
              <a:spcBef>
                <a:spcPts val="400"/>
              </a:spcBef>
              <a:defRPr sz="1700" b="1"/>
            </a:lvl2pPr>
            <a:lvl3pPr marL="891798" indent="-167917">
              <a:spcBef>
                <a:spcPts val="400"/>
              </a:spcBef>
              <a:defRPr sz="1700" b="1"/>
            </a:lvl3pPr>
            <a:lvl4pPr marL="1268381" indent="-188907">
              <a:spcBef>
                <a:spcPts val="400"/>
              </a:spcBef>
              <a:defRPr sz="1700" b="1"/>
            </a:lvl4pPr>
            <a:lvl5pPr marL="1623971" indent="-188908">
              <a:spcBef>
                <a:spcPts val="400"/>
              </a:spcBef>
              <a:defRPr sz="1700" b="1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5" name="Shape 95"/>
          <p:cNvSpPr>
            <a:spLocks noGrp="1"/>
          </p:cNvSpPr>
          <p:nvPr>
            <p:ph type="body" idx="13"/>
          </p:nvPr>
        </p:nvSpPr>
        <p:spPr>
          <a:xfrm>
            <a:off x="895039" y="2409369"/>
            <a:ext cx="7261991" cy="3686631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6" name="Shape 96"/>
          <p:cNvSpPr/>
          <p:nvPr/>
        </p:nvSpPr>
        <p:spPr>
          <a:xfrm>
            <a:off x="1059542" y="215945"/>
            <a:ext cx="6747331" cy="955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>
              <a:defRPr sz="2800">
                <a:solidFill>
                  <a:srgbClr val="C0020D"/>
                </a:solidFill>
                <a:latin typeface="HelveticaNeueCyr-Bold"/>
                <a:ea typeface="HelveticaNeueCyr-Bold"/>
                <a:cs typeface="HelveticaNeueCyr-Bold"/>
                <a:sym typeface="HelveticaNeueCyr-Bold"/>
              </a:defRPr>
            </a:pPr>
            <a:r>
              <a:t>Для чего нужен код/формула?</a:t>
            </a:r>
            <a:br/>
            <a:r>
              <a:t>Укажите назначение</a:t>
            </a:r>
          </a:p>
        </p:txBody>
      </p:sp>
      <p:pic>
        <p:nvPicPr>
          <p:cNvPr id="97" name="image3.png" descr="Untitled-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314" y="374922"/>
            <a:ext cx="691857" cy="632722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rot="3544514">
            <a:off x="8537471" y="6349893"/>
            <a:ext cx="437059" cy="437059"/>
          </a:xfrm>
          <a:prstGeom prst="ellipse">
            <a:avLst/>
          </a:prstGeom>
          <a:solidFill>
            <a:srgbClr val="C1010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>
            <a:off x="-53472" y="1243264"/>
            <a:ext cx="8234947" cy="187160"/>
          </a:xfrm>
          <a:prstGeom prst="rect">
            <a:avLst/>
          </a:prstGeom>
          <a:solidFill>
            <a:srgbClr val="C1010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pic>
        <p:nvPicPr>
          <p:cNvPr id="4" name="image1.png" descr="logo.png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 flipH="1">
            <a:off x="8153420" y="859841"/>
            <a:ext cx="899280" cy="899278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292146" y="258969"/>
            <a:ext cx="7514728" cy="8689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611460" y="1582444"/>
            <a:ext cx="7527729" cy="46006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" name="Shape 7"/>
          <p:cNvSpPr>
            <a:spLocks noGrp="1"/>
          </p:cNvSpPr>
          <p:nvPr>
            <p:ph type="sldNum" sz="quarter" idx="2"/>
          </p:nvPr>
        </p:nvSpPr>
        <p:spPr>
          <a:xfrm>
            <a:off x="8604155" y="6413922"/>
            <a:ext cx="301907" cy="3073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ctr">
              <a:defRPr sz="1400">
                <a:solidFill>
                  <a:srgbClr val="FFFFFF"/>
                </a:solidFill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C1010D"/>
          </a:solidFill>
          <a:uFillTx/>
          <a:latin typeface="HelveticaNeueCyr-Bold"/>
          <a:ea typeface="HelveticaNeueCyr-Bold"/>
          <a:cs typeface="HelveticaNeueCyr-Bold"/>
          <a:sym typeface="HelveticaNeueCyr-Bold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C1010D"/>
          </a:solidFill>
          <a:uFillTx/>
          <a:latin typeface="HelveticaNeueCyr-Bold"/>
          <a:ea typeface="HelveticaNeueCyr-Bold"/>
          <a:cs typeface="HelveticaNeueCyr-Bold"/>
          <a:sym typeface="HelveticaNeueCyr-Bold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C1010D"/>
          </a:solidFill>
          <a:uFillTx/>
          <a:latin typeface="HelveticaNeueCyr-Bold"/>
          <a:ea typeface="HelveticaNeueCyr-Bold"/>
          <a:cs typeface="HelveticaNeueCyr-Bold"/>
          <a:sym typeface="HelveticaNeueCyr-Bold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C1010D"/>
          </a:solidFill>
          <a:uFillTx/>
          <a:latin typeface="HelveticaNeueCyr-Bold"/>
          <a:ea typeface="HelveticaNeueCyr-Bold"/>
          <a:cs typeface="HelveticaNeueCyr-Bold"/>
          <a:sym typeface="HelveticaNeueCyr-Bold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C1010D"/>
          </a:solidFill>
          <a:uFillTx/>
          <a:latin typeface="HelveticaNeueCyr-Bold"/>
          <a:ea typeface="HelveticaNeueCyr-Bold"/>
          <a:cs typeface="HelveticaNeueCyr-Bold"/>
          <a:sym typeface="HelveticaNeueCyr-Bold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C1010D"/>
          </a:solidFill>
          <a:uFillTx/>
          <a:latin typeface="HelveticaNeueCyr-Bold"/>
          <a:ea typeface="HelveticaNeueCyr-Bold"/>
          <a:cs typeface="HelveticaNeueCyr-Bold"/>
          <a:sym typeface="HelveticaNeueCyr-Bold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C1010D"/>
          </a:solidFill>
          <a:uFillTx/>
          <a:latin typeface="HelveticaNeueCyr-Bold"/>
          <a:ea typeface="HelveticaNeueCyr-Bold"/>
          <a:cs typeface="HelveticaNeueCyr-Bold"/>
          <a:sym typeface="HelveticaNeueCyr-Bold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C1010D"/>
          </a:solidFill>
          <a:uFillTx/>
          <a:latin typeface="HelveticaNeueCyr-Bold"/>
          <a:ea typeface="HelveticaNeueCyr-Bold"/>
          <a:cs typeface="HelveticaNeueCyr-Bold"/>
          <a:sym typeface="HelveticaNeueCyr-Bold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C1010D"/>
          </a:solidFill>
          <a:uFillTx/>
          <a:latin typeface="HelveticaNeueCyr-Bold"/>
          <a:ea typeface="HelveticaNeueCyr-Bold"/>
          <a:cs typeface="HelveticaNeueCyr-Bold"/>
          <a:sym typeface="HelveticaNeueCyr-Bold"/>
        </a:defRPr>
      </a:lvl9pPr>
    </p:titleStyle>
    <p:bodyStyle>
      <a:lvl1pPr marL="0" marR="0" indent="0" algn="l" defTabSz="457200" rtl="0" latinLnBrk="0">
        <a:lnSpc>
          <a:spcPct val="9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1pPr>
      <a:lvl2pPr marL="549549" marR="0" indent="-193958" algn="l" defTabSz="457200" rtl="0" latinLnBrk="0">
        <a:lnSpc>
          <a:spcPct val="90000"/>
        </a:lnSpc>
        <a:spcBef>
          <a:spcPts val="500"/>
        </a:spcBef>
        <a:spcAft>
          <a:spcPts val="0"/>
        </a:spcAft>
        <a:buClrTx/>
        <a:buSzPct val="100000"/>
        <a:buFontTx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2pPr>
      <a:lvl3pPr marL="960942" marR="0" indent="-237061" algn="l" defTabSz="457200" rtl="0" latinLnBrk="0">
        <a:lnSpc>
          <a:spcPct val="90000"/>
        </a:lnSpc>
        <a:spcBef>
          <a:spcPts val="500"/>
        </a:spcBef>
        <a:spcAft>
          <a:spcPts val="0"/>
        </a:spcAft>
        <a:buClrTx/>
        <a:buSzPct val="100000"/>
        <a:buFontTx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3pPr>
      <a:lvl4pPr marL="1316533" marR="0" indent="-237061" algn="l" defTabSz="457200" rtl="0" latinLnBrk="0">
        <a:lnSpc>
          <a:spcPct val="90000"/>
        </a:lnSpc>
        <a:spcBef>
          <a:spcPts val="500"/>
        </a:spcBef>
        <a:spcAft>
          <a:spcPts val="0"/>
        </a:spcAft>
        <a:buClrTx/>
        <a:buSzPct val="100000"/>
        <a:buFontTx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4pPr>
      <a:lvl5pPr marL="1672125" marR="0" indent="-237061" algn="l" defTabSz="457200" rtl="0" latinLnBrk="0">
        <a:lnSpc>
          <a:spcPct val="90000"/>
        </a:lnSpc>
        <a:spcBef>
          <a:spcPts val="500"/>
        </a:spcBef>
        <a:spcAft>
          <a:spcPts val="0"/>
        </a:spcAft>
        <a:buClrTx/>
        <a:buSzPct val="100000"/>
        <a:buFontTx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5pPr>
      <a:lvl6pPr marL="2560320" marR="0" indent="-274320" algn="l" defTabSz="457200" rtl="0" latinLnBrk="0">
        <a:lnSpc>
          <a:spcPct val="9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6pPr>
      <a:lvl7pPr marL="3017520" marR="0" indent="-274320" algn="l" defTabSz="457200" rtl="0" latinLnBrk="0">
        <a:lnSpc>
          <a:spcPct val="9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7pPr>
      <a:lvl8pPr marL="3474720" marR="0" indent="-274320" algn="l" defTabSz="457200" rtl="0" latinLnBrk="0">
        <a:lnSpc>
          <a:spcPct val="9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8pPr>
      <a:lvl9pPr marL="3931920" marR="0" indent="-274320" algn="l" defTabSz="457200" rtl="0" latinLnBrk="0">
        <a:lnSpc>
          <a:spcPct val="9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9pPr>
    </p:bodyStyle>
    <p:other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NeueCyr-Roman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NeueCyr-Roman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NeueCyr-Roman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NeueCyr-Roman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NeueCyr-Roman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NeueCyr-Roman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NeueCyr-Roman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NeueCyr-Roman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NeueCyr-Roma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mail.ru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/>
          </p:cNvSpPr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ru-RU" dirty="0" smtClean="0"/>
              <a:t>Правильные ответы на тест:</a:t>
            </a:r>
            <a:endParaRPr dirty="0"/>
          </a:p>
        </p:txBody>
      </p:sp>
      <p:sp>
        <p:nvSpPr>
          <p:cNvPr id="185" name="Shape 185"/>
          <p:cNvSpPr>
            <a:spLocks noGrp="1"/>
          </p:cNvSpPr>
          <p:nvPr>
            <p:ph type="sldNum" sz="quarter" idx="4294967295"/>
          </p:nvPr>
        </p:nvSpPr>
        <p:spPr>
          <a:xfrm>
            <a:off x="8653597" y="6413921"/>
            <a:ext cx="203023" cy="3073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186" name="Shape 186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Вопрос 1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Метод тестирования кода на предмет логики работы программы, и корректности её работы с точки зрения того языка, на котором она писалась - это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02136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/>
          </p:cNvSpPr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ru-RU" dirty="0" smtClean="0"/>
              <a:t>Правильные ответы на тест:</a:t>
            </a:r>
            <a:endParaRPr dirty="0"/>
          </a:p>
        </p:txBody>
      </p:sp>
      <p:sp>
        <p:nvSpPr>
          <p:cNvPr id="185" name="Shape 185"/>
          <p:cNvSpPr>
            <a:spLocks noGrp="1"/>
          </p:cNvSpPr>
          <p:nvPr>
            <p:ph type="sldNum" sz="quarter" idx="4294967295"/>
          </p:nvPr>
        </p:nvSpPr>
        <p:spPr>
          <a:xfrm>
            <a:off x="8653597" y="6413921"/>
            <a:ext cx="203023" cy="3073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186" name="Shape 186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Вопрос 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pPr mar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чего в описании дефекта нужны шаги воспроизведения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максимально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точного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воспроизведения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дефекта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10430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/>
          </p:cNvSpPr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ru-RU" dirty="0" smtClean="0"/>
              <a:t>Правильные ответы на тест:</a:t>
            </a:r>
            <a:endParaRPr dirty="0"/>
          </a:p>
        </p:txBody>
      </p:sp>
      <p:sp>
        <p:nvSpPr>
          <p:cNvPr id="185" name="Shape 185"/>
          <p:cNvSpPr>
            <a:spLocks noGrp="1"/>
          </p:cNvSpPr>
          <p:nvPr>
            <p:ph type="sldNum" sz="quarter" idx="4294967295"/>
          </p:nvPr>
        </p:nvSpPr>
        <p:spPr>
          <a:xfrm>
            <a:off x="8653597" y="6413921"/>
            <a:ext cx="203023" cy="3073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186" name="Shape 186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Вопрос 6</a:t>
            </a:r>
            <a:endParaRPr lang="ru-RU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какому типу ошибки относятся следующие примеры:</a:t>
            </a:r>
          </a:p>
          <a:p>
            <a:pPr marL="0" indent="0">
              <a:buNone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Конвертация валют идет по некорректному курсу.</a:t>
            </a:r>
          </a:p>
          <a:p>
            <a:pPr marL="0" indent="0">
              <a:buNone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Орфографические или пунктуационные ошибки.</a:t>
            </a:r>
          </a:p>
          <a:p>
            <a:pPr marL="0" indent="0">
              <a:buNone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Картинка товара не соответствует карточке товара</a:t>
            </a:r>
          </a:p>
        </p:txBody>
      </p:sp>
    </p:spTree>
    <p:extLst>
      <p:ext uri="{BB962C8B-B14F-4D97-AF65-F5344CB8AC3E}">
        <p14:creationId xmlns:p14="http://schemas.microsoft.com/office/powerpoint/2010/main" val="256082050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/>
          </p:cNvSpPr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ru-RU" dirty="0" smtClean="0"/>
              <a:t>Правильные ответы на тест:</a:t>
            </a:r>
            <a:endParaRPr dirty="0"/>
          </a:p>
        </p:txBody>
      </p:sp>
      <p:sp>
        <p:nvSpPr>
          <p:cNvPr id="185" name="Shape 185"/>
          <p:cNvSpPr>
            <a:spLocks noGrp="1"/>
          </p:cNvSpPr>
          <p:nvPr>
            <p:ph type="sldNum" sz="quarter" idx="4294967295"/>
          </p:nvPr>
        </p:nvSpPr>
        <p:spPr>
          <a:xfrm>
            <a:off x="8653597" y="6413921"/>
            <a:ext cx="203023" cy="3073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186" name="Shape 186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8062079" cy="531227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Вопрос 6</a:t>
            </a:r>
            <a:endParaRPr lang="ru-RU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Ошибки контента: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Конвертация валют идет по некорректному курсу.</a:t>
            </a:r>
          </a:p>
          <a:p>
            <a:pPr marL="0" indent="0">
              <a:buNone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Орфографические или пунктуационные ошибки.</a:t>
            </a:r>
          </a:p>
          <a:p>
            <a:pPr marL="0" indent="0">
              <a:buNone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Картинка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товара не соответствует карточке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товара</a:t>
            </a:r>
          </a:p>
          <a:p>
            <a:pPr marL="571500" indent="-571500" algn="r">
              <a:buFontTx/>
              <a:buChar char="-"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82565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/>
          </p:cNvSpPr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ru-RU" dirty="0" smtClean="0"/>
              <a:t>Правильные ответы на тест:</a:t>
            </a:r>
            <a:endParaRPr dirty="0"/>
          </a:p>
        </p:txBody>
      </p:sp>
      <p:sp>
        <p:nvSpPr>
          <p:cNvPr id="185" name="Shape 185"/>
          <p:cNvSpPr>
            <a:spLocks noGrp="1"/>
          </p:cNvSpPr>
          <p:nvPr>
            <p:ph type="sldNum" sz="quarter" idx="4294967295"/>
          </p:nvPr>
        </p:nvSpPr>
        <p:spPr>
          <a:xfrm>
            <a:off x="8653597" y="6413921"/>
            <a:ext cx="203023" cy="3073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186" name="Shape 186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8062079" cy="531227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Вопрос 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  <a:p>
            <a:pPr mar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какому типу тестирования относятся эти примеры:</a:t>
            </a:r>
          </a:p>
          <a:p>
            <a:pPr marL="0" indent="0">
              <a:buNone/>
            </a:pPr>
            <a:endParaRPr lang="ru-RU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Ввод действительных данных в поле "Имя" на странице регистрации</a:t>
            </a:r>
          </a:p>
          <a:p>
            <a:pPr marL="0" indent="0">
              <a:buNone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работы системы, когда имя файла имеет правильный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формат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bofa_20040l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18_ach.txt. </a:t>
            </a:r>
          </a:p>
          <a:p>
            <a:pPr marL="571500" indent="-571500" algn="r">
              <a:buFontTx/>
              <a:buChar char="-"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05406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/>
          </p:cNvSpPr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ru-RU" dirty="0" smtClean="0"/>
              <a:t>Правильные ответы на тест:</a:t>
            </a:r>
            <a:endParaRPr dirty="0"/>
          </a:p>
        </p:txBody>
      </p:sp>
      <p:sp>
        <p:nvSpPr>
          <p:cNvPr id="185" name="Shape 185"/>
          <p:cNvSpPr>
            <a:spLocks noGrp="1"/>
          </p:cNvSpPr>
          <p:nvPr>
            <p:ph type="sldNum" sz="quarter" idx="4294967295"/>
          </p:nvPr>
        </p:nvSpPr>
        <p:spPr>
          <a:xfrm>
            <a:off x="8653597" y="6413921"/>
            <a:ext cx="203023" cy="3073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186" name="Shape 186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8062079" cy="531227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Вопрос 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  <a:p>
            <a:pPr marL="0" indent="0">
              <a:buNone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Позитивное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ru-RU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Ввод действительных данных в поле "Имя" на странице регистрации</a:t>
            </a:r>
          </a:p>
          <a:p>
            <a:pPr marL="0" indent="0">
              <a:buNone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работы системы, когда имя файла имеет правильный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формат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bofa_20040l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18_ach.txt. </a:t>
            </a:r>
          </a:p>
          <a:p>
            <a:pPr marL="571500" indent="-571500" algn="r">
              <a:buFontTx/>
              <a:buChar char="-"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32685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/>
          </p:cNvSpPr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ru-RU" dirty="0" smtClean="0"/>
              <a:t>Правильные ответы на тест:</a:t>
            </a:r>
            <a:endParaRPr dirty="0"/>
          </a:p>
        </p:txBody>
      </p:sp>
      <p:sp>
        <p:nvSpPr>
          <p:cNvPr id="185" name="Shape 185"/>
          <p:cNvSpPr>
            <a:spLocks noGrp="1"/>
          </p:cNvSpPr>
          <p:nvPr>
            <p:ph type="sldNum" sz="quarter" idx="4294967295"/>
          </p:nvPr>
        </p:nvSpPr>
        <p:spPr>
          <a:xfrm>
            <a:off x="8653597" y="6413921"/>
            <a:ext cx="203023" cy="3073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186" name="Shape 186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8062079" cy="531227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Вопрос 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  <a:p>
            <a:pPr marL="0" indent="0">
              <a:buNone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Что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должно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быть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описании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дефекта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ru-RU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r">
              <a:buFontTx/>
              <a:buChar char="-"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62736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/>
          </p:cNvSpPr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ru-RU" dirty="0" smtClean="0"/>
              <a:t>Правильные ответы на тест:</a:t>
            </a:r>
            <a:endParaRPr dirty="0"/>
          </a:p>
        </p:txBody>
      </p:sp>
      <p:sp>
        <p:nvSpPr>
          <p:cNvPr id="185" name="Shape 185"/>
          <p:cNvSpPr>
            <a:spLocks noGrp="1"/>
          </p:cNvSpPr>
          <p:nvPr>
            <p:ph type="sldNum" sz="quarter" idx="4294967295"/>
          </p:nvPr>
        </p:nvSpPr>
        <p:spPr>
          <a:xfrm>
            <a:off x="8653597" y="6413921"/>
            <a:ext cx="203023" cy="3073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186" name="Shape 186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8062079" cy="531227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Вопрос 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  <a:p>
            <a:pPr marL="0" indent="0">
              <a:buNone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Что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должно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быть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описании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дефекта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ru-RU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Скриншот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Краткое описание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Шаги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воспроизведения</a:t>
            </a:r>
          </a:p>
          <a:p>
            <a:pPr marL="0" indent="0">
              <a:buNone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Ожидаемый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</a:t>
            </a:r>
          </a:p>
          <a:p>
            <a:pPr marL="0" indent="0">
              <a:buNone/>
            </a:pPr>
            <a:endParaRPr lang="ru-RU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r">
              <a:buFontTx/>
              <a:buChar char="-"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55141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/>
          </p:cNvSpPr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ru-RU" dirty="0" smtClean="0"/>
              <a:t>Правильные ответы на тест:</a:t>
            </a:r>
            <a:endParaRPr dirty="0"/>
          </a:p>
        </p:txBody>
      </p:sp>
      <p:sp>
        <p:nvSpPr>
          <p:cNvPr id="185" name="Shape 185"/>
          <p:cNvSpPr>
            <a:spLocks noGrp="1"/>
          </p:cNvSpPr>
          <p:nvPr>
            <p:ph type="sldNum" sz="quarter" idx="4294967295"/>
          </p:nvPr>
        </p:nvSpPr>
        <p:spPr>
          <a:xfrm>
            <a:off x="8653597" y="6413921"/>
            <a:ext cx="203023" cy="3073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186" name="Shape 186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8062079" cy="531227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Вопрос 9</a:t>
            </a:r>
            <a:endParaRPr lang="ru-RU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Что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такое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дефект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ru-RU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r">
              <a:buFontTx/>
              <a:buChar char="-"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36936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/>
          </p:cNvSpPr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ru-RU" dirty="0" smtClean="0"/>
              <a:t>Правильные ответы на тест:</a:t>
            </a:r>
            <a:endParaRPr dirty="0"/>
          </a:p>
        </p:txBody>
      </p:sp>
      <p:sp>
        <p:nvSpPr>
          <p:cNvPr id="185" name="Shape 185"/>
          <p:cNvSpPr>
            <a:spLocks noGrp="1"/>
          </p:cNvSpPr>
          <p:nvPr>
            <p:ph type="sldNum" sz="quarter" idx="4294967295"/>
          </p:nvPr>
        </p:nvSpPr>
        <p:spPr>
          <a:xfrm>
            <a:off x="8653597" y="6413921"/>
            <a:ext cx="203023" cy="3073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186" name="Shape 186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8062079" cy="531227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Вопрос 9</a:t>
            </a:r>
            <a:endParaRPr lang="ru-RU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Что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такое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дефект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ru-RU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Это отклонение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фактического результата от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ожидаемого результата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r">
              <a:buFontTx/>
              <a:buChar char="-"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38561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/>
          </p:cNvSpPr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ru-RU" dirty="0" smtClean="0"/>
              <a:t>Правильные ответы на тест:</a:t>
            </a:r>
            <a:endParaRPr dirty="0"/>
          </a:p>
        </p:txBody>
      </p:sp>
      <p:sp>
        <p:nvSpPr>
          <p:cNvPr id="185" name="Shape 185"/>
          <p:cNvSpPr>
            <a:spLocks noGrp="1"/>
          </p:cNvSpPr>
          <p:nvPr>
            <p:ph type="sldNum" sz="quarter" idx="4294967295"/>
          </p:nvPr>
        </p:nvSpPr>
        <p:spPr>
          <a:xfrm>
            <a:off x="8653597" y="6413921"/>
            <a:ext cx="203023" cy="3073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186" name="Shape 186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8062079" cy="531227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Вопрос 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  <a:p>
            <a:pPr mar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Выберите правильный пример ошибки безопасности</a:t>
            </a:r>
          </a:p>
          <a:p>
            <a:pPr mar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-инъекции</a:t>
            </a:r>
          </a:p>
          <a:p>
            <a:pPr marL="0" indent="0">
              <a:buNone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Отсутствие текста ошибки при некорректно заполненных полях</a:t>
            </a:r>
          </a:p>
          <a:p>
            <a:pPr marL="0" indent="0">
              <a:buNone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Некорректный вид контактов в адресной книге </a:t>
            </a:r>
          </a:p>
          <a:p>
            <a:pPr marL="0" indent="0">
              <a:buNone/>
            </a:pPr>
            <a:endParaRPr lang="ru-RU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Tx/>
              <a:buChar char="-"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47299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/>
          </p:cNvSpPr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ru-RU" dirty="0" smtClean="0"/>
              <a:t>Правильные ответы на тест:</a:t>
            </a:r>
            <a:endParaRPr dirty="0"/>
          </a:p>
        </p:txBody>
      </p:sp>
      <p:sp>
        <p:nvSpPr>
          <p:cNvPr id="185" name="Shape 185"/>
          <p:cNvSpPr>
            <a:spLocks noGrp="1"/>
          </p:cNvSpPr>
          <p:nvPr>
            <p:ph type="sldNum" sz="quarter" idx="4294967295"/>
          </p:nvPr>
        </p:nvSpPr>
        <p:spPr>
          <a:xfrm>
            <a:off x="8653597" y="6413921"/>
            <a:ext cx="203023" cy="3073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86" name="Shape 186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Вопрос 1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Метод тестирования кода на предмет логики работы программы, и корректности её работы с точки зрения того языка, на котором она писалась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белого ящика.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87880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/>
          </p:cNvSpPr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ru-RU" dirty="0" smtClean="0"/>
              <a:t>Правильные ответы на тест:</a:t>
            </a:r>
            <a:endParaRPr dirty="0"/>
          </a:p>
        </p:txBody>
      </p:sp>
      <p:sp>
        <p:nvSpPr>
          <p:cNvPr id="185" name="Shape 185"/>
          <p:cNvSpPr>
            <a:spLocks noGrp="1"/>
          </p:cNvSpPr>
          <p:nvPr>
            <p:ph type="sldNum" sz="quarter" idx="4294967295"/>
          </p:nvPr>
        </p:nvSpPr>
        <p:spPr>
          <a:xfrm>
            <a:off x="8653597" y="6413921"/>
            <a:ext cx="203023" cy="3073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186" name="Shape 186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8062079" cy="531227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Вопрос 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  <a:p>
            <a:pPr marL="0" indent="0">
              <a:buNone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Ошибка безопасности -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SQL-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инъекции</a:t>
            </a:r>
            <a:endParaRPr lang="ru-RU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r">
              <a:buFontTx/>
              <a:buChar char="-"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17436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xfrm>
            <a:off x="401051" y="2286006"/>
            <a:ext cx="8424899" cy="3318566"/>
          </a:xfrm>
          <a:prstGeom prst="rect">
            <a:avLst/>
          </a:prstGeom>
        </p:spPr>
        <p:txBody>
          <a:bodyPr/>
          <a:lstStyle/>
          <a:p>
            <a:pPr defTabSz="329184">
              <a:defRPr sz="5100"/>
            </a:pPr>
            <a:r>
              <a:t>Занятие №5.</a:t>
            </a:r>
            <a:br/>
            <a:r>
              <a:t>Тест-дизайн.</a:t>
            </a:r>
          </a:p>
        </p:txBody>
      </p:sp>
      <p:sp>
        <p:nvSpPr>
          <p:cNvPr id="181" name="Shape 181"/>
          <p:cNvSpPr>
            <a:spLocks noGrp="1"/>
          </p:cNvSpPr>
          <p:nvPr>
            <p:ph type="body" sz="quarter" idx="1"/>
          </p:nvPr>
        </p:nvSpPr>
        <p:spPr>
          <a:xfrm>
            <a:off x="6180463" y="5760233"/>
            <a:ext cx="2645486" cy="1334630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196595">
              <a:lnSpc>
                <a:spcPct val="80000"/>
              </a:lnSpc>
              <a:spcBef>
                <a:spcPts val="200"/>
              </a:spcBef>
              <a:defRPr sz="900"/>
            </a:pPr>
            <a:r>
              <a:rPr sz="1050" dirty="0" err="1"/>
              <a:t>Преподаватель</a:t>
            </a:r>
            <a:r>
              <a:rPr sz="1050" dirty="0"/>
              <a:t>: </a:t>
            </a:r>
            <a:r>
              <a:rPr sz="1050" dirty="0" err="1"/>
              <a:t>Александр</a:t>
            </a:r>
            <a:r>
              <a:rPr sz="1050" dirty="0"/>
              <a:t> </a:t>
            </a:r>
            <a:r>
              <a:rPr sz="1050" dirty="0" err="1"/>
              <a:t>Петров</a:t>
            </a:r>
            <a:r>
              <a:rPr sz="1050" dirty="0"/>
              <a:t>, </a:t>
            </a:r>
            <a:r>
              <a:rPr sz="1050" dirty="0" err="1"/>
              <a:t>Чепикова</a:t>
            </a:r>
            <a:r>
              <a:rPr sz="1050" dirty="0"/>
              <a:t> </a:t>
            </a:r>
            <a:r>
              <a:rPr sz="1050" dirty="0" err="1"/>
              <a:t>Мария</a:t>
            </a:r>
            <a:r>
              <a:rPr sz="1050" dirty="0"/>
              <a:t>. </a:t>
            </a:r>
            <a:r>
              <a:rPr sz="105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mail.ru</a:t>
            </a:r>
            <a:r>
              <a:rPr sz="1050" dirty="0"/>
              <a:t> group, МГТУ </a:t>
            </a:r>
            <a:r>
              <a:rPr sz="1050" dirty="0" err="1"/>
              <a:t>им</a:t>
            </a:r>
            <a:r>
              <a:rPr sz="1050" dirty="0"/>
              <a:t>. Н. Э. </a:t>
            </a:r>
            <a:r>
              <a:rPr sz="1050" dirty="0" err="1"/>
              <a:t>Баумана</a:t>
            </a:r>
            <a:r>
              <a:rPr sz="1050" dirty="0"/>
              <a:t>. </a:t>
            </a:r>
          </a:p>
        </p:txBody>
      </p:sp>
      <p:sp>
        <p:nvSpPr>
          <p:cNvPr id="182" name="Shape 182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algn="r">
              <a:spcBef>
                <a:spcPts val="600"/>
              </a:spcBef>
              <a:defRPr sz="2500">
                <a:solidFill>
                  <a:srgbClr val="FFFFFF"/>
                </a:solidFill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60906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/>
          </p:cNvSpPr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На этом занятии Вы узнаете:</a:t>
            </a:r>
          </a:p>
        </p:txBody>
      </p:sp>
      <p:sp>
        <p:nvSpPr>
          <p:cNvPr id="185" name="Shape 185"/>
          <p:cNvSpPr>
            <a:spLocks noGrp="1"/>
          </p:cNvSpPr>
          <p:nvPr>
            <p:ph type="sldNum" sz="quarter" idx="4294967295"/>
          </p:nvPr>
        </p:nvSpPr>
        <p:spPr>
          <a:xfrm>
            <a:off x="8653597" y="6413921"/>
            <a:ext cx="203023" cy="3073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186" name="Shape 186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/>
          <a:lstStyle/>
          <a:p>
            <a:pPr marL="342900" indent="-342900">
              <a:buChar char="-"/>
              <a:defRPr sz="4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Что такое тест-дизайн</a:t>
            </a:r>
          </a:p>
          <a:p>
            <a:pPr marL="342900" indent="-342900">
              <a:buChar char="-"/>
              <a:defRPr sz="4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Техники тест-дизайна</a:t>
            </a:r>
          </a:p>
          <a:p>
            <a:pPr marL="342900" indent="-342900">
              <a:buChar char="-"/>
              <a:defRPr sz="4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Что такое тестовые матрицы</a:t>
            </a:r>
          </a:p>
          <a:p>
            <a:pPr marL="342900" indent="-342900">
              <a:buChar char="-"/>
              <a:defRPr sz="4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Pairwise testing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/>
          </p:cNvSpPr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9" name="Shape 189"/>
          <p:cNvSpPr>
            <a:spLocks noGrp="1"/>
          </p:cNvSpPr>
          <p:nvPr>
            <p:ph type="sldNum" sz="quarter" idx="4294967295"/>
          </p:nvPr>
        </p:nvSpPr>
        <p:spPr>
          <a:xfrm>
            <a:off x="8653597" y="6413921"/>
            <a:ext cx="203023" cy="3073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190" name="Shape 190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Тест-дизайн - это этап процесса тестирования ПО, на котором проектируются и создаются тестовые случаи (тест-кейсы), в соответствии с определенными ранее критериями качества и целями тестирования.</a:t>
            </a:r>
          </a:p>
        </p:txBody>
      </p:sp>
      <p:pic>
        <p:nvPicPr>
          <p:cNvPr id="191" name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31484" y="3469709"/>
            <a:ext cx="3225124" cy="32251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/>
          </p:cNvSpPr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Напомним, что такое тест-кейс</a:t>
            </a:r>
          </a:p>
        </p:txBody>
      </p:sp>
      <p:sp>
        <p:nvSpPr>
          <p:cNvPr id="194" name="Shape 194"/>
          <p:cNvSpPr>
            <a:spLocks noGrp="1"/>
          </p:cNvSpPr>
          <p:nvPr>
            <p:ph type="sldNum" sz="quarter" idx="4294967295"/>
          </p:nvPr>
        </p:nvSpPr>
        <p:spPr>
          <a:xfrm>
            <a:off x="8653597" y="6413921"/>
            <a:ext cx="203023" cy="3073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sp>
        <p:nvSpPr>
          <p:cNvPr id="195" name="Shape 195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pic>
        <p:nvPicPr>
          <p:cNvPr id="196" name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43548" y="1839708"/>
            <a:ext cx="9287549" cy="46006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/>
          </p:cNvSpPr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>
            <a:lvl1pPr defTabSz="448055">
              <a:defRPr sz="5096" b="1"/>
            </a:lvl1pPr>
          </a:lstStyle>
          <a:p>
            <a:r>
              <a:t>Техники тест-дизайна</a:t>
            </a:r>
          </a:p>
        </p:txBody>
      </p:sp>
      <p:sp>
        <p:nvSpPr>
          <p:cNvPr id="199" name="Shape 199"/>
          <p:cNvSpPr>
            <a:spLocks noGrp="1"/>
          </p:cNvSpPr>
          <p:nvPr>
            <p:ph type="sldNum" sz="quarter" idx="4294967295"/>
          </p:nvPr>
        </p:nvSpPr>
        <p:spPr>
          <a:xfrm>
            <a:off x="8653597" y="6413921"/>
            <a:ext cx="203023" cy="3073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  <p:sp>
        <p:nvSpPr>
          <p:cNvPr id="200" name="Shape 200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/>
          <a:lstStyle/>
          <a:p>
            <a:pPr marL="0" indent="0" defTabSz="400126">
              <a:lnSpc>
                <a:spcPct val="115000"/>
              </a:lnSpc>
              <a:spcBef>
                <a:spcPts val="800"/>
              </a:spcBef>
              <a:buSzTx/>
              <a:buNone/>
              <a:defRPr sz="4272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- Эквивалентное разделение</a:t>
            </a:r>
          </a:p>
          <a:p>
            <a:pPr marL="0" indent="0" defTabSz="400126">
              <a:lnSpc>
                <a:spcPct val="115000"/>
              </a:lnSpc>
              <a:spcBef>
                <a:spcPts val="800"/>
              </a:spcBef>
              <a:buSzTx/>
              <a:buNone/>
              <a:defRPr sz="4272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- Анализ граничных значений</a:t>
            </a:r>
          </a:p>
          <a:p>
            <a:pPr marL="0" indent="0" defTabSz="400126">
              <a:lnSpc>
                <a:spcPct val="115000"/>
              </a:lnSpc>
              <a:spcBef>
                <a:spcPts val="800"/>
              </a:spcBef>
              <a:buSzTx/>
              <a:buNone/>
              <a:defRPr sz="4272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- Причина\следствие</a:t>
            </a:r>
          </a:p>
          <a:p>
            <a:pPr marL="0" indent="0" defTabSz="400126">
              <a:lnSpc>
                <a:spcPct val="115000"/>
              </a:lnSpc>
              <a:spcBef>
                <a:spcPts val="800"/>
              </a:spcBef>
              <a:buSzTx/>
              <a:buNone/>
              <a:defRPr sz="4272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- Предугадывание ошибки</a:t>
            </a:r>
          </a:p>
          <a:p>
            <a:pPr marL="0" indent="0" defTabSz="400126">
              <a:lnSpc>
                <a:spcPct val="115000"/>
              </a:lnSpc>
              <a:spcBef>
                <a:spcPts val="800"/>
              </a:spcBef>
              <a:buSzTx/>
              <a:buNone/>
              <a:defRPr sz="4272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- Исчерпывающее тестирование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/>
          </p:cNvSpPr>
          <p:nvPr>
            <p:ph type="title"/>
          </p:nvPr>
        </p:nvSpPr>
        <p:spPr>
          <a:xfrm>
            <a:off x="279446" y="258969"/>
            <a:ext cx="7514726" cy="868990"/>
          </a:xfrm>
          <a:prstGeom prst="rect">
            <a:avLst/>
          </a:prstGeom>
        </p:spPr>
        <p:txBody>
          <a:bodyPr/>
          <a:lstStyle>
            <a:lvl1pPr defTabSz="365760">
              <a:defRPr sz="4160" b="1"/>
            </a:lvl1pPr>
          </a:lstStyle>
          <a:p>
            <a:r>
              <a:t>Эквивалентное разделение</a:t>
            </a:r>
          </a:p>
        </p:txBody>
      </p:sp>
      <p:sp>
        <p:nvSpPr>
          <p:cNvPr id="203" name="Shape 203"/>
          <p:cNvSpPr>
            <a:spLocks noGrp="1"/>
          </p:cNvSpPr>
          <p:nvPr>
            <p:ph type="sldNum" sz="quarter" idx="4294967295"/>
          </p:nvPr>
        </p:nvSpPr>
        <p:spPr>
          <a:xfrm>
            <a:off x="8653597" y="6413921"/>
            <a:ext cx="203023" cy="3073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sp>
        <p:nvSpPr>
          <p:cNvPr id="204" name="Shape 204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/>
          <a:lstStyle>
            <a:lvl1pPr marL="0" indent="0" defTabSz="449580">
              <a:lnSpc>
                <a:spcPct val="115000"/>
              </a:lnSpc>
              <a:spcBef>
                <a:spcPts val="1000"/>
              </a:spcBef>
              <a:buSzTx/>
              <a:buNone/>
              <a:defRPr sz="31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Например, у вас есть диапазон допустимых значений от 1 до 10, вы должны выбрать одно верное значение внутри интервала, скажем, 5, и одно неверное значение вне интервала - 0. </a:t>
            </a:r>
          </a:p>
        </p:txBody>
      </p:sp>
      <p:pic>
        <p:nvPicPr>
          <p:cNvPr id="205" name="swJsE5Bo3j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96781" y="3631687"/>
            <a:ext cx="2768376" cy="34604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/>
          </p:cNvSpPr>
          <p:nvPr>
            <p:ph type="title"/>
          </p:nvPr>
        </p:nvSpPr>
        <p:spPr>
          <a:xfrm>
            <a:off x="279446" y="258969"/>
            <a:ext cx="7514726" cy="868990"/>
          </a:xfrm>
          <a:prstGeom prst="rect">
            <a:avLst/>
          </a:prstGeom>
        </p:spPr>
        <p:txBody>
          <a:bodyPr/>
          <a:lstStyle>
            <a:lvl1pPr defTabSz="361188">
              <a:defRPr sz="4108" b="1"/>
            </a:lvl1pPr>
          </a:lstStyle>
          <a:p>
            <a:r>
              <a:t>Анализ граничных значений</a:t>
            </a:r>
          </a:p>
        </p:txBody>
      </p:sp>
      <p:sp>
        <p:nvSpPr>
          <p:cNvPr id="208" name="Shape 208"/>
          <p:cNvSpPr>
            <a:spLocks noGrp="1"/>
          </p:cNvSpPr>
          <p:nvPr>
            <p:ph type="sldNum" sz="quarter" idx="4294967295"/>
          </p:nvPr>
        </p:nvSpPr>
        <p:spPr>
          <a:xfrm>
            <a:off x="8653597" y="6413921"/>
            <a:ext cx="203023" cy="3073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  <p:sp>
        <p:nvSpPr>
          <p:cNvPr id="209" name="Shape 209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/>
          <a:lstStyle/>
          <a:p>
            <a:pPr marL="0" indent="0" defTabSz="449580">
              <a:lnSpc>
                <a:spcPct val="115000"/>
              </a:lnSpc>
              <a:spcBef>
                <a:spcPts val="1000"/>
              </a:spcBef>
              <a:buSzTx/>
              <a:buNone/>
              <a:defRPr sz="32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marL="0" indent="0" defTabSz="449580">
              <a:lnSpc>
                <a:spcPct val="115000"/>
              </a:lnSpc>
              <a:spcBef>
                <a:spcPts val="1000"/>
              </a:spcBef>
              <a:buSzTx/>
              <a:buNone/>
              <a:defRPr sz="32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Например, когда мы разделили данные на классы, у этих классов данных существую границы, там где они начинаются и где заканчиваются.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/>
          </p:cNvSpPr>
          <p:nvPr>
            <p:ph type="title"/>
          </p:nvPr>
        </p:nvSpPr>
        <p:spPr>
          <a:xfrm>
            <a:off x="279446" y="258969"/>
            <a:ext cx="7514726" cy="868990"/>
          </a:xfrm>
          <a:prstGeom prst="rect">
            <a:avLst/>
          </a:prstGeom>
        </p:spPr>
        <p:txBody>
          <a:bodyPr/>
          <a:lstStyle>
            <a:lvl1pPr defTabSz="448055">
              <a:defRPr sz="5096" b="1"/>
            </a:lvl1pPr>
          </a:lstStyle>
          <a:p>
            <a:r>
              <a:t>Причина/следствие</a:t>
            </a:r>
          </a:p>
        </p:txBody>
      </p:sp>
      <p:sp>
        <p:nvSpPr>
          <p:cNvPr id="212" name="Shape 212"/>
          <p:cNvSpPr>
            <a:spLocks noGrp="1"/>
          </p:cNvSpPr>
          <p:nvPr>
            <p:ph type="sldNum" sz="quarter" idx="4294967295"/>
          </p:nvPr>
        </p:nvSpPr>
        <p:spPr>
          <a:xfrm>
            <a:off x="8653597" y="6413921"/>
            <a:ext cx="203023" cy="3073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  <p:sp>
        <p:nvSpPr>
          <p:cNvPr id="213" name="Shape 213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defTabSz="427101">
              <a:lnSpc>
                <a:spcPct val="115000"/>
              </a:lnSpc>
              <a:spcBef>
                <a:spcPts val="900"/>
              </a:spcBef>
              <a:buSzTx/>
              <a:buNone/>
              <a:defRPr sz="4655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Это техника позволяет отталкиваться от причин того, что необходимо сделать в рамках тестового сценария и плавно переходить к следствию.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/>
          </p:cNvSpPr>
          <p:nvPr>
            <p:ph type="title"/>
          </p:nvPr>
        </p:nvSpPr>
        <p:spPr>
          <a:xfrm>
            <a:off x="279446" y="258969"/>
            <a:ext cx="7514726" cy="868990"/>
          </a:xfrm>
          <a:prstGeom prst="rect">
            <a:avLst/>
          </a:prstGeom>
        </p:spPr>
        <p:txBody>
          <a:bodyPr/>
          <a:lstStyle>
            <a:lvl1pPr defTabSz="406908">
              <a:defRPr sz="4628" b="1"/>
            </a:lvl1pPr>
          </a:lstStyle>
          <a:p>
            <a:r>
              <a:t>Предугадывание ошибки</a:t>
            </a:r>
          </a:p>
        </p:txBody>
      </p:sp>
      <p:sp>
        <p:nvSpPr>
          <p:cNvPr id="216" name="Shape 216"/>
          <p:cNvSpPr>
            <a:spLocks noGrp="1"/>
          </p:cNvSpPr>
          <p:nvPr>
            <p:ph type="sldNum" sz="quarter" idx="4294967295"/>
          </p:nvPr>
        </p:nvSpPr>
        <p:spPr>
          <a:xfrm>
            <a:off x="8653597" y="6413921"/>
            <a:ext cx="203023" cy="3073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  <p:sp>
        <p:nvSpPr>
          <p:cNvPr id="217" name="Shape 217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defTabSz="449580">
              <a:lnSpc>
                <a:spcPct val="115000"/>
              </a:lnSpc>
              <a:spcBef>
                <a:spcPts val="1000"/>
              </a:spcBef>
              <a:buSzTx/>
              <a:buNone/>
              <a:defRPr sz="43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Это когда тестировщик использует свои знания системы и способность "предугадать" при каких входных условиях система может выдать ошибку.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/>
          </p:cNvSpPr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ru-RU" dirty="0" smtClean="0"/>
              <a:t>Правильные ответы на тест:</a:t>
            </a:r>
            <a:endParaRPr dirty="0"/>
          </a:p>
        </p:txBody>
      </p:sp>
      <p:sp>
        <p:nvSpPr>
          <p:cNvPr id="185" name="Shape 185"/>
          <p:cNvSpPr>
            <a:spLocks noGrp="1"/>
          </p:cNvSpPr>
          <p:nvPr>
            <p:ph type="sldNum" sz="quarter" idx="4294967295"/>
          </p:nvPr>
        </p:nvSpPr>
        <p:spPr>
          <a:xfrm>
            <a:off x="8653597" y="6413921"/>
            <a:ext cx="203023" cy="3073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86" name="Shape 186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Вопрос 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это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минимальный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набор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тестов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явные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ошибки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95814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/>
          </p:cNvSpPr>
          <p:nvPr>
            <p:ph type="title"/>
          </p:nvPr>
        </p:nvSpPr>
        <p:spPr>
          <a:xfrm>
            <a:off x="279446" y="258969"/>
            <a:ext cx="7514726" cy="86899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329184">
              <a:defRPr sz="3744" b="1"/>
            </a:lvl1pPr>
          </a:lstStyle>
          <a:p>
            <a:r>
              <a:t>Исчерпывающее тестирование</a:t>
            </a:r>
          </a:p>
        </p:txBody>
      </p:sp>
      <p:sp>
        <p:nvSpPr>
          <p:cNvPr id="220" name="Shape 220"/>
          <p:cNvSpPr>
            <a:spLocks noGrp="1"/>
          </p:cNvSpPr>
          <p:nvPr>
            <p:ph type="sldNum" sz="quarter" idx="4294967295"/>
          </p:nvPr>
        </p:nvSpPr>
        <p:spPr>
          <a:xfrm>
            <a:off x="8604155" y="6413921"/>
            <a:ext cx="301907" cy="3073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  <p:sp>
        <p:nvSpPr>
          <p:cNvPr id="221" name="Shape 221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defTabSz="400126">
              <a:lnSpc>
                <a:spcPct val="115000"/>
              </a:lnSpc>
              <a:spcBef>
                <a:spcPts val="800"/>
              </a:spcBef>
              <a:buSzTx/>
              <a:buNone/>
              <a:defRPr sz="3293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В пределах этой техники вы должны проверить все возможные комбинации входных значений, и в принципе, это должно найти все проблемы. На практике применение этого метода не представляется возможным, из-за огромного количества входных значений.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/>
          </p:cNvSpPr>
          <p:nvPr>
            <p:ph type="title"/>
          </p:nvPr>
        </p:nvSpPr>
        <p:spPr>
          <a:xfrm>
            <a:off x="279446" y="258969"/>
            <a:ext cx="7514726" cy="868990"/>
          </a:xfrm>
          <a:prstGeom prst="rect">
            <a:avLst/>
          </a:prstGeom>
        </p:spPr>
        <p:txBody>
          <a:bodyPr/>
          <a:lstStyle>
            <a:lvl1pPr defTabSz="397763">
              <a:defRPr sz="4524" b="1"/>
            </a:lvl1pPr>
          </a:lstStyle>
          <a:p>
            <a:r>
              <a:t>Классы эквивалентности</a:t>
            </a:r>
          </a:p>
        </p:txBody>
      </p:sp>
      <p:sp>
        <p:nvSpPr>
          <p:cNvPr id="224" name="Shape 224"/>
          <p:cNvSpPr>
            <a:spLocks noGrp="1"/>
          </p:cNvSpPr>
          <p:nvPr>
            <p:ph type="sldNum" sz="quarter" idx="4294967295"/>
          </p:nvPr>
        </p:nvSpPr>
        <p:spPr>
          <a:xfrm>
            <a:off x="8610709" y="6413921"/>
            <a:ext cx="288798" cy="3073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31</a:t>
            </a:fld>
            <a:endParaRPr/>
          </a:p>
        </p:txBody>
      </p:sp>
      <p:sp>
        <p:nvSpPr>
          <p:cNvPr id="225" name="Shape 225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/>
          <a:lstStyle>
            <a:lvl1pPr marL="0" indent="0" defTabSz="449580">
              <a:lnSpc>
                <a:spcPct val="115000"/>
              </a:lnSpc>
              <a:spcBef>
                <a:spcPts val="1000"/>
              </a:spcBef>
              <a:buSzTx/>
              <a:buNone/>
              <a:defRPr sz="27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Множество тестов со сходными параметрами, протестировав один из них, можно поставить галочку, что протестировал и все остальные (остальные параметры множества будут иметь тот же результат). </a:t>
            </a:r>
          </a:p>
        </p:txBody>
      </p:sp>
      <p:pic>
        <p:nvPicPr>
          <p:cNvPr id="226" name="BAR2w5G6Qpo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95105" y="3870213"/>
            <a:ext cx="5786196" cy="32547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/>
          </p:cNvSpPr>
          <p:nvPr>
            <p:ph type="title"/>
          </p:nvPr>
        </p:nvSpPr>
        <p:spPr>
          <a:xfrm>
            <a:off x="279446" y="258969"/>
            <a:ext cx="7514726" cy="868990"/>
          </a:xfrm>
          <a:prstGeom prst="rect">
            <a:avLst/>
          </a:prstGeom>
        </p:spPr>
        <p:txBody>
          <a:bodyPr/>
          <a:lstStyle>
            <a:lvl1pPr defTabSz="448055">
              <a:defRPr sz="5096" b="1"/>
            </a:lvl1pPr>
          </a:lstStyle>
          <a:p>
            <a:r>
              <a:t>Эквивалентные тесты</a:t>
            </a:r>
          </a:p>
        </p:txBody>
      </p:sp>
      <p:sp>
        <p:nvSpPr>
          <p:cNvPr id="229" name="Shape 229"/>
          <p:cNvSpPr>
            <a:spLocks noGrp="1"/>
          </p:cNvSpPr>
          <p:nvPr>
            <p:ph type="sldNum" sz="quarter" idx="4294967295"/>
          </p:nvPr>
        </p:nvSpPr>
        <p:spPr>
          <a:xfrm>
            <a:off x="8604155" y="6413921"/>
            <a:ext cx="301907" cy="3073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32</a:t>
            </a:fld>
            <a:endParaRPr/>
          </a:p>
        </p:txBody>
      </p:sp>
      <p:sp>
        <p:nvSpPr>
          <p:cNvPr id="230" name="Shape 230"/>
          <p:cNvSpPr>
            <a:spLocks noGrp="1"/>
          </p:cNvSpPr>
          <p:nvPr>
            <p:ph type="body" idx="1"/>
          </p:nvPr>
        </p:nvSpPr>
        <p:spPr>
          <a:xfrm>
            <a:off x="501393" y="1545729"/>
            <a:ext cx="7527729" cy="4600643"/>
          </a:xfrm>
          <a:prstGeom prst="rect">
            <a:avLst/>
          </a:prstGeom>
        </p:spPr>
        <p:txBody>
          <a:bodyPr/>
          <a:lstStyle>
            <a:lvl1pPr marL="0" indent="0" defTabSz="449580">
              <a:lnSpc>
                <a:spcPct val="115000"/>
              </a:lnSpc>
              <a:spcBef>
                <a:spcPts val="1000"/>
              </a:spcBef>
              <a:buSzTx/>
              <a:buNone/>
              <a:defRPr sz="43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это тесты, которые приводят к одному и тому же результату.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/>
          </p:cNvSpPr>
          <p:nvPr>
            <p:ph type="title"/>
          </p:nvPr>
        </p:nvSpPr>
        <p:spPr>
          <a:xfrm>
            <a:off x="279446" y="258969"/>
            <a:ext cx="7514726" cy="868990"/>
          </a:xfrm>
          <a:prstGeom prst="rect">
            <a:avLst/>
          </a:prstGeom>
        </p:spPr>
        <p:txBody>
          <a:bodyPr/>
          <a:lstStyle>
            <a:lvl1pPr defTabSz="260604">
              <a:defRPr sz="2964" b="1"/>
            </a:lvl1pPr>
          </a:lstStyle>
          <a:p>
            <a:r>
              <a:t>Применение классов эквивалентности</a:t>
            </a:r>
          </a:p>
        </p:txBody>
      </p:sp>
      <p:sp>
        <p:nvSpPr>
          <p:cNvPr id="233" name="Shape 233"/>
          <p:cNvSpPr>
            <a:spLocks noGrp="1"/>
          </p:cNvSpPr>
          <p:nvPr>
            <p:ph type="sldNum" sz="quarter" idx="4294967295"/>
          </p:nvPr>
        </p:nvSpPr>
        <p:spPr>
          <a:xfrm>
            <a:off x="8604155" y="6413921"/>
            <a:ext cx="301907" cy="3073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33</a:t>
            </a:fld>
            <a:endParaRPr/>
          </a:p>
        </p:txBody>
      </p:sp>
      <p:sp>
        <p:nvSpPr>
          <p:cNvPr id="234" name="Shape 234"/>
          <p:cNvSpPr>
            <a:spLocks noGrp="1"/>
          </p:cNvSpPr>
          <p:nvPr>
            <p:ph type="body" idx="1"/>
          </p:nvPr>
        </p:nvSpPr>
        <p:spPr>
          <a:xfrm>
            <a:off x="501393" y="1545729"/>
            <a:ext cx="7527729" cy="4600643"/>
          </a:xfrm>
          <a:prstGeom prst="rect">
            <a:avLst/>
          </a:prstGeom>
        </p:spPr>
        <p:txBody>
          <a:bodyPr/>
          <a:lstStyle/>
          <a:p>
            <a:pPr marL="0" indent="0" defTabSz="449580">
              <a:lnSpc>
                <a:spcPct val="115000"/>
              </a:lnSpc>
              <a:spcBef>
                <a:spcPts val="1000"/>
              </a:spcBef>
              <a:buSzTx/>
              <a:buNone/>
              <a:defRPr sz="43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pic>
        <p:nvPicPr>
          <p:cNvPr id="235" name="wYfOHJHkQIQ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19845" y="1545728"/>
            <a:ext cx="5267599" cy="52675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/>
          </p:cNvSpPr>
          <p:nvPr>
            <p:ph type="title"/>
          </p:nvPr>
        </p:nvSpPr>
        <p:spPr>
          <a:xfrm>
            <a:off x="279446" y="258969"/>
            <a:ext cx="7514726" cy="868990"/>
          </a:xfrm>
          <a:prstGeom prst="rect">
            <a:avLst/>
          </a:prstGeom>
        </p:spPr>
        <p:txBody>
          <a:bodyPr/>
          <a:lstStyle>
            <a:lvl1pPr defTabSz="260604">
              <a:defRPr sz="2964" b="1"/>
            </a:lvl1pPr>
          </a:lstStyle>
          <a:p>
            <a:r>
              <a:t>Применение классов эквивалентности</a:t>
            </a:r>
          </a:p>
        </p:txBody>
      </p:sp>
      <p:sp>
        <p:nvSpPr>
          <p:cNvPr id="238" name="Shape 238"/>
          <p:cNvSpPr>
            <a:spLocks noGrp="1"/>
          </p:cNvSpPr>
          <p:nvPr>
            <p:ph type="sldNum" sz="quarter" idx="4294967295"/>
          </p:nvPr>
        </p:nvSpPr>
        <p:spPr>
          <a:xfrm>
            <a:off x="8604155" y="6413921"/>
            <a:ext cx="301907" cy="3073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34</a:t>
            </a:fld>
            <a:endParaRPr/>
          </a:p>
        </p:txBody>
      </p:sp>
      <p:sp>
        <p:nvSpPr>
          <p:cNvPr id="239" name="Shape 239"/>
          <p:cNvSpPr>
            <a:spLocks noGrp="1"/>
          </p:cNvSpPr>
          <p:nvPr>
            <p:ph type="body" idx="1"/>
          </p:nvPr>
        </p:nvSpPr>
        <p:spPr>
          <a:xfrm>
            <a:off x="501393" y="1545729"/>
            <a:ext cx="7527729" cy="4600643"/>
          </a:xfrm>
          <a:prstGeom prst="rect">
            <a:avLst/>
          </a:prstGeom>
        </p:spPr>
        <p:txBody>
          <a:bodyPr/>
          <a:lstStyle/>
          <a:p>
            <a:pPr marL="0" indent="0" defTabSz="449580">
              <a:lnSpc>
                <a:spcPct val="115000"/>
              </a:lnSpc>
              <a:spcBef>
                <a:spcPts val="1000"/>
              </a:spcBef>
              <a:buSzTx/>
              <a:buNone/>
              <a:defRPr sz="36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Calibri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Потраченная сумма,руб		Скидка,%</a:t>
            </a:r>
          </a:p>
          <a:p>
            <a:pPr marL="0" indent="0" defTabSz="449580">
              <a:lnSpc>
                <a:spcPct val="115000"/>
              </a:lnSpc>
              <a:spcBef>
                <a:spcPts val="1000"/>
              </a:spcBef>
              <a:buSzTx/>
              <a:buNone/>
              <a:defRPr sz="36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Calibri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200-500								         2</a:t>
            </a:r>
          </a:p>
          <a:p>
            <a:pPr marL="0" indent="0" defTabSz="449580">
              <a:lnSpc>
                <a:spcPct val="115000"/>
              </a:lnSpc>
              <a:spcBef>
                <a:spcPts val="1000"/>
              </a:spcBef>
              <a:buSzTx/>
              <a:buNone/>
              <a:defRPr sz="36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Calibri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500-1000								         3</a:t>
            </a:r>
          </a:p>
          <a:p>
            <a:pPr marL="0" indent="0" defTabSz="449580">
              <a:lnSpc>
                <a:spcPct val="115000"/>
              </a:lnSpc>
              <a:spcBef>
                <a:spcPts val="1000"/>
              </a:spcBef>
              <a:buSzTx/>
              <a:buNone/>
              <a:defRPr sz="36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Calibri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1000-5000							         4</a:t>
            </a:r>
          </a:p>
          <a:p>
            <a:pPr marL="0" indent="0" defTabSz="449580">
              <a:lnSpc>
                <a:spcPct val="115000"/>
              </a:lnSpc>
              <a:spcBef>
                <a:spcPts val="1000"/>
              </a:spcBef>
              <a:buSzTx/>
              <a:buNone/>
              <a:defRPr sz="36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Calibri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5000 и более							     5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/>
          </p:cNvSpPr>
          <p:nvPr>
            <p:ph type="title"/>
          </p:nvPr>
        </p:nvSpPr>
        <p:spPr>
          <a:xfrm>
            <a:off x="279446" y="258969"/>
            <a:ext cx="7514726" cy="868990"/>
          </a:xfrm>
          <a:prstGeom prst="rect">
            <a:avLst/>
          </a:prstGeom>
        </p:spPr>
        <p:txBody>
          <a:bodyPr/>
          <a:lstStyle>
            <a:lvl1pPr defTabSz="260604">
              <a:defRPr sz="2964" b="1"/>
            </a:lvl1pPr>
          </a:lstStyle>
          <a:p>
            <a:r>
              <a:t>Применение классов эквивалентности</a:t>
            </a:r>
          </a:p>
        </p:txBody>
      </p:sp>
      <p:sp>
        <p:nvSpPr>
          <p:cNvPr id="242" name="Shape 242"/>
          <p:cNvSpPr>
            <a:spLocks noGrp="1"/>
          </p:cNvSpPr>
          <p:nvPr>
            <p:ph type="sldNum" sz="quarter" idx="4294967295"/>
          </p:nvPr>
        </p:nvSpPr>
        <p:spPr>
          <a:xfrm>
            <a:off x="8604155" y="6413921"/>
            <a:ext cx="301907" cy="3073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35</a:t>
            </a:fld>
            <a:endParaRPr/>
          </a:p>
        </p:txBody>
      </p:sp>
      <p:sp>
        <p:nvSpPr>
          <p:cNvPr id="243" name="Shape 243"/>
          <p:cNvSpPr>
            <a:spLocks noGrp="1"/>
          </p:cNvSpPr>
          <p:nvPr>
            <p:ph type="body" idx="1"/>
          </p:nvPr>
        </p:nvSpPr>
        <p:spPr>
          <a:xfrm>
            <a:off x="501393" y="1545729"/>
            <a:ext cx="7527729" cy="4600643"/>
          </a:xfrm>
          <a:prstGeom prst="rect">
            <a:avLst/>
          </a:prstGeom>
        </p:spPr>
        <p:txBody>
          <a:bodyPr/>
          <a:lstStyle/>
          <a:p>
            <a:pPr marL="0" indent="0" defTabSz="449580">
              <a:lnSpc>
                <a:spcPct val="115000"/>
              </a:lnSpc>
              <a:spcBef>
                <a:spcPts val="1000"/>
              </a:spcBef>
              <a:buSzTx/>
              <a:buNone/>
              <a:defRPr sz="33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Calibri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Потраченная сумма,руб			Скидка,%</a:t>
            </a:r>
          </a:p>
          <a:p>
            <a:pPr marL="0" indent="0" defTabSz="449580">
              <a:lnSpc>
                <a:spcPct val="115000"/>
              </a:lnSpc>
              <a:spcBef>
                <a:spcPts val="1000"/>
              </a:spcBef>
              <a:buSzTx/>
              <a:buNone/>
              <a:defRPr sz="33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Calibri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0-199,99								          0</a:t>
            </a:r>
          </a:p>
          <a:p>
            <a:pPr marL="0" indent="0" defTabSz="449580">
              <a:lnSpc>
                <a:spcPct val="115000"/>
              </a:lnSpc>
              <a:spcBef>
                <a:spcPts val="1000"/>
              </a:spcBef>
              <a:buSzTx/>
              <a:buNone/>
              <a:defRPr sz="33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Calibri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200-499,99							          2</a:t>
            </a:r>
          </a:p>
          <a:p>
            <a:pPr marL="0" indent="0" defTabSz="449580">
              <a:lnSpc>
                <a:spcPct val="115000"/>
              </a:lnSpc>
              <a:spcBef>
                <a:spcPts val="1000"/>
              </a:spcBef>
              <a:buSzTx/>
              <a:buNone/>
              <a:defRPr sz="33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Calibri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500-999,99							          3</a:t>
            </a:r>
          </a:p>
          <a:p>
            <a:pPr marL="0" indent="0" defTabSz="449580">
              <a:lnSpc>
                <a:spcPct val="115000"/>
              </a:lnSpc>
              <a:spcBef>
                <a:spcPts val="1000"/>
              </a:spcBef>
              <a:buSzTx/>
              <a:buNone/>
              <a:defRPr sz="33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Calibri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1000-4999,99							      4</a:t>
            </a:r>
          </a:p>
          <a:p>
            <a:pPr marL="0" indent="0" defTabSz="449580">
              <a:lnSpc>
                <a:spcPct val="115000"/>
              </a:lnSpc>
              <a:spcBef>
                <a:spcPts val="1000"/>
              </a:spcBef>
              <a:buSzTx/>
              <a:buNone/>
              <a:defRPr sz="33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Calibri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5000 и более							      5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/>
          </p:cNvSpPr>
          <p:nvPr>
            <p:ph type="title"/>
          </p:nvPr>
        </p:nvSpPr>
        <p:spPr>
          <a:xfrm>
            <a:off x="279446" y="258969"/>
            <a:ext cx="7514726" cy="868990"/>
          </a:xfrm>
          <a:prstGeom prst="rect">
            <a:avLst/>
          </a:prstGeom>
        </p:spPr>
        <p:txBody>
          <a:bodyPr/>
          <a:lstStyle>
            <a:lvl1pPr defTabSz="260604">
              <a:defRPr sz="2964" b="1"/>
            </a:lvl1pPr>
          </a:lstStyle>
          <a:p>
            <a:r>
              <a:t>Применение классов эквивалентности</a:t>
            </a:r>
          </a:p>
        </p:txBody>
      </p:sp>
      <p:sp>
        <p:nvSpPr>
          <p:cNvPr id="246" name="Shape 246"/>
          <p:cNvSpPr>
            <a:spLocks noGrp="1"/>
          </p:cNvSpPr>
          <p:nvPr>
            <p:ph type="sldNum" sz="quarter" idx="4294967295"/>
          </p:nvPr>
        </p:nvSpPr>
        <p:spPr>
          <a:xfrm>
            <a:off x="8604155" y="6413921"/>
            <a:ext cx="301907" cy="3073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36</a:t>
            </a:fld>
            <a:endParaRPr/>
          </a:p>
        </p:txBody>
      </p:sp>
      <p:sp>
        <p:nvSpPr>
          <p:cNvPr id="247" name="Shape 247"/>
          <p:cNvSpPr>
            <a:spLocks noGrp="1"/>
          </p:cNvSpPr>
          <p:nvPr>
            <p:ph type="body" idx="1"/>
          </p:nvPr>
        </p:nvSpPr>
        <p:spPr>
          <a:xfrm>
            <a:off x="501393" y="1545729"/>
            <a:ext cx="7527729" cy="460064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 defTabSz="440588">
              <a:lnSpc>
                <a:spcPct val="115000"/>
              </a:lnSpc>
              <a:spcBef>
                <a:spcPts val="900"/>
              </a:spcBef>
              <a:buSzTx/>
              <a:buNone/>
              <a:defRPr sz="49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Calibri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Класс 1 : 0-199,99</a:t>
            </a:r>
          </a:p>
          <a:p>
            <a:pPr marL="0" indent="0" defTabSz="440588">
              <a:lnSpc>
                <a:spcPct val="115000"/>
              </a:lnSpc>
              <a:spcBef>
                <a:spcPts val="900"/>
              </a:spcBef>
              <a:buSzTx/>
              <a:buNone/>
              <a:defRPr sz="49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Calibri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Класс 2: 200-499,99</a:t>
            </a:r>
          </a:p>
          <a:p>
            <a:pPr marL="0" indent="0" defTabSz="440588">
              <a:lnSpc>
                <a:spcPct val="115000"/>
              </a:lnSpc>
              <a:spcBef>
                <a:spcPts val="900"/>
              </a:spcBef>
              <a:buSzTx/>
              <a:buNone/>
              <a:defRPr sz="49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Calibri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Класс 3: 500-999,99</a:t>
            </a:r>
          </a:p>
          <a:p>
            <a:pPr marL="0" indent="0" defTabSz="440588">
              <a:lnSpc>
                <a:spcPct val="115000"/>
              </a:lnSpc>
              <a:spcBef>
                <a:spcPts val="900"/>
              </a:spcBef>
              <a:buSzTx/>
              <a:buNone/>
              <a:defRPr sz="49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Calibri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Класс 4: 1000-4999,99</a:t>
            </a:r>
          </a:p>
          <a:p>
            <a:pPr marL="0" indent="0" defTabSz="440588">
              <a:lnSpc>
                <a:spcPct val="115000"/>
              </a:lnSpc>
              <a:spcBef>
                <a:spcPts val="900"/>
              </a:spcBef>
              <a:buSzTx/>
              <a:buNone/>
              <a:defRPr sz="49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Calibri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Класс 5: 5000 и более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/>
          </p:cNvSpPr>
          <p:nvPr>
            <p:ph type="title"/>
          </p:nvPr>
        </p:nvSpPr>
        <p:spPr>
          <a:xfrm>
            <a:off x="279446" y="258969"/>
            <a:ext cx="7514726" cy="868990"/>
          </a:xfrm>
          <a:prstGeom prst="rect">
            <a:avLst/>
          </a:prstGeom>
        </p:spPr>
        <p:txBody>
          <a:bodyPr/>
          <a:lstStyle>
            <a:lvl1pPr defTabSz="448055">
              <a:defRPr sz="5096" b="1"/>
            </a:lvl1pPr>
          </a:lstStyle>
          <a:p>
            <a:r>
              <a:t>Тестовые матрицы</a:t>
            </a:r>
          </a:p>
        </p:txBody>
      </p:sp>
      <p:sp>
        <p:nvSpPr>
          <p:cNvPr id="250" name="Shape 250"/>
          <p:cNvSpPr>
            <a:spLocks noGrp="1"/>
          </p:cNvSpPr>
          <p:nvPr>
            <p:ph type="sldNum" sz="quarter" idx="4294967295"/>
          </p:nvPr>
        </p:nvSpPr>
        <p:spPr>
          <a:xfrm>
            <a:off x="8604155" y="6413921"/>
            <a:ext cx="301907" cy="3073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37</a:t>
            </a:fld>
            <a:endParaRPr/>
          </a:p>
        </p:txBody>
      </p:sp>
      <p:sp>
        <p:nvSpPr>
          <p:cNvPr id="251" name="Shape 251"/>
          <p:cNvSpPr>
            <a:spLocks noGrp="1"/>
          </p:cNvSpPr>
          <p:nvPr>
            <p:ph type="body" idx="1"/>
          </p:nvPr>
        </p:nvSpPr>
        <p:spPr>
          <a:xfrm>
            <a:off x="539493" y="1545729"/>
            <a:ext cx="7527729" cy="4600643"/>
          </a:xfrm>
          <a:prstGeom prst="rect">
            <a:avLst/>
          </a:prstGeom>
        </p:spPr>
        <p:txBody>
          <a:bodyPr/>
          <a:lstStyle>
            <a:lvl1pPr marL="0" indent="0" defTabSz="449580">
              <a:lnSpc>
                <a:spcPct val="115000"/>
              </a:lnSpc>
              <a:spcBef>
                <a:spcPts val="1000"/>
              </a:spcBef>
              <a:buSzTx/>
              <a:buNone/>
              <a:defRPr sz="26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Для удобства работы с тестовыми данными составляются тестовые матрицы, содержащие в себе необходимые для покрытия требований значения.</a:t>
            </a:r>
          </a:p>
        </p:txBody>
      </p:sp>
      <p:pic>
        <p:nvPicPr>
          <p:cNvPr id="252" name="e72RheNLJlY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03601" y="2887386"/>
            <a:ext cx="3289598" cy="40215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/>
          </p:cNvSpPr>
          <p:nvPr>
            <p:ph type="title"/>
          </p:nvPr>
        </p:nvSpPr>
        <p:spPr>
          <a:xfrm>
            <a:off x="279446" y="258969"/>
            <a:ext cx="7514726" cy="868990"/>
          </a:xfrm>
          <a:prstGeom prst="rect">
            <a:avLst/>
          </a:prstGeom>
        </p:spPr>
        <p:txBody>
          <a:bodyPr/>
          <a:lstStyle>
            <a:lvl1pPr defTabSz="448055">
              <a:defRPr sz="5096" b="1"/>
            </a:lvl1pPr>
          </a:lstStyle>
          <a:p>
            <a:r>
              <a:t>Pairwise Testing</a:t>
            </a:r>
          </a:p>
        </p:txBody>
      </p:sp>
      <p:sp>
        <p:nvSpPr>
          <p:cNvPr id="255" name="Shape 255"/>
          <p:cNvSpPr>
            <a:spLocks noGrp="1"/>
          </p:cNvSpPr>
          <p:nvPr>
            <p:ph type="sldNum" sz="quarter" idx="4294967295"/>
          </p:nvPr>
        </p:nvSpPr>
        <p:spPr>
          <a:xfrm>
            <a:off x="8604155" y="6413921"/>
            <a:ext cx="301907" cy="3073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38</a:t>
            </a:fld>
            <a:endParaRPr/>
          </a:p>
        </p:txBody>
      </p:sp>
      <p:sp>
        <p:nvSpPr>
          <p:cNvPr id="256" name="Shape 256"/>
          <p:cNvSpPr>
            <a:spLocks noGrp="1"/>
          </p:cNvSpPr>
          <p:nvPr>
            <p:ph type="body" idx="1"/>
          </p:nvPr>
        </p:nvSpPr>
        <p:spPr>
          <a:xfrm>
            <a:off x="539493" y="1545729"/>
            <a:ext cx="7527729" cy="4600643"/>
          </a:xfrm>
          <a:prstGeom prst="rect">
            <a:avLst/>
          </a:prstGeom>
        </p:spPr>
        <p:txBody>
          <a:bodyPr/>
          <a:lstStyle/>
          <a:p>
            <a:pPr marL="0" indent="0" defTabSz="449580">
              <a:lnSpc>
                <a:spcPct val="115000"/>
              </a:lnSpc>
              <a:spcBef>
                <a:spcPts val="1000"/>
              </a:spcBef>
              <a:buSzTx/>
              <a:buNone/>
              <a:defRPr sz="41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Попарное тестирование</a:t>
            </a:r>
          </a:p>
          <a:p>
            <a:pPr marL="0" indent="0" defTabSz="449580">
              <a:lnSpc>
                <a:spcPct val="115000"/>
              </a:lnSpc>
              <a:spcBef>
                <a:spcPts val="1000"/>
              </a:spcBef>
              <a:buSzTx/>
              <a:buNone/>
              <a:defRPr sz="41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Идея: Выбрать минимальный набор комбинаций, покрывающий все попарные сочетания значений.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/>
          </p:cNvSpPr>
          <p:nvPr>
            <p:ph type="title"/>
          </p:nvPr>
        </p:nvSpPr>
        <p:spPr>
          <a:xfrm>
            <a:off x="279446" y="258969"/>
            <a:ext cx="7514726" cy="86899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48055">
              <a:defRPr sz="5096" b="1"/>
            </a:lvl1pPr>
          </a:lstStyle>
          <a:p>
            <a:r>
              <a:rPr dirty="0"/>
              <a:t>Pairwise </a:t>
            </a:r>
            <a:r>
              <a:rPr dirty="0" smtClean="0"/>
              <a:t>Testing</a:t>
            </a:r>
            <a:r>
              <a:rPr lang="ru-RU" dirty="0" smtClean="0"/>
              <a:t>.Пример</a:t>
            </a:r>
            <a:endParaRPr dirty="0"/>
          </a:p>
        </p:txBody>
      </p:sp>
      <p:sp>
        <p:nvSpPr>
          <p:cNvPr id="255" name="Shape 255"/>
          <p:cNvSpPr>
            <a:spLocks noGrp="1"/>
          </p:cNvSpPr>
          <p:nvPr>
            <p:ph type="sldNum" sz="quarter" idx="4294967295"/>
          </p:nvPr>
        </p:nvSpPr>
        <p:spPr>
          <a:xfrm>
            <a:off x="8604155" y="6413921"/>
            <a:ext cx="301907" cy="3073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39</a:t>
            </a:fld>
            <a:endParaRPr/>
          </a:p>
        </p:txBody>
      </p:sp>
      <p:sp>
        <p:nvSpPr>
          <p:cNvPr id="256" name="Shape 256"/>
          <p:cNvSpPr>
            <a:spLocks noGrp="1"/>
          </p:cNvSpPr>
          <p:nvPr>
            <p:ph type="body" idx="1"/>
          </p:nvPr>
        </p:nvSpPr>
        <p:spPr>
          <a:xfrm>
            <a:off x="539493" y="1545729"/>
            <a:ext cx="7527729" cy="4600643"/>
          </a:xfrm>
          <a:prstGeom prst="rect">
            <a:avLst/>
          </a:prstGeom>
        </p:spPr>
        <p:txBody>
          <a:bodyPr/>
          <a:lstStyle/>
          <a:p>
            <a:pPr marL="0" indent="0" defTabSz="449580">
              <a:lnSpc>
                <a:spcPct val="115000"/>
              </a:lnSpc>
              <a:spcBef>
                <a:spcPts val="1000"/>
              </a:spcBef>
              <a:buSzTx/>
              <a:buNone/>
              <a:defRPr sz="41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2800" dirty="0">
                <a:sym typeface="Times New Roman"/>
              </a:rPr>
              <a:t>Постановка задачи: тестирование модуля по открытию счета в банке.</a:t>
            </a:r>
          </a:p>
          <a:p>
            <a:r>
              <a:rPr lang="ru-RU" dirty="0"/>
              <a:t>Имя</a:t>
            </a:r>
            <a:r>
              <a:rPr lang="ru-RU" dirty="0" smtClean="0"/>
              <a:t>: </a:t>
            </a:r>
            <a:endParaRPr lang="ru-RU" dirty="0"/>
          </a:p>
          <a:p>
            <a:r>
              <a:rPr lang="ru-RU" dirty="0"/>
              <a:t>Фамилия:</a:t>
            </a:r>
          </a:p>
          <a:p>
            <a:r>
              <a:rPr lang="ru-RU" dirty="0"/>
              <a:t>Отчество:</a:t>
            </a:r>
          </a:p>
          <a:p>
            <a:r>
              <a:rPr lang="ru-RU" dirty="0"/>
              <a:t>Возраст</a:t>
            </a:r>
            <a:r>
              <a:rPr lang="ru-RU" dirty="0" smtClean="0"/>
              <a:t>:</a:t>
            </a:r>
          </a:p>
          <a:p>
            <a:r>
              <a:rPr lang="ru-RU" dirty="0"/>
              <a:t>Тип счета</a:t>
            </a:r>
            <a:r>
              <a:rPr lang="ru-RU" dirty="0" smtClean="0"/>
              <a:t>:</a:t>
            </a:r>
          </a:p>
          <a:p>
            <a:r>
              <a:rPr lang="ru-RU" dirty="0"/>
              <a:t>Признак РОС</a:t>
            </a:r>
            <a:r>
              <a:rPr lang="ru-RU" dirty="0" smtClean="0"/>
              <a:t>:</a:t>
            </a:r>
          </a:p>
          <a:p>
            <a:r>
              <a:rPr lang="ru-RU" dirty="0" err="1"/>
              <a:t>Sms</a:t>
            </a:r>
            <a:r>
              <a:rPr lang="ru-RU" dirty="0"/>
              <a:t> уведомление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			</a:t>
            </a:r>
            <a:r>
              <a:rPr lang="ru-RU" smtClean="0"/>
              <a:t>	ОТПРАВИТЬ</a:t>
            </a:r>
            <a:endParaRPr lang="ru-RU" dirty="0" smtClean="0"/>
          </a:p>
          <a:p>
            <a:pPr marL="0" indent="0" algn="ctr"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863508" y="2619276"/>
            <a:ext cx="2346593" cy="2423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863508" y="3010933"/>
            <a:ext cx="2346593" cy="2423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863509" y="3379903"/>
            <a:ext cx="2346593" cy="2423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863510" y="3717832"/>
            <a:ext cx="2346593" cy="2423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863511" y="4099741"/>
            <a:ext cx="2346593" cy="2423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863512" y="4423536"/>
            <a:ext cx="2346593" cy="2423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522687" y="4736559"/>
            <a:ext cx="2346593" cy="2423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9303917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/>
          </p:cNvSpPr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ru-RU" dirty="0" smtClean="0"/>
              <a:t>Правильные ответы на тест:</a:t>
            </a:r>
            <a:endParaRPr dirty="0"/>
          </a:p>
        </p:txBody>
      </p:sp>
      <p:sp>
        <p:nvSpPr>
          <p:cNvPr id="185" name="Shape 185"/>
          <p:cNvSpPr>
            <a:spLocks noGrp="1"/>
          </p:cNvSpPr>
          <p:nvPr>
            <p:ph type="sldNum" sz="quarter" idx="4294967295"/>
          </p:nvPr>
        </p:nvSpPr>
        <p:spPr>
          <a:xfrm>
            <a:off x="8653597" y="6413921"/>
            <a:ext cx="203023" cy="3073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86" name="Shape 186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Вопрос 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0" indent="0">
              <a:buNone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Дымовое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(smoke test)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это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минимальный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набор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тестов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явные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ошибки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4017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/>
          </p:cNvSpPr>
          <p:nvPr>
            <p:ph type="title"/>
          </p:nvPr>
        </p:nvSpPr>
        <p:spPr>
          <a:xfrm>
            <a:off x="279446" y="258969"/>
            <a:ext cx="7514726" cy="86899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48055">
              <a:defRPr sz="5096" b="1"/>
            </a:lvl1pPr>
          </a:lstStyle>
          <a:p>
            <a:r>
              <a:rPr dirty="0"/>
              <a:t>Pairwise </a:t>
            </a:r>
            <a:r>
              <a:rPr dirty="0" smtClean="0"/>
              <a:t>Testing</a:t>
            </a:r>
            <a:r>
              <a:rPr lang="ru-RU" dirty="0" smtClean="0"/>
              <a:t>. Пример</a:t>
            </a:r>
            <a:endParaRPr dirty="0"/>
          </a:p>
        </p:txBody>
      </p:sp>
      <p:sp>
        <p:nvSpPr>
          <p:cNvPr id="255" name="Shape 255"/>
          <p:cNvSpPr>
            <a:spLocks noGrp="1"/>
          </p:cNvSpPr>
          <p:nvPr>
            <p:ph type="sldNum" sz="quarter" idx="4294967295"/>
          </p:nvPr>
        </p:nvSpPr>
        <p:spPr>
          <a:xfrm>
            <a:off x="8604155" y="6413921"/>
            <a:ext cx="301907" cy="3073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40</a:t>
            </a:fld>
            <a:endParaRPr/>
          </a:p>
        </p:txBody>
      </p:sp>
      <p:sp>
        <p:nvSpPr>
          <p:cNvPr id="256" name="Shape 256"/>
          <p:cNvSpPr>
            <a:spLocks noGrp="1"/>
          </p:cNvSpPr>
          <p:nvPr>
            <p:ph type="body" idx="1"/>
          </p:nvPr>
        </p:nvSpPr>
        <p:spPr>
          <a:xfrm>
            <a:off x="539493" y="1545729"/>
            <a:ext cx="7527729" cy="460064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Эти поля могут принимать значения:</a:t>
            </a:r>
          </a:p>
          <a:p>
            <a:pPr marL="0" indent="0">
              <a:buNone/>
            </a:pP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Тип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счета: текущий, накопительный, специальный,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расчетный</a:t>
            </a:r>
          </a:p>
          <a:p>
            <a:pPr marL="0" indent="0">
              <a:buNone/>
            </a:pP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Признак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РОС: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Sms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уведомление: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1405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/>
          </p:cNvSpPr>
          <p:nvPr>
            <p:ph type="title"/>
          </p:nvPr>
        </p:nvSpPr>
        <p:spPr>
          <a:xfrm>
            <a:off x="279446" y="258969"/>
            <a:ext cx="7514726" cy="86899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48055">
              <a:defRPr sz="5096" b="1"/>
            </a:lvl1pPr>
          </a:lstStyle>
          <a:p>
            <a:r>
              <a:rPr dirty="0"/>
              <a:t>Pairwise </a:t>
            </a:r>
            <a:r>
              <a:rPr dirty="0" smtClean="0"/>
              <a:t>Testing</a:t>
            </a:r>
            <a:r>
              <a:rPr lang="ru-RU" dirty="0" smtClean="0"/>
              <a:t>. Пример</a:t>
            </a:r>
            <a:endParaRPr dirty="0"/>
          </a:p>
        </p:txBody>
      </p:sp>
      <p:sp>
        <p:nvSpPr>
          <p:cNvPr id="255" name="Shape 255"/>
          <p:cNvSpPr>
            <a:spLocks noGrp="1"/>
          </p:cNvSpPr>
          <p:nvPr>
            <p:ph type="sldNum" sz="quarter" idx="4294967295"/>
          </p:nvPr>
        </p:nvSpPr>
        <p:spPr>
          <a:xfrm>
            <a:off x="8604155" y="6413921"/>
            <a:ext cx="301907" cy="3073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41</a:t>
            </a:fld>
            <a:endParaRPr/>
          </a:p>
        </p:txBody>
      </p:sp>
      <p:sp>
        <p:nvSpPr>
          <p:cNvPr id="256" name="Shape 256"/>
          <p:cNvSpPr>
            <a:spLocks noGrp="1"/>
          </p:cNvSpPr>
          <p:nvPr>
            <p:ph type="body" idx="1"/>
          </p:nvPr>
        </p:nvSpPr>
        <p:spPr>
          <a:xfrm>
            <a:off x="539493" y="1545729"/>
            <a:ext cx="7527729" cy="4600643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Возраст:</a:t>
            </a:r>
          </a:p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Банк обслуживает клиентов в возрасте от 18-60 лет, при этом есть программа лояльности для клиентов до 30 лет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Тип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счета: текущий, накопительный, специальный, расчетный</a:t>
            </a:r>
          </a:p>
          <a:p>
            <a:pPr marL="0" indent="0">
              <a:buNone/>
            </a:pP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Признак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РОС: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Sms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уведомление: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8235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/>
          </p:cNvSpPr>
          <p:nvPr>
            <p:ph type="title"/>
          </p:nvPr>
        </p:nvSpPr>
        <p:spPr>
          <a:xfrm>
            <a:off x="279446" y="258969"/>
            <a:ext cx="7514726" cy="86899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48055">
              <a:defRPr sz="5096" b="1"/>
            </a:lvl1pPr>
          </a:lstStyle>
          <a:p>
            <a:r>
              <a:rPr dirty="0"/>
              <a:t>Pairwise </a:t>
            </a:r>
            <a:r>
              <a:rPr dirty="0" smtClean="0"/>
              <a:t>Testing</a:t>
            </a:r>
            <a:r>
              <a:rPr lang="ru-RU" dirty="0" smtClean="0"/>
              <a:t>. Пример</a:t>
            </a:r>
            <a:endParaRPr dirty="0"/>
          </a:p>
        </p:txBody>
      </p:sp>
      <p:sp>
        <p:nvSpPr>
          <p:cNvPr id="255" name="Shape 255"/>
          <p:cNvSpPr>
            <a:spLocks noGrp="1"/>
          </p:cNvSpPr>
          <p:nvPr>
            <p:ph type="sldNum" sz="quarter" idx="4294967295"/>
          </p:nvPr>
        </p:nvSpPr>
        <p:spPr>
          <a:xfrm>
            <a:off x="8604155" y="6413921"/>
            <a:ext cx="301907" cy="3073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42</a:t>
            </a:fld>
            <a:endParaRPr/>
          </a:p>
        </p:txBody>
      </p:sp>
      <p:sp>
        <p:nvSpPr>
          <p:cNvPr id="256" name="Shape 256"/>
          <p:cNvSpPr>
            <a:spLocks noGrp="1"/>
          </p:cNvSpPr>
          <p:nvPr>
            <p:ph type="body" idx="1"/>
          </p:nvPr>
        </p:nvSpPr>
        <p:spPr>
          <a:xfrm>
            <a:off x="539493" y="1545729"/>
            <a:ext cx="7527729" cy="460064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96 позитивных</a:t>
            </a:r>
          </a:p>
          <a:p>
            <a:pPr marL="0" indent="0">
              <a:buNone/>
            </a:pP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тестов +</a:t>
            </a:r>
          </a:p>
          <a:p>
            <a:pPr marL="0" indent="0">
              <a:buNone/>
            </a:pP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егативные +</a:t>
            </a:r>
          </a:p>
          <a:p>
            <a:pPr marL="0" indent="0">
              <a:buNone/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алидация</a:t>
            </a:r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т.д.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978" y="2392204"/>
            <a:ext cx="4351661" cy="385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3662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/>
          </p:cNvSpPr>
          <p:nvPr>
            <p:ph type="title"/>
          </p:nvPr>
        </p:nvSpPr>
        <p:spPr>
          <a:xfrm>
            <a:off x="279446" y="258969"/>
            <a:ext cx="7514726" cy="86899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48055">
              <a:defRPr sz="5096" b="1"/>
            </a:lvl1pPr>
          </a:lstStyle>
          <a:p>
            <a:r>
              <a:rPr dirty="0"/>
              <a:t>Pairwise </a:t>
            </a:r>
            <a:r>
              <a:rPr dirty="0" smtClean="0"/>
              <a:t>Testing</a:t>
            </a:r>
            <a:r>
              <a:rPr lang="ru-RU" dirty="0" smtClean="0"/>
              <a:t>. Пример</a:t>
            </a:r>
            <a:endParaRPr dirty="0"/>
          </a:p>
        </p:txBody>
      </p:sp>
      <p:sp>
        <p:nvSpPr>
          <p:cNvPr id="255" name="Shape 255"/>
          <p:cNvSpPr>
            <a:spLocks noGrp="1"/>
          </p:cNvSpPr>
          <p:nvPr>
            <p:ph type="sldNum" sz="quarter" idx="4294967295"/>
          </p:nvPr>
        </p:nvSpPr>
        <p:spPr>
          <a:xfrm>
            <a:off x="8604155" y="6413921"/>
            <a:ext cx="301907" cy="3073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43</a:t>
            </a:fld>
            <a:endParaRPr/>
          </a:p>
        </p:txBody>
      </p:sp>
      <p:sp>
        <p:nvSpPr>
          <p:cNvPr id="256" name="Shape 256"/>
          <p:cNvSpPr>
            <a:spLocks noGrp="1"/>
          </p:cNvSpPr>
          <p:nvPr>
            <p:ph type="body" idx="1"/>
          </p:nvPr>
        </p:nvSpPr>
        <p:spPr>
          <a:xfrm>
            <a:off x="539493" y="1545729"/>
            <a:ext cx="7527729" cy="460064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Применяем 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pairwise testing</a:t>
            </a:r>
          </a:p>
          <a:p>
            <a:pPr marL="0" indent="0" algn="ctr">
              <a:buNone/>
            </a:pPr>
            <a:endParaRPr lang="ru-RU" sz="5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96 тестов</a:t>
            </a:r>
          </a:p>
          <a:p>
            <a:pPr marL="0" indent="0" algn="ctr">
              <a:buNone/>
            </a:pPr>
            <a:endParaRPr lang="ru-RU" sz="5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5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теста</a:t>
            </a:r>
            <a:endParaRPr lang="en-US" sz="5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Стрелка вниз 2"/>
          <p:cNvSpPr/>
          <p:nvPr/>
        </p:nvSpPr>
        <p:spPr>
          <a:xfrm>
            <a:off x="3416498" y="3745735"/>
            <a:ext cx="1739395" cy="1166456"/>
          </a:xfrm>
          <a:prstGeom prst="down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C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1331311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/>
          </p:cNvSpPr>
          <p:nvPr>
            <p:ph type="title"/>
          </p:nvPr>
        </p:nvSpPr>
        <p:spPr>
          <a:xfrm>
            <a:off x="279446" y="258969"/>
            <a:ext cx="7514726" cy="86899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48055">
              <a:defRPr sz="5096" b="1"/>
            </a:lvl1pPr>
          </a:lstStyle>
          <a:p>
            <a:r>
              <a:rPr dirty="0"/>
              <a:t>Pairwise </a:t>
            </a:r>
            <a:r>
              <a:rPr dirty="0" smtClean="0"/>
              <a:t>Testing</a:t>
            </a:r>
            <a:r>
              <a:rPr lang="ru-RU" dirty="0" smtClean="0"/>
              <a:t>. Пример</a:t>
            </a:r>
            <a:endParaRPr dirty="0"/>
          </a:p>
        </p:txBody>
      </p:sp>
      <p:sp>
        <p:nvSpPr>
          <p:cNvPr id="255" name="Shape 255"/>
          <p:cNvSpPr>
            <a:spLocks noGrp="1"/>
          </p:cNvSpPr>
          <p:nvPr>
            <p:ph type="sldNum" sz="quarter" idx="4294967295"/>
          </p:nvPr>
        </p:nvSpPr>
        <p:spPr>
          <a:xfrm>
            <a:off x="8604155" y="6413921"/>
            <a:ext cx="301907" cy="3073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44</a:t>
            </a:fld>
            <a:endParaRPr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900807"/>
              </p:ext>
            </p:extLst>
          </p:nvPr>
        </p:nvGraphicFramePr>
        <p:xfrm>
          <a:off x="1241776" y="1449349"/>
          <a:ext cx="6762045" cy="527191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52409"/>
                <a:gridCol w="1352409"/>
                <a:gridCol w="1352409"/>
                <a:gridCol w="1352409"/>
                <a:gridCol w="1352409"/>
              </a:tblGrid>
              <a:tr h="26092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Тесты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Возраст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Тип счёта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Признак РОС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SMS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</a:tr>
              <a:tr h="20879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Тест 1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18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T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</a:tr>
              <a:tr h="20879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Тест 2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18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N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</a:tr>
              <a:tr h="20879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Тест 3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18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R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</a:tr>
              <a:tr h="20879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Тест 4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18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S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</a:tr>
              <a:tr h="20879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Тест 5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23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T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</a:tr>
              <a:tr h="20879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Тест 6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23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N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</a:tr>
              <a:tr h="20879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Тест 7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23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R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</a:tr>
              <a:tr h="20879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Тест 8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23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S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</a:tr>
              <a:tr h="20879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Тест 9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30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T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</a:tr>
              <a:tr h="20879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Тест 10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30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N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</a:tr>
              <a:tr h="20879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Тест 11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30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R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</a:tr>
              <a:tr h="20879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Тест 12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30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S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</a:tr>
              <a:tr h="20879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Тест 13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31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T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</a:tr>
              <a:tr h="20879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Тест 14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31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N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</a:tr>
              <a:tr h="20879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Тест 15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31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R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</a:tr>
              <a:tr h="20879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Тест 16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31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S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</a:tr>
              <a:tr h="20879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Тест 17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42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T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</a:tr>
              <a:tr h="20879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Тест 18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42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N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</a:tr>
              <a:tr h="20879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Тест 19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42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R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</a:tr>
              <a:tr h="20879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Тест 20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42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S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</a:tr>
              <a:tr h="20879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Тест 21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60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T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</a:tr>
              <a:tr h="20879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Тест 22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60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N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</a:tr>
              <a:tr h="20879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Тест 23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60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R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</a:tr>
              <a:tr h="20879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Тест 24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60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S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endParaRPr lang="ru-RU" sz="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-6865533" y="1651094"/>
            <a:ext cx="28792824" cy="544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315399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/>
          </p:cNvSpPr>
          <p:nvPr>
            <p:ph type="title"/>
          </p:nvPr>
        </p:nvSpPr>
        <p:spPr>
          <a:xfrm>
            <a:off x="279446" y="258969"/>
            <a:ext cx="7514726" cy="86899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48055">
              <a:defRPr sz="5096" b="1"/>
            </a:lvl1pPr>
          </a:lstStyle>
          <a:p>
            <a:r>
              <a:rPr dirty="0"/>
              <a:t>Pairwise </a:t>
            </a:r>
            <a:r>
              <a:rPr dirty="0" smtClean="0"/>
              <a:t>Testing</a:t>
            </a:r>
            <a:r>
              <a:rPr lang="ru-RU" dirty="0" smtClean="0"/>
              <a:t>. Пример</a:t>
            </a:r>
            <a:endParaRPr dirty="0"/>
          </a:p>
        </p:txBody>
      </p:sp>
      <p:sp>
        <p:nvSpPr>
          <p:cNvPr id="255" name="Shape 255"/>
          <p:cNvSpPr>
            <a:spLocks noGrp="1"/>
          </p:cNvSpPr>
          <p:nvPr>
            <p:ph type="sldNum" sz="quarter" idx="4294967295"/>
          </p:nvPr>
        </p:nvSpPr>
        <p:spPr>
          <a:xfrm>
            <a:off x="8604155" y="6413921"/>
            <a:ext cx="301907" cy="3073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45</a:t>
            </a:fld>
            <a:endParaRPr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191414"/>
              </p:ext>
            </p:extLst>
          </p:nvPr>
        </p:nvGraphicFramePr>
        <p:xfrm>
          <a:off x="1241776" y="1449349"/>
          <a:ext cx="6762045" cy="527191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52409"/>
                <a:gridCol w="1352409"/>
                <a:gridCol w="1352409"/>
                <a:gridCol w="1352409"/>
                <a:gridCol w="1352409"/>
              </a:tblGrid>
              <a:tr h="26092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 dirty="0">
                          <a:effectLst/>
                        </a:rPr>
                        <a:t>Тесты</a:t>
                      </a:r>
                      <a:endParaRPr lang="ru-RU" sz="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Возраст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Тип счёта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Признак РОС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SMS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</a:tr>
              <a:tr h="20879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Тест 1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18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T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false</a:t>
                      </a:r>
                      <a:endParaRPr lang="ru-RU" sz="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yes</a:t>
                      </a:r>
                      <a:endParaRPr lang="ru-RU" sz="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</a:tr>
              <a:tr h="20879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 dirty="0">
                          <a:solidFill>
                            <a:srgbClr val="FF0000"/>
                          </a:solidFill>
                          <a:effectLst/>
                        </a:rPr>
                        <a:t>Тест 2</a:t>
                      </a:r>
                      <a:endParaRPr lang="ru-RU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solidFill>
                            <a:srgbClr val="FF0000"/>
                          </a:solidFill>
                          <a:effectLst/>
                        </a:rPr>
                        <a:t>18</a:t>
                      </a:r>
                      <a:endParaRPr lang="ru-RU" sz="6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ru-RU" sz="6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r>
                        <a:rPr lang="en-US" sz="1000" dirty="0" smtClean="0">
                          <a:solidFill>
                            <a:srgbClr val="FF0000"/>
                          </a:solidFill>
                          <a:effectLst/>
                        </a:rPr>
                        <a:t>false</a:t>
                      </a:r>
                      <a:endParaRPr lang="ru-RU" sz="1000" dirty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r>
                        <a:rPr lang="en-US" sz="1000" dirty="0" smtClean="0">
                          <a:solidFill>
                            <a:srgbClr val="FF0000"/>
                          </a:solidFill>
                          <a:effectLst/>
                        </a:rPr>
                        <a:t>yes</a:t>
                      </a:r>
                      <a:endParaRPr lang="ru-RU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</a:tr>
              <a:tr h="20879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Тест 3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18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R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false</a:t>
                      </a:r>
                      <a:endParaRPr lang="ru-RU" sz="1000" dirty="0" smtClea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yes</a:t>
                      </a:r>
                      <a:endParaRPr lang="ru-RU" sz="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</a:tr>
              <a:tr h="20879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solidFill>
                            <a:srgbClr val="FF0000"/>
                          </a:solidFill>
                          <a:effectLst/>
                        </a:rPr>
                        <a:t>Тест 4</a:t>
                      </a:r>
                      <a:endParaRPr lang="ru-RU" sz="6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solidFill>
                            <a:srgbClr val="FF0000"/>
                          </a:solidFill>
                          <a:effectLst/>
                        </a:rPr>
                        <a:t>18</a:t>
                      </a:r>
                      <a:endParaRPr lang="ru-RU" sz="6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</a:rPr>
                        <a:t>S</a:t>
                      </a:r>
                      <a:endParaRPr lang="ru-RU" sz="6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r>
                        <a:rPr lang="en-US" sz="1000" dirty="0" smtClean="0">
                          <a:solidFill>
                            <a:srgbClr val="FF0000"/>
                          </a:solidFill>
                          <a:effectLst/>
                        </a:rPr>
                        <a:t>false</a:t>
                      </a:r>
                      <a:endParaRPr lang="ru-RU" sz="1000" dirty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r>
                        <a:rPr lang="en-US" sz="1000" dirty="0" smtClean="0">
                          <a:solidFill>
                            <a:srgbClr val="FF0000"/>
                          </a:solidFill>
                          <a:effectLst/>
                        </a:rPr>
                        <a:t>yes</a:t>
                      </a:r>
                      <a:endParaRPr lang="ru-RU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</a:tr>
              <a:tr h="20879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Тест 5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23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T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false</a:t>
                      </a:r>
                      <a:endParaRPr lang="ru-RU" sz="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yes</a:t>
                      </a:r>
                      <a:endParaRPr lang="ru-RU" sz="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</a:tr>
              <a:tr h="20879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Тест 6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23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N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true</a:t>
                      </a:r>
                      <a:endParaRPr lang="ru-RU" sz="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no</a:t>
                      </a:r>
                      <a:endParaRPr lang="ru-RU" sz="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</a:tr>
              <a:tr h="20879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Тест 7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23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R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false</a:t>
                      </a:r>
                      <a:endParaRPr lang="ru-RU" sz="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yes</a:t>
                      </a:r>
                      <a:endParaRPr lang="ru-RU" sz="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</a:tr>
              <a:tr h="20879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Тест 8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23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S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true</a:t>
                      </a:r>
                      <a:endParaRPr lang="ru-RU" sz="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no</a:t>
                      </a:r>
                      <a:endParaRPr lang="ru-RU" sz="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</a:tr>
              <a:tr h="20879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Тест 9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30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T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true</a:t>
                      </a:r>
                      <a:endParaRPr lang="ru-RU" sz="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no</a:t>
                      </a:r>
                      <a:endParaRPr lang="ru-RU" sz="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</a:tr>
              <a:tr h="20879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Тест 10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30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N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true</a:t>
                      </a:r>
                      <a:endParaRPr lang="ru-RU" sz="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yes</a:t>
                      </a:r>
                      <a:endParaRPr lang="ru-RU" sz="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</a:tr>
              <a:tr h="20879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Тест 11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30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R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true</a:t>
                      </a:r>
                      <a:endParaRPr lang="ru-RU" sz="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no</a:t>
                      </a:r>
                      <a:endParaRPr lang="ru-RU" sz="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</a:tr>
              <a:tr h="20879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Тест 12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30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S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true</a:t>
                      </a:r>
                      <a:endParaRPr lang="ru-RU" sz="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yes</a:t>
                      </a:r>
                      <a:endParaRPr lang="ru-RU" sz="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</a:tr>
              <a:tr h="20879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Тест 13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31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T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false</a:t>
                      </a:r>
                      <a:endParaRPr lang="ru-RU" sz="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no</a:t>
                      </a:r>
                      <a:endParaRPr lang="ru-RU" sz="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</a:tr>
              <a:tr h="20879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Тест 14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31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N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true</a:t>
                      </a:r>
                      <a:endParaRPr lang="ru-RU" sz="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no</a:t>
                      </a:r>
                      <a:endParaRPr lang="ru-RU" sz="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</a:tr>
              <a:tr h="20879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Тест 15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31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R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false</a:t>
                      </a:r>
                      <a:endParaRPr lang="ru-RU" sz="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yes</a:t>
                      </a:r>
                      <a:endParaRPr lang="ru-RU" sz="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</a:tr>
              <a:tr h="20879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Тест 16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31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S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true</a:t>
                      </a:r>
                      <a:endParaRPr lang="ru-RU" sz="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yes</a:t>
                      </a:r>
                      <a:endParaRPr lang="ru-RU" sz="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</a:tr>
              <a:tr h="20879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Тест 17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42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T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true</a:t>
                      </a:r>
                      <a:endParaRPr lang="ru-RU" sz="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yes</a:t>
                      </a:r>
                      <a:endParaRPr lang="ru-RU" sz="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</a:tr>
              <a:tr h="20879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Тест 18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42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N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true</a:t>
                      </a:r>
                      <a:endParaRPr lang="ru-RU" sz="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yes</a:t>
                      </a:r>
                      <a:endParaRPr lang="ru-RU" sz="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</a:tr>
              <a:tr h="20879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Тест 19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42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R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true</a:t>
                      </a:r>
                      <a:endParaRPr lang="ru-RU" sz="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no</a:t>
                      </a:r>
                      <a:endParaRPr lang="ru-RU" sz="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</a:tr>
              <a:tr h="20879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Тест 20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42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S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true</a:t>
                      </a:r>
                      <a:endParaRPr lang="ru-RU" sz="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no</a:t>
                      </a:r>
                      <a:endParaRPr lang="ru-RU" sz="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</a:tr>
              <a:tr h="20879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Тест 21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60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T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false</a:t>
                      </a:r>
                      <a:endParaRPr lang="ru-RU" sz="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no</a:t>
                      </a:r>
                      <a:endParaRPr lang="ru-RU" sz="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</a:tr>
              <a:tr h="20879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Тест 22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60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N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true</a:t>
                      </a:r>
                      <a:endParaRPr lang="ru-RU" sz="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no</a:t>
                      </a:r>
                      <a:endParaRPr lang="ru-RU" sz="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</a:tr>
              <a:tr h="20879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Тест 23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60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R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false</a:t>
                      </a:r>
                      <a:endParaRPr lang="ru-RU" sz="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no</a:t>
                      </a:r>
                      <a:endParaRPr lang="ru-RU" sz="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</a:tr>
              <a:tr h="20879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Тест 24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60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S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true</a:t>
                      </a:r>
                      <a:endParaRPr lang="ru-RU" sz="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no</a:t>
                      </a:r>
                      <a:endParaRPr lang="ru-RU" sz="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02" marR="36902" marT="0" marB="0"/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-6865533" y="1651094"/>
            <a:ext cx="28792824" cy="544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920049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/>
          </p:cNvSpPr>
          <p:nvPr>
            <p:ph type="title"/>
          </p:nvPr>
        </p:nvSpPr>
        <p:spPr>
          <a:xfrm>
            <a:off x="279446" y="258969"/>
            <a:ext cx="7514726" cy="868990"/>
          </a:xfrm>
          <a:prstGeom prst="rect">
            <a:avLst/>
          </a:prstGeom>
        </p:spPr>
        <p:txBody>
          <a:bodyPr>
            <a:normAutofit/>
          </a:bodyPr>
          <a:lstStyle>
            <a:lvl1pPr defTabSz="448055">
              <a:defRPr sz="5096" b="1"/>
            </a:lvl1pPr>
          </a:lstStyle>
          <a:p>
            <a:r>
              <a:rPr dirty="0"/>
              <a:t>Pairwise </a:t>
            </a:r>
            <a:r>
              <a:rPr dirty="0" smtClean="0"/>
              <a:t>Testing</a:t>
            </a:r>
            <a:endParaRPr dirty="0"/>
          </a:p>
        </p:txBody>
      </p:sp>
      <p:sp>
        <p:nvSpPr>
          <p:cNvPr id="255" name="Shape 255"/>
          <p:cNvSpPr>
            <a:spLocks noGrp="1"/>
          </p:cNvSpPr>
          <p:nvPr>
            <p:ph type="sldNum" sz="quarter" idx="4294967295"/>
          </p:nvPr>
        </p:nvSpPr>
        <p:spPr>
          <a:xfrm>
            <a:off x="8604155" y="6413921"/>
            <a:ext cx="301907" cy="3073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46</a:t>
            </a:fld>
            <a:endParaRPr/>
          </a:p>
        </p:txBody>
      </p:sp>
      <p:sp>
        <p:nvSpPr>
          <p:cNvPr id="256" name="Shape 256"/>
          <p:cNvSpPr>
            <a:spLocks noGrp="1"/>
          </p:cNvSpPr>
          <p:nvPr>
            <p:ph type="body" idx="1"/>
          </p:nvPr>
        </p:nvSpPr>
        <p:spPr>
          <a:xfrm>
            <a:off x="539493" y="1545729"/>
            <a:ext cx="7527729" cy="460064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Pairwise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существенно сокращает кол-во тест кейсов. </a:t>
            </a:r>
            <a:endParaRPr lang="ru-RU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Обеспечивает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хорошее тестовое покрытие. </a:t>
            </a:r>
            <a:endParaRPr lang="ru-RU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минимальном наборе тестов выявить наибольшее кол-во багов. </a:t>
            </a: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60089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/>
          </p:cNvSpPr>
          <p:nvPr>
            <p:ph type="title"/>
          </p:nvPr>
        </p:nvSpPr>
        <p:spPr>
          <a:xfrm>
            <a:off x="279446" y="258969"/>
            <a:ext cx="7514726" cy="868990"/>
          </a:xfrm>
          <a:prstGeom prst="rect">
            <a:avLst/>
          </a:prstGeom>
        </p:spPr>
        <p:txBody>
          <a:bodyPr>
            <a:normAutofit/>
          </a:bodyPr>
          <a:lstStyle>
            <a:lvl1pPr defTabSz="448055">
              <a:defRPr sz="5096" b="1"/>
            </a:lvl1pPr>
          </a:lstStyle>
          <a:p>
            <a:r>
              <a:rPr lang="ru-RU" dirty="0" smtClean="0"/>
              <a:t>Домашнее задание №5</a:t>
            </a:r>
            <a:endParaRPr dirty="0"/>
          </a:p>
        </p:txBody>
      </p:sp>
      <p:sp>
        <p:nvSpPr>
          <p:cNvPr id="255" name="Shape 255"/>
          <p:cNvSpPr>
            <a:spLocks noGrp="1"/>
          </p:cNvSpPr>
          <p:nvPr>
            <p:ph type="sldNum" sz="quarter" idx="4294967295"/>
          </p:nvPr>
        </p:nvSpPr>
        <p:spPr>
          <a:xfrm>
            <a:off x="8604155" y="6413921"/>
            <a:ext cx="301907" cy="3073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47</a:t>
            </a:fld>
            <a:endParaRPr/>
          </a:p>
        </p:txBody>
      </p:sp>
      <p:sp>
        <p:nvSpPr>
          <p:cNvPr id="256" name="Shape 256"/>
          <p:cNvSpPr>
            <a:spLocks noGrp="1"/>
          </p:cNvSpPr>
          <p:nvPr>
            <p:ph type="body" idx="1"/>
          </p:nvPr>
        </p:nvSpPr>
        <p:spPr>
          <a:xfrm>
            <a:off x="539493" y="1545729"/>
            <a:ext cx="7527729" cy="460064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технике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pairwise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написать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тестов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регистрации в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почты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Mail.Ru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  <a:p>
            <a:pPr marL="0" indent="0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Почту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mail.ru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iOS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скачиваем с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 store.</a:t>
            </a:r>
          </a:p>
          <a:p>
            <a:pPr marL="0" indent="0">
              <a:buNone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Почту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mail.ru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скачиваем с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play market.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58171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/>
          </p:cNvSpPr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ru-RU" dirty="0" smtClean="0"/>
              <a:t>Правильные ответы на тест:</a:t>
            </a:r>
            <a:endParaRPr dirty="0"/>
          </a:p>
        </p:txBody>
      </p:sp>
      <p:sp>
        <p:nvSpPr>
          <p:cNvPr id="185" name="Shape 185"/>
          <p:cNvSpPr>
            <a:spLocks noGrp="1"/>
          </p:cNvSpPr>
          <p:nvPr>
            <p:ph type="sldNum" sz="quarter" idx="4294967295"/>
          </p:nvPr>
        </p:nvSpPr>
        <p:spPr>
          <a:xfrm>
            <a:off x="8653597" y="6413921"/>
            <a:ext cx="203023" cy="3073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86" name="Shape 186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Вопрос 3</a:t>
            </a:r>
            <a:endParaRPr lang="ru-RU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сценариях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которые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соответствуют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нормальному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штатному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ожидаемому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поведению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называется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57386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/>
          </p:cNvSpPr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ru-RU" dirty="0" smtClean="0"/>
              <a:t>Правильные ответы на тест:</a:t>
            </a:r>
            <a:endParaRPr dirty="0"/>
          </a:p>
        </p:txBody>
      </p:sp>
      <p:sp>
        <p:nvSpPr>
          <p:cNvPr id="185" name="Shape 185"/>
          <p:cNvSpPr>
            <a:spLocks noGrp="1"/>
          </p:cNvSpPr>
          <p:nvPr>
            <p:ph type="sldNum" sz="quarter" idx="4294967295"/>
          </p:nvPr>
        </p:nvSpPr>
        <p:spPr>
          <a:xfrm>
            <a:off x="8653597" y="6413921"/>
            <a:ext cx="203023" cy="3073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86" name="Shape 186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Вопрос 3</a:t>
            </a:r>
            <a:endParaRPr lang="ru-RU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сценариях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которые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соответствуют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нормальному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штатному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ожидаемому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поведению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называется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позитивным тестированием.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91838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/>
          </p:cNvSpPr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ru-RU" dirty="0" smtClean="0"/>
              <a:t>Правильные ответы на тест:</a:t>
            </a:r>
            <a:endParaRPr dirty="0"/>
          </a:p>
        </p:txBody>
      </p:sp>
      <p:sp>
        <p:nvSpPr>
          <p:cNvPr id="185" name="Shape 185"/>
          <p:cNvSpPr>
            <a:spLocks noGrp="1"/>
          </p:cNvSpPr>
          <p:nvPr>
            <p:ph type="sldNum" sz="quarter" idx="4294967295"/>
          </p:nvPr>
        </p:nvSpPr>
        <p:spPr>
          <a:xfrm>
            <a:off x="8653597" y="6413921"/>
            <a:ext cx="203023" cy="3073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86" name="Shape 186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Вопрос 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pPr marL="0" indent="0">
              <a:buNone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Регрессионное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это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endParaRPr lang="ru-RU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73690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/>
          </p:cNvSpPr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ru-RU" dirty="0" smtClean="0"/>
              <a:t>Правильные ответы на тест:</a:t>
            </a:r>
            <a:endParaRPr dirty="0"/>
          </a:p>
        </p:txBody>
      </p:sp>
      <p:sp>
        <p:nvSpPr>
          <p:cNvPr id="185" name="Shape 185"/>
          <p:cNvSpPr>
            <a:spLocks noGrp="1"/>
          </p:cNvSpPr>
          <p:nvPr>
            <p:ph type="sldNum" sz="quarter" idx="4294967295"/>
          </p:nvPr>
        </p:nvSpPr>
        <p:spPr>
          <a:xfrm>
            <a:off x="8653597" y="6413921"/>
            <a:ext cx="203023" cy="3073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186" name="Shape 186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Вопрос 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pPr marL="0" indent="0">
              <a:buNone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Регрессионное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это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вид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тестирования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направленный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проверку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изменений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сделанных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приложении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подтверждения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того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факта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что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существующая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ранее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функциональность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работает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как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прежде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33295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/>
          </p:cNvSpPr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ru-RU" dirty="0" smtClean="0"/>
              <a:t>Правильные ответы на тест:</a:t>
            </a:r>
            <a:endParaRPr dirty="0"/>
          </a:p>
        </p:txBody>
      </p:sp>
      <p:sp>
        <p:nvSpPr>
          <p:cNvPr id="185" name="Shape 185"/>
          <p:cNvSpPr>
            <a:spLocks noGrp="1"/>
          </p:cNvSpPr>
          <p:nvPr>
            <p:ph type="sldNum" sz="quarter" idx="4294967295"/>
          </p:nvPr>
        </p:nvSpPr>
        <p:spPr>
          <a:xfrm>
            <a:off x="8653597" y="6413921"/>
            <a:ext cx="203023" cy="3073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186" name="Shape 186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Вопрос 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pPr mar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чего в описании дефекта нужны шаги воспроизведения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40360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1242</Words>
  <Application>Microsoft Office PowerPoint</Application>
  <PresentationFormat>Экран (4:3)</PresentationFormat>
  <Paragraphs>485</Paragraphs>
  <Slides>48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48</vt:i4>
      </vt:variant>
    </vt:vector>
  </HeadingPairs>
  <TitlesOfParts>
    <vt:vector size="56" baseType="lpstr">
      <vt:lpstr>Calibri</vt:lpstr>
      <vt:lpstr>Helvetica</vt:lpstr>
      <vt:lpstr>HelveticaNeueCyr-Bold</vt:lpstr>
      <vt:lpstr>HelveticaNeueCyr-Roman</vt:lpstr>
      <vt:lpstr>Lucida Grande</vt:lpstr>
      <vt:lpstr>Times New Roman</vt:lpstr>
      <vt:lpstr>Wingdings</vt:lpstr>
      <vt:lpstr>Office Theme</vt:lpstr>
      <vt:lpstr>Правильные ответы на тест:</vt:lpstr>
      <vt:lpstr>Правильные ответы на тест:</vt:lpstr>
      <vt:lpstr>Правильные ответы на тест:</vt:lpstr>
      <vt:lpstr>Правильные ответы на тест:</vt:lpstr>
      <vt:lpstr>Правильные ответы на тест:</vt:lpstr>
      <vt:lpstr>Правильные ответы на тест:</vt:lpstr>
      <vt:lpstr>Правильные ответы на тест:</vt:lpstr>
      <vt:lpstr>Правильные ответы на тест:</vt:lpstr>
      <vt:lpstr>Правильные ответы на тест:</vt:lpstr>
      <vt:lpstr>Правильные ответы на тест:</vt:lpstr>
      <vt:lpstr>Правильные ответы на тест:</vt:lpstr>
      <vt:lpstr>Правильные ответы на тест:</vt:lpstr>
      <vt:lpstr>Правильные ответы на тест:</vt:lpstr>
      <vt:lpstr>Правильные ответы на тест:</vt:lpstr>
      <vt:lpstr>Правильные ответы на тест:</vt:lpstr>
      <vt:lpstr>Правильные ответы на тест:</vt:lpstr>
      <vt:lpstr>Правильные ответы на тест:</vt:lpstr>
      <vt:lpstr>Правильные ответы на тест:</vt:lpstr>
      <vt:lpstr>Правильные ответы на тест:</vt:lpstr>
      <vt:lpstr>Правильные ответы на тест:</vt:lpstr>
      <vt:lpstr>Занятие №5. Тест-дизайн.</vt:lpstr>
      <vt:lpstr>На этом занятии Вы узнаете:</vt:lpstr>
      <vt:lpstr>Презентация PowerPoint</vt:lpstr>
      <vt:lpstr>Напомним, что такое тест-кейс</vt:lpstr>
      <vt:lpstr>Техники тест-дизайна</vt:lpstr>
      <vt:lpstr>Эквивалентное разделение</vt:lpstr>
      <vt:lpstr>Анализ граничных значений</vt:lpstr>
      <vt:lpstr>Причина/следствие</vt:lpstr>
      <vt:lpstr>Предугадывание ошибки</vt:lpstr>
      <vt:lpstr>Исчерпывающее тестирование</vt:lpstr>
      <vt:lpstr>Классы эквивалентности</vt:lpstr>
      <vt:lpstr>Эквивалентные тесты</vt:lpstr>
      <vt:lpstr>Применение классов эквивалентности</vt:lpstr>
      <vt:lpstr>Применение классов эквивалентности</vt:lpstr>
      <vt:lpstr>Применение классов эквивалентности</vt:lpstr>
      <vt:lpstr>Применение классов эквивалентности</vt:lpstr>
      <vt:lpstr>Тестовые матрицы</vt:lpstr>
      <vt:lpstr>Pairwise Testing</vt:lpstr>
      <vt:lpstr>Pairwise Testing.Пример</vt:lpstr>
      <vt:lpstr>Pairwise Testing. Пример</vt:lpstr>
      <vt:lpstr>Pairwise Testing. Пример</vt:lpstr>
      <vt:lpstr>Pairwise Testing. Пример</vt:lpstr>
      <vt:lpstr>Pairwise Testing. Пример</vt:lpstr>
      <vt:lpstr>Pairwise Testing. Пример</vt:lpstr>
      <vt:lpstr>Pairwise Testing. Пример</vt:lpstr>
      <vt:lpstr>Pairwise Testing</vt:lpstr>
      <vt:lpstr>Домашнее задание №5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Занятие №5. Тест-дизайн.</dc:title>
  <cp:lastModifiedBy>Chepikova Maria</cp:lastModifiedBy>
  <cp:revision>28</cp:revision>
  <dcterms:modified xsi:type="dcterms:W3CDTF">2016-03-24T06:48:25Z</dcterms:modified>
</cp:coreProperties>
</file>