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56" r:id="rId81"/>
    <p:sldId id="357" r:id="rId8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669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01051" y="2286006"/>
            <a:ext cx="8424899" cy="3318567"/>
          </a:xfrm>
          <a:prstGeom prst="rect">
            <a:avLst/>
          </a:prstGeom>
        </p:spPr>
        <p:txBody>
          <a:bodyPr anchor="b"/>
          <a:lstStyle>
            <a:lvl1pPr algn="r">
              <a:defRPr sz="72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6191689" y="6142306"/>
            <a:ext cx="2634261" cy="476626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  <a:lvl2pPr marL="702127" indent="-244927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2pPr>
            <a:lvl3pPr marL="1143000" indent="-228600" algn="r">
              <a:lnSpc>
                <a:spcPct val="100000"/>
              </a:lnSpc>
              <a:buChar char="•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3pPr>
            <a:lvl4pPr marL="1645920" indent="-274319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4pPr>
            <a:lvl5pPr marL="2103120" indent="-274320" algn="r">
              <a:lnSpc>
                <a:spcPct val="100000"/>
              </a:lnSpc>
              <a:buChar char="»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6745933" y="1653719"/>
            <a:ext cx="2080014" cy="47662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11460" y="1596531"/>
            <a:ext cx="3207518" cy="453350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20D"/>
              </a:buClr>
              <a:buSzPct val="100000"/>
              <a:buFont typeface="Lucida Grande"/>
              <a:buChar char="+"/>
              <a:defRPr sz="22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half" idx="13"/>
          </p:nvPr>
        </p:nvSpPr>
        <p:spPr>
          <a:xfrm>
            <a:off x="4931671" y="1596529"/>
            <a:ext cx="3207519" cy="453350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4324117" y="1596571"/>
            <a:ext cx="1" cy="4533463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625975" y="1596958"/>
            <a:ext cx="3646174" cy="449904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0">
              <a:lnSpc>
                <a:spcPct val="100000"/>
              </a:lnSpc>
              <a:buSzTx/>
              <a:buNone/>
            </a:lvl2pPr>
            <a:lvl3pPr marL="0" indent="0">
              <a:lnSpc>
                <a:spcPct val="100000"/>
              </a:lnSpc>
              <a:buSzTx/>
              <a:buNone/>
            </a:lvl3pPr>
            <a:lvl4pPr marL="0" indent="0">
              <a:lnSpc>
                <a:spcPct val="100000"/>
              </a:lnSpc>
              <a:buSzTx/>
              <a:buNone/>
            </a:lvl4pPr>
            <a:lvl5pPr marL="0" indent="0">
              <a:lnSpc>
                <a:spcPct val="100000"/>
              </a:lnSpc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6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06591" y="209072"/>
            <a:ext cx="899281" cy="89928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17352" y="445265"/>
            <a:ext cx="4099204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rgbClr val="C0020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Домашнее задание №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4131176" y="427622"/>
            <a:ext cx="1406025" cy="4766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900"/>
              </a:spcBef>
              <a:defRPr sz="4000" b="1">
                <a:solidFill>
                  <a:srgbClr val="C0020D"/>
                </a:solidFill>
              </a:defRPr>
            </a:lvl1pPr>
            <a:lvl2pPr marL="865414" indent="-408213">
              <a:lnSpc>
                <a:spcPct val="100000"/>
              </a:lnSpc>
              <a:spcBef>
                <a:spcPts val="900"/>
              </a:spcBef>
              <a:buChar char="–"/>
              <a:defRPr sz="4000" b="1">
                <a:solidFill>
                  <a:srgbClr val="C0020D"/>
                </a:solidFill>
              </a:defRPr>
            </a:lvl2pPr>
            <a:lvl3pPr marL="1295400" indent="-381000">
              <a:lnSpc>
                <a:spcPct val="100000"/>
              </a:lnSpc>
              <a:spcBef>
                <a:spcPts val="900"/>
              </a:spcBef>
              <a:buChar char="•"/>
              <a:defRPr sz="4000" b="1">
                <a:solidFill>
                  <a:srgbClr val="C0020D"/>
                </a:solidFill>
              </a:defRPr>
            </a:lvl3pPr>
            <a:lvl4pPr marL="1828800" indent="-457200">
              <a:lnSpc>
                <a:spcPct val="100000"/>
              </a:lnSpc>
              <a:spcBef>
                <a:spcPts val="900"/>
              </a:spcBef>
              <a:buChar char="–"/>
              <a:defRPr sz="4000" b="1">
                <a:solidFill>
                  <a:srgbClr val="C0020D"/>
                </a:solidFill>
              </a:defRPr>
            </a:lvl4pPr>
            <a:lvl5pPr marL="2286000" indent="-457200">
              <a:lnSpc>
                <a:spcPct val="100000"/>
              </a:lnSpc>
              <a:spcBef>
                <a:spcPts val="900"/>
              </a:spcBef>
              <a:buChar char="»"/>
              <a:defRPr sz="4000" b="1">
                <a:solidFill>
                  <a:srgbClr val="C002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half" idx="13"/>
          </p:nvPr>
        </p:nvSpPr>
        <p:spPr>
          <a:xfrm>
            <a:off x="611459" y="1582443"/>
            <a:ext cx="7527729" cy="32217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11458" y="5001266"/>
            <a:ext cx="185733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solidFill>
                  <a:srgbClr val="C0020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Срок сдачи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4"/>
          </p:nvPr>
        </p:nvSpPr>
        <p:spPr>
          <a:xfrm>
            <a:off x="611457" y="5449049"/>
            <a:ext cx="3397796" cy="51935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0" y="4922749"/>
            <a:ext cx="9144000" cy="20362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C0020D"/>
                </a:solidFill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639484" y="5122769"/>
            <a:ext cx="5865034" cy="47662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1pPr>
            <a:lvl2pPr marL="742950" indent="-285750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2pPr>
            <a:lvl3pPr marL="1181100" indent="-266700" algn="ctr">
              <a:lnSpc>
                <a:spcPct val="100000"/>
              </a:lnSpc>
              <a:spcBef>
                <a:spcPts val="600"/>
              </a:spcBef>
              <a:buChar char="•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3pPr>
            <a:lvl4pPr marL="1691638" indent="-320038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4pPr>
            <a:lvl5pPr marL="2148838" indent="-320038" algn="ctr">
              <a:lnSpc>
                <a:spcPct val="100000"/>
              </a:lnSpc>
              <a:spcBef>
                <a:spcPts val="600"/>
              </a:spcBef>
              <a:buChar char="»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3"/>
          </p:nvPr>
        </p:nvSpPr>
        <p:spPr>
          <a:xfrm>
            <a:off x="1639483" y="5740358"/>
            <a:ext cx="5865037" cy="992017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298456" y="2598372"/>
            <a:ext cx="6654004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6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Спасибо за</a:t>
            </a:r>
          </a:p>
          <a:p>
            <a:pPr algn="r">
              <a:defRPr sz="6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внимание!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амятка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9" name="Shape 159"/>
          <p:cNvSpPr/>
          <p:nvPr/>
        </p:nvSpPr>
        <p:spPr>
          <a:xfrm>
            <a:off x="625972" y="1593014"/>
            <a:ext cx="33509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t>В вашем распоряжении </a:t>
            </a:r>
          </a:p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t>есть следующие слайды:</a:t>
            </a:r>
          </a:p>
        </p:txBody>
      </p:sp>
      <p:sp>
        <p:nvSpPr>
          <p:cNvPr id="160" name="Shape 160"/>
          <p:cNvSpPr/>
          <p:nvPr/>
        </p:nvSpPr>
        <p:spPr>
          <a:xfrm>
            <a:off x="656772" y="2297115"/>
            <a:ext cx="4321627" cy="390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Титульный слайд</a:t>
            </a:r>
          </a:p>
          <a:p>
            <a:pPr marL="342889" indent="-342889" defTabSz="914377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 и текст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Содержание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Терминология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Цитата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Заголовок, подзаголовок и текст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 и картинка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Заголовок, текст и картинка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Код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Плюсы и минусы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Два вертикальных объекта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Только заголовок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Пустой слайд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Домашнее задание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Контакты</a:t>
            </a:r>
          </a:p>
        </p:txBody>
      </p:sp>
      <p:sp>
        <p:nvSpPr>
          <p:cNvPr id="161" name="Shape 161"/>
          <p:cNvSpPr/>
          <p:nvPr/>
        </p:nvSpPr>
        <p:spPr>
          <a:xfrm flipH="1">
            <a:off x="4721809" y="1638553"/>
            <a:ext cx="1" cy="4796081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867097" y="1593014"/>
            <a:ext cx="3510144" cy="8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t>Для акцентов в коде и тексте </a:t>
            </a:r>
            <a:br/>
            <a:r>
              <a:t>на слайдах в настройках цвета </a:t>
            </a:r>
            <a:br/>
            <a:r>
              <a:t>у вас есть готовая палитра:</a:t>
            </a:r>
          </a:p>
        </p:txBody>
      </p:sp>
      <p:grpSp>
        <p:nvGrpSpPr>
          <p:cNvPr id="169" name="Group 169"/>
          <p:cNvGrpSpPr/>
          <p:nvPr/>
        </p:nvGrpSpPr>
        <p:grpSpPr>
          <a:xfrm>
            <a:off x="4978397" y="2598054"/>
            <a:ext cx="3377419" cy="420918"/>
            <a:chOff x="0" y="0"/>
            <a:chExt cx="3377418" cy="420916"/>
          </a:xfrm>
        </p:grpSpPr>
        <p:sp>
          <p:nvSpPr>
            <p:cNvPr id="163" name="Shape 163"/>
            <p:cNvSpPr/>
            <p:nvPr/>
          </p:nvSpPr>
          <p:spPr>
            <a:xfrm>
              <a:off x="-1" y="-1"/>
              <a:ext cx="420917" cy="420918"/>
            </a:xfrm>
            <a:prstGeom prst="rect">
              <a:avLst/>
            </a:prstGeom>
            <a:solidFill>
              <a:srgbClr val="C0020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1601" y="-1"/>
              <a:ext cx="420917" cy="420918"/>
            </a:xfrm>
            <a:prstGeom prst="rect">
              <a:avLst/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183202" y="-1"/>
              <a:ext cx="420917" cy="4209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774803" y="-1"/>
              <a:ext cx="420917" cy="420918"/>
            </a:xfrm>
            <a:prstGeom prst="rect">
              <a:avLst/>
            </a:prstGeom>
            <a:solidFill>
              <a:srgbClr val="17375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364900" y="-1"/>
              <a:ext cx="420917" cy="42091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956501" y="-1"/>
              <a:ext cx="420917" cy="420918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0" name="Shape 170"/>
          <p:cNvSpPr/>
          <p:nvPr/>
        </p:nvSpPr>
        <p:spPr>
          <a:xfrm>
            <a:off x="4867097" y="3300262"/>
            <a:ext cx="3703152" cy="8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9" cy="460064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/>
              <a:defRPr sz="2100"/>
            </a:lvl1pPr>
            <a:lvl2pPr marL="755631" indent="-400039">
              <a:buAutoNum type="arabicPeriod"/>
              <a:defRPr sz="2100"/>
            </a:lvl2pPr>
            <a:lvl3pPr marL="1173926" indent="-450043">
              <a:buAutoNum type="arabicPeriod"/>
              <a:defRPr sz="2100"/>
            </a:lvl3pPr>
            <a:lvl4pPr marL="1529517" indent="-450042">
              <a:buAutoNum type="arabicPeriod"/>
              <a:defRPr sz="2100"/>
            </a:lvl4pPr>
            <a:lvl5pPr marL="1885107" indent="-450044">
              <a:buAutoNum type="arabicPeriod"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  <a:defRPr sz="2100"/>
            </a:lvl1pPr>
            <a:lvl2pPr marL="755631" indent="-400039">
              <a:buFont typeface="Wingdings"/>
              <a:buAutoNum type="arabicPeriod"/>
              <a:defRPr sz="2100"/>
            </a:lvl2pPr>
            <a:lvl3pPr marL="1173926" indent="-450043">
              <a:buFont typeface="Wingdings"/>
              <a:buAutoNum type="arabicPeriod"/>
              <a:defRPr sz="2100"/>
            </a:lvl3pPr>
            <a:lvl4pPr marL="1529517" indent="-450042">
              <a:buFont typeface="Wingdings"/>
              <a:buAutoNum type="arabicPeriod"/>
              <a:defRPr sz="2100"/>
            </a:lvl4pPr>
            <a:lvl5pPr marL="1885107" indent="-450044">
              <a:buFont typeface="Wingdings"/>
              <a:buAutoNum type="arabicPeriod"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741508" y="236938"/>
            <a:ext cx="1164365" cy="116436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22956" y="310013"/>
            <a:ext cx="1710765" cy="5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400">
                <a:solidFill>
                  <a:srgbClr val="C0020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half" idx="1"/>
          </p:nvPr>
        </p:nvSpPr>
        <p:spPr>
          <a:xfrm>
            <a:off x="1587540" y="2198644"/>
            <a:ext cx="7024690" cy="194469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800" b="1">
                <a:solidFill>
                  <a:srgbClr val="C0020D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3331195" y="4647767"/>
            <a:ext cx="4978858" cy="62159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611460" y="2543455"/>
            <a:ext cx="7527729" cy="3610601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611459" y="1582017"/>
            <a:ext cx="7527729" cy="7869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47700" y="1790706"/>
            <a:ext cx="7791450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4862076" y="1790706"/>
            <a:ext cx="3447975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647698" y="1808263"/>
            <a:ext cx="4047960" cy="434488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47699" y="2267099"/>
            <a:ext cx="7662351" cy="395591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647698" y="1474441"/>
            <a:ext cx="7662352" cy="611419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400"/>
              </a:spcBef>
              <a:defRPr sz="1700" b="1"/>
            </a:lvl1pPr>
            <a:lvl2pPr marL="506716" indent="-151125">
              <a:spcBef>
                <a:spcPts val="400"/>
              </a:spcBef>
              <a:defRPr sz="1700" b="1"/>
            </a:lvl2pPr>
            <a:lvl3pPr marL="891797" indent="-167916">
              <a:spcBef>
                <a:spcPts val="400"/>
              </a:spcBef>
              <a:defRPr sz="1700" b="1"/>
            </a:lvl3pPr>
            <a:lvl4pPr marL="1268381" indent="-188906">
              <a:spcBef>
                <a:spcPts val="400"/>
              </a:spcBef>
              <a:defRPr sz="1700" b="1"/>
            </a:lvl4pPr>
            <a:lvl5pPr marL="1623971" indent="-188908">
              <a:spcBef>
                <a:spcPts val="400"/>
              </a:spcBef>
              <a:defRPr sz="17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3"/>
          </p:nvPr>
        </p:nvSpPr>
        <p:spPr>
          <a:xfrm>
            <a:off x="895039" y="2409369"/>
            <a:ext cx="7261991" cy="368663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9542" y="215945"/>
            <a:ext cx="6747331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800">
                <a:solidFill>
                  <a:srgbClr val="C0020D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pPr>
            <a:r>
              <a:t>Для чего нужен код/формула?</a:t>
            </a:r>
            <a:br/>
            <a:r>
              <a:t>Укажите назначение</a:t>
            </a:r>
          </a:p>
        </p:txBody>
      </p:sp>
      <p:pic>
        <p:nvPicPr>
          <p:cNvPr id="97" name="image3.png" descr="Untitled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14" y="374922"/>
            <a:ext cx="691857" cy="63272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53472" y="1243264"/>
            <a:ext cx="8234947" cy="187161"/>
          </a:xfrm>
          <a:prstGeom prst="rect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image1.png" descr="logo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flipH="1">
            <a:off x="8153420" y="859841"/>
            <a:ext cx="899281" cy="89927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9" cy="86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9" cy="460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04156" y="6413923"/>
            <a:ext cx="301905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9pPr>
    </p:titleStyle>
    <p:bodyStyle>
      <a:lvl1pPr marL="0" marR="0" indent="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549549" marR="0" indent="-193958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960942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316533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672125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5603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0175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747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9319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experitest.co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1051" y="2286006"/>
            <a:ext cx="8424899" cy="3318567"/>
          </a:xfrm>
          <a:prstGeom prst="rect">
            <a:avLst/>
          </a:prstGeom>
        </p:spPr>
        <p:txBody>
          <a:bodyPr/>
          <a:lstStyle/>
          <a:p>
            <a:pPr defTabSz="329184">
              <a:defRPr sz="5100"/>
            </a:pPr>
            <a:r>
              <a:t>Занятие №8.</a:t>
            </a:r>
            <a:br/>
            <a:r>
              <a:t>Особенности тестирования iOS и Android.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xfrm>
            <a:off x="6180463" y="5760232"/>
            <a:ext cx="2645487" cy="1334631"/>
          </a:xfrm>
          <a:prstGeom prst="rect">
            <a:avLst/>
          </a:prstGeom>
        </p:spPr>
        <p:txBody>
          <a:bodyPr/>
          <a:lstStyle/>
          <a:p>
            <a:pPr defTabSz="196595">
              <a:lnSpc>
                <a:spcPct val="80000"/>
              </a:lnSpc>
              <a:spcBef>
                <a:spcPts val="200"/>
              </a:spcBef>
              <a:defRPr sz="1000"/>
            </a:pPr>
            <a:r>
              <a:t>Преподаватель: Александр Петров, Чепикова Мария.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mail.ru</a:t>
            </a:r>
            <a:r>
              <a:t> group, МГТУ им. Н. Э. Баумана. 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600"/>
              </a:spcBef>
              <a:defRPr sz="25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Family Sharing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iCloud Drive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HealthKit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Spotlight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4294967295"/>
          </p:nvPr>
        </p:nvSpPr>
        <p:spPr>
          <a:xfrm>
            <a:off x="8610711" y="6413922"/>
            <a:ext cx="288796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Family Sharing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iCloud Drive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HealthKit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Spotlight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Виджеты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Family Sharing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iCloud Drive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HealthKit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Spotlight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Виджеты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Сторонние клавиатуры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Family Sharing 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iCloud Drive 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HealthKit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Spotlight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Виджеты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Сторонние клавиатуры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Handoff (Continuity)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Карты прокладывают транспортный маршрут в 13 городах Европы и Азии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На этом занятии Вы узнаете: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Разделение по версиям </a:t>
            </a:r>
            <a:r>
              <a:rPr lang="en-US" dirty="0" smtClean="0"/>
              <a:t>iOS</a:t>
            </a:r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Разделение по версиям </a:t>
            </a:r>
            <a:r>
              <a:rPr lang="en-US" dirty="0" smtClean="0"/>
              <a:t>Android</a:t>
            </a:r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Немного о </a:t>
            </a:r>
            <a:r>
              <a:rPr lang="ru-RU" dirty="0" err="1" smtClean="0"/>
              <a:t>крешах</a:t>
            </a:r>
            <a:endParaRPr lang="ru-RU" dirty="0" smtClean="0"/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Захват видео с устройств</a:t>
            </a:r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Облачные платформы устройств</a:t>
            </a:r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Нагрузочное тестирование</a:t>
            </a:r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Манкитестинг</a:t>
            </a:r>
            <a:endParaRPr lang="ru-RU" dirty="0" smtClean="0"/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И многое другое</a:t>
            </a:r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57" name="Shape 25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61" name="Shape 261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по настройкам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73" name="Shape 27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по настройкам</a:t>
            </a:r>
          </a:p>
          <a:p>
            <a:pPr marL="0" indent="0">
              <a:lnSpc>
                <a:spcPct val="72000"/>
              </a:lnSpc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Приложение новости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по настройкам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Приложение новости</a:t>
            </a:r>
          </a:p>
          <a:p>
            <a:pPr marL="0" indent="0">
              <a:lnSpc>
                <a:spcPct val="72000"/>
              </a:lnSpc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PassBook переименован в Wallet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по настройкам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Приложение новости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PassBook переименован в Wallet</a:t>
            </a:r>
          </a:p>
          <a:p>
            <a:pPr marL="0" indent="0" defTabSz="448055">
              <a:lnSpc>
                <a:spcPct val="72000"/>
              </a:lnSpc>
              <a:spcBef>
                <a:spcPts val="400"/>
              </a:spcBef>
              <a:buSzTx/>
              <a:buNone/>
              <a:defRPr sz="264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Slide Over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по настройкам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Приложение новости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PassBook переименован в Wallet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Slide Over</a:t>
            </a:r>
          </a:p>
          <a:p>
            <a:pPr marL="0" indent="0">
              <a:lnSpc>
                <a:spcPct val="72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Обновленное приложение «Заметки»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по настройкам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Приложение новости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PassBook переименован в Wallet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Slide Over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Обновленное приложение «Заметки»</a:t>
            </a:r>
          </a:p>
          <a:p>
            <a:pPr marL="0" indent="0" defTabSz="452627">
              <a:lnSpc>
                <a:spcPct val="72000"/>
              </a:lnSpc>
              <a:spcBef>
                <a:spcPts val="400"/>
              </a:spcBef>
              <a:buSzTx/>
              <a:buNone/>
              <a:defRPr sz="217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Шрифт San Francisco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 9.x.x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Карты прокладывают транспортный маршрут в 13 городах Европы и Азии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Apple Pay в Великобритании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Улучшена работа Siri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6-ти значный пароль вместо 4-х значного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энергосбережения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Мультиоконность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Андроид-миграция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Полностью изменен интерфейс многозадачности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по настройкам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Приложение новости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PassBook переименован в Wallet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Slide Over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Обновленное приложение «Заметки»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Шрифт San Francisco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Night Shift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t>iOS. История версий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Прекращенные версии: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3.1.3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4.2.1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5.1.1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6.1.6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7.1.2 – iPhone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299" name="Snimok_ekrana_2016-04-14_v_22_40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954" y="1545728"/>
            <a:ext cx="4297110" cy="5263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304" name="android_rob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606" y="1545728"/>
            <a:ext cx="5083052" cy="5083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Почти не поддерживаются: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2.2.x (Froyo) </a:t>
            </a:r>
          </a:p>
        </p:txBody>
      </p:sp>
      <p:pic>
        <p:nvPicPr>
          <p:cNvPr id="309" name="e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5337" y="1687413"/>
            <a:ext cx="3568701" cy="367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Почти не поддерживаются: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2.2.x (Froyo) 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2.3.x (Gingerbread)</a:t>
            </a:r>
          </a:p>
        </p:txBody>
      </p:sp>
      <p:pic>
        <p:nvPicPr>
          <p:cNvPr id="314" name="e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6426" y="1916013"/>
            <a:ext cx="2097612" cy="2157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Android-Gingerbread-242x3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3157" y="2061815"/>
            <a:ext cx="30734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18" name="Shape 318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Почти не поддерживаются: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2.2.x (Froyo) 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2.3.x (Gingerbread)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4.0.x (Ice Cream Sandwich)</a:t>
            </a:r>
          </a:p>
        </p:txBody>
      </p:sp>
      <p:pic>
        <p:nvPicPr>
          <p:cNvPr id="320" name="e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6426" y="1916013"/>
            <a:ext cx="2097612" cy="2157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Android-Gingerbread-242x3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4269" y="1545728"/>
            <a:ext cx="1606289" cy="1991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Android-Ice-Cream-Sandwich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3333" y="3394690"/>
            <a:ext cx="4225768" cy="3169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Почти не поддерживаются: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2.2.x (Froyo) 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2.3.x (Gingerbread)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4.0.x (Ice Cream Sandwich)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4.2.x (Jelly Bean)</a:t>
            </a:r>
          </a:p>
          <a:p>
            <a:pPr marL="0" indent="0">
              <a:lnSpc>
                <a:spcPct val="72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4.3.x (Jelly Bean)</a:t>
            </a:r>
          </a:p>
        </p:txBody>
      </p:sp>
      <p:pic>
        <p:nvPicPr>
          <p:cNvPr id="327" name="e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6426" y="1916013"/>
            <a:ext cx="2097612" cy="2157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Android-Gingerbread-242x3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4269" y="1545728"/>
            <a:ext cx="1606289" cy="1991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Android-Ice-Cream-Sandwich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7722" y="4359890"/>
            <a:ext cx="2655021" cy="1991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1373452362_jelly-bean-stala-samoj-populjarnoj-versiej-android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700" y="3407828"/>
            <a:ext cx="5307805" cy="3450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33" name="Shape 3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34" name="Shape 3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4.4.x (KitKat)</a:t>
            </a:r>
          </a:p>
        </p:txBody>
      </p:sp>
      <p:pic>
        <p:nvPicPr>
          <p:cNvPr id="335" name="991d2e_ori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825" y="2214016"/>
            <a:ext cx="6680065" cy="3757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38" name="Shape 338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4.4.x (KitKat)</a:t>
            </a:r>
          </a:p>
          <a:p>
            <a:pPr marL="15240" indent="0" defTabSz="449580">
              <a:lnSpc>
                <a:spcPts val="5100"/>
              </a:lnSpc>
              <a:buSzTx/>
              <a:buNone/>
              <a:defRPr sz="2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</a:t>
            </a: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 активный голосовой помощник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4.4.x (KitKat)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</a:t>
            </a: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 активный голосовой помощник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более быстрое переключение между задачами и оптимизированное распределение памяти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47" name="Shape 347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4.4.x (KitKat)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</a:t>
            </a: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 активный голосовой помощник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более быстрое переключение между задачами и оптимизированное распределение памяти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приоритетность в телефонной книге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Обновленные фотографии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50" name="Shape 350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4.4.x (KitKat)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</a:t>
            </a: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 активный голосовой помощник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более быстрое переключение между задачами и оптимизированное распределение памяти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приоритетность в телефонной книге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умный определитель номера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54" name="Shape 354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4.4.x (KitKat)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</a:t>
            </a: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 активный голосовой помощник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более быстрое переключение между задачами и оптимизированное распределение памяти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приоритетность в телефонной книге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умный определитель номера</a:t>
            </a:r>
          </a:p>
          <a:p>
            <a:pPr marL="15240" indent="0" defTabSz="449580">
              <a:lnSpc>
                <a:spcPts val="45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центр общения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59" name="Shape 359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4.4.x (KitKat)</a:t>
            </a:r>
          </a:p>
          <a:p>
            <a:pPr marL="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dirty="0"/>
              <a:t>- </a:t>
            </a:r>
            <a:r>
              <a:rPr sz="3600" dirty="0" err="1"/>
              <a:t>п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активный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голосовой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помощник</a:t>
            </a:r>
            <a:endParaRPr sz="3600"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более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быстрое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переключение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между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задачами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и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оптимизированное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распределение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памяти</a:t>
            </a:r>
            <a:endParaRPr sz="3600"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приоритетность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в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телефонной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книге</a:t>
            </a:r>
            <a:endParaRPr sz="3600"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умный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определитель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номера</a:t>
            </a:r>
            <a:endParaRPr sz="3600"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центр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общения</a:t>
            </a:r>
            <a:endParaRPr sz="3600"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японские</a:t>
            </a:r>
            <a:r>
              <a:rPr sz="3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sz="360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смайлики</a:t>
            </a:r>
            <a:endParaRPr sz="3600"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62" name="Shape 362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4.4.x (KitKat)</a:t>
            </a: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- </a:t>
            </a:r>
            <a:r>
              <a:rPr dirty="0" err="1"/>
              <a:t>п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активный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голосовой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помощник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более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быстрое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переключение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между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задачами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и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оптимизированное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распределение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памяти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приоритетность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в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телефонной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книге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умный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определитель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номера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центр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общения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японские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смайлики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поддержка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облачных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принтеров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66" name="Shape 366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4.4.x (KitKat)</a:t>
            </a: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- </a:t>
            </a:r>
            <a:r>
              <a:rPr dirty="0" err="1"/>
              <a:t>п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активный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голосовой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помощник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более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быстрое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переключение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между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задачами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и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оптимизированное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распределение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памяти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приоритетность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в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телефонной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книге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умный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определитель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номера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центр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общения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японские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смайлики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поддержка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облачных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принтеров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5240" indent="0" defTabSz="449580">
              <a:lnSpc>
                <a:spcPct val="120000"/>
              </a:lnSpc>
              <a:buSzTx/>
              <a:buNone/>
              <a:defRPr sz="2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запуск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веб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приложений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через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Chrome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434340">
              <a:lnSpc>
                <a:spcPct val="120000"/>
              </a:lnSpc>
              <a:spcBef>
                <a:spcPts val="400"/>
              </a:spcBef>
              <a:buSzTx/>
              <a:buNone/>
              <a:defRPr sz="28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4.4.x (KitKat)</a:t>
            </a: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28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- </a:t>
            </a:r>
            <a:r>
              <a:rPr dirty="0" err="1"/>
              <a:t>п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остоянно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активный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голосовой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помощник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28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более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быстрое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переключение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между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задачами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и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оптимизированное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распределение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памяти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28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приоритетность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в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телефонной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книге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28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умный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определитель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номера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28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центр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общения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28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японские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смайлики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28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поддержка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облачных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принтеров</a:t>
            </a:r>
            <a:endParaRPr dirty="0"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09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запуск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веб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приложений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через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Chrome</a:t>
            </a:r>
          </a:p>
          <a:p>
            <a:pPr marL="14477" indent="0" defTabSz="427101">
              <a:lnSpc>
                <a:spcPct val="120000"/>
              </a:lnSpc>
              <a:spcBef>
                <a:spcPts val="400"/>
              </a:spcBef>
              <a:buSzTx/>
              <a:buNone/>
              <a:defRPr sz="209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-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встроенный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сервис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«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Удаленное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</a:t>
            </a:r>
            <a:r>
              <a:rPr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управление</a:t>
            </a:r>
            <a:r>
              <a:rPr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 Android»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74" name="Shape 374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>
              <a:lnSpc>
                <a:spcPct val="72000"/>
              </a:lnSpc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  <p:pic>
        <p:nvPicPr>
          <p:cNvPr id="376" name="андроид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689" y="2256928"/>
            <a:ext cx="7152228" cy="4353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83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84" name="Shape 38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88" name="Shape 38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91" name="Shape 391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16052">
              <a:lnSpc>
                <a:spcPct val="72000"/>
              </a:lnSpc>
              <a:spcBef>
                <a:spcPts val="400"/>
              </a:spcBef>
              <a:buSzTx/>
              <a:buNone/>
              <a:defRPr sz="409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 defTabSz="416052">
              <a:lnSpc>
                <a:spcPct val="72000"/>
              </a:lnSpc>
              <a:spcBef>
                <a:spcPts val="400"/>
              </a:spcBef>
              <a:buSzTx/>
              <a:buNone/>
              <a:defRPr sz="409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416052">
              <a:lnSpc>
                <a:spcPct val="72000"/>
              </a:lnSpc>
              <a:spcBef>
                <a:spcPts val="400"/>
              </a:spcBef>
              <a:buSzTx/>
              <a:buNone/>
              <a:defRPr sz="409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 defTabSz="416052">
              <a:lnSpc>
                <a:spcPct val="72000"/>
              </a:lnSpc>
              <a:spcBef>
                <a:spcPts val="400"/>
              </a:spcBef>
              <a:buSzTx/>
              <a:buNone/>
              <a:defRPr sz="409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 defTabSz="416052">
              <a:lnSpc>
                <a:spcPct val="72000"/>
              </a:lnSpc>
              <a:spcBef>
                <a:spcPts val="400"/>
              </a:spcBef>
              <a:buSzTx/>
              <a:buNone/>
              <a:defRPr sz="409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Уведомления на экране блокировки</a:t>
            </a:r>
          </a:p>
          <a:p>
            <a:pPr marL="0" indent="0" defTabSz="416052">
              <a:lnSpc>
                <a:spcPct val="72000"/>
              </a:lnSpc>
              <a:spcBef>
                <a:spcPts val="400"/>
              </a:spcBef>
              <a:buSzTx/>
              <a:buNone/>
              <a:defRPr sz="409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416052">
              <a:lnSpc>
                <a:spcPct val="72000"/>
              </a:lnSpc>
              <a:spcBef>
                <a:spcPts val="400"/>
              </a:spcBef>
              <a:buSzTx/>
              <a:buNone/>
              <a:defRPr sz="409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95" name="Shape 39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Уведомления на экране блокировки</a:t>
            </a:r>
          </a:p>
          <a:p>
            <a: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Ambient display </a:t>
            </a: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399" name="Shape 39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Уведомления на экране блокировки</a:t>
            </a:r>
          </a:p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Ambient display </a:t>
            </a:r>
          </a:p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быстрых настроек добавлен фонарик.</a:t>
            </a:r>
          </a:p>
          <a:p>
            <a:pPr marL="0" indent="0" defTabSz="370331">
              <a:lnSpc>
                <a:spcPct val="72000"/>
              </a:lnSpc>
              <a:spcBef>
                <a:spcPts val="400"/>
              </a:spcBef>
              <a:buSzTx/>
              <a:buNone/>
              <a:defRPr sz="364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04" name="Shape 40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Уведомления на экране блокировки</a:t>
            </a:r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Ambient display </a:t>
            </a:r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быстрых настроек добавлен фонарик.</a:t>
            </a:r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Переработан режим авторегулировки яркости экрана.</a:t>
            </a:r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301752">
              <a:lnSpc>
                <a:spcPct val="72000"/>
              </a:lnSpc>
              <a:spcBef>
                <a:spcPts val="300"/>
              </a:spcBef>
              <a:buSzTx/>
              <a:buNone/>
              <a:defRPr sz="297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07" name="Shape 40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Уведомления на экране блокировки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Ambient display 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быстрых настроек добавлен фонарик.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Переработан режим авторегулировки яркости экрана.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«О телефоне» появилась возможность оставить отзыв об устройстве.</a:t>
            </a:r>
          </a:p>
          <a:p>
            <a:pPr marL="0" indent="0" defTabSz="292607">
              <a:lnSpc>
                <a:spcPct val="72000"/>
              </a:lnSpc>
              <a:spcBef>
                <a:spcPts val="300"/>
              </a:spcBef>
              <a:buSzTx/>
              <a:buNone/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Уведомления на экране блокировки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Ambient display 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быстрых настроек добавлен фонарик.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Переработан режим авторегулировки яркости экрана.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«О телефоне» появилась возможность оставить отзыв об устройстве.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Появилась возможность запуска камеры и «звонилки» с экрана блокировки.</a:t>
            </a:r>
          </a:p>
          <a:p>
            <a:pPr marL="0" indent="0" defTabSz="256031">
              <a:lnSpc>
                <a:spcPct val="72000"/>
              </a:lnSpc>
              <a:spcBef>
                <a:spcPts val="200"/>
              </a:spcBef>
              <a:buSzTx/>
              <a:buNone/>
              <a:defRPr sz="252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252525"/>
              </a:solidFill>
              <a:uFill>
                <a:solidFill>
                  <a:srgbClr val="252525"/>
                </a:solidFill>
              </a:u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15" name="Shape 41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5.0.x (Lollipop)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«Material design»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Project Volta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Уведомления на экране блокировки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Ambient display 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быстрых настроек добавлен фонарик.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Переработан режим авторегулировки яркости экрана.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В меню «О телефоне» появилась возможность оставить отзыв об устройстве.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Появилась возможность запуска камеры и «звонилки» с экрана блокировки.</a:t>
            </a:r>
          </a:p>
          <a:p>
            <a:pPr marL="0" indent="0" defTabSz="278892">
              <a:lnSpc>
                <a:spcPct val="72000"/>
              </a:lnSpc>
              <a:spcBef>
                <a:spcPts val="300"/>
              </a:spcBef>
              <a:buSzTx/>
              <a:buNone/>
              <a:defRPr sz="274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Полноценный менеджер пользователей.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20" name="Shape 42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2000"/>
              </a:lnSpc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6.0 «Marshmallow»</a:t>
            </a:r>
          </a:p>
        </p:txBody>
      </p:sp>
      <p:pic>
        <p:nvPicPr>
          <p:cNvPr id="421" name="android-6.0-marshmallow-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189" y="2301653"/>
            <a:ext cx="6751622" cy="4501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24" name="Shape 424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425" name="Shape 425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6.0 «Marshmallow»</a:t>
            </a:r>
          </a:p>
          <a:p>
            <a:pPr marL="0" indent="0">
              <a:lnSpc>
                <a:spcPct val="72000"/>
              </a:lnSpc>
              <a:buSzTx/>
              <a:buNone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мобильная платежная система Android Pay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11479">
              <a:lnSpc>
                <a:spcPct val="72000"/>
              </a:lnSpc>
              <a:spcBef>
                <a:spcPts val="400"/>
              </a:spcBef>
              <a:buSzTx/>
              <a:buNone/>
              <a:defRPr sz="431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6.0 «Marshmallow»</a:t>
            </a:r>
          </a:p>
          <a:p>
            <a:pPr marL="0" indent="0" defTabSz="411479">
              <a:lnSpc>
                <a:spcPct val="72000"/>
              </a:lnSpc>
              <a:spcBef>
                <a:spcPts val="400"/>
              </a:spcBef>
              <a:buSzTx/>
              <a:buNone/>
              <a:defRPr sz="431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мобильная платежная система Android Pay</a:t>
            </a:r>
          </a:p>
          <a:p>
            <a:pPr marL="0" indent="0" defTabSz="411479">
              <a:lnSpc>
                <a:spcPct val="72000"/>
              </a:lnSpc>
              <a:spcBef>
                <a:spcPts val="400"/>
              </a:spcBef>
              <a:buSzTx/>
              <a:buNone/>
              <a:defRPr sz="431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стандартизированная верификация при помощи отпечатков пальцев на уровне платформы. </a:t>
            </a:r>
          </a:p>
          <a:p>
            <a:pPr marL="0" indent="0" defTabSz="411479">
              <a:lnSpc>
                <a:spcPct val="72000"/>
              </a:lnSpc>
              <a:spcBef>
                <a:spcPts val="400"/>
              </a:spcBef>
              <a:buSzTx/>
              <a:buNone/>
              <a:defRPr sz="4319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433" name="Shape 433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269747">
              <a:lnSpc>
                <a:spcPct val="72000"/>
              </a:lnSpc>
              <a:spcBef>
                <a:spcPts val="200"/>
              </a:spcBef>
              <a:buSzTx/>
              <a:buNone/>
              <a:defRPr sz="28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6.0 «Marshmallow»</a:t>
            </a:r>
          </a:p>
          <a:p>
            <a:pPr marL="0" indent="0" defTabSz="269747">
              <a:lnSpc>
                <a:spcPct val="72000"/>
              </a:lnSpc>
              <a:spcBef>
                <a:spcPts val="200"/>
              </a:spcBef>
              <a:buSzTx/>
              <a:buNone/>
              <a:defRPr sz="28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мобильная платежная система Android Pay</a:t>
            </a:r>
          </a:p>
          <a:p>
            <a:pPr marL="0" indent="0" defTabSz="269747">
              <a:lnSpc>
                <a:spcPct val="72000"/>
              </a:lnSpc>
              <a:spcBef>
                <a:spcPts val="200"/>
              </a:spcBef>
              <a:buSzTx/>
              <a:buNone/>
              <a:defRPr sz="28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стандартизированная верификация при помощи отпечатков пальцев на уровне платформы. </a:t>
            </a:r>
          </a:p>
          <a:p>
            <a:pPr marL="0" indent="0" defTabSz="269747">
              <a:lnSpc>
                <a:spcPct val="72000"/>
              </a:lnSpc>
              <a:spcBef>
                <a:spcPts val="200"/>
              </a:spcBef>
              <a:buSzTx/>
              <a:buNone/>
              <a:defRPr sz="28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Google уделила много внимания экономии заряда аккумулятора   - Функция Doze работает за счет сенсора движения: когда устройство находится в покое долгое время, активируется "глубокий спящий" режим, активность приложений в фоновом режиме сильно ограничивается, что сохраняет заряд батареи.</a:t>
            </a:r>
          </a:p>
          <a:p>
            <a:pPr marL="0" indent="0" defTabSz="269747">
              <a:lnSpc>
                <a:spcPct val="72000"/>
              </a:lnSpc>
              <a:spcBef>
                <a:spcPts val="200"/>
              </a:spcBef>
              <a:buSzTx/>
              <a:buNone/>
              <a:defRPr sz="2832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214884">
              <a:lnSpc>
                <a:spcPct val="72000"/>
              </a:lnSpc>
              <a:spcBef>
                <a:spcPts val="200"/>
              </a:spcBef>
              <a:buSz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6.0 «Marshmallow»</a:t>
            </a:r>
          </a:p>
          <a:p>
            <a:pPr marL="0" indent="0" defTabSz="214884">
              <a:lnSpc>
                <a:spcPct val="72000"/>
              </a:lnSpc>
              <a:spcBef>
                <a:spcPts val="200"/>
              </a:spcBef>
              <a:buSz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мобильная платежная система Android Pay</a:t>
            </a:r>
          </a:p>
          <a:p>
            <a:pPr marL="0" indent="0" defTabSz="214884">
              <a:lnSpc>
                <a:spcPct val="72000"/>
              </a:lnSpc>
              <a:spcBef>
                <a:spcPts val="200"/>
              </a:spcBef>
              <a:buSz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стандартизированная верификация при помощи отпечатков пальцев на уровне платформы. </a:t>
            </a:r>
          </a:p>
          <a:p>
            <a:pPr marL="0" indent="0" defTabSz="214884">
              <a:lnSpc>
                <a:spcPct val="72000"/>
              </a:lnSpc>
              <a:spcBef>
                <a:spcPts val="200"/>
              </a:spcBef>
              <a:buSz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Google уделила много внимания экономии заряда аккумулятора   - Функция Doze работает за счет сенсора движения: когда устройство находится в покое долгое время, активируется "глубокий спящий" режим, активность приложений в фоновом режиме сильно ограничивается, что сохраняет заряд батареи.</a:t>
            </a:r>
          </a:p>
          <a:p>
            <a:pPr marL="0" indent="0" defTabSz="214884">
              <a:lnSpc>
                <a:spcPct val="72000"/>
              </a:lnSpc>
              <a:spcBef>
                <a:spcPts val="200"/>
              </a:spcBef>
              <a:buSz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Google также обещала пользователям больше контроля над тем, как приложения используют их данные, — запросы на работу с информацией будут отправляться не в момент установки, а непосредственно в ходе использования приложения.</a:t>
            </a:r>
          </a:p>
          <a:p>
            <a:pPr marL="0" indent="0" defTabSz="214884">
              <a:lnSpc>
                <a:spcPct val="72000"/>
              </a:lnSpc>
              <a:spcBef>
                <a:spcPts val="200"/>
              </a:spcBef>
              <a:buSz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Android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205739">
              <a:lnSpc>
                <a:spcPct val="72000"/>
              </a:lnSpc>
              <a:spcBef>
                <a:spcPts val="200"/>
              </a:spcBef>
              <a:buSzTx/>
              <a:buNone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6.0 «Marshmallow»</a:t>
            </a:r>
          </a:p>
          <a:p>
            <a:pPr marL="0" indent="0" defTabSz="205739">
              <a:lnSpc>
                <a:spcPct val="72000"/>
              </a:lnSpc>
              <a:spcBef>
                <a:spcPts val="200"/>
              </a:spcBef>
              <a:buSzTx/>
              <a:buNone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мобильная платежная система Android Pay</a:t>
            </a:r>
          </a:p>
          <a:p>
            <a:pPr marL="0" indent="0" defTabSz="205739">
              <a:lnSpc>
                <a:spcPct val="72000"/>
              </a:lnSpc>
              <a:spcBef>
                <a:spcPts val="200"/>
              </a:spcBef>
              <a:buSzTx/>
              <a:buNone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стандартизированная верификация при помощи отпечатков пальцев на уровне платформы. </a:t>
            </a:r>
          </a:p>
          <a:p>
            <a:pPr marL="0" indent="0" defTabSz="205739">
              <a:lnSpc>
                <a:spcPct val="72000"/>
              </a:lnSpc>
              <a:spcBef>
                <a:spcPts val="200"/>
              </a:spcBef>
              <a:buSzTx/>
              <a:buNone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Google уделила много внимания экономии заряда аккумулятора   - Функция Doze работает за счет сенсора движения: когда устройство находится в покое долгое время, активируется "глубокий спящий" режим, активность приложений в фоновом режиме сильно ограничивается, что сохраняет заряд батареи.</a:t>
            </a:r>
          </a:p>
          <a:p>
            <a:pPr marL="0" indent="0" defTabSz="205739">
              <a:lnSpc>
                <a:spcPct val="72000"/>
              </a:lnSpc>
              <a:spcBef>
                <a:spcPts val="200"/>
              </a:spcBef>
              <a:buSzTx/>
              <a:buNone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Google также обещала пользователям больше контроля над тем, как приложения используют их данные, — запросы на работу с информацией будут отправляться не в момент установки, а непосредственно в ходе использования приложения.</a:t>
            </a:r>
          </a:p>
          <a:p>
            <a:pPr marL="0" indent="0" defTabSz="205739">
              <a:lnSpc>
                <a:spcPct val="72000"/>
              </a:lnSpc>
              <a:spcBef>
                <a:spcPts val="200"/>
              </a:spcBef>
              <a:buSzTx/>
              <a:buNone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Новая функция Chrome custom tabs призвана сделать более удобным потребление веб-контента на мобильном.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Офис Google</a:t>
            </a:r>
          </a:p>
        </p:txBody>
      </p:sp>
      <p:sp>
        <p:nvSpPr>
          <p:cNvPr id="444" name="Shape 444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46" name="Android-Statu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234" y="1545728"/>
            <a:ext cx="6888266" cy="516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00" b="1"/>
            </a:lvl1pPr>
          </a:lstStyle>
          <a:p>
            <a:r>
              <a:t>Как мы ловим креши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450" name="Shape 45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00125">
              <a:lnSpc>
                <a:spcPct val="115000"/>
              </a:lnSpc>
              <a:spcBef>
                <a:spcPts val="800"/>
              </a:spcBef>
              <a:buSzTx/>
              <a:buNone/>
              <a:defRPr sz="4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51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098" y="1545726"/>
            <a:ext cx="3007606" cy="537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00" b="1"/>
            </a:lvl1pPr>
          </a:lstStyle>
          <a:p>
            <a:r>
              <a:t>Как мы ловим креши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00125">
              <a:lnSpc>
                <a:spcPct val="115000"/>
              </a:lnSpc>
              <a:spcBef>
                <a:spcPts val="800"/>
              </a:spcBef>
              <a:buSzTx/>
              <a:buNone/>
              <a:defRPr sz="4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hockeyapp</a:t>
            </a:r>
          </a:p>
          <a:p>
            <a:pPr marL="0" indent="0" defTabSz="400125">
              <a:lnSpc>
                <a:spcPct val="115000"/>
              </a:lnSpc>
              <a:spcBef>
                <a:spcPts val="800"/>
              </a:spcBef>
              <a:buSzTx/>
              <a:buNone/>
              <a:defRPr sz="4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fabric/crashlytics</a:t>
            </a:r>
          </a:p>
          <a:p>
            <a:pPr marL="0" indent="0" defTabSz="400125">
              <a:lnSpc>
                <a:spcPct val="115000"/>
              </a:lnSpc>
              <a:spcBef>
                <a:spcPts val="800"/>
              </a:spcBef>
              <a:buSzTx/>
              <a:buNone/>
              <a:defRPr sz="4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testflight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3200" b="1"/>
            </a:lvl1pPr>
          </a:lstStyle>
          <a:p>
            <a:r>
              <a:t>Захват видео с экрана устройства</a:t>
            </a:r>
          </a:p>
        </p:txBody>
      </p:sp>
      <p:sp>
        <p:nvSpPr>
          <p:cNvPr id="458" name="Shape 458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459" name="Shape 459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00125">
              <a:lnSpc>
                <a:spcPct val="115000"/>
              </a:lnSpc>
              <a:spcBef>
                <a:spcPts val="800"/>
              </a:spcBef>
              <a:buSzTx/>
              <a:buNone/>
              <a:defRPr sz="4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60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46" y="1844863"/>
            <a:ext cx="8564476" cy="5497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3200" b="1"/>
            </a:lvl1pPr>
          </a:lstStyle>
          <a:p>
            <a:r>
              <a:t>Захват видео с экрана устройства</a:t>
            </a:r>
          </a:p>
        </p:txBody>
      </p:sp>
      <p:sp>
        <p:nvSpPr>
          <p:cNvPr id="463" name="Shape 46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00125">
              <a:lnSpc>
                <a:spcPct val="115000"/>
              </a:lnSpc>
              <a:spcBef>
                <a:spcPts val="800"/>
              </a:spcBef>
              <a:buSzTx/>
              <a:buNone/>
              <a:defRPr sz="4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6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42" y="1810511"/>
            <a:ext cx="7543222" cy="5614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xfrm>
            <a:off x="165253" y="258969"/>
            <a:ext cx="7641619" cy="919837"/>
          </a:xfrm>
          <a:prstGeom prst="rect">
            <a:avLst/>
          </a:prstGeom>
        </p:spPr>
        <p:txBody>
          <a:bodyPr/>
          <a:lstStyle>
            <a:lvl1pPr defTabSz="448055">
              <a:defRPr sz="3200" b="1"/>
            </a:lvl1pPr>
          </a:lstStyle>
          <a:p>
            <a:r>
              <a:t>Захват видео с экрана устройства</a:t>
            </a:r>
          </a:p>
        </p:txBody>
      </p:sp>
      <p:sp>
        <p:nvSpPr>
          <p:cNvPr id="468" name="Shape 468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00125">
              <a:lnSpc>
                <a:spcPct val="115000"/>
              </a:lnSpc>
              <a:spcBef>
                <a:spcPts val="800"/>
              </a:spcBef>
              <a:buSzTx/>
              <a:buNone/>
              <a:defRPr sz="4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7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7432" y="1454171"/>
            <a:ext cx="3553018" cy="5403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Захват видео с экрана устройства</a:t>
            </a:r>
          </a:p>
        </p:txBody>
      </p:sp>
      <p:sp>
        <p:nvSpPr>
          <p:cNvPr id="473" name="Shape 47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457200" indent="-457200" defTabSz="449580">
              <a:lnSpc>
                <a:spcPct val="115000"/>
              </a:lnSpc>
              <a:spcBef>
                <a:spcPts val="1000"/>
              </a:spcBef>
              <a:buChar char="-"/>
              <a:defRPr sz="3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Reflector 2 (платный)</a:t>
            </a:r>
          </a:p>
          <a:p>
            <a:pPr marL="457200" indent="-457200" defTabSz="449580">
              <a:lnSpc>
                <a:spcPct val="115000"/>
              </a:lnSpc>
              <a:spcBef>
                <a:spcPts val="1000"/>
              </a:spcBef>
              <a:buChar char="-"/>
              <a:defRPr sz="3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Display Recorder</a:t>
            </a:r>
          </a:p>
          <a:p>
            <a:pPr marL="0" indent="0" defTabSz="449580">
              <a:lnSpc>
                <a:spcPct val="107916"/>
              </a:lnSpc>
              <a:spcBef>
                <a:spcPts val="800"/>
              </a:spcBef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t>- 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Android screen capture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Эмуляторы</a:t>
            </a:r>
          </a:p>
        </p:txBody>
      </p:sp>
      <p:sp>
        <p:nvSpPr>
          <p:cNvPr id="477" name="Shape 47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478" name="Shape 47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4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Эмулятор – программа, полностью или частично копирующая функционал и поведение устройства или другой программы.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Family Sharing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Эмуляторы</a:t>
            </a:r>
          </a:p>
        </p:txBody>
      </p:sp>
      <p:sp>
        <p:nvSpPr>
          <p:cNvPr id="481" name="Shape 481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03500"/>
              </a:lnSpc>
              <a:spcBef>
                <a:spcPts val="10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Плюсы:</a:t>
            </a:r>
          </a:p>
          <a:p>
            <a:pPr marL="0" indent="0" defTabSz="449580">
              <a:lnSpc>
                <a:spcPct val="103500"/>
              </a:lnSpc>
              <a:spcBef>
                <a:spcPts val="10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оперативное тестирование приложения, когда мобильный телефон недоступен (или оказывается в дефиците);</a:t>
            </a:r>
          </a:p>
          <a:p>
            <a:pPr marL="0" indent="0" defTabSz="449580">
              <a:lnSpc>
                <a:spcPct val="103500"/>
              </a:lnSpc>
              <a:spcBef>
                <a:spcPts val="10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тестирование сложных или опасных сценариев, которые невозможно или не рекомендуется проверять на реальных мобильных телефонах (например, тесты, которые каким-либо образом могут вывести телефон из строя или нарушить условия соглашения с оператором сотовой связи).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Эмуляторы</a:t>
            </a:r>
          </a:p>
        </p:txBody>
      </p:sp>
      <p:sp>
        <p:nvSpPr>
          <p:cNvPr id="485" name="Shape 48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486" name="Shape 4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03500"/>
              </a:lnSpc>
              <a:spcBef>
                <a:spcPts val="10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Минусы:</a:t>
            </a:r>
          </a:p>
          <a:p>
            <a:pPr marL="0" indent="0" defTabSz="449580">
              <a:lnSpc>
                <a:spcPct val="103500"/>
              </a:lnSpc>
              <a:spcBef>
                <a:spcPts val="10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зачастую эмуляторы очень требовательны к ресурсам, так как наиболее качественные из них эмулируют работу приложения с самых нижних уровней;</a:t>
            </a:r>
          </a:p>
          <a:p>
            <a:pPr marL="0" indent="0" defTabSz="449580">
              <a:lnSpc>
                <a:spcPct val="103500"/>
              </a:lnSpc>
              <a:spcBef>
                <a:spcPts val="10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то, что приложение работает на эмуляторе, не значит практически ничего, ведь пользователи будут запускать приложения на реальных мобильных телефонах, которые всегда отличаются даже от самых лучших эмуляторов.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Облачные платформы устройств</a:t>
            </a:r>
          </a:p>
        </p:txBody>
      </p:sp>
      <p:sp>
        <p:nvSpPr>
          <p:cNvPr id="489" name="Shape 48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 Perfecto Mobile и Device Everywhere.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Облачные платформы устройств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350672">
              <a:lnSpc>
                <a:spcPct val="100000"/>
              </a:lnSpc>
              <a:spcBef>
                <a:spcPts val="700"/>
              </a:spcBef>
              <a:buSzTx/>
              <a:buNone/>
              <a:defRPr sz="249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Perfecto Mobile и Device Everywhere.</a:t>
            </a:r>
          </a:p>
          <a:p>
            <a:pPr marL="0" indent="0" algn="just" defTabSz="350672">
              <a:lnSpc>
                <a:spcPct val="100000"/>
              </a:lnSpc>
              <a:spcBef>
                <a:spcPts val="300"/>
              </a:spcBef>
              <a:buSzTx/>
              <a:buNone/>
              <a:defRPr sz="2496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Плюсы</a:t>
            </a:r>
            <a:r>
              <a:rPr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marL="0" indent="0" algn="just" defTabSz="350672">
              <a:lnSpc>
                <a:spcPct val="100000"/>
              </a:lnSpc>
              <a:spcBef>
                <a:spcPts val="300"/>
              </a:spcBef>
              <a:buSzTx/>
              <a:buNone/>
              <a:defRPr sz="2496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почти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вмешательства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тестируемое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350672">
              <a:lnSpc>
                <a:spcPct val="100000"/>
              </a:lnSpc>
              <a:spcBef>
                <a:spcPts val="300"/>
              </a:spcBef>
              <a:buSzTx/>
              <a:buNone/>
              <a:defRPr sz="2496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нужных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мобильных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платформах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350672">
              <a:lnSpc>
                <a:spcPct val="100000"/>
              </a:lnSpc>
              <a:spcBef>
                <a:spcPts val="300"/>
              </a:spcBef>
              <a:buSzTx/>
              <a:buNone/>
              <a:defRPr sz="2496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многообразие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(iOS, Android, WP, Blackberry и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 defTabSz="350672">
              <a:lnSpc>
                <a:spcPct val="100000"/>
              </a:lnSpc>
              <a:spcBef>
                <a:spcPts val="300"/>
              </a:spcBef>
              <a:buSzTx/>
              <a:buNone/>
              <a:defRPr sz="2496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ограничений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приложениях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технологической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зрения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нативные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Облачные платформы устройств</a:t>
            </a:r>
          </a:p>
        </p:txBody>
      </p:sp>
      <p:sp>
        <p:nvSpPr>
          <p:cNvPr id="497" name="Shape 49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Perfecto Mobile и Device Everywhere.</a:t>
            </a:r>
          </a:p>
          <a:p>
            <a:pPr marL="0" indent="0" algn="just" defTabSz="449580">
              <a:lnSpc>
                <a:spcPts val="5200"/>
              </a:lnSpc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defTabSz="449580">
              <a:lnSpc>
                <a:spcPts val="5200"/>
              </a:lnSpc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49580">
              <a:lnSpc>
                <a:spcPts val="5200"/>
              </a:lnSpc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449580">
              <a:lnSpc>
                <a:spcPts val="5200"/>
              </a:lnSpc>
              <a:buSzTx/>
              <a:buNone/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телефоном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России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Нагрузочное тестирование</a:t>
            </a:r>
          </a:p>
        </p:txBody>
      </p:sp>
      <p:sp>
        <p:nvSpPr>
          <p:cNvPr id="501" name="Shape 501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algn="just" defTabSz="449580">
              <a:lnSpc>
                <a:spcPts val="7200"/>
              </a:lnSpc>
              <a:spcBef>
                <a:spcPts val="600"/>
              </a:spcBef>
              <a:buSzTx/>
              <a:buNone/>
              <a:tabLst>
                <a:tab pos="457200" algn="l"/>
              </a:tabLst>
              <a:defRPr sz="4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HP Virtual User Generator</a:t>
            </a:r>
          </a:p>
          <a:p>
            <a:pPr marL="0" indent="0" algn="just" defTabSz="449580">
              <a:lnSpc>
                <a:spcPts val="7200"/>
              </a:lnSpc>
              <a:spcBef>
                <a:spcPts val="600"/>
              </a:spcBef>
              <a:buSzTx/>
              <a:buNone/>
              <a:tabLst>
                <a:tab pos="457200" algn="l"/>
              </a:tabLst>
              <a:defRPr sz="4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Neoload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Манкитестинг</a:t>
            </a:r>
          </a:p>
        </p:txBody>
      </p:sp>
      <p:sp>
        <p:nvSpPr>
          <p:cNvPr id="505" name="Shape 505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506" name="Shape 50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algn="just" defTabSz="449580">
              <a:lnSpc>
                <a:spcPts val="7200"/>
              </a:lnSpc>
              <a:spcBef>
                <a:spcPts val="600"/>
              </a:spcBef>
              <a:buSzTx/>
              <a:buNone/>
              <a:tabLst>
                <a:tab pos="457200" algn="l"/>
              </a:tabLst>
              <a:defRPr sz="4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Monkey для Android</a:t>
            </a:r>
          </a:p>
          <a:p>
            <a:pPr marL="0" indent="0" algn="just" defTabSz="449580">
              <a:lnSpc>
                <a:spcPts val="7200"/>
              </a:lnSpc>
              <a:spcBef>
                <a:spcPts val="600"/>
              </a:spcBef>
              <a:buSzTx/>
              <a:buNone/>
              <a:tabLst>
                <a:tab pos="457200" algn="l"/>
              </a:tabLst>
              <a:defRPr sz="4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Anteater для iOS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Сервис для beta-тестирования</a:t>
            </a:r>
          </a:p>
        </p:txBody>
      </p:sp>
      <p:sp>
        <p:nvSpPr>
          <p:cNvPr id="509" name="Shape 509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510" name="Shape 51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algn="just" defTabSz="449580">
              <a:lnSpc>
                <a:spcPts val="7400"/>
              </a:lnSpc>
              <a:spcBef>
                <a:spcPts val="600"/>
              </a:spcBef>
              <a:buSzTx/>
              <a:buNone/>
              <a:tabLst>
                <a:tab pos="457200" algn="l"/>
              </a:tabLst>
              <a:defRPr sz="5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uTest</a:t>
            </a:r>
          </a:p>
          <a:p>
            <a:pPr marL="0" indent="0" algn="just" defTabSz="449580">
              <a:lnSpc>
                <a:spcPts val="7400"/>
              </a:lnSpc>
              <a:spcBef>
                <a:spcPts val="600"/>
              </a:spcBef>
              <a:buSzTx/>
              <a:buNone/>
              <a:tabLst>
                <a:tab pos="457200" algn="l"/>
              </a:tabLst>
              <a:defRPr sz="5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the beta family</a:t>
            </a:r>
          </a:p>
          <a:p>
            <a:pPr marL="0" indent="0" algn="just" defTabSz="449580">
              <a:lnSpc>
                <a:spcPts val="7400"/>
              </a:lnSpc>
              <a:spcBef>
                <a:spcPts val="600"/>
              </a:spcBef>
              <a:buSzTx/>
              <a:buNone/>
              <a:tabLst>
                <a:tab pos="457200" algn="l"/>
              </a:tabLst>
              <a:defRPr sz="5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Zubhium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Сборщики статистики</a:t>
            </a:r>
          </a:p>
        </p:txBody>
      </p:sp>
      <p:sp>
        <p:nvSpPr>
          <p:cNvPr id="513" name="Shape 51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514" name="Shape 51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Flurry (бесплатная) (iOS, Android)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BugSence (бесплатная) (iOS, Android)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Apsalar (бесплатная) (iOS, Android)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Google Analytics (бесплатная) (iOS, Android)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Mixpanel (платная) (iPhone, Android)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Localytics (платная) (iOS, Android)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Bango (платная) (Android)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65759">
              <a:defRPr sz="3200" b="1"/>
            </a:lvl1pPr>
          </a:lstStyle>
          <a:p>
            <a:r>
              <a:t>Другое</a:t>
            </a:r>
          </a:p>
        </p:txBody>
      </p:sp>
      <p:sp>
        <p:nvSpPr>
          <p:cNvPr id="517" name="Shape 51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518" name="Shape 51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Fake GPS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TestQuest Pro </a:t>
            </a:r>
          </a:p>
          <a:p>
            <a:pPr marL="0" indent="0" defTabSz="449580">
              <a:lnSpc>
                <a:spcPct val="115000"/>
              </a:lnSpc>
              <a:spcBef>
                <a:spcPts val="10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experitest.com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Family Sharing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iCloud Drive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/>
          </p:cNvSpPr>
          <p:nvPr>
            <p:ph type="title"/>
          </p:nvPr>
        </p:nvSpPr>
        <p:spPr>
          <a:xfrm>
            <a:off x="2794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48055">
              <a:defRPr sz="5000" b="1"/>
            </a:lvl1pPr>
          </a:lstStyle>
          <a:p>
            <a:r>
              <a:rPr dirty="0" err="1"/>
              <a:t>Домашнее</a:t>
            </a:r>
            <a:r>
              <a:rPr dirty="0"/>
              <a:t> </a:t>
            </a:r>
            <a:r>
              <a:rPr dirty="0" err="1"/>
              <a:t>задание</a:t>
            </a:r>
            <a:r>
              <a:rPr dirty="0"/>
              <a:t> </a:t>
            </a:r>
            <a:r>
              <a:rPr dirty="0" smtClean="0"/>
              <a:t>№</a:t>
            </a:r>
            <a:r>
              <a:rPr lang="ru-RU" dirty="0" smtClean="0"/>
              <a:t>8</a:t>
            </a:r>
            <a:endParaRPr dirty="0"/>
          </a:p>
        </p:txBody>
      </p:sp>
      <p:sp>
        <p:nvSpPr>
          <p:cNvPr id="613" name="Shape 613"/>
          <p:cNvSpPr>
            <a:spLocks noGrp="1"/>
          </p:cNvSpPr>
          <p:nvPr>
            <p:ph type="sldNum" sz="quarter" idx="4294967295"/>
          </p:nvPr>
        </p:nvSpPr>
        <p:spPr>
          <a:xfrm>
            <a:off x="8554714" y="6413922"/>
            <a:ext cx="400789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614" name="Shape 614"/>
          <p:cNvSpPr>
            <a:spLocks noGrp="1"/>
          </p:cNvSpPr>
          <p:nvPr>
            <p:ph type="body" idx="1"/>
          </p:nvPr>
        </p:nvSpPr>
        <p:spPr>
          <a:xfrm>
            <a:off x="539493" y="1545729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Подготовка к рубежному контролю</a:t>
            </a:r>
            <a:endParaRPr dirty="0"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t>iOS 8.x.x</a:t>
            </a: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фотографии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Обновленные сообщения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Quicktype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Family Sharing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iCloud Drive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HealthKit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2038</Words>
  <Application>Microsoft Office PowerPoint</Application>
  <PresentationFormat>Экран (4:3)</PresentationFormat>
  <Paragraphs>552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9" baseType="lpstr">
      <vt:lpstr>Calibri</vt:lpstr>
      <vt:lpstr>Helvetica</vt:lpstr>
      <vt:lpstr>HelveticaNeueCyr-Bold</vt:lpstr>
      <vt:lpstr>HelveticaNeueCyr-Roman</vt:lpstr>
      <vt:lpstr>Lucida Grande</vt:lpstr>
      <vt:lpstr>Times New Roman</vt:lpstr>
      <vt:lpstr>Wingdings</vt:lpstr>
      <vt:lpstr>Office Theme</vt:lpstr>
      <vt:lpstr>Занятие №8. Особенности тестирования iOS и Android.</vt:lpstr>
      <vt:lpstr>На этом занятии Вы узнаете:</vt:lpstr>
      <vt:lpstr>iOS. История версий</vt:lpstr>
      <vt:lpstr>iOS 8.x.x</vt:lpstr>
      <vt:lpstr>iOS 8.x.x</vt:lpstr>
      <vt:lpstr>iOS 8.x.x</vt:lpstr>
      <vt:lpstr>iOS 8.x.x</vt:lpstr>
      <vt:lpstr>iOS 8.x.x</vt:lpstr>
      <vt:lpstr>iOS 8.x.x</vt:lpstr>
      <vt:lpstr>iOS 8.x.x</vt:lpstr>
      <vt:lpstr>iOS 8.x.x</vt:lpstr>
      <vt:lpstr>iOS 8.x.x</vt:lpstr>
      <vt:lpstr>iOS 8.x.x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 9.x.x</vt:lpstr>
      <vt:lpstr>iOS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Android</vt:lpstr>
      <vt:lpstr>Офис Google</vt:lpstr>
      <vt:lpstr>Как мы ловим креши</vt:lpstr>
      <vt:lpstr>Как мы ловим креши</vt:lpstr>
      <vt:lpstr>Захват видео с экрана устройства</vt:lpstr>
      <vt:lpstr>Захват видео с экрана устройства</vt:lpstr>
      <vt:lpstr>Захват видео с экрана устройства</vt:lpstr>
      <vt:lpstr>Захват видео с экрана устройства</vt:lpstr>
      <vt:lpstr>Эмуляторы</vt:lpstr>
      <vt:lpstr>Эмуляторы</vt:lpstr>
      <vt:lpstr>Эмуляторы</vt:lpstr>
      <vt:lpstr>Облачные платформы устройств</vt:lpstr>
      <vt:lpstr>Облачные платформы устройств</vt:lpstr>
      <vt:lpstr>Облачные платформы устройств</vt:lpstr>
      <vt:lpstr>Нагрузочное тестирование</vt:lpstr>
      <vt:lpstr>Манкитестинг</vt:lpstr>
      <vt:lpstr>Сервис для beta-тестирования</vt:lpstr>
      <vt:lpstr>Сборщики статистики</vt:lpstr>
      <vt:lpstr>Другое</vt:lpstr>
      <vt:lpstr>Домашнее задание №8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№8. Особенности тестирования iOS и Android.</dc:title>
  <cp:lastModifiedBy>Chepikova Maria</cp:lastModifiedBy>
  <cp:revision>8</cp:revision>
  <dcterms:modified xsi:type="dcterms:W3CDTF">2016-04-15T06:22:25Z</dcterms:modified>
</cp:coreProperties>
</file>