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4" r:id="rId3"/>
    <p:sldId id="257" r:id="rId4"/>
    <p:sldId id="258" r:id="rId5"/>
    <p:sldId id="272" r:id="rId6"/>
    <p:sldId id="259" r:id="rId7"/>
    <p:sldId id="271" r:id="rId8"/>
    <p:sldId id="260" r:id="rId9"/>
    <p:sldId id="261" r:id="rId10"/>
    <p:sldId id="262" r:id="rId11"/>
    <p:sldId id="263" r:id="rId12"/>
    <p:sldId id="264" r:id="rId13"/>
    <p:sldId id="265" r:id="rId14"/>
    <p:sldId id="267" r:id="rId15"/>
    <p:sldId id="273" r:id="rId16"/>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49D1D8-1955-416F-9A4C-63AD18920D22}" type="datetimeFigureOut">
              <a:rPr lang="ro-RO" smtClean="0"/>
              <a:pPr/>
              <a:t>26.06.2017</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6D093-C214-4407-8528-1277C0F9D108}"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068054F-6B20-43A8-9629-350ABDB2ABEF}" type="datetime1">
              <a:rPr lang="ro-RO" smtClean="0"/>
              <a:pPr/>
              <a:t>26.06.2017</a:t>
            </a:fld>
            <a:endParaRPr lang="ro-RO"/>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ro-RO"/>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034D756-E6BE-4460-9E8F-C8807E03E237}" type="slidenum">
              <a:rPr lang="ro-RO" smtClean="0"/>
              <a:pPr/>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466518-CAAE-45F2-8512-7641249ED9DE}" type="datetime1">
              <a:rPr lang="ro-RO" smtClean="0"/>
              <a:pPr/>
              <a:t>26.06.2017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034D756-E6BE-4460-9E8F-C8807E03E23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63B4D0-D7F1-4A56-B7F2-D438A9753AA1}" type="datetime1">
              <a:rPr lang="ro-RO" smtClean="0"/>
              <a:pPr/>
              <a:t>26.06.2017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034D756-E6BE-4460-9E8F-C8807E03E23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DD48132-1BBC-40CB-B787-130AB3D679D5}" type="datetime1">
              <a:rPr lang="ro-RO" smtClean="0"/>
              <a:pPr/>
              <a:t>26.06.2017</a:t>
            </a:fld>
            <a:endParaRPr lang="ro-RO"/>
          </a:p>
        </p:txBody>
      </p:sp>
      <p:sp>
        <p:nvSpPr>
          <p:cNvPr id="9" name="Slide Number Placeholder 8"/>
          <p:cNvSpPr>
            <a:spLocks noGrp="1"/>
          </p:cNvSpPr>
          <p:nvPr>
            <p:ph type="sldNum" sz="quarter" idx="15"/>
          </p:nvPr>
        </p:nvSpPr>
        <p:spPr/>
        <p:txBody>
          <a:bodyPr rtlCol="0"/>
          <a:lstStyle/>
          <a:p>
            <a:fld id="{E034D756-E6BE-4460-9E8F-C8807E03E237}" type="slidenum">
              <a:rPr lang="ro-RO" smtClean="0"/>
              <a:pPr/>
              <a:t>‹#›</a:t>
            </a:fld>
            <a:endParaRPr lang="ro-RO"/>
          </a:p>
        </p:txBody>
      </p:sp>
      <p:sp>
        <p:nvSpPr>
          <p:cNvPr id="10" name="Footer Placeholder 9"/>
          <p:cNvSpPr>
            <a:spLocks noGrp="1"/>
          </p:cNvSpPr>
          <p:nvPr>
            <p:ph type="ftr" sz="quarter" idx="16"/>
          </p:nvPr>
        </p:nvSpPr>
        <p:spPr/>
        <p:txBody>
          <a:bodyPr rtlCol="0"/>
          <a:lstStyle/>
          <a:p>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1CD68B4-2689-43DF-866A-CF18B0818E23}" type="datetime1">
              <a:rPr lang="ro-RO" smtClean="0"/>
              <a:pPr/>
              <a:t>26.06.2017</a:t>
            </a:fld>
            <a:endParaRPr lang="ro-RO"/>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ro-RO"/>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034D756-E6BE-4460-9E8F-C8807E03E237}" type="slidenum">
              <a:rPr lang="ro-RO" smtClean="0"/>
              <a:pPr/>
              <a:t>‹#›</a:t>
            </a:fld>
            <a:endParaRPr lang="ro-R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BFB4A8-39B3-4D7F-B4BC-7F37077A4C0C}" type="datetime1">
              <a:rPr lang="ro-RO" smtClean="0"/>
              <a:pPr/>
              <a:t>26.06.2017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034D756-E6BE-4460-9E8F-C8807E03E237}" type="slidenum">
              <a:rPr lang="ro-RO" smtClean="0"/>
              <a:pPr/>
              <a:t>‹#›</a:t>
            </a:fld>
            <a:endParaRPr lang="ro-RO"/>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02325AD-7F1D-43B4-8246-875A773951EC}" type="datetime1">
              <a:rPr lang="ro-RO" smtClean="0"/>
              <a:pPr/>
              <a:t>26.06.2017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034D756-E6BE-4460-9E8F-C8807E03E237}" type="slidenum">
              <a:rPr lang="ro-RO" smtClean="0"/>
              <a:pPr/>
              <a:t>‹#›</a:t>
            </a:fld>
            <a:endParaRPr lang="ro-RO"/>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08F9863-95C9-4059-AAC7-0AB2B2A696F0}" type="datetime1">
              <a:rPr lang="ro-RO" smtClean="0"/>
              <a:pPr/>
              <a:t>26.06.2017</a:t>
            </a:fld>
            <a:endParaRPr lang="ro-RO"/>
          </a:p>
        </p:txBody>
      </p:sp>
      <p:sp>
        <p:nvSpPr>
          <p:cNvPr id="7" name="Slide Number Placeholder 6"/>
          <p:cNvSpPr>
            <a:spLocks noGrp="1"/>
          </p:cNvSpPr>
          <p:nvPr>
            <p:ph type="sldNum" sz="quarter" idx="11"/>
          </p:nvPr>
        </p:nvSpPr>
        <p:spPr/>
        <p:txBody>
          <a:bodyPr rtlCol="0"/>
          <a:lstStyle/>
          <a:p>
            <a:fld id="{E034D756-E6BE-4460-9E8F-C8807E03E237}" type="slidenum">
              <a:rPr lang="ro-RO" smtClean="0"/>
              <a:pPr/>
              <a:t>‹#›</a:t>
            </a:fld>
            <a:endParaRPr lang="ro-RO"/>
          </a:p>
        </p:txBody>
      </p:sp>
      <p:sp>
        <p:nvSpPr>
          <p:cNvPr id="8" name="Footer Placeholder 7"/>
          <p:cNvSpPr>
            <a:spLocks noGrp="1"/>
          </p:cNvSpPr>
          <p:nvPr>
            <p:ph type="ftr" sz="quarter" idx="12"/>
          </p:nvPr>
        </p:nvSpPr>
        <p:spPr/>
        <p:txBody>
          <a:bodyPr rtlCol="0"/>
          <a:lstStyle/>
          <a:p>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5AC6C-D1EB-4FA3-9D1F-8A7F123CE189}" type="datetime1">
              <a:rPr lang="ro-RO" smtClean="0"/>
              <a:pPr/>
              <a:t>26.06.2017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E034D756-E6BE-4460-9E8F-C8807E03E23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F1A1338-6BDA-4633-A3EA-E1803A61932E}" type="datetime1">
              <a:rPr lang="ro-RO" smtClean="0"/>
              <a:pPr/>
              <a:t>26.06.2017</a:t>
            </a:fld>
            <a:endParaRPr lang="ro-RO"/>
          </a:p>
        </p:txBody>
      </p:sp>
      <p:sp>
        <p:nvSpPr>
          <p:cNvPr id="22" name="Slide Number Placeholder 21"/>
          <p:cNvSpPr>
            <a:spLocks noGrp="1"/>
          </p:cNvSpPr>
          <p:nvPr>
            <p:ph type="sldNum" sz="quarter" idx="15"/>
          </p:nvPr>
        </p:nvSpPr>
        <p:spPr/>
        <p:txBody>
          <a:bodyPr rtlCol="0"/>
          <a:lstStyle/>
          <a:p>
            <a:fld id="{E034D756-E6BE-4460-9E8F-C8807E03E237}" type="slidenum">
              <a:rPr lang="ro-RO" smtClean="0"/>
              <a:pPr/>
              <a:t>‹#›</a:t>
            </a:fld>
            <a:endParaRPr lang="ro-RO"/>
          </a:p>
        </p:txBody>
      </p:sp>
      <p:sp>
        <p:nvSpPr>
          <p:cNvPr id="23" name="Footer Placeholder 22"/>
          <p:cNvSpPr>
            <a:spLocks noGrp="1"/>
          </p:cNvSpPr>
          <p:nvPr>
            <p:ph type="ftr" sz="quarter" idx="16"/>
          </p:nvPr>
        </p:nvSpPr>
        <p:spPr/>
        <p:txBody>
          <a:bodyPr rtlCol="0"/>
          <a:lstStyle/>
          <a:p>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41EF37D-D233-41A8-B210-552340DCDD38}" type="datetime1">
              <a:rPr lang="ro-RO" smtClean="0"/>
              <a:pPr/>
              <a:t>26.06.2017</a:t>
            </a:fld>
            <a:endParaRPr lang="ro-RO"/>
          </a:p>
        </p:txBody>
      </p:sp>
      <p:sp>
        <p:nvSpPr>
          <p:cNvPr id="18" name="Slide Number Placeholder 17"/>
          <p:cNvSpPr>
            <a:spLocks noGrp="1"/>
          </p:cNvSpPr>
          <p:nvPr>
            <p:ph type="sldNum" sz="quarter" idx="11"/>
          </p:nvPr>
        </p:nvSpPr>
        <p:spPr/>
        <p:txBody>
          <a:bodyPr rtlCol="0"/>
          <a:lstStyle/>
          <a:p>
            <a:fld id="{E034D756-E6BE-4460-9E8F-C8807E03E237}" type="slidenum">
              <a:rPr lang="ro-RO" smtClean="0"/>
              <a:pPr/>
              <a:t>‹#›</a:t>
            </a:fld>
            <a:endParaRPr lang="ro-RO"/>
          </a:p>
        </p:txBody>
      </p:sp>
      <p:sp>
        <p:nvSpPr>
          <p:cNvPr id="21" name="Footer Placeholder 20"/>
          <p:cNvSpPr>
            <a:spLocks noGrp="1"/>
          </p:cNvSpPr>
          <p:nvPr>
            <p:ph type="ftr" sz="quarter" idx="12"/>
          </p:nvPr>
        </p:nvSpPr>
        <p:spPr/>
        <p:txBody>
          <a:bodyPr rtlCol="0"/>
          <a:lstStyle/>
          <a:p>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C35E30-8AC4-46BA-90B5-A28B1A6BBF97}" type="datetime1">
              <a:rPr lang="ro-RO" smtClean="0"/>
              <a:pPr/>
              <a:t>26.06.2017</a:t>
            </a:fld>
            <a:endParaRPr lang="ro-RO"/>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o-RO"/>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034D756-E6BE-4460-9E8F-C8807E03E237}" type="slidenum">
              <a:rPr lang="ro-RO" smtClean="0"/>
              <a:pPr/>
              <a:t>‹#›</a:t>
            </a:fld>
            <a:endParaRPr lang="ro-R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ro-RO" sz="2200" i="1" dirty="0" smtClean="0"/>
              <a:t>CARACTERISTICI TEORETICE ȘI PRACTICE ALE UNOR DISPOZITIVE UTILIZABILE ÎN PESCUITUL SPORTIV, EVIDENȚIATE ÎN MEDIUL MATLAB</a:t>
            </a:r>
            <a:r>
              <a:rPr lang="ro-RO" dirty="0" smtClean="0"/>
              <a:t/>
            </a:r>
            <a:br>
              <a:rPr lang="ro-RO" dirty="0" smtClean="0"/>
            </a:br>
            <a:endParaRPr lang="ro-RO" dirty="0"/>
          </a:p>
        </p:txBody>
      </p:sp>
      <p:sp>
        <p:nvSpPr>
          <p:cNvPr id="3" name="Subtitle 2"/>
          <p:cNvSpPr>
            <a:spLocks noGrp="1"/>
          </p:cNvSpPr>
          <p:nvPr>
            <p:ph type="subTitle" idx="1"/>
          </p:nvPr>
        </p:nvSpPr>
        <p:spPr>
          <a:xfrm>
            <a:off x="2286000" y="5003322"/>
            <a:ext cx="6750496" cy="1371600"/>
          </a:xfrm>
        </p:spPr>
        <p:txBody>
          <a:bodyPr/>
          <a:lstStyle/>
          <a:p>
            <a:r>
              <a:rPr lang="ro-RO" dirty="0" smtClean="0"/>
              <a:t>		</a:t>
            </a:r>
            <a:r>
              <a:rPr lang="en-GB" sz="1600" dirty="0" err="1" smtClean="0"/>
              <a:t>Andone</a:t>
            </a:r>
            <a:r>
              <a:rPr lang="en-GB" sz="1600" dirty="0" smtClean="0"/>
              <a:t> M</a:t>
            </a:r>
            <a:r>
              <a:rPr lang="ro-RO" sz="1600" dirty="0" smtClean="0"/>
              <a:t>ădălin Emanuel</a:t>
            </a:r>
          </a:p>
          <a:p>
            <a:r>
              <a:rPr lang="ro-RO" sz="1600" dirty="0" smtClean="0"/>
              <a:t>			Coordonator științific </a:t>
            </a:r>
          </a:p>
          <a:p>
            <a:r>
              <a:rPr lang="ro-RO" sz="1600" dirty="0" smtClean="0"/>
              <a:t>				Lector Doctor Iacob Florin</a:t>
            </a:r>
            <a:endParaRPr lang="ro-RO" sz="1600" dirty="0"/>
          </a:p>
        </p:txBody>
      </p:sp>
      <p:sp>
        <p:nvSpPr>
          <p:cNvPr id="4" name="Slide Number Placeholder 3"/>
          <p:cNvSpPr>
            <a:spLocks noGrp="1"/>
          </p:cNvSpPr>
          <p:nvPr>
            <p:ph type="sldNum" sz="quarter" idx="12"/>
          </p:nvPr>
        </p:nvSpPr>
        <p:spPr/>
        <p:txBody>
          <a:bodyPr/>
          <a:lstStyle/>
          <a:p>
            <a:fld id="{E034D756-E6BE-4460-9E8F-C8807E03E237}" type="slidenum">
              <a:rPr lang="ro-RO" smtClean="0"/>
              <a:pPr/>
              <a:t>1</a:t>
            </a:fld>
            <a:endParaRPr lang="ro-R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lstStyle/>
          <a:p>
            <a:pPr algn="just"/>
            <a:r>
              <a:rPr lang="ro-RO" dirty="0" smtClean="0"/>
              <a:t>Primul pas în construirea acestui model a fost determinarea adâncimii la care se află peștele. </a:t>
            </a:r>
          </a:p>
          <a:p>
            <a:pPr algn="just"/>
            <a:r>
              <a:rPr lang="ro-RO" dirty="0" smtClean="0"/>
              <a:t>Pentru a obține o formulă de calcul pentru această adâncime am creat un desen</a:t>
            </a:r>
            <a:r>
              <a:rPr lang="en-GB" dirty="0" smtClean="0"/>
              <a:t>:</a:t>
            </a:r>
            <a:endParaRPr lang="ro-RO" dirty="0" smtClean="0"/>
          </a:p>
          <a:p>
            <a:pPr algn="just"/>
            <a:endParaRPr lang="ro-RO" dirty="0" smtClean="0"/>
          </a:p>
          <a:p>
            <a:pPr algn="just"/>
            <a:endParaRPr lang="ro-RO" dirty="0" smtClean="0"/>
          </a:p>
          <a:p>
            <a:pPr algn="just"/>
            <a:endParaRPr lang="ro-RO" dirty="0" smtClean="0"/>
          </a:p>
          <a:p>
            <a:pPr algn="just"/>
            <a:endParaRPr lang="ro-RO" dirty="0" smtClean="0"/>
          </a:p>
          <a:p>
            <a:pPr algn="just"/>
            <a:endParaRPr lang="ro-RO" dirty="0" smtClean="0"/>
          </a:p>
          <a:p>
            <a:pPr algn="just"/>
            <a:endParaRPr lang="en-GB" dirty="0" smtClean="0"/>
          </a:p>
          <a:p>
            <a:pPr algn="just"/>
            <a:r>
              <a:rPr lang="ro-RO" dirty="0" smtClean="0"/>
              <a:t>Din acest desen se observă că se poate aplica teorema cosinusului, de unde rezultă că</a:t>
            </a:r>
            <a:r>
              <a:rPr lang="en-GB" dirty="0" smtClean="0"/>
              <a:t>:</a:t>
            </a:r>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10</a:t>
            </a:fld>
            <a:endParaRPr lang="ro-RO"/>
          </a:p>
        </p:txBody>
      </p:sp>
      <p:pic>
        <p:nvPicPr>
          <p:cNvPr id="1026" name="Picture 2"/>
          <p:cNvPicPr>
            <a:picLocks noChangeAspect="1" noChangeArrowheads="1"/>
          </p:cNvPicPr>
          <p:nvPr/>
        </p:nvPicPr>
        <p:blipFill>
          <a:blip r:embed="rId2" cstate="print"/>
          <a:srcRect/>
          <a:stretch>
            <a:fillRect/>
          </a:stretch>
        </p:blipFill>
        <p:spPr bwMode="auto">
          <a:xfrm>
            <a:off x="2051720" y="2060848"/>
            <a:ext cx="4048125" cy="22383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475656" y="5517232"/>
            <a:ext cx="4467225" cy="5810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lstStyle/>
          <a:p>
            <a:pPr algn="just"/>
            <a:r>
              <a:rPr lang="en-GB" dirty="0" err="1" smtClean="0"/>
              <a:t>Urm</a:t>
            </a:r>
            <a:r>
              <a:rPr lang="ro-RO" dirty="0" smtClean="0"/>
              <a:t>ătorul pas a fost să calculez lungimea notată cu ip, adică firul care se află în apă la un moment dat</a:t>
            </a:r>
            <a:r>
              <a:rPr lang="en-GB" dirty="0" smtClean="0"/>
              <a:t>: </a:t>
            </a:r>
          </a:p>
          <a:p>
            <a:pPr algn="just"/>
            <a:endParaRPr lang="en-GB" dirty="0" smtClean="0"/>
          </a:p>
          <a:p>
            <a:pPr algn="just"/>
            <a:r>
              <a:rPr lang="ro-RO" dirty="0" smtClean="0"/>
              <a:t>Pentru o vizualizare mai bună asupra modelului am realizat un grafic cu ajutorul simulink-ului, care, pe baza unor elemente fizice</a:t>
            </a:r>
            <a:r>
              <a:rPr lang="en-GB" dirty="0" smtClean="0"/>
              <a:t> </a:t>
            </a:r>
            <a:r>
              <a:rPr lang="en-GB" dirty="0" err="1" smtClean="0"/>
              <a:t>conectate</a:t>
            </a:r>
            <a:r>
              <a:rPr lang="en-GB" dirty="0" smtClean="0"/>
              <a:t> </a:t>
            </a:r>
            <a:r>
              <a:rPr lang="ro-RO" dirty="0" smtClean="0"/>
              <a:t>între ele generează un grafic</a:t>
            </a:r>
            <a:r>
              <a:rPr lang="en-GB" dirty="0" smtClean="0"/>
              <a:t>:</a:t>
            </a:r>
            <a:endParaRPr lang="ro-RO" dirty="0" smtClean="0"/>
          </a:p>
          <a:p>
            <a:pPr algn="just"/>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11</a:t>
            </a:fld>
            <a:endParaRPr lang="ro-RO"/>
          </a:p>
        </p:txBody>
      </p:sp>
      <p:pic>
        <p:nvPicPr>
          <p:cNvPr id="2051" name="Picture 3"/>
          <p:cNvPicPr>
            <a:picLocks noChangeAspect="1" noChangeArrowheads="1"/>
          </p:cNvPicPr>
          <p:nvPr/>
        </p:nvPicPr>
        <p:blipFill>
          <a:blip r:embed="rId2" cstate="print"/>
          <a:srcRect/>
          <a:stretch>
            <a:fillRect/>
          </a:stretch>
        </p:blipFill>
        <p:spPr bwMode="auto">
          <a:xfrm>
            <a:off x="1979712" y="1340768"/>
            <a:ext cx="1343025" cy="55245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2483768" y="3645024"/>
            <a:ext cx="3792169" cy="321297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ctr"/>
            <a:r>
              <a:rPr lang="ro-RO" sz="3200" dirty="0" smtClean="0"/>
              <a:t>Aplicație în vederea ușurării utilizării rezultatelor obținute </a:t>
            </a:r>
          </a:p>
        </p:txBody>
      </p:sp>
      <p:sp>
        <p:nvSpPr>
          <p:cNvPr id="4" name="Slide Number Placeholder 3"/>
          <p:cNvSpPr>
            <a:spLocks noGrp="1"/>
          </p:cNvSpPr>
          <p:nvPr>
            <p:ph type="sldNum" sz="quarter" idx="15"/>
          </p:nvPr>
        </p:nvSpPr>
        <p:spPr/>
        <p:txBody>
          <a:bodyPr/>
          <a:lstStyle/>
          <a:p>
            <a:fld id="{E034D756-E6BE-4460-9E8F-C8807E03E237}" type="slidenum">
              <a:rPr lang="ro-RO" smtClean="0"/>
              <a:pPr/>
              <a:t>12</a:t>
            </a:fld>
            <a:endParaRPr lang="ro-RO"/>
          </a:p>
        </p:txBody>
      </p:sp>
      <p:sp>
        <p:nvSpPr>
          <p:cNvPr id="8" name="Content Placeholder 2"/>
          <p:cNvSpPr>
            <a:spLocks noGrp="1"/>
          </p:cNvSpPr>
          <p:nvPr>
            <p:ph sz="quarter" idx="1"/>
          </p:nvPr>
        </p:nvSpPr>
        <p:spPr>
          <a:xfrm>
            <a:off x="457200" y="1600200"/>
            <a:ext cx="7467600" cy="4873752"/>
          </a:xfrm>
        </p:spPr>
        <p:txBody>
          <a:bodyPr/>
          <a:lstStyle/>
          <a:p>
            <a:pPr algn="just"/>
            <a:r>
              <a:rPr lang="ro-RO" dirty="0" smtClean="0"/>
              <a:t>Ulterior am dezvoltat aplicația în așa fet încât de la modelul prezentat la început, să pot să calculez și viteza </a:t>
            </a:r>
            <a:r>
              <a:rPr lang="en-GB" dirty="0" err="1" smtClean="0"/>
              <a:t>impus</a:t>
            </a:r>
            <a:r>
              <a:rPr lang="ro-RO" dirty="0" smtClean="0"/>
              <a:t>ă greutății, accelerația și forța de lansare. Pentru calculul vitezei utilizatorul va trebui sa cronometreze timpul parcurs de montură până la impactul cu apa (d/dt), atunci accelerația se va calcula ușor(v/t), iar pentru calculul forței, acesta va trebui sa cantărească montura(masa_monturii*accelerația)</a:t>
            </a:r>
          </a:p>
          <a:p>
            <a:pPr algn="just"/>
            <a:endParaRPr lang="ro-RO"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E034D756-E6BE-4460-9E8F-C8807E03E237}" type="slidenum">
              <a:rPr lang="ro-RO" smtClean="0"/>
              <a:pPr/>
              <a:t>13</a:t>
            </a:fld>
            <a:endParaRPr lang="ro-RO"/>
          </a:p>
        </p:txBody>
      </p:sp>
      <p:pic>
        <p:nvPicPr>
          <p:cNvPr id="6" name="Content Placeholder 5"/>
          <p:cNvPicPr>
            <a:picLocks noGrp="1"/>
          </p:cNvPicPr>
          <p:nvPr>
            <p:ph sz="quarter" idx="1"/>
          </p:nvPr>
        </p:nvPicPr>
        <p:blipFill>
          <a:blip r:embed="rId2" cstate="print"/>
          <a:srcRect/>
          <a:stretch>
            <a:fillRect/>
          </a:stretch>
        </p:blipFill>
        <p:spPr bwMode="auto">
          <a:xfrm>
            <a:off x="1997981" y="980728"/>
            <a:ext cx="4518235" cy="5493097"/>
          </a:xfrm>
          <a:prstGeom prst="rect">
            <a:avLst/>
          </a:prstGeom>
          <a:noFill/>
          <a:ln w="9525">
            <a:noFill/>
            <a:miter lim="800000"/>
            <a:headEnd/>
            <a:tailEnd/>
          </a:ln>
        </p:spPr>
      </p:pic>
      <p:sp>
        <p:nvSpPr>
          <p:cNvPr id="7" name="Title 1"/>
          <p:cNvSpPr>
            <a:spLocks noGrp="1"/>
          </p:cNvSpPr>
          <p:nvPr>
            <p:ph type="title"/>
          </p:nvPr>
        </p:nvSpPr>
        <p:spPr>
          <a:xfrm>
            <a:off x="457200" y="274638"/>
            <a:ext cx="4546848" cy="490066"/>
          </a:xfrm>
        </p:spPr>
        <p:txBody>
          <a:bodyPr>
            <a:normAutofit fontScale="90000"/>
          </a:bodyPr>
          <a:lstStyle/>
          <a:p>
            <a:r>
              <a:rPr lang="ro-RO" dirty="0" smtClean="0"/>
              <a:t>Interfața aplicației</a:t>
            </a:r>
            <a:endParaRPr lang="ro-R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lgn="just"/>
            <a:r>
              <a:rPr lang="ro-RO" dirty="0" smtClean="0"/>
              <a:t>Pregătirea lucrării, documentarea pentru realizarea sa, au scos la iveală multiplele aplicabilități ale informaticii, legătura sa cu mediul înconjurător; s-au creat diverse conexiuni între domenii aparent disjuncte, s-au obținut rezultate interesante, rezultate care pot reprezenta un nou punct de plecare pentru alți pasionați de pescuit și de informatică.</a:t>
            </a:r>
          </a:p>
          <a:p>
            <a:pPr algn="just"/>
            <a:r>
              <a:rPr lang="ro-RO" dirty="0" smtClean="0"/>
              <a:t>Conchizând cele de mai sus, merită în principal evidențiat faptul că rolul unui informatician cu o pregătire adecvată în domeniu este cât se poate de important chiar și în direcții care, aparent, n-ar avea legatură cu informatica.  </a:t>
            </a:r>
          </a:p>
          <a:p>
            <a:pPr algn="just"/>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14</a:t>
            </a:fld>
            <a:endParaRPr lang="ro-RO"/>
          </a:p>
        </p:txBody>
      </p:sp>
      <p:sp>
        <p:nvSpPr>
          <p:cNvPr id="5" name="Title 1"/>
          <p:cNvSpPr>
            <a:spLocks noGrp="1"/>
          </p:cNvSpPr>
          <p:nvPr>
            <p:ph type="title"/>
          </p:nvPr>
        </p:nvSpPr>
        <p:spPr>
          <a:xfrm>
            <a:off x="457200" y="274638"/>
            <a:ext cx="7467600" cy="1143000"/>
          </a:xfrm>
        </p:spPr>
        <p:txBody>
          <a:bodyPr/>
          <a:lstStyle/>
          <a:p>
            <a:r>
              <a:rPr lang="ro-RO" dirty="0" smtClean="0"/>
              <a:t>Concluzii</a:t>
            </a:r>
            <a:endParaRPr lang="ro-RO"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36912"/>
            <a:ext cx="7467600" cy="1143000"/>
          </a:xfrm>
        </p:spPr>
        <p:txBody>
          <a:bodyPr/>
          <a:lstStyle/>
          <a:p>
            <a:r>
              <a:rPr lang="ro-RO" dirty="0" smtClean="0"/>
              <a:t>		Vă mulțumesc!</a:t>
            </a:r>
            <a:endParaRPr lang="ro-RO" dirty="0"/>
          </a:p>
        </p:txBody>
      </p:sp>
      <p:sp>
        <p:nvSpPr>
          <p:cNvPr id="3" name="Slide Number Placeholder 2"/>
          <p:cNvSpPr>
            <a:spLocks noGrp="1"/>
          </p:cNvSpPr>
          <p:nvPr>
            <p:ph type="sldNum" sz="quarter" idx="15"/>
          </p:nvPr>
        </p:nvSpPr>
        <p:spPr/>
        <p:txBody>
          <a:bodyPr/>
          <a:lstStyle/>
          <a:p>
            <a:fld id="{E034D756-E6BE-4460-9E8F-C8807E03E237}" type="slidenum">
              <a:rPr lang="ro-RO" smtClean="0"/>
              <a:pPr/>
              <a:t>15</a:t>
            </a:fld>
            <a:endParaRPr lang="ro-R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quarter" idx="1"/>
          </p:nvPr>
        </p:nvSpPr>
        <p:spPr/>
        <p:txBody>
          <a:bodyPr>
            <a:normAutofit/>
          </a:bodyPr>
          <a:lstStyle/>
          <a:p>
            <a:pPr marL="457200" indent="-457200" algn="just">
              <a:buFont typeface="+mj-lt"/>
              <a:buAutoNum type="arabicPeriod"/>
            </a:pPr>
            <a:r>
              <a:rPr lang="ro-RO" sz="2000" dirty="0" smtClean="0"/>
              <a:t>Model matematic pentru stabilirea lungimii firului lansat</a:t>
            </a:r>
          </a:p>
          <a:p>
            <a:pPr marL="457200" indent="-457200" algn="just">
              <a:buFont typeface="+mj-lt"/>
              <a:buAutoNum type="arabicPeriod"/>
            </a:pPr>
            <a:r>
              <a:rPr lang="ro-RO" sz="2000" dirty="0" smtClean="0"/>
              <a:t>Model matematic pentru determinarea greutății minime pentru care firul să fie întins uniform</a:t>
            </a:r>
          </a:p>
          <a:p>
            <a:pPr marL="457200" indent="-457200" algn="just">
              <a:buFont typeface="+mj-lt"/>
              <a:buAutoNum type="arabicPeriod"/>
            </a:pPr>
            <a:r>
              <a:rPr lang="en-GB" sz="2000" dirty="0" smtClean="0"/>
              <a:t>Model </a:t>
            </a:r>
            <a:r>
              <a:rPr lang="en-GB" sz="2000" dirty="0" err="1" smtClean="0"/>
              <a:t>matematic</a:t>
            </a:r>
            <a:r>
              <a:rPr lang="en-GB" sz="2000" dirty="0" smtClean="0"/>
              <a:t> </a:t>
            </a:r>
            <a:r>
              <a:rPr lang="en-GB" sz="2000" dirty="0" err="1" smtClean="0"/>
              <a:t>pentru</a:t>
            </a:r>
            <a:r>
              <a:rPr lang="en-GB" sz="2000" dirty="0" smtClean="0"/>
              <a:t> </a:t>
            </a:r>
            <a:r>
              <a:rPr lang="en-GB" sz="2000" dirty="0" err="1" smtClean="0"/>
              <a:t>aproximarea</a:t>
            </a:r>
            <a:r>
              <a:rPr lang="en-GB" sz="2000" dirty="0" smtClean="0"/>
              <a:t> </a:t>
            </a:r>
            <a:r>
              <a:rPr lang="ro-RO" sz="2000" dirty="0" smtClean="0"/>
              <a:t>adâncimii la care se află peștele de la capătul firului</a:t>
            </a:r>
          </a:p>
          <a:p>
            <a:pPr marL="457200" indent="-457200" algn="just">
              <a:buFont typeface="+mj-lt"/>
              <a:buAutoNum type="arabicPeriod"/>
            </a:pPr>
            <a:r>
              <a:rPr lang="ro-RO" sz="2000" dirty="0" smtClean="0"/>
              <a:t>Aplicație în vederea ușurării utilizării rezultatelor obținute </a:t>
            </a:r>
          </a:p>
          <a:p>
            <a:pPr marL="457200" indent="-457200" algn="just">
              <a:buFont typeface="+mj-lt"/>
              <a:buAutoNum type="arabicPeriod"/>
            </a:pPr>
            <a:r>
              <a:rPr lang="ro-RO" sz="2000" dirty="0" smtClean="0"/>
              <a:t>Concluzii</a:t>
            </a:r>
          </a:p>
          <a:p>
            <a:pPr marL="457200" indent="-457200" algn="just">
              <a:buFont typeface="+mj-lt"/>
              <a:buAutoNum type="arabicPeriod"/>
            </a:pPr>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2</a:t>
            </a:fld>
            <a:endParaRPr lang="ro-R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t>Model matematic pentru stabilirea lungimii firului lansat</a:t>
            </a:r>
            <a:endParaRPr lang="ro-RO" dirty="0"/>
          </a:p>
        </p:txBody>
      </p:sp>
      <p:sp>
        <p:nvSpPr>
          <p:cNvPr id="3" name="Content Placeholder 2"/>
          <p:cNvSpPr>
            <a:spLocks noGrp="1"/>
          </p:cNvSpPr>
          <p:nvPr>
            <p:ph sz="quarter" idx="1"/>
          </p:nvPr>
        </p:nvSpPr>
        <p:spPr/>
        <p:txBody>
          <a:bodyPr/>
          <a:lstStyle/>
          <a:p>
            <a:pPr algn="just"/>
            <a:r>
              <a:rPr lang="ro-RO" dirty="0" smtClean="0"/>
              <a:t>Acest model are ca scop determinarea distanței de aruncare</a:t>
            </a:r>
            <a:r>
              <a:rPr lang="en-GB" dirty="0" smtClean="0"/>
              <a:t>,</a:t>
            </a:r>
            <a:r>
              <a:rPr lang="ro-RO" dirty="0" smtClean="0"/>
              <a:t> fară a se executa masurarea firului, în funcție de o serie de date ușor de observat.</a:t>
            </a:r>
          </a:p>
          <a:p>
            <a:pPr algn="just"/>
            <a:r>
              <a:rPr lang="ro-RO" dirty="0" smtClean="0"/>
              <a:t>Utilitatea rezultat</a:t>
            </a:r>
            <a:r>
              <a:rPr lang="en-GB" dirty="0" err="1" smtClean="0"/>
              <a:t>ului</a:t>
            </a:r>
            <a:r>
              <a:rPr lang="en-GB" dirty="0" smtClean="0"/>
              <a:t> ob</a:t>
            </a:r>
            <a:r>
              <a:rPr lang="ro-RO" dirty="0" smtClean="0"/>
              <a:t>ținut constă în faptul că odată aflată distanța de aruncare utilizatorul poate să păstreze exact aceeași distanță și la aruncările viitoare, ceea ce este foarte important pentru un pescar, deoarece, aruncând în același loc, peștele se adună acolo pentru a se hrăni.</a:t>
            </a:r>
          </a:p>
          <a:p>
            <a:pPr algn="just"/>
            <a:r>
              <a:rPr lang="ro-RO" dirty="0" smtClean="0"/>
              <a:t>În prima fază a cercetării am realizat un algoritm care să îmi returneze cât fir de o anumită grosime încape pe un tambur. </a:t>
            </a:r>
          </a:p>
          <a:p>
            <a:pPr algn="just"/>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3</a:t>
            </a:fld>
            <a:endParaRPr lang="ro-RO"/>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lnSpcReduction="10000"/>
          </a:bodyPr>
          <a:lstStyle/>
          <a:p>
            <a:pPr algn="just"/>
            <a:r>
              <a:rPr lang="ro-RO" dirty="0" smtClean="0"/>
              <a:t>Algoritmul este util deoarece, în cazul în care utilizatorul dorește să pescuiască pe o distanță foarte mare, acesta trebuie să își aleagă mulineta pentru a-i încăpea suficient fir de o anumită grosime. </a:t>
            </a:r>
          </a:p>
          <a:p>
            <a:pPr algn="just"/>
            <a:r>
              <a:rPr lang="ro-RO" dirty="0" smtClean="0"/>
              <a:t>Ca date de intrare pentru acest algoritm am avut nevoie de dimensiunea unei spire inițiale, raza de acțiune a tamurului, numărul de spire inițiale și, bineînțeles dimensiunea firului.</a:t>
            </a:r>
            <a:endParaRPr lang="en-GB" dirty="0" smtClean="0"/>
          </a:p>
          <a:p>
            <a:pPr algn="just"/>
            <a:r>
              <a:rPr lang="en-GB" sz="1900" dirty="0" smtClean="0"/>
              <a:t>pas = </a:t>
            </a:r>
            <a:r>
              <a:rPr lang="en-GB" sz="1900" dirty="0" err="1" smtClean="0"/>
              <a:t>dim_fir</a:t>
            </a:r>
            <a:r>
              <a:rPr lang="en-GB" sz="1900" dirty="0" smtClean="0"/>
              <a:t> * 2 / 10;</a:t>
            </a:r>
            <a:endParaRPr lang="ro-RO" sz="1900" dirty="0" smtClean="0"/>
          </a:p>
          <a:p>
            <a:r>
              <a:rPr lang="en-GB" sz="1900" dirty="0" err="1" smtClean="0"/>
              <a:t>dim_spira</a:t>
            </a:r>
            <a:r>
              <a:rPr lang="en-GB" sz="1900" dirty="0" smtClean="0"/>
              <a:t>=</a:t>
            </a:r>
            <a:r>
              <a:rPr lang="en-GB" sz="1900" dirty="0" err="1" smtClean="0"/>
              <a:t>dim_spira_initiala</a:t>
            </a:r>
            <a:r>
              <a:rPr lang="en-GB" sz="1900" dirty="0" smtClean="0"/>
              <a:t>;</a:t>
            </a:r>
            <a:endParaRPr lang="ro-RO" sz="1900" dirty="0" smtClean="0"/>
          </a:p>
          <a:p>
            <a:r>
              <a:rPr lang="en-GB" sz="1900" dirty="0" smtClean="0"/>
              <a:t>while </a:t>
            </a:r>
            <a:r>
              <a:rPr lang="en-GB" sz="1900" dirty="0" err="1" smtClean="0"/>
              <a:t>raza_actiune_tambur</a:t>
            </a:r>
            <a:r>
              <a:rPr lang="en-GB" sz="1900" dirty="0" smtClean="0"/>
              <a:t>&gt;0</a:t>
            </a:r>
            <a:endParaRPr lang="ro-RO" sz="1900" dirty="0" smtClean="0"/>
          </a:p>
          <a:p>
            <a:r>
              <a:rPr lang="en-GB" sz="1900" dirty="0" smtClean="0"/>
              <a:t>	</a:t>
            </a:r>
            <a:r>
              <a:rPr lang="en-GB" sz="1900" dirty="0" err="1" smtClean="0"/>
              <a:t>lungimea_fir_tambur</a:t>
            </a:r>
            <a:r>
              <a:rPr lang="en-GB" sz="1900" dirty="0" smtClean="0"/>
              <a:t>=</a:t>
            </a:r>
            <a:r>
              <a:rPr lang="en-GB" sz="1900" dirty="0" err="1" smtClean="0"/>
              <a:t>lungimea_fir_tambur</a:t>
            </a:r>
            <a:r>
              <a:rPr lang="en-GB" sz="1900" dirty="0" smtClean="0"/>
              <a:t>+ </a:t>
            </a:r>
            <a:r>
              <a:rPr lang="en-GB" sz="1900" dirty="0" err="1" smtClean="0"/>
              <a:t>numar_spire_initiale</a:t>
            </a:r>
            <a:r>
              <a:rPr lang="en-GB" sz="1900" dirty="0" smtClean="0"/>
              <a:t>*</a:t>
            </a:r>
            <a:r>
              <a:rPr lang="en-GB" sz="1900" dirty="0" err="1" smtClean="0"/>
              <a:t>dim_spira_initiala</a:t>
            </a:r>
            <a:r>
              <a:rPr lang="en-GB" sz="1900" dirty="0" smtClean="0"/>
              <a:t> / 100;</a:t>
            </a:r>
            <a:endParaRPr lang="ro-RO" sz="1900" dirty="0" smtClean="0"/>
          </a:p>
          <a:p>
            <a:r>
              <a:rPr lang="en-GB" sz="1900" dirty="0" smtClean="0"/>
              <a:t>    </a:t>
            </a:r>
            <a:r>
              <a:rPr lang="en-GB" sz="1900" dirty="0" err="1" smtClean="0"/>
              <a:t>dim_spira_initiala</a:t>
            </a:r>
            <a:r>
              <a:rPr lang="en-GB" sz="1900" dirty="0" smtClean="0"/>
              <a:t> =</a:t>
            </a:r>
            <a:r>
              <a:rPr lang="en-GB" sz="1900" dirty="0" err="1" smtClean="0"/>
              <a:t>dim_spira_initiala</a:t>
            </a:r>
            <a:r>
              <a:rPr lang="en-GB" sz="1900" dirty="0" smtClean="0"/>
              <a:t>+ pas;</a:t>
            </a:r>
            <a:endParaRPr lang="ro-RO" sz="1900" dirty="0" smtClean="0"/>
          </a:p>
          <a:p>
            <a:r>
              <a:rPr lang="en-GB" sz="1900" dirty="0" smtClean="0"/>
              <a:t>	</a:t>
            </a:r>
            <a:r>
              <a:rPr lang="en-GB" sz="1900" dirty="0" err="1" smtClean="0"/>
              <a:t>raza_actiune_tambur</a:t>
            </a:r>
            <a:r>
              <a:rPr lang="en-GB" sz="1900" dirty="0" smtClean="0"/>
              <a:t> =</a:t>
            </a:r>
            <a:r>
              <a:rPr lang="en-GB" sz="1900" dirty="0" err="1" smtClean="0"/>
              <a:t>raza_actiune_tambur</a:t>
            </a:r>
            <a:r>
              <a:rPr lang="en-GB" sz="1900" dirty="0" smtClean="0"/>
              <a:t>- </a:t>
            </a:r>
            <a:r>
              <a:rPr lang="en-GB" sz="1900" dirty="0" err="1" smtClean="0"/>
              <a:t>dim_fir</a:t>
            </a:r>
            <a:r>
              <a:rPr lang="en-GB" sz="1900" dirty="0" smtClean="0"/>
              <a:t>;</a:t>
            </a:r>
            <a:endParaRPr lang="ro-RO" sz="1900" dirty="0" smtClean="0"/>
          </a:p>
          <a:p>
            <a:r>
              <a:rPr lang="en-GB" sz="1900" dirty="0" smtClean="0"/>
              <a:t>end    </a:t>
            </a:r>
            <a:endParaRPr lang="ro-RO" sz="1900" dirty="0" smtClean="0"/>
          </a:p>
          <a:p>
            <a:pPr algn="just"/>
            <a:endParaRPr lang="ro-RO" dirty="0" smtClean="0"/>
          </a:p>
        </p:txBody>
      </p:sp>
      <p:sp>
        <p:nvSpPr>
          <p:cNvPr id="4" name="Slide Number Placeholder 3"/>
          <p:cNvSpPr>
            <a:spLocks noGrp="1"/>
          </p:cNvSpPr>
          <p:nvPr>
            <p:ph type="sldNum" sz="quarter" idx="15"/>
          </p:nvPr>
        </p:nvSpPr>
        <p:spPr/>
        <p:txBody>
          <a:bodyPr/>
          <a:lstStyle/>
          <a:p>
            <a:fld id="{E034D756-E6BE-4460-9E8F-C8807E03E237}" type="slidenum">
              <a:rPr lang="ro-RO" smtClean="0"/>
              <a:pPr/>
              <a:t>4</a:t>
            </a:fld>
            <a:endParaRPr lang="ro-R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lstStyle/>
          <a:p>
            <a:pPr algn="just"/>
            <a:r>
              <a:rPr lang="ro-RO" dirty="0" smtClean="0"/>
              <a:t>În a doua faza a studiului întreprins, mi-am dat seama că, utilizănd acest algoritm cu alte date de intrare, utilizatorul poate afla ușor care este distanța de aruncare.</a:t>
            </a:r>
          </a:p>
          <a:p>
            <a:pPr algn="just"/>
            <a:r>
              <a:rPr lang="ro-RO" dirty="0" smtClean="0"/>
              <a:t>Dacă respectivul va efectua măsurători pentru determinarea dimensiunii unei spire după aruncare și pentru raza de acțiune a tamburului după aruncare, acesta va putea afla cu exactitate cât a aruncat. </a:t>
            </a:r>
          </a:p>
          <a:p>
            <a:pPr algn="just"/>
            <a:r>
              <a:rPr lang="ro-RO" dirty="0" smtClean="0"/>
              <a:t>În a treia faza a cercetării, am observat că numărul de spire rămâne același și se poate calcula mai ușor, acesta fiind egal cu înălțimea tamburului împărțită la grosimea firului, deoarece firul este cilindric.</a:t>
            </a:r>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5</a:t>
            </a:fld>
            <a:endParaRPr lang="ro-R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ro-RO" dirty="0" smtClean="0"/>
              <a:t>Model matematic pentru determinarea greutății</a:t>
            </a:r>
            <a:r>
              <a:rPr lang="en-GB" dirty="0" smtClean="0"/>
              <a:t> </a:t>
            </a:r>
            <a:r>
              <a:rPr lang="ro-RO" dirty="0" smtClean="0"/>
              <a:t>minime pentru care firul să fie întins uniform</a:t>
            </a:r>
            <a:endParaRPr lang="ro-RO" dirty="0"/>
          </a:p>
        </p:txBody>
      </p:sp>
      <p:sp>
        <p:nvSpPr>
          <p:cNvPr id="3" name="Content Placeholder 2"/>
          <p:cNvSpPr>
            <a:spLocks noGrp="1"/>
          </p:cNvSpPr>
          <p:nvPr>
            <p:ph sz="quarter" idx="1"/>
          </p:nvPr>
        </p:nvSpPr>
        <p:spPr/>
        <p:txBody>
          <a:bodyPr/>
          <a:lstStyle/>
          <a:p>
            <a:pPr algn="just"/>
            <a:r>
              <a:rPr lang="ro-RO" dirty="0" smtClean="0"/>
              <a:t>Acest model ajută utilizatorul să afle, odată găsită distanța la care se hrănesc peștii, care este greutatea minimă pe care trebuie să o aibă montura pentru ca aceasta să ramană în locul plantării.</a:t>
            </a:r>
          </a:p>
          <a:p>
            <a:pPr algn="just"/>
            <a:r>
              <a:rPr lang="ro-RO" dirty="0" smtClean="0"/>
              <a:t>Utilitatea acestui rezultat constă în faptul că, o montură, cu cât are o greutatea mai mică, trăsăturile peștilor sunt mai puternice, acest lucru facilitând înțeparea acestora mai rapid, deci oferă o rată mai mare de succes.</a:t>
            </a:r>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6</a:t>
            </a:fld>
            <a:endParaRPr lang="ro-R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57200" y="476672"/>
            <a:ext cx="7467600" cy="5997280"/>
          </a:xfrm>
        </p:spPr>
        <p:txBody>
          <a:bodyPr/>
          <a:lstStyle/>
          <a:p>
            <a:pPr algn="just"/>
            <a:r>
              <a:rPr lang="ro-RO" dirty="0" smtClean="0"/>
              <a:t>Ca prim rezultat am reușit să obțin un algoritm care să calculeze care este masa unui metru de fir cu o anumită grosime.</a:t>
            </a:r>
          </a:p>
          <a:p>
            <a:pPr algn="just"/>
            <a:r>
              <a:rPr lang="ro-RO" dirty="0" smtClean="0"/>
              <a:t>Rezultatul generat de acest algoritm este util deoarece ajută la calculul masei firului utilizat de pescar la un moment dat.</a:t>
            </a:r>
            <a:endParaRPr lang="ro-RO" dirty="0"/>
          </a:p>
        </p:txBody>
      </p:sp>
      <p:pic>
        <p:nvPicPr>
          <p:cNvPr id="7" name="Picture 6"/>
          <p:cNvPicPr/>
          <p:nvPr/>
        </p:nvPicPr>
        <p:blipFill>
          <a:blip r:embed="rId2" cstate="print"/>
          <a:srcRect/>
          <a:stretch>
            <a:fillRect/>
          </a:stretch>
        </p:blipFill>
        <p:spPr bwMode="auto">
          <a:xfrm>
            <a:off x="1331640" y="2996952"/>
            <a:ext cx="5756910" cy="2751455"/>
          </a:xfrm>
          <a:prstGeom prst="rect">
            <a:avLst/>
          </a:prstGeom>
          <a:noFill/>
          <a:ln w="9525">
            <a:noFill/>
            <a:miter lim="800000"/>
            <a:headEnd/>
            <a:tailEnd/>
          </a:ln>
        </p:spPr>
      </p:pic>
      <p:sp>
        <p:nvSpPr>
          <p:cNvPr id="4" name="Slide Number Placeholder 3"/>
          <p:cNvSpPr>
            <a:spLocks noGrp="1"/>
          </p:cNvSpPr>
          <p:nvPr>
            <p:ph type="sldNum" sz="quarter" idx="15"/>
          </p:nvPr>
        </p:nvSpPr>
        <p:spPr/>
        <p:txBody>
          <a:bodyPr/>
          <a:lstStyle/>
          <a:p>
            <a:fld id="{E034D756-E6BE-4460-9E8F-C8807E03E237}" type="slidenum">
              <a:rPr lang="ro-RO" smtClean="0"/>
              <a:pPr/>
              <a:t>7</a:t>
            </a:fld>
            <a:endParaRPr lang="ro-R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lstStyle/>
          <a:p>
            <a:pPr algn="just"/>
            <a:r>
              <a:rPr lang="ro-RO" dirty="0" smtClean="0"/>
              <a:t>Pentru a calcula care este greutatea minimă căutată am obținut două ecuații din figura anterioară.</a:t>
            </a:r>
          </a:p>
          <a:p>
            <a:pPr algn="just"/>
            <a:r>
              <a:rPr lang="ro-RO" dirty="0" smtClean="0"/>
              <a:t>Prima ecuație este</a:t>
            </a:r>
            <a:r>
              <a:rPr lang="en-GB" dirty="0" smtClean="0"/>
              <a:t>:</a:t>
            </a:r>
            <a:r>
              <a:rPr lang="ro-RO" dirty="0" smtClean="0"/>
              <a:t> mfir*g=T*cos(alpha), unde mfir= lfir*mmfir.</a:t>
            </a:r>
          </a:p>
          <a:p>
            <a:pPr algn="just"/>
            <a:r>
              <a:rPr lang="ro-RO" dirty="0" smtClean="0"/>
              <a:t>A doua ecuație este</a:t>
            </a:r>
            <a:r>
              <a:rPr lang="en-GB" dirty="0" smtClean="0"/>
              <a:t>:</a:t>
            </a:r>
            <a:endParaRPr lang="ro-RO" dirty="0" smtClean="0"/>
          </a:p>
          <a:p>
            <a:pPr algn="just"/>
            <a:endParaRPr lang="ro-RO" dirty="0" smtClean="0"/>
          </a:p>
          <a:p>
            <a:pPr algn="just"/>
            <a:endParaRPr lang="ro-RO" dirty="0" smtClean="0"/>
          </a:p>
          <a:p>
            <a:pPr algn="just"/>
            <a:endParaRPr lang="ro-RO" dirty="0" smtClean="0"/>
          </a:p>
          <a:p>
            <a:pPr algn="just"/>
            <a:r>
              <a:rPr lang="ro-RO" dirty="0" smtClean="0"/>
              <a:t>Deci greutatea cautată este egala cu de două ori masa firului care este egală cu produsul dintre lungimea firului si masa unui metru de fir </a:t>
            </a:r>
          </a:p>
          <a:p>
            <a:pPr algn="just"/>
            <a:endParaRPr lang="ro-RO" dirty="0"/>
          </a:p>
        </p:txBody>
      </p:sp>
      <p:pic>
        <p:nvPicPr>
          <p:cNvPr id="4" name="Picture 3"/>
          <p:cNvPicPr/>
          <p:nvPr/>
        </p:nvPicPr>
        <p:blipFill>
          <a:blip r:embed="rId2" cstate="print"/>
          <a:srcRect/>
          <a:stretch>
            <a:fillRect/>
          </a:stretch>
        </p:blipFill>
        <p:spPr bwMode="auto">
          <a:xfrm>
            <a:off x="827584" y="2924944"/>
            <a:ext cx="5765110" cy="56086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971600" y="3501008"/>
            <a:ext cx="4752528" cy="625366"/>
          </a:xfrm>
          <a:prstGeom prst="rect">
            <a:avLst/>
          </a:prstGeom>
          <a:noFill/>
          <a:ln w="9525">
            <a:noFill/>
            <a:miter lim="800000"/>
            <a:headEnd/>
            <a:tailEnd/>
          </a:ln>
        </p:spPr>
      </p:pic>
      <p:sp>
        <p:nvSpPr>
          <p:cNvPr id="6" name="Slide Number Placeholder 5"/>
          <p:cNvSpPr>
            <a:spLocks noGrp="1"/>
          </p:cNvSpPr>
          <p:nvPr>
            <p:ph type="sldNum" sz="quarter" idx="15"/>
          </p:nvPr>
        </p:nvSpPr>
        <p:spPr/>
        <p:txBody>
          <a:bodyPr/>
          <a:lstStyle/>
          <a:p>
            <a:fld id="{E034D756-E6BE-4460-9E8F-C8807E03E237}" type="slidenum">
              <a:rPr lang="ro-RO" smtClean="0"/>
              <a:pPr/>
              <a:t>8</a:t>
            </a:fld>
            <a:endParaRPr lang="ro-RO"/>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Model </a:t>
            </a:r>
            <a:r>
              <a:rPr lang="en-GB" dirty="0" err="1" smtClean="0"/>
              <a:t>matematic</a:t>
            </a:r>
            <a:r>
              <a:rPr lang="en-GB" dirty="0" smtClean="0"/>
              <a:t> </a:t>
            </a:r>
            <a:r>
              <a:rPr lang="en-GB" dirty="0" err="1" smtClean="0"/>
              <a:t>pentru</a:t>
            </a:r>
            <a:r>
              <a:rPr lang="en-GB" dirty="0" smtClean="0"/>
              <a:t> </a:t>
            </a:r>
            <a:r>
              <a:rPr lang="en-GB" dirty="0" err="1" smtClean="0"/>
              <a:t>aproximarea</a:t>
            </a:r>
            <a:r>
              <a:rPr lang="en-GB" dirty="0" smtClean="0"/>
              <a:t> </a:t>
            </a:r>
            <a:r>
              <a:rPr lang="ro-RO" dirty="0" smtClean="0"/>
              <a:t>adâncimii la care se află peștele de la capătul firului</a:t>
            </a:r>
            <a:endParaRPr lang="ro-RO" dirty="0"/>
          </a:p>
        </p:txBody>
      </p:sp>
      <p:sp>
        <p:nvSpPr>
          <p:cNvPr id="3" name="Content Placeholder 2"/>
          <p:cNvSpPr>
            <a:spLocks noGrp="1"/>
          </p:cNvSpPr>
          <p:nvPr>
            <p:ph sz="quarter" idx="1"/>
          </p:nvPr>
        </p:nvSpPr>
        <p:spPr/>
        <p:txBody>
          <a:bodyPr/>
          <a:lstStyle/>
          <a:p>
            <a:pPr algn="just"/>
            <a:r>
              <a:rPr lang="ro-RO" dirty="0" smtClean="0"/>
              <a:t>Acest model are ca scop determinarea, cu o anumită precizie, lungimii firului care se află în apa, la un moment dat al drilului.</a:t>
            </a:r>
          </a:p>
          <a:p>
            <a:pPr algn="just"/>
            <a:r>
              <a:rPr lang="ro-RO" dirty="0" smtClean="0"/>
              <a:t>Utilitatea acestui algoritm constă în faptul că  utilizatorii pot la fiecare moment să știe care este distanța pe care peștele o are până la </a:t>
            </a:r>
            <a:r>
              <a:rPr lang="en-GB" dirty="0" smtClean="0"/>
              <a:t>prima </a:t>
            </a:r>
            <a:r>
              <a:rPr lang="en-GB" dirty="0" err="1" smtClean="0"/>
              <a:t>gur</a:t>
            </a:r>
            <a:r>
              <a:rPr lang="ro-RO" dirty="0" smtClean="0"/>
              <a:t>ă de aer.</a:t>
            </a:r>
          </a:p>
          <a:p>
            <a:pPr algn="just"/>
            <a:r>
              <a:rPr lang="ro-RO" dirty="0" smtClean="0"/>
              <a:t>În cazul în care un pește a scăpat, utilizatorul poate afla cât de aproape a fost în prinderea acestuia.</a:t>
            </a:r>
            <a:endParaRPr lang="ro-RO" dirty="0"/>
          </a:p>
        </p:txBody>
      </p:sp>
      <p:sp>
        <p:nvSpPr>
          <p:cNvPr id="4" name="Slide Number Placeholder 3"/>
          <p:cNvSpPr>
            <a:spLocks noGrp="1"/>
          </p:cNvSpPr>
          <p:nvPr>
            <p:ph type="sldNum" sz="quarter" idx="15"/>
          </p:nvPr>
        </p:nvSpPr>
        <p:spPr/>
        <p:txBody>
          <a:bodyPr/>
          <a:lstStyle/>
          <a:p>
            <a:fld id="{E034D756-E6BE-4460-9E8F-C8807E03E237}" type="slidenum">
              <a:rPr lang="ro-RO" smtClean="0"/>
              <a:pPr/>
              <a:t>9</a:t>
            </a:fld>
            <a:endParaRPr lang="ro-RO"/>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253</TotalTime>
  <Words>927</Words>
  <Application>Microsoft Office PowerPoint</Application>
  <PresentationFormat>On-screen Show (4:3)</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CARACTERISTICI TEORETICE ȘI PRACTICE ALE UNOR DISPOZITIVE UTILIZABILE ÎN PESCUITUL SPORTIV, EVIDENȚIATE ÎN MEDIUL MATLAB </vt:lpstr>
      <vt:lpstr>Cuprins</vt:lpstr>
      <vt:lpstr>Model matematic pentru stabilirea lungimii firului lansat</vt:lpstr>
      <vt:lpstr>Slide 4</vt:lpstr>
      <vt:lpstr>Slide 5</vt:lpstr>
      <vt:lpstr>Model matematic pentru determinarea greutății minime pentru care firul să fie întins uniform</vt:lpstr>
      <vt:lpstr>Slide 7</vt:lpstr>
      <vt:lpstr>Slide 8</vt:lpstr>
      <vt:lpstr>Model matematic pentru aproximarea adâncimii la care se află peștele de la capătul firului</vt:lpstr>
      <vt:lpstr>Slide 10</vt:lpstr>
      <vt:lpstr>Slide 11</vt:lpstr>
      <vt:lpstr>Aplicație în vederea ușurării utilizării rezultatelor obținute </vt:lpstr>
      <vt:lpstr>Interfața aplicației</vt:lpstr>
      <vt:lpstr>Concluzii</vt:lpstr>
      <vt:lpstr>  Vă mulțumesc!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CARACTERISTICI TEORETICE ȘI PRACTICE ALE UNOR DISPOZITIVE UTILIZABILE ÎN PESCUITUL SPORTIV, EVIDENȚIATE ÎN MEDIUL MATLAB </dc:title>
  <dc:creator>Andone Madalin</dc:creator>
  <cp:lastModifiedBy>Andone Madalin</cp:lastModifiedBy>
  <cp:revision>61</cp:revision>
  <dcterms:created xsi:type="dcterms:W3CDTF">2017-06-25T22:15:38Z</dcterms:created>
  <dcterms:modified xsi:type="dcterms:W3CDTF">2017-06-26T20:41:17Z</dcterms:modified>
</cp:coreProperties>
</file>