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4" r:id="rId3"/>
    <p:sldId id="257" r:id="rId4"/>
    <p:sldId id="258" r:id="rId5"/>
    <p:sldId id="272" r:id="rId6"/>
    <p:sldId id="259" r:id="rId7"/>
    <p:sldId id="271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73" r:id="rId16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D1D8-1955-416F-9A4C-63AD18920D22}" type="datetimeFigureOut">
              <a:rPr lang="ro-RO" smtClean="0"/>
              <a:pPr/>
              <a:t>27.06.2017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6D093-C214-4407-8528-1277C0F9D108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068054F-6B20-43A8-9629-350ABDB2ABEF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o-RO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034D756-E6BE-4460-9E8F-C8807E03E23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6518-CAAE-45F2-8512-7641249ED9DE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4D0-D7F1-4A56-B7F2-D438A9753AA1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DD48132-1BBC-40CB-B787-130AB3D679D5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034D756-E6BE-4460-9E8F-C8807E03E23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1CD68B4-2689-43DF-866A-CF18B0818E23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o-RO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034D756-E6BE-4460-9E8F-C8807E03E23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4A8-39B3-4D7F-B4BC-7F37077A4C0C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25AD-7F1D-43B4-8246-875A773951EC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8F9863-95C9-4059-AAC7-0AB2B2A696F0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034D756-E6BE-4460-9E8F-C8807E03E23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AC6C-D1EB-4FA3-9D1F-8A7F123CE189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F1A1338-6BDA-4633-A3EA-E1803A61932E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034D756-E6BE-4460-9E8F-C8807E03E23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1EF37D-D233-41A8-B210-552340DCDD38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034D756-E6BE-4460-9E8F-C8807E03E23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1C35E30-8AC4-46BA-90B5-A28B1A6BBF97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034D756-E6BE-4460-9E8F-C8807E03E237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2200" i="1" dirty="0" smtClean="0"/>
              <a:t>CARACTERISTICI TEORETICE ȘI PRACTICE ALE UNOR DISPOZITIVE UTILIZABILE ÎN PESCUITUL SPORTIV, EVIDENȚIATE ÎN MEDIUL MATLAB</a:t>
            </a:r>
            <a:r>
              <a:rPr lang="ro-RO" dirty="0" smtClean="0"/>
              <a:t/>
            </a:r>
            <a:br>
              <a:rPr lang="ro-RO" dirty="0" smtClean="0"/>
            </a:b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750496" cy="1371600"/>
          </a:xfrm>
        </p:spPr>
        <p:txBody>
          <a:bodyPr/>
          <a:lstStyle/>
          <a:p>
            <a:r>
              <a:rPr lang="ro-RO" dirty="0" smtClean="0"/>
              <a:t>		</a:t>
            </a:r>
            <a:r>
              <a:rPr lang="en-GB" sz="1600" dirty="0" err="1" smtClean="0"/>
              <a:t>Andone</a:t>
            </a:r>
            <a:r>
              <a:rPr lang="en-GB" sz="1600" dirty="0" smtClean="0"/>
              <a:t> M</a:t>
            </a:r>
            <a:r>
              <a:rPr lang="ro-RO" sz="1600" dirty="0" smtClean="0"/>
              <a:t>ădălin Emanuel</a:t>
            </a:r>
          </a:p>
          <a:p>
            <a:r>
              <a:rPr lang="ro-RO" sz="1600" dirty="0" smtClean="0"/>
              <a:t>			Coordonator științific </a:t>
            </a:r>
          </a:p>
          <a:p>
            <a:r>
              <a:rPr lang="ro-RO" sz="1600" dirty="0" smtClean="0"/>
              <a:t>				Lector Doctor Iacob Florin</a:t>
            </a:r>
            <a:endParaRPr lang="ro-RO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1</a:t>
            </a:fld>
            <a:endParaRPr lang="ro-RO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/>
          <a:lstStyle/>
          <a:p>
            <a:pPr algn="just"/>
            <a:r>
              <a:rPr lang="ro-RO" dirty="0" smtClean="0"/>
              <a:t>Primul pas în construirea acestui model a fost determinarea adâncimii la care se află peștele. </a:t>
            </a:r>
          </a:p>
          <a:p>
            <a:pPr algn="just"/>
            <a:r>
              <a:rPr lang="ro-RO" dirty="0" smtClean="0"/>
              <a:t>Pentru a obține o formulă de calcul </a:t>
            </a:r>
            <a:r>
              <a:rPr lang="ro-RO" dirty="0" smtClean="0"/>
              <a:t>al aceastei adâncimi </a:t>
            </a:r>
            <a:r>
              <a:rPr lang="ro-RO" dirty="0" smtClean="0"/>
              <a:t>am </a:t>
            </a:r>
            <a:r>
              <a:rPr lang="ro-RO" dirty="0" smtClean="0"/>
              <a:t>folosit următorul </a:t>
            </a:r>
            <a:r>
              <a:rPr lang="ro-RO" dirty="0" smtClean="0"/>
              <a:t>desen</a:t>
            </a:r>
            <a:r>
              <a:rPr lang="en-GB" dirty="0" smtClean="0"/>
              <a:t>:</a:t>
            </a:r>
            <a:endParaRPr lang="ro-RO" dirty="0" smtClean="0"/>
          </a:p>
          <a:p>
            <a:pPr algn="just"/>
            <a:endParaRPr lang="ro-RO" dirty="0" smtClean="0"/>
          </a:p>
          <a:p>
            <a:pPr algn="just"/>
            <a:endParaRPr lang="ro-RO" dirty="0" smtClean="0"/>
          </a:p>
          <a:p>
            <a:pPr algn="just"/>
            <a:endParaRPr lang="ro-RO" dirty="0" smtClean="0"/>
          </a:p>
          <a:p>
            <a:pPr algn="just"/>
            <a:endParaRPr lang="ro-RO" dirty="0" smtClean="0"/>
          </a:p>
          <a:p>
            <a:pPr algn="just"/>
            <a:endParaRPr lang="ro-RO" dirty="0" smtClean="0"/>
          </a:p>
          <a:p>
            <a:pPr algn="just"/>
            <a:endParaRPr lang="en-GB" dirty="0" smtClean="0"/>
          </a:p>
          <a:p>
            <a:pPr algn="just"/>
            <a:r>
              <a:rPr lang="ro-RO" dirty="0" smtClean="0"/>
              <a:t>Din acest </a:t>
            </a:r>
            <a:r>
              <a:rPr lang="ro-RO" dirty="0" smtClean="0"/>
              <a:t>desen, </a:t>
            </a:r>
            <a:r>
              <a:rPr lang="ro-RO" dirty="0" smtClean="0"/>
              <a:t>se observă că se poate aplica teorema cosinusului, de unde rezultă că</a:t>
            </a:r>
            <a:r>
              <a:rPr lang="en-GB" dirty="0" smtClean="0"/>
              <a:t>: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10</a:t>
            </a:fld>
            <a:endParaRPr lang="ro-R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060848"/>
            <a:ext cx="40481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5517232"/>
            <a:ext cx="44672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txBody>
          <a:bodyPr/>
          <a:lstStyle/>
          <a:p>
            <a:pPr algn="just"/>
            <a:r>
              <a:rPr lang="en-GB" dirty="0" err="1" smtClean="0"/>
              <a:t>Urm</a:t>
            </a:r>
            <a:r>
              <a:rPr lang="ro-RO" dirty="0" smtClean="0"/>
              <a:t>ătorul pas a fost să calculez lungimea notată cu ip, adică </a:t>
            </a:r>
            <a:r>
              <a:rPr lang="ro-RO" dirty="0" smtClean="0"/>
              <a:t>lungimea firului </a:t>
            </a:r>
            <a:r>
              <a:rPr lang="ro-RO" dirty="0" smtClean="0"/>
              <a:t>care se află în apă la un moment dat</a:t>
            </a:r>
            <a:r>
              <a:rPr lang="en-GB" dirty="0" smtClean="0"/>
              <a:t>: </a:t>
            </a:r>
          </a:p>
          <a:p>
            <a:pPr algn="just"/>
            <a:endParaRPr lang="en-GB" dirty="0" smtClean="0"/>
          </a:p>
          <a:p>
            <a:pPr algn="just"/>
            <a:r>
              <a:rPr lang="ro-RO" dirty="0" smtClean="0"/>
              <a:t>Pentru o vizualizare mai bună asupra </a:t>
            </a:r>
            <a:r>
              <a:rPr lang="ro-RO" dirty="0" smtClean="0"/>
              <a:t>modelului, </a:t>
            </a:r>
            <a:r>
              <a:rPr lang="ro-RO" dirty="0" smtClean="0"/>
              <a:t>am realizat un grafic cu ajutorul simulink-ului, care, pe baza unor elemente fizice</a:t>
            </a:r>
            <a:r>
              <a:rPr lang="en-GB" dirty="0" smtClean="0"/>
              <a:t> </a:t>
            </a:r>
            <a:r>
              <a:rPr lang="en-GB" dirty="0" err="1" smtClean="0"/>
              <a:t>conectate</a:t>
            </a:r>
            <a:r>
              <a:rPr lang="en-GB" dirty="0" smtClean="0"/>
              <a:t> </a:t>
            </a:r>
            <a:r>
              <a:rPr lang="ro-RO" dirty="0" smtClean="0"/>
              <a:t>între </a:t>
            </a:r>
            <a:r>
              <a:rPr lang="ro-RO" dirty="0" smtClean="0"/>
              <a:t>ele, </a:t>
            </a:r>
            <a:r>
              <a:rPr lang="ro-RO" dirty="0" smtClean="0"/>
              <a:t>generează un </a:t>
            </a:r>
            <a:r>
              <a:rPr lang="ro-RO" dirty="0" smtClean="0"/>
              <a:t>grafic</a:t>
            </a:r>
            <a:r>
              <a:rPr lang="ro-RO" dirty="0" smtClean="0"/>
              <a:t> reprezentativ</a:t>
            </a:r>
            <a:r>
              <a:rPr lang="en-GB" dirty="0" smtClean="0"/>
              <a:t>:</a:t>
            </a:r>
            <a:endParaRPr lang="ro-RO" dirty="0" smtClean="0"/>
          </a:p>
          <a:p>
            <a:pPr algn="just"/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11</a:t>
            </a:fld>
            <a:endParaRPr lang="ro-RO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340768"/>
            <a:ext cx="1343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645024"/>
            <a:ext cx="3792169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ctr"/>
            <a:r>
              <a:rPr lang="ro-RO" sz="3200" dirty="0" smtClean="0"/>
              <a:t>Aplicație în vederea ușurării utilizării rezultatelor obținute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algn="just"/>
            <a:r>
              <a:rPr lang="ro-RO" dirty="0" smtClean="0"/>
              <a:t>Ulterior, </a:t>
            </a:r>
            <a:r>
              <a:rPr lang="ro-RO" dirty="0" smtClean="0"/>
              <a:t>am dezvoltat aplicația în așa </a:t>
            </a:r>
            <a:r>
              <a:rPr lang="ro-RO" dirty="0" smtClean="0"/>
              <a:t>fel încât, </a:t>
            </a:r>
            <a:r>
              <a:rPr lang="ro-RO" dirty="0" smtClean="0"/>
              <a:t>de la modelul prezentat la început, să pot să calculez și viteza </a:t>
            </a:r>
            <a:r>
              <a:rPr lang="en-GB" dirty="0" err="1" smtClean="0"/>
              <a:t>impus</a:t>
            </a:r>
            <a:r>
              <a:rPr lang="ro-RO" dirty="0" smtClean="0"/>
              <a:t>ă greutății, accelerația și forța de lansare</a:t>
            </a:r>
            <a:r>
              <a:rPr lang="ro-RO" dirty="0" smtClean="0"/>
              <a:t>.</a:t>
            </a:r>
          </a:p>
          <a:p>
            <a:pPr algn="just"/>
            <a:r>
              <a:rPr lang="ro-RO" dirty="0" smtClean="0"/>
              <a:t> </a:t>
            </a:r>
            <a:r>
              <a:rPr lang="ro-RO" dirty="0" smtClean="0"/>
              <a:t>Pentru calculul </a:t>
            </a:r>
            <a:r>
              <a:rPr lang="ro-RO" dirty="0" smtClean="0"/>
              <a:t>vitezei, </a:t>
            </a:r>
            <a:r>
              <a:rPr lang="ro-RO" dirty="0" smtClean="0"/>
              <a:t>utilizatorul va trebui </a:t>
            </a:r>
            <a:r>
              <a:rPr lang="ro-RO" dirty="0" smtClean="0"/>
              <a:t>să </a:t>
            </a:r>
            <a:r>
              <a:rPr lang="ro-RO" dirty="0" smtClean="0"/>
              <a:t>cronometreze timpul parcurs de montură până la impactul cu apa (d/dt</a:t>
            </a:r>
            <a:r>
              <a:rPr lang="ro-RO" dirty="0" smtClean="0"/>
              <a:t>). </a:t>
            </a:r>
            <a:r>
              <a:rPr lang="ro-RO" dirty="0" smtClean="0"/>
              <a:t>A</a:t>
            </a:r>
            <a:r>
              <a:rPr lang="ro-RO" dirty="0" smtClean="0"/>
              <a:t>tunci </a:t>
            </a:r>
            <a:r>
              <a:rPr lang="ro-RO" dirty="0" smtClean="0"/>
              <a:t>accelerația se va calcula ușor(v/t), iar pentru calculul forței, acesta va trebui </a:t>
            </a:r>
            <a:r>
              <a:rPr lang="ro-RO" dirty="0" smtClean="0"/>
              <a:t>să cântărească montura (masa _monturii *accelerația).</a:t>
            </a:r>
            <a:endParaRPr lang="ro-RO" dirty="0" smtClean="0"/>
          </a:p>
          <a:p>
            <a:pPr algn="just"/>
            <a:endParaRPr lang="ro-RO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13</a:t>
            </a:fld>
            <a:endParaRPr lang="ro-RO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7981" y="980728"/>
            <a:ext cx="4518235" cy="5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490066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Interfața aplicației</a:t>
            </a:r>
            <a:endParaRPr lang="ro-RO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o-RO" dirty="0" smtClean="0"/>
              <a:t>Pregătirea lucrării, documentarea pentru realizarea sa, au scos la iveală multiplele aplicabilități ale informaticii, legătura sa cu mediul </a:t>
            </a:r>
            <a:r>
              <a:rPr lang="ro-RO" dirty="0" smtClean="0"/>
              <a:t>înconjurător. </a:t>
            </a:r>
          </a:p>
          <a:p>
            <a:pPr algn="just"/>
            <a:r>
              <a:rPr lang="ro-RO" dirty="0" smtClean="0"/>
              <a:t>S-au </a:t>
            </a:r>
            <a:r>
              <a:rPr lang="ro-RO" dirty="0" smtClean="0"/>
              <a:t>creat diverse conexiuni între domenii aparent disjuncte, s-au obținut rezultate interesante, rezultate care pot reprezenta un nou punct de plecare pentru alți pasionați de pescuit și de informatică.</a:t>
            </a:r>
          </a:p>
          <a:p>
            <a:pPr algn="just"/>
            <a:r>
              <a:rPr lang="ro-RO" dirty="0" smtClean="0"/>
              <a:t>Conchizând cele de mai sus, merită în principal evidențiat faptul că rolul unui informatician cu o pregătire adecvată în domeniu este cât se poate de important chiar și în direcții care, aparent, </a:t>
            </a:r>
            <a:r>
              <a:rPr lang="ro-RO" dirty="0" smtClean="0"/>
              <a:t>    n-ar </a:t>
            </a:r>
            <a:r>
              <a:rPr lang="ro-RO" dirty="0" smtClean="0"/>
              <a:t>avea </a:t>
            </a:r>
            <a:r>
              <a:rPr lang="ro-RO" dirty="0" smtClean="0"/>
              <a:t>legătură </a:t>
            </a:r>
            <a:r>
              <a:rPr lang="ro-RO" dirty="0" smtClean="0"/>
              <a:t>cu informatica.  </a:t>
            </a:r>
          </a:p>
          <a:p>
            <a:pPr algn="just"/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467600" cy="1143000"/>
          </a:xfrm>
        </p:spPr>
        <p:txBody>
          <a:bodyPr/>
          <a:lstStyle/>
          <a:p>
            <a:r>
              <a:rPr lang="ro-RO" dirty="0" smtClean="0"/>
              <a:t>		Vă mulțumesc!</a:t>
            </a:r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15</a:t>
            </a:fld>
            <a:endParaRPr lang="ro-R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o-RO" sz="2000" dirty="0" smtClean="0"/>
              <a:t>Model matematic pentru stabilirea lungimii firului lansat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o-RO" sz="2000" dirty="0" smtClean="0"/>
              <a:t>Model matematic pentru determinarea greutății minime pentru care firul să fie întins uniform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 smtClean="0"/>
              <a:t>Model </a:t>
            </a:r>
            <a:r>
              <a:rPr lang="en-GB" sz="2000" dirty="0" err="1" smtClean="0"/>
              <a:t>matematic</a:t>
            </a:r>
            <a:r>
              <a:rPr lang="en-GB" sz="2000" dirty="0" smtClean="0"/>
              <a:t> </a:t>
            </a:r>
            <a:r>
              <a:rPr lang="en-GB" sz="2000" dirty="0" err="1" smtClean="0"/>
              <a:t>pentru</a:t>
            </a:r>
            <a:r>
              <a:rPr lang="en-GB" sz="2000" dirty="0" smtClean="0"/>
              <a:t> </a:t>
            </a:r>
            <a:r>
              <a:rPr lang="en-GB" sz="2000" dirty="0" err="1" smtClean="0"/>
              <a:t>aproximarea</a:t>
            </a:r>
            <a:r>
              <a:rPr lang="en-GB" sz="2000" dirty="0" smtClean="0"/>
              <a:t> </a:t>
            </a:r>
            <a:r>
              <a:rPr lang="ro-RO" sz="2000" dirty="0" smtClean="0"/>
              <a:t>adâncimii la care se află peștele de la capătul firului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o-RO" sz="2000" dirty="0" smtClean="0"/>
              <a:t>Aplicație în vederea ușurării utilizării rezultatelor obținute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o-RO" sz="2000" dirty="0" smtClean="0"/>
              <a:t>Concluzii</a:t>
            </a:r>
          </a:p>
          <a:p>
            <a:pPr marL="457200" indent="-457200" algn="just">
              <a:buFont typeface="+mj-lt"/>
              <a:buAutoNum type="arabicPeriod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2</a:t>
            </a:fld>
            <a:endParaRPr 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Model matematic pentru stabilirea lungimii firului lansat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o-RO" dirty="0" smtClean="0"/>
              <a:t>Acest model are ca scop determinarea distanței de aruncare</a:t>
            </a:r>
            <a:r>
              <a:rPr lang="en-GB" dirty="0" smtClean="0"/>
              <a:t>,</a:t>
            </a:r>
            <a:r>
              <a:rPr lang="ro-RO" dirty="0" smtClean="0"/>
              <a:t> fară a se executa </a:t>
            </a:r>
            <a:r>
              <a:rPr lang="ro-RO" dirty="0" smtClean="0"/>
              <a:t>măsurarea </a:t>
            </a:r>
            <a:r>
              <a:rPr lang="ro-RO" dirty="0" smtClean="0"/>
              <a:t>firului, în funcție de o serie de date ușor de observat.</a:t>
            </a:r>
          </a:p>
          <a:p>
            <a:pPr algn="just"/>
            <a:r>
              <a:rPr lang="ro-RO" dirty="0" smtClean="0"/>
              <a:t>Utilitatea rezultat</a:t>
            </a:r>
            <a:r>
              <a:rPr lang="en-GB" dirty="0" err="1" smtClean="0"/>
              <a:t>ului</a:t>
            </a:r>
            <a:r>
              <a:rPr lang="en-GB" dirty="0" smtClean="0"/>
              <a:t> ob</a:t>
            </a:r>
            <a:r>
              <a:rPr lang="ro-RO" dirty="0" smtClean="0"/>
              <a:t>ținut constă în faptul </a:t>
            </a:r>
            <a:r>
              <a:rPr lang="ro-RO" dirty="0" smtClean="0"/>
              <a:t>că, </a:t>
            </a:r>
            <a:r>
              <a:rPr lang="ro-RO" dirty="0" smtClean="0"/>
              <a:t>odată aflată distanța de </a:t>
            </a:r>
            <a:r>
              <a:rPr lang="ro-RO" dirty="0" smtClean="0"/>
              <a:t>aruncare, </a:t>
            </a:r>
            <a:r>
              <a:rPr lang="ro-RO" dirty="0" smtClean="0"/>
              <a:t>utilizatorul poate să păstreze exact aceeași distanță și la aruncările viitoare, ceea ce este foarte important pentru un pescar, deoarece, aruncând în același loc, peștele se adună acolo pentru a se hrăni.</a:t>
            </a:r>
          </a:p>
          <a:p>
            <a:pPr algn="just"/>
            <a:r>
              <a:rPr lang="ro-RO" dirty="0" smtClean="0"/>
              <a:t>În prima fază a cercetării am realizat un algoritm care să îmi returneze cât </a:t>
            </a:r>
            <a:r>
              <a:rPr lang="ro-RO" dirty="0" smtClean="0"/>
              <a:t>fir, </a:t>
            </a:r>
            <a:r>
              <a:rPr lang="ro-RO" dirty="0" smtClean="0"/>
              <a:t>de o anumită </a:t>
            </a:r>
            <a:r>
              <a:rPr lang="ro-RO" dirty="0" smtClean="0"/>
              <a:t>grosime, </a:t>
            </a:r>
            <a:r>
              <a:rPr lang="ro-RO" dirty="0" smtClean="0"/>
              <a:t>încape pe un tambur. </a:t>
            </a:r>
          </a:p>
          <a:p>
            <a:pPr algn="just"/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3</a:t>
            </a:fld>
            <a:endParaRPr 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 lnSpcReduction="10000"/>
          </a:bodyPr>
          <a:lstStyle/>
          <a:p>
            <a:pPr algn="just"/>
            <a:r>
              <a:rPr lang="ro-RO" dirty="0" smtClean="0"/>
              <a:t>Algoritmul este util deoarece, în cazul în care utilizatorul dorește să pescuiască pe o distanță foarte mare, acesta trebuie să își aleagă mulineta pentru a-i încăpea suficient fir de o anumită grosime. </a:t>
            </a:r>
          </a:p>
          <a:p>
            <a:pPr algn="just"/>
            <a:r>
              <a:rPr lang="ro-RO" dirty="0" smtClean="0"/>
              <a:t>Ca date de intrare pentru acest </a:t>
            </a:r>
            <a:r>
              <a:rPr lang="ro-RO" dirty="0" smtClean="0"/>
              <a:t>algoritm, </a:t>
            </a:r>
            <a:r>
              <a:rPr lang="ro-RO" dirty="0" smtClean="0"/>
              <a:t>am avut nevoie de dimensiunea unei spire inițiale, raza de acțiune a tamurului, numărul de spire inițiale și, bineînțeles dimensiunea firului.</a:t>
            </a:r>
            <a:endParaRPr lang="en-GB" dirty="0" smtClean="0"/>
          </a:p>
          <a:p>
            <a:pPr algn="just"/>
            <a:r>
              <a:rPr lang="en-GB" sz="1900" dirty="0" smtClean="0"/>
              <a:t>pas = </a:t>
            </a:r>
            <a:r>
              <a:rPr lang="en-GB" sz="1900" dirty="0" err="1" smtClean="0"/>
              <a:t>dim_fir</a:t>
            </a:r>
            <a:r>
              <a:rPr lang="en-GB" sz="1900" dirty="0" smtClean="0"/>
              <a:t> * 2 / 10;</a:t>
            </a:r>
            <a:endParaRPr lang="ro-RO" sz="1900" dirty="0" smtClean="0"/>
          </a:p>
          <a:p>
            <a:r>
              <a:rPr lang="en-GB" sz="1900" dirty="0" err="1" smtClean="0"/>
              <a:t>dim_spira</a:t>
            </a:r>
            <a:r>
              <a:rPr lang="en-GB" sz="1900" dirty="0" smtClean="0"/>
              <a:t>=</a:t>
            </a:r>
            <a:r>
              <a:rPr lang="en-GB" sz="1900" dirty="0" err="1" smtClean="0"/>
              <a:t>dim_spira_initiala</a:t>
            </a:r>
            <a:r>
              <a:rPr lang="en-GB" sz="1900" dirty="0" smtClean="0"/>
              <a:t>;</a:t>
            </a:r>
            <a:endParaRPr lang="ro-RO" sz="1900" dirty="0" smtClean="0"/>
          </a:p>
          <a:p>
            <a:r>
              <a:rPr lang="en-GB" sz="1900" dirty="0" smtClean="0"/>
              <a:t>while </a:t>
            </a:r>
            <a:r>
              <a:rPr lang="en-GB" sz="1900" dirty="0" err="1" smtClean="0"/>
              <a:t>raza_actiune_tambur</a:t>
            </a:r>
            <a:r>
              <a:rPr lang="en-GB" sz="1900" dirty="0" smtClean="0"/>
              <a:t>&gt;0</a:t>
            </a:r>
            <a:endParaRPr lang="ro-RO" sz="1900" dirty="0" smtClean="0"/>
          </a:p>
          <a:p>
            <a:r>
              <a:rPr lang="en-GB" sz="1900" dirty="0" smtClean="0"/>
              <a:t>	</a:t>
            </a:r>
            <a:r>
              <a:rPr lang="en-GB" sz="1900" dirty="0" err="1" smtClean="0"/>
              <a:t>lungimea_fir_tambur</a:t>
            </a:r>
            <a:r>
              <a:rPr lang="en-GB" sz="1900" dirty="0" smtClean="0"/>
              <a:t>=</a:t>
            </a:r>
            <a:r>
              <a:rPr lang="en-GB" sz="1900" dirty="0" err="1" smtClean="0"/>
              <a:t>lungimea_fir_tambur</a:t>
            </a:r>
            <a:r>
              <a:rPr lang="en-GB" sz="1900" dirty="0" smtClean="0"/>
              <a:t>+ </a:t>
            </a:r>
            <a:r>
              <a:rPr lang="en-GB" sz="1900" dirty="0" err="1" smtClean="0"/>
              <a:t>numar_spire_initiale</a:t>
            </a:r>
            <a:r>
              <a:rPr lang="en-GB" sz="1900" dirty="0" smtClean="0"/>
              <a:t>*</a:t>
            </a:r>
            <a:r>
              <a:rPr lang="en-GB" sz="1900" dirty="0" err="1" smtClean="0"/>
              <a:t>dim_spira_initiala</a:t>
            </a:r>
            <a:r>
              <a:rPr lang="en-GB" sz="1900" dirty="0" smtClean="0"/>
              <a:t> / 100;</a:t>
            </a:r>
            <a:endParaRPr lang="ro-RO" sz="1900" dirty="0" smtClean="0"/>
          </a:p>
          <a:p>
            <a:r>
              <a:rPr lang="en-GB" sz="1900" dirty="0" smtClean="0"/>
              <a:t>    </a:t>
            </a:r>
            <a:r>
              <a:rPr lang="en-GB" sz="1900" dirty="0" err="1" smtClean="0"/>
              <a:t>dim_spira_initiala</a:t>
            </a:r>
            <a:r>
              <a:rPr lang="en-GB" sz="1900" dirty="0" smtClean="0"/>
              <a:t> =</a:t>
            </a:r>
            <a:r>
              <a:rPr lang="en-GB" sz="1900" dirty="0" err="1" smtClean="0"/>
              <a:t>dim_spira_initiala</a:t>
            </a:r>
            <a:r>
              <a:rPr lang="en-GB" sz="1900" dirty="0" smtClean="0"/>
              <a:t>+ pas;</a:t>
            </a:r>
            <a:endParaRPr lang="ro-RO" sz="1900" dirty="0" smtClean="0"/>
          </a:p>
          <a:p>
            <a:r>
              <a:rPr lang="en-GB" sz="1900" dirty="0" smtClean="0"/>
              <a:t>	</a:t>
            </a:r>
            <a:r>
              <a:rPr lang="en-GB" sz="1900" dirty="0" err="1" smtClean="0"/>
              <a:t>raza_actiune_tambur</a:t>
            </a:r>
            <a:r>
              <a:rPr lang="en-GB" sz="1900" dirty="0" smtClean="0"/>
              <a:t> =</a:t>
            </a:r>
            <a:r>
              <a:rPr lang="en-GB" sz="1900" dirty="0" err="1" smtClean="0"/>
              <a:t>raza_actiune_tambur</a:t>
            </a:r>
            <a:r>
              <a:rPr lang="en-GB" sz="1900" dirty="0" smtClean="0"/>
              <a:t>- </a:t>
            </a:r>
            <a:r>
              <a:rPr lang="en-GB" sz="1900" dirty="0" err="1" smtClean="0"/>
              <a:t>dim_fir</a:t>
            </a:r>
            <a:r>
              <a:rPr lang="en-GB" sz="1900" dirty="0" smtClean="0"/>
              <a:t>;</a:t>
            </a:r>
            <a:endParaRPr lang="ro-RO" sz="1900" dirty="0" smtClean="0"/>
          </a:p>
          <a:p>
            <a:r>
              <a:rPr lang="en-GB" sz="1900" dirty="0" smtClean="0"/>
              <a:t>end    </a:t>
            </a:r>
            <a:endParaRPr lang="ro-RO" sz="1900" dirty="0" smtClean="0"/>
          </a:p>
          <a:p>
            <a:pPr algn="just"/>
            <a:endParaRPr lang="ro-R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4</a:t>
            </a:fld>
            <a:endParaRPr lang="ro-R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6069288"/>
          </a:xfrm>
        </p:spPr>
        <p:txBody>
          <a:bodyPr/>
          <a:lstStyle/>
          <a:p>
            <a:pPr algn="just"/>
            <a:r>
              <a:rPr lang="ro-RO" dirty="0" smtClean="0"/>
              <a:t>În a doua </a:t>
            </a:r>
            <a:r>
              <a:rPr lang="ro-RO" dirty="0" smtClean="0"/>
              <a:t>fază </a:t>
            </a:r>
            <a:r>
              <a:rPr lang="ro-RO" dirty="0" smtClean="0"/>
              <a:t>a studiului întreprins, mi-am dat seama că, utilizănd acest algoritm cu alte date de intrare, utilizatorul poate afla ușor care este distanța de aruncare.</a:t>
            </a:r>
          </a:p>
          <a:p>
            <a:pPr algn="just"/>
            <a:r>
              <a:rPr lang="ro-RO" dirty="0" smtClean="0"/>
              <a:t>Dacă respectivul va efectua măsurători pentru determinarea dimensiunii unei </a:t>
            </a:r>
            <a:r>
              <a:rPr lang="ro-RO" dirty="0" smtClean="0"/>
              <a:t>spire, </a:t>
            </a:r>
            <a:r>
              <a:rPr lang="ro-RO" dirty="0" smtClean="0"/>
              <a:t>după </a:t>
            </a:r>
            <a:r>
              <a:rPr lang="ro-RO" dirty="0" smtClean="0"/>
              <a:t>aruncare, </a:t>
            </a:r>
            <a:r>
              <a:rPr lang="ro-RO" dirty="0" smtClean="0"/>
              <a:t>și pentru raza de acțiune a tamburului după aruncare, acesta va putea afla cu exactitate cât a aruncat. </a:t>
            </a:r>
          </a:p>
          <a:p>
            <a:pPr algn="just"/>
            <a:r>
              <a:rPr lang="ro-RO" dirty="0" smtClean="0"/>
              <a:t>În a treia </a:t>
            </a:r>
            <a:r>
              <a:rPr lang="ro-RO" dirty="0" smtClean="0"/>
              <a:t>fază </a:t>
            </a:r>
            <a:r>
              <a:rPr lang="ro-RO" dirty="0" smtClean="0"/>
              <a:t>a cercetării, am observat că numărul de spire rămâne același și se poate calcula mai ușor, acesta fiind egal cu înălțimea tamburului împărțită la grosimea firului, deoarece firul este cilindric.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5</a:t>
            </a:fld>
            <a:endParaRPr lang="ro-R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 smtClean="0"/>
              <a:t>Model matematic pentru determinarea greutății</a:t>
            </a:r>
            <a:r>
              <a:rPr lang="en-GB" dirty="0" smtClean="0"/>
              <a:t> </a:t>
            </a:r>
            <a:r>
              <a:rPr lang="ro-RO" dirty="0" smtClean="0"/>
              <a:t>minime pentru care firul să fie întins uniform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o-RO" dirty="0" smtClean="0"/>
              <a:t>Acest model ajută utilizatorul să afle, odată găsită distanța la care se hrănesc peștii, care este greutatea minimă pe care trebuie să o aibă montura pentru ca aceasta să </a:t>
            </a:r>
            <a:r>
              <a:rPr lang="ro-RO" dirty="0" smtClean="0"/>
              <a:t>rămână </a:t>
            </a:r>
            <a:r>
              <a:rPr lang="ro-RO" dirty="0" smtClean="0"/>
              <a:t>în locul plantării.</a:t>
            </a:r>
          </a:p>
          <a:p>
            <a:pPr algn="just"/>
            <a:r>
              <a:rPr lang="ro-RO" dirty="0" smtClean="0"/>
              <a:t>Utilitatea acestui rezultat constă în faptul că, o montură, cu cât are o greutatea mai mică, trăsăturile peștilor sunt mai puternice, acest lucru facilitând înțeparea acestora mai rapid, deci oferă o rată mai mare de succes.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6</a:t>
            </a:fld>
            <a:endParaRPr lang="ro-R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txBody>
          <a:bodyPr/>
          <a:lstStyle/>
          <a:p>
            <a:pPr algn="just"/>
            <a:r>
              <a:rPr lang="ro-RO" dirty="0" smtClean="0"/>
              <a:t>Ca prim </a:t>
            </a:r>
            <a:r>
              <a:rPr lang="ro-RO" dirty="0" smtClean="0"/>
              <a:t>rezultat, </a:t>
            </a:r>
            <a:r>
              <a:rPr lang="ro-RO" dirty="0" smtClean="0"/>
              <a:t>am reușit să obțin un algoritm care să calculeze </a:t>
            </a:r>
            <a:r>
              <a:rPr lang="ro-RO" dirty="0" smtClean="0"/>
              <a:t>masa </a:t>
            </a:r>
            <a:r>
              <a:rPr lang="ro-RO" dirty="0" smtClean="0"/>
              <a:t>unui metru de fir cu o anumită grosime.</a:t>
            </a:r>
          </a:p>
          <a:p>
            <a:pPr algn="just"/>
            <a:r>
              <a:rPr lang="ro-RO" dirty="0" smtClean="0"/>
              <a:t>Rezultatul generat de acest algoritm este </a:t>
            </a:r>
            <a:r>
              <a:rPr lang="ro-RO" dirty="0" smtClean="0"/>
              <a:t>util, </a:t>
            </a:r>
            <a:r>
              <a:rPr lang="ro-RO" dirty="0" smtClean="0"/>
              <a:t>deoarece ajută la calculul masei firului utilizat de pescar la un moment dat.</a:t>
            </a:r>
            <a:endParaRPr lang="ro-RO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996952"/>
            <a:ext cx="5756910" cy="275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7</a:t>
            </a:fld>
            <a:endParaRPr lang="ro-R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txBody>
          <a:bodyPr/>
          <a:lstStyle/>
          <a:p>
            <a:pPr algn="just"/>
            <a:r>
              <a:rPr lang="ro-RO" dirty="0" smtClean="0"/>
              <a:t>Pentru a calcula care este greutatea minimă </a:t>
            </a:r>
            <a:r>
              <a:rPr lang="ro-RO" dirty="0" smtClean="0"/>
              <a:t>căutată, </a:t>
            </a:r>
            <a:r>
              <a:rPr lang="ro-RO" dirty="0" smtClean="0"/>
              <a:t>am obținut două ecuații din figura anterioară.</a:t>
            </a:r>
          </a:p>
          <a:p>
            <a:pPr algn="just"/>
            <a:r>
              <a:rPr lang="ro-RO" dirty="0" smtClean="0"/>
              <a:t>Prima ecuație este</a:t>
            </a:r>
            <a:r>
              <a:rPr lang="en-GB" dirty="0" smtClean="0"/>
              <a:t>:</a:t>
            </a:r>
            <a:r>
              <a:rPr lang="ro-RO" dirty="0" smtClean="0"/>
              <a:t> mfir*g=T*cos(alpha), unde mfir= lfir*mmfir.</a:t>
            </a:r>
          </a:p>
          <a:p>
            <a:pPr algn="just"/>
            <a:r>
              <a:rPr lang="ro-RO" dirty="0" smtClean="0"/>
              <a:t>A doua ecuație este</a:t>
            </a:r>
            <a:r>
              <a:rPr lang="en-GB" dirty="0" smtClean="0"/>
              <a:t>:</a:t>
            </a:r>
            <a:endParaRPr lang="ro-RO" dirty="0" smtClean="0"/>
          </a:p>
          <a:p>
            <a:pPr algn="just"/>
            <a:endParaRPr lang="ro-RO" dirty="0" smtClean="0"/>
          </a:p>
          <a:p>
            <a:pPr algn="just"/>
            <a:endParaRPr lang="ro-RO" dirty="0" smtClean="0"/>
          </a:p>
          <a:p>
            <a:pPr algn="just"/>
            <a:endParaRPr lang="ro-RO" dirty="0" smtClean="0"/>
          </a:p>
          <a:p>
            <a:pPr algn="just"/>
            <a:r>
              <a:rPr lang="ro-RO" dirty="0" smtClean="0"/>
              <a:t>Deci greutatea cautată este </a:t>
            </a:r>
            <a:r>
              <a:rPr lang="ro-RO" dirty="0" smtClean="0"/>
              <a:t>egală </a:t>
            </a:r>
            <a:r>
              <a:rPr lang="ro-RO" dirty="0" smtClean="0"/>
              <a:t>cu de două ori masa firului </a:t>
            </a:r>
            <a:r>
              <a:rPr lang="ro-RO" dirty="0" smtClean="0"/>
              <a:t>care, la rândul ei, </a:t>
            </a:r>
            <a:r>
              <a:rPr lang="ro-RO" dirty="0" smtClean="0"/>
              <a:t>este egală cu produsul dintre lungimea firului </a:t>
            </a:r>
            <a:r>
              <a:rPr lang="ro-RO" dirty="0" smtClean="0"/>
              <a:t>și </a:t>
            </a:r>
            <a:r>
              <a:rPr lang="ro-RO" dirty="0" smtClean="0"/>
              <a:t>masa unui metru de fir </a:t>
            </a:r>
          </a:p>
          <a:p>
            <a:pPr algn="just"/>
            <a:endParaRPr lang="ro-RO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5765110" cy="56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501008"/>
            <a:ext cx="4752528" cy="62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8</a:t>
            </a:fld>
            <a:endParaRPr lang="ro-R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Model </a:t>
            </a:r>
            <a:r>
              <a:rPr lang="en-GB" dirty="0" err="1" smtClean="0"/>
              <a:t>matematic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</a:t>
            </a:r>
            <a:r>
              <a:rPr lang="en-GB" dirty="0" err="1" smtClean="0"/>
              <a:t>aproximarea</a:t>
            </a:r>
            <a:r>
              <a:rPr lang="en-GB" dirty="0" smtClean="0"/>
              <a:t> </a:t>
            </a:r>
            <a:r>
              <a:rPr lang="ro-RO" dirty="0" smtClean="0"/>
              <a:t>adâncimii la care se află peștele de la capătul firului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o-RO" dirty="0" smtClean="0"/>
              <a:t>Acest model are ca scop </a:t>
            </a:r>
            <a:r>
              <a:rPr lang="ro-RO" dirty="0" smtClean="0"/>
              <a:t>determinarea, </a:t>
            </a:r>
            <a:r>
              <a:rPr lang="ro-RO" dirty="0" smtClean="0"/>
              <a:t>la un moment dat al drilului, </a:t>
            </a:r>
            <a:r>
              <a:rPr lang="ro-RO" dirty="0" smtClean="0"/>
              <a:t>cu o anumită </a:t>
            </a:r>
            <a:r>
              <a:rPr lang="ro-RO" dirty="0" smtClean="0"/>
              <a:t>precizie, a </a:t>
            </a:r>
            <a:r>
              <a:rPr lang="ro-RO" dirty="0" smtClean="0"/>
              <a:t>lungimii firului care se află în </a:t>
            </a:r>
            <a:r>
              <a:rPr lang="ro-RO" dirty="0" smtClean="0"/>
              <a:t>apă.</a:t>
            </a:r>
            <a:endParaRPr lang="ro-RO" dirty="0" smtClean="0"/>
          </a:p>
          <a:p>
            <a:pPr algn="just"/>
            <a:r>
              <a:rPr lang="ro-RO" dirty="0" smtClean="0"/>
              <a:t>Utilitatea acestui algoritm constă în faptul că  utilizatorii </a:t>
            </a:r>
            <a:r>
              <a:rPr lang="ro-RO" dirty="0" smtClean="0"/>
              <a:t>pot, </a:t>
            </a:r>
            <a:r>
              <a:rPr lang="ro-RO" dirty="0" smtClean="0"/>
              <a:t>la fiecare </a:t>
            </a:r>
            <a:r>
              <a:rPr lang="ro-RO" dirty="0" smtClean="0"/>
              <a:t>moment, </a:t>
            </a:r>
            <a:r>
              <a:rPr lang="ro-RO" dirty="0" smtClean="0"/>
              <a:t>să știe care este distanța pe care peștele o are până la </a:t>
            </a:r>
            <a:r>
              <a:rPr lang="en-GB" dirty="0" smtClean="0"/>
              <a:t>prima </a:t>
            </a:r>
            <a:r>
              <a:rPr lang="en-GB" dirty="0" err="1" smtClean="0"/>
              <a:t>gur</a:t>
            </a:r>
            <a:r>
              <a:rPr lang="ro-RO" dirty="0" smtClean="0"/>
              <a:t>ă de aer.</a:t>
            </a:r>
          </a:p>
          <a:p>
            <a:pPr algn="just"/>
            <a:r>
              <a:rPr lang="ro-RO" dirty="0" smtClean="0"/>
              <a:t>În cazul în care un pește a scăpat, utilizatorul poate afla cât de aproape a fost în </a:t>
            </a:r>
            <a:r>
              <a:rPr lang="ro-RO" dirty="0" smtClean="0"/>
              <a:t>tentativa de prinderea </a:t>
            </a:r>
            <a:r>
              <a:rPr lang="ro-RO" dirty="0" smtClean="0"/>
              <a:t>acestuia.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34D756-E6BE-4460-9E8F-C8807E03E237}" type="slidenum">
              <a:rPr lang="ro-RO" smtClean="0"/>
              <a:pPr/>
              <a:t>9</a:t>
            </a:fld>
            <a:endParaRPr lang="ro-RO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270</TotalTime>
  <Words>960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CARACTERISTICI TEORETICE ȘI PRACTICE ALE UNOR DISPOZITIVE UTILIZABILE ÎN PESCUITUL SPORTIV, EVIDENȚIATE ÎN MEDIUL MATLAB </vt:lpstr>
      <vt:lpstr>Cuprins</vt:lpstr>
      <vt:lpstr>Model matematic pentru stabilirea lungimii firului lansat</vt:lpstr>
      <vt:lpstr>Slide 4</vt:lpstr>
      <vt:lpstr>Slide 5</vt:lpstr>
      <vt:lpstr>Model matematic pentru determinarea greutății minime pentru care firul să fie întins uniform</vt:lpstr>
      <vt:lpstr>Slide 7</vt:lpstr>
      <vt:lpstr>Slide 8</vt:lpstr>
      <vt:lpstr>Model matematic pentru aproximarea adâncimii la care se află peștele de la capătul firului</vt:lpstr>
      <vt:lpstr>Slide 10</vt:lpstr>
      <vt:lpstr>Slide 11</vt:lpstr>
      <vt:lpstr>Aplicație în vederea ușurării utilizării rezultatelor obținute </vt:lpstr>
      <vt:lpstr>Interfața aplicației</vt:lpstr>
      <vt:lpstr>Concluzii</vt:lpstr>
      <vt:lpstr>  Vă mulțumesc!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CARACTERISTICI TEORETICE ȘI PRACTICE ALE UNOR DISPOZITIVE UTILIZABILE ÎN PESCUITUL SPORTIV, EVIDENȚIATE ÎN MEDIUL MATLAB </dc:title>
  <dc:creator>Andone Madalin</dc:creator>
  <cp:lastModifiedBy>Andone Madalin</cp:lastModifiedBy>
  <cp:revision>91</cp:revision>
  <dcterms:created xsi:type="dcterms:W3CDTF">2017-06-25T22:15:38Z</dcterms:created>
  <dcterms:modified xsi:type="dcterms:W3CDTF">2017-06-27T19:37:40Z</dcterms:modified>
</cp:coreProperties>
</file>