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Source Sans Pro" panose="020B0604020202020204" charset="0"/>
      <p:regular r:id="rId51"/>
      <p:bold r:id="rId52"/>
      <p:italic r:id="rId53"/>
      <p:boldItalic r:id="rId54"/>
    </p:embeddedFont>
    <p:embeddedFont>
      <p:font typeface="Oswald" panose="020B060402020202020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7DD0AD-6405-490D-B7A7-787EF9E16BC4}">
  <a:tblStyle styleId="{FA7DD0AD-6405-490D-B7A7-787EF9E16B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3858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394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99b709d40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99b709d40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33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99b709d40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99b709d4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75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88b658960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88b65896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95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8b658960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8b658960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47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88a87caf3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88a87caf3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89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88b658960f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88b658960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77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8c33763b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8c33763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617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899b709d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99b709d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759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88b658960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88b658960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51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8c33763b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8c33763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612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99b709d4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99b709d4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97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8c33763b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8c33763b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083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89ab8768c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89ab8768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412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89ab8768c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89ab8768c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74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89b9a04b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89b9a04b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19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9b9a04b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9b9a04b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49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89b9a04b5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89b9a04b5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142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88c6060f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88c6060f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96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88c6060f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88c6060f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066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88c6060f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88c6060f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23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88c6060f1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88c6060f1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24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99b709d4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99b709d4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704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88c6060f1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88c6060f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296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8c6060f1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8c6060f1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5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88c6060f1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88c6060f1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085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1da8e6a2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1da8e6a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137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89be1f92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89be1f92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583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89be1f927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89be1f927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61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9be1f927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89be1f927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556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9be1f927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9be1f927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043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89be1f927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89be1f927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581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89be1f927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89be1f927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57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103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9aa4396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9aa4396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89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89aa4396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89aa4396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646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9aa4396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9aa4396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2383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89aa43963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89aa43963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527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89aa43963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89aa43963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627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89aa43963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89aa4396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662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89aa43963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89aa43963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400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89aa43963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89aa43963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677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44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99b709d4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99b709d4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2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899b709d40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899b709d40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1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8c6060f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8c6060f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0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99b709d40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99b709d4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44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99b709d40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99b709d4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3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703950" y="2806775"/>
            <a:ext cx="7736100" cy="218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Projet :</a:t>
            </a:r>
            <a:endParaRPr/>
          </a:p>
          <a:p>
            <a:pPr marL="0" lvl="0" indent="0" algn="ctr" rtl="0">
              <a:spcBef>
                <a:spcPts val="0"/>
              </a:spcBef>
              <a:spcAft>
                <a:spcPts val="0"/>
              </a:spcAft>
              <a:buNone/>
            </a:pPr>
            <a:r>
              <a:rPr lang="en"/>
              <a:t>Système de recommandation en Python.</a:t>
            </a:r>
            <a:endParaRPr/>
          </a:p>
        </p:txBody>
      </p:sp>
      <p:sp>
        <p:nvSpPr>
          <p:cNvPr id="465" name="Google Shape;465;p13"/>
          <p:cNvSpPr txBox="1"/>
          <p:nvPr/>
        </p:nvSpPr>
        <p:spPr>
          <a:xfrm>
            <a:off x="4747275" y="95600"/>
            <a:ext cx="4458600" cy="21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800"/>
              </a:spcBef>
              <a:spcAft>
                <a:spcPts val="0"/>
              </a:spcAft>
              <a:buNone/>
            </a:pPr>
            <a:r>
              <a:rPr lang="en" sz="2800" b="1">
                <a:solidFill>
                  <a:schemeClr val="dk1"/>
                </a:solidFill>
                <a:latin typeface="Source Sans Pro"/>
                <a:ea typeface="Source Sans Pro"/>
                <a:cs typeface="Source Sans Pro"/>
                <a:sym typeface="Source Sans Pro"/>
              </a:rPr>
              <a:t>Réalisé par:</a:t>
            </a:r>
            <a:endParaRPr sz="2800" b="1">
              <a:solidFill>
                <a:schemeClr val="dk1"/>
              </a:solidFill>
              <a:latin typeface="Source Sans Pro"/>
              <a:ea typeface="Source Sans Pro"/>
              <a:cs typeface="Source Sans Pro"/>
              <a:sym typeface="Source Sans Pro"/>
            </a:endParaRPr>
          </a:p>
          <a:p>
            <a:pPr marL="0" lvl="0" indent="0" algn="ctr" rtl="0">
              <a:lnSpc>
                <a:spcPct val="115000"/>
              </a:lnSpc>
              <a:spcBef>
                <a:spcPts val="800"/>
              </a:spcBef>
              <a:spcAft>
                <a:spcPts val="0"/>
              </a:spcAft>
              <a:buNone/>
            </a:pPr>
            <a:r>
              <a:rPr lang="en" sz="1600">
                <a:solidFill>
                  <a:schemeClr val="dk1"/>
                </a:solidFill>
                <a:latin typeface="Source Sans Pro"/>
                <a:ea typeface="Source Sans Pro"/>
                <a:cs typeface="Source Sans Pro"/>
                <a:sym typeface="Source Sans Pro"/>
              </a:rPr>
              <a:t>Ben Achour Mohamed Hazem.</a:t>
            </a:r>
            <a:endParaRPr sz="1600">
              <a:solidFill>
                <a:schemeClr val="dk1"/>
              </a:solidFill>
              <a:latin typeface="Source Sans Pro"/>
              <a:ea typeface="Source Sans Pro"/>
              <a:cs typeface="Source Sans Pro"/>
              <a:sym typeface="Source Sans Pro"/>
            </a:endParaRPr>
          </a:p>
          <a:p>
            <a:pPr marL="0" lvl="0" indent="0" algn="ctr" rtl="0">
              <a:lnSpc>
                <a:spcPct val="115000"/>
              </a:lnSpc>
              <a:spcBef>
                <a:spcPts val="800"/>
              </a:spcBef>
              <a:spcAft>
                <a:spcPts val="0"/>
              </a:spcAft>
              <a:buNone/>
            </a:pPr>
            <a:r>
              <a:rPr lang="en" sz="1600">
                <a:solidFill>
                  <a:schemeClr val="dk1"/>
                </a:solidFill>
                <a:latin typeface="Source Sans Pro"/>
                <a:ea typeface="Source Sans Pro"/>
                <a:cs typeface="Source Sans Pro"/>
                <a:sym typeface="Source Sans Pro"/>
              </a:rPr>
              <a:t>Yahyaoui Nadia.</a:t>
            </a:r>
            <a:endParaRPr sz="1600">
              <a:solidFill>
                <a:schemeClr val="dk1"/>
              </a:solidFill>
              <a:latin typeface="Source Sans Pro"/>
              <a:ea typeface="Source Sans Pro"/>
              <a:cs typeface="Source Sans Pro"/>
              <a:sym typeface="Source Sans Pro"/>
            </a:endParaRPr>
          </a:p>
          <a:p>
            <a:pPr marL="0" lvl="0" indent="0" algn="ctr" rtl="0">
              <a:lnSpc>
                <a:spcPct val="115000"/>
              </a:lnSpc>
              <a:spcBef>
                <a:spcPts val="800"/>
              </a:spcBef>
              <a:spcAft>
                <a:spcPts val="0"/>
              </a:spcAft>
              <a:buNone/>
            </a:pPr>
            <a:r>
              <a:rPr lang="en" sz="2000" b="1">
                <a:solidFill>
                  <a:schemeClr val="dk1"/>
                </a:solidFill>
                <a:latin typeface="Source Sans Pro"/>
                <a:ea typeface="Source Sans Pro"/>
                <a:cs typeface="Source Sans Pro"/>
                <a:sym typeface="Source Sans Pro"/>
              </a:rPr>
              <a:t>2LAID2</a:t>
            </a:r>
            <a:endParaRPr sz="4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000">
              <a:latin typeface="Source Sans Pro"/>
              <a:ea typeface="Source Sans Pro"/>
              <a:cs typeface="Source Sans Pro"/>
              <a:sym typeface="Source Sans Pro"/>
            </a:endParaRPr>
          </a:p>
        </p:txBody>
      </p:sp>
      <p:pic>
        <p:nvPicPr>
          <p:cNvPr id="466" name="Google Shape;466;p13"/>
          <p:cNvPicPr preferRelativeResize="0"/>
          <p:nvPr/>
        </p:nvPicPr>
        <p:blipFill>
          <a:blip r:embed="rId3">
            <a:alphaModFix/>
          </a:blip>
          <a:stretch>
            <a:fillRect/>
          </a:stretch>
        </p:blipFill>
        <p:spPr>
          <a:xfrm>
            <a:off x="173175" y="98150"/>
            <a:ext cx="801100" cy="795975"/>
          </a:xfrm>
          <a:prstGeom prst="rect">
            <a:avLst/>
          </a:prstGeom>
          <a:noFill/>
          <a:ln>
            <a:noFill/>
          </a:ln>
        </p:spPr>
      </p:pic>
      <p:pic>
        <p:nvPicPr>
          <p:cNvPr id="467" name="Google Shape;467;p13"/>
          <p:cNvPicPr preferRelativeResize="0"/>
          <p:nvPr/>
        </p:nvPicPr>
        <p:blipFill>
          <a:blip r:embed="rId4">
            <a:alphaModFix/>
          </a:blip>
          <a:stretch>
            <a:fillRect/>
          </a:stretch>
        </p:blipFill>
        <p:spPr>
          <a:xfrm>
            <a:off x="4072450" y="31825"/>
            <a:ext cx="801099" cy="928604"/>
          </a:xfrm>
          <a:prstGeom prst="rect">
            <a:avLst/>
          </a:prstGeom>
          <a:noFill/>
          <a:ln>
            <a:noFill/>
          </a:ln>
        </p:spPr>
      </p:pic>
      <p:pic>
        <p:nvPicPr>
          <p:cNvPr id="468" name="Google Shape;468;p13"/>
          <p:cNvPicPr preferRelativeResize="0"/>
          <p:nvPr/>
        </p:nvPicPr>
        <p:blipFill>
          <a:blip r:embed="rId5">
            <a:alphaModFix/>
          </a:blip>
          <a:stretch>
            <a:fillRect/>
          </a:stretch>
        </p:blipFill>
        <p:spPr>
          <a:xfrm>
            <a:off x="1073524" y="171788"/>
            <a:ext cx="801099" cy="801099"/>
          </a:xfrm>
          <a:prstGeom prst="rect">
            <a:avLst/>
          </a:prstGeom>
          <a:noFill/>
          <a:ln>
            <a:noFill/>
          </a:ln>
        </p:spPr>
      </p:pic>
      <p:pic>
        <p:nvPicPr>
          <p:cNvPr id="469" name="Google Shape;469;p13"/>
          <p:cNvPicPr preferRelativeResize="0"/>
          <p:nvPr/>
        </p:nvPicPr>
        <p:blipFill>
          <a:blip r:embed="rId6">
            <a:alphaModFix/>
          </a:blip>
          <a:stretch>
            <a:fillRect/>
          </a:stretch>
        </p:blipFill>
        <p:spPr>
          <a:xfrm>
            <a:off x="109400" y="1549164"/>
            <a:ext cx="928629" cy="928599"/>
          </a:xfrm>
          <a:prstGeom prst="rect">
            <a:avLst/>
          </a:prstGeom>
          <a:noFill/>
          <a:ln>
            <a:noFill/>
          </a:ln>
        </p:spPr>
      </p:pic>
      <p:pic>
        <p:nvPicPr>
          <p:cNvPr id="470" name="Google Shape;470;p13"/>
          <p:cNvPicPr preferRelativeResize="0"/>
          <p:nvPr/>
        </p:nvPicPr>
        <p:blipFill>
          <a:blip r:embed="rId7">
            <a:alphaModFix/>
          </a:blip>
          <a:stretch>
            <a:fillRect/>
          </a:stretch>
        </p:blipFill>
        <p:spPr>
          <a:xfrm>
            <a:off x="2050074" y="144388"/>
            <a:ext cx="801100" cy="855887"/>
          </a:xfrm>
          <a:prstGeom prst="rect">
            <a:avLst/>
          </a:prstGeom>
          <a:noFill/>
          <a:ln>
            <a:noFill/>
          </a:ln>
        </p:spPr>
      </p:pic>
      <p:pic>
        <p:nvPicPr>
          <p:cNvPr id="471" name="Google Shape;471;p13"/>
          <p:cNvPicPr preferRelativeResize="0"/>
          <p:nvPr/>
        </p:nvPicPr>
        <p:blipFill>
          <a:blip r:embed="rId8">
            <a:alphaModFix/>
          </a:blip>
          <a:stretch>
            <a:fillRect/>
          </a:stretch>
        </p:blipFill>
        <p:spPr>
          <a:xfrm>
            <a:off x="2874225" y="8300"/>
            <a:ext cx="975675" cy="975675"/>
          </a:xfrm>
          <a:prstGeom prst="rect">
            <a:avLst/>
          </a:prstGeom>
          <a:noFill/>
          <a:ln>
            <a:noFill/>
          </a:ln>
        </p:spPr>
      </p:pic>
      <p:pic>
        <p:nvPicPr>
          <p:cNvPr id="472" name="Google Shape;472;p13"/>
          <p:cNvPicPr preferRelativeResize="0"/>
          <p:nvPr/>
        </p:nvPicPr>
        <p:blipFill>
          <a:blip r:embed="rId9">
            <a:alphaModFix/>
          </a:blip>
          <a:stretch>
            <a:fillRect/>
          </a:stretch>
        </p:blipFill>
        <p:spPr>
          <a:xfrm>
            <a:off x="4072438" y="1026688"/>
            <a:ext cx="801100" cy="801100"/>
          </a:xfrm>
          <a:prstGeom prst="rect">
            <a:avLst/>
          </a:prstGeom>
          <a:noFill/>
          <a:ln>
            <a:noFill/>
          </a:ln>
        </p:spPr>
      </p:pic>
      <p:pic>
        <p:nvPicPr>
          <p:cNvPr id="473" name="Google Shape;473;p13"/>
          <p:cNvPicPr preferRelativeResize="0"/>
          <p:nvPr/>
        </p:nvPicPr>
        <p:blipFill>
          <a:blip r:embed="rId10">
            <a:alphaModFix/>
          </a:blip>
          <a:stretch>
            <a:fillRect/>
          </a:stretch>
        </p:blipFill>
        <p:spPr>
          <a:xfrm>
            <a:off x="109400" y="975375"/>
            <a:ext cx="2178400" cy="522500"/>
          </a:xfrm>
          <a:prstGeom prst="rect">
            <a:avLst/>
          </a:prstGeom>
          <a:noFill/>
          <a:ln>
            <a:noFill/>
          </a:ln>
        </p:spPr>
      </p:pic>
      <p:pic>
        <p:nvPicPr>
          <p:cNvPr id="474" name="Google Shape;474;p13"/>
          <p:cNvPicPr preferRelativeResize="0"/>
          <p:nvPr/>
        </p:nvPicPr>
        <p:blipFill>
          <a:blip r:embed="rId11">
            <a:alphaModFix/>
          </a:blip>
          <a:stretch>
            <a:fillRect/>
          </a:stretch>
        </p:blipFill>
        <p:spPr>
          <a:xfrm>
            <a:off x="2038475" y="1734425"/>
            <a:ext cx="1033524" cy="558100"/>
          </a:xfrm>
          <a:prstGeom prst="rect">
            <a:avLst/>
          </a:prstGeom>
          <a:noFill/>
          <a:ln>
            <a:noFill/>
          </a:ln>
        </p:spPr>
      </p:pic>
      <p:pic>
        <p:nvPicPr>
          <p:cNvPr id="475" name="Google Shape;475;p13"/>
          <p:cNvPicPr preferRelativeResize="0"/>
          <p:nvPr/>
        </p:nvPicPr>
        <p:blipFill>
          <a:blip r:embed="rId12">
            <a:alphaModFix/>
          </a:blip>
          <a:stretch>
            <a:fillRect/>
          </a:stretch>
        </p:blipFill>
        <p:spPr>
          <a:xfrm>
            <a:off x="2704769" y="1008884"/>
            <a:ext cx="1078455" cy="55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2"/>
          <p:cNvSpPr txBox="1">
            <a:spLocks noGrp="1"/>
          </p:cNvSpPr>
          <p:nvPr>
            <p:ph type="title"/>
          </p:nvPr>
        </p:nvSpPr>
        <p:spPr>
          <a:xfrm>
            <a:off x="578575" y="59382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C78D8"/>
                </a:solidFill>
              </a:rPr>
              <a:t>Pour obtenir ce résultat, nous devons suivre ces étapes:</a:t>
            </a:r>
            <a:endParaRPr>
              <a:solidFill>
                <a:srgbClr val="3C78D8"/>
              </a:solidFill>
            </a:endParaRPr>
          </a:p>
        </p:txBody>
      </p:sp>
      <p:sp>
        <p:nvSpPr>
          <p:cNvPr id="546" name="Google Shape;546;p22"/>
          <p:cNvSpPr/>
          <p:nvPr/>
        </p:nvSpPr>
        <p:spPr>
          <a:xfrm>
            <a:off x="578575" y="206163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RÉCUPÉRATION DES DONNÉES</a:t>
            </a:r>
            <a:endParaRPr b="1">
              <a:solidFill>
                <a:srgbClr val="FFFFFF"/>
              </a:solidFill>
              <a:latin typeface="Source Sans Pro"/>
              <a:ea typeface="Source Sans Pro"/>
              <a:cs typeface="Source Sans Pro"/>
              <a:sym typeface="Source Sans Pro"/>
            </a:endParaRPr>
          </a:p>
        </p:txBody>
      </p:sp>
      <p:sp>
        <p:nvSpPr>
          <p:cNvPr id="547" name="Google Shape;547;p22"/>
          <p:cNvSpPr/>
          <p:nvPr/>
        </p:nvSpPr>
        <p:spPr>
          <a:xfrm>
            <a:off x="3242325" y="206163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TOKENISATION </a:t>
            </a:r>
            <a:endParaRPr b="1">
              <a:solidFill>
                <a:srgbClr val="FFFFFF"/>
              </a:solidFill>
              <a:latin typeface="Source Sans Pro"/>
              <a:ea typeface="Source Sans Pro"/>
              <a:cs typeface="Source Sans Pro"/>
              <a:sym typeface="Source Sans Pro"/>
            </a:endParaRPr>
          </a:p>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et </a:t>
            </a:r>
            <a:endParaRPr b="1">
              <a:solidFill>
                <a:srgbClr val="FFFFFF"/>
              </a:solidFill>
              <a:latin typeface="Source Sans Pro"/>
              <a:ea typeface="Source Sans Pro"/>
              <a:cs typeface="Source Sans Pro"/>
              <a:sym typeface="Source Sans Pro"/>
            </a:endParaRPr>
          </a:p>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STEMMING</a:t>
            </a:r>
            <a:endParaRPr b="1">
              <a:solidFill>
                <a:srgbClr val="FFFFFF"/>
              </a:solidFill>
              <a:latin typeface="Source Sans Pro"/>
              <a:ea typeface="Source Sans Pro"/>
              <a:cs typeface="Source Sans Pro"/>
              <a:sym typeface="Source Sans Pro"/>
            </a:endParaRPr>
          </a:p>
        </p:txBody>
      </p:sp>
      <p:sp>
        <p:nvSpPr>
          <p:cNvPr id="548" name="Google Shape;548;p22"/>
          <p:cNvSpPr/>
          <p:nvPr/>
        </p:nvSpPr>
        <p:spPr>
          <a:xfrm>
            <a:off x="5960075" y="206163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CALCUL DE SIMILARITÉ</a:t>
            </a:r>
            <a:endParaRPr b="1">
              <a:solidFill>
                <a:srgbClr val="FFFFFF"/>
              </a:solidFill>
              <a:latin typeface="Source Sans Pro"/>
              <a:ea typeface="Source Sans Pro"/>
              <a:cs typeface="Source Sans Pro"/>
              <a:sym typeface="Source Sans Pro"/>
            </a:endParaRPr>
          </a:p>
        </p:txBody>
      </p:sp>
      <p:sp>
        <p:nvSpPr>
          <p:cNvPr id="549" name="Google Shape;549;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3"/>
          <p:cNvSpPr txBox="1">
            <a:spLocks noGrp="1"/>
          </p:cNvSpPr>
          <p:nvPr>
            <p:ph type="title"/>
          </p:nvPr>
        </p:nvSpPr>
        <p:spPr>
          <a:xfrm>
            <a:off x="1073700" y="21427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C78D8"/>
                </a:solidFill>
              </a:rPr>
              <a:t>1</a:t>
            </a:r>
            <a:r>
              <a:rPr lang="en" baseline="30000">
                <a:solidFill>
                  <a:srgbClr val="3C78D8"/>
                </a:solidFill>
              </a:rPr>
              <a:t>ÈRE</a:t>
            </a:r>
            <a:r>
              <a:rPr lang="en">
                <a:solidFill>
                  <a:srgbClr val="3C78D8"/>
                </a:solidFill>
              </a:rPr>
              <a:t> ÉTAPE: </a:t>
            </a:r>
            <a:endParaRPr>
              <a:solidFill>
                <a:srgbClr val="3C78D8"/>
              </a:solidFill>
            </a:endParaRPr>
          </a:p>
          <a:p>
            <a:pPr marL="0" lvl="0" indent="0" algn="ctr" rtl="0">
              <a:spcBef>
                <a:spcPts val="0"/>
              </a:spcBef>
              <a:spcAft>
                <a:spcPts val="0"/>
              </a:spcAft>
              <a:buNone/>
            </a:pPr>
            <a:r>
              <a:rPr lang="en"/>
              <a:t>RÉCUPÉRATION DES DONNÉES</a:t>
            </a:r>
            <a:endParaRPr/>
          </a:p>
        </p:txBody>
      </p:sp>
      <p:sp>
        <p:nvSpPr>
          <p:cNvPr id="555" name="Google Shape;555;p23"/>
          <p:cNvSpPr txBox="1">
            <a:spLocks noGrp="1"/>
          </p:cNvSpPr>
          <p:nvPr>
            <p:ph type="body" idx="1"/>
          </p:nvPr>
        </p:nvSpPr>
        <p:spPr>
          <a:xfrm>
            <a:off x="515400" y="1110425"/>
            <a:ext cx="7890000" cy="110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Pour la récupération des données à partir de la base, nous devons d'abord nous connecter à la base de données </a:t>
            </a:r>
            <a:r>
              <a:rPr lang="en" sz="1800" b="1"/>
              <a:t>"slothbd"</a:t>
            </a:r>
            <a:r>
              <a:rPr lang="en" sz="1800"/>
              <a:t> à l'aide de la fonction </a:t>
            </a:r>
            <a:r>
              <a:rPr lang="en" sz="1800" b="1"/>
              <a:t>"connect"</a:t>
            </a:r>
            <a:r>
              <a:rPr lang="en" sz="1800"/>
              <a:t> de la bibliothèque </a:t>
            </a:r>
            <a:r>
              <a:rPr lang="en" sz="1800" b="1"/>
              <a:t>Mysql</a:t>
            </a:r>
            <a:r>
              <a:rPr lang="en" sz="1800"/>
              <a:t>,</a:t>
            </a:r>
            <a:endParaRPr sz="1800"/>
          </a:p>
          <a:p>
            <a:pPr marL="0" lvl="0" indent="0" algn="l" rtl="0">
              <a:lnSpc>
                <a:spcPct val="115000"/>
              </a:lnSpc>
              <a:spcBef>
                <a:spcPts val="0"/>
              </a:spcBef>
              <a:spcAft>
                <a:spcPts val="0"/>
              </a:spcAft>
              <a:buNone/>
            </a:pPr>
            <a:endParaRPr sz="1800"/>
          </a:p>
        </p:txBody>
      </p:sp>
      <p:sp>
        <p:nvSpPr>
          <p:cNvPr id="556" name="Google Shape;556;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57" name="Google Shape;557;p23"/>
          <p:cNvSpPr txBox="1"/>
          <p:nvPr/>
        </p:nvSpPr>
        <p:spPr>
          <a:xfrm>
            <a:off x="260700" y="2135350"/>
            <a:ext cx="86226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3C78D8"/>
                </a:solidFill>
                <a:latin typeface="Source Sans Pro"/>
                <a:ea typeface="Source Sans Pro"/>
                <a:cs typeface="Source Sans Pro"/>
                <a:sym typeface="Source Sans Pro"/>
              </a:rPr>
              <a:t>Mysql.connector.</a:t>
            </a:r>
            <a:r>
              <a:rPr lang="en" sz="1700" b="1">
                <a:solidFill>
                  <a:srgbClr val="3C78D8"/>
                </a:solidFill>
                <a:latin typeface="Source Sans Pro"/>
                <a:ea typeface="Source Sans Pro"/>
                <a:cs typeface="Source Sans Pro"/>
                <a:sym typeface="Source Sans Pro"/>
              </a:rPr>
              <a:t>connect </a:t>
            </a:r>
            <a:r>
              <a:rPr lang="en" sz="1700">
                <a:solidFill>
                  <a:srgbClr val="3C78D8"/>
                </a:solidFill>
                <a:latin typeface="Source Sans Pro"/>
                <a:ea typeface="Source Sans Pro"/>
                <a:cs typeface="Source Sans Pro"/>
                <a:sym typeface="Source Sans Pro"/>
              </a:rPr>
              <a:t>(</a:t>
            </a:r>
            <a:r>
              <a:rPr lang="en" sz="1700" b="1">
                <a:solidFill>
                  <a:srgbClr val="3C78D8"/>
                </a:solidFill>
                <a:latin typeface="Source Sans Pro"/>
                <a:ea typeface="Source Sans Pro"/>
                <a:cs typeface="Source Sans Pro"/>
                <a:sym typeface="Source Sans Pro"/>
              </a:rPr>
              <a:t>host</a:t>
            </a:r>
            <a:r>
              <a:rPr lang="en" sz="1700">
                <a:solidFill>
                  <a:srgbClr val="3C78D8"/>
                </a:solidFill>
                <a:latin typeface="Source Sans Pro"/>
                <a:ea typeface="Source Sans Pro"/>
                <a:cs typeface="Source Sans Pro"/>
                <a:sym typeface="Source Sans Pro"/>
              </a:rPr>
              <a:t>="localhost", </a:t>
            </a:r>
            <a:r>
              <a:rPr lang="en" sz="1700" b="1">
                <a:solidFill>
                  <a:srgbClr val="3C78D8"/>
                </a:solidFill>
                <a:latin typeface="Source Sans Pro"/>
                <a:ea typeface="Source Sans Pro"/>
                <a:cs typeface="Source Sans Pro"/>
                <a:sym typeface="Source Sans Pro"/>
              </a:rPr>
              <a:t>user</a:t>
            </a:r>
            <a:r>
              <a:rPr lang="en" sz="1700">
                <a:solidFill>
                  <a:srgbClr val="3C78D8"/>
                </a:solidFill>
                <a:latin typeface="Source Sans Pro"/>
                <a:ea typeface="Source Sans Pro"/>
                <a:cs typeface="Source Sans Pro"/>
                <a:sym typeface="Source Sans Pro"/>
              </a:rPr>
              <a:t>="root", </a:t>
            </a:r>
            <a:r>
              <a:rPr lang="en" sz="1700" b="1">
                <a:solidFill>
                  <a:srgbClr val="3C78D8"/>
                </a:solidFill>
                <a:latin typeface="Source Sans Pro"/>
                <a:ea typeface="Source Sans Pro"/>
                <a:cs typeface="Source Sans Pro"/>
                <a:sym typeface="Source Sans Pro"/>
              </a:rPr>
              <a:t>password</a:t>
            </a:r>
            <a:r>
              <a:rPr lang="en" sz="1700">
                <a:solidFill>
                  <a:srgbClr val="3C78D8"/>
                </a:solidFill>
                <a:latin typeface="Source Sans Pro"/>
                <a:ea typeface="Source Sans Pro"/>
                <a:cs typeface="Source Sans Pro"/>
                <a:sym typeface="Source Sans Pro"/>
              </a:rPr>
              <a:t>="", </a:t>
            </a:r>
            <a:r>
              <a:rPr lang="en" sz="1700" b="1">
                <a:solidFill>
                  <a:srgbClr val="3C78D8"/>
                </a:solidFill>
                <a:latin typeface="Source Sans Pro"/>
                <a:ea typeface="Source Sans Pro"/>
                <a:cs typeface="Source Sans Pro"/>
                <a:sym typeface="Source Sans Pro"/>
              </a:rPr>
              <a:t>database</a:t>
            </a:r>
            <a:r>
              <a:rPr lang="en" sz="1700">
                <a:solidFill>
                  <a:srgbClr val="3C78D8"/>
                </a:solidFill>
                <a:latin typeface="Source Sans Pro"/>
                <a:ea typeface="Source Sans Pro"/>
                <a:cs typeface="Source Sans Pro"/>
                <a:sym typeface="Source Sans Pro"/>
              </a:rPr>
              <a:t>="slothbd")</a:t>
            </a:r>
            <a:endParaRPr sz="1300">
              <a:solidFill>
                <a:srgbClr val="3C78D8"/>
              </a:solidFill>
              <a:latin typeface="Source Sans Pro"/>
              <a:ea typeface="Source Sans Pro"/>
              <a:cs typeface="Source Sans Pro"/>
              <a:sym typeface="Source Sans Pro"/>
            </a:endParaRPr>
          </a:p>
        </p:txBody>
      </p:sp>
      <p:sp>
        <p:nvSpPr>
          <p:cNvPr id="558" name="Google Shape;558;p23"/>
          <p:cNvSpPr txBox="1"/>
          <p:nvPr/>
        </p:nvSpPr>
        <p:spPr>
          <a:xfrm>
            <a:off x="515400" y="2520075"/>
            <a:ext cx="7890000" cy="7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Ensuite, nous devons envoyer une requête pour nous apporter les informations dont nous avons besoin,</a:t>
            </a:r>
            <a:endParaRPr sz="1800">
              <a:solidFill>
                <a:schemeClr val="dk1"/>
              </a:solidFill>
              <a:latin typeface="Source Sans Pro"/>
              <a:ea typeface="Source Sans Pro"/>
              <a:cs typeface="Source Sans Pro"/>
              <a:sym typeface="Source Sans Pro"/>
            </a:endParaRPr>
          </a:p>
        </p:txBody>
      </p:sp>
      <p:sp>
        <p:nvSpPr>
          <p:cNvPr id="559" name="Google Shape;559;p23"/>
          <p:cNvSpPr txBox="1"/>
          <p:nvPr/>
        </p:nvSpPr>
        <p:spPr>
          <a:xfrm>
            <a:off x="260700" y="3235875"/>
            <a:ext cx="86226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3C78D8"/>
                </a:solidFill>
                <a:latin typeface="Source Sans Pro"/>
                <a:ea typeface="Source Sans Pro"/>
                <a:cs typeface="Source Sans Pro"/>
                <a:sym typeface="Source Sans Pro"/>
              </a:rPr>
              <a:t>cursor.</a:t>
            </a:r>
            <a:r>
              <a:rPr lang="en" sz="1700" b="1">
                <a:solidFill>
                  <a:srgbClr val="3C78D8"/>
                </a:solidFill>
                <a:latin typeface="Source Sans Pro"/>
                <a:ea typeface="Source Sans Pro"/>
                <a:cs typeface="Source Sans Pro"/>
                <a:sym typeface="Source Sans Pro"/>
              </a:rPr>
              <a:t>execute</a:t>
            </a:r>
            <a:r>
              <a:rPr lang="en" sz="1700">
                <a:solidFill>
                  <a:srgbClr val="3C78D8"/>
                </a:solidFill>
                <a:latin typeface="Source Sans Pro"/>
                <a:ea typeface="Source Sans Pro"/>
                <a:cs typeface="Source Sans Pro"/>
                <a:sym typeface="Source Sans Pro"/>
              </a:rPr>
              <a:t>("SELECT * FROM items")</a:t>
            </a:r>
            <a:endParaRPr sz="1700">
              <a:solidFill>
                <a:srgbClr val="3C78D8"/>
              </a:solidFill>
              <a:latin typeface="Source Sans Pro"/>
              <a:ea typeface="Source Sans Pro"/>
              <a:cs typeface="Source Sans Pro"/>
              <a:sym typeface="Source Sans Pro"/>
            </a:endParaRPr>
          </a:p>
        </p:txBody>
      </p:sp>
      <p:sp>
        <p:nvSpPr>
          <p:cNvPr id="560" name="Google Shape;560;p23"/>
          <p:cNvSpPr txBox="1"/>
          <p:nvPr/>
        </p:nvSpPr>
        <p:spPr>
          <a:xfrm>
            <a:off x="515400" y="3549125"/>
            <a:ext cx="7890000" cy="7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Et nous faisons le traitement sur les descriptions pour chaque ligne que nous obtenons du résultat de la requête, Et nous arrivons à l'étape suivante</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24"/>
          <p:cNvSpPr txBox="1">
            <a:spLocks noGrp="1"/>
          </p:cNvSpPr>
          <p:nvPr>
            <p:ph type="title"/>
          </p:nvPr>
        </p:nvSpPr>
        <p:spPr>
          <a:xfrm>
            <a:off x="1073700" y="1544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C78D8"/>
                </a:solidFill>
              </a:rPr>
              <a:t>2 ÈME ÉTAPE: </a:t>
            </a:r>
            <a:endParaRPr>
              <a:solidFill>
                <a:srgbClr val="3C78D8"/>
              </a:solidFill>
            </a:endParaRPr>
          </a:p>
          <a:p>
            <a:pPr marL="0" lvl="0" indent="0" algn="ctr" rtl="0">
              <a:spcBef>
                <a:spcPts val="0"/>
              </a:spcBef>
              <a:spcAft>
                <a:spcPts val="0"/>
              </a:spcAft>
              <a:buNone/>
            </a:pPr>
            <a:r>
              <a:rPr lang="en"/>
              <a:t>TOKENIZATION ET STEMMING</a:t>
            </a:r>
            <a:endParaRPr/>
          </a:p>
        </p:txBody>
      </p:sp>
      <p:sp>
        <p:nvSpPr>
          <p:cNvPr id="566" name="Google Shape;566;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67" name="Google Shape;567;p24"/>
          <p:cNvSpPr txBox="1"/>
          <p:nvPr/>
        </p:nvSpPr>
        <p:spPr>
          <a:xfrm>
            <a:off x="1138200" y="1502550"/>
            <a:ext cx="6867600" cy="213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a:solidFill>
                  <a:schemeClr val="dk1"/>
                </a:solidFill>
                <a:latin typeface="Source Sans Pro"/>
                <a:ea typeface="Source Sans Pro"/>
                <a:cs typeface="Source Sans Pro"/>
                <a:sym typeface="Source Sans Pro"/>
              </a:rPr>
              <a:t>Dans cette étape, nous ferons:</a:t>
            </a:r>
            <a:endParaRPr sz="2000">
              <a:solidFill>
                <a:schemeClr val="dk1"/>
              </a:solidFill>
              <a:latin typeface="Source Sans Pro"/>
              <a:ea typeface="Source Sans Pro"/>
              <a:cs typeface="Source Sans Pro"/>
              <a:sym typeface="Source Sans Pro"/>
            </a:endParaRPr>
          </a:p>
          <a:p>
            <a:pPr marL="457200" lvl="0" indent="-342900" algn="l" rtl="0">
              <a:lnSpc>
                <a:spcPct val="150000"/>
              </a:lnSpc>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Traitement des descriptions</a:t>
            </a:r>
            <a:endParaRPr sz="1800">
              <a:solidFill>
                <a:schemeClr val="dk1"/>
              </a:solidFill>
              <a:latin typeface="Source Sans Pro"/>
              <a:ea typeface="Source Sans Pro"/>
              <a:cs typeface="Source Sans Pro"/>
              <a:sym typeface="Source Sans Pro"/>
            </a:endParaRPr>
          </a:p>
          <a:p>
            <a:pPr marL="457200" lvl="0" indent="-342900" algn="l" rtl="0">
              <a:lnSpc>
                <a:spcPct val="150000"/>
              </a:lnSpc>
              <a:spcBef>
                <a:spcPts val="0"/>
              </a:spcBef>
              <a:spcAft>
                <a:spcPts val="0"/>
              </a:spcAft>
              <a:buSzPts val="1800"/>
              <a:buChar char="●"/>
            </a:pPr>
            <a:r>
              <a:rPr lang="en" sz="1800">
                <a:solidFill>
                  <a:schemeClr val="dk1"/>
                </a:solidFill>
                <a:latin typeface="Source Sans Pro"/>
                <a:ea typeface="Source Sans Pro"/>
                <a:cs typeface="Source Sans Pro"/>
                <a:sym typeface="Source Sans Pro"/>
              </a:rPr>
              <a:t>Suppression mots parasites</a:t>
            </a:r>
            <a:endParaRPr sz="1800">
              <a:solidFill>
                <a:schemeClr val="dk1"/>
              </a:solidFill>
              <a:latin typeface="Source Sans Pro"/>
              <a:ea typeface="Source Sans Pro"/>
              <a:cs typeface="Source Sans Pro"/>
              <a:sym typeface="Source Sans Pro"/>
            </a:endParaRPr>
          </a:p>
          <a:p>
            <a:pPr marL="457200" lvl="0" indent="-342900" algn="l" rtl="0">
              <a:lnSpc>
                <a:spcPct val="150000"/>
              </a:lnSpc>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Tokenization</a:t>
            </a:r>
            <a:endParaRPr sz="1800">
              <a:solidFill>
                <a:schemeClr val="dk1"/>
              </a:solidFill>
              <a:latin typeface="Source Sans Pro"/>
              <a:ea typeface="Source Sans Pro"/>
              <a:cs typeface="Source Sans Pro"/>
              <a:sym typeface="Source Sans Pro"/>
            </a:endParaRPr>
          </a:p>
          <a:p>
            <a:pPr marL="457200" lvl="0" indent="-342900" algn="l" rtl="0">
              <a:lnSpc>
                <a:spcPct val="150000"/>
              </a:lnSpc>
              <a:spcBef>
                <a:spcPts val="0"/>
              </a:spcBef>
              <a:spcAft>
                <a:spcPts val="0"/>
              </a:spcAft>
              <a:buSzPts val="1800"/>
              <a:buChar char="●"/>
            </a:pPr>
            <a:r>
              <a:rPr lang="en" sz="1800">
                <a:solidFill>
                  <a:schemeClr val="dk1"/>
                </a:solidFill>
                <a:latin typeface="Source Sans Pro"/>
                <a:ea typeface="Source Sans Pro"/>
                <a:cs typeface="Source Sans Pro"/>
                <a:sym typeface="Source Sans Pro"/>
              </a:rPr>
              <a:t>Stemming</a:t>
            </a:r>
            <a:endParaRPr sz="1800"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5"/>
          <p:cNvSpPr txBox="1">
            <a:spLocks noGrp="1"/>
          </p:cNvSpPr>
          <p:nvPr>
            <p:ph type="title"/>
          </p:nvPr>
        </p:nvSpPr>
        <p:spPr>
          <a:xfrm>
            <a:off x="1073700" y="823300"/>
            <a:ext cx="6996600" cy="49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Traitement des descriptions</a:t>
            </a:r>
            <a:endParaRPr/>
          </a:p>
        </p:txBody>
      </p:sp>
      <p:sp>
        <p:nvSpPr>
          <p:cNvPr id="573" name="Google Shape;573;p25"/>
          <p:cNvSpPr txBox="1"/>
          <p:nvPr/>
        </p:nvSpPr>
        <p:spPr>
          <a:xfrm>
            <a:off x="396450" y="1582075"/>
            <a:ext cx="8351100" cy="1507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La première étape pour calculer les similarités consiste à découper les descriptions en listes de mots (c'est la tokenisation) puis à prendre les racines des mots, les stems (il s'agit donc du stemming). Pour cela on a utilisé une bibliothèque en Python qui permet de traiter des langages : NLTK.</a:t>
            </a:r>
            <a:endParaRPr sz="1200">
              <a:solidFill>
                <a:srgbClr val="28324A"/>
              </a:solidFill>
              <a:latin typeface="Source Sans Pro"/>
              <a:ea typeface="Source Sans Pro"/>
              <a:cs typeface="Source Sans Pro"/>
              <a:sym typeface="Source Sans Pro"/>
            </a:endParaRPr>
          </a:p>
        </p:txBody>
      </p:sp>
      <p:sp>
        <p:nvSpPr>
          <p:cNvPr id="574" name="Google Shape;574;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80" name="Google Shape;580;p26"/>
          <p:cNvPicPr preferRelativeResize="0"/>
          <p:nvPr/>
        </p:nvPicPr>
        <p:blipFill>
          <a:blip r:embed="rId3">
            <a:alphaModFix/>
          </a:blip>
          <a:stretch>
            <a:fillRect/>
          </a:stretch>
        </p:blipFill>
        <p:spPr>
          <a:xfrm>
            <a:off x="1166988" y="152400"/>
            <a:ext cx="681002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7"/>
          <p:cNvSpPr txBox="1">
            <a:spLocks noGrp="1"/>
          </p:cNvSpPr>
          <p:nvPr>
            <p:ph type="title"/>
          </p:nvPr>
        </p:nvSpPr>
        <p:spPr>
          <a:xfrm>
            <a:off x="1047750" y="326400"/>
            <a:ext cx="6996600" cy="49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Suppression mots parasites:</a:t>
            </a:r>
            <a:endParaRPr/>
          </a:p>
        </p:txBody>
      </p:sp>
      <p:sp>
        <p:nvSpPr>
          <p:cNvPr id="586" name="Google Shape;586;p27"/>
          <p:cNvSpPr txBox="1"/>
          <p:nvPr/>
        </p:nvSpPr>
        <p:spPr>
          <a:xfrm>
            <a:off x="396450" y="968550"/>
            <a:ext cx="8351100" cy="1811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Cette étape consiste à retirer les mots peu importants qui reviennent souvent dans les phrases. </a:t>
            </a:r>
            <a:endParaRPr sz="1800">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Pour cela nous avons utilisé “</a:t>
            </a:r>
            <a:r>
              <a:rPr lang="en" sz="1800" b="1">
                <a:solidFill>
                  <a:schemeClr val="dk1"/>
                </a:solidFill>
                <a:latin typeface="Source Sans Pro"/>
                <a:ea typeface="Source Sans Pro"/>
                <a:cs typeface="Source Sans Pro"/>
                <a:sym typeface="Source Sans Pro"/>
              </a:rPr>
              <a:t>stopwords</a:t>
            </a:r>
            <a:r>
              <a:rPr lang="en" sz="1800">
                <a:solidFill>
                  <a:schemeClr val="dk1"/>
                </a:solidFill>
                <a:latin typeface="Source Sans Pro"/>
                <a:ea typeface="Source Sans Pro"/>
                <a:cs typeface="Source Sans Pro"/>
                <a:sym typeface="Source Sans Pro"/>
              </a:rPr>
              <a:t>“, fourni par </a:t>
            </a:r>
            <a:r>
              <a:rPr lang="en" sz="1800" b="1">
                <a:solidFill>
                  <a:schemeClr val="dk1"/>
                </a:solidFill>
                <a:latin typeface="Source Sans Pro"/>
                <a:ea typeface="Source Sans Pro"/>
                <a:cs typeface="Source Sans Pro"/>
                <a:sym typeface="Source Sans Pro"/>
              </a:rPr>
              <a:t>NLTK</a:t>
            </a:r>
            <a:r>
              <a:rPr lang="en" sz="1800">
                <a:solidFill>
                  <a:schemeClr val="dk1"/>
                </a:solidFill>
                <a:latin typeface="Source Sans Pro"/>
                <a:ea typeface="Source Sans Pro"/>
                <a:cs typeface="Source Sans Pro"/>
                <a:sym typeface="Source Sans Pro"/>
              </a:rPr>
              <a:t>, qui contient une liste de mots peu significatifs, ainsi que certains des mots et des caractères dont nous n'avons pas besoin dans les descriptions :</a:t>
            </a:r>
            <a:endParaRPr sz="1800">
              <a:solidFill>
                <a:schemeClr val="dk1"/>
              </a:solidFill>
              <a:latin typeface="Source Sans Pro"/>
              <a:ea typeface="Source Sans Pro"/>
              <a:cs typeface="Source Sans Pro"/>
              <a:sym typeface="Source Sans Pro"/>
            </a:endParaRPr>
          </a:p>
        </p:txBody>
      </p:sp>
      <p:sp>
        <p:nvSpPr>
          <p:cNvPr id="587" name="Google Shape;587;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588" name="Google Shape;588;p27"/>
          <p:cNvPicPr preferRelativeResize="0"/>
          <p:nvPr/>
        </p:nvPicPr>
        <p:blipFill>
          <a:blip r:embed="rId3">
            <a:alphaModFix/>
          </a:blip>
          <a:stretch>
            <a:fillRect/>
          </a:stretch>
        </p:blipFill>
        <p:spPr>
          <a:xfrm>
            <a:off x="923925" y="2983263"/>
            <a:ext cx="7296150" cy="533400"/>
          </a:xfrm>
          <a:prstGeom prst="rect">
            <a:avLst/>
          </a:prstGeom>
          <a:noFill/>
          <a:ln>
            <a:noFill/>
          </a:ln>
        </p:spPr>
      </p:pic>
      <p:sp>
        <p:nvSpPr>
          <p:cNvPr id="589" name="Google Shape;589;p27"/>
          <p:cNvSpPr txBox="1"/>
          <p:nvPr/>
        </p:nvSpPr>
        <p:spPr>
          <a:xfrm>
            <a:off x="396450" y="3719975"/>
            <a:ext cx="8160300" cy="8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chemeClr val="dk1"/>
                </a:solidFill>
                <a:uFill>
                  <a:solidFill>
                    <a:srgbClr val="FF0000"/>
                  </a:solidFill>
                </a:uFill>
                <a:latin typeface="Source Sans Pro"/>
                <a:ea typeface="Source Sans Pro"/>
                <a:cs typeface="Source Sans Pro"/>
                <a:sym typeface="Source Sans Pro"/>
              </a:rPr>
              <a:t>La suppression des mots est réalisée</a:t>
            </a:r>
            <a:r>
              <a:rPr lang="en" sz="1800" dirty="0">
                <a:solidFill>
                  <a:schemeClr val="dk1"/>
                </a:solidFill>
                <a:uFill>
                  <a:solidFill>
                    <a:srgbClr val="FF0000"/>
                  </a:solidFill>
                </a:uFill>
                <a:latin typeface="Source Sans Pro"/>
                <a:ea typeface="Source Sans Pro"/>
                <a:cs typeface="Source Sans Pro"/>
                <a:sym typeface="Source Sans Pro"/>
              </a:rPr>
              <a:t> </a:t>
            </a:r>
            <a:r>
              <a:rPr lang="en" sz="1800" dirty="0">
                <a:solidFill>
                  <a:schemeClr val="dk1"/>
                </a:solidFill>
                <a:latin typeface="Source Sans Pro"/>
                <a:ea typeface="Source Sans Pro"/>
                <a:cs typeface="Source Sans Pro"/>
                <a:sym typeface="Source Sans Pro"/>
              </a:rPr>
              <a:t>avec la Tokenization dans l'étape suivante</a:t>
            </a:r>
            <a:endParaRPr sz="18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95" name="Google Shape;595;p28"/>
          <p:cNvPicPr preferRelativeResize="0"/>
          <p:nvPr/>
        </p:nvPicPr>
        <p:blipFill>
          <a:blip r:embed="rId3">
            <a:alphaModFix/>
          </a:blip>
          <a:stretch>
            <a:fillRect/>
          </a:stretch>
        </p:blipFill>
        <p:spPr>
          <a:xfrm>
            <a:off x="2270725" y="698200"/>
            <a:ext cx="5112850" cy="4069400"/>
          </a:xfrm>
          <a:prstGeom prst="rect">
            <a:avLst/>
          </a:prstGeom>
          <a:noFill/>
          <a:ln>
            <a:noFill/>
          </a:ln>
        </p:spPr>
      </p:pic>
      <p:sp>
        <p:nvSpPr>
          <p:cNvPr id="596" name="Google Shape;596;p28"/>
          <p:cNvSpPr txBox="1"/>
          <p:nvPr/>
        </p:nvSpPr>
        <p:spPr>
          <a:xfrm>
            <a:off x="0" y="1880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C78D8"/>
                </a:solidFill>
                <a:latin typeface="Oswald"/>
                <a:ea typeface="Oswald"/>
                <a:cs typeface="Oswald"/>
                <a:sym typeface="Oswald"/>
              </a:rPr>
              <a:t>Ce que contient la liste “stopwords” :</a:t>
            </a:r>
            <a:endParaRPr sz="2000" b="1">
              <a:solidFill>
                <a:srgbClr val="3C78D8"/>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title"/>
          </p:nvPr>
        </p:nvSpPr>
        <p:spPr>
          <a:xfrm>
            <a:off x="1655838" y="312950"/>
            <a:ext cx="1718700" cy="49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Tokenization</a:t>
            </a:r>
            <a:endParaRPr/>
          </a:p>
        </p:txBody>
      </p:sp>
      <p:sp>
        <p:nvSpPr>
          <p:cNvPr id="602" name="Google Shape;602;p29"/>
          <p:cNvSpPr txBox="1"/>
          <p:nvPr/>
        </p:nvSpPr>
        <p:spPr>
          <a:xfrm>
            <a:off x="181575" y="968550"/>
            <a:ext cx="5230500" cy="629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Prenons une description :</a:t>
            </a:r>
            <a:endParaRPr sz="1800">
              <a:solidFill>
                <a:schemeClr val="dk1"/>
              </a:solidFill>
              <a:latin typeface="Source Sans Pro"/>
              <a:ea typeface="Source Sans Pro"/>
              <a:cs typeface="Source Sans Pro"/>
              <a:sym typeface="Source Sans Pro"/>
            </a:endParaRPr>
          </a:p>
        </p:txBody>
      </p:sp>
      <p:sp>
        <p:nvSpPr>
          <p:cNvPr id="603" name="Google Shape;603;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604" name="Google Shape;604;p29"/>
          <p:cNvPicPr preferRelativeResize="0"/>
          <p:nvPr/>
        </p:nvPicPr>
        <p:blipFill>
          <a:blip r:embed="rId3">
            <a:alphaModFix/>
          </a:blip>
          <a:stretch>
            <a:fillRect/>
          </a:stretch>
        </p:blipFill>
        <p:spPr>
          <a:xfrm>
            <a:off x="181575" y="1598250"/>
            <a:ext cx="4269417" cy="914875"/>
          </a:xfrm>
          <a:prstGeom prst="rect">
            <a:avLst/>
          </a:prstGeom>
          <a:noFill/>
          <a:ln>
            <a:noFill/>
          </a:ln>
        </p:spPr>
      </p:pic>
      <p:pic>
        <p:nvPicPr>
          <p:cNvPr id="605" name="Google Shape;605;p29"/>
          <p:cNvPicPr preferRelativeResize="0"/>
          <p:nvPr/>
        </p:nvPicPr>
        <p:blipFill>
          <a:blip r:embed="rId4">
            <a:alphaModFix/>
          </a:blip>
          <a:stretch>
            <a:fillRect/>
          </a:stretch>
        </p:blipFill>
        <p:spPr>
          <a:xfrm>
            <a:off x="181575" y="3175875"/>
            <a:ext cx="4667250" cy="1428750"/>
          </a:xfrm>
          <a:prstGeom prst="rect">
            <a:avLst/>
          </a:prstGeom>
          <a:noFill/>
          <a:ln>
            <a:noFill/>
          </a:ln>
        </p:spPr>
      </p:pic>
      <p:sp>
        <p:nvSpPr>
          <p:cNvPr id="606" name="Google Shape;606;p29"/>
          <p:cNvSpPr txBox="1"/>
          <p:nvPr/>
        </p:nvSpPr>
        <p:spPr>
          <a:xfrm>
            <a:off x="181575" y="2599400"/>
            <a:ext cx="53244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Source Sans Pro"/>
                <a:ea typeface="Source Sans Pro"/>
                <a:cs typeface="Source Sans Pro"/>
                <a:sym typeface="Source Sans Pro"/>
              </a:rPr>
              <a:t>Tout d'abord, nous devons couper la phrase en mots :</a:t>
            </a:r>
            <a:endParaRPr sz="1300">
              <a:latin typeface="Source Sans Pro"/>
              <a:ea typeface="Source Sans Pro"/>
              <a:cs typeface="Source Sans Pro"/>
              <a:sym typeface="Source Sans Pro"/>
            </a:endParaRPr>
          </a:p>
        </p:txBody>
      </p:sp>
      <p:sp>
        <p:nvSpPr>
          <p:cNvPr id="607" name="Google Shape;607;p29"/>
          <p:cNvSpPr/>
          <p:nvPr/>
        </p:nvSpPr>
        <p:spPr>
          <a:xfrm>
            <a:off x="4754475" y="686600"/>
            <a:ext cx="751500" cy="4315800"/>
          </a:xfrm>
          <a:prstGeom prst="rightBrace">
            <a:avLst>
              <a:gd name="adj1" fmla="val 40388"/>
              <a:gd name="adj2" fmla="val 50000"/>
            </a:avLst>
          </a:prstGeom>
          <a:no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3C78D8"/>
              </a:solidFill>
            </a:endParaRPr>
          </a:p>
        </p:txBody>
      </p:sp>
      <p:sp>
        <p:nvSpPr>
          <p:cNvPr id="608" name="Google Shape;608;p29"/>
          <p:cNvSpPr txBox="1"/>
          <p:nvPr/>
        </p:nvSpPr>
        <p:spPr>
          <a:xfrm>
            <a:off x="5505975" y="1217900"/>
            <a:ext cx="3638100" cy="32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Source Sans Pro"/>
                <a:ea typeface="Source Sans Pro"/>
                <a:cs typeface="Source Sans Pro"/>
                <a:sym typeface="Source Sans Pro"/>
              </a:rPr>
              <a:t>Pour ce faire, nous avons utilisé la fonction </a:t>
            </a:r>
            <a:r>
              <a:rPr lang="en" sz="1800" b="1" dirty="0">
                <a:solidFill>
                  <a:schemeClr val="dk1"/>
                </a:solidFill>
                <a:latin typeface="Source Sans Pro"/>
                <a:ea typeface="Source Sans Pro"/>
                <a:cs typeface="Source Sans Pro"/>
                <a:sym typeface="Source Sans Pro"/>
              </a:rPr>
              <a:t>“word_tokenize”</a:t>
            </a:r>
            <a:r>
              <a:rPr lang="en" sz="1800" dirty="0">
                <a:solidFill>
                  <a:schemeClr val="dk1"/>
                </a:solidFill>
                <a:latin typeface="Source Sans Pro"/>
                <a:ea typeface="Source Sans Pro"/>
                <a:cs typeface="Source Sans Pro"/>
                <a:sym typeface="Source Sans Pro"/>
              </a:rPr>
              <a:t> de </a:t>
            </a:r>
            <a:r>
              <a:rPr lang="en" sz="1800" b="1" dirty="0">
                <a:solidFill>
                  <a:schemeClr val="dk1"/>
                </a:solidFill>
                <a:latin typeface="Source Sans Pro"/>
                <a:ea typeface="Source Sans Pro"/>
                <a:cs typeface="Source Sans Pro"/>
                <a:sym typeface="Source Sans Pro"/>
              </a:rPr>
              <a:t>“NLTK”</a:t>
            </a:r>
            <a:r>
              <a:rPr lang="en" sz="1800" dirty="0">
                <a:solidFill>
                  <a:schemeClr val="dk1"/>
                </a:solidFill>
                <a:latin typeface="Source Sans Pro"/>
                <a:ea typeface="Source Sans Pro"/>
                <a:cs typeface="Source Sans Pro"/>
                <a:sym typeface="Source Sans Pro"/>
              </a:rPr>
              <a:t> qui a coupé la phrase en mots et l'a mise dans une liste, ce qui la rend prête pour le"stemming"</a:t>
            </a:r>
            <a:endParaRPr sz="1800" dirty="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1700" b="1" u="sng" dirty="0">
                <a:solidFill>
                  <a:schemeClr val="dk1"/>
                </a:solidFill>
                <a:latin typeface="Source Sans Pro"/>
                <a:ea typeface="Source Sans Pro"/>
                <a:cs typeface="Source Sans Pro"/>
                <a:sym typeface="Source Sans Pro"/>
              </a:rPr>
              <a:t>Remarque</a:t>
            </a:r>
            <a:r>
              <a:rPr lang="en" sz="1800" dirty="0">
                <a:solidFill>
                  <a:schemeClr val="dk1"/>
                </a:solidFill>
                <a:latin typeface="Source Sans Pro"/>
                <a:ea typeface="Source Sans Pro"/>
                <a:cs typeface="Source Sans Pro"/>
                <a:sym typeface="Source Sans Pro"/>
              </a:rPr>
              <a:t>: il y a plusieurs méthodes </a:t>
            </a:r>
            <a:r>
              <a:rPr lang="fr-FR" sz="1800" dirty="0">
                <a:solidFill>
                  <a:schemeClr val="dk1"/>
                </a:solidFill>
                <a:uFill>
                  <a:solidFill>
                    <a:srgbClr val="FF0000"/>
                  </a:solidFill>
                </a:uFill>
                <a:latin typeface="Source Sans Pro"/>
                <a:ea typeface="Source Sans Pro"/>
                <a:cs typeface="Source Sans Pro"/>
                <a:sym typeface="Source Sans Pro"/>
              </a:rPr>
              <a:t>qui</a:t>
            </a:r>
            <a:r>
              <a:rPr lang="en" sz="1800" dirty="0">
                <a:solidFill>
                  <a:schemeClr val="dk1"/>
                </a:solidFill>
                <a:latin typeface="Source Sans Pro"/>
                <a:ea typeface="Source Sans Pro"/>
                <a:cs typeface="Source Sans Pro"/>
                <a:sym typeface="Source Sans Pro"/>
              </a:rPr>
              <a:t> existent dans nltk pour découper une phrase en mots, comme </a:t>
            </a:r>
            <a:r>
              <a:rPr lang="en" sz="1800" b="1" dirty="0">
                <a:solidFill>
                  <a:schemeClr val="dk1"/>
                </a:solidFill>
                <a:latin typeface="Source Sans Pro"/>
                <a:ea typeface="Source Sans Pro"/>
                <a:cs typeface="Source Sans Pro"/>
                <a:sym typeface="Source Sans Pro"/>
              </a:rPr>
              <a:t>“SpaceTokenizer”</a:t>
            </a:r>
            <a:r>
              <a:rPr lang="en" sz="1800" dirty="0">
                <a:solidFill>
                  <a:schemeClr val="dk1"/>
                </a:solidFill>
                <a:latin typeface="Source Sans Pro"/>
                <a:ea typeface="Source Sans Pro"/>
                <a:cs typeface="Source Sans Pro"/>
                <a:sym typeface="Source Sans Pro"/>
              </a:rPr>
              <a:t>, </a:t>
            </a:r>
            <a:r>
              <a:rPr lang="en" sz="1800" b="1" dirty="0">
                <a:solidFill>
                  <a:schemeClr val="dk1"/>
                </a:solidFill>
                <a:latin typeface="Source Sans Pro"/>
                <a:ea typeface="Source Sans Pro"/>
                <a:cs typeface="Source Sans Pro"/>
                <a:sym typeface="Source Sans Pro"/>
              </a:rPr>
              <a:t>“TreeBank”</a:t>
            </a:r>
            <a:r>
              <a:rPr lang="en" sz="1800" dirty="0">
                <a:solidFill>
                  <a:schemeClr val="dk1"/>
                </a:solidFill>
                <a:latin typeface="Source Sans Pro"/>
                <a:ea typeface="Source Sans Pro"/>
                <a:cs typeface="Source Sans Pro"/>
                <a:sym typeface="Source Sans Pro"/>
              </a:rPr>
              <a:t>, </a:t>
            </a:r>
            <a:r>
              <a:rPr lang="en" sz="1800" b="1" dirty="0">
                <a:solidFill>
                  <a:schemeClr val="dk1"/>
                </a:solidFill>
                <a:latin typeface="Source Sans Pro"/>
                <a:ea typeface="Source Sans Pro"/>
                <a:cs typeface="Source Sans Pro"/>
                <a:sym typeface="Source Sans Pro"/>
              </a:rPr>
              <a:t>...</a:t>
            </a:r>
            <a:endParaRPr b="1" dirty="0">
              <a:latin typeface="Source Sans Pro"/>
              <a:ea typeface="Source Sans Pro"/>
              <a:cs typeface="Source Sans Pro"/>
              <a:sym typeface="Source Sans Pro"/>
            </a:endParaRPr>
          </a:p>
          <a:p>
            <a:pPr marL="0" lvl="0" indent="0" algn="l" rtl="0">
              <a:spcBef>
                <a:spcPts val="0"/>
              </a:spcBef>
              <a:spcAft>
                <a:spcPts val="0"/>
              </a:spcAft>
              <a:buNone/>
            </a:pPr>
            <a:endParaRPr dirty="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0"/>
          <p:cNvSpPr txBox="1">
            <a:spLocks noGrp="1"/>
          </p:cNvSpPr>
          <p:nvPr>
            <p:ph type="title"/>
          </p:nvPr>
        </p:nvSpPr>
        <p:spPr>
          <a:xfrm>
            <a:off x="514650" y="433525"/>
            <a:ext cx="6996600" cy="49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Stemming</a:t>
            </a:r>
            <a:endParaRPr/>
          </a:p>
        </p:txBody>
      </p:sp>
      <p:sp>
        <p:nvSpPr>
          <p:cNvPr id="614" name="Google Shape;614;p30"/>
          <p:cNvSpPr txBox="1"/>
          <p:nvPr/>
        </p:nvSpPr>
        <p:spPr>
          <a:xfrm>
            <a:off x="396450" y="923725"/>
            <a:ext cx="8351100" cy="2738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Pour le </a:t>
            </a:r>
            <a:r>
              <a:rPr lang="en" sz="1800" b="1">
                <a:solidFill>
                  <a:schemeClr val="dk1"/>
                </a:solidFill>
                <a:latin typeface="Source Sans Pro"/>
                <a:ea typeface="Source Sans Pro"/>
                <a:cs typeface="Source Sans Pro"/>
                <a:sym typeface="Source Sans Pro"/>
              </a:rPr>
              <a:t>stemming </a:t>
            </a:r>
            <a:r>
              <a:rPr lang="en" sz="1800">
                <a:solidFill>
                  <a:schemeClr val="dk1"/>
                </a:solidFill>
                <a:latin typeface="Source Sans Pro"/>
                <a:ea typeface="Source Sans Pro"/>
                <a:cs typeface="Source Sans Pro"/>
                <a:sym typeface="Source Sans Pro"/>
              </a:rPr>
              <a:t>nous avons testé différents algorithmes fournis par la bibliothèque </a:t>
            </a:r>
            <a:r>
              <a:rPr lang="en" sz="1800" b="1">
                <a:solidFill>
                  <a:schemeClr val="dk1"/>
                </a:solidFill>
                <a:latin typeface="Source Sans Pro"/>
                <a:ea typeface="Source Sans Pro"/>
                <a:cs typeface="Source Sans Pro"/>
                <a:sym typeface="Source Sans Pro"/>
              </a:rPr>
              <a:t>NLTK</a:t>
            </a:r>
            <a:r>
              <a:rPr lang="en" sz="1800">
                <a:solidFill>
                  <a:schemeClr val="dk1"/>
                </a:solidFill>
                <a:latin typeface="Source Sans Pro"/>
                <a:ea typeface="Source Sans Pro"/>
                <a:cs typeface="Source Sans Pro"/>
                <a:sym typeface="Source Sans Pro"/>
              </a:rPr>
              <a:t>. Nous avons finalement retenus trois pertinents : </a:t>
            </a:r>
            <a:r>
              <a:rPr lang="en" sz="1800" b="1">
                <a:solidFill>
                  <a:schemeClr val="dk1"/>
                </a:solidFill>
                <a:latin typeface="Source Sans Pro"/>
                <a:ea typeface="Source Sans Pro"/>
                <a:cs typeface="Source Sans Pro"/>
                <a:sym typeface="Source Sans Pro"/>
              </a:rPr>
              <a:t>Lancaster</a:t>
            </a:r>
            <a:r>
              <a:rPr lang="en" sz="1800">
                <a:solidFill>
                  <a:schemeClr val="dk1"/>
                </a:solidFill>
                <a:latin typeface="Source Sans Pro"/>
                <a:ea typeface="Source Sans Pro"/>
                <a:cs typeface="Source Sans Pro"/>
                <a:sym typeface="Source Sans Pro"/>
              </a:rPr>
              <a:t>, </a:t>
            </a:r>
            <a:r>
              <a:rPr lang="en" sz="1800" b="1">
                <a:solidFill>
                  <a:schemeClr val="dk1"/>
                </a:solidFill>
                <a:latin typeface="Source Sans Pro"/>
                <a:ea typeface="Source Sans Pro"/>
                <a:cs typeface="Source Sans Pro"/>
                <a:sym typeface="Source Sans Pro"/>
              </a:rPr>
              <a:t>Porter </a:t>
            </a:r>
            <a:r>
              <a:rPr lang="en" sz="1800">
                <a:solidFill>
                  <a:schemeClr val="dk1"/>
                </a:solidFill>
                <a:latin typeface="Source Sans Pro"/>
                <a:ea typeface="Source Sans Pro"/>
                <a:cs typeface="Source Sans Pro"/>
                <a:sym typeface="Source Sans Pro"/>
              </a:rPr>
              <a:t>et </a:t>
            </a:r>
            <a:r>
              <a:rPr lang="en" sz="1800" b="1">
                <a:solidFill>
                  <a:schemeClr val="dk1"/>
                </a:solidFill>
                <a:latin typeface="Source Sans Pro"/>
                <a:ea typeface="Source Sans Pro"/>
                <a:cs typeface="Source Sans Pro"/>
                <a:sym typeface="Source Sans Pro"/>
              </a:rPr>
              <a:t>Snowball.</a:t>
            </a:r>
            <a:endParaRPr sz="1800" b="1">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700" b="1">
                <a:solidFill>
                  <a:schemeClr val="dk1"/>
                </a:solidFill>
                <a:latin typeface="Source Sans Pro"/>
                <a:ea typeface="Source Sans Pro"/>
                <a:cs typeface="Source Sans Pro"/>
                <a:sym typeface="Source Sans Pro"/>
              </a:rPr>
              <a:t>Lancaster</a:t>
            </a:r>
            <a:r>
              <a:rPr lang="en" sz="1700">
                <a:solidFill>
                  <a:schemeClr val="dk1"/>
                </a:solidFill>
                <a:latin typeface="Source Sans Pro"/>
                <a:ea typeface="Source Sans Pro"/>
                <a:cs typeface="Source Sans Pro"/>
                <a:sym typeface="Source Sans Pro"/>
              </a:rPr>
              <a:t>, </a:t>
            </a:r>
            <a:r>
              <a:rPr lang="en" sz="1700" b="1">
                <a:solidFill>
                  <a:schemeClr val="dk1"/>
                </a:solidFill>
                <a:latin typeface="Source Sans Pro"/>
                <a:ea typeface="Source Sans Pro"/>
                <a:cs typeface="Source Sans Pro"/>
                <a:sym typeface="Source Sans Pro"/>
              </a:rPr>
              <a:t>Porter</a:t>
            </a:r>
            <a:r>
              <a:rPr lang="en" sz="1800">
                <a:solidFill>
                  <a:schemeClr val="dk1"/>
                </a:solidFill>
                <a:latin typeface="Source Sans Pro"/>
                <a:ea typeface="Source Sans Pro"/>
                <a:cs typeface="Source Sans Pro"/>
                <a:sym typeface="Source Sans Pro"/>
              </a:rPr>
              <a:t> sont adaptés pour le langage anglais, toutefois </a:t>
            </a:r>
            <a:r>
              <a:rPr lang="en" sz="1800" b="1">
                <a:solidFill>
                  <a:schemeClr val="dk1"/>
                </a:solidFill>
                <a:latin typeface="Source Sans Pro"/>
                <a:ea typeface="Source Sans Pro"/>
                <a:cs typeface="Source Sans Pro"/>
                <a:sym typeface="Source Sans Pro"/>
              </a:rPr>
              <a:t>NLTK </a:t>
            </a:r>
            <a:r>
              <a:rPr lang="en" sz="1800">
                <a:solidFill>
                  <a:schemeClr val="dk1"/>
                </a:solidFill>
                <a:latin typeface="Source Sans Pro"/>
                <a:ea typeface="Source Sans Pro"/>
                <a:cs typeface="Source Sans Pro"/>
                <a:sym typeface="Source Sans Pro"/>
              </a:rPr>
              <a:t>fournit d'autres algorithmes si l'on désire utiliser une langue différente, comme </a:t>
            </a:r>
            <a:r>
              <a:rPr lang="en" sz="1700" b="1">
                <a:solidFill>
                  <a:schemeClr val="dk1"/>
                </a:solidFill>
                <a:latin typeface="Source Sans Pro"/>
                <a:ea typeface="Source Sans Pro"/>
                <a:cs typeface="Source Sans Pro"/>
                <a:sym typeface="Source Sans Pro"/>
              </a:rPr>
              <a:t>Snowball</a:t>
            </a:r>
            <a:r>
              <a:rPr lang="en" sz="1800">
                <a:solidFill>
                  <a:schemeClr val="dk1"/>
                </a:solidFill>
                <a:latin typeface="Source Sans Pro"/>
                <a:ea typeface="Source Sans Pro"/>
                <a:cs typeface="Source Sans Pro"/>
                <a:sym typeface="Source Sans Pro"/>
              </a:rPr>
              <a:t>.</a:t>
            </a:r>
            <a:endParaRPr sz="1800">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800" b="1">
                <a:solidFill>
                  <a:schemeClr val="dk1"/>
                </a:solidFill>
                <a:latin typeface="Source Sans Pro"/>
                <a:ea typeface="Source Sans Pro"/>
                <a:cs typeface="Source Sans Pro"/>
                <a:sym typeface="Source Sans Pro"/>
              </a:rPr>
              <a:t>Snowball </a:t>
            </a:r>
            <a:r>
              <a:rPr lang="en" sz="1800">
                <a:solidFill>
                  <a:schemeClr val="dk1"/>
                </a:solidFill>
                <a:latin typeface="Source Sans Pro"/>
                <a:ea typeface="Source Sans Pro"/>
                <a:cs typeface="Source Sans Pro"/>
                <a:sym typeface="Source Sans Pro"/>
              </a:rPr>
              <a:t>est l'un des stemmers qui supportent d'autres langues</a:t>
            </a:r>
            <a:endParaRPr sz="1800">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800">
                <a:solidFill>
                  <a:schemeClr val="dk1"/>
                </a:solidFill>
                <a:latin typeface="Source Sans Pro"/>
                <a:ea typeface="Source Sans Pro"/>
                <a:cs typeface="Source Sans Pro"/>
                <a:sym typeface="Source Sans Pro"/>
              </a:rPr>
              <a:t>Prenons la description précédente dans sa nouvelle forme tokenisée:</a:t>
            </a:r>
            <a:endParaRPr sz="1800">
              <a:solidFill>
                <a:schemeClr val="dk1"/>
              </a:solidFill>
              <a:latin typeface="Source Sans Pro"/>
              <a:ea typeface="Source Sans Pro"/>
              <a:cs typeface="Source Sans Pro"/>
              <a:sym typeface="Source Sans Pro"/>
            </a:endParaRPr>
          </a:p>
        </p:txBody>
      </p:sp>
      <p:sp>
        <p:nvSpPr>
          <p:cNvPr id="615" name="Google Shape;615;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616" name="Google Shape;616;p30"/>
          <p:cNvPicPr preferRelativeResize="0"/>
          <p:nvPr/>
        </p:nvPicPr>
        <p:blipFill>
          <a:blip r:embed="rId3">
            <a:alphaModFix/>
          </a:blip>
          <a:stretch>
            <a:fillRect/>
          </a:stretch>
        </p:blipFill>
        <p:spPr>
          <a:xfrm>
            <a:off x="2238375" y="3505925"/>
            <a:ext cx="4667250" cy="97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1"/>
          <p:cNvSpPr txBox="1">
            <a:spLocks noGrp="1"/>
          </p:cNvSpPr>
          <p:nvPr>
            <p:ph type="body" idx="1"/>
          </p:nvPr>
        </p:nvSpPr>
        <p:spPr>
          <a:xfrm>
            <a:off x="954475" y="326175"/>
            <a:ext cx="7235100" cy="91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Les résultats des tests, effectués avant suppression de la ponctuation, sont les suivants : </a:t>
            </a:r>
            <a:endParaRPr/>
          </a:p>
        </p:txBody>
      </p:sp>
      <p:sp>
        <p:nvSpPr>
          <p:cNvPr id="622" name="Google Shape;6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623" name="Google Shape;623;p31"/>
          <p:cNvPicPr preferRelativeResize="0"/>
          <p:nvPr/>
        </p:nvPicPr>
        <p:blipFill>
          <a:blip r:embed="rId3">
            <a:alphaModFix/>
          </a:blip>
          <a:stretch>
            <a:fillRect/>
          </a:stretch>
        </p:blipFill>
        <p:spPr>
          <a:xfrm>
            <a:off x="1704463" y="1342875"/>
            <a:ext cx="5735075" cy="1580075"/>
          </a:xfrm>
          <a:prstGeom prst="rect">
            <a:avLst/>
          </a:prstGeom>
          <a:noFill/>
          <a:ln>
            <a:noFill/>
          </a:ln>
        </p:spPr>
      </p:pic>
      <p:sp>
        <p:nvSpPr>
          <p:cNvPr id="624" name="Google Shape;624;p31"/>
          <p:cNvSpPr txBox="1"/>
          <p:nvPr/>
        </p:nvSpPr>
        <p:spPr>
          <a:xfrm>
            <a:off x="903013" y="3021650"/>
            <a:ext cx="7338000" cy="12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Évidemment, les stemmers </a:t>
            </a:r>
            <a:r>
              <a:rPr lang="en" sz="1800" b="1">
                <a:solidFill>
                  <a:schemeClr val="dk1"/>
                </a:solidFill>
                <a:latin typeface="Source Sans Pro"/>
                <a:ea typeface="Source Sans Pro"/>
                <a:cs typeface="Source Sans Pro"/>
                <a:sym typeface="Source Sans Pro"/>
              </a:rPr>
              <a:t>Porter </a:t>
            </a:r>
            <a:r>
              <a:rPr lang="en" sz="1800">
                <a:solidFill>
                  <a:schemeClr val="dk1"/>
                </a:solidFill>
                <a:latin typeface="Source Sans Pro"/>
                <a:ea typeface="Source Sans Pro"/>
                <a:cs typeface="Source Sans Pro"/>
                <a:sym typeface="Source Sans Pro"/>
              </a:rPr>
              <a:t>et </a:t>
            </a:r>
            <a:r>
              <a:rPr lang="en" sz="1800" b="1">
                <a:solidFill>
                  <a:schemeClr val="dk1"/>
                </a:solidFill>
                <a:latin typeface="Source Sans Pro"/>
                <a:ea typeface="Source Sans Pro"/>
                <a:cs typeface="Source Sans Pro"/>
                <a:sym typeface="Source Sans Pro"/>
              </a:rPr>
              <a:t>Snowball </a:t>
            </a:r>
            <a:r>
              <a:rPr lang="en" sz="1800">
                <a:solidFill>
                  <a:schemeClr val="dk1"/>
                </a:solidFill>
                <a:latin typeface="Source Sans Pro"/>
                <a:ea typeface="Source Sans Pro"/>
                <a:cs typeface="Source Sans Pro"/>
                <a:sym typeface="Source Sans Pro"/>
              </a:rPr>
              <a:t>ont les bons résultats,</a:t>
            </a:r>
            <a:endParaRPr sz="18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Mais nous avons juste besoin de l'un d'eux,  nous avons fait nos recherches et nous avons découvert que </a:t>
            </a:r>
            <a:r>
              <a:rPr lang="en" sz="1800" b="1">
                <a:solidFill>
                  <a:schemeClr val="dk1"/>
                </a:solidFill>
                <a:latin typeface="Source Sans Pro"/>
                <a:ea typeface="Source Sans Pro"/>
                <a:cs typeface="Source Sans Pro"/>
                <a:sym typeface="Source Sans Pro"/>
              </a:rPr>
              <a:t>Snowball </a:t>
            </a:r>
            <a:r>
              <a:rPr lang="en" sz="1800">
                <a:solidFill>
                  <a:schemeClr val="dk1"/>
                </a:solidFill>
                <a:latin typeface="Source Sans Pro"/>
                <a:ea typeface="Source Sans Pro"/>
                <a:cs typeface="Source Sans Pro"/>
                <a:sym typeface="Source Sans Pro"/>
              </a:rPr>
              <a:t>est meilleur que </a:t>
            </a:r>
            <a:r>
              <a:rPr lang="en" sz="1800" b="1">
                <a:solidFill>
                  <a:schemeClr val="dk1"/>
                </a:solidFill>
                <a:latin typeface="Source Sans Pro"/>
                <a:ea typeface="Source Sans Pro"/>
                <a:cs typeface="Source Sans Pro"/>
                <a:sym typeface="Source Sans Pro"/>
              </a:rPr>
              <a:t>Porter.</a:t>
            </a:r>
            <a:endParaRPr sz="1800" b="1">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Car il est plus rapide que </a:t>
            </a:r>
            <a:r>
              <a:rPr lang="en" sz="1800" b="1">
                <a:solidFill>
                  <a:schemeClr val="dk1"/>
                </a:solidFill>
                <a:latin typeface="Source Sans Pro"/>
                <a:ea typeface="Source Sans Pro"/>
                <a:cs typeface="Source Sans Pro"/>
                <a:sym typeface="Source Sans Pro"/>
              </a:rPr>
              <a:t>Porter</a:t>
            </a:r>
            <a:r>
              <a:rPr lang="en" sz="1800">
                <a:solidFill>
                  <a:schemeClr val="dk1"/>
                </a:solidFill>
                <a:latin typeface="Source Sans Pro"/>
                <a:ea typeface="Source Sans Pro"/>
                <a:cs typeface="Source Sans Pro"/>
                <a:sym typeface="Source Sans Pro"/>
              </a:rPr>
              <a:t>.</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81" name="Google Shape;481;p14"/>
          <p:cNvSpPr txBox="1">
            <a:spLocks noGrp="1"/>
          </p:cNvSpPr>
          <p:nvPr>
            <p:ph type="title" idx="4294967295"/>
          </p:nvPr>
        </p:nvSpPr>
        <p:spPr>
          <a:xfrm>
            <a:off x="1073700" y="67525"/>
            <a:ext cx="6996600" cy="7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SOMMAIRE</a:t>
            </a:r>
            <a:endParaRPr sz="4000"/>
          </a:p>
        </p:txBody>
      </p:sp>
      <p:sp>
        <p:nvSpPr>
          <p:cNvPr id="482" name="Google Shape;482;p14"/>
          <p:cNvSpPr txBox="1"/>
          <p:nvPr/>
        </p:nvSpPr>
        <p:spPr>
          <a:xfrm>
            <a:off x="1175400" y="1965100"/>
            <a:ext cx="6741300" cy="2207100"/>
          </a:xfrm>
          <a:prstGeom prst="rect">
            <a:avLst/>
          </a:prstGeom>
          <a:noFill/>
          <a:ln>
            <a:noFill/>
          </a:ln>
        </p:spPr>
        <p:txBody>
          <a:bodyPr spcFirstLastPara="1" wrap="square" lIns="91425" tIns="91425" rIns="91425" bIns="91425" anchor="t" anchorCtr="0">
            <a:noAutofit/>
          </a:bodyPr>
          <a:lstStyle/>
          <a:p>
            <a:pPr marL="457200" lvl="0" indent="-355600" algn="l" rtl="0">
              <a:spcBef>
                <a:spcPts val="600"/>
              </a:spcBef>
              <a:spcAft>
                <a:spcPts val="0"/>
              </a:spcAft>
              <a:buClr>
                <a:srgbClr val="3C78D8"/>
              </a:buClr>
              <a:buSzPts val="2000"/>
              <a:buFont typeface="Source Sans Pro"/>
              <a:buAutoNum type="arabicPeriod"/>
            </a:pPr>
            <a:r>
              <a:rPr lang="en" sz="2000" b="1">
                <a:solidFill>
                  <a:srgbClr val="3C78D8"/>
                </a:solidFill>
                <a:latin typeface="Source Sans Pro"/>
                <a:ea typeface="Source Sans Pro"/>
                <a:cs typeface="Source Sans Pro"/>
                <a:sym typeface="Source Sans Pro"/>
              </a:rPr>
              <a:t>Introduction</a:t>
            </a:r>
            <a:endParaRPr sz="2000" b="1">
              <a:solidFill>
                <a:srgbClr val="3C78D8"/>
              </a:solidFill>
              <a:latin typeface="Source Sans Pro"/>
              <a:ea typeface="Source Sans Pro"/>
              <a:cs typeface="Source Sans Pro"/>
              <a:sym typeface="Source Sans Pro"/>
            </a:endParaRPr>
          </a:p>
          <a:p>
            <a:pPr marL="457200" lvl="0" indent="-355600" algn="l" rtl="0">
              <a:lnSpc>
                <a:spcPct val="115000"/>
              </a:lnSpc>
              <a:spcBef>
                <a:spcPts val="0"/>
              </a:spcBef>
              <a:spcAft>
                <a:spcPts val="0"/>
              </a:spcAft>
              <a:buClr>
                <a:srgbClr val="3C78D8"/>
              </a:buClr>
              <a:buSzPts val="2000"/>
              <a:buFont typeface="Source Sans Pro"/>
              <a:buAutoNum type="arabicPeriod"/>
            </a:pPr>
            <a:r>
              <a:rPr lang="en" sz="2000" b="1">
                <a:solidFill>
                  <a:srgbClr val="3C78D8"/>
                </a:solidFill>
                <a:latin typeface="Source Sans Pro"/>
                <a:ea typeface="Source Sans Pro"/>
                <a:cs typeface="Source Sans Pro"/>
                <a:sym typeface="Source Sans Pro"/>
              </a:rPr>
              <a:t>La méthode de recommandation Basé sur le Contenu</a:t>
            </a:r>
            <a:endParaRPr sz="2000" b="1">
              <a:solidFill>
                <a:srgbClr val="3C78D8"/>
              </a:solidFill>
              <a:latin typeface="Source Sans Pro"/>
              <a:ea typeface="Source Sans Pro"/>
              <a:cs typeface="Source Sans Pro"/>
              <a:sym typeface="Source Sans Pro"/>
            </a:endParaRPr>
          </a:p>
          <a:p>
            <a:pPr marL="457200" lvl="0" indent="-355600" algn="l" rtl="0">
              <a:lnSpc>
                <a:spcPct val="115000"/>
              </a:lnSpc>
              <a:spcBef>
                <a:spcPts val="0"/>
              </a:spcBef>
              <a:spcAft>
                <a:spcPts val="0"/>
              </a:spcAft>
              <a:buClr>
                <a:srgbClr val="3C78D8"/>
              </a:buClr>
              <a:buSzPts val="2000"/>
              <a:buFont typeface="Source Sans Pro"/>
              <a:buAutoNum type="arabicPeriod"/>
            </a:pPr>
            <a:r>
              <a:rPr lang="en" sz="2000" b="1">
                <a:solidFill>
                  <a:srgbClr val="3C78D8"/>
                </a:solidFill>
                <a:latin typeface="Source Sans Pro"/>
                <a:ea typeface="Source Sans Pro"/>
                <a:cs typeface="Source Sans Pro"/>
                <a:sym typeface="Source Sans Pro"/>
              </a:rPr>
              <a:t>La méthode du Filtrage Collaboratif</a:t>
            </a:r>
            <a:endParaRPr sz="2000" b="1">
              <a:solidFill>
                <a:srgbClr val="3C78D8"/>
              </a:solidFill>
              <a:latin typeface="Source Sans Pro"/>
              <a:ea typeface="Source Sans Pro"/>
              <a:cs typeface="Source Sans Pro"/>
              <a:sym typeface="Source Sans Pro"/>
            </a:endParaRPr>
          </a:p>
          <a:p>
            <a:pPr marL="457200" lvl="0" indent="-355600" algn="l" rtl="0">
              <a:lnSpc>
                <a:spcPct val="115000"/>
              </a:lnSpc>
              <a:spcBef>
                <a:spcPts val="0"/>
              </a:spcBef>
              <a:spcAft>
                <a:spcPts val="0"/>
              </a:spcAft>
              <a:buClr>
                <a:srgbClr val="3C78D8"/>
              </a:buClr>
              <a:buSzPts val="2000"/>
              <a:buFont typeface="Source Sans Pro"/>
              <a:buAutoNum type="arabicPeriod"/>
            </a:pPr>
            <a:r>
              <a:rPr lang="en" sz="2000" b="1">
                <a:solidFill>
                  <a:srgbClr val="3C78D8"/>
                </a:solidFill>
                <a:latin typeface="Source Sans Pro"/>
                <a:ea typeface="Source Sans Pro"/>
                <a:cs typeface="Source Sans Pro"/>
                <a:sym typeface="Source Sans Pro"/>
              </a:rPr>
              <a:t>Analyse de données «Jupyter Notebook»</a:t>
            </a:r>
            <a:endParaRPr sz="2000">
              <a:solidFill>
                <a:srgbClr val="404040"/>
              </a:solidFill>
            </a:endParaRPr>
          </a:p>
          <a:p>
            <a:pPr marL="457200" lvl="0" indent="-355600" algn="l" rtl="0">
              <a:lnSpc>
                <a:spcPct val="115000"/>
              </a:lnSpc>
              <a:spcBef>
                <a:spcPts val="0"/>
              </a:spcBef>
              <a:spcAft>
                <a:spcPts val="0"/>
              </a:spcAft>
              <a:buClr>
                <a:srgbClr val="3C78D8"/>
              </a:buClr>
              <a:buSzPts val="2000"/>
              <a:buFont typeface="Source Sans Pro"/>
              <a:buAutoNum type="arabicPeriod"/>
            </a:pPr>
            <a:r>
              <a:rPr lang="en" sz="2000" b="1">
                <a:solidFill>
                  <a:srgbClr val="3C78D8"/>
                </a:solidFill>
                <a:latin typeface="Source Sans Pro"/>
                <a:ea typeface="Source Sans Pro"/>
                <a:cs typeface="Source Sans Pro"/>
                <a:sym typeface="Source Sans Pro"/>
              </a:rPr>
              <a:t>Conclusion</a:t>
            </a:r>
            <a:endParaRPr sz="2000" b="1">
              <a:solidFill>
                <a:srgbClr val="3C78D8"/>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2"/>
          <p:cNvSpPr txBox="1">
            <a:spLocks noGrp="1"/>
          </p:cNvSpPr>
          <p:nvPr>
            <p:ph type="title"/>
          </p:nvPr>
        </p:nvSpPr>
        <p:spPr>
          <a:xfrm>
            <a:off x="1073700" y="1544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C78D8"/>
                </a:solidFill>
              </a:rPr>
              <a:t>3 ÈME ÉTAPE: </a:t>
            </a:r>
            <a:endParaRPr>
              <a:solidFill>
                <a:srgbClr val="3C78D8"/>
              </a:solidFill>
            </a:endParaRPr>
          </a:p>
          <a:p>
            <a:pPr marL="0" lvl="0" indent="0" algn="ctr" rtl="0">
              <a:spcBef>
                <a:spcPts val="0"/>
              </a:spcBef>
              <a:spcAft>
                <a:spcPts val="0"/>
              </a:spcAft>
              <a:buNone/>
            </a:pPr>
            <a:r>
              <a:rPr lang="en"/>
              <a:t>CALCUL DE SIMILARITÉ</a:t>
            </a:r>
            <a:endParaRPr/>
          </a:p>
        </p:txBody>
      </p:sp>
      <p:sp>
        <p:nvSpPr>
          <p:cNvPr id="630" name="Google Shape;630;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31" name="Google Shape;631;p32"/>
          <p:cNvSpPr txBox="1"/>
          <p:nvPr/>
        </p:nvSpPr>
        <p:spPr>
          <a:xfrm>
            <a:off x="1020900" y="937375"/>
            <a:ext cx="6787500" cy="9282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800">
                <a:solidFill>
                  <a:schemeClr val="dk1"/>
                </a:solidFill>
                <a:latin typeface="Source Sans Pro"/>
                <a:ea typeface="Source Sans Pro"/>
                <a:cs typeface="Source Sans Pro"/>
                <a:sym typeface="Source Sans Pro"/>
              </a:rPr>
              <a:t>Comme vous pouvez le voir, nous approchons de la fin de notre système de recommandation, Il nous suffit de :</a:t>
            </a:r>
            <a:endParaRPr sz="1800">
              <a:solidFill>
                <a:schemeClr val="dk1"/>
              </a:solidFill>
              <a:latin typeface="Source Sans Pro"/>
              <a:ea typeface="Source Sans Pro"/>
              <a:cs typeface="Source Sans Pro"/>
              <a:sym typeface="Source Sans Pro"/>
            </a:endParaRPr>
          </a:p>
          <a:p>
            <a:pPr marL="457200" lvl="0" indent="0" algn="l" rtl="0">
              <a:lnSpc>
                <a:spcPct val="150000"/>
              </a:lnSpc>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632" name="Google Shape;632;p32"/>
          <p:cNvSpPr txBox="1"/>
          <p:nvPr/>
        </p:nvSpPr>
        <p:spPr>
          <a:xfrm>
            <a:off x="134400" y="2044813"/>
            <a:ext cx="8560500" cy="2535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Créer une </a:t>
            </a:r>
            <a:r>
              <a:rPr lang="en" sz="1800" b="1">
                <a:solidFill>
                  <a:schemeClr val="dk1"/>
                </a:solidFill>
                <a:latin typeface="Source Sans Pro"/>
                <a:ea typeface="Source Sans Pro"/>
                <a:cs typeface="Source Sans Pro"/>
                <a:sym typeface="Source Sans Pro"/>
              </a:rPr>
              <a:t>matrice Binaire</a:t>
            </a:r>
            <a:r>
              <a:rPr lang="en" sz="1800">
                <a:solidFill>
                  <a:schemeClr val="dk1"/>
                </a:solidFill>
                <a:latin typeface="Source Sans Pro"/>
                <a:ea typeface="Source Sans Pro"/>
                <a:cs typeface="Source Sans Pro"/>
                <a:sym typeface="Source Sans Pro"/>
              </a:rPr>
              <a:t> : Cette matrice a le nombre de produits comme nombre de lignes et le nombre total de mots uniques après le </a:t>
            </a:r>
            <a:r>
              <a:rPr lang="en" sz="1800" b="1">
                <a:solidFill>
                  <a:schemeClr val="dk1"/>
                </a:solidFill>
                <a:latin typeface="Source Sans Pro"/>
                <a:ea typeface="Source Sans Pro"/>
                <a:cs typeface="Source Sans Pro"/>
                <a:sym typeface="Source Sans Pro"/>
              </a:rPr>
              <a:t>stemming</a:t>
            </a:r>
            <a:r>
              <a:rPr lang="en" sz="1800">
                <a:solidFill>
                  <a:schemeClr val="dk1"/>
                </a:solidFill>
                <a:latin typeface="Source Sans Pro"/>
                <a:ea typeface="Source Sans Pro"/>
                <a:cs typeface="Source Sans Pro"/>
                <a:sym typeface="Source Sans Pro"/>
              </a:rPr>
              <a:t> comme nombre de colonnes, la matrice dont les coefficients sont soit 1 si le mot existe, soit  0 sinon.</a:t>
            </a:r>
            <a:endParaRPr sz="1800">
              <a:solidFill>
                <a:schemeClr val="dk1"/>
              </a:solidFill>
              <a:latin typeface="Source Sans Pro"/>
              <a:ea typeface="Source Sans Pro"/>
              <a:cs typeface="Source Sans Pro"/>
              <a:sym typeface="Source Sans Pro"/>
            </a:endParaRPr>
          </a:p>
          <a:p>
            <a:pPr marL="1371600" lvl="0" indent="0" algn="l" rtl="0">
              <a:lnSpc>
                <a:spcPct val="115000"/>
              </a:lnSpc>
              <a:spcBef>
                <a:spcPts val="0"/>
              </a:spcBef>
              <a:spcAft>
                <a:spcPts val="0"/>
              </a:spcAft>
              <a:buNone/>
            </a:pPr>
            <a:endParaRPr sz="1800">
              <a:solidFill>
                <a:schemeClr val="dk1"/>
              </a:solidFill>
              <a:latin typeface="Source Sans Pro"/>
              <a:ea typeface="Source Sans Pro"/>
              <a:cs typeface="Source Sans Pro"/>
              <a:sym typeface="Source Sans Pro"/>
            </a:endParaRPr>
          </a:p>
          <a:p>
            <a:pPr marL="457200" lvl="0" indent="-342900" algn="l" rtl="0">
              <a:lnSpc>
                <a:spcPct val="115000"/>
              </a:lnSpc>
              <a:spcBef>
                <a:spcPts val="0"/>
              </a:spcBef>
              <a:spcAft>
                <a:spcPts val="0"/>
              </a:spcAft>
              <a:buClr>
                <a:schemeClr val="dk1"/>
              </a:buClr>
              <a:buSzPts val="1800"/>
              <a:buFont typeface="Source Sans Pro"/>
              <a:buAutoNum type="arabicPeriod"/>
            </a:pPr>
            <a:r>
              <a:rPr lang="en" sz="1800">
                <a:solidFill>
                  <a:schemeClr val="dk1"/>
                </a:solidFill>
                <a:latin typeface="Source Sans Pro"/>
                <a:ea typeface="Source Sans Pro"/>
                <a:cs typeface="Source Sans Pro"/>
                <a:sym typeface="Source Sans Pro"/>
              </a:rPr>
              <a:t>À partir des informations de la matrice binaire, nous allons créer </a:t>
            </a:r>
            <a:r>
              <a:rPr lang="en" sz="1800" b="1">
                <a:solidFill>
                  <a:schemeClr val="dk1"/>
                </a:solidFill>
                <a:latin typeface="Source Sans Pro"/>
                <a:ea typeface="Source Sans Pro"/>
                <a:cs typeface="Source Sans Pro"/>
                <a:sym typeface="Source Sans Pro"/>
              </a:rPr>
              <a:t>une matrice carrée  de Similitude Cosinus</a:t>
            </a:r>
            <a:r>
              <a:rPr lang="en" sz="1800">
                <a:solidFill>
                  <a:schemeClr val="dk1"/>
                </a:solidFill>
                <a:latin typeface="Source Sans Pro"/>
                <a:ea typeface="Source Sans Pro"/>
                <a:cs typeface="Source Sans Pro"/>
                <a:sym typeface="Source Sans Pro"/>
              </a:rPr>
              <a:t>, qui a  le nombre de produits comme nombre de lignes et de colonnes, et ici on peut comparer un article avec un autre.</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38" name="Google Shape;638;p33"/>
          <p:cNvSpPr txBox="1"/>
          <p:nvPr/>
        </p:nvSpPr>
        <p:spPr>
          <a:xfrm>
            <a:off x="501600" y="228325"/>
            <a:ext cx="5487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Source Sans Pro"/>
                <a:ea typeface="Source Sans Pro"/>
                <a:cs typeface="Source Sans Pro"/>
                <a:sym typeface="Source Sans Pro"/>
              </a:rPr>
              <a:t>1.</a:t>
            </a:r>
            <a:endParaRPr sz="3000">
              <a:latin typeface="Source Sans Pro"/>
              <a:ea typeface="Source Sans Pro"/>
              <a:cs typeface="Source Sans Pro"/>
              <a:sym typeface="Source Sans Pro"/>
            </a:endParaRPr>
          </a:p>
        </p:txBody>
      </p:sp>
      <p:pic>
        <p:nvPicPr>
          <p:cNvPr id="639" name="Google Shape;639;p33"/>
          <p:cNvPicPr preferRelativeResize="0"/>
          <p:nvPr/>
        </p:nvPicPr>
        <p:blipFill>
          <a:blip r:embed="rId3">
            <a:alphaModFix/>
          </a:blip>
          <a:stretch>
            <a:fillRect/>
          </a:stretch>
        </p:blipFill>
        <p:spPr>
          <a:xfrm>
            <a:off x="5244800" y="1011913"/>
            <a:ext cx="3419475" cy="1981200"/>
          </a:xfrm>
          <a:prstGeom prst="rect">
            <a:avLst/>
          </a:prstGeom>
          <a:noFill/>
          <a:ln>
            <a:noFill/>
          </a:ln>
        </p:spPr>
      </p:pic>
      <p:pic>
        <p:nvPicPr>
          <p:cNvPr id="640" name="Google Shape;640;p33"/>
          <p:cNvPicPr preferRelativeResize="0"/>
          <p:nvPr/>
        </p:nvPicPr>
        <p:blipFill>
          <a:blip r:embed="rId4">
            <a:alphaModFix/>
          </a:blip>
          <a:stretch>
            <a:fillRect/>
          </a:stretch>
        </p:blipFill>
        <p:spPr>
          <a:xfrm>
            <a:off x="489250" y="1011925"/>
            <a:ext cx="3409950" cy="2609850"/>
          </a:xfrm>
          <a:prstGeom prst="rect">
            <a:avLst/>
          </a:prstGeom>
          <a:noFill/>
          <a:ln>
            <a:noFill/>
          </a:ln>
        </p:spPr>
      </p:pic>
      <p:sp>
        <p:nvSpPr>
          <p:cNvPr id="641" name="Google Shape;641;p33"/>
          <p:cNvSpPr txBox="1"/>
          <p:nvPr/>
        </p:nvSpPr>
        <p:spPr>
          <a:xfrm>
            <a:off x="5244800" y="228325"/>
            <a:ext cx="5487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Source Sans Pro"/>
                <a:ea typeface="Source Sans Pro"/>
                <a:cs typeface="Source Sans Pro"/>
                <a:sym typeface="Source Sans Pro"/>
              </a:rPr>
              <a:t>2.</a:t>
            </a:r>
            <a:endParaRPr sz="3000">
              <a:latin typeface="Source Sans Pro"/>
              <a:ea typeface="Source Sans Pro"/>
              <a:cs typeface="Source Sans Pro"/>
              <a:sym typeface="Source Sans Pro"/>
            </a:endParaRPr>
          </a:p>
        </p:txBody>
      </p:sp>
      <p:sp>
        <p:nvSpPr>
          <p:cNvPr id="642" name="Google Shape;642;p33"/>
          <p:cNvSpPr txBox="1"/>
          <p:nvPr/>
        </p:nvSpPr>
        <p:spPr>
          <a:xfrm>
            <a:off x="1050300" y="3693600"/>
            <a:ext cx="7338000" cy="10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solidFill>
                  <a:schemeClr val="dk1"/>
                </a:solidFill>
                <a:latin typeface="Source Sans Pro"/>
                <a:ea typeface="Source Sans Pro"/>
                <a:cs typeface="Source Sans Pro"/>
                <a:sym typeface="Source Sans Pro"/>
              </a:rPr>
              <a:t>Remarque:</a:t>
            </a:r>
            <a:r>
              <a:rPr lang="en" sz="1800" dirty="0">
                <a:solidFill>
                  <a:schemeClr val="dk1"/>
                </a:solidFill>
                <a:latin typeface="Source Sans Pro"/>
                <a:ea typeface="Source Sans Pro"/>
                <a:cs typeface="Source Sans Pro"/>
                <a:sym typeface="Source Sans Pro"/>
              </a:rPr>
              <a:t> tout ce que vous voyez en dehors de la bordure rouge est un moyen </a:t>
            </a:r>
            <a:r>
              <a:rPr lang="en" sz="1800" dirty="0">
                <a:solidFill>
                  <a:schemeClr val="tx1">
                    <a:lumMod val="50000"/>
                  </a:schemeClr>
                </a:solidFill>
                <a:uFill>
                  <a:solidFill>
                    <a:srgbClr val="FF0000"/>
                  </a:solidFill>
                </a:uFill>
                <a:latin typeface="Source Sans Pro"/>
                <a:ea typeface="Source Sans Pro"/>
                <a:cs typeface="Source Sans Pro"/>
                <a:sym typeface="Source Sans Pro"/>
              </a:rPr>
              <a:t>d'expo</a:t>
            </a:r>
            <a:r>
              <a:rPr lang="fr-FR" sz="1800" dirty="0">
                <a:solidFill>
                  <a:schemeClr val="tx1">
                    <a:lumMod val="50000"/>
                  </a:schemeClr>
                </a:solidFill>
                <a:uFill>
                  <a:solidFill>
                    <a:srgbClr val="FF0000"/>
                  </a:solidFill>
                </a:uFill>
                <a:latin typeface="Source Sans Pro"/>
                <a:ea typeface="Source Sans Pro"/>
                <a:cs typeface="Source Sans Pro"/>
                <a:sym typeface="Source Sans Pro"/>
              </a:rPr>
              <a:t>rt </a:t>
            </a:r>
            <a:r>
              <a:rPr lang="fr-FR" sz="1800" dirty="0">
                <a:solidFill>
                  <a:schemeClr val="dk1"/>
                </a:solidFill>
                <a:latin typeface="Source Sans Pro"/>
                <a:ea typeface="Source Sans Pro"/>
                <a:cs typeface="Source Sans Pro"/>
                <a:sym typeface="Source Sans Pro"/>
              </a:rPr>
              <a:t>de</a:t>
            </a:r>
            <a:r>
              <a:rPr lang="en" sz="1800" dirty="0">
                <a:solidFill>
                  <a:schemeClr val="dk1"/>
                </a:solidFill>
                <a:latin typeface="Source Sans Pro"/>
                <a:ea typeface="Source Sans Pro"/>
                <a:cs typeface="Source Sans Pro"/>
                <a:sym typeface="Source Sans Pro"/>
              </a:rPr>
              <a:t> la matrice et de la placer dans un fichier Excel, juste pour voir toutes les données que vous avez dessus</a:t>
            </a:r>
            <a:endParaRPr dirty="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4"/>
          <p:cNvSpPr txBox="1">
            <a:spLocks noGrp="1"/>
          </p:cNvSpPr>
          <p:nvPr>
            <p:ph type="body" idx="1"/>
          </p:nvPr>
        </p:nvSpPr>
        <p:spPr>
          <a:xfrm>
            <a:off x="417775" y="216775"/>
            <a:ext cx="8139000" cy="4793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3C78D8"/>
              </a:buClr>
              <a:buSzPts val="1800"/>
              <a:buAutoNum type="arabicPeriod"/>
            </a:pPr>
            <a:r>
              <a:rPr lang="en" sz="1800" b="1" dirty="0">
                <a:solidFill>
                  <a:srgbClr val="3C78D8"/>
                </a:solidFill>
              </a:rPr>
              <a:t>La matrice Binaire:</a:t>
            </a:r>
            <a:endParaRPr sz="1800" b="1" dirty="0">
              <a:solidFill>
                <a:srgbClr val="3C78D8"/>
              </a:solidFill>
            </a:endParaRPr>
          </a:p>
          <a:p>
            <a:pPr marL="0" lvl="0" indent="0" algn="l" rtl="0">
              <a:spcBef>
                <a:spcPts val="600"/>
              </a:spcBef>
              <a:spcAft>
                <a:spcPts val="0"/>
              </a:spcAft>
              <a:buNone/>
            </a:pPr>
            <a:r>
              <a:rPr lang="en" sz="1800" dirty="0">
                <a:solidFill>
                  <a:srgbClr val="000000"/>
                </a:solidFill>
              </a:rPr>
              <a:t>Pour remplir cette matrice, nous avons besoin de:</a:t>
            </a:r>
            <a:endParaRPr sz="1800" dirty="0">
              <a:solidFill>
                <a:srgbClr val="000000"/>
              </a:solidFill>
            </a:endParaRPr>
          </a:p>
          <a:p>
            <a:pPr marL="457200" lvl="0" indent="-342900" algn="l" rtl="0">
              <a:spcBef>
                <a:spcPts val="600"/>
              </a:spcBef>
              <a:spcAft>
                <a:spcPts val="0"/>
              </a:spcAft>
              <a:buClr>
                <a:srgbClr val="000000"/>
              </a:buClr>
              <a:buSzPts val="1800"/>
              <a:buChar char="◉"/>
            </a:pPr>
            <a:r>
              <a:rPr lang="en" sz="1800" dirty="0">
                <a:solidFill>
                  <a:srgbClr val="000000"/>
                </a:solidFill>
              </a:rPr>
              <a:t>Tous les identifiants d'articles (dans les lignes)</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Tous les mots uniques que nous mettons dans la liste “MotUniques”  (dans les colonnes)</a:t>
            </a:r>
            <a:endParaRPr sz="1800" dirty="0">
              <a:solidFill>
                <a:srgbClr val="000000"/>
              </a:solidFill>
            </a:endParaRPr>
          </a:p>
          <a:p>
            <a:pPr marL="0" lvl="0" indent="0" algn="l" rtl="0">
              <a:spcBef>
                <a:spcPts val="600"/>
              </a:spcBef>
              <a:spcAft>
                <a:spcPts val="0"/>
              </a:spcAft>
              <a:buNone/>
            </a:pPr>
            <a:endParaRPr sz="1800" dirty="0">
              <a:solidFill>
                <a:srgbClr val="000000"/>
              </a:solidFill>
            </a:endParaRPr>
          </a:p>
          <a:p>
            <a:pPr marL="0" lvl="0" indent="0" algn="l" rtl="0">
              <a:spcBef>
                <a:spcPts val="600"/>
              </a:spcBef>
              <a:spcAft>
                <a:spcPts val="0"/>
              </a:spcAft>
              <a:buNone/>
            </a:pPr>
            <a:r>
              <a:rPr lang="en" sz="1800" dirty="0">
                <a:solidFill>
                  <a:srgbClr val="000000"/>
                </a:solidFill>
              </a:rPr>
              <a:t>Et puis, nous devons parcourir la matrice ligne par ligne pour vérifier à partir d’un dictionnaire (qui contient les identifiants des produits comme clé et tous ses mots comme valeur ) si le produit a </a:t>
            </a:r>
            <a:r>
              <a:rPr lang="en" sz="1800" dirty="0">
                <a:solidFill>
                  <a:srgbClr val="000000"/>
                </a:solidFill>
                <a:uFill>
                  <a:solidFill>
                    <a:srgbClr val="FF0000"/>
                  </a:solidFill>
                </a:uFill>
              </a:rPr>
              <a:t>certains</a:t>
            </a:r>
            <a:r>
              <a:rPr lang="en" sz="1800" dirty="0">
                <a:solidFill>
                  <a:srgbClr val="000000"/>
                </a:solidFill>
              </a:rPr>
              <a:t> mots que nous avons déjà dans les colonnes (les mots uniques), </a:t>
            </a:r>
            <a:endParaRPr sz="1800" dirty="0">
              <a:solidFill>
                <a:srgbClr val="000000"/>
              </a:solidFill>
            </a:endParaRPr>
          </a:p>
          <a:p>
            <a:pPr marL="0" lvl="0" indent="0" algn="l" rtl="0">
              <a:spcBef>
                <a:spcPts val="600"/>
              </a:spcBef>
              <a:spcAft>
                <a:spcPts val="0"/>
              </a:spcAft>
              <a:buNone/>
            </a:pPr>
            <a:endParaRPr sz="1800" dirty="0">
              <a:solidFill>
                <a:srgbClr val="000000"/>
              </a:solidFill>
            </a:endParaRPr>
          </a:p>
          <a:p>
            <a:pPr marL="0" lvl="0" indent="0" algn="l" rtl="0">
              <a:spcBef>
                <a:spcPts val="600"/>
              </a:spcBef>
              <a:spcAft>
                <a:spcPts val="0"/>
              </a:spcAft>
              <a:buNone/>
            </a:pPr>
            <a:r>
              <a:rPr lang="en" sz="1800" dirty="0">
                <a:solidFill>
                  <a:srgbClr val="000000"/>
                </a:solidFill>
              </a:rPr>
              <a:t>L'algorithme mettra 1 si le mot existe dans la description de cet élément ou il le fera mettez 0 sinon.</a:t>
            </a:r>
            <a:endParaRPr sz="1800" dirty="0">
              <a:solidFill>
                <a:srgbClr val="000000"/>
              </a:solidFill>
            </a:endParaRPr>
          </a:p>
          <a:p>
            <a:pPr marL="0" lvl="0" indent="0" algn="l" rtl="0">
              <a:spcBef>
                <a:spcPts val="600"/>
              </a:spcBef>
              <a:spcAft>
                <a:spcPts val="0"/>
              </a:spcAft>
              <a:buNone/>
            </a:pPr>
            <a:r>
              <a:rPr lang="en" sz="1800" b="1" dirty="0">
                <a:solidFill>
                  <a:srgbClr val="FF0000"/>
                </a:solidFill>
              </a:rPr>
              <a:t>Vous pouvez voir le résultat complet dans le fichier excel "BinItem.xlsx"</a:t>
            </a:r>
            <a:endParaRPr sz="1800" b="1" dirty="0">
              <a:solidFill>
                <a:srgbClr val="FF0000"/>
              </a:solidFill>
            </a:endParaRPr>
          </a:p>
        </p:txBody>
      </p:sp>
      <p:sp>
        <p:nvSpPr>
          <p:cNvPr id="648" name="Google Shape;64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5"/>
          <p:cNvSpPr txBox="1">
            <a:spLocks noGrp="1"/>
          </p:cNvSpPr>
          <p:nvPr>
            <p:ph type="body" idx="1"/>
          </p:nvPr>
        </p:nvSpPr>
        <p:spPr>
          <a:xfrm>
            <a:off x="417775" y="216775"/>
            <a:ext cx="8139000" cy="4609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C78D8"/>
                </a:solidFill>
              </a:rPr>
              <a:t>2.	La matrice de Similitude Cosinus:</a:t>
            </a:r>
            <a:endParaRPr sz="1800" b="1">
              <a:solidFill>
                <a:srgbClr val="3C78D8"/>
              </a:solidFill>
            </a:endParaRPr>
          </a:p>
          <a:p>
            <a:pPr marL="0" lvl="0" indent="0" algn="l" rtl="0">
              <a:spcBef>
                <a:spcPts val="600"/>
              </a:spcBef>
              <a:spcAft>
                <a:spcPts val="0"/>
              </a:spcAft>
              <a:buNone/>
            </a:pPr>
            <a:r>
              <a:rPr lang="en" sz="1800">
                <a:solidFill>
                  <a:srgbClr val="000000"/>
                </a:solidFill>
              </a:rPr>
              <a:t>Cette matrice a Tous les identifiants d'articles </a:t>
            </a:r>
            <a:r>
              <a:rPr lang="en" sz="1800"/>
              <a:t>comme lignes et colonnes.</a:t>
            </a:r>
            <a:endParaRPr sz="1800">
              <a:solidFill>
                <a:srgbClr val="000000"/>
              </a:solidFill>
            </a:endParaRPr>
          </a:p>
          <a:p>
            <a:pPr marL="0" lvl="0" indent="0" algn="l" rtl="0">
              <a:spcBef>
                <a:spcPts val="600"/>
              </a:spcBef>
              <a:spcAft>
                <a:spcPts val="0"/>
              </a:spcAft>
              <a:buNone/>
            </a:pPr>
            <a:r>
              <a:rPr lang="en" sz="1800">
                <a:solidFill>
                  <a:srgbClr val="000000"/>
                </a:solidFill>
              </a:rPr>
              <a:t>Une fois que la matrice binaire est prête, nous pouvons faire le calcul similarité en faisant le cosinus de ces deux vecteurs par cette fonction:</a:t>
            </a: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endParaRPr sz="1800">
              <a:solidFill>
                <a:srgbClr val="000000"/>
              </a:solidFill>
            </a:endParaRPr>
          </a:p>
          <a:p>
            <a:pPr marL="0" lvl="0" indent="0" algn="l" rtl="0">
              <a:spcBef>
                <a:spcPts val="600"/>
              </a:spcBef>
              <a:spcAft>
                <a:spcPts val="0"/>
              </a:spcAft>
              <a:buNone/>
            </a:pPr>
            <a:r>
              <a:rPr lang="en" sz="1800" b="1">
                <a:solidFill>
                  <a:srgbClr val="FF0000"/>
                </a:solidFill>
              </a:rPr>
              <a:t>Vous pouvez voir le résultat complet dans le fichier excel "SimItem.xlsx"</a:t>
            </a:r>
            <a:endParaRPr sz="1800">
              <a:solidFill>
                <a:srgbClr val="000000"/>
              </a:solidFill>
            </a:endParaRPr>
          </a:p>
        </p:txBody>
      </p:sp>
      <p:sp>
        <p:nvSpPr>
          <p:cNvPr id="654" name="Google Shape;654;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655" name="Google Shape;655;p35"/>
          <p:cNvPicPr preferRelativeResize="0"/>
          <p:nvPr/>
        </p:nvPicPr>
        <p:blipFill>
          <a:blip r:embed="rId3">
            <a:alphaModFix/>
          </a:blip>
          <a:stretch>
            <a:fillRect/>
          </a:stretch>
        </p:blipFill>
        <p:spPr>
          <a:xfrm>
            <a:off x="1772650" y="1852000"/>
            <a:ext cx="5429250" cy="40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6"/>
          <p:cNvSpPr txBox="1">
            <a:spLocks noGrp="1"/>
          </p:cNvSpPr>
          <p:nvPr>
            <p:ph type="title"/>
          </p:nvPr>
        </p:nvSpPr>
        <p:spPr>
          <a:xfrm>
            <a:off x="1073700" y="1453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Visualisation : l'interface</a:t>
            </a:r>
            <a:endParaRPr sz="2500"/>
          </a:p>
        </p:txBody>
      </p:sp>
      <p:sp>
        <p:nvSpPr>
          <p:cNvPr id="661" name="Google Shape;661;p36"/>
          <p:cNvSpPr txBox="1">
            <a:spLocks noGrp="1"/>
          </p:cNvSpPr>
          <p:nvPr>
            <p:ph type="body" idx="1"/>
          </p:nvPr>
        </p:nvSpPr>
        <p:spPr>
          <a:xfrm>
            <a:off x="719100" y="1044250"/>
            <a:ext cx="7705800" cy="117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Finalement, tout ce dont nous avons besoin est prêt </a:t>
            </a:r>
            <a:r>
              <a:rPr lang="en" dirty="0">
                <a:uFill>
                  <a:solidFill>
                    <a:srgbClr val="FF0000"/>
                  </a:solidFill>
                </a:uFill>
              </a:rPr>
              <a:t>pour</a:t>
            </a:r>
            <a:r>
              <a:rPr lang="en" dirty="0"/>
              <a:t> nous aider à déterminer le meilleur produit N qui est similaire à un produit spécifique.</a:t>
            </a:r>
            <a:endParaRPr dirty="0"/>
          </a:p>
        </p:txBody>
      </p:sp>
      <p:sp>
        <p:nvSpPr>
          <p:cNvPr id="662" name="Google Shape;662;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663" name="Google Shape;663;p36"/>
          <p:cNvPicPr preferRelativeResize="0"/>
          <p:nvPr/>
        </p:nvPicPr>
        <p:blipFill>
          <a:blip r:embed="rId3">
            <a:alphaModFix/>
          </a:blip>
          <a:stretch>
            <a:fillRect/>
          </a:stretch>
        </p:blipFill>
        <p:spPr>
          <a:xfrm>
            <a:off x="719088" y="2404875"/>
            <a:ext cx="7191375" cy="236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body" idx="1"/>
          </p:nvPr>
        </p:nvSpPr>
        <p:spPr>
          <a:xfrm>
            <a:off x="1075850" y="422150"/>
            <a:ext cx="6996600" cy="432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Tout ce que nous devons faire est :</a:t>
            </a:r>
            <a:endParaRPr dirty="0"/>
          </a:p>
          <a:p>
            <a:pPr marL="457200" lvl="0" indent="-355600" algn="l" rtl="0">
              <a:spcBef>
                <a:spcPts val="600"/>
              </a:spcBef>
              <a:spcAft>
                <a:spcPts val="0"/>
              </a:spcAft>
              <a:buSzPts val="2000"/>
              <a:buAutoNum type="arabicPeriod"/>
            </a:pPr>
            <a:r>
              <a:rPr lang="en" dirty="0">
                <a:uFill>
                  <a:solidFill>
                    <a:srgbClr val="FF0000"/>
                  </a:solidFill>
                </a:uFill>
              </a:rPr>
              <a:t>Obten</a:t>
            </a:r>
            <a:r>
              <a:rPr lang="fr-FR" dirty="0">
                <a:uFill>
                  <a:solidFill>
                    <a:srgbClr val="FF0000"/>
                  </a:solidFill>
                </a:uFill>
              </a:rPr>
              <a:t>ir</a:t>
            </a:r>
            <a:r>
              <a:rPr lang="en" dirty="0">
                <a:uFill>
                  <a:solidFill>
                    <a:srgbClr val="FF0000"/>
                  </a:solidFill>
                </a:uFill>
              </a:rPr>
              <a:t> </a:t>
            </a:r>
            <a:r>
              <a:rPr lang="en" dirty="0"/>
              <a:t>combien d'articles similaires que nous voulons afficher sur notre site Web (Top N).</a:t>
            </a:r>
            <a:endParaRPr dirty="0"/>
          </a:p>
          <a:p>
            <a:pPr marL="457200" lvl="0" indent="-355600" algn="l" rtl="0">
              <a:spcBef>
                <a:spcPts val="0"/>
              </a:spcBef>
              <a:spcAft>
                <a:spcPts val="0"/>
              </a:spcAft>
              <a:buSzPts val="2000"/>
              <a:buAutoNum type="arabicPeriod"/>
            </a:pPr>
            <a:r>
              <a:rPr lang="en" dirty="0"/>
              <a:t>Créer une liste contenant tous les N indices des plus grands nombres dans le matrice de similarité de cet article.</a:t>
            </a:r>
            <a:endParaRPr dirty="0"/>
          </a:p>
          <a:p>
            <a:pPr marL="457200" lvl="0" indent="0" algn="l" rtl="0">
              <a:spcBef>
                <a:spcPts val="600"/>
              </a:spcBef>
              <a:spcAft>
                <a:spcPts val="0"/>
              </a:spcAft>
              <a:buNone/>
            </a:pPr>
            <a:r>
              <a:rPr lang="en" dirty="0"/>
              <a:t>En utilisant cette fonction:</a:t>
            </a:r>
            <a:endParaRPr dirty="0"/>
          </a:p>
          <a:p>
            <a:pPr marL="558800" lvl="0" indent="-457200" algn="l" rtl="0">
              <a:spcBef>
                <a:spcPts val="600"/>
              </a:spcBef>
              <a:spcAft>
                <a:spcPts val="0"/>
              </a:spcAft>
              <a:buSzPts val="2000"/>
              <a:buFont typeface="+mj-lt"/>
              <a:buAutoNum type="arabicPeriod" startAt="3"/>
            </a:pPr>
            <a:r>
              <a:rPr lang="en" dirty="0"/>
              <a:t>Afficher le résultat</a:t>
            </a:r>
            <a:endParaRPr dirty="0"/>
          </a:p>
          <a:p>
            <a:pPr marL="457200" lvl="0" indent="0" algn="l" rtl="0">
              <a:spcBef>
                <a:spcPts val="600"/>
              </a:spcBef>
              <a:spcAft>
                <a:spcPts val="0"/>
              </a:spcAft>
              <a:buNone/>
            </a:pPr>
            <a:endParaRPr dirty="0"/>
          </a:p>
        </p:txBody>
      </p:sp>
      <p:sp>
        <p:nvSpPr>
          <p:cNvPr id="669" name="Google Shape;669;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670" name="Google Shape;670;p37"/>
          <p:cNvPicPr preferRelativeResize="0"/>
          <p:nvPr/>
        </p:nvPicPr>
        <p:blipFill>
          <a:blip r:embed="rId3">
            <a:alphaModFix/>
          </a:blip>
          <a:stretch>
            <a:fillRect/>
          </a:stretch>
        </p:blipFill>
        <p:spPr>
          <a:xfrm>
            <a:off x="4707125" y="2285300"/>
            <a:ext cx="2047875" cy="1485900"/>
          </a:xfrm>
          <a:prstGeom prst="rect">
            <a:avLst/>
          </a:prstGeom>
          <a:noFill/>
          <a:ln>
            <a:noFill/>
          </a:ln>
        </p:spPr>
      </p:pic>
      <p:pic>
        <p:nvPicPr>
          <p:cNvPr id="671" name="Google Shape;671;p37"/>
          <p:cNvPicPr preferRelativeResize="0"/>
          <p:nvPr/>
        </p:nvPicPr>
        <p:blipFill>
          <a:blip r:embed="rId4">
            <a:alphaModFix/>
          </a:blip>
          <a:stretch>
            <a:fillRect/>
          </a:stretch>
        </p:blipFill>
        <p:spPr>
          <a:xfrm>
            <a:off x="786425" y="3050750"/>
            <a:ext cx="3638550" cy="161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8"/>
          <p:cNvSpPr txBox="1">
            <a:spLocks noGrp="1"/>
          </p:cNvSpPr>
          <p:nvPr>
            <p:ph type="body" idx="1"/>
          </p:nvPr>
        </p:nvSpPr>
        <p:spPr>
          <a:xfrm>
            <a:off x="1075850" y="422150"/>
            <a:ext cx="6996600" cy="8997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 typeface="+mj-lt"/>
              <a:buAutoNum type="arabicPeriod" startAt="4"/>
            </a:pPr>
            <a:r>
              <a:rPr lang="en" dirty="0" smtClean="0"/>
              <a:t>Finalement</a:t>
            </a:r>
            <a:r>
              <a:rPr lang="en" dirty="0"/>
              <a:t>, nous devons envoyer le résultat à la base de données par une requête SQL :</a:t>
            </a:r>
            <a:endParaRPr dirty="0"/>
          </a:p>
        </p:txBody>
      </p:sp>
      <p:sp>
        <p:nvSpPr>
          <p:cNvPr id="677" name="Google Shape;677;p3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678" name="Google Shape;678;p38"/>
          <p:cNvPicPr preferRelativeResize="0"/>
          <p:nvPr/>
        </p:nvPicPr>
        <p:blipFill>
          <a:blip r:embed="rId3">
            <a:alphaModFix/>
          </a:blip>
          <a:stretch>
            <a:fillRect/>
          </a:stretch>
        </p:blipFill>
        <p:spPr>
          <a:xfrm>
            <a:off x="964175" y="1321850"/>
            <a:ext cx="7219950" cy="923925"/>
          </a:xfrm>
          <a:prstGeom prst="rect">
            <a:avLst/>
          </a:prstGeom>
          <a:noFill/>
          <a:ln>
            <a:noFill/>
          </a:ln>
        </p:spPr>
      </p:pic>
      <p:pic>
        <p:nvPicPr>
          <p:cNvPr id="679" name="Google Shape;679;p38"/>
          <p:cNvPicPr preferRelativeResize="0"/>
          <p:nvPr/>
        </p:nvPicPr>
        <p:blipFill>
          <a:blip r:embed="rId4">
            <a:alphaModFix/>
          </a:blip>
          <a:stretch>
            <a:fillRect/>
          </a:stretch>
        </p:blipFill>
        <p:spPr>
          <a:xfrm>
            <a:off x="2856975" y="2331525"/>
            <a:ext cx="3434338" cy="2592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9"/>
          <p:cNvSpPr txBox="1">
            <a:spLocks noGrp="1"/>
          </p:cNvSpPr>
          <p:nvPr>
            <p:ph type="title"/>
          </p:nvPr>
        </p:nvSpPr>
        <p:spPr>
          <a:xfrm>
            <a:off x="95100" y="122200"/>
            <a:ext cx="89538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C78D8"/>
                </a:solidFill>
              </a:rPr>
              <a:t>Et maintenant, nous sommes prêts pour commencer à travailler sur notre site Web</a:t>
            </a:r>
            <a:endParaRPr>
              <a:solidFill>
                <a:srgbClr val="3C78D8"/>
              </a:solidFill>
            </a:endParaRPr>
          </a:p>
        </p:txBody>
      </p:sp>
      <p:sp>
        <p:nvSpPr>
          <p:cNvPr id="685" name="Google Shape;685;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686" name="Google Shape;686;p39"/>
          <p:cNvPicPr preferRelativeResize="0"/>
          <p:nvPr/>
        </p:nvPicPr>
        <p:blipFill>
          <a:blip r:embed="rId3">
            <a:alphaModFix/>
          </a:blip>
          <a:stretch>
            <a:fillRect/>
          </a:stretch>
        </p:blipFill>
        <p:spPr>
          <a:xfrm>
            <a:off x="2856912" y="603375"/>
            <a:ext cx="3430175" cy="428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0"/>
          <p:cNvSpPr txBox="1">
            <a:spLocks noGrp="1"/>
          </p:cNvSpPr>
          <p:nvPr>
            <p:ph type="title"/>
          </p:nvPr>
        </p:nvSpPr>
        <p:spPr>
          <a:xfrm>
            <a:off x="1073700" y="1453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Partie Web</a:t>
            </a:r>
            <a:endParaRPr sz="2500"/>
          </a:p>
        </p:txBody>
      </p:sp>
      <p:sp>
        <p:nvSpPr>
          <p:cNvPr id="692" name="Google Shape;692;p40"/>
          <p:cNvSpPr txBox="1">
            <a:spLocks noGrp="1"/>
          </p:cNvSpPr>
          <p:nvPr>
            <p:ph type="body" idx="1"/>
          </p:nvPr>
        </p:nvSpPr>
        <p:spPr>
          <a:xfrm>
            <a:off x="719100" y="1044250"/>
            <a:ext cx="7705800" cy="1932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cette dernière étape, nous allons travailler avec php.</a:t>
            </a:r>
            <a:endParaRPr dirty="0"/>
          </a:p>
          <a:p>
            <a:pPr marL="0" lvl="0" indent="0" algn="l" rtl="0">
              <a:spcBef>
                <a:spcPts val="600"/>
              </a:spcBef>
              <a:spcAft>
                <a:spcPts val="0"/>
              </a:spcAft>
              <a:buNone/>
            </a:pPr>
            <a:r>
              <a:rPr lang="en" dirty="0"/>
              <a:t>Nous avons écrit une requête SQL qui nous apportera la liste de similitudes que nous avons insérée précédemment, </a:t>
            </a:r>
            <a:endParaRPr dirty="0"/>
          </a:p>
          <a:p>
            <a:pPr marL="0" lvl="0" indent="0" algn="l" rtl="0">
              <a:spcBef>
                <a:spcPts val="600"/>
              </a:spcBef>
              <a:spcAft>
                <a:spcPts val="0"/>
              </a:spcAft>
              <a:buNone/>
            </a:pPr>
            <a:r>
              <a:rPr lang="en" dirty="0"/>
              <a:t>Et puis nous </a:t>
            </a:r>
            <a:r>
              <a:rPr lang="en" dirty="0">
                <a:uFill>
                  <a:solidFill>
                    <a:srgbClr val="FF0000"/>
                  </a:solidFill>
                </a:uFill>
              </a:rPr>
              <a:t>l</a:t>
            </a:r>
            <a:r>
              <a:rPr lang="fr-FR" dirty="0">
                <a:uFill>
                  <a:solidFill>
                    <a:srgbClr val="FF0000"/>
                  </a:solidFill>
                </a:uFill>
              </a:rPr>
              <a:t>a</a:t>
            </a:r>
            <a:r>
              <a:rPr lang="en" dirty="0"/>
              <a:t> convertissons en tableau afin d'obtenir chaque ID pour obtenir son produit :</a:t>
            </a:r>
            <a:endParaRPr dirty="0"/>
          </a:p>
          <a:p>
            <a:pPr marL="0" lvl="0" indent="0" algn="l" rtl="0">
              <a:spcBef>
                <a:spcPts val="600"/>
              </a:spcBef>
              <a:spcAft>
                <a:spcPts val="0"/>
              </a:spcAft>
              <a:buNone/>
            </a:pPr>
            <a:endParaRPr dirty="0"/>
          </a:p>
        </p:txBody>
      </p:sp>
      <p:sp>
        <p:nvSpPr>
          <p:cNvPr id="693" name="Google Shape;693;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694" name="Google Shape;694;p40"/>
          <p:cNvPicPr preferRelativeResize="0"/>
          <p:nvPr/>
        </p:nvPicPr>
        <p:blipFill>
          <a:blip r:embed="rId3">
            <a:alphaModFix/>
          </a:blip>
          <a:stretch>
            <a:fillRect/>
          </a:stretch>
        </p:blipFill>
        <p:spPr>
          <a:xfrm>
            <a:off x="857250" y="3107325"/>
            <a:ext cx="7429500" cy="119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1"/>
          <p:cNvSpPr txBox="1">
            <a:spLocks noGrp="1"/>
          </p:cNvSpPr>
          <p:nvPr>
            <p:ph type="body" idx="1"/>
          </p:nvPr>
        </p:nvSpPr>
        <p:spPr>
          <a:xfrm>
            <a:off x="1073700" y="199975"/>
            <a:ext cx="6996600" cy="62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Et puis nous mettons nos articles à leur place.</a:t>
            </a:r>
            <a:endParaRPr/>
          </a:p>
        </p:txBody>
      </p:sp>
      <p:sp>
        <p:nvSpPr>
          <p:cNvPr id="700" name="Google Shape;70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pic>
        <p:nvPicPr>
          <p:cNvPr id="701" name="Google Shape;701;p41"/>
          <p:cNvPicPr preferRelativeResize="0"/>
          <p:nvPr/>
        </p:nvPicPr>
        <p:blipFill>
          <a:blip r:embed="rId3">
            <a:alphaModFix/>
          </a:blip>
          <a:stretch>
            <a:fillRect/>
          </a:stretch>
        </p:blipFill>
        <p:spPr>
          <a:xfrm>
            <a:off x="1446913" y="822175"/>
            <a:ext cx="6250170" cy="401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5"/>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Introduction</a:t>
            </a:r>
            <a:r>
              <a:rPr lang="en" sz="2000">
                <a:solidFill>
                  <a:srgbClr val="3C78D8"/>
                </a:solidFill>
                <a:latin typeface="Source Sans Pro"/>
                <a:ea typeface="Source Sans Pro"/>
                <a:cs typeface="Source Sans Pro"/>
                <a:sym typeface="Source Sans Pro"/>
              </a:rPr>
              <a:t> </a:t>
            </a:r>
            <a:endParaRPr/>
          </a:p>
        </p:txBody>
      </p:sp>
      <p:sp>
        <p:nvSpPr>
          <p:cNvPr id="488" name="Google Shape;488;p15"/>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1</a:t>
            </a:r>
            <a:endParaRPr sz="12000">
              <a:solidFill>
                <a:srgbClr val="3C78D8"/>
              </a:solidFill>
            </a:endParaRPr>
          </a:p>
        </p:txBody>
      </p:sp>
      <p:sp>
        <p:nvSpPr>
          <p:cNvPr id="489" name="Google Shape;489;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2"/>
          <p:cNvSpPr txBox="1">
            <a:spLocks noGrp="1"/>
          </p:cNvSpPr>
          <p:nvPr>
            <p:ph type="body" idx="1"/>
          </p:nvPr>
        </p:nvSpPr>
        <p:spPr>
          <a:xfrm>
            <a:off x="831600" y="1610700"/>
            <a:ext cx="7480800" cy="176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Avec ça, nous avons terminé notre première partie de la système de recommandation Basé sur le Contenu.</a:t>
            </a:r>
            <a:endParaRPr dirty="0"/>
          </a:p>
          <a:p>
            <a:pPr marL="0" lvl="0" indent="0" algn="l" rtl="0">
              <a:spcBef>
                <a:spcPts val="600"/>
              </a:spcBef>
              <a:spcAft>
                <a:spcPts val="0"/>
              </a:spcAft>
              <a:buNone/>
            </a:pPr>
            <a:r>
              <a:rPr lang="en" dirty="0"/>
              <a:t>Et maintenant, nous pouvons passer à la méthode suivante.</a:t>
            </a:r>
            <a:endParaRPr dirty="0"/>
          </a:p>
          <a:p>
            <a:pPr marL="0" lvl="0" indent="0" algn="ctr" rtl="0">
              <a:lnSpc>
                <a:spcPct val="115000"/>
              </a:lnSpc>
              <a:spcBef>
                <a:spcPts val="800"/>
              </a:spcBef>
              <a:spcAft>
                <a:spcPts val="0"/>
              </a:spcAft>
              <a:buNone/>
            </a:pPr>
            <a:r>
              <a:rPr lang="en" b="1" dirty="0">
                <a:solidFill>
                  <a:srgbClr val="3C78D8"/>
                </a:solidFill>
              </a:rPr>
              <a:t>La méthode du Filtrage Collaboratif</a:t>
            </a:r>
            <a:endParaRPr dirty="0"/>
          </a:p>
        </p:txBody>
      </p:sp>
      <p:sp>
        <p:nvSpPr>
          <p:cNvPr id="707" name="Google Shape;707;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708" name="Google Shape;708;p42"/>
          <p:cNvGrpSpPr/>
          <p:nvPr/>
        </p:nvGrpSpPr>
        <p:grpSpPr>
          <a:xfrm>
            <a:off x="4314596" y="285188"/>
            <a:ext cx="1166508" cy="1166538"/>
            <a:chOff x="6654650" y="3665275"/>
            <a:chExt cx="409100" cy="409125"/>
          </a:xfrm>
        </p:grpSpPr>
        <p:sp>
          <p:nvSpPr>
            <p:cNvPr id="709" name="Google Shape;709;p42"/>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2"/>
          <p:cNvGrpSpPr/>
          <p:nvPr/>
        </p:nvGrpSpPr>
        <p:grpSpPr>
          <a:xfrm rot="1940693">
            <a:off x="3509328" y="760518"/>
            <a:ext cx="587626" cy="587659"/>
            <a:chOff x="570875" y="4322250"/>
            <a:chExt cx="443300" cy="443325"/>
          </a:xfrm>
        </p:grpSpPr>
        <p:sp>
          <p:nvSpPr>
            <p:cNvPr id="712" name="Google Shape;712;p4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42"/>
          <p:cNvSpPr/>
          <p:nvPr/>
        </p:nvSpPr>
        <p:spPr>
          <a:xfrm>
            <a:off x="3998101" y="2852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rot="1793658">
            <a:off x="5486925" y="9468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3"/>
          <p:cNvSpPr txBox="1">
            <a:spLocks noGrp="1"/>
          </p:cNvSpPr>
          <p:nvPr>
            <p:ph type="ctrTitle"/>
          </p:nvPr>
        </p:nvSpPr>
        <p:spPr>
          <a:xfrm>
            <a:off x="496900" y="3259750"/>
            <a:ext cx="70269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La méthode du </a:t>
            </a:r>
            <a:endParaRPr/>
          </a:p>
          <a:p>
            <a:pPr marL="0" lvl="0" indent="0" algn="r" rtl="0">
              <a:spcBef>
                <a:spcPts val="0"/>
              </a:spcBef>
              <a:spcAft>
                <a:spcPts val="0"/>
              </a:spcAft>
              <a:buNone/>
            </a:pPr>
            <a:r>
              <a:rPr lang="en"/>
              <a:t>Filtrage Collaboratif</a:t>
            </a:r>
            <a:endParaRPr/>
          </a:p>
        </p:txBody>
      </p:sp>
      <p:sp>
        <p:nvSpPr>
          <p:cNvPr id="723" name="Google Shape;723;p43"/>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3</a:t>
            </a:r>
            <a:endParaRPr sz="12000">
              <a:solidFill>
                <a:srgbClr val="3C78D8"/>
              </a:solidFill>
            </a:endParaRPr>
          </a:p>
        </p:txBody>
      </p:sp>
      <p:sp>
        <p:nvSpPr>
          <p:cNvPr id="724" name="Google Shape;724;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4"/>
          <p:cNvSpPr txBox="1">
            <a:spLocks noGrp="1"/>
          </p:cNvSpPr>
          <p:nvPr>
            <p:ph type="title"/>
          </p:nvPr>
        </p:nvSpPr>
        <p:spPr>
          <a:xfrm>
            <a:off x="1073700" y="122225"/>
            <a:ext cx="69966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 méthode du Filtrage Collaboratif</a:t>
            </a:r>
            <a:endParaRPr/>
          </a:p>
        </p:txBody>
      </p:sp>
      <p:sp>
        <p:nvSpPr>
          <p:cNvPr id="730" name="Google Shape;730;p44"/>
          <p:cNvSpPr txBox="1">
            <a:spLocks noGrp="1"/>
          </p:cNvSpPr>
          <p:nvPr>
            <p:ph type="body" idx="1"/>
          </p:nvPr>
        </p:nvSpPr>
        <p:spPr>
          <a:xfrm>
            <a:off x="643800" y="625775"/>
            <a:ext cx="7856400" cy="27735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dirty="0"/>
              <a:t>Cette méthode de calcul que nous avons implémentée est basée surtout, en particulier </a:t>
            </a:r>
            <a:r>
              <a:rPr lang="fr-FR" sz="1800" dirty="0">
                <a:uFill>
                  <a:solidFill>
                    <a:srgbClr val="FF0000"/>
                  </a:solidFill>
                </a:uFill>
              </a:rPr>
              <a:t>sur</a:t>
            </a:r>
            <a:r>
              <a:rPr lang="en" sz="1800" dirty="0"/>
              <a:t> les utilisateurs:</a:t>
            </a:r>
            <a:endParaRPr sz="1800" dirty="0"/>
          </a:p>
          <a:p>
            <a:pPr marL="0" lvl="0" indent="0" algn="l" rtl="0">
              <a:lnSpc>
                <a:spcPct val="100000"/>
              </a:lnSpc>
              <a:spcBef>
                <a:spcPts val="600"/>
              </a:spcBef>
              <a:spcAft>
                <a:spcPts val="0"/>
              </a:spcAft>
              <a:buNone/>
            </a:pPr>
            <a:r>
              <a:rPr lang="en" sz="1800" dirty="0"/>
              <a:t>Précédemment, nous avons travaillé sur la table Items</a:t>
            </a:r>
            <a:endParaRPr sz="1800" dirty="0"/>
          </a:p>
          <a:p>
            <a:pPr marL="0" lvl="0" indent="0" algn="l" rtl="0">
              <a:lnSpc>
                <a:spcPct val="100000"/>
              </a:lnSpc>
              <a:spcBef>
                <a:spcPts val="600"/>
              </a:spcBef>
              <a:spcAft>
                <a:spcPts val="0"/>
              </a:spcAft>
              <a:buNone/>
            </a:pPr>
            <a:r>
              <a:rPr lang="en" sz="1800" dirty="0"/>
              <a:t>Maintenant, nous allons avoir besoin d'une autre table, la table Users.</a:t>
            </a:r>
            <a:endParaRPr sz="1800" dirty="0"/>
          </a:p>
          <a:p>
            <a:pPr marL="0" lvl="0" indent="0" algn="l" rtl="0">
              <a:lnSpc>
                <a:spcPct val="100000"/>
              </a:lnSpc>
              <a:spcBef>
                <a:spcPts val="600"/>
              </a:spcBef>
              <a:spcAft>
                <a:spcPts val="0"/>
              </a:spcAft>
              <a:buNone/>
            </a:pPr>
            <a:r>
              <a:rPr lang="en" sz="1800" dirty="0"/>
              <a:t>L'utilisateur jouera le rôle principal ici : il va noter les produits pour nous aider à savoir quoi recommander à un autre utilisateur similaire à lui.</a:t>
            </a:r>
            <a:endParaRPr sz="1800" dirty="0"/>
          </a:p>
          <a:p>
            <a:pPr marL="0" lvl="0" indent="0" algn="l" rtl="0">
              <a:lnSpc>
                <a:spcPct val="100000"/>
              </a:lnSpc>
              <a:spcBef>
                <a:spcPts val="600"/>
              </a:spcBef>
              <a:spcAft>
                <a:spcPts val="0"/>
              </a:spcAft>
              <a:buNone/>
            </a:pPr>
            <a:r>
              <a:rPr lang="en" sz="1800" dirty="0"/>
              <a:t>Et pour se baser sur les notes il faut créer une table d'association entre table Item et User.</a:t>
            </a:r>
            <a:endParaRPr sz="1800" dirty="0"/>
          </a:p>
        </p:txBody>
      </p:sp>
      <p:sp>
        <p:nvSpPr>
          <p:cNvPr id="731" name="Google Shape;731;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pic>
        <p:nvPicPr>
          <p:cNvPr id="732" name="Google Shape;732;p44"/>
          <p:cNvPicPr preferRelativeResize="0"/>
          <p:nvPr/>
        </p:nvPicPr>
        <p:blipFill>
          <a:blip r:embed="rId3">
            <a:alphaModFix/>
          </a:blip>
          <a:stretch>
            <a:fillRect/>
          </a:stretch>
        </p:blipFill>
        <p:spPr>
          <a:xfrm>
            <a:off x="2231438" y="3151188"/>
            <a:ext cx="5972175" cy="1914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5"/>
          <p:cNvSpPr txBox="1">
            <a:spLocks noGrp="1"/>
          </p:cNvSpPr>
          <p:nvPr>
            <p:ph type="body" idx="1"/>
          </p:nvPr>
        </p:nvSpPr>
        <p:spPr>
          <a:xfrm>
            <a:off x="461550" y="710975"/>
            <a:ext cx="8220900" cy="256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t>Si le user souhaite noter un Item, il lui suffit de se rendre sur cet Item et de le noter en sélectionnant un numéro dans la barre de Rating. </a:t>
            </a:r>
            <a:endParaRPr sz="1900"/>
          </a:p>
          <a:p>
            <a:pPr marL="0" lvl="0" indent="0" algn="l" rtl="0">
              <a:spcBef>
                <a:spcPts val="600"/>
              </a:spcBef>
              <a:spcAft>
                <a:spcPts val="0"/>
              </a:spcAft>
              <a:buNone/>
            </a:pPr>
            <a:r>
              <a:rPr lang="en" sz="1900"/>
              <a:t>Mais la barre de Rating est cachée, s'il veut l'utiliser, il doit se connecter à notre site Web.</a:t>
            </a:r>
            <a:endParaRPr sz="1900"/>
          </a:p>
          <a:p>
            <a:pPr marL="0" lvl="0" indent="0" algn="l" rtl="0">
              <a:spcBef>
                <a:spcPts val="600"/>
              </a:spcBef>
              <a:spcAft>
                <a:spcPts val="0"/>
              </a:spcAft>
              <a:buNone/>
            </a:pPr>
            <a:r>
              <a:rPr lang="en" sz="1900"/>
              <a:t>Et puis il est capable de faire des évaluations et nous pouvons savoir qui est cet utilisateur pour faire notre travail sur lui.</a:t>
            </a:r>
            <a:endParaRPr sz="1900"/>
          </a:p>
        </p:txBody>
      </p:sp>
      <p:sp>
        <p:nvSpPr>
          <p:cNvPr id="738" name="Google Shape;738;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6"/>
          <p:cNvSpPr txBox="1">
            <a:spLocks noGrp="1"/>
          </p:cNvSpPr>
          <p:nvPr>
            <p:ph type="title"/>
          </p:nvPr>
        </p:nvSpPr>
        <p:spPr>
          <a:xfrm>
            <a:off x="346275" y="588775"/>
            <a:ext cx="8654100" cy="10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b="0">
                <a:solidFill>
                  <a:schemeClr val="dk1"/>
                </a:solidFill>
                <a:latin typeface="Source Sans Pro"/>
                <a:ea typeface="Source Sans Pro"/>
                <a:cs typeface="Source Sans Pro"/>
                <a:sym typeface="Source Sans Pro"/>
              </a:rPr>
              <a:t>Dans cette partie, nous allons faire la même chose que nous l'avons fait dans la partie précédente, sauf qu'il n'y a pas de TOKENISATION et STEMMING. Donc on va essayer de ne pas trop en parler</a:t>
            </a:r>
            <a:endParaRPr>
              <a:solidFill>
                <a:srgbClr val="3C78D8"/>
              </a:solidFill>
            </a:endParaRPr>
          </a:p>
        </p:txBody>
      </p:sp>
      <p:sp>
        <p:nvSpPr>
          <p:cNvPr id="744" name="Google Shape;744;p46"/>
          <p:cNvSpPr/>
          <p:nvPr/>
        </p:nvSpPr>
        <p:spPr>
          <a:xfrm>
            <a:off x="1910450" y="206163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RÉCUPÉRATION DES DONNÉES</a:t>
            </a:r>
            <a:endParaRPr b="1">
              <a:solidFill>
                <a:srgbClr val="FFFFFF"/>
              </a:solidFill>
              <a:latin typeface="Source Sans Pro"/>
              <a:ea typeface="Source Sans Pro"/>
              <a:cs typeface="Source Sans Pro"/>
              <a:sym typeface="Source Sans Pro"/>
            </a:endParaRPr>
          </a:p>
        </p:txBody>
      </p:sp>
      <p:sp>
        <p:nvSpPr>
          <p:cNvPr id="745" name="Google Shape;745;p46"/>
          <p:cNvSpPr/>
          <p:nvPr/>
        </p:nvSpPr>
        <p:spPr>
          <a:xfrm>
            <a:off x="4574200" y="206163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CALCUL DE SIMILARITÉ</a:t>
            </a:r>
            <a:endParaRPr b="1">
              <a:solidFill>
                <a:srgbClr val="FFFFFF"/>
              </a:solidFill>
              <a:latin typeface="Source Sans Pro"/>
              <a:ea typeface="Source Sans Pro"/>
              <a:cs typeface="Source Sans Pro"/>
              <a:sym typeface="Source Sans Pro"/>
            </a:endParaRPr>
          </a:p>
        </p:txBody>
      </p:sp>
      <p:sp>
        <p:nvSpPr>
          <p:cNvPr id="746" name="Google Shape;746;p4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7"/>
          <p:cNvSpPr txBox="1">
            <a:spLocks noGrp="1"/>
          </p:cNvSpPr>
          <p:nvPr>
            <p:ph type="title"/>
          </p:nvPr>
        </p:nvSpPr>
        <p:spPr>
          <a:xfrm>
            <a:off x="1073700" y="21427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C78D8"/>
                </a:solidFill>
              </a:rPr>
              <a:t>1</a:t>
            </a:r>
            <a:r>
              <a:rPr lang="en" baseline="30000">
                <a:solidFill>
                  <a:srgbClr val="3C78D8"/>
                </a:solidFill>
              </a:rPr>
              <a:t>ÈRE</a:t>
            </a:r>
            <a:r>
              <a:rPr lang="en">
                <a:solidFill>
                  <a:srgbClr val="3C78D8"/>
                </a:solidFill>
              </a:rPr>
              <a:t> ÉTAPE: </a:t>
            </a:r>
            <a:endParaRPr>
              <a:solidFill>
                <a:srgbClr val="3C78D8"/>
              </a:solidFill>
            </a:endParaRPr>
          </a:p>
          <a:p>
            <a:pPr marL="0" lvl="0" indent="0" algn="ctr" rtl="0">
              <a:spcBef>
                <a:spcPts val="0"/>
              </a:spcBef>
              <a:spcAft>
                <a:spcPts val="0"/>
              </a:spcAft>
              <a:buNone/>
            </a:pPr>
            <a:r>
              <a:rPr lang="en"/>
              <a:t>RÉCUPÉRATION DES DONNÉES</a:t>
            </a:r>
            <a:endParaRPr/>
          </a:p>
        </p:txBody>
      </p:sp>
      <p:sp>
        <p:nvSpPr>
          <p:cNvPr id="752" name="Google Shape;752;p47"/>
          <p:cNvSpPr txBox="1">
            <a:spLocks noGrp="1"/>
          </p:cNvSpPr>
          <p:nvPr>
            <p:ph type="body" idx="1"/>
          </p:nvPr>
        </p:nvSpPr>
        <p:spPr>
          <a:xfrm>
            <a:off x="515400" y="1110425"/>
            <a:ext cx="7890000" cy="210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Pour la récupération de données, nous avons seulement besoin de la table "review", qui contient toutes les informations sur: chaque User, quel Item a-t-il noté, combien lui a-t-il donné une note.</a:t>
            </a:r>
            <a:endParaRPr/>
          </a:p>
          <a:p>
            <a:pPr marL="0" lvl="0" indent="0" algn="l" rtl="0">
              <a:spcBef>
                <a:spcPts val="600"/>
              </a:spcBef>
              <a:spcAft>
                <a:spcPts val="0"/>
              </a:spcAft>
              <a:buNone/>
            </a:pPr>
            <a:r>
              <a:rPr lang="en"/>
              <a:t>Pour stocker des données, nous devons créer une matrice qui a le nombre de produits comme nombre de lignes et le nombre de users comme nombre de colonnes:</a:t>
            </a:r>
            <a:endParaRPr/>
          </a:p>
        </p:txBody>
      </p:sp>
      <p:sp>
        <p:nvSpPr>
          <p:cNvPr id="753" name="Google Shape;753;p4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pic>
        <p:nvPicPr>
          <p:cNvPr id="754" name="Google Shape;754;p47"/>
          <p:cNvPicPr preferRelativeResize="0"/>
          <p:nvPr/>
        </p:nvPicPr>
        <p:blipFill>
          <a:blip r:embed="rId3">
            <a:alphaModFix/>
          </a:blip>
          <a:stretch>
            <a:fillRect/>
          </a:stretch>
        </p:blipFill>
        <p:spPr>
          <a:xfrm>
            <a:off x="2640825" y="3390775"/>
            <a:ext cx="3238500" cy="1076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8"/>
          <p:cNvSpPr txBox="1">
            <a:spLocks noGrp="1"/>
          </p:cNvSpPr>
          <p:nvPr>
            <p:ph type="body" idx="1"/>
          </p:nvPr>
        </p:nvSpPr>
        <p:spPr>
          <a:xfrm>
            <a:off x="824550" y="422150"/>
            <a:ext cx="7494900" cy="8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Et maintenant, tout ce que nous devons faire est de</a:t>
            </a:r>
            <a:r>
              <a:rPr lang="en" dirty="0">
                <a:uFill>
                  <a:solidFill>
                    <a:srgbClr val="FF0000"/>
                  </a:solidFill>
                </a:uFill>
              </a:rPr>
              <a:t> l</a:t>
            </a:r>
            <a:r>
              <a:rPr lang="fr-FR" dirty="0">
                <a:uFill>
                  <a:solidFill>
                    <a:srgbClr val="FF0000"/>
                  </a:solidFill>
                </a:uFill>
              </a:rPr>
              <a:t>a</a:t>
            </a:r>
            <a:r>
              <a:rPr lang="en" dirty="0">
                <a:uFill>
                  <a:solidFill>
                    <a:srgbClr val="FF0000"/>
                  </a:solidFill>
                </a:uFill>
              </a:rPr>
              <a:t> </a:t>
            </a:r>
            <a:r>
              <a:rPr lang="en" dirty="0"/>
              <a:t>remplir avec les notes:</a:t>
            </a:r>
            <a:endParaRPr dirty="0"/>
          </a:p>
        </p:txBody>
      </p:sp>
      <p:sp>
        <p:nvSpPr>
          <p:cNvPr id="760" name="Google Shape;760;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pic>
        <p:nvPicPr>
          <p:cNvPr id="761" name="Google Shape;761;p48"/>
          <p:cNvPicPr preferRelativeResize="0"/>
          <p:nvPr/>
        </p:nvPicPr>
        <p:blipFill>
          <a:blip r:embed="rId3">
            <a:alphaModFix/>
          </a:blip>
          <a:stretch>
            <a:fillRect/>
          </a:stretch>
        </p:blipFill>
        <p:spPr>
          <a:xfrm>
            <a:off x="2843200" y="1151350"/>
            <a:ext cx="3457575" cy="2647950"/>
          </a:xfrm>
          <a:prstGeom prst="rect">
            <a:avLst/>
          </a:prstGeom>
          <a:noFill/>
          <a:ln>
            <a:noFill/>
          </a:ln>
        </p:spPr>
      </p:pic>
      <p:sp>
        <p:nvSpPr>
          <p:cNvPr id="762" name="Google Shape;762;p48"/>
          <p:cNvSpPr txBox="1"/>
          <p:nvPr/>
        </p:nvSpPr>
        <p:spPr>
          <a:xfrm>
            <a:off x="824550" y="3799300"/>
            <a:ext cx="7494900" cy="6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0000"/>
                </a:solidFill>
                <a:latin typeface="Source Sans Pro"/>
                <a:ea typeface="Source Sans Pro"/>
                <a:cs typeface="Source Sans Pro"/>
                <a:sym typeface="Source Sans Pro"/>
              </a:rPr>
              <a:t>Vous pouvez voir le résultat complet dans le fichier excel "Rating.xlsx"</a:t>
            </a:r>
            <a:endParaRPr sz="1800">
              <a:latin typeface="Source Sans Pro"/>
              <a:ea typeface="Source Sans Pro"/>
              <a:cs typeface="Source Sans Pro"/>
              <a:sym typeface="Source Sans Pr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49"/>
          <p:cNvSpPr txBox="1">
            <a:spLocks noGrp="1"/>
          </p:cNvSpPr>
          <p:nvPr>
            <p:ph type="title"/>
          </p:nvPr>
        </p:nvSpPr>
        <p:spPr>
          <a:xfrm>
            <a:off x="1073700" y="1544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C78D8"/>
                </a:solidFill>
              </a:rPr>
              <a:t>2 ÈME ÉTAPE: </a:t>
            </a:r>
            <a:endParaRPr>
              <a:solidFill>
                <a:srgbClr val="3C78D8"/>
              </a:solidFill>
            </a:endParaRPr>
          </a:p>
          <a:p>
            <a:pPr marL="0" lvl="0" indent="0" algn="ctr" rtl="0">
              <a:spcBef>
                <a:spcPts val="0"/>
              </a:spcBef>
              <a:spcAft>
                <a:spcPts val="0"/>
              </a:spcAft>
              <a:buNone/>
            </a:pPr>
            <a:r>
              <a:rPr lang="en"/>
              <a:t>CALCUL DE SIMILARITÉ</a:t>
            </a:r>
            <a:endParaRPr/>
          </a:p>
        </p:txBody>
      </p:sp>
      <p:sp>
        <p:nvSpPr>
          <p:cNvPr id="768" name="Google Shape;768;p4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pic>
        <p:nvPicPr>
          <p:cNvPr id="769" name="Google Shape;769;p49"/>
          <p:cNvPicPr preferRelativeResize="0"/>
          <p:nvPr/>
        </p:nvPicPr>
        <p:blipFill>
          <a:blip r:embed="rId3">
            <a:alphaModFix/>
          </a:blip>
          <a:stretch>
            <a:fillRect/>
          </a:stretch>
        </p:blipFill>
        <p:spPr>
          <a:xfrm>
            <a:off x="3264360" y="2230600"/>
            <a:ext cx="5236141" cy="2913000"/>
          </a:xfrm>
          <a:prstGeom prst="rect">
            <a:avLst/>
          </a:prstGeom>
          <a:noFill/>
          <a:ln>
            <a:noFill/>
          </a:ln>
        </p:spPr>
      </p:pic>
      <p:sp>
        <p:nvSpPr>
          <p:cNvPr id="770" name="Google Shape;770;p49"/>
          <p:cNvSpPr txBox="1"/>
          <p:nvPr/>
        </p:nvSpPr>
        <p:spPr>
          <a:xfrm>
            <a:off x="643500" y="870225"/>
            <a:ext cx="7857000" cy="16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Source Sans Pro"/>
                <a:ea typeface="Source Sans Pro"/>
                <a:cs typeface="Source Sans Pro"/>
                <a:sym typeface="Source Sans Pro"/>
              </a:rPr>
              <a:t>Comme nous l'avons expliqué dans la méthode précédente:</a:t>
            </a:r>
            <a:endParaRPr sz="20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2000">
                <a:solidFill>
                  <a:schemeClr val="dk1"/>
                </a:solidFill>
                <a:latin typeface="Source Sans Pro"/>
                <a:ea typeface="Source Sans Pro"/>
                <a:cs typeface="Source Sans Pro"/>
                <a:sym typeface="Source Sans Pro"/>
              </a:rPr>
              <a:t>Une matrice carrée qui a Tous les ID de Users comme lignes et colonnes.</a:t>
            </a:r>
            <a:endParaRPr sz="20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2000">
                <a:solidFill>
                  <a:schemeClr val="dk1"/>
                </a:solidFill>
                <a:latin typeface="Source Sans Pro"/>
                <a:ea typeface="Source Sans Pro"/>
                <a:cs typeface="Source Sans Pro"/>
                <a:sym typeface="Source Sans Pro"/>
              </a:rPr>
              <a:t>Et nous faisons le calcul de similitude en faisant le cosinus de deux vecteurs former la matrice de notation que nous venons de faire précédemment.</a:t>
            </a:r>
            <a:endParaRPr sz="2000">
              <a:solidFill>
                <a:schemeClr val="dk1"/>
              </a:solidFill>
              <a:latin typeface="Source Sans Pro"/>
              <a:ea typeface="Source Sans Pro"/>
              <a:cs typeface="Source Sans Pro"/>
              <a:sym typeface="Source Sans Pro"/>
            </a:endParaRPr>
          </a:p>
        </p:txBody>
      </p:sp>
      <p:sp>
        <p:nvSpPr>
          <p:cNvPr id="771" name="Google Shape;771;p49"/>
          <p:cNvSpPr txBox="1"/>
          <p:nvPr/>
        </p:nvSpPr>
        <p:spPr>
          <a:xfrm>
            <a:off x="277700" y="3099425"/>
            <a:ext cx="2887200" cy="1311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0000"/>
                </a:solidFill>
                <a:latin typeface="Source Sans Pro"/>
                <a:ea typeface="Source Sans Pro"/>
                <a:cs typeface="Source Sans Pro"/>
                <a:sym typeface="Source Sans Pro"/>
              </a:rPr>
              <a:t>Vous pouvez voir le résultat complet dans le fichier excel "SimUser.xlsx"</a:t>
            </a:r>
            <a:endParaRPr sz="1800">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0"/>
          <p:cNvSpPr txBox="1">
            <a:spLocks noGrp="1"/>
          </p:cNvSpPr>
          <p:nvPr>
            <p:ph type="title"/>
          </p:nvPr>
        </p:nvSpPr>
        <p:spPr>
          <a:xfrm>
            <a:off x="1073700" y="1453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Visualisation : l'interface</a:t>
            </a:r>
            <a:endParaRPr sz="2500"/>
          </a:p>
        </p:txBody>
      </p:sp>
      <p:sp>
        <p:nvSpPr>
          <p:cNvPr id="777" name="Google Shape;777;p50"/>
          <p:cNvSpPr txBox="1">
            <a:spLocks noGrp="1"/>
          </p:cNvSpPr>
          <p:nvPr>
            <p:ph type="body" idx="1"/>
          </p:nvPr>
        </p:nvSpPr>
        <p:spPr>
          <a:xfrm>
            <a:off x="719100" y="1044250"/>
            <a:ext cx="7705800" cy="92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Comme nous l'avons dit précédemment, nous allons faire la même chose que nous avons fait dans la partie précédente, </a:t>
            </a:r>
            <a:endParaRPr/>
          </a:p>
        </p:txBody>
      </p:sp>
      <p:sp>
        <p:nvSpPr>
          <p:cNvPr id="778" name="Google Shape;778;p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pic>
        <p:nvPicPr>
          <p:cNvPr id="779" name="Google Shape;779;p50"/>
          <p:cNvPicPr preferRelativeResize="0"/>
          <p:nvPr/>
        </p:nvPicPr>
        <p:blipFill>
          <a:blip r:embed="rId3">
            <a:alphaModFix/>
          </a:blip>
          <a:stretch>
            <a:fillRect/>
          </a:stretch>
        </p:blipFill>
        <p:spPr>
          <a:xfrm>
            <a:off x="771525" y="1966450"/>
            <a:ext cx="7600950" cy="2371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pic>
        <p:nvPicPr>
          <p:cNvPr id="785" name="Google Shape;785;p51"/>
          <p:cNvPicPr preferRelativeResize="0"/>
          <p:nvPr/>
        </p:nvPicPr>
        <p:blipFill>
          <a:blip r:embed="rId3">
            <a:alphaModFix/>
          </a:blip>
          <a:stretch>
            <a:fillRect/>
          </a:stretch>
        </p:blipFill>
        <p:spPr>
          <a:xfrm>
            <a:off x="524738" y="341375"/>
            <a:ext cx="4229100" cy="4038600"/>
          </a:xfrm>
          <a:prstGeom prst="rect">
            <a:avLst/>
          </a:prstGeom>
          <a:noFill/>
          <a:ln>
            <a:noFill/>
          </a:ln>
        </p:spPr>
      </p:pic>
      <p:pic>
        <p:nvPicPr>
          <p:cNvPr id="786" name="Google Shape;786;p51"/>
          <p:cNvPicPr preferRelativeResize="0"/>
          <p:nvPr/>
        </p:nvPicPr>
        <p:blipFill>
          <a:blip r:embed="rId4">
            <a:alphaModFix/>
          </a:blip>
          <a:stretch>
            <a:fillRect/>
          </a:stretch>
        </p:blipFill>
        <p:spPr>
          <a:xfrm>
            <a:off x="5361713" y="474725"/>
            <a:ext cx="3257550" cy="37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6"/>
          <p:cNvSpPr txBox="1"/>
          <p:nvPr/>
        </p:nvSpPr>
        <p:spPr>
          <a:xfrm>
            <a:off x="555600" y="700025"/>
            <a:ext cx="8032800" cy="334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rgbClr val="28324A"/>
                </a:solidFill>
                <a:latin typeface="Source Sans Pro"/>
                <a:ea typeface="Source Sans Pro"/>
                <a:cs typeface="Source Sans Pro"/>
                <a:sym typeface="Source Sans Pro"/>
              </a:rPr>
              <a:t>Dans ce projet, nous nous concentrerons sur la fourniture d'un </a:t>
            </a:r>
            <a:r>
              <a:rPr lang="en" sz="2200" dirty="0">
                <a:solidFill>
                  <a:srgbClr val="3C78D8"/>
                </a:solidFill>
                <a:latin typeface="Source Sans Pro"/>
                <a:ea typeface="Source Sans Pro"/>
                <a:cs typeface="Source Sans Pro"/>
                <a:sym typeface="Source Sans Pro"/>
              </a:rPr>
              <a:t>système de recommandation</a:t>
            </a:r>
            <a:r>
              <a:rPr lang="en" sz="2200" dirty="0">
                <a:solidFill>
                  <a:srgbClr val="28324A"/>
                </a:solidFill>
                <a:latin typeface="Source Sans Pro"/>
                <a:ea typeface="Source Sans Pro"/>
                <a:cs typeface="Source Sans Pro"/>
                <a:sym typeface="Source Sans Pro"/>
              </a:rPr>
              <a:t> de base en suggérant des articles les plus similaires à un article particulier, dans ce cas, un produit de magasin.</a:t>
            </a:r>
            <a:endParaRPr sz="2200" dirty="0">
              <a:solidFill>
                <a:srgbClr val="28324A"/>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2200" dirty="0">
                <a:solidFill>
                  <a:srgbClr val="28324A"/>
                </a:solidFill>
                <a:latin typeface="Source Sans Pro"/>
                <a:ea typeface="Source Sans Pro"/>
                <a:cs typeface="Source Sans Pro"/>
                <a:sym typeface="Source Sans Pro"/>
              </a:rPr>
              <a:t>Ce n'est pas un véritable système de recommandation robuste, pour le décrire plus précisément, il vous indique simplement quels produits / items sont les plus similaires à votre choix d'article.</a:t>
            </a:r>
            <a:endParaRPr sz="2200" dirty="0">
              <a:solidFill>
                <a:srgbClr val="28324A"/>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2200" dirty="0">
                <a:solidFill>
                  <a:srgbClr val="28324A"/>
                </a:solidFill>
                <a:latin typeface="Source Sans Pro"/>
                <a:ea typeface="Source Sans Pro"/>
                <a:cs typeface="Source Sans Pro"/>
                <a:sym typeface="Source Sans Pro"/>
              </a:rPr>
              <a:t>Et nous allons introduire 2 méthodes différentes pour </a:t>
            </a:r>
            <a:r>
              <a:rPr lang="en" sz="2200" dirty="0">
                <a:solidFill>
                  <a:schemeClr val="tx1">
                    <a:lumMod val="50000"/>
                  </a:schemeClr>
                </a:solidFill>
                <a:uFill>
                  <a:solidFill>
                    <a:srgbClr val="FF0000"/>
                  </a:solidFill>
                </a:uFill>
                <a:latin typeface="Source Sans Pro"/>
                <a:ea typeface="Source Sans Pro"/>
                <a:cs typeface="Source Sans Pro"/>
                <a:sym typeface="Source Sans Pro"/>
              </a:rPr>
              <a:t>le faire</a:t>
            </a:r>
            <a:endParaRPr sz="2200" dirty="0">
              <a:solidFill>
                <a:schemeClr val="tx1">
                  <a:lumMod val="50000"/>
                </a:schemeClr>
              </a:solidFill>
              <a:uFill>
                <a:solidFill>
                  <a:srgbClr val="FF0000"/>
                </a:solidFill>
              </a:uFill>
              <a:latin typeface="Source Sans Pro"/>
              <a:ea typeface="Source Sans Pro"/>
              <a:cs typeface="Source Sans Pro"/>
              <a:sym typeface="Source Sans Pro"/>
            </a:endParaRPr>
          </a:p>
        </p:txBody>
      </p:sp>
      <p:sp>
        <p:nvSpPr>
          <p:cNvPr id="495" name="Google Shape;495;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2"/>
          <p:cNvSpPr txBox="1">
            <a:spLocks noGrp="1"/>
          </p:cNvSpPr>
          <p:nvPr>
            <p:ph type="body" idx="1"/>
          </p:nvPr>
        </p:nvSpPr>
        <p:spPr>
          <a:xfrm>
            <a:off x="719100" y="333275"/>
            <a:ext cx="7705800" cy="11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Maintenant, nous avons la liste des utilisateurs qui est similaire à un utilisateur particulier, nous pouvons suggérer un élément qu'il pourrait aimer:</a:t>
            </a:r>
            <a:endParaRPr/>
          </a:p>
        </p:txBody>
      </p:sp>
      <p:sp>
        <p:nvSpPr>
          <p:cNvPr id="792" name="Google Shape;792;p5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pic>
        <p:nvPicPr>
          <p:cNvPr id="793" name="Google Shape;793;p52"/>
          <p:cNvPicPr preferRelativeResize="0"/>
          <p:nvPr/>
        </p:nvPicPr>
        <p:blipFill>
          <a:blip r:embed="rId3">
            <a:alphaModFix/>
          </a:blip>
          <a:stretch>
            <a:fillRect/>
          </a:stretch>
        </p:blipFill>
        <p:spPr>
          <a:xfrm>
            <a:off x="2896938" y="1155300"/>
            <a:ext cx="3350125" cy="3350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3"/>
          <p:cNvSpPr txBox="1">
            <a:spLocks noGrp="1"/>
          </p:cNvSpPr>
          <p:nvPr>
            <p:ph type="title"/>
          </p:nvPr>
        </p:nvSpPr>
        <p:spPr>
          <a:xfrm>
            <a:off x="1073700" y="1453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Partie Web</a:t>
            </a:r>
            <a:endParaRPr sz="2500"/>
          </a:p>
        </p:txBody>
      </p:sp>
      <p:sp>
        <p:nvSpPr>
          <p:cNvPr id="799" name="Google Shape;799;p53"/>
          <p:cNvSpPr txBox="1">
            <a:spLocks noGrp="1"/>
          </p:cNvSpPr>
          <p:nvPr>
            <p:ph type="body" idx="1"/>
          </p:nvPr>
        </p:nvSpPr>
        <p:spPr>
          <a:xfrm>
            <a:off x="406050" y="1249950"/>
            <a:ext cx="8331900" cy="203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Pour obtenir ce résultat, il y a plusieurs façons de le faire:</a:t>
            </a:r>
            <a:endParaRPr/>
          </a:p>
          <a:p>
            <a:pPr marL="0" lvl="0" indent="0" algn="l" rtl="0">
              <a:spcBef>
                <a:spcPts val="600"/>
              </a:spcBef>
              <a:spcAft>
                <a:spcPts val="0"/>
              </a:spcAft>
              <a:buNone/>
            </a:pPr>
            <a:r>
              <a:rPr lang="en"/>
              <a:t>Nous avons choisi de suggérer une liste d'articles de la liste des commandes (table “orders”) d'un autre utilisateur qui est similaire à l'utilisateur qui s'est connecté.</a:t>
            </a:r>
            <a:endParaRPr/>
          </a:p>
          <a:p>
            <a:pPr marL="0" lvl="0" indent="0" algn="l" rtl="0">
              <a:spcBef>
                <a:spcPts val="600"/>
              </a:spcBef>
              <a:spcAft>
                <a:spcPts val="0"/>
              </a:spcAft>
              <a:buNone/>
            </a:pPr>
            <a:r>
              <a:rPr lang="en" u="sng">
                <a:solidFill>
                  <a:srgbClr val="8EC400"/>
                </a:solidFill>
              </a:rPr>
              <a:t>Remarque</a:t>
            </a:r>
            <a:r>
              <a:rPr lang="en">
                <a:solidFill>
                  <a:srgbClr val="8EC400"/>
                </a:solidFill>
              </a:rPr>
              <a:t>: si l'utilisateur n'est pas connecté, cette partie n'apparaîtra pas.</a:t>
            </a:r>
            <a:endParaRPr>
              <a:solidFill>
                <a:srgbClr val="8EC400"/>
              </a:solidFill>
            </a:endParaRPr>
          </a:p>
          <a:p>
            <a:pPr marL="0" lvl="0" indent="0" algn="l" rtl="0">
              <a:spcBef>
                <a:spcPts val="600"/>
              </a:spcBef>
              <a:spcAft>
                <a:spcPts val="0"/>
              </a:spcAft>
              <a:buNone/>
            </a:pPr>
            <a:endParaRPr/>
          </a:p>
        </p:txBody>
      </p:sp>
      <p:sp>
        <p:nvSpPr>
          <p:cNvPr id="800" name="Google Shape;800;p5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4"/>
          <p:cNvSpPr txBox="1">
            <a:spLocks noGrp="1"/>
          </p:cNvSpPr>
          <p:nvPr>
            <p:ph type="title"/>
          </p:nvPr>
        </p:nvSpPr>
        <p:spPr>
          <a:xfrm>
            <a:off x="1061275" y="0"/>
            <a:ext cx="69966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Les étapes dans le site Web</a:t>
            </a:r>
            <a:endParaRPr sz="2100"/>
          </a:p>
        </p:txBody>
      </p:sp>
      <p:sp>
        <p:nvSpPr>
          <p:cNvPr id="806" name="Google Shape;806;p54"/>
          <p:cNvSpPr txBox="1">
            <a:spLocks noGrp="1"/>
          </p:cNvSpPr>
          <p:nvPr>
            <p:ph type="body" idx="1"/>
          </p:nvPr>
        </p:nvSpPr>
        <p:spPr>
          <a:xfrm>
            <a:off x="497875" y="684775"/>
            <a:ext cx="8123400" cy="80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t>1.	Nous devons d'abord obtenir la liste de similarité des utilisateurs que nous avons insérée récemment dans la base de données  et la convertir en table:</a:t>
            </a:r>
            <a:endParaRPr sz="1900"/>
          </a:p>
        </p:txBody>
      </p:sp>
      <p:sp>
        <p:nvSpPr>
          <p:cNvPr id="807" name="Google Shape;807;p54"/>
          <p:cNvSpPr txBox="1">
            <a:spLocks noGrp="1"/>
          </p:cNvSpPr>
          <p:nvPr>
            <p:ph type="sldNum" idx="12"/>
          </p:nvPr>
        </p:nvSpPr>
        <p:spPr>
          <a:xfrm>
            <a:off x="8544350" y="4681775"/>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pic>
        <p:nvPicPr>
          <p:cNvPr id="808" name="Google Shape;808;p54"/>
          <p:cNvPicPr preferRelativeResize="0"/>
          <p:nvPr/>
        </p:nvPicPr>
        <p:blipFill>
          <a:blip r:embed="rId3">
            <a:alphaModFix/>
          </a:blip>
          <a:stretch>
            <a:fillRect/>
          </a:stretch>
        </p:blipFill>
        <p:spPr>
          <a:xfrm>
            <a:off x="525738" y="1488463"/>
            <a:ext cx="8067675" cy="1019175"/>
          </a:xfrm>
          <a:prstGeom prst="rect">
            <a:avLst/>
          </a:prstGeom>
          <a:noFill/>
          <a:ln>
            <a:noFill/>
          </a:ln>
        </p:spPr>
      </p:pic>
      <p:sp>
        <p:nvSpPr>
          <p:cNvPr id="809" name="Google Shape;809;p54"/>
          <p:cNvSpPr txBox="1">
            <a:spLocks noGrp="1"/>
          </p:cNvSpPr>
          <p:nvPr>
            <p:ph type="body" idx="1"/>
          </p:nvPr>
        </p:nvSpPr>
        <p:spPr>
          <a:xfrm>
            <a:off x="497863" y="2427856"/>
            <a:ext cx="8123400" cy="117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2.	évidemment, nous n'allons pas utiliser tous les utilisateurs qui ont obtenu, donc nous allons générer un nombre aléatoire x pour être notre utilisateur similaire  au hasard,</a:t>
            </a:r>
            <a:endParaRPr sz="1800"/>
          </a:p>
          <a:p>
            <a:pPr marL="0" lvl="0" indent="0" algn="l" rtl="0">
              <a:spcBef>
                <a:spcPts val="600"/>
              </a:spcBef>
              <a:spcAft>
                <a:spcPts val="0"/>
              </a:spcAft>
              <a:buNone/>
            </a:pPr>
            <a:r>
              <a:rPr lang="en" sz="1800"/>
              <a:t>Et ici, nous allons obtenir ses commandes de la table "orders"</a:t>
            </a:r>
            <a:endParaRPr sz="1800"/>
          </a:p>
        </p:txBody>
      </p:sp>
      <p:pic>
        <p:nvPicPr>
          <p:cNvPr id="810" name="Google Shape;810;p54"/>
          <p:cNvPicPr preferRelativeResize="0"/>
          <p:nvPr/>
        </p:nvPicPr>
        <p:blipFill>
          <a:blip r:embed="rId4">
            <a:alphaModFix/>
          </a:blip>
          <a:stretch>
            <a:fillRect/>
          </a:stretch>
        </p:blipFill>
        <p:spPr>
          <a:xfrm>
            <a:off x="1061276" y="3872099"/>
            <a:ext cx="6996601" cy="120163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5"/>
          <p:cNvSpPr txBox="1">
            <a:spLocks noGrp="1"/>
          </p:cNvSpPr>
          <p:nvPr>
            <p:ph type="body" idx="1"/>
          </p:nvPr>
        </p:nvSpPr>
        <p:spPr>
          <a:xfrm>
            <a:off x="510300" y="274775"/>
            <a:ext cx="8123400" cy="57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t>3.	Et puis, nous mettrons les Items à leur place</a:t>
            </a:r>
            <a:endParaRPr sz="1900"/>
          </a:p>
        </p:txBody>
      </p:sp>
      <p:sp>
        <p:nvSpPr>
          <p:cNvPr id="816" name="Google Shape;816;p55"/>
          <p:cNvSpPr txBox="1">
            <a:spLocks noGrp="1"/>
          </p:cNvSpPr>
          <p:nvPr>
            <p:ph type="sldNum" idx="12"/>
          </p:nvPr>
        </p:nvSpPr>
        <p:spPr>
          <a:xfrm>
            <a:off x="8544350" y="4681775"/>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pic>
        <p:nvPicPr>
          <p:cNvPr id="817" name="Google Shape;817;p55"/>
          <p:cNvPicPr preferRelativeResize="0"/>
          <p:nvPr/>
        </p:nvPicPr>
        <p:blipFill>
          <a:blip r:embed="rId3">
            <a:alphaModFix/>
          </a:blip>
          <a:stretch>
            <a:fillRect/>
          </a:stretch>
        </p:blipFill>
        <p:spPr>
          <a:xfrm>
            <a:off x="1441525" y="844775"/>
            <a:ext cx="6260939" cy="3993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6"/>
          <p:cNvSpPr txBox="1">
            <a:spLocks noGrp="1"/>
          </p:cNvSpPr>
          <p:nvPr>
            <p:ph type="body" idx="1"/>
          </p:nvPr>
        </p:nvSpPr>
        <p:spPr>
          <a:xfrm>
            <a:off x="831600" y="1958575"/>
            <a:ext cx="7480800" cy="176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Avec cela, nous avons terminé notre projet.</a:t>
            </a:r>
            <a:endParaRPr dirty="0"/>
          </a:p>
          <a:p>
            <a:pPr marL="0" lvl="0" indent="0" algn="l" rtl="0">
              <a:spcBef>
                <a:spcPts val="600"/>
              </a:spcBef>
              <a:spcAft>
                <a:spcPts val="0"/>
              </a:spcAft>
              <a:buNone/>
            </a:pPr>
            <a:r>
              <a:rPr lang="en" dirty="0"/>
              <a:t>Et maintenant nous allons vous présenter quelques analyses sur </a:t>
            </a:r>
            <a:r>
              <a:rPr lang="en" dirty="0">
                <a:uFill>
                  <a:solidFill>
                    <a:srgbClr val="FF0000"/>
                  </a:solidFill>
                </a:uFill>
              </a:rPr>
              <a:t>no</a:t>
            </a:r>
            <a:r>
              <a:rPr lang="fr-FR" dirty="0">
                <a:uFill>
                  <a:solidFill>
                    <a:srgbClr val="FF0000"/>
                  </a:solidFill>
                </a:uFill>
              </a:rPr>
              <a:t>s</a:t>
            </a:r>
            <a:r>
              <a:rPr lang="en" dirty="0">
                <a:uFill>
                  <a:solidFill>
                    <a:srgbClr val="FF0000"/>
                  </a:solidFill>
                </a:uFill>
              </a:rPr>
              <a:t> </a:t>
            </a:r>
            <a:r>
              <a:rPr lang="en" dirty="0"/>
              <a:t>produits et nos utilisateurs dans la partie d’</a:t>
            </a:r>
            <a:endParaRPr dirty="0"/>
          </a:p>
          <a:p>
            <a:pPr marL="0" lvl="0" indent="0" algn="ctr" rtl="0">
              <a:spcBef>
                <a:spcPts val="600"/>
              </a:spcBef>
              <a:spcAft>
                <a:spcPts val="0"/>
              </a:spcAft>
              <a:buNone/>
            </a:pPr>
            <a:r>
              <a:rPr lang="en" dirty="0"/>
              <a:t> </a:t>
            </a:r>
            <a:r>
              <a:rPr lang="en" b="1" dirty="0">
                <a:solidFill>
                  <a:srgbClr val="3C78D8"/>
                </a:solidFill>
              </a:rPr>
              <a:t>Analyse de données</a:t>
            </a:r>
            <a:endParaRPr dirty="0"/>
          </a:p>
        </p:txBody>
      </p:sp>
      <p:sp>
        <p:nvSpPr>
          <p:cNvPr id="823" name="Google Shape;823;p5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824" name="Google Shape;824;p56"/>
          <p:cNvGrpSpPr/>
          <p:nvPr/>
        </p:nvGrpSpPr>
        <p:grpSpPr>
          <a:xfrm>
            <a:off x="4314596" y="285188"/>
            <a:ext cx="1166508" cy="1166538"/>
            <a:chOff x="6654650" y="3665275"/>
            <a:chExt cx="409100" cy="409125"/>
          </a:xfrm>
        </p:grpSpPr>
        <p:sp>
          <p:nvSpPr>
            <p:cNvPr id="825" name="Google Shape;825;p56"/>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6"/>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56"/>
          <p:cNvGrpSpPr/>
          <p:nvPr/>
        </p:nvGrpSpPr>
        <p:grpSpPr>
          <a:xfrm rot="1940693">
            <a:off x="3509328" y="760518"/>
            <a:ext cx="587626" cy="587659"/>
            <a:chOff x="570875" y="4322250"/>
            <a:chExt cx="443300" cy="443325"/>
          </a:xfrm>
        </p:grpSpPr>
        <p:sp>
          <p:nvSpPr>
            <p:cNvPr id="828" name="Google Shape;828;p5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56"/>
          <p:cNvSpPr/>
          <p:nvPr/>
        </p:nvSpPr>
        <p:spPr>
          <a:xfrm>
            <a:off x="3998101" y="2852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6"/>
          <p:cNvSpPr/>
          <p:nvPr/>
        </p:nvSpPr>
        <p:spPr>
          <a:xfrm rot="1793658">
            <a:off x="5486925" y="9468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7"/>
          <p:cNvSpPr txBox="1">
            <a:spLocks noGrp="1"/>
          </p:cNvSpPr>
          <p:nvPr>
            <p:ph type="ctrTitle"/>
          </p:nvPr>
        </p:nvSpPr>
        <p:spPr>
          <a:xfrm>
            <a:off x="496900" y="3259750"/>
            <a:ext cx="7026900" cy="11598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r>
              <a:rPr lang="en"/>
              <a:t> Analyse de données</a:t>
            </a:r>
            <a:endParaRPr/>
          </a:p>
        </p:txBody>
      </p:sp>
      <p:sp>
        <p:nvSpPr>
          <p:cNvPr id="839" name="Google Shape;839;p57"/>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4</a:t>
            </a:r>
            <a:endParaRPr sz="12000">
              <a:solidFill>
                <a:srgbClr val="3C78D8"/>
              </a:solidFill>
            </a:endParaRPr>
          </a:p>
        </p:txBody>
      </p:sp>
      <p:sp>
        <p:nvSpPr>
          <p:cNvPr id="840" name="Google Shape;840;p5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8"/>
          <p:cNvSpPr txBox="1">
            <a:spLocks noGrp="1"/>
          </p:cNvSpPr>
          <p:nvPr>
            <p:ph type="title"/>
          </p:nvPr>
        </p:nvSpPr>
        <p:spPr>
          <a:xfrm>
            <a:off x="1075850" y="198775"/>
            <a:ext cx="6996600" cy="54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Analyse de données</a:t>
            </a:r>
            <a:endParaRPr/>
          </a:p>
        </p:txBody>
      </p:sp>
      <p:sp>
        <p:nvSpPr>
          <p:cNvPr id="846" name="Google Shape;846;p58"/>
          <p:cNvSpPr txBox="1">
            <a:spLocks noGrp="1"/>
          </p:cNvSpPr>
          <p:nvPr>
            <p:ph type="body" idx="1"/>
          </p:nvPr>
        </p:nvSpPr>
        <p:spPr>
          <a:xfrm>
            <a:off x="708150" y="1540175"/>
            <a:ext cx="7727700" cy="192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Vous trouverez tout, bien expliqué, dans le fichier </a:t>
            </a:r>
            <a:r>
              <a:rPr lang="en" dirty="0">
                <a:solidFill>
                  <a:srgbClr val="FF9900"/>
                </a:solidFill>
              </a:rPr>
              <a:t>Jupyter Notebook </a:t>
            </a:r>
            <a:r>
              <a:rPr lang="en" b="1" dirty="0">
                <a:solidFill>
                  <a:srgbClr val="FF9900"/>
                </a:solidFill>
              </a:rPr>
              <a:t>“Projet Py Analyse de données.ipynb”</a:t>
            </a:r>
            <a:endParaRPr b="1" dirty="0">
              <a:solidFill>
                <a:srgbClr val="FF9900"/>
              </a:solidFill>
            </a:endParaRPr>
          </a:p>
        </p:txBody>
      </p:sp>
      <p:sp>
        <p:nvSpPr>
          <p:cNvPr id="847" name="Google Shape;847;p5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5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853" name="Google Shape;853;p59"/>
          <p:cNvSpPr txBox="1">
            <a:spLocks noGrp="1"/>
          </p:cNvSpPr>
          <p:nvPr>
            <p:ph type="title" idx="4294967295"/>
          </p:nvPr>
        </p:nvSpPr>
        <p:spPr>
          <a:xfrm>
            <a:off x="1073149" y="126534"/>
            <a:ext cx="6997700" cy="5413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dirty="0"/>
              <a:t>Conclusion</a:t>
            </a:r>
            <a:endParaRPr dirty="0"/>
          </a:p>
        </p:txBody>
      </p:sp>
      <p:sp>
        <p:nvSpPr>
          <p:cNvPr id="2" name="ZoneTexte 1">
            <a:extLst>
              <a:ext uri="{FF2B5EF4-FFF2-40B4-BE49-F238E27FC236}">
                <a16:creationId xmlns:a16="http://schemas.microsoft.com/office/drawing/2014/main" xmlns="" id="{36C83DC5-F082-43AC-8B09-1AC30CF07196}"/>
              </a:ext>
            </a:extLst>
          </p:cNvPr>
          <p:cNvSpPr txBox="1"/>
          <p:nvPr/>
        </p:nvSpPr>
        <p:spPr>
          <a:xfrm>
            <a:off x="98611" y="647700"/>
            <a:ext cx="8946777" cy="3477875"/>
          </a:xfrm>
          <a:prstGeom prst="rect">
            <a:avLst/>
          </a:prstGeom>
          <a:noFill/>
        </p:spPr>
        <p:txBody>
          <a:bodyPr wrap="square" rtlCol="0">
            <a:spAutoFit/>
          </a:bodyPr>
          <a:lstStyle/>
          <a:p>
            <a:r>
              <a:rPr lang="fr-FR" sz="2000" dirty="0">
                <a:solidFill>
                  <a:schemeClr val="dk1"/>
                </a:solidFill>
                <a:latin typeface="Source Sans Pro"/>
                <a:ea typeface="Source Sans Pro"/>
                <a:sym typeface="Source Sans Pro"/>
              </a:rPr>
              <a:t>Cette modeste présentation et la mise en place de ce système de recommandation était une opportunité précieuse , elle nous a permis dans un premier lieu d’acquérir de nouvelles connaissance et aussi de maitriser le langage Python et dans un deuxième lieu la manipulation du PHP et du développement web avec une bonne analyse de donnée à l’aide de « </a:t>
            </a:r>
            <a:r>
              <a:rPr lang="fr-FR" sz="2000" dirty="0" err="1" smtClean="0">
                <a:solidFill>
                  <a:schemeClr val="dk1"/>
                </a:solidFill>
                <a:latin typeface="Source Sans Pro"/>
                <a:ea typeface="Source Sans Pro"/>
                <a:sym typeface="Source Sans Pro"/>
              </a:rPr>
              <a:t>Jupyter</a:t>
            </a:r>
            <a:r>
              <a:rPr lang="fr-FR" sz="2000" dirty="0" smtClean="0">
                <a:solidFill>
                  <a:schemeClr val="dk1"/>
                </a:solidFill>
                <a:latin typeface="Source Sans Pro"/>
                <a:ea typeface="Source Sans Pro"/>
                <a:sym typeface="Source Sans Pro"/>
              </a:rPr>
              <a:t> Notebook</a:t>
            </a:r>
            <a:r>
              <a:rPr lang="fr-FR" sz="2000" dirty="0">
                <a:solidFill>
                  <a:schemeClr val="dk1"/>
                </a:solidFill>
                <a:latin typeface="Source Sans Pro"/>
                <a:ea typeface="Source Sans Pro"/>
                <a:sym typeface="Source Sans Pro"/>
              </a:rPr>
              <a:t> ». </a:t>
            </a:r>
          </a:p>
          <a:p>
            <a:r>
              <a:rPr lang="fr-FR" sz="2000" dirty="0">
                <a:solidFill>
                  <a:schemeClr val="dk1"/>
                </a:solidFill>
                <a:latin typeface="Source Sans Pro"/>
                <a:ea typeface="Source Sans Pro"/>
                <a:sym typeface="Source Sans Pro"/>
              </a:rPr>
              <a:t>Ce projet nous a mené a savoir l’importance du langage Python car il est non seulement simple et pratique mais très utile et intéressant.</a:t>
            </a:r>
          </a:p>
          <a:p>
            <a:r>
              <a:rPr lang="fr-FR" sz="2000" dirty="0">
                <a:solidFill>
                  <a:schemeClr val="dk1"/>
                </a:solidFill>
                <a:latin typeface="Source Sans Pro"/>
                <a:ea typeface="Source Sans Pro"/>
                <a:sym typeface="Source Sans Pro"/>
              </a:rPr>
              <a:t>nous sommes très reconnaissant pour tous les efforts fournis par notre professeur durant la période du confinement pour s’assurer de la continuité de nos travaux et finalement c’était une expérience qui va nous aider plus tard dans la vie professionnelle.</a:t>
            </a:r>
            <a:endParaRPr lang="aa-ET" sz="2000" dirty="0">
              <a:solidFill>
                <a:schemeClr val="dk1"/>
              </a:solidFill>
              <a:latin typeface="Source Sans Pro"/>
              <a:ea typeface="Source Sans Pro"/>
              <a:sym typeface="Source Sans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60"/>
          <p:cNvSpPr txBox="1">
            <a:spLocks noGrp="1"/>
          </p:cNvSpPr>
          <p:nvPr>
            <p:ph type="ctrTitle" idx="4294967295"/>
          </p:nvPr>
        </p:nvSpPr>
        <p:spPr>
          <a:xfrm>
            <a:off x="1275150" y="1377375"/>
            <a:ext cx="6593700" cy="174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Merci Pour Votre Attention!</a:t>
            </a:r>
            <a:endParaRPr sz="5000"/>
          </a:p>
        </p:txBody>
      </p:sp>
      <p:sp>
        <p:nvSpPr>
          <p:cNvPr id="859" name="Google Shape;859;p6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7"/>
          <p:cNvSpPr txBox="1">
            <a:spLocks noGrp="1"/>
          </p:cNvSpPr>
          <p:nvPr>
            <p:ph type="title"/>
          </p:nvPr>
        </p:nvSpPr>
        <p:spPr>
          <a:xfrm>
            <a:off x="285750" y="-5167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Les bibliothèques nécessaires pour ce Projet:</a:t>
            </a:r>
            <a:endParaRPr/>
          </a:p>
        </p:txBody>
      </p:sp>
      <p:sp>
        <p:nvSpPr>
          <p:cNvPr id="501" name="Google Shape;501;p17"/>
          <p:cNvSpPr txBox="1">
            <a:spLocks noGrp="1"/>
          </p:cNvSpPr>
          <p:nvPr>
            <p:ph type="body" idx="1"/>
          </p:nvPr>
        </p:nvSpPr>
        <p:spPr>
          <a:xfrm>
            <a:off x="608100" y="843700"/>
            <a:ext cx="7723500" cy="3699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700" b="1" u="sng"/>
              <a:t>Numpy:</a:t>
            </a:r>
            <a:r>
              <a:rPr lang="en"/>
              <a:t>  Pour manipuler des matrices ou tableaux multidimensionnels ainsi que des fonctions mathématiques opérant sur ces tableaux.</a:t>
            </a:r>
            <a:endParaRPr/>
          </a:p>
          <a:p>
            <a:pPr marL="457200" lvl="0" indent="-342900" algn="l" rtl="0">
              <a:spcBef>
                <a:spcPts val="0"/>
              </a:spcBef>
              <a:spcAft>
                <a:spcPts val="0"/>
              </a:spcAft>
              <a:buSzPts val="1800"/>
              <a:buChar char="◉"/>
            </a:pPr>
            <a:r>
              <a:rPr lang="en" b="1" u="sng"/>
              <a:t>Mysql.connector:</a:t>
            </a:r>
            <a:r>
              <a:rPr lang="en" b="1"/>
              <a:t> </a:t>
            </a:r>
            <a:r>
              <a:rPr lang="en"/>
              <a:t>Pour pouvoir se connecter à la base de donnée.</a:t>
            </a:r>
            <a:endParaRPr b="1"/>
          </a:p>
          <a:p>
            <a:pPr marL="457200" lvl="0" indent="-342900" algn="l" rtl="0">
              <a:spcBef>
                <a:spcPts val="0"/>
              </a:spcBef>
              <a:spcAft>
                <a:spcPts val="0"/>
              </a:spcAft>
              <a:buSzPts val="1800"/>
              <a:buChar char="◉"/>
            </a:pPr>
            <a:r>
              <a:rPr lang="en" b="1" u="sng"/>
              <a:t>Xlsxwriter:</a:t>
            </a:r>
            <a:r>
              <a:rPr lang="en"/>
              <a:t> Pour exporter les matrices de grandes tailles qu’on ne peut pas visualiser dans la console vers un fichier EXCEL.</a:t>
            </a:r>
            <a:endParaRPr/>
          </a:p>
          <a:p>
            <a:pPr marL="457200" lvl="0" indent="-342900" algn="l" rtl="0">
              <a:spcBef>
                <a:spcPts val="0"/>
              </a:spcBef>
              <a:spcAft>
                <a:spcPts val="0"/>
              </a:spcAft>
              <a:buSzPts val="1800"/>
              <a:buChar char="◉"/>
            </a:pPr>
            <a:r>
              <a:rPr lang="en" b="1" u="sng"/>
              <a:t>Scipy.spatial:</a:t>
            </a:r>
            <a:r>
              <a:rPr lang="en"/>
              <a:t> Pour pouvoir faire le calcul trigonométrique.</a:t>
            </a:r>
            <a:endParaRPr/>
          </a:p>
          <a:p>
            <a:pPr marL="457200" lvl="0" indent="-342900" algn="l" rtl="0">
              <a:spcBef>
                <a:spcPts val="0"/>
              </a:spcBef>
              <a:spcAft>
                <a:spcPts val="0"/>
              </a:spcAft>
              <a:buSzPts val="1800"/>
              <a:buChar char="◉"/>
            </a:pPr>
            <a:r>
              <a:rPr lang="en" b="1" u="sng"/>
              <a:t>NLTK:</a:t>
            </a:r>
            <a:r>
              <a:rPr lang="en"/>
              <a:t> Cette bibliothèque met à notre disposition plusieurs algorithmes qui réalisent la tokenisation et le stemming.</a:t>
            </a:r>
            <a:endParaRPr/>
          </a:p>
          <a:p>
            <a:pPr marL="457200" lvl="0" indent="-342900" algn="l" rtl="0">
              <a:spcBef>
                <a:spcPts val="0"/>
              </a:spcBef>
              <a:spcAft>
                <a:spcPts val="0"/>
              </a:spcAft>
              <a:buSzPts val="1800"/>
              <a:buChar char="◉"/>
            </a:pPr>
            <a:r>
              <a:rPr lang="en" b="1" u="sng"/>
              <a:t>Pandas:</a:t>
            </a:r>
            <a:r>
              <a:rPr lang="en"/>
              <a:t> Pour manipulation et l'analyse des données et les stocker dans une DataFrame.</a:t>
            </a:r>
            <a:endParaRPr/>
          </a:p>
          <a:p>
            <a:pPr marL="457200" lvl="0" indent="-342900" algn="l" rtl="0">
              <a:spcBef>
                <a:spcPts val="0"/>
              </a:spcBef>
              <a:spcAft>
                <a:spcPts val="0"/>
              </a:spcAft>
              <a:buSzPts val="1800"/>
              <a:buChar char="◉"/>
            </a:pPr>
            <a:r>
              <a:rPr lang="en" b="1" u="sng"/>
              <a:t>Matplotlib et Seaborn:</a:t>
            </a:r>
            <a:r>
              <a:rPr lang="en"/>
              <a:t> Pour tracer et visualiser des données sous formes de graphiques.</a:t>
            </a:r>
            <a:endParaRPr/>
          </a:p>
          <a:p>
            <a:pPr marL="457200" lvl="0" indent="0" algn="l" rtl="0">
              <a:spcBef>
                <a:spcPts val="600"/>
              </a:spcBef>
              <a:spcAft>
                <a:spcPts val="0"/>
              </a:spcAft>
              <a:buNone/>
            </a:pPr>
            <a:endParaRPr/>
          </a:p>
        </p:txBody>
      </p:sp>
      <p:sp>
        <p:nvSpPr>
          <p:cNvPr id="502" name="Google Shape;502;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18"/>
          <p:cNvSpPr txBox="1">
            <a:spLocks noGrp="1"/>
          </p:cNvSpPr>
          <p:nvPr>
            <p:ph type="title"/>
          </p:nvPr>
        </p:nvSpPr>
        <p:spPr>
          <a:xfrm>
            <a:off x="285750" y="-12787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Les fonctions que nous avons créées pour faciliter notre travail:</a:t>
            </a:r>
            <a:endParaRPr/>
          </a:p>
        </p:txBody>
      </p:sp>
      <p:sp>
        <p:nvSpPr>
          <p:cNvPr id="508" name="Google Shape;508;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509" name="Google Shape;509;p18"/>
          <p:cNvGraphicFramePr/>
          <p:nvPr/>
        </p:nvGraphicFramePr>
        <p:xfrm>
          <a:off x="889750" y="664125"/>
          <a:ext cx="5788600" cy="1496508"/>
        </p:xfrm>
        <a:graphic>
          <a:graphicData uri="http://schemas.openxmlformats.org/drawingml/2006/table">
            <a:tbl>
              <a:tblPr>
                <a:noFill/>
                <a:tableStyleId>{FA7DD0AD-6405-490D-B7A7-787EF9E16BC4}</a:tableStyleId>
              </a:tblPr>
              <a:tblGrid>
                <a:gridCol w="5788600">
                  <a:extLst>
                    <a:ext uri="{9D8B030D-6E8A-4147-A177-3AD203B41FA5}">
                      <a16:colId xmlns:a16="http://schemas.microsoft.com/office/drawing/2014/main" xmlns="" val="20000"/>
                    </a:ext>
                  </a:extLst>
                </a:gridCol>
              </a:tblGrid>
              <a:tr h="761225">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0"/>
                  </a:ext>
                </a:extLst>
              </a:tr>
              <a:tr h="636150">
                <a:tc>
                  <a:txBody>
                    <a:bodyPr/>
                    <a:lstStyle/>
                    <a:p>
                      <a:pPr marL="0" lvl="0" indent="0" algn="ctr" rtl="0">
                        <a:lnSpc>
                          <a:spcPct val="115000"/>
                        </a:lnSpc>
                        <a:spcBef>
                          <a:spcPts val="0"/>
                        </a:spcBef>
                        <a:spcAft>
                          <a:spcPts val="0"/>
                        </a:spcAft>
                        <a:buNone/>
                      </a:pPr>
                      <a:r>
                        <a:rPr lang="en">
                          <a:solidFill>
                            <a:schemeClr val="dk1"/>
                          </a:solidFill>
                          <a:latin typeface="Source Sans Pro"/>
                          <a:ea typeface="Source Sans Pro"/>
                          <a:cs typeface="Source Sans Pro"/>
                          <a:sym typeface="Source Sans Pro"/>
                        </a:rPr>
                        <a:t>Cette fonction permet de faire le calcul de similarité-Cosinus entre deux articles (Item1,Item2).</a:t>
                      </a:r>
                      <a:endParaRPr sz="1000"/>
                    </a:p>
                  </a:txBody>
                  <a:tcPr marL="91425" marR="91425" marT="91425" marB="91425"/>
                </a:tc>
                <a:extLst>
                  <a:ext uri="{0D108BD9-81ED-4DB2-BD59-A6C34878D82A}">
                    <a16:rowId xmlns:a16="http://schemas.microsoft.com/office/drawing/2014/main" xmlns="" val="10001"/>
                  </a:ext>
                </a:extLst>
              </a:tr>
            </a:tbl>
          </a:graphicData>
        </a:graphic>
      </p:graphicFrame>
      <p:pic>
        <p:nvPicPr>
          <p:cNvPr id="510" name="Google Shape;510;p18"/>
          <p:cNvPicPr preferRelativeResize="0"/>
          <p:nvPr/>
        </p:nvPicPr>
        <p:blipFill>
          <a:blip r:embed="rId3">
            <a:alphaModFix/>
          </a:blip>
          <a:stretch>
            <a:fillRect/>
          </a:stretch>
        </p:blipFill>
        <p:spPr>
          <a:xfrm>
            <a:off x="974175" y="782050"/>
            <a:ext cx="5619750" cy="590550"/>
          </a:xfrm>
          <a:prstGeom prst="rect">
            <a:avLst/>
          </a:prstGeom>
          <a:noFill/>
          <a:ln>
            <a:noFill/>
          </a:ln>
        </p:spPr>
      </p:pic>
      <p:graphicFrame>
        <p:nvGraphicFramePr>
          <p:cNvPr id="511" name="Google Shape;511;p18"/>
          <p:cNvGraphicFramePr/>
          <p:nvPr/>
        </p:nvGraphicFramePr>
        <p:xfrm>
          <a:off x="5601200" y="1909300"/>
          <a:ext cx="2279350" cy="2770572"/>
        </p:xfrm>
        <a:graphic>
          <a:graphicData uri="http://schemas.openxmlformats.org/drawingml/2006/table">
            <a:tbl>
              <a:tblPr>
                <a:noFill/>
                <a:tableStyleId>{FA7DD0AD-6405-490D-B7A7-787EF9E16BC4}</a:tableStyleId>
              </a:tblPr>
              <a:tblGrid>
                <a:gridCol w="2279350">
                  <a:extLst>
                    <a:ext uri="{9D8B030D-6E8A-4147-A177-3AD203B41FA5}">
                      <a16:colId xmlns:a16="http://schemas.microsoft.com/office/drawing/2014/main" xmlns="" val="20000"/>
                    </a:ext>
                  </a:extLst>
                </a:gridCol>
              </a:tblGrid>
              <a:tr h="1571450">
                <a:tc>
                  <a:txBody>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0"/>
                  </a:ext>
                </a:extLst>
              </a:tr>
              <a:tr h="1045225">
                <a:tc>
                  <a:txBody>
                    <a:bodyPr/>
                    <a:lstStyle/>
                    <a:p>
                      <a:pPr marL="0" marR="0" lvl="0" indent="0" algn="ctr" rtl="0">
                        <a:lnSpc>
                          <a:spcPct val="115000"/>
                        </a:lnSpc>
                        <a:spcBef>
                          <a:spcPts val="0"/>
                        </a:spcBef>
                        <a:spcAft>
                          <a:spcPts val="0"/>
                        </a:spcAft>
                        <a:buNone/>
                      </a:pPr>
                      <a:r>
                        <a:rPr lang="en" sz="1300">
                          <a:solidFill>
                            <a:schemeClr val="dk1"/>
                          </a:solidFill>
                          <a:latin typeface="Source Sans Pro"/>
                          <a:ea typeface="Source Sans Pro"/>
                          <a:cs typeface="Source Sans Pro"/>
                          <a:sym typeface="Source Sans Pro"/>
                        </a:rPr>
                        <a:t>Cette fonction permet de prendre une liste et retourne les n indices de ces plus grands nombres.</a:t>
                      </a:r>
                      <a:endParaRPr sz="1300">
                        <a:solidFill>
                          <a:schemeClr val="dk1"/>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xmlns="" val="10001"/>
                  </a:ext>
                </a:extLst>
              </a:tr>
            </a:tbl>
          </a:graphicData>
        </a:graphic>
      </p:graphicFrame>
      <p:pic>
        <p:nvPicPr>
          <p:cNvPr id="512" name="Google Shape;512;p18"/>
          <p:cNvPicPr preferRelativeResize="0"/>
          <p:nvPr/>
        </p:nvPicPr>
        <p:blipFill>
          <a:blip r:embed="rId4">
            <a:alphaModFix/>
          </a:blip>
          <a:stretch>
            <a:fillRect/>
          </a:stretch>
        </p:blipFill>
        <p:spPr>
          <a:xfrm>
            <a:off x="5693125" y="1949825"/>
            <a:ext cx="2095500" cy="1524000"/>
          </a:xfrm>
          <a:prstGeom prst="rect">
            <a:avLst/>
          </a:prstGeom>
          <a:noFill/>
          <a:ln>
            <a:noFill/>
          </a:ln>
        </p:spPr>
      </p:pic>
      <p:graphicFrame>
        <p:nvGraphicFramePr>
          <p:cNvPr id="513" name="Google Shape;513;p18"/>
          <p:cNvGraphicFramePr/>
          <p:nvPr/>
        </p:nvGraphicFramePr>
        <p:xfrm>
          <a:off x="1928838" y="2280500"/>
          <a:ext cx="2155100" cy="2366606"/>
        </p:xfrm>
        <a:graphic>
          <a:graphicData uri="http://schemas.openxmlformats.org/drawingml/2006/table">
            <a:tbl>
              <a:tblPr>
                <a:noFill/>
                <a:tableStyleId>{FA7DD0AD-6405-490D-B7A7-787EF9E16BC4}</a:tableStyleId>
              </a:tblPr>
              <a:tblGrid>
                <a:gridCol w="2155100">
                  <a:extLst>
                    <a:ext uri="{9D8B030D-6E8A-4147-A177-3AD203B41FA5}">
                      <a16:colId xmlns:a16="http://schemas.microsoft.com/office/drawing/2014/main" xmlns="" val="20000"/>
                    </a:ext>
                  </a:extLst>
                </a:gridCol>
              </a:tblGrid>
              <a:tr h="120230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xmlns="" val="10000"/>
                  </a:ext>
                </a:extLst>
              </a:tr>
              <a:tr h="516350">
                <a:tc>
                  <a:txBody>
                    <a:bodyPr/>
                    <a:lstStyle/>
                    <a:p>
                      <a:pPr marL="0" marR="0" lvl="0" indent="0" algn="ctr" rtl="0">
                        <a:lnSpc>
                          <a:spcPct val="115000"/>
                        </a:lnSpc>
                        <a:spcBef>
                          <a:spcPts val="0"/>
                        </a:spcBef>
                        <a:spcAft>
                          <a:spcPts val="0"/>
                        </a:spcAft>
                        <a:buNone/>
                      </a:pPr>
                      <a:r>
                        <a:rPr lang="en">
                          <a:solidFill>
                            <a:schemeClr val="dk1"/>
                          </a:solidFill>
                          <a:latin typeface="Source Sans Pro"/>
                          <a:ea typeface="Source Sans Pro"/>
                          <a:cs typeface="Source Sans Pro"/>
                          <a:sym typeface="Source Sans Pro"/>
                        </a:rPr>
                        <a:t>Cette fonction permet de convertir liste en chaîne de caractères séparés par des virgules.</a:t>
                      </a:r>
                      <a:endParaRPr>
                        <a:solidFill>
                          <a:schemeClr val="dk1"/>
                        </a:solidFill>
                        <a:latin typeface="Source Sans Pro"/>
                        <a:ea typeface="Source Sans Pro"/>
                        <a:cs typeface="Source Sans Pro"/>
                        <a:sym typeface="Source Sans Pro"/>
                      </a:endParaRPr>
                    </a:p>
                  </a:txBody>
                  <a:tcPr marL="91425" marR="91425" marT="91425" marB="91425"/>
                </a:tc>
                <a:extLst>
                  <a:ext uri="{0D108BD9-81ED-4DB2-BD59-A6C34878D82A}">
                    <a16:rowId xmlns:a16="http://schemas.microsoft.com/office/drawing/2014/main" xmlns="" val="10001"/>
                  </a:ext>
                </a:extLst>
              </a:tr>
            </a:tbl>
          </a:graphicData>
        </a:graphic>
      </p:graphicFrame>
      <p:pic>
        <p:nvPicPr>
          <p:cNvPr id="514" name="Google Shape;514;p18"/>
          <p:cNvPicPr preferRelativeResize="0"/>
          <p:nvPr/>
        </p:nvPicPr>
        <p:blipFill>
          <a:blip r:embed="rId5">
            <a:alphaModFix/>
          </a:blip>
          <a:stretch>
            <a:fillRect/>
          </a:stretch>
        </p:blipFill>
        <p:spPr>
          <a:xfrm>
            <a:off x="2069738" y="2377625"/>
            <a:ext cx="1752600" cy="1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19"/>
          <p:cNvSpPr txBox="1">
            <a:spLocks noGrp="1"/>
          </p:cNvSpPr>
          <p:nvPr>
            <p:ph type="title"/>
          </p:nvPr>
        </p:nvSpPr>
        <p:spPr>
          <a:xfrm>
            <a:off x="285750" y="-5167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Notre base de données “slothbd”</a:t>
            </a:r>
            <a:endParaRPr/>
          </a:p>
        </p:txBody>
      </p:sp>
      <p:sp>
        <p:nvSpPr>
          <p:cNvPr id="520" name="Google Shape;520;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21" name="Google Shape;521;p19"/>
          <p:cNvPicPr preferRelativeResize="0"/>
          <p:nvPr/>
        </p:nvPicPr>
        <p:blipFill>
          <a:blip r:embed="rId3">
            <a:alphaModFix/>
          </a:blip>
          <a:stretch>
            <a:fillRect/>
          </a:stretch>
        </p:blipFill>
        <p:spPr>
          <a:xfrm>
            <a:off x="1266050" y="664125"/>
            <a:ext cx="6611905" cy="417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0"/>
          <p:cNvSpPr txBox="1">
            <a:spLocks noGrp="1"/>
          </p:cNvSpPr>
          <p:nvPr>
            <p:ph type="ctrTitle"/>
          </p:nvPr>
        </p:nvSpPr>
        <p:spPr>
          <a:xfrm>
            <a:off x="496900" y="3259750"/>
            <a:ext cx="70269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La méthode de recommandation: Basé sur le Contenu</a:t>
            </a:r>
            <a:endParaRPr/>
          </a:p>
        </p:txBody>
      </p:sp>
      <p:sp>
        <p:nvSpPr>
          <p:cNvPr id="527" name="Google Shape;527;p20"/>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2</a:t>
            </a:r>
            <a:endParaRPr sz="12000">
              <a:solidFill>
                <a:srgbClr val="3C78D8"/>
              </a:solidFill>
            </a:endParaRPr>
          </a:p>
        </p:txBody>
      </p:sp>
      <p:sp>
        <p:nvSpPr>
          <p:cNvPr id="528" name="Google Shape;528;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Système de recommandation Basé sur le Contenu</a:t>
            </a:r>
            <a:endParaRPr/>
          </a:p>
        </p:txBody>
      </p:sp>
      <p:sp>
        <p:nvSpPr>
          <p:cNvPr id="534" name="Google Shape;534;p21"/>
          <p:cNvSpPr txBox="1">
            <a:spLocks noGrp="1"/>
          </p:cNvSpPr>
          <p:nvPr>
            <p:ph type="body" idx="1"/>
          </p:nvPr>
        </p:nvSpPr>
        <p:spPr>
          <a:xfrm>
            <a:off x="643800" y="625775"/>
            <a:ext cx="7856400" cy="143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Cette méthode de calcul que nous avons mis en place est basée uniquement sur la description du produit. L'idée est de regarder la présence de mots communs dans les deux descriptions.</a:t>
            </a:r>
            <a:endParaRPr sz="1800"/>
          </a:p>
          <a:p>
            <a:pPr marL="0" lvl="0" indent="0" algn="l" rtl="0">
              <a:spcBef>
                <a:spcPts val="600"/>
              </a:spcBef>
              <a:spcAft>
                <a:spcPts val="0"/>
              </a:spcAft>
              <a:buNone/>
            </a:pPr>
            <a:r>
              <a:rPr lang="en" sz="1800" b="1" u="sng"/>
              <a:t>Exemple:</a:t>
            </a:r>
            <a:endParaRPr sz="1800" b="1" u="sng"/>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36" name="Google Shape;536;p21"/>
          <p:cNvSpPr/>
          <p:nvPr/>
        </p:nvSpPr>
        <p:spPr>
          <a:xfrm>
            <a:off x="2238025" y="3292025"/>
            <a:ext cx="631200" cy="317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7" name="Google Shape;537;p21"/>
          <p:cNvPicPr preferRelativeResize="0"/>
          <p:nvPr/>
        </p:nvPicPr>
        <p:blipFill>
          <a:blip r:embed="rId3">
            <a:alphaModFix/>
          </a:blip>
          <a:stretch>
            <a:fillRect/>
          </a:stretch>
        </p:blipFill>
        <p:spPr>
          <a:xfrm>
            <a:off x="85225" y="2062763"/>
            <a:ext cx="2114474" cy="2775924"/>
          </a:xfrm>
          <a:prstGeom prst="rect">
            <a:avLst/>
          </a:prstGeom>
          <a:noFill/>
          <a:ln>
            <a:noFill/>
          </a:ln>
        </p:spPr>
      </p:pic>
      <p:pic>
        <p:nvPicPr>
          <p:cNvPr id="538" name="Google Shape;538;p21"/>
          <p:cNvPicPr preferRelativeResize="0"/>
          <p:nvPr/>
        </p:nvPicPr>
        <p:blipFill>
          <a:blip r:embed="rId4">
            <a:alphaModFix/>
          </a:blip>
          <a:stretch>
            <a:fillRect/>
          </a:stretch>
        </p:blipFill>
        <p:spPr>
          <a:xfrm>
            <a:off x="2869225" y="2062763"/>
            <a:ext cx="2077686" cy="2775925"/>
          </a:xfrm>
          <a:prstGeom prst="rect">
            <a:avLst/>
          </a:prstGeom>
          <a:noFill/>
          <a:ln>
            <a:noFill/>
          </a:ln>
        </p:spPr>
      </p:pic>
      <p:pic>
        <p:nvPicPr>
          <p:cNvPr id="539" name="Google Shape;539;p21"/>
          <p:cNvPicPr preferRelativeResize="0"/>
          <p:nvPr/>
        </p:nvPicPr>
        <p:blipFill>
          <a:blip r:embed="rId5">
            <a:alphaModFix/>
          </a:blip>
          <a:stretch>
            <a:fillRect/>
          </a:stretch>
        </p:blipFill>
        <p:spPr>
          <a:xfrm>
            <a:off x="4946911" y="2062763"/>
            <a:ext cx="1996048" cy="2775924"/>
          </a:xfrm>
          <a:prstGeom prst="rect">
            <a:avLst/>
          </a:prstGeom>
          <a:noFill/>
          <a:ln>
            <a:noFill/>
          </a:ln>
        </p:spPr>
      </p:pic>
      <p:pic>
        <p:nvPicPr>
          <p:cNvPr id="540" name="Google Shape;540;p21"/>
          <p:cNvPicPr preferRelativeResize="0"/>
          <p:nvPr/>
        </p:nvPicPr>
        <p:blipFill>
          <a:blip r:embed="rId6">
            <a:alphaModFix/>
          </a:blip>
          <a:stretch>
            <a:fillRect/>
          </a:stretch>
        </p:blipFill>
        <p:spPr>
          <a:xfrm>
            <a:off x="6942949" y="2062763"/>
            <a:ext cx="1996050" cy="2775914"/>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2053</Words>
  <Application>Microsoft Office PowerPoint</Application>
  <PresentationFormat>Affichage à l'écran (16:9)</PresentationFormat>
  <Paragraphs>228</Paragraphs>
  <Slides>48</Slides>
  <Notes>48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Source Sans Pro</vt:lpstr>
      <vt:lpstr>Oswald</vt:lpstr>
      <vt:lpstr>Quince template</vt:lpstr>
      <vt:lpstr>Projet : Système de recommandation en Python.</vt:lpstr>
      <vt:lpstr>SOMMAIRE</vt:lpstr>
      <vt:lpstr>Introduction </vt:lpstr>
      <vt:lpstr>Présentation PowerPoint</vt:lpstr>
      <vt:lpstr>Les bibliothèques nécessaires pour ce Projet:</vt:lpstr>
      <vt:lpstr>Les fonctions que nous avons créées pour faciliter notre travail:</vt:lpstr>
      <vt:lpstr>Notre base de données “slothbd”</vt:lpstr>
      <vt:lpstr>La méthode de recommandation: Basé sur le Contenu</vt:lpstr>
      <vt:lpstr>Système de recommandation Basé sur le Contenu</vt:lpstr>
      <vt:lpstr>Pour obtenir ce résultat, nous devons suivre ces étapes:</vt:lpstr>
      <vt:lpstr>1ÈRE ÉTAPE:  RÉCUPÉRATION DES DONNÉES</vt:lpstr>
      <vt:lpstr>2 ÈME ÉTAPE:  TOKENIZATION ET STEMMING</vt:lpstr>
      <vt:lpstr>Traitement des descriptions</vt:lpstr>
      <vt:lpstr>Présentation PowerPoint</vt:lpstr>
      <vt:lpstr>Suppression mots parasites:</vt:lpstr>
      <vt:lpstr>Présentation PowerPoint</vt:lpstr>
      <vt:lpstr>Tokenization</vt:lpstr>
      <vt:lpstr>Stemming</vt:lpstr>
      <vt:lpstr>Présentation PowerPoint</vt:lpstr>
      <vt:lpstr>3 ÈME ÉTAPE:  CALCUL DE SIMILARITÉ</vt:lpstr>
      <vt:lpstr>Présentation PowerPoint</vt:lpstr>
      <vt:lpstr>Présentation PowerPoint</vt:lpstr>
      <vt:lpstr>Présentation PowerPoint</vt:lpstr>
      <vt:lpstr>Visualisation : l'interface</vt:lpstr>
      <vt:lpstr>Présentation PowerPoint</vt:lpstr>
      <vt:lpstr>Présentation PowerPoint</vt:lpstr>
      <vt:lpstr>Et maintenant, nous sommes prêts pour commencer à travailler sur notre site Web</vt:lpstr>
      <vt:lpstr>Partie Web</vt:lpstr>
      <vt:lpstr>Présentation PowerPoint</vt:lpstr>
      <vt:lpstr>Présentation PowerPoint</vt:lpstr>
      <vt:lpstr>La méthode du  Filtrage Collaboratif</vt:lpstr>
      <vt:lpstr>La méthode du Filtrage Collaboratif</vt:lpstr>
      <vt:lpstr>Présentation PowerPoint</vt:lpstr>
      <vt:lpstr>Dans cette partie, nous allons faire la même chose que nous l'avons fait dans la partie précédente, sauf qu'il n'y a pas de TOKENISATION et STEMMING. Donc on va essayer de ne pas trop en parler</vt:lpstr>
      <vt:lpstr>1ÈRE ÉTAPE:  RÉCUPÉRATION DES DONNÉES</vt:lpstr>
      <vt:lpstr>Présentation PowerPoint</vt:lpstr>
      <vt:lpstr>2 ÈME ÉTAPE:  CALCUL DE SIMILARITÉ</vt:lpstr>
      <vt:lpstr>Visualisation : l'interface</vt:lpstr>
      <vt:lpstr>Présentation PowerPoint</vt:lpstr>
      <vt:lpstr>Présentation PowerPoint</vt:lpstr>
      <vt:lpstr>Partie Web</vt:lpstr>
      <vt:lpstr>Les étapes dans le site Web</vt:lpstr>
      <vt:lpstr>Présentation PowerPoint</vt:lpstr>
      <vt:lpstr>Présentation PowerPoint</vt:lpstr>
      <vt:lpstr> Analyse de données</vt:lpstr>
      <vt:lpstr>Analyse de données</vt:lpstr>
      <vt:lpstr>Conclusion</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Système de recommandation en Python.</dc:title>
  <cp:lastModifiedBy>hazem ben</cp:lastModifiedBy>
  <cp:revision>9</cp:revision>
  <dcterms:modified xsi:type="dcterms:W3CDTF">2020-06-15T00:41:17Z</dcterms:modified>
</cp:coreProperties>
</file>