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762489D-8180-4354-BCCC-216D65403BD4}">
  <a:tblStyle styleId="{B762489D-8180-4354-BCCC-216D65403B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Average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Oswald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swald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edium.com/@realabhijeet4u/9-tips-to-get-bare-minimum-of-web-accessibility-739899a9437c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edium.com/@realabhijeet4u/9-tips-to-get-bare-minimum-of-web-accessibility-739899a9437c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877416ec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877416ec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877416ec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877416ec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836a42cd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836a42cd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jotte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877416ec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877416ec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836a42cd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836a42cd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nawid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36a42cd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836a42cd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nawid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836a42cd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836a42cd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medzo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836a42cd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836a42cd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u="sng">
                <a:solidFill>
                  <a:schemeClr val="hlink"/>
                </a:solidFill>
                <a:hlinkClick r:id="rId2"/>
              </a:rPr>
              <a:t>https://medium.com/@realabhijeet4u/9-tips-to-get-bare-minimum-of-web-accessibility-739899a9437c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rick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836a42cd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836a42cd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u="sng">
                <a:solidFill>
                  <a:schemeClr val="hlink"/>
                </a:solidFill>
                <a:hlinkClick r:id="rId2"/>
              </a:rPr>
              <a:t>https://medium.com/@realabhijeet4u/9-tips-to-get-bare-minimum-of-web-accessibility-739899a9437c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rick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w3.org/WAI/demos/bad/Overview.html" TargetMode="External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Accessibility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2375" y="349214"/>
            <a:ext cx="6939250" cy="444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Inhoud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Accessibility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Accessibility vs Usability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Demo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Tips &amp; Tools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#DurfTeVragen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7650" y="2258800"/>
            <a:ext cx="3454550" cy="222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Accessibility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(Web) </a:t>
            </a:r>
            <a:r>
              <a:rPr b="1" lang="nl"/>
              <a:t>Accessibility</a:t>
            </a:r>
            <a:r>
              <a:rPr lang="nl"/>
              <a:t> is het principe om websites </a:t>
            </a:r>
            <a:r>
              <a:rPr b="1" lang="nl"/>
              <a:t>toegankelijk</a:t>
            </a:r>
            <a:r>
              <a:rPr lang="nl"/>
              <a:t> te maken voor alle bezoekers, inclusief mensen met een beperking.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Beperkings Categorieën: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Visueel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Auditief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Cognitief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Motorisch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Spraak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8260" y="1917775"/>
            <a:ext cx="1643490" cy="91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1875" y="2404151"/>
            <a:ext cx="1643500" cy="91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1875" y="3482700"/>
            <a:ext cx="1643500" cy="91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18250" y="2989725"/>
            <a:ext cx="1643500" cy="91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18250" y="4061675"/>
            <a:ext cx="1643500" cy="91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Accessibility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Web Content Accessibility Guidelines (</a:t>
            </a:r>
            <a:r>
              <a:rPr b="1" lang="nl"/>
              <a:t>WCAG</a:t>
            </a:r>
            <a:r>
              <a:rPr lang="nl"/>
              <a:t>) core principles: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Perceivable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Operable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Understandable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Robust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nl"/>
              <a:t>Browser onafhankelijk</a:t>
            </a:r>
            <a:br>
              <a:rPr lang="nl"/>
            </a:br>
            <a:r>
              <a:rPr lang="nl"/>
              <a:t>Device onafhankelijk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1813" y="1877788"/>
            <a:ext cx="4333875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0127" y="3278475"/>
            <a:ext cx="1923630" cy="144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9850" y="3278475"/>
            <a:ext cx="1923625" cy="144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Accessibility vs Usability</a:t>
            </a:r>
            <a:endParaRPr/>
          </a:p>
        </p:txBody>
      </p:sp>
      <p:graphicFrame>
        <p:nvGraphicFramePr>
          <p:cNvPr id="93" name="Google Shape;93;p17"/>
          <p:cNvGraphicFramePr/>
          <p:nvPr/>
        </p:nvGraphicFramePr>
        <p:xfrm>
          <a:off x="417650" y="103665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{B762489D-8180-4354-BCCC-216D65403BD4}</a:tableStyleId>
              </a:tblPr>
              <a:tblGrid>
                <a:gridCol w="4161450"/>
                <a:gridCol w="4161450"/>
              </a:tblGrid>
              <a:tr h="327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" sz="1800">
                          <a:solidFill>
                            <a:schemeClr val="dk1"/>
                          </a:solidFill>
                        </a:rPr>
                        <a:t>Acces</a:t>
                      </a:r>
                      <a:r>
                        <a:rPr b="1" lang="nl" sz="1800">
                          <a:solidFill>
                            <a:schemeClr val="dk1"/>
                          </a:solidFill>
                        </a:rPr>
                        <a:t>sibility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" sz="1800">
                          <a:solidFill>
                            <a:schemeClr val="accent6"/>
                          </a:solidFill>
                        </a:rPr>
                        <a:t>Usability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0025"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nl">
                          <a:solidFill>
                            <a:schemeClr val="dk1"/>
                          </a:solidFill>
                        </a:rPr>
                        <a:t>Doelgroep: Iedereen.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nl">
                          <a:solidFill>
                            <a:schemeClr val="dk1"/>
                          </a:solidFill>
                        </a:rPr>
                        <a:t>Doelgroep: Een bepaalde gebruikersgroep.</a:t>
                      </a:r>
                      <a:endParaRPr b="1"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0025"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nl">
                          <a:solidFill>
                            <a:schemeClr val="dk1"/>
                          </a:solidFill>
                        </a:rPr>
                        <a:t>Doel: Beschikbaarheid van inhoud.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nl">
                          <a:solidFill>
                            <a:schemeClr val="dk1"/>
                          </a:solidFill>
                        </a:rPr>
                        <a:t>Doel: Efficiëntie/effectiviteit ontwerp.</a:t>
                      </a:r>
                      <a:endParaRPr b="1"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0025"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nl">
                          <a:solidFill>
                            <a:schemeClr val="dk1"/>
                          </a:solidFill>
                        </a:rPr>
                        <a:t>Beginsel: Bekwaamheid van de gebruiker.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nl">
                          <a:solidFill>
                            <a:schemeClr val="dk1"/>
                          </a:solidFill>
                        </a:rPr>
                        <a:t>Beginsel: Intuïtie van de gebruiker.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0025"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nl">
                          <a:solidFill>
                            <a:schemeClr val="dk1"/>
                          </a:solidFill>
                        </a:rPr>
                        <a:t>Verschillende gelijkwaardige routes.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nl">
                          <a:solidFill>
                            <a:schemeClr val="dk1"/>
                          </a:solidFill>
                        </a:rPr>
                        <a:t>De makkelijkste route.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0025"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nl">
                          <a:solidFill>
                            <a:schemeClr val="dk1"/>
                          </a:solidFill>
                        </a:rPr>
                        <a:t>Keuze in de omgang met UI.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nl">
                          <a:solidFill>
                            <a:schemeClr val="dk1"/>
                          </a:solidFill>
                        </a:rPr>
                        <a:t>Conventionele omgang met UI.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0025"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nl">
                          <a:solidFill>
                            <a:schemeClr val="dk1"/>
                          </a:solidFill>
                        </a:rPr>
                        <a:t>Focus: Praktisch nut.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nl">
                          <a:solidFill>
                            <a:schemeClr val="dk1"/>
                          </a:solidFill>
                        </a:rPr>
                        <a:t>Focus: Gevoelens/gedachten.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0025"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nl">
                          <a:solidFill>
                            <a:schemeClr val="dk1"/>
                          </a:solidFill>
                        </a:rPr>
                        <a:t>Gebied: Het concreetste UI ontwerpniveau, en buiten het ontwerp.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nl">
                          <a:solidFill>
                            <a:schemeClr val="dk1"/>
                          </a:solidFill>
                        </a:rPr>
                        <a:t>Gebied: Alle UI ontwerpniveaus.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Is het de moeite waard?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dk1"/>
                </a:solidFill>
              </a:rPr>
              <a:t>Kosten: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nl">
                <a:solidFill>
                  <a:schemeClr val="dk1"/>
                </a:solidFill>
              </a:rPr>
              <a:t>Moet ontworpen en gebouwd worden, dus geld/tijd/mankracht.</a:t>
            </a:r>
            <a:br>
              <a:rPr lang="nl">
                <a:solidFill>
                  <a:schemeClr val="dk1"/>
                </a:solidFill>
              </a:rPr>
            </a:br>
            <a:r>
              <a:rPr lang="nl">
                <a:solidFill>
                  <a:schemeClr val="dk1"/>
                </a:solidFill>
              </a:rPr>
              <a:t>(Niet veel, wegens beschikbaarheid ondersteunende informatie/technieken.)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dk1"/>
                </a:solidFill>
              </a:rPr>
              <a:t>Baten: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nl">
                <a:solidFill>
                  <a:schemeClr val="dk1"/>
                </a:solidFill>
              </a:rPr>
              <a:t>Verlaagt drempel voor mogelijke gebruikers (meer nut).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nl">
                <a:solidFill>
                  <a:schemeClr val="dk1"/>
                </a:solidFill>
              </a:rPr>
              <a:t>Grotere groep mogelijke gebruikers.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nl">
                <a:solidFill>
                  <a:schemeClr val="dk1"/>
                </a:solidFill>
              </a:rPr>
              <a:t>Ethisch/progressief.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nl">
                <a:solidFill>
                  <a:schemeClr val="dk1"/>
                </a:solidFill>
              </a:rPr>
              <a:t>Applicatie blijft bruikbaar in ongebruikelijke situaties.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nl">
                <a:solidFill>
                  <a:schemeClr val="dk1"/>
                </a:solidFill>
              </a:rPr>
              <a:t>Prikkel om te innoveren in gebruikersinteractie.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204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9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50000" r="0" t="0"/>
          <a:stretch/>
        </p:blipFill>
        <p:spPr>
          <a:xfrm>
            <a:off x="413888" y="351213"/>
            <a:ext cx="8316221" cy="4677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Tips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Tab Toets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Tab order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Index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Zichtbaar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Custom Elements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Screenreaders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Header tags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Alt image tekst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Aria-label (Accessible Rich Internet Applications)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8975" y="611850"/>
            <a:ext cx="5747650" cy="11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8476" y="1868326"/>
            <a:ext cx="1710127" cy="25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AXE tool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Scant webpagina voor accessibility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nl"/>
              <a:t>problemen, gesorteerd op impact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Geeft suggestie van oplossing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2996" y="116846"/>
            <a:ext cx="3609700" cy="207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4546" y="2305600"/>
            <a:ext cx="3688150" cy="245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