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7" r:id="rId2"/>
    <p:sldId id="259" r:id="rId3"/>
    <p:sldId id="260" r:id="rId4"/>
    <p:sldId id="261" r:id="rId5"/>
    <p:sldId id="262" r:id="rId6"/>
    <p:sldId id="263" r:id="rId7"/>
    <p:sldId id="266"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E006C-E0D1-4F3B-B9A2-A42AFED37858}" type="datetimeFigureOut">
              <a:rPr lang="en-US" smtClean="0"/>
              <a:pPr/>
              <a:t>5/10/2023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52A6A-8988-4B40-AD31-B2CD6CA42F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99386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4B7A-B8E9-43FE-8C38-7CDB82B6A5D6}"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F4B7A-B8E9-43FE-8C38-7CDB82B6A5D6}"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EF4B7A-B8E9-43FE-8C38-7CDB82B6A5D6}"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F4B7A-B8E9-43FE-8C38-7CDB82B6A5D6}" type="datetimeFigureOut">
              <a:rPr lang="en-US" smtClean="0"/>
              <a:pPr/>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EF4B7A-B8E9-43FE-8C38-7CDB82B6A5D6}"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F4B7A-B8E9-43FE-8C38-7CDB82B6A5D6}"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4B7A-B8E9-43FE-8C38-7CDB82B6A5D6}"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F4B7A-B8E9-43FE-8C38-7CDB82B6A5D6}"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DC26C-02BF-4771-851E-86359A0445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F4B7A-B8E9-43FE-8C38-7CDB82B6A5D6}" type="datetimeFigureOut">
              <a:rPr lang="en-US" smtClean="0"/>
              <a:pPr/>
              <a:t>5/10/2023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DC26C-02BF-4771-851E-86359A0445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moretrees.eco/user-guide/api/"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moretrees.eco/user-guide/api/"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info@moretrees.e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33539"/>
            <a:ext cx="8280000" cy="768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4137368"/>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xmlns="" id="{73B09F0C-9305-F81E-8C8D-F8F09E48E395}"/>
              </a:ext>
            </a:extLst>
          </p:cNvPr>
          <p:cNvSpPr txBox="1"/>
          <p:nvPr/>
        </p:nvSpPr>
        <p:spPr>
          <a:xfrm>
            <a:off x="202721" y="3886202"/>
            <a:ext cx="55467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smtClean="0"/>
              <a:t>: Woods</a:t>
            </a:r>
            <a:endParaRPr lang="en-US" dirty="0"/>
          </a:p>
          <a:p>
            <a:endParaRPr lang="en-US" dirty="0"/>
          </a:p>
          <a:p>
            <a:r>
              <a:rPr lang="en-US" dirty="0"/>
              <a:t>Your team bio </a:t>
            </a:r>
            <a:r>
              <a:rPr lang="en-US" dirty="0" smtClean="0"/>
              <a:t>: Sustainability Champion </a:t>
            </a:r>
            <a:endParaRPr lang="en-US" dirty="0"/>
          </a:p>
          <a:p>
            <a:endParaRPr lang="en-US" dirty="0"/>
          </a:p>
          <a:p>
            <a:endParaRPr lang="en-US" dirty="0"/>
          </a:p>
          <a:p>
            <a:endParaRPr lang="en-US" dirty="0"/>
          </a:p>
          <a:p>
            <a:endParaRPr lang="en-US" dirty="0"/>
          </a:p>
          <a:p>
            <a:r>
              <a:rPr lang="en-US" dirty="0"/>
              <a:t>Date </a:t>
            </a:r>
            <a:r>
              <a:rPr lang="en-US" dirty="0" smtClean="0"/>
              <a:t>: 6-05-2023</a:t>
            </a:r>
            <a:endParaRPr lang="en-US" dirty="0"/>
          </a:p>
        </p:txBody>
      </p:sp>
      <p:pic>
        <p:nvPicPr>
          <p:cNvPr id="4" name="Picture 4" descr="Icon&#10;&#10;Description automatically generated">
            <a:extLst>
              <a:ext uri="{FF2B5EF4-FFF2-40B4-BE49-F238E27FC236}">
                <a16:creationId xmlns:a16="http://schemas.microsoft.com/office/drawing/2014/main" xmlns="" id="{15B5F3E5-9DE2-FBB2-2CAA-472E13986A92}"/>
              </a:ext>
            </a:extLst>
          </p:cNvPr>
          <p:cNvPicPr>
            <a:picLocks noChangeAspect="1"/>
          </p:cNvPicPr>
          <p:nvPr/>
        </p:nvPicPr>
        <p:blipFill>
          <a:blip r:embed="rId3" cstate="print"/>
          <a:stretch>
            <a:fillRect/>
          </a:stretch>
        </p:blipFill>
        <p:spPr>
          <a:xfrm>
            <a:off x="7789293" y="6325679"/>
            <a:ext cx="1275272" cy="403285"/>
          </a:xfrm>
          <a:prstGeom prst="rect">
            <a:avLst/>
          </a:prstGeom>
        </p:spPr>
      </p:pic>
      <p:pic>
        <p:nvPicPr>
          <p:cNvPr id="5" name="Picture 5">
            <a:extLst>
              <a:ext uri="{FF2B5EF4-FFF2-40B4-BE49-F238E27FC236}">
                <a16:creationId xmlns:a16="http://schemas.microsoft.com/office/drawing/2014/main" xmlns="" id="{AA6BE92B-146D-4C5F-CC04-D9C78289EC5A}"/>
              </a:ext>
            </a:extLst>
          </p:cNvPr>
          <p:cNvPicPr>
            <a:picLocks noChangeAspect="1"/>
          </p:cNvPicPr>
          <p:nvPr/>
        </p:nvPicPr>
        <p:blipFill>
          <a:blip r:embed="rId4" cstate="print"/>
          <a:stretch>
            <a:fillRect/>
          </a:stretch>
        </p:blipFill>
        <p:spPr>
          <a:xfrm>
            <a:off x="4060885" y="2547428"/>
            <a:ext cx="2057400" cy="584200"/>
          </a:xfrm>
          <a:prstGeom prst="rect">
            <a:avLst/>
          </a:prstGeom>
        </p:spPr>
      </p:pic>
      <p:sp>
        <p:nvSpPr>
          <p:cNvPr id="6" name="Google Shape;348;p2">
            <a:extLst>
              <a:ext uri="{FF2B5EF4-FFF2-40B4-BE49-F238E27FC236}">
                <a16:creationId xmlns:a16="http://schemas.microsoft.com/office/drawing/2014/main" xmlns="" id="{8561F6BE-8E57-72D1-3C5A-86BC6D2934D5}"/>
              </a:ext>
            </a:extLst>
          </p:cNvPr>
          <p:cNvSpPr txBox="1"/>
          <p:nvPr/>
        </p:nvSpPr>
        <p:spPr>
          <a:xfrm>
            <a:off x="4383480" y="1995141"/>
            <a:ext cx="1359035" cy="512364"/>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xmlns="" val="1043172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306067"/>
            <a:ext cx="82800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smtClean="0"/>
              <a:t>Why Sustainability ? </a:t>
            </a:r>
            <a:endParaRPr sz="2000" dirty="0"/>
          </a:p>
        </p:txBody>
      </p:sp>
      <p:sp>
        <p:nvSpPr>
          <p:cNvPr id="348"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H</a:t>
            </a:r>
            <a:r>
              <a:rPr lang="en" dirty="0" smtClean="0">
                <a:solidFill>
                  <a:srgbClr val="222222"/>
                </a:solidFill>
                <a:highlight>
                  <a:srgbClr val="FFFFFF"/>
                </a:highlight>
                <a:latin typeface="Lato"/>
                <a:ea typeface="Lato"/>
                <a:cs typeface="Lato"/>
                <a:sym typeface="Lato"/>
              </a:rPr>
              <a:t>umans use natural resources to run their day to day life, their ecomonies yet have done irreverisible change to our planet. With increaing impact and  discussion around climate change more and more individuals and companies are trying to become carbon neutral… which is good !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But we are still not doing enough for making  world  livable.Can we do </a:t>
            </a:r>
            <a:r>
              <a:rPr lang="en" sz="1400" b="0" i="0" u="none" strike="noStrike" cap="none" dirty="0" smtClean="0">
                <a:solidFill>
                  <a:srgbClr val="222222"/>
                </a:solidFill>
                <a:highlight>
                  <a:srgbClr val="FFFFFF"/>
                </a:highlight>
                <a:latin typeface="Lato"/>
                <a:ea typeface="Lato"/>
                <a:cs typeface="Lato"/>
                <a:sym typeface="Lato"/>
              </a:rPr>
              <a:t>something </a:t>
            </a:r>
            <a:r>
              <a:rPr lang="en" sz="1400" b="0" i="0" u="none" strike="noStrike" cap="none" dirty="0" smtClean="0">
                <a:solidFill>
                  <a:srgbClr val="222222"/>
                </a:solidFill>
                <a:highlight>
                  <a:srgbClr val="FFFFFF"/>
                </a:highlight>
                <a:latin typeface="Lato"/>
                <a:ea typeface="Lato"/>
                <a:cs typeface="Lato"/>
                <a:sym typeface="Lato"/>
              </a:rPr>
              <a: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xmlns="" id="{84FDAFF1-F028-998B-01F6-CB3B1453B60E}"/>
              </a:ext>
            </a:extLst>
          </p:cNvPr>
          <p:cNvPicPr>
            <a:picLocks noChangeAspect="1"/>
          </p:cNvPicPr>
          <p:nvPr/>
        </p:nvPicPr>
        <p:blipFill>
          <a:blip r:embed="rId3" cstate="print"/>
          <a:stretch>
            <a:fillRect/>
          </a:stretch>
        </p:blipFill>
        <p:spPr>
          <a:xfrm>
            <a:off x="7789293" y="6325679"/>
            <a:ext cx="1275272" cy="403285"/>
          </a:xfrm>
          <a:prstGeom prst="rect">
            <a:avLst/>
          </a:prstGeom>
        </p:spPr>
      </p:pic>
      <p:pic>
        <p:nvPicPr>
          <p:cNvPr id="5" name="Picture 4" descr="download.png"/>
          <p:cNvPicPr>
            <a:picLocks noChangeAspect="1"/>
          </p:cNvPicPr>
          <p:nvPr/>
        </p:nvPicPr>
        <p:blipFill>
          <a:blip r:embed="rId4" cstate="print"/>
          <a:stretch>
            <a:fillRect/>
          </a:stretch>
        </p:blipFill>
        <p:spPr>
          <a:xfrm>
            <a:off x="2438400" y="3657600"/>
            <a:ext cx="4572000" cy="2057400"/>
          </a:xfrm>
          <a:prstGeom prst="rect">
            <a:avLst/>
          </a:prstGeom>
        </p:spPr>
      </p:pic>
    </p:spTree>
    <p:extLst>
      <p:ext uri="{BB962C8B-B14F-4D97-AF65-F5344CB8AC3E}">
        <p14:creationId xmlns:p14="http://schemas.microsoft.com/office/powerpoint/2010/main" xmlns="" val="85297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have taken first step…</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By Implementing Microsoft Sustainability Calculator.</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End customers can now understand their carbon usage while using Azure, get suggestions on how they can reduce their carbon footprint by tweaking their network and service usage. But they would still have carbon footprint for their IT infrastructure whereas they aim to be carbon neutral/free </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lvl="0">
              <a:buClr>
                <a:srgbClr val="000000"/>
              </a:buClr>
              <a:buSzPts val="1400"/>
            </a:pPr>
            <a:r>
              <a:rPr lang="en" dirty="0" smtClean="0">
                <a:solidFill>
                  <a:srgbClr val="222222"/>
                </a:solidFill>
                <a:highlight>
                  <a:srgbClr val="FFFFFF"/>
                </a:highlight>
                <a:latin typeface="Lato"/>
                <a:ea typeface="Lato"/>
                <a:cs typeface="Lato"/>
                <a:sym typeface="Lato"/>
              </a:rPr>
              <a:t>Earning carbon credits and carbon </a:t>
            </a:r>
            <a:r>
              <a:rPr lang="en-US" dirty="0" smtClean="0">
                <a:solidFill>
                  <a:srgbClr val="222222"/>
                </a:solidFill>
                <a:highlight>
                  <a:srgbClr val="FFFFFF"/>
                </a:highlight>
                <a:latin typeface="Lato"/>
                <a:ea typeface="Lato"/>
                <a:cs typeface="Lato"/>
                <a:sym typeface="Lato"/>
              </a:rPr>
              <a:t>sequestration is the only way they can achieve their goal. So plant trees ! </a:t>
            </a:r>
            <a:endParaRPr lang="en-US" dirty="0" smtClean="0">
              <a:solidFill>
                <a:srgbClr val="222222"/>
              </a:solidFill>
              <a:highlight>
                <a:srgbClr val="FFFFFF"/>
              </a:highlight>
              <a:latin typeface="Lato"/>
              <a:ea typeface="Lato"/>
              <a:cs typeface="Lato"/>
              <a:sym typeface="Lato"/>
            </a:endParaRPr>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Plant trees with your cloud provider by choosing online how many plants </a:t>
            </a:r>
            <a:r>
              <a:rPr lang="en-US" dirty="0" smtClean="0">
                <a:solidFill>
                  <a:srgbClr val="222222"/>
                </a:solidFill>
                <a:highlight>
                  <a:srgbClr val="FFFFFF"/>
                </a:highlight>
                <a:latin typeface="Lato"/>
                <a:ea typeface="Lato"/>
                <a:cs typeface="Lato"/>
                <a:sym typeface="Lato"/>
              </a:rPr>
              <a:t>you want to invest in and in which part of world using </a:t>
            </a:r>
            <a:r>
              <a:rPr lang="en-US" dirty="0" smtClean="0">
                <a:hlinkClick r:id="rId2"/>
              </a:rPr>
              <a:t>Tree planting &amp; tree gifting API user guide | (</a:t>
            </a:r>
            <a:r>
              <a:rPr lang="en-US" dirty="0" err="1" smtClean="0">
                <a:hlinkClick r:id="rId2"/>
              </a:rPr>
              <a:t>more:trees</a:t>
            </a:r>
            <a:r>
              <a:rPr lang="en-US" dirty="0" smtClean="0">
                <a:hlinkClick r:id="rId2"/>
              </a:rPr>
              <a:t>) (moretrees.eco</a:t>
            </a:r>
            <a:r>
              <a:rPr lang="en-US" dirty="0" smtClean="0">
                <a:hlinkClick r:id="rId2"/>
              </a:rPr>
              <a:t>)</a:t>
            </a:r>
            <a:endParaRPr lang="en-US" dirty="0" smtClean="0"/>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Moretrees.com partners with many tree plantation companies in background and help grow and maintain trees </a:t>
            </a:r>
            <a:r>
              <a:rPr lang="en-US" dirty="0" smtClean="0">
                <a:solidFill>
                  <a:srgbClr val="222222"/>
                </a:solidFill>
                <a:highlight>
                  <a:srgbClr val="FFFFFF"/>
                </a:highlight>
                <a:latin typeface="Lato"/>
                <a:ea typeface="Lato"/>
                <a:cs typeface="Lato"/>
                <a:sym typeface="Lato"/>
              </a:rPr>
              <a:t> </a:t>
            </a: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APIs can help plant trees ?</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
        <p:nvSpPr>
          <p:cNvPr id="4" name="Google Shape;348;p2"/>
          <p:cNvSpPr txBox="1"/>
          <p:nvPr/>
        </p:nvSpPr>
        <p:spPr>
          <a:xfrm>
            <a:off x="664775" y="1687467"/>
            <a:ext cx="8238600" cy="4552400"/>
          </a:xfrm>
          <a:prstGeom prst="rect">
            <a:avLst/>
          </a:prstGeom>
          <a:noFill/>
          <a:ln>
            <a:noFill/>
          </a:ln>
        </p:spPr>
        <p:txBody>
          <a:bodyPr spcFirstLastPara="1" wrap="square" lIns="91425" tIns="91425" rIns="91425" bIns="91425" anchor="t" anchorCtr="0">
            <a:noAutofit/>
          </a:bodyPr>
          <a:lstStyle/>
          <a:p>
            <a:pPr lvl="0">
              <a:buClr>
                <a:srgbClr val="000000"/>
              </a:buClr>
              <a:buSzPts val="1400"/>
            </a:pPr>
            <a:r>
              <a:rPr lang="en-US" dirty="0" smtClean="0">
                <a:solidFill>
                  <a:srgbClr val="222222"/>
                </a:solidFill>
                <a:highlight>
                  <a:srgbClr val="FFFFFF"/>
                </a:highlight>
                <a:latin typeface="Lato"/>
                <a:ea typeface="Lato"/>
                <a:cs typeface="Lato"/>
                <a:sym typeface="Lato"/>
              </a:rPr>
              <a:t>Moretrees.eco provides different ways to connect with them and place order for planting trees. They also provide a fancy </a:t>
            </a:r>
            <a:r>
              <a:rPr lang="en-US" dirty="0" err="1" smtClean="0">
                <a:solidFill>
                  <a:srgbClr val="222222"/>
                </a:solidFill>
                <a:highlight>
                  <a:srgbClr val="FFFFFF"/>
                </a:highlight>
                <a:latin typeface="Lato"/>
                <a:ea typeface="Lato"/>
                <a:cs typeface="Lato"/>
                <a:sym typeface="Lato"/>
              </a:rPr>
              <a:t>dashbord</a:t>
            </a:r>
            <a:r>
              <a:rPr lang="en-US" dirty="0" smtClean="0">
                <a:solidFill>
                  <a:srgbClr val="222222"/>
                </a:solidFill>
                <a:highlight>
                  <a:srgbClr val="FFFFFF"/>
                </a:highlight>
                <a:latin typeface="Lato"/>
                <a:ea typeface="Lato"/>
                <a:cs typeface="Lato"/>
                <a:sym typeface="Lato"/>
              </a:rPr>
              <a:t> to let customer know the status of plants, carbon credit they have earned and so on.</a:t>
            </a:r>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Moretrees.eco can be connect via : </a:t>
            </a:r>
          </a:p>
          <a:p>
            <a:pPr lvl="0">
              <a:buClr>
                <a:srgbClr val="000000"/>
              </a:buClr>
              <a:buSzPts val="1400"/>
            </a:pPr>
            <a:r>
              <a:rPr lang="en-US" dirty="0" smtClean="0">
                <a:solidFill>
                  <a:srgbClr val="222222"/>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1. APIs</a:t>
            </a:r>
          </a:p>
          <a:p>
            <a:pPr lvl="0">
              <a:buClr>
                <a:srgbClr val="000000"/>
              </a:buClr>
              <a:buSzPts val="1400"/>
            </a:pPr>
            <a:r>
              <a:rPr lang="en-US" dirty="0" smtClean="0">
                <a:solidFill>
                  <a:srgbClr val="222222"/>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2. </a:t>
            </a:r>
            <a:r>
              <a:rPr lang="en-US" dirty="0" err="1" smtClean="0">
                <a:solidFill>
                  <a:srgbClr val="222222"/>
                </a:solidFill>
                <a:highlight>
                  <a:srgbClr val="FFFFFF"/>
                </a:highlight>
                <a:latin typeface="Lato"/>
                <a:ea typeface="Lato"/>
                <a:cs typeface="Lato"/>
                <a:sym typeface="Lato"/>
              </a:rPr>
              <a:t>Zapier</a:t>
            </a:r>
            <a:r>
              <a:rPr lang="en-US" dirty="0" smtClean="0">
                <a:solidFill>
                  <a:srgbClr val="222222"/>
                </a:solidFill>
                <a:highlight>
                  <a:srgbClr val="FFFFFF"/>
                </a:highlight>
                <a:latin typeface="Lato"/>
                <a:ea typeface="Lato"/>
                <a:cs typeface="Lato"/>
                <a:sym typeface="Lato"/>
              </a:rPr>
              <a:t> (workflow automation)</a:t>
            </a:r>
          </a:p>
          <a:p>
            <a:pPr lvl="0">
              <a:buClr>
                <a:srgbClr val="000000"/>
              </a:buClr>
              <a:buSzPts val="1400"/>
            </a:pPr>
            <a:r>
              <a:rPr lang="en-US" dirty="0" smtClean="0">
                <a:solidFill>
                  <a:srgbClr val="222222"/>
                </a:solidFill>
                <a:highlight>
                  <a:srgbClr val="FFFFFF"/>
                </a:highlight>
                <a:latin typeface="Lato"/>
                <a:ea typeface="Lato"/>
                <a:cs typeface="Lato"/>
                <a:sym typeface="Lato"/>
              </a:rPr>
              <a:t>	</a:t>
            </a:r>
            <a:r>
              <a:rPr lang="en-US" dirty="0" smtClean="0">
                <a:solidFill>
                  <a:srgbClr val="222222"/>
                </a:solidFill>
                <a:highlight>
                  <a:srgbClr val="FFFFFF"/>
                </a:highlight>
                <a:latin typeface="Lato"/>
                <a:ea typeface="Lato"/>
                <a:cs typeface="Lato"/>
                <a:sym typeface="Lato"/>
              </a:rPr>
              <a:t>3. IFTTT</a:t>
            </a:r>
            <a:endParaRPr lang="en-US" dirty="0" smtClean="0">
              <a:solidFill>
                <a:srgbClr val="222222"/>
              </a:solidFill>
              <a:highlight>
                <a:srgbClr val="FFFFFF"/>
              </a:highlight>
              <a:latin typeface="Lato"/>
              <a:ea typeface="Lato"/>
              <a:cs typeface="Lato"/>
              <a:sym typeface="Lato"/>
            </a:endParaRPr>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Details can be found at : </a:t>
            </a:r>
            <a:r>
              <a:rPr lang="en-US" dirty="0" smtClean="0">
                <a:solidFill>
                  <a:srgbClr val="222222"/>
                </a:solidFill>
                <a:highlight>
                  <a:srgbClr val="FFFFFF"/>
                </a:highlight>
                <a:latin typeface="Lato"/>
                <a:ea typeface="Lato"/>
                <a:cs typeface="Lato"/>
                <a:sym typeface="Lato"/>
              </a:rPr>
              <a:t> </a:t>
            </a:r>
            <a:r>
              <a:rPr lang="en-US" dirty="0" smtClean="0">
                <a:hlinkClick r:id="rId2"/>
              </a:rPr>
              <a:t>Tree planting &amp; tree gifting API user guide | (</a:t>
            </a:r>
            <a:r>
              <a:rPr lang="en-US" dirty="0" err="1" smtClean="0">
                <a:hlinkClick r:id="rId2"/>
              </a:rPr>
              <a:t>more:trees</a:t>
            </a:r>
            <a:r>
              <a:rPr lang="en-US" dirty="0" smtClean="0">
                <a:hlinkClick r:id="rId2"/>
              </a:rPr>
              <a:t>) (moretrees.eco</a:t>
            </a:r>
            <a:r>
              <a:rPr lang="en-US" dirty="0" smtClean="0">
                <a:hlinkClick r:id="rId2"/>
              </a:rPr>
              <a:t>)</a:t>
            </a:r>
            <a:endParaRPr lang="en-US" dirty="0" smtClean="0"/>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They also provide a dashboard to track status of the order, plants you have planted so far, total credits earn, etc.</a:t>
            </a:r>
          </a:p>
          <a:p>
            <a:pPr lvl="0">
              <a:buClr>
                <a:srgbClr val="000000"/>
              </a:buClr>
              <a:buSzPts val="1400"/>
            </a:pPr>
            <a:endParaRPr lang="en-US" dirty="0" smtClean="0">
              <a:solidFill>
                <a:srgbClr val="222222"/>
              </a:solidFill>
              <a:highlight>
                <a:srgbClr val="FFFFFF"/>
              </a:highlight>
              <a:latin typeface="Lato"/>
              <a:ea typeface="Lato"/>
              <a:cs typeface="Lato"/>
              <a:sym typeface="Lato"/>
            </a:endParaRPr>
          </a:p>
          <a:p>
            <a:pPr lvl="0">
              <a:buClr>
                <a:srgbClr val="000000"/>
              </a:buClr>
              <a:buSzPts val="1400"/>
            </a:pPr>
            <a:r>
              <a:rPr lang="en-US" dirty="0" smtClean="0">
                <a:solidFill>
                  <a:srgbClr val="222222"/>
                </a:solidFill>
                <a:highlight>
                  <a:srgbClr val="FFFFFF"/>
                </a:highlight>
                <a:latin typeface="Lato"/>
                <a:ea typeface="Lato"/>
                <a:cs typeface="Lato"/>
                <a:sym typeface="Lato"/>
              </a:rPr>
              <a:t>By planting trees you help sequester CO2 emissions while providing co-benefits such as water filtration, shelter, food sources, poverty alleviation and biodiversity.</a:t>
            </a: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pic>
        <p:nvPicPr>
          <p:cNvPr id="1026" name="Picture 2"/>
          <p:cNvPicPr>
            <a:picLocks noChangeAspect="1" noChangeArrowheads="1"/>
          </p:cNvPicPr>
          <p:nvPr/>
        </p:nvPicPr>
        <p:blipFill>
          <a:blip r:embed="rId2" cstate="print"/>
          <a:srcRect/>
          <a:stretch>
            <a:fillRect/>
          </a:stretch>
        </p:blipFill>
        <p:spPr bwMode="auto">
          <a:xfrm>
            <a:off x="1" y="1219201"/>
            <a:ext cx="9143999" cy="5181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pic>
        <p:nvPicPr>
          <p:cNvPr id="2050" name="Picture 2"/>
          <p:cNvPicPr>
            <a:picLocks noChangeAspect="1" noChangeArrowheads="1"/>
          </p:cNvPicPr>
          <p:nvPr/>
        </p:nvPicPr>
        <p:blipFill>
          <a:blip r:embed="rId2" cstate="print"/>
          <a:srcRect/>
          <a:stretch>
            <a:fillRect/>
          </a:stretch>
        </p:blipFill>
        <p:spPr bwMode="auto">
          <a:xfrm>
            <a:off x="0" y="1390650"/>
            <a:ext cx="92964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Wireframes</a:t>
            </a:r>
            <a:br>
              <a:rPr lang="en-US" dirty="0" smtClean="0"/>
            </a:b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998871" y="1600200"/>
            <a:ext cx="714625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are multifold…</a:t>
            </a:r>
            <a:endParaRPr lang="en-US" dirty="0"/>
          </a:p>
        </p:txBody>
      </p:sp>
      <p:sp>
        <p:nvSpPr>
          <p:cNvPr id="3" name="Google Shape;348;p2"/>
          <p:cNvSpPr txBox="1"/>
          <p:nvPr/>
        </p:nvSpPr>
        <p:spPr>
          <a:xfrm>
            <a:off x="512375" y="15350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
        <p:nvSpPr>
          <p:cNvPr id="4" name="Google Shape;348;p2"/>
          <p:cNvSpPr txBox="1"/>
          <p:nvPr/>
        </p:nvSpPr>
        <p:spPr>
          <a:xfrm>
            <a:off x="664775" y="1687467"/>
            <a:ext cx="8238600" cy="455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solidFill>
                  <a:srgbClr val="222222"/>
                </a:solidFill>
                <a:highlight>
                  <a:srgbClr val="FFFFFF"/>
                </a:highlight>
                <a:latin typeface="Lato"/>
                <a:ea typeface="Lato"/>
                <a:cs typeface="Lato"/>
                <a:sym typeface="Lato"/>
              </a:rPr>
              <a:t>Obvious Climate </a:t>
            </a:r>
            <a:r>
              <a:rPr lang="en-US" dirty="0" smtClean="0">
                <a:solidFill>
                  <a:srgbClr val="222222"/>
                </a:solidFill>
                <a:highlight>
                  <a:srgbClr val="FFFFFF"/>
                </a:highlight>
                <a:latin typeface="Lato"/>
                <a:ea typeface="Lato"/>
                <a:cs typeface="Lato"/>
                <a:sym typeface="Lato"/>
              </a:rPr>
              <a:t>benefits of Planting trees : </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Increasing O2 levels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Decreasing Co2 levels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keep planet cooler</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reduce soil erosion</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restore wildlife / spices</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soothes humans </a:t>
            </a:r>
          </a:p>
          <a:p>
            <a:pPr marL="0" marR="0" lvl="0" indent="0" algn="l" rtl="0">
              <a:lnSpc>
                <a:spcPct val="100000"/>
              </a:lnSpc>
              <a:spcBef>
                <a:spcPts val="0"/>
              </a:spcBef>
              <a:spcAft>
                <a:spcPts val="0"/>
              </a:spcAft>
              <a:buClr>
                <a:srgbClr val="000000"/>
              </a:buClr>
              <a:buSzPts val="1400"/>
              <a:buFontTx/>
              <a:buChar char="-"/>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Additionally </a:t>
            </a:r>
            <a:r>
              <a:rPr lang="en-US" dirty="0" smtClean="0">
                <a:solidFill>
                  <a:srgbClr val="222222"/>
                </a:solidFill>
                <a:highlight>
                  <a:srgbClr val="FFFFFF"/>
                </a:highlight>
                <a:latin typeface="Lato"/>
                <a:ea typeface="Lato"/>
                <a:cs typeface="Lato"/>
                <a:sym typeface="Lato"/>
              </a:rPr>
              <a:t>Sustainability benefits</a:t>
            </a:r>
            <a:endParaRPr lang="en-US"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people planting trees will have a job</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may be better education for their children</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having a job may reduce crime in area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which in turn may improve living conditions for minors/females in area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Customers planting trees and tracking reports will have opportunity to contribute in broader sustainability agenda</a:t>
            </a:r>
          </a:p>
          <a:p>
            <a:pPr marL="0" marR="0" lvl="0" indent="0" algn="l" rtl="0">
              <a:lnSpc>
                <a:spcPct val="100000"/>
              </a:lnSpc>
              <a:spcBef>
                <a:spcPts val="0"/>
              </a:spcBef>
              <a:spcAft>
                <a:spcPts val="0"/>
              </a:spcAft>
              <a:buClr>
                <a:srgbClr val="000000"/>
              </a:buClr>
              <a:buSzPts val="1400"/>
              <a:buFontTx/>
              <a:buChar char="-"/>
            </a:pPr>
            <a:r>
              <a:rPr lang="en-US" dirty="0" smtClean="0">
                <a:solidFill>
                  <a:srgbClr val="222222"/>
                </a:solidFill>
                <a:highlight>
                  <a:srgbClr val="FFFFFF"/>
                </a:highlight>
                <a:latin typeface="Lato"/>
                <a:ea typeface="Lato"/>
                <a:cs typeface="Lato"/>
                <a:sym typeface="Lato"/>
              </a:rPr>
              <a:t>-- Customer can imbibe carbon tracking culture in their companies</a:t>
            </a: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Tx/>
              <a:buChar char="-"/>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smtClean="0">
              <a:solidFill>
                <a:srgbClr val="22222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u="sng" dirty="0" smtClean="0"/>
              <a:t>For Demo or queries write moretrees.eco at : </a:t>
            </a:r>
          </a:p>
          <a:p>
            <a:pPr>
              <a:buNone/>
            </a:pPr>
            <a:endParaRPr lang="en-US" u="sng" dirty="0" smtClean="0">
              <a:hlinkClick r:id="rId2"/>
            </a:endParaRPr>
          </a:p>
          <a:p>
            <a:pPr>
              <a:buNone/>
            </a:pPr>
            <a:r>
              <a:rPr lang="en-US" u="sng" dirty="0" smtClean="0">
                <a:hlinkClick r:id="rId2"/>
              </a:rPr>
              <a:t>info@moretrees.eco</a:t>
            </a:r>
            <a:endParaRPr lang="en-US" u="sng" dirty="0" smtClean="0"/>
          </a:p>
          <a:p>
            <a:pPr algn="ctr">
              <a:buNone/>
            </a:pPr>
            <a:r>
              <a:rPr lang="en-US" u="sng" dirty="0" smtClean="0"/>
              <a:t>OR</a:t>
            </a:r>
            <a:endParaRPr lang="en-US" u="sng" dirty="0" smtClean="0"/>
          </a:p>
          <a:p>
            <a:pPr>
              <a:buNone/>
            </a:pPr>
            <a:endParaRPr lang="en-US" dirty="0" smtClean="0"/>
          </a:p>
          <a:p>
            <a:pPr>
              <a:buNone/>
            </a:pPr>
            <a:r>
              <a:rPr lang="en-US" dirty="0" smtClean="0"/>
              <a:t>Call </a:t>
            </a:r>
            <a:r>
              <a:rPr lang="en-US" dirty="0" smtClean="0"/>
              <a:t>on (UK +44) </a:t>
            </a:r>
            <a:r>
              <a:rPr lang="en-US" dirty="0" smtClean="0"/>
              <a:t>08001510751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TotalTime>
  <Words>394</Words>
  <Application>Microsoft Office PowerPoint</Application>
  <PresentationFormat>On-screen Show (4:3)</PresentationFormat>
  <Paragraphs>63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PLEDGE TO PROGRESS Sustainability Hackathon </vt:lpstr>
      <vt:lpstr>Why Sustainability ? </vt:lpstr>
      <vt:lpstr>You have taken first step…</vt:lpstr>
      <vt:lpstr>How APIs can help plant trees ?</vt:lpstr>
      <vt:lpstr>Wireframes</vt:lpstr>
      <vt:lpstr>Wireframes</vt:lpstr>
      <vt:lpstr>Wireframes </vt:lpstr>
      <vt:lpstr>Benefits are multifold…</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 TO PROGRESS Sustainability Hackathon</dc:title>
  <dc:creator>USER</dc:creator>
  <cp:lastModifiedBy>USER</cp:lastModifiedBy>
  <cp:revision>23</cp:revision>
  <dcterms:created xsi:type="dcterms:W3CDTF">2023-05-06T10:46:00Z</dcterms:created>
  <dcterms:modified xsi:type="dcterms:W3CDTF">2023-05-10T04:01:16Z</dcterms:modified>
</cp:coreProperties>
</file>