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8"/>
  </p:notesMasterIdLst>
  <p:sldIdLst>
    <p:sldId id="265" r:id="rId3"/>
    <p:sldId id="266" r:id="rId4"/>
    <p:sldId id="258" r:id="rId5"/>
    <p:sldId id="261" r:id="rId6"/>
    <p:sldId id="264" r:id="rId7"/>
  </p:sldIdLst>
  <p:sldSz cx="9144000" cy="5143500" type="screen16x9"/>
  <p:notesSz cx="6858000" cy="9144000"/>
  <p:embeddedFontLst>
    <p:embeddedFont>
      <p:font typeface="Lato" charset="0"/>
      <p:regular r:id="rId9"/>
      <p:bold r:id="rId10"/>
      <p:italic r:id="rId11"/>
      <p:boldItalic r:id="rId12"/>
    </p:embeddedFont>
    <p:embeddedFont>
      <p:font typeface="Lato Black"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4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3.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moretrees.eco/user-guide/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xmlns=""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smtClean="0"/>
              <a:t>: Woods</a:t>
            </a:r>
            <a:endParaRPr lang="en-US" dirty="0"/>
          </a:p>
          <a:p>
            <a:endParaRPr lang="en-US" dirty="0"/>
          </a:p>
          <a:p>
            <a:r>
              <a:rPr lang="en-US" dirty="0"/>
              <a:t>Your team bio </a:t>
            </a:r>
            <a:r>
              <a:rPr lang="en-US" dirty="0" smtClean="0"/>
              <a:t>: Sustainability Champion </a:t>
            </a:r>
            <a:endParaRPr lang="en-US" dirty="0"/>
          </a:p>
          <a:p>
            <a:endParaRPr lang="en-US" dirty="0"/>
          </a:p>
          <a:p>
            <a:endParaRPr lang="en-US" dirty="0"/>
          </a:p>
          <a:p>
            <a:endParaRPr lang="en-US" dirty="0"/>
          </a:p>
          <a:p>
            <a:endParaRPr lang="en-US" dirty="0"/>
          </a:p>
          <a:p>
            <a:r>
              <a:rPr lang="en-US" dirty="0"/>
              <a:t>Date </a:t>
            </a:r>
            <a:r>
              <a:rPr lang="en-US" dirty="0" smtClean="0"/>
              <a:t>: 31-03-2023</a:t>
            </a:r>
            <a:endParaRPr lang="en-US" dirty="0"/>
          </a:p>
        </p:txBody>
      </p:sp>
      <p:pic>
        <p:nvPicPr>
          <p:cNvPr id="4" name="Picture 4" descr="Icon&#10;&#10;Description automatically generated">
            <a:extLst>
              <a:ext uri="{FF2B5EF4-FFF2-40B4-BE49-F238E27FC236}">
                <a16:creationId xmlns:a16="http://schemas.microsoft.com/office/drawing/2014/main" xmlns=""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xmlns=""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xmlns=""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xmlns=""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a:t>
            </a:r>
            <a:r>
              <a:rPr lang="en" sz="2000" dirty="0" smtClean="0"/>
              <a:t>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Business are going digital. Digital transformation journey takes sometime, may be few years. During this time business maintain hybrid infrastucture(more servers to maintain contigency) which increases their carbon footprint.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There are tools to know carbon footprint for cloud infrastucture , and suggestive tools to optimally use infrastructure in order to keep carbon footprint in check. But still due to contigency businesses would maintain their own server (on prem) which is added carbon.</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Having additional carbon to run businesses around the world during their transformation journey could be disasterous for environment and humans. </a:t>
            </a:r>
            <a:r>
              <a:rPr lang="en-US" dirty="0" smtClean="0">
                <a:solidFill>
                  <a:srgbClr val="222222"/>
                </a:solidFill>
                <a:highlight>
                  <a:srgbClr val="FFFFFF"/>
                </a:highlight>
                <a:latin typeface="Lato"/>
                <a:ea typeface="Lato"/>
                <a:cs typeface="Lato"/>
                <a:sym typeface="Lato"/>
              </a:rPr>
              <a:t>B</a:t>
            </a:r>
            <a:r>
              <a:rPr lang="en-US" dirty="0" smtClean="0">
                <a:solidFill>
                  <a:srgbClr val="222222"/>
                </a:solidFill>
                <a:highlight>
                  <a:srgbClr val="FFFFFF"/>
                </a:highlight>
                <a:latin typeface="Lato"/>
                <a:ea typeface="Lato"/>
                <a:cs typeface="Lato"/>
                <a:sym typeface="Lato"/>
              </a:rPr>
              <a:t>usinesses</a:t>
            </a:r>
            <a:r>
              <a:rPr lang="en" dirty="0" smtClean="0">
                <a:solidFill>
                  <a:srgbClr val="222222"/>
                </a:solidFill>
                <a:highlight>
                  <a:srgbClr val="FFFFFF"/>
                </a:highlight>
                <a:latin typeface="Lato"/>
                <a:ea typeface="Lato"/>
                <a:cs typeface="Lato"/>
                <a:sym typeface="Lato"/>
              </a:rPr>
              <a:t> should be atleast carbon neutral  at this point in time to sustain life on earth.</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lvl="0">
              <a:buSzPts val="1400"/>
            </a:pPr>
            <a:r>
              <a:rPr lang="en" dirty="0" smtClean="0">
                <a:solidFill>
                  <a:srgbClr val="222222"/>
                </a:solidFill>
                <a:highlight>
                  <a:srgbClr val="FFFFFF"/>
                </a:highlight>
                <a:latin typeface="Lato"/>
                <a:ea typeface="Lato"/>
                <a:cs typeface="Lato"/>
                <a:sym typeface="Lato"/>
              </a:rPr>
              <a:t>Possible solution is to recommend businesses to plant trees from same cloud portal and track their carbon credits and carbon </a:t>
            </a:r>
            <a:r>
              <a:rPr lang="en-US" dirty="0" smtClean="0">
                <a:solidFill>
                  <a:srgbClr val="222222"/>
                </a:solidFill>
                <a:highlight>
                  <a:srgbClr val="FFFFFF"/>
                </a:highlight>
                <a:latin typeface="Lato"/>
                <a:ea typeface="Lato"/>
                <a:cs typeface="Lato"/>
                <a:sym typeface="Lato"/>
              </a:rPr>
              <a:t>sequestration. May be provide a fancy dashboard to track how many trees they have planted, view their carbon credits , employment generated by them, benefits of planting trees, Air quality index in the area of plantation etc. </a:t>
            </a: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xmlns=""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300"/>
            <a:ext cx="8238600" cy="7346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000000"/>
                </a:solidFill>
                <a:latin typeface="Lato"/>
                <a:ea typeface="Lato"/>
                <a:cs typeface="Lato"/>
                <a:sym typeface="Lato"/>
              </a:rPr>
              <a:t>All business around the world trying to transform their system/ software to cloud based digital solution can look for this solution in order to reduce their carbon usage with minimal cost.</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Google Shape;359;p4"/>
          <p:cNvSpPr txBox="1"/>
          <p:nvPr/>
        </p:nvSpPr>
        <p:spPr>
          <a:xfrm>
            <a:off x="436175" y="1837100"/>
            <a:ext cx="8238600" cy="8870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smtClean="0">
                <a:solidFill>
                  <a:srgbClr val="222222"/>
                </a:solidFill>
                <a:highlight>
                  <a:srgbClr val="FFFFFF"/>
                </a:highlight>
                <a:latin typeface="Lato"/>
                <a:ea typeface="Lato"/>
                <a:cs typeface="Lato"/>
                <a:sym typeface="Lato"/>
              </a:rPr>
              <a:t>T</a:t>
            </a:r>
            <a:r>
              <a:rPr lang="en" sz="1200" b="0" i="0" u="none" strike="noStrike" cap="none" dirty="0" smtClean="0">
                <a:solidFill>
                  <a:srgbClr val="222222"/>
                </a:solidFill>
                <a:highlight>
                  <a:srgbClr val="FFFFFF"/>
                </a:highlight>
                <a:latin typeface="Lato"/>
                <a:ea typeface="Lato"/>
                <a:cs typeface="Lato"/>
                <a:sym typeface="Lato"/>
              </a:rPr>
              <a:t>here are very few tree plantation companies who charge their customers to plant tree on their behalf. These companies manily target individuals or retail segments. </a:t>
            </a:r>
            <a:r>
              <a:rPr lang="en-US" sz="1200" b="0" i="0" u="none" strike="noStrike" cap="none" dirty="0" smtClean="0">
                <a:solidFill>
                  <a:srgbClr val="222222"/>
                </a:solidFill>
                <a:highlight>
                  <a:srgbClr val="FFFFFF"/>
                </a:highlight>
                <a:latin typeface="Lato"/>
                <a:ea typeface="Lato"/>
                <a:cs typeface="Lato"/>
                <a:sym typeface="Lato"/>
              </a:rPr>
              <a:t>F</a:t>
            </a:r>
            <a:r>
              <a:rPr lang="en" sz="1200" b="0" i="0" u="none" strike="noStrike" cap="none" dirty="0" smtClean="0">
                <a:solidFill>
                  <a:srgbClr val="222222"/>
                </a:solidFill>
                <a:highlight>
                  <a:srgbClr val="FFFFFF"/>
                </a:highlight>
                <a:latin typeface="Lato"/>
                <a:ea typeface="Lato"/>
                <a:cs typeface="Lato"/>
                <a:sym typeface="Lato"/>
              </a:rPr>
              <a:t>ew examples : moretree, trainhugger etc But none of them have scaled at global level. </a:t>
            </a:r>
          </a:p>
          <a:p>
            <a:pPr marL="0" marR="0" lvl="0" indent="0" algn="l" rtl="0">
              <a:lnSpc>
                <a:spcPct val="115000"/>
              </a:lnSpc>
              <a:spcBef>
                <a:spcPts val="1000"/>
              </a:spcBef>
              <a:spcAft>
                <a:spcPts val="100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sp>
        <p:nvSpPr>
          <p:cNvPr id="6" name="Google Shape;365;p5"/>
          <p:cNvSpPr txBox="1">
            <a:spLocks/>
          </p:cNvSpPr>
          <p:nvPr/>
        </p:nvSpPr>
        <p:spPr>
          <a:xfrm>
            <a:off x="178204" y="2799799"/>
            <a:ext cx="8280000" cy="576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1F1F50"/>
              </a:buClr>
              <a:buSzPts val="2800"/>
              <a:buFont typeface="Lato Black"/>
              <a:buNone/>
              <a:tabLst/>
              <a:defRPr/>
            </a:pPr>
            <a:r>
              <a:rPr kumimoji="0" lang="en-US" sz="2000" b="1" i="0" u="none" strike="noStrike" kern="0" cap="none" spc="0" normalizeH="0" baseline="0" noProof="0" smtClean="0">
                <a:ln>
                  <a:noFill/>
                </a:ln>
                <a:solidFill>
                  <a:srgbClr val="4A4548"/>
                </a:solidFill>
                <a:effectLst/>
                <a:highlight>
                  <a:srgbClr val="FFFFFF"/>
                </a:highlight>
                <a:uLnTx/>
                <a:uFillTx/>
                <a:latin typeface="Lato"/>
                <a:ea typeface="Lato"/>
                <a:cs typeface="Lato"/>
                <a:sym typeface="Lato"/>
              </a:rPr>
              <a:t>Tools or resources</a:t>
            </a:r>
            <a:endParaRPr kumimoji="0" lang="en-US" sz="2000" b="1" i="0" u="none" strike="noStrike" kern="0" cap="none" spc="0" normalizeH="0" baseline="0" noProof="0" dirty="0">
              <a:ln>
                <a:noFill/>
              </a:ln>
              <a:solidFill>
                <a:srgbClr val="1F1F50"/>
              </a:solidFill>
              <a:effectLst/>
              <a:uLnTx/>
              <a:uFillTx/>
              <a:latin typeface="Lato"/>
              <a:ea typeface="Lato"/>
              <a:cs typeface="Lato"/>
              <a:sym typeface="Lato"/>
            </a:endParaRPr>
          </a:p>
        </p:txBody>
      </p:sp>
      <p:sp>
        <p:nvSpPr>
          <p:cNvPr id="7" name="Google Shape;366;p5"/>
          <p:cNvSpPr txBox="1">
            <a:spLocks/>
          </p:cNvSpPr>
          <p:nvPr/>
        </p:nvSpPr>
        <p:spPr>
          <a:xfrm>
            <a:off x="330600" y="3333750"/>
            <a:ext cx="8280000" cy="1447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1F1F50"/>
              </a:buClr>
              <a:buSzPts val="2800"/>
              <a:buFont typeface="Lato Black"/>
              <a:buNone/>
              <a:tabLst/>
              <a:defRPr/>
            </a:pP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Microsoft Sustainability calculator</a:t>
            </a:r>
            <a:b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b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New APIs to let businesses order tree plantation and track carbon credits</a:t>
            </a:r>
            <a:b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b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Billing </a:t>
            </a:r>
            <a:b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b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new logic to calculate carbon credits</a:t>
            </a:r>
            <a:b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b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Consume apis from </a:t>
            </a: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hlinkClick r:id="rId4"/>
              </a:rPr>
              <a:t>Tree planting &amp; tree gifting API user guide | (more:trees) (moretrees.eco) </a:t>
            </a:r>
            <a: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t/>
            </a:r>
            <a:br>
              <a:rPr kumimoji="0" lang="en-US" sz="1400" b="1" i="0" u="none" strike="noStrike" kern="0" cap="none" spc="0" normalizeH="0" baseline="0" noProof="0" smtClean="0">
                <a:ln>
                  <a:noFill/>
                </a:ln>
                <a:solidFill>
                  <a:srgbClr val="1F1F50"/>
                </a:solidFill>
                <a:effectLst/>
                <a:uLnTx/>
                <a:uFillTx/>
                <a:latin typeface="Lato"/>
                <a:ea typeface="Lato"/>
                <a:cs typeface="Lato"/>
                <a:sym typeface="Lato"/>
              </a:rPr>
            </a:br>
            <a:endParaRPr kumimoji="0" lang="en-US" sz="1400" b="1" i="0" u="none" strike="noStrike" kern="0" cap="none" spc="0" normalizeH="0" baseline="0" noProof="0" dirty="0">
              <a:ln>
                <a:noFill/>
              </a:ln>
              <a:solidFill>
                <a:srgbClr val="1F1F50"/>
              </a:solidFill>
              <a:effectLst/>
              <a:uLnTx/>
              <a:uFillTx/>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 dirty="0" smtClean="0">
                <a:solidFill>
                  <a:srgbClr val="222222"/>
                </a:solidFill>
                <a:highlight>
                  <a:srgbClr val="FFFFFF"/>
                </a:highlight>
                <a:latin typeface="Lato"/>
                <a:ea typeface="Lato"/>
                <a:cs typeface="Lato"/>
                <a:sym typeface="Lato"/>
              </a:rPr>
              <a:t>Develop a new account level service wherein azure users can opt for planting trees, number of trees they wish to plant, possibly area of plantation,frequency of plantation requests etc. Add cost of plantation to their bills/invoice. </a:t>
            </a:r>
            <a:r>
              <a:rPr lang="en-US"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same service should give them options to see their carbon credits, carbon </a:t>
            </a:r>
            <a:r>
              <a:rPr lang="en-US" dirty="0" smtClean="0">
                <a:solidFill>
                  <a:srgbClr val="222222"/>
                </a:solidFill>
                <a:highlight>
                  <a:srgbClr val="FFFFFF"/>
                </a:highlight>
                <a:latin typeface="Lato"/>
                <a:ea typeface="Lato"/>
                <a:cs typeface="Lato"/>
                <a:sym typeface="Lato"/>
              </a:rPr>
              <a:t>sequestration etc </a:t>
            </a:r>
          </a:p>
          <a:p>
            <a:pPr lvl="0">
              <a:buSzPts val="1400"/>
            </a:pPr>
            <a:endParaRPr lang="en-US" dirty="0" smtClean="0">
              <a:solidFill>
                <a:srgbClr val="222222"/>
              </a:solidFill>
              <a:highlight>
                <a:srgbClr val="FFFFFF"/>
              </a:highlight>
              <a:latin typeface="Lato"/>
              <a:ea typeface="Lato"/>
              <a:cs typeface="Lato"/>
              <a:sym typeface="Lato"/>
            </a:endParaRPr>
          </a:p>
          <a:p>
            <a:pPr lvl="0">
              <a:buSzPts val="1400"/>
            </a:pPr>
            <a:r>
              <a:rPr lang="en-US" dirty="0" smtClean="0">
                <a:solidFill>
                  <a:srgbClr val="222222"/>
                </a:solidFill>
                <a:highlight>
                  <a:srgbClr val="FFFFFF"/>
                </a:highlight>
                <a:latin typeface="Lato"/>
                <a:ea typeface="Lato"/>
                <a:cs typeface="Lato"/>
                <a:sym typeface="Lato"/>
              </a:rPr>
              <a:t>In background, Microsoft can </a:t>
            </a:r>
            <a:r>
              <a:rPr lang="en" dirty="0" smtClean="0">
                <a:solidFill>
                  <a:srgbClr val="222222"/>
                </a:solidFill>
                <a:highlight>
                  <a:srgbClr val="FFFFFF"/>
                </a:highlight>
                <a:latin typeface="Lato"/>
                <a:ea typeface="Lato"/>
                <a:cs typeface="Lato"/>
                <a:sym typeface="Lato"/>
              </a:rPr>
              <a:t>work with tree planatation companies in different parts of world (help them grow).</a:t>
            </a:r>
          </a:p>
          <a:p>
            <a:pPr lvl="0">
              <a:buSzPts val="1400"/>
            </a:pPr>
            <a:endParaRPr lang="en" sz="1400" b="0" i="0" u="none" strike="noStrike" cap="none" dirty="0" smtClean="0">
              <a:solidFill>
                <a:srgbClr val="222222"/>
              </a:solidFill>
              <a:highlight>
                <a:srgbClr val="FFFFFF"/>
              </a:highlight>
              <a:latin typeface="Lato"/>
              <a:ea typeface="Lato"/>
              <a:cs typeface="Lato"/>
              <a:sym typeface="Lato"/>
            </a:endParaRPr>
          </a:p>
          <a:p>
            <a:pPr lvl="0">
              <a:buSzPts val="1400"/>
            </a:pPr>
            <a:r>
              <a:rPr lang="en" dirty="0" smtClean="0">
                <a:solidFill>
                  <a:srgbClr val="222222"/>
                </a:solidFill>
                <a:highlight>
                  <a:srgbClr val="FFFFFF"/>
                </a:highlight>
                <a:latin typeface="Lato"/>
                <a:ea typeface="Lato"/>
                <a:cs typeface="Lato"/>
                <a:sym typeface="Lato"/>
              </a:rPr>
              <a:t>In terms of scalability, this new service can be rolled out to few businesses who are keen to improve their carbon footprint. </a:t>
            </a:r>
            <a:r>
              <a:rPr lang="en-US" dirty="0" smtClean="0">
                <a:solidFill>
                  <a:srgbClr val="222222"/>
                </a:solidFill>
                <a:highlight>
                  <a:srgbClr val="FFFFFF"/>
                </a:highlight>
                <a:latin typeface="Lato"/>
                <a:ea typeface="Lato"/>
                <a:cs typeface="Lato"/>
                <a:sym typeface="Lato"/>
              </a:rPr>
              <a:t>I</a:t>
            </a:r>
            <a:r>
              <a:rPr lang="en" dirty="0" smtClean="0">
                <a:solidFill>
                  <a:srgbClr val="222222"/>
                </a:solidFill>
                <a:highlight>
                  <a:srgbClr val="FFFFFF"/>
                </a:highlight>
                <a:latin typeface="Lato"/>
                <a:ea typeface="Lato"/>
                <a:cs typeface="Lato"/>
                <a:sym typeface="Lato"/>
              </a:rPr>
              <a:t>mprovise based on their feedback and roll out of all users. Encouraging businesses understand the benfit of using this service would </a:t>
            </a:r>
            <a:r>
              <a:rPr lang="en" smtClean="0">
                <a:solidFill>
                  <a:srgbClr val="222222"/>
                </a:solidFill>
                <a:highlight>
                  <a:srgbClr val="FFFFFF"/>
                </a:highlight>
                <a:latin typeface="Lato"/>
                <a:ea typeface="Lato"/>
                <a:cs typeface="Lato"/>
                <a:sym typeface="Lato"/>
              </a:rPr>
              <a:t>be essential for the success. </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smtClean="0"/>
              <a:t>Meenakshi Bapna</a:t>
            </a:r>
            <a:endParaRPr sz="1500" dirty="0"/>
          </a:p>
        </p:txBody>
      </p:sp>
      <p:pic>
        <p:nvPicPr>
          <p:cNvPr id="3" name="Picture 4" descr="Icon&#10;&#10;Description automatically generated">
            <a:extLst>
              <a:ext uri="{FF2B5EF4-FFF2-40B4-BE49-F238E27FC236}">
                <a16:creationId xmlns:a16="http://schemas.microsoft.com/office/drawing/2014/main" xmlns=""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431</Words>
  <Application>Microsoft Office PowerPoint</Application>
  <PresentationFormat>On-screen Show (16:9)</PresentationFormat>
  <Paragraphs>33</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Lato</vt:lpstr>
      <vt:lpstr>Lato Black</vt:lpstr>
      <vt:lpstr>TI Template</vt:lpstr>
      <vt:lpstr>TI Template</vt:lpstr>
      <vt:lpstr>PLEDGE TO PROGRESS Sustainability Hackathon </vt:lpstr>
      <vt:lpstr>Problem Statement</vt:lpstr>
      <vt:lpstr>User Segment &amp; Pain Points</vt:lpstr>
      <vt:lpstr>Any Supporting Functional Documents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USER</cp:lastModifiedBy>
  <cp:revision>71</cp:revision>
  <dcterms:modified xsi:type="dcterms:W3CDTF">2023-03-31T09:08:49Z</dcterms:modified>
</cp:coreProperties>
</file>