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sldIdLst>
    <p:sldId id="257" r:id="rId2"/>
    <p:sldId id="259" r:id="rId3"/>
    <p:sldId id="260" r:id="rId4"/>
    <p:sldId id="261" r:id="rId5"/>
    <p:sldId id="262" r:id="rId6"/>
    <p:sldId id="263" r:id="rId7"/>
    <p:sldId id="266"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50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AE006C-E0D1-4F3B-B9A2-A42AFED37858}" type="datetimeFigureOut">
              <a:rPr lang="en-US" smtClean="0"/>
              <a:pPr/>
              <a:t>5/13/2023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752A6A-8988-4B40-AD31-B2CD6CA42FB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 xmlns:p14="http://schemas.microsoft.com/office/powerpoint/2010/main" val="3993869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EF4B7A-B8E9-43FE-8C38-7CDB82B6A5D6}" type="datetimeFigureOut">
              <a:rPr lang="en-US" smtClean="0"/>
              <a:pPr/>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DC26C-02BF-4771-851E-86359A0445A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4B7A-B8E9-43FE-8C38-7CDB82B6A5D6}" type="datetimeFigureOut">
              <a:rPr lang="en-US" smtClean="0"/>
              <a:pPr/>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DC26C-02BF-4771-851E-86359A0445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4B7A-B8E9-43FE-8C38-7CDB82B6A5D6}" type="datetimeFigureOut">
              <a:rPr lang="en-US" smtClean="0"/>
              <a:pPr/>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DC26C-02BF-4771-851E-86359A0445A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4B7A-B8E9-43FE-8C38-7CDB82B6A5D6}" type="datetimeFigureOut">
              <a:rPr lang="en-US" smtClean="0"/>
              <a:pPr/>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DC26C-02BF-4771-851E-86359A0445A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EF4B7A-B8E9-43FE-8C38-7CDB82B6A5D6}" type="datetimeFigureOut">
              <a:rPr lang="en-US" smtClean="0"/>
              <a:pPr/>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DC26C-02BF-4771-851E-86359A0445A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EF4B7A-B8E9-43FE-8C38-7CDB82B6A5D6}" type="datetimeFigureOut">
              <a:rPr lang="en-US" smtClean="0"/>
              <a:pPr/>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DC26C-02BF-4771-851E-86359A0445A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EF4B7A-B8E9-43FE-8C38-7CDB82B6A5D6}" type="datetimeFigureOut">
              <a:rPr lang="en-US" smtClean="0"/>
              <a:pPr/>
              <a:t>5/13/2023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EDC26C-02BF-4771-851E-86359A0445A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EF4B7A-B8E9-43FE-8C38-7CDB82B6A5D6}" type="datetimeFigureOut">
              <a:rPr lang="en-US" smtClean="0"/>
              <a:pPr/>
              <a:t>5/13/2023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EDC26C-02BF-4771-851E-86359A0445A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EF4B7A-B8E9-43FE-8C38-7CDB82B6A5D6}" type="datetimeFigureOut">
              <a:rPr lang="en-US" smtClean="0"/>
              <a:pPr/>
              <a:t>5/13/2023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EDC26C-02BF-4771-851E-86359A0445A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EF4B7A-B8E9-43FE-8C38-7CDB82B6A5D6}" type="datetimeFigureOut">
              <a:rPr lang="en-US" smtClean="0"/>
              <a:pPr/>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DC26C-02BF-4771-851E-86359A0445A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EF4B7A-B8E9-43FE-8C38-7CDB82B6A5D6}" type="datetimeFigureOut">
              <a:rPr lang="en-US" smtClean="0"/>
              <a:pPr/>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DC26C-02BF-4771-851E-86359A0445A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F4B7A-B8E9-43FE-8C38-7CDB82B6A5D6}" type="datetimeFigureOut">
              <a:rPr lang="en-US" smtClean="0"/>
              <a:pPr/>
              <a:t>5/13/2023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DC26C-02BF-4771-851E-86359A0445A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moretrees.eco/user-guide/api/"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mailto:info@moretrees.ec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33539"/>
            <a:ext cx="8280000" cy="768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4137368"/>
            <a:ext cx="8238600" cy="455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 xmlns:a16="http://schemas.microsoft.com/office/drawing/2014/main" id="{73B09F0C-9305-F81E-8C8D-F8F09E48E395}"/>
              </a:ext>
            </a:extLst>
          </p:cNvPr>
          <p:cNvSpPr txBox="1"/>
          <p:nvPr/>
        </p:nvSpPr>
        <p:spPr>
          <a:xfrm>
            <a:off x="202721" y="3886202"/>
            <a:ext cx="554678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a:t>
            </a:r>
            <a:r>
              <a:rPr lang="en-US" dirty="0" smtClean="0"/>
              <a:t>: Woods</a:t>
            </a:r>
            <a:endParaRPr lang="en-US" dirty="0"/>
          </a:p>
          <a:p>
            <a:endParaRPr lang="en-US" dirty="0"/>
          </a:p>
          <a:p>
            <a:r>
              <a:rPr lang="en-US" dirty="0"/>
              <a:t>Your team bio </a:t>
            </a:r>
            <a:r>
              <a:rPr lang="en-US" dirty="0" smtClean="0"/>
              <a:t>: Sustainability Champion </a:t>
            </a:r>
            <a:endParaRPr lang="en-US" dirty="0"/>
          </a:p>
          <a:p>
            <a:endParaRPr lang="en-US" dirty="0"/>
          </a:p>
          <a:p>
            <a:endParaRPr lang="en-US" dirty="0"/>
          </a:p>
          <a:p>
            <a:endParaRPr lang="en-US" dirty="0"/>
          </a:p>
          <a:p>
            <a:endParaRPr lang="en-US" dirty="0"/>
          </a:p>
          <a:p>
            <a:r>
              <a:rPr lang="en-US" dirty="0"/>
              <a:t>Date </a:t>
            </a:r>
            <a:r>
              <a:rPr lang="en-US" dirty="0" smtClean="0"/>
              <a:t>: 6-05-2023</a:t>
            </a:r>
            <a:endParaRPr lang="en-US" dirty="0"/>
          </a:p>
        </p:txBody>
      </p:sp>
      <p:pic>
        <p:nvPicPr>
          <p:cNvPr id="4" name="Picture 4" descr="Icon&#10;&#10;Description automatically generated">
            <a:extLst>
              <a:ext uri="{FF2B5EF4-FFF2-40B4-BE49-F238E27FC236}">
                <a16:creationId xmlns="" xmlns:a16="http://schemas.microsoft.com/office/drawing/2014/main" id="{15B5F3E5-9DE2-FBB2-2CAA-472E13986A92}"/>
              </a:ext>
            </a:extLst>
          </p:cNvPr>
          <p:cNvPicPr>
            <a:picLocks noChangeAspect="1"/>
          </p:cNvPicPr>
          <p:nvPr/>
        </p:nvPicPr>
        <p:blipFill>
          <a:blip r:embed="rId3" cstate="print"/>
          <a:stretch>
            <a:fillRect/>
          </a:stretch>
        </p:blipFill>
        <p:spPr>
          <a:xfrm>
            <a:off x="7789293" y="6325679"/>
            <a:ext cx="1275272" cy="403285"/>
          </a:xfrm>
          <a:prstGeom prst="rect">
            <a:avLst/>
          </a:prstGeom>
        </p:spPr>
      </p:pic>
      <p:pic>
        <p:nvPicPr>
          <p:cNvPr id="5" name="Picture 5">
            <a:extLst>
              <a:ext uri="{FF2B5EF4-FFF2-40B4-BE49-F238E27FC236}">
                <a16:creationId xmlns="" xmlns:a16="http://schemas.microsoft.com/office/drawing/2014/main" id="{AA6BE92B-146D-4C5F-CC04-D9C78289EC5A}"/>
              </a:ext>
            </a:extLst>
          </p:cNvPr>
          <p:cNvPicPr>
            <a:picLocks noChangeAspect="1"/>
          </p:cNvPicPr>
          <p:nvPr/>
        </p:nvPicPr>
        <p:blipFill>
          <a:blip r:embed="rId4" cstate="print"/>
          <a:stretch>
            <a:fillRect/>
          </a:stretch>
        </p:blipFill>
        <p:spPr>
          <a:xfrm>
            <a:off x="4060885" y="2547428"/>
            <a:ext cx="2057400" cy="584200"/>
          </a:xfrm>
          <a:prstGeom prst="rect">
            <a:avLst/>
          </a:prstGeom>
        </p:spPr>
      </p:pic>
      <p:sp>
        <p:nvSpPr>
          <p:cNvPr id="6" name="Google Shape;348;p2">
            <a:extLst>
              <a:ext uri="{FF2B5EF4-FFF2-40B4-BE49-F238E27FC236}">
                <a16:creationId xmlns="" xmlns:a16="http://schemas.microsoft.com/office/drawing/2014/main" id="{8561F6BE-8E57-72D1-3C5A-86BC6D2934D5}"/>
              </a:ext>
            </a:extLst>
          </p:cNvPr>
          <p:cNvSpPr txBox="1"/>
          <p:nvPr/>
        </p:nvSpPr>
        <p:spPr>
          <a:xfrm>
            <a:off x="4383480" y="1995141"/>
            <a:ext cx="1359035" cy="512364"/>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 xmlns:p14="http://schemas.microsoft.com/office/powerpoint/2010/main" val="1043172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306067"/>
            <a:ext cx="8280000" cy="7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smtClean="0"/>
              <a:t>Why Sustainability ? </a:t>
            </a:r>
            <a:endParaRPr sz="2000" dirty="0"/>
          </a:p>
        </p:txBody>
      </p:sp>
      <p:sp>
        <p:nvSpPr>
          <p:cNvPr id="348" name="Google Shape;348;p2"/>
          <p:cNvSpPr txBox="1"/>
          <p:nvPr/>
        </p:nvSpPr>
        <p:spPr>
          <a:xfrm>
            <a:off x="512375" y="1535067"/>
            <a:ext cx="8238600" cy="455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600" dirty="0" smtClean="0">
                <a:solidFill>
                  <a:srgbClr val="222222"/>
                </a:solidFill>
                <a:highlight>
                  <a:srgbClr val="FFFFFF"/>
                </a:highlight>
                <a:latin typeface="Bahnschrift Light" pitchFamily="34" charset="0"/>
                <a:ea typeface="Lato"/>
                <a:cs typeface="Lato"/>
                <a:sym typeface="Lato"/>
              </a:rPr>
              <a:t>H</a:t>
            </a:r>
            <a:r>
              <a:rPr lang="en" sz="1600" dirty="0" smtClean="0">
                <a:solidFill>
                  <a:srgbClr val="222222"/>
                </a:solidFill>
                <a:highlight>
                  <a:srgbClr val="FFFFFF"/>
                </a:highlight>
                <a:latin typeface="Bahnschrift Light" pitchFamily="34" charset="0"/>
                <a:ea typeface="Lato"/>
                <a:cs typeface="Lato"/>
                <a:sym typeface="Lato"/>
              </a:rPr>
              <a:t>umans use natural resources to run their day to day life, their ecomonies yet have done irreverisible change to our planet. With increaing impact and  discussion around climate change more and more individuals and companies are trying to become carbon neutral… which is good ! </a:t>
            </a:r>
          </a:p>
          <a:p>
            <a:pPr marL="0" marR="0" lvl="0" indent="0" algn="l" rtl="0">
              <a:lnSpc>
                <a:spcPct val="100000"/>
              </a:lnSpc>
              <a:spcBef>
                <a:spcPts val="0"/>
              </a:spcBef>
              <a:spcAft>
                <a:spcPts val="0"/>
              </a:spcAft>
              <a:buClr>
                <a:srgbClr val="000000"/>
              </a:buClr>
              <a:buSzPts val="1400"/>
              <a:buFont typeface="Arial"/>
              <a:buNone/>
            </a:pPr>
            <a:endParaRPr lang="en" sz="1600" b="0" i="0" u="none" strike="noStrike" cap="none" dirty="0" smtClean="0">
              <a:solidFill>
                <a:srgbClr val="222222"/>
              </a:solidFill>
              <a:highlight>
                <a:srgbClr val="FFFFFF"/>
              </a:highlight>
              <a:latin typeface="Bahnschrift Light" pitchFamily="34"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600" b="0" i="0" u="none" strike="noStrike" cap="none" dirty="0" smtClean="0">
                <a:solidFill>
                  <a:srgbClr val="222222"/>
                </a:solidFill>
                <a:highlight>
                  <a:srgbClr val="FFFFFF"/>
                </a:highlight>
                <a:latin typeface="Bahnschrift Light" pitchFamily="34" charset="0"/>
                <a:ea typeface="Lato"/>
                <a:cs typeface="Lato"/>
                <a:sym typeface="Lato"/>
              </a:rPr>
              <a:t>But we are still not doing enough for making  world  </a:t>
            </a:r>
            <a:r>
              <a:rPr lang="en" sz="1600" b="0" i="0" u="none" strike="noStrike" cap="none" dirty="0" smtClean="0">
                <a:solidFill>
                  <a:srgbClr val="222222"/>
                </a:solidFill>
                <a:highlight>
                  <a:srgbClr val="FFFFFF"/>
                </a:highlight>
                <a:latin typeface="Bahnschrift Light" pitchFamily="34" charset="0"/>
                <a:ea typeface="Lato"/>
                <a:cs typeface="Lato"/>
                <a:sym typeface="Lato"/>
              </a:rPr>
              <a:t>livable place.United nation has classified 17 areas of work and tackling climate issue is one of them and the most pressing issue. But it does not mean we ignore others.... </a:t>
            </a:r>
            <a:r>
              <a:rPr lang="en-US" sz="1600" dirty="0" smtClean="0">
                <a:solidFill>
                  <a:srgbClr val="222222"/>
                </a:solidFill>
                <a:highlight>
                  <a:srgbClr val="FFFFFF"/>
                </a:highlight>
                <a:latin typeface="Bahnschrift Light" pitchFamily="34" charset="0"/>
                <a:ea typeface="Lato"/>
                <a:cs typeface="Lato"/>
                <a:sym typeface="Lato"/>
              </a:rPr>
              <a:t>F</a:t>
            </a:r>
            <a:r>
              <a:rPr lang="en" sz="1600" dirty="0" smtClean="0">
                <a:solidFill>
                  <a:srgbClr val="222222"/>
                </a:solidFill>
                <a:highlight>
                  <a:srgbClr val="FFFFFF"/>
                </a:highlight>
                <a:latin typeface="Bahnschrift Light" pitchFamily="34" charset="0"/>
                <a:ea typeface="Lato"/>
                <a:cs typeface="Lato"/>
                <a:sym typeface="Lato"/>
              </a:rPr>
              <a:t>or me a sustainable solution is the one which</a:t>
            </a:r>
            <a:r>
              <a:rPr lang="en" sz="1600" b="0" i="0" u="none" strike="noStrike" cap="none" dirty="0" smtClean="0">
                <a:solidFill>
                  <a:srgbClr val="222222"/>
                </a:solidFill>
                <a:highlight>
                  <a:srgbClr val="FFFFFF"/>
                </a:highlight>
                <a:latin typeface="Bahnschrift Light" pitchFamily="34" charset="0"/>
                <a:ea typeface="Lato"/>
                <a:cs typeface="Lato"/>
                <a:sym typeface="Lato"/>
              </a:rPr>
              <a:t> can make planet greener and more livable at the same time.</a:t>
            </a:r>
            <a:endParaRPr sz="1600" b="0" i="0" u="none" strike="noStrike" cap="none" dirty="0">
              <a:solidFill>
                <a:srgbClr val="000000"/>
              </a:solidFill>
              <a:latin typeface="Bahnschrift Light" pitchFamily="34" charset="0"/>
              <a:ea typeface="Lato"/>
              <a:cs typeface="Lato"/>
              <a:sym typeface="Lato"/>
            </a:endParaRPr>
          </a:p>
        </p:txBody>
      </p:sp>
      <p:pic>
        <p:nvPicPr>
          <p:cNvPr id="3" name="Picture 4" descr="Icon&#10;&#10;Description automatically generated">
            <a:extLst>
              <a:ext uri="{FF2B5EF4-FFF2-40B4-BE49-F238E27FC236}">
                <a16:creationId xmlns="" xmlns:a16="http://schemas.microsoft.com/office/drawing/2014/main" id="{84FDAFF1-F028-998B-01F6-CB3B1453B60E}"/>
              </a:ext>
            </a:extLst>
          </p:cNvPr>
          <p:cNvPicPr>
            <a:picLocks noChangeAspect="1"/>
          </p:cNvPicPr>
          <p:nvPr/>
        </p:nvPicPr>
        <p:blipFill>
          <a:blip r:embed="rId3" cstate="print"/>
          <a:stretch>
            <a:fillRect/>
          </a:stretch>
        </p:blipFill>
        <p:spPr>
          <a:xfrm>
            <a:off x="7789293" y="6325679"/>
            <a:ext cx="1275272" cy="403285"/>
          </a:xfrm>
          <a:prstGeom prst="rect">
            <a:avLst/>
          </a:prstGeom>
        </p:spPr>
      </p:pic>
      <p:pic>
        <p:nvPicPr>
          <p:cNvPr id="5" name="Picture 4" descr="download.png"/>
          <p:cNvPicPr>
            <a:picLocks noChangeAspect="1"/>
          </p:cNvPicPr>
          <p:nvPr/>
        </p:nvPicPr>
        <p:blipFill>
          <a:blip r:embed="rId4" cstate="print"/>
          <a:stretch>
            <a:fillRect/>
          </a:stretch>
        </p:blipFill>
        <p:spPr>
          <a:xfrm>
            <a:off x="2438400" y="3886200"/>
            <a:ext cx="4572000" cy="2057400"/>
          </a:xfrm>
          <a:prstGeom prst="rect">
            <a:avLst/>
          </a:prstGeom>
        </p:spPr>
      </p:pic>
    </p:spTree>
    <p:extLst>
      <p:ext uri="{BB962C8B-B14F-4D97-AF65-F5344CB8AC3E}">
        <p14:creationId xmlns="" xmlns:p14="http://schemas.microsoft.com/office/powerpoint/2010/main" val="852976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a:t>
            </a:r>
            <a:r>
              <a:rPr lang="en-US" dirty="0" smtClean="0"/>
              <a:t> </a:t>
            </a:r>
            <a:r>
              <a:rPr lang="en-US" dirty="0" smtClean="0"/>
              <a:t>have taken first step…</a:t>
            </a:r>
            <a:endParaRPr lang="en-US" dirty="0"/>
          </a:p>
        </p:txBody>
      </p:sp>
      <p:sp>
        <p:nvSpPr>
          <p:cNvPr id="3" name="Google Shape;348;p2"/>
          <p:cNvSpPr txBox="1"/>
          <p:nvPr/>
        </p:nvSpPr>
        <p:spPr>
          <a:xfrm>
            <a:off x="512375" y="1535067"/>
            <a:ext cx="8238600" cy="455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600" dirty="0" smtClean="0">
                <a:solidFill>
                  <a:srgbClr val="222222"/>
                </a:solidFill>
                <a:highlight>
                  <a:srgbClr val="FFFFFF"/>
                </a:highlight>
                <a:latin typeface="Bahnschrift" pitchFamily="34" charset="0"/>
                <a:ea typeface="Lato"/>
                <a:cs typeface="Lato"/>
                <a:sym typeface="Lato"/>
              </a:rPr>
              <a:t>By Implementing Microsoft Sustainability Calculator.</a:t>
            </a:r>
          </a:p>
          <a:p>
            <a:pPr marL="0" marR="0" lvl="0" indent="0" algn="l" rtl="0">
              <a:lnSpc>
                <a:spcPct val="100000"/>
              </a:lnSpc>
              <a:spcBef>
                <a:spcPts val="0"/>
              </a:spcBef>
              <a:spcAft>
                <a:spcPts val="0"/>
              </a:spcAft>
              <a:buClr>
                <a:srgbClr val="000000"/>
              </a:buClr>
              <a:buSzPts val="1400"/>
              <a:buFont typeface="Arial"/>
              <a:buNone/>
            </a:pPr>
            <a:endParaRPr lang="en-US" sz="1600" dirty="0">
              <a:solidFill>
                <a:srgbClr val="222222"/>
              </a:solidFill>
              <a:highlight>
                <a:srgbClr val="FFFFFF"/>
              </a:highlight>
              <a:latin typeface="Bahnschrift" pitchFamily="34"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600" dirty="0" smtClean="0">
                <a:solidFill>
                  <a:srgbClr val="222222"/>
                </a:solidFill>
                <a:highlight>
                  <a:srgbClr val="FFFFFF"/>
                </a:highlight>
                <a:latin typeface="Bahnschrift" pitchFamily="34" charset="0"/>
                <a:ea typeface="Lato"/>
                <a:cs typeface="Lato"/>
                <a:sym typeface="Lato"/>
              </a:rPr>
              <a:t>End customers can now understand their carbon usage while using Azure, get suggestions on how they can reduce their carbon footprint by tweaking their network and service usage. But they would still have carbon footprint for their IT infrastructure whereas they aim to be carbon neutral/free </a:t>
            </a:r>
          </a:p>
          <a:p>
            <a:pPr marL="0" marR="0" lvl="0" indent="0" algn="l" rtl="0">
              <a:lnSpc>
                <a:spcPct val="100000"/>
              </a:lnSpc>
              <a:spcBef>
                <a:spcPts val="0"/>
              </a:spcBef>
              <a:spcAft>
                <a:spcPts val="0"/>
              </a:spcAft>
              <a:buClr>
                <a:srgbClr val="000000"/>
              </a:buClr>
              <a:buSzPts val="1400"/>
              <a:buFont typeface="Arial"/>
              <a:buNone/>
            </a:pPr>
            <a:endParaRPr lang="en-US" sz="1600" dirty="0">
              <a:solidFill>
                <a:srgbClr val="222222"/>
              </a:solidFill>
              <a:highlight>
                <a:srgbClr val="FFFFFF"/>
              </a:highlight>
              <a:latin typeface="Bahnschrift" pitchFamily="34" charset="0"/>
              <a:ea typeface="Lato"/>
              <a:cs typeface="Lato"/>
              <a:sym typeface="Lato"/>
            </a:endParaRPr>
          </a:p>
          <a:p>
            <a:pPr lvl="0">
              <a:buClr>
                <a:srgbClr val="000000"/>
              </a:buClr>
              <a:buSzPts val="1400"/>
            </a:pPr>
            <a:r>
              <a:rPr lang="en" sz="1600" dirty="0" smtClean="0">
                <a:solidFill>
                  <a:srgbClr val="222222"/>
                </a:solidFill>
                <a:highlight>
                  <a:srgbClr val="FFFFFF"/>
                </a:highlight>
                <a:latin typeface="Bahnschrift" pitchFamily="34" charset="0"/>
                <a:ea typeface="Lato"/>
                <a:cs typeface="Lato"/>
                <a:sym typeface="Lato"/>
              </a:rPr>
              <a:t>Earning carbon credits and carbon </a:t>
            </a:r>
            <a:r>
              <a:rPr lang="en-US" sz="1600" dirty="0" smtClean="0">
                <a:solidFill>
                  <a:srgbClr val="222222"/>
                </a:solidFill>
                <a:highlight>
                  <a:srgbClr val="FFFFFF"/>
                </a:highlight>
                <a:latin typeface="Bahnschrift" pitchFamily="34" charset="0"/>
                <a:ea typeface="Lato"/>
                <a:cs typeface="Lato"/>
                <a:sym typeface="Lato"/>
              </a:rPr>
              <a:t>sequestration is the only way they can achieve their goal. So plant trees ! </a:t>
            </a:r>
          </a:p>
          <a:p>
            <a:pPr lvl="0">
              <a:buClr>
                <a:srgbClr val="000000"/>
              </a:buClr>
              <a:buSzPts val="1400"/>
            </a:pPr>
            <a:endParaRPr lang="en-US" sz="1600" dirty="0" smtClean="0">
              <a:solidFill>
                <a:srgbClr val="222222"/>
              </a:solidFill>
              <a:highlight>
                <a:srgbClr val="FFFFFF"/>
              </a:highlight>
              <a:latin typeface="Bahnschrift" pitchFamily="34" charset="0"/>
              <a:ea typeface="Lato"/>
              <a:cs typeface="Lato"/>
              <a:sym typeface="Lato"/>
            </a:endParaRPr>
          </a:p>
          <a:p>
            <a:pPr lvl="0">
              <a:buClr>
                <a:srgbClr val="000000"/>
              </a:buClr>
              <a:buSzPts val="1400"/>
            </a:pPr>
            <a:r>
              <a:rPr lang="en-US" sz="1600" dirty="0" smtClean="0">
                <a:solidFill>
                  <a:srgbClr val="222222"/>
                </a:solidFill>
                <a:highlight>
                  <a:srgbClr val="FFFFFF"/>
                </a:highlight>
                <a:latin typeface="Bahnschrift" pitchFamily="34" charset="0"/>
                <a:ea typeface="Lato"/>
                <a:cs typeface="Lato"/>
                <a:sym typeface="Lato"/>
              </a:rPr>
              <a:t>Plant trees with your cloud provider by choosing online how many plants you want to invest in and in which part of world w</a:t>
            </a:r>
            <a:r>
              <a:rPr lang="en-US" sz="1600" dirty="0" smtClean="0">
                <a:solidFill>
                  <a:srgbClr val="222222"/>
                </a:solidFill>
                <a:highlight>
                  <a:srgbClr val="FFFFFF"/>
                </a:highlight>
                <a:latin typeface="Bahnschrift" pitchFamily="34" charset="0"/>
                <a:ea typeface="Lato"/>
                <a:cs typeface="Lato"/>
                <a:sym typeface="Lato"/>
              </a:rPr>
              <a:t>hich can be incorporated Environmental Credit service in Azure and can pay for their plantation requests along with other expenses in Azure.</a:t>
            </a:r>
            <a:endParaRPr lang="en-US" sz="1600" dirty="0" smtClean="0">
              <a:latin typeface="Bahnschrift" pitchFamily="34" charset="0"/>
            </a:endParaRPr>
          </a:p>
          <a:p>
            <a:pPr lvl="0">
              <a:buClr>
                <a:srgbClr val="000000"/>
              </a:buClr>
              <a:buSzPts val="1400"/>
            </a:pPr>
            <a:endParaRPr lang="en-US" sz="1600" dirty="0" smtClean="0">
              <a:solidFill>
                <a:srgbClr val="222222"/>
              </a:solidFill>
              <a:highlight>
                <a:srgbClr val="FFFFFF"/>
              </a:highlight>
              <a:latin typeface="Bahnschrift" pitchFamily="34" charset="0"/>
              <a:ea typeface="Lato"/>
              <a:cs typeface="Lato"/>
              <a:sym typeface="Lato"/>
            </a:endParaRPr>
          </a:p>
          <a:p>
            <a:pPr lvl="0">
              <a:buClr>
                <a:srgbClr val="000000"/>
              </a:buClr>
              <a:buSzPts val="1400"/>
            </a:pPr>
            <a:r>
              <a:rPr lang="en-US" sz="1600" dirty="0" smtClean="0">
                <a:solidFill>
                  <a:srgbClr val="222222"/>
                </a:solidFill>
                <a:highlight>
                  <a:srgbClr val="FFFFFF"/>
                </a:highlight>
                <a:latin typeface="Bahnschrift" pitchFamily="34" charset="0"/>
                <a:ea typeface="Lato"/>
                <a:cs typeface="Lato"/>
                <a:sym typeface="Lato"/>
              </a:rPr>
              <a:t>Moretrees.com partners with many tree plantation companies in background and help grow and maintain </a:t>
            </a:r>
            <a:r>
              <a:rPr lang="en-US" sz="1600" dirty="0" smtClean="0">
                <a:solidFill>
                  <a:srgbClr val="222222"/>
                </a:solidFill>
                <a:highlight>
                  <a:srgbClr val="FFFFFF"/>
                </a:highlight>
                <a:latin typeface="Bahnschrift" pitchFamily="34" charset="0"/>
                <a:ea typeface="Lato"/>
                <a:cs typeface="Lato"/>
                <a:sym typeface="Lato"/>
              </a:rPr>
              <a:t>trees. They do provide tracking mechanism to track progress of trees planted … so its not just tree plantation drive, they maintain trees as well. This provide jobs to many poor and needy people in area and improve their living conditions. </a:t>
            </a:r>
            <a:endParaRPr lang="en-US" sz="1600" dirty="0" smtClean="0">
              <a:solidFill>
                <a:srgbClr val="222222"/>
              </a:solidFill>
              <a:highlight>
                <a:srgbClr val="FFFFFF"/>
              </a:highlight>
              <a:latin typeface="Bahnschrift" pitchFamily="34"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solidFill>
                <a:srgbClr val="222222"/>
              </a:solidFill>
              <a:highlight>
                <a:srgbClr val="FFFFFF"/>
              </a:highlight>
              <a:latin typeface="Lato"/>
              <a:ea typeface="Lato"/>
              <a:cs typeface="Lato"/>
              <a:sym typeface="Lat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APIs can help plant trees ?</a:t>
            </a:r>
            <a:endParaRPr lang="en-US" dirty="0"/>
          </a:p>
        </p:txBody>
      </p:sp>
      <p:sp>
        <p:nvSpPr>
          <p:cNvPr id="3" name="Google Shape;348;p2"/>
          <p:cNvSpPr txBox="1"/>
          <p:nvPr/>
        </p:nvSpPr>
        <p:spPr>
          <a:xfrm>
            <a:off x="512375" y="1535067"/>
            <a:ext cx="8238600" cy="455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solidFill>
                <a:srgbClr val="222222"/>
              </a:solidFill>
              <a:highlight>
                <a:srgbClr val="FFFFFF"/>
              </a:highlight>
              <a:latin typeface="Lato"/>
              <a:ea typeface="Lato"/>
              <a:cs typeface="Lato"/>
              <a:sym typeface="Lato"/>
            </a:endParaRPr>
          </a:p>
        </p:txBody>
      </p:sp>
      <p:sp>
        <p:nvSpPr>
          <p:cNvPr id="4" name="Google Shape;348;p2"/>
          <p:cNvSpPr txBox="1"/>
          <p:nvPr/>
        </p:nvSpPr>
        <p:spPr>
          <a:xfrm>
            <a:off x="664775" y="1687467"/>
            <a:ext cx="8238600" cy="4552400"/>
          </a:xfrm>
          <a:prstGeom prst="rect">
            <a:avLst/>
          </a:prstGeom>
          <a:noFill/>
          <a:ln>
            <a:noFill/>
          </a:ln>
        </p:spPr>
        <p:txBody>
          <a:bodyPr spcFirstLastPara="1" wrap="square" lIns="91425" tIns="91425" rIns="91425" bIns="91425" anchor="t" anchorCtr="0">
            <a:noAutofit/>
          </a:bodyPr>
          <a:lstStyle/>
          <a:p>
            <a:pPr lvl="0">
              <a:buClr>
                <a:srgbClr val="000000"/>
              </a:buClr>
              <a:buSzPts val="1400"/>
            </a:pPr>
            <a:r>
              <a:rPr lang="en-US" sz="1600" dirty="0" smtClean="0">
                <a:solidFill>
                  <a:srgbClr val="222222"/>
                </a:solidFill>
                <a:highlight>
                  <a:srgbClr val="FFFFFF"/>
                </a:highlight>
                <a:latin typeface="Bahnschrift" pitchFamily="34" charset="0"/>
                <a:ea typeface="Lato"/>
                <a:cs typeface="Lato"/>
                <a:sym typeface="Lato"/>
              </a:rPr>
              <a:t>Moretrees.eco provides different ways to connect with them and place order for planting trees. They also provide a fancy </a:t>
            </a:r>
            <a:r>
              <a:rPr lang="en-US" sz="1600" dirty="0" smtClean="0">
                <a:solidFill>
                  <a:srgbClr val="222222"/>
                </a:solidFill>
                <a:highlight>
                  <a:srgbClr val="FFFFFF"/>
                </a:highlight>
                <a:latin typeface="Bahnschrift" pitchFamily="34" charset="0"/>
                <a:ea typeface="Lato"/>
                <a:cs typeface="Lato"/>
                <a:sym typeface="Lato"/>
              </a:rPr>
              <a:t>dashboard </a:t>
            </a:r>
            <a:r>
              <a:rPr lang="en-US" sz="1600" dirty="0" smtClean="0">
                <a:solidFill>
                  <a:srgbClr val="222222"/>
                </a:solidFill>
                <a:highlight>
                  <a:srgbClr val="FFFFFF"/>
                </a:highlight>
                <a:latin typeface="Bahnschrift" pitchFamily="34" charset="0"/>
                <a:ea typeface="Lato"/>
                <a:cs typeface="Lato"/>
                <a:sym typeface="Lato"/>
              </a:rPr>
              <a:t>to let customer know the status of plants, carbon credit they have earned and so on.</a:t>
            </a:r>
          </a:p>
          <a:p>
            <a:pPr lvl="0">
              <a:buClr>
                <a:srgbClr val="000000"/>
              </a:buClr>
              <a:buSzPts val="1400"/>
            </a:pPr>
            <a:endParaRPr lang="en-US" sz="1600" dirty="0" smtClean="0">
              <a:solidFill>
                <a:srgbClr val="222222"/>
              </a:solidFill>
              <a:highlight>
                <a:srgbClr val="FFFFFF"/>
              </a:highlight>
              <a:latin typeface="Bahnschrift" pitchFamily="34" charset="0"/>
              <a:ea typeface="Lato"/>
              <a:cs typeface="Lato"/>
              <a:sym typeface="Lato"/>
            </a:endParaRPr>
          </a:p>
          <a:p>
            <a:pPr lvl="0">
              <a:buClr>
                <a:srgbClr val="000000"/>
              </a:buClr>
              <a:buSzPts val="1400"/>
            </a:pPr>
            <a:r>
              <a:rPr lang="en-US" sz="1600" dirty="0" smtClean="0">
                <a:solidFill>
                  <a:srgbClr val="222222"/>
                </a:solidFill>
                <a:highlight>
                  <a:srgbClr val="FFFFFF"/>
                </a:highlight>
                <a:latin typeface="Bahnschrift" pitchFamily="34" charset="0"/>
                <a:ea typeface="Lato"/>
                <a:cs typeface="Lato"/>
                <a:sym typeface="Lato"/>
              </a:rPr>
              <a:t>Moretrees.eco can be connect via : </a:t>
            </a:r>
          </a:p>
          <a:p>
            <a:pPr lvl="0">
              <a:buClr>
                <a:srgbClr val="000000"/>
              </a:buClr>
              <a:buSzPts val="1400"/>
            </a:pPr>
            <a:r>
              <a:rPr lang="en-US" sz="1600" dirty="0" smtClean="0">
                <a:solidFill>
                  <a:srgbClr val="222222"/>
                </a:solidFill>
                <a:highlight>
                  <a:srgbClr val="FFFFFF"/>
                </a:highlight>
                <a:latin typeface="Bahnschrift" pitchFamily="34" charset="0"/>
                <a:ea typeface="Lato"/>
                <a:cs typeface="Lato"/>
                <a:sym typeface="Lato"/>
              </a:rPr>
              <a:t>	1. APIs</a:t>
            </a:r>
          </a:p>
          <a:p>
            <a:pPr lvl="0">
              <a:buClr>
                <a:srgbClr val="000000"/>
              </a:buClr>
              <a:buSzPts val="1400"/>
            </a:pPr>
            <a:r>
              <a:rPr lang="en-US" sz="1600" dirty="0" smtClean="0">
                <a:solidFill>
                  <a:srgbClr val="222222"/>
                </a:solidFill>
                <a:highlight>
                  <a:srgbClr val="FFFFFF"/>
                </a:highlight>
                <a:latin typeface="Bahnschrift" pitchFamily="34" charset="0"/>
                <a:ea typeface="Lato"/>
                <a:cs typeface="Lato"/>
                <a:sym typeface="Lato"/>
              </a:rPr>
              <a:t>	2. </a:t>
            </a:r>
            <a:r>
              <a:rPr lang="en-US" sz="1600" dirty="0" err="1" smtClean="0">
                <a:solidFill>
                  <a:srgbClr val="222222"/>
                </a:solidFill>
                <a:highlight>
                  <a:srgbClr val="FFFFFF"/>
                </a:highlight>
                <a:latin typeface="Bahnschrift" pitchFamily="34" charset="0"/>
                <a:ea typeface="Lato"/>
                <a:cs typeface="Lato"/>
                <a:sym typeface="Lato"/>
              </a:rPr>
              <a:t>Zapier</a:t>
            </a:r>
            <a:r>
              <a:rPr lang="en-US" sz="1600" dirty="0" smtClean="0">
                <a:solidFill>
                  <a:srgbClr val="222222"/>
                </a:solidFill>
                <a:highlight>
                  <a:srgbClr val="FFFFFF"/>
                </a:highlight>
                <a:latin typeface="Bahnschrift" pitchFamily="34" charset="0"/>
                <a:ea typeface="Lato"/>
                <a:cs typeface="Lato"/>
                <a:sym typeface="Lato"/>
              </a:rPr>
              <a:t> (workflow automation)</a:t>
            </a:r>
          </a:p>
          <a:p>
            <a:pPr lvl="0">
              <a:buClr>
                <a:srgbClr val="000000"/>
              </a:buClr>
              <a:buSzPts val="1400"/>
            </a:pPr>
            <a:r>
              <a:rPr lang="en-US" sz="1600" dirty="0" smtClean="0">
                <a:solidFill>
                  <a:srgbClr val="222222"/>
                </a:solidFill>
                <a:highlight>
                  <a:srgbClr val="FFFFFF"/>
                </a:highlight>
                <a:latin typeface="Bahnschrift" pitchFamily="34" charset="0"/>
                <a:ea typeface="Lato"/>
                <a:cs typeface="Lato"/>
                <a:sym typeface="Lato"/>
              </a:rPr>
              <a:t>	3. IFTTT</a:t>
            </a:r>
          </a:p>
          <a:p>
            <a:pPr lvl="0">
              <a:buClr>
                <a:srgbClr val="000000"/>
              </a:buClr>
              <a:buSzPts val="1400"/>
            </a:pPr>
            <a:endParaRPr lang="en-US" sz="1600" dirty="0" smtClean="0">
              <a:solidFill>
                <a:srgbClr val="222222"/>
              </a:solidFill>
              <a:highlight>
                <a:srgbClr val="FFFFFF"/>
              </a:highlight>
              <a:latin typeface="Bahnschrift" pitchFamily="34" charset="0"/>
              <a:ea typeface="Lato"/>
              <a:cs typeface="Lato"/>
              <a:sym typeface="Lato"/>
            </a:endParaRPr>
          </a:p>
          <a:p>
            <a:pPr lvl="0">
              <a:buClr>
                <a:srgbClr val="000000"/>
              </a:buClr>
              <a:buSzPts val="1400"/>
            </a:pPr>
            <a:r>
              <a:rPr lang="en-US" sz="1600" dirty="0" smtClean="0">
                <a:solidFill>
                  <a:srgbClr val="222222"/>
                </a:solidFill>
                <a:highlight>
                  <a:srgbClr val="FFFFFF"/>
                </a:highlight>
                <a:latin typeface="Bahnschrift" pitchFamily="34" charset="0"/>
                <a:ea typeface="Lato"/>
                <a:cs typeface="Lato"/>
                <a:sym typeface="Lato"/>
              </a:rPr>
              <a:t>Details can be found at :  </a:t>
            </a:r>
            <a:r>
              <a:rPr lang="en-US" sz="1600" dirty="0" smtClean="0">
                <a:latin typeface="Bahnschrift" pitchFamily="34" charset="0"/>
                <a:hlinkClick r:id="rId2"/>
              </a:rPr>
              <a:t>Tree planting &amp; tree gifting API user guide | (</a:t>
            </a:r>
            <a:r>
              <a:rPr lang="en-US" sz="1600" dirty="0" err="1" smtClean="0">
                <a:latin typeface="Bahnschrift" pitchFamily="34" charset="0"/>
                <a:hlinkClick r:id="rId2"/>
              </a:rPr>
              <a:t>more:trees</a:t>
            </a:r>
            <a:r>
              <a:rPr lang="en-US" sz="1600" dirty="0" smtClean="0">
                <a:latin typeface="Bahnschrift" pitchFamily="34" charset="0"/>
                <a:hlinkClick r:id="rId2"/>
              </a:rPr>
              <a:t>) (moretrees.eco)</a:t>
            </a:r>
            <a:endParaRPr lang="en-US" sz="1600" dirty="0" smtClean="0">
              <a:latin typeface="Bahnschrift" pitchFamily="34" charset="0"/>
            </a:endParaRPr>
          </a:p>
          <a:p>
            <a:pPr lvl="0">
              <a:buClr>
                <a:srgbClr val="000000"/>
              </a:buClr>
              <a:buSzPts val="1400"/>
            </a:pPr>
            <a:endParaRPr lang="en-US" sz="1600" dirty="0" smtClean="0">
              <a:solidFill>
                <a:srgbClr val="222222"/>
              </a:solidFill>
              <a:highlight>
                <a:srgbClr val="FFFFFF"/>
              </a:highlight>
              <a:latin typeface="Bahnschrift" pitchFamily="34" charset="0"/>
              <a:ea typeface="Lato"/>
              <a:cs typeface="Lato"/>
              <a:sym typeface="Lato"/>
            </a:endParaRPr>
          </a:p>
          <a:p>
            <a:pPr lvl="0">
              <a:buClr>
                <a:srgbClr val="000000"/>
              </a:buClr>
              <a:buSzPts val="1400"/>
            </a:pPr>
            <a:r>
              <a:rPr lang="en-US" sz="1600" dirty="0" smtClean="0">
                <a:solidFill>
                  <a:srgbClr val="222222"/>
                </a:solidFill>
                <a:highlight>
                  <a:srgbClr val="FFFFFF"/>
                </a:highlight>
                <a:latin typeface="Bahnschrift" pitchFamily="34" charset="0"/>
                <a:ea typeface="Lato"/>
                <a:cs typeface="Lato"/>
                <a:sym typeface="Lato"/>
              </a:rPr>
              <a:t>They also provide a dashboard to track status of the order, plants you have planted so far, total credits earn, </a:t>
            </a:r>
            <a:r>
              <a:rPr lang="en-US" sz="1600" dirty="0" smtClean="0">
                <a:solidFill>
                  <a:srgbClr val="222222"/>
                </a:solidFill>
                <a:highlight>
                  <a:srgbClr val="FFFFFF"/>
                </a:highlight>
                <a:latin typeface="Bahnschrift" pitchFamily="34" charset="0"/>
                <a:ea typeface="Lato"/>
                <a:cs typeface="Lato"/>
                <a:sym typeface="Lato"/>
              </a:rPr>
              <a:t>etc. </a:t>
            </a:r>
            <a:r>
              <a:rPr lang="en-US" sz="1600" dirty="0" smtClean="0">
                <a:solidFill>
                  <a:srgbClr val="222222"/>
                </a:solidFill>
                <a:highlight>
                  <a:srgbClr val="FFFFFF"/>
                </a:highlight>
                <a:latin typeface="Bahnschrift" pitchFamily="34" charset="0"/>
                <a:ea typeface="Lato"/>
                <a:cs typeface="Lato"/>
                <a:sym typeface="Lato"/>
              </a:rPr>
              <a:t>Customer can be billed for their plantation request. Depending on the data returned by </a:t>
            </a:r>
            <a:r>
              <a:rPr lang="en-US" sz="1600" dirty="0" err="1" smtClean="0">
                <a:solidFill>
                  <a:srgbClr val="222222"/>
                </a:solidFill>
                <a:highlight>
                  <a:srgbClr val="FFFFFF"/>
                </a:highlight>
                <a:latin typeface="Bahnschrift" pitchFamily="34" charset="0"/>
                <a:ea typeface="Lato"/>
                <a:cs typeface="Lato"/>
                <a:sym typeface="Lato"/>
              </a:rPr>
              <a:t>moretrees</a:t>
            </a:r>
            <a:r>
              <a:rPr lang="en-US" sz="1600" dirty="0" smtClean="0">
                <a:solidFill>
                  <a:srgbClr val="222222"/>
                </a:solidFill>
                <a:highlight>
                  <a:srgbClr val="FFFFFF"/>
                </a:highlight>
                <a:latin typeface="Bahnschrift" pitchFamily="34" charset="0"/>
                <a:ea typeface="Lato"/>
                <a:cs typeface="Lato"/>
                <a:sym typeface="Lato"/>
              </a:rPr>
              <a:t> APIs , MS sustainability data model can be enriched and end customers can be provided information on dashboard.</a:t>
            </a:r>
            <a:endParaRPr lang="en-US" sz="1600" dirty="0" smtClean="0">
              <a:solidFill>
                <a:srgbClr val="222222"/>
              </a:solidFill>
              <a:highlight>
                <a:srgbClr val="FFFFFF"/>
              </a:highlight>
              <a:latin typeface="Bahnschrift" pitchFamily="34" charset="0"/>
              <a:ea typeface="Lato"/>
              <a:cs typeface="Lato"/>
              <a:sym typeface="Lato"/>
            </a:endParaRPr>
          </a:p>
          <a:p>
            <a:pPr lvl="0">
              <a:buClr>
                <a:srgbClr val="000000"/>
              </a:buClr>
              <a:buSzPts val="1400"/>
            </a:pPr>
            <a:endParaRPr lang="en-US" sz="1600" dirty="0" smtClean="0">
              <a:solidFill>
                <a:srgbClr val="222222"/>
              </a:solidFill>
              <a:highlight>
                <a:srgbClr val="FFFFFF"/>
              </a:highlight>
              <a:latin typeface="Bahnschrift" pitchFamily="34" charset="0"/>
              <a:ea typeface="Lato"/>
              <a:cs typeface="Lato"/>
              <a:sym typeface="Lato"/>
            </a:endParaRPr>
          </a:p>
          <a:p>
            <a:pPr lvl="0">
              <a:buClr>
                <a:srgbClr val="000000"/>
              </a:buClr>
              <a:buSzPts val="1400"/>
            </a:pPr>
            <a:r>
              <a:rPr lang="en-US" sz="1600" dirty="0" smtClean="0">
                <a:solidFill>
                  <a:srgbClr val="222222"/>
                </a:solidFill>
                <a:highlight>
                  <a:srgbClr val="FFFFFF"/>
                </a:highlight>
                <a:latin typeface="Bahnschrift" pitchFamily="34" charset="0"/>
                <a:ea typeface="Lato"/>
                <a:cs typeface="Lato"/>
                <a:sym typeface="Lato"/>
              </a:rPr>
              <a:t>By planting trees you help sequester CO2 emissions while providing co-benefits such as water filtration, shelter, food sources, poverty alleviation and biodiversity.</a:t>
            </a:r>
            <a:endParaRPr lang="en-US" sz="1600" dirty="0">
              <a:solidFill>
                <a:srgbClr val="222222"/>
              </a:solidFill>
              <a:highlight>
                <a:srgbClr val="FFFFFF"/>
              </a:highlight>
              <a:latin typeface="Bahnschrift" pitchFamily="34"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600" dirty="0" smtClean="0">
              <a:solidFill>
                <a:srgbClr val="222222"/>
              </a:solidFill>
              <a:highlight>
                <a:srgbClr val="FFFFFF"/>
              </a:highlight>
              <a:latin typeface="Bahnschrift" pitchFamily="34" charset="0"/>
              <a:ea typeface="Lato"/>
              <a:cs typeface="Lato"/>
              <a:sym typeface="Lat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Wireframes</a:t>
            </a:r>
            <a:endParaRPr lang="en-US" dirty="0"/>
          </a:p>
        </p:txBody>
      </p:sp>
      <p:sp>
        <p:nvSpPr>
          <p:cNvPr id="3" name="Google Shape;348;p2"/>
          <p:cNvSpPr txBox="1"/>
          <p:nvPr/>
        </p:nvSpPr>
        <p:spPr>
          <a:xfrm>
            <a:off x="512375" y="1535067"/>
            <a:ext cx="8238600" cy="455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solidFill>
                <a:srgbClr val="222222"/>
              </a:solidFill>
              <a:highlight>
                <a:srgbClr val="FFFFFF"/>
              </a:highlight>
              <a:latin typeface="Lato"/>
              <a:ea typeface="Lato"/>
              <a:cs typeface="Lato"/>
              <a:sym typeface="Lato"/>
            </a:endParaRPr>
          </a:p>
        </p:txBody>
      </p:sp>
      <p:pic>
        <p:nvPicPr>
          <p:cNvPr id="1026" name="Picture 2"/>
          <p:cNvPicPr>
            <a:picLocks noChangeAspect="1" noChangeArrowheads="1"/>
          </p:cNvPicPr>
          <p:nvPr/>
        </p:nvPicPr>
        <p:blipFill>
          <a:blip r:embed="rId2" cstate="print"/>
          <a:srcRect/>
          <a:stretch>
            <a:fillRect/>
          </a:stretch>
        </p:blipFill>
        <p:spPr bwMode="auto">
          <a:xfrm>
            <a:off x="1" y="1219201"/>
            <a:ext cx="9143999" cy="5181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Wireframes</a:t>
            </a:r>
            <a:endParaRPr lang="en-US" dirty="0"/>
          </a:p>
        </p:txBody>
      </p:sp>
      <p:sp>
        <p:nvSpPr>
          <p:cNvPr id="3" name="Google Shape;348;p2"/>
          <p:cNvSpPr txBox="1"/>
          <p:nvPr/>
        </p:nvSpPr>
        <p:spPr>
          <a:xfrm>
            <a:off x="512375" y="1535067"/>
            <a:ext cx="8238600" cy="455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solidFill>
                <a:srgbClr val="222222"/>
              </a:solidFill>
              <a:highlight>
                <a:srgbClr val="FFFFFF"/>
              </a:highlight>
              <a:latin typeface="Lato"/>
              <a:ea typeface="Lato"/>
              <a:cs typeface="Lato"/>
              <a:sym typeface="Lato"/>
            </a:endParaRPr>
          </a:p>
        </p:txBody>
      </p:sp>
      <p:pic>
        <p:nvPicPr>
          <p:cNvPr id="2050" name="Picture 2"/>
          <p:cNvPicPr>
            <a:picLocks noChangeAspect="1" noChangeArrowheads="1"/>
          </p:cNvPicPr>
          <p:nvPr/>
        </p:nvPicPr>
        <p:blipFill>
          <a:blip r:embed="rId2" cstate="print"/>
          <a:srcRect/>
          <a:stretch>
            <a:fillRect/>
          </a:stretch>
        </p:blipFill>
        <p:spPr bwMode="auto">
          <a:xfrm>
            <a:off x="0" y="1390650"/>
            <a:ext cx="9296400" cy="546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Wireframes</a:t>
            </a:r>
            <a:br>
              <a:rPr lang="en-US" dirty="0" smtClean="0"/>
            </a:br>
            <a:endParaRPr lang="en-US" dirty="0"/>
          </a:p>
        </p:txBody>
      </p:sp>
      <p:pic>
        <p:nvPicPr>
          <p:cNvPr id="3074" name="Picture 2"/>
          <p:cNvPicPr>
            <a:picLocks noGrp="1" noChangeAspect="1" noChangeArrowheads="1"/>
          </p:cNvPicPr>
          <p:nvPr>
            <p:ph idx="1"/>
          </p:nvPr>
        </p:nvPicPr>
        <p:blipFill>
          <a:blip r:embed="rId2" cstate="print"/>
          <a:stretch>
            <a:fillRect/>
          </a:stretch>
        </p:blipFill>
        <p:spPr bwMode="auto">
          <a:xfrm>
            <a:off x="998871" y="1600200"/>
            <a:ext cx="7146257"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are multifold…</a:t>
            </a:r>
            <a:endParaRPr lang="en-US" dirty="0"/>
          </a:p>
        </p:txBody>
      </p:sp>
      <p:sp>
        <p:nvSpPr>
          <p:cNvPr id="3" name="Google Shape;348;p2"/>
          <p:cNvSpPr txBox="1"/>
          <p:nvPr/>
        </p:nvSpPr>
        <p:spPr>
          <a:xfrm>
            <a:off x="512375" y="1535067"/>
            <a:ext cx="8238600" cy="455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solidFill>
                <a:srgbClr val="222222"/>
              </a:solidFill>
              <a:highlight>
                <a:srgbClr val="FFFFFF"/>
              </a:highlight>
              <a:latin typeface="Lato"/>
              <a:ea typeface="Lato"/>
              <a:cs typeface="Lato"/>
              <a:sym typeface="Lato"/>
            </a:endParaRPr>
          </a:p>
        </p:txBody>
      </p:sp>
      <p:sp>
        <p:nvSpPr>
          <p:cNvPr id="4" name="Google Shape;348;p2"/>
          <p:cNvSpPr txBox="1"/>
          <p:nvPr/>
        </p:nvSpPr>
        <p:spPr>
          <a:xfrm>
            <a:off x="664775" y="1687467"/>
            <a:ext cx="8238600" cy="455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dirty="0" smtClean="0">
                <a:solidFill>
                  <a:srgbClr val="222222"/>
                </a:solidFill>
                <a:highlight>
                  <a:srgbClr val="FFFFFF"/>
                </a:highlight>
                <a:latin typeface="Bahnschrift" pitchFamily="34" charset="0"/>
                <a:ea typeface="Lato"/>
                <a:cs typeface="Lato"/>
                <a:sym typeface="Lato"/>
              </a:rPr>
              <a:t>Obvious Climate benefits of Planting trees : </a:t>
            </a:r>
          </a:p>
          <a:p>
            <a:pPr marL="0" marR="0" lvl="0" indent="0" algn="l" rtl="0">
              <a:lnSpc>
                <a:spcPct val="100000"/>
              </a:lnSpc>
              <a:spcBef>
                <a:spcPts val="0"/>
              </a:spcBef>
              <a:spcAft>
                <a:spcPts val="0"/>
              </a:spcAft>
              <a:buClr>
                <a:srgbClr val="000000"/>
              </a:buClr>
              <a:buSzPts val="1400"/>
              <a:buFontTx/>
              <a:buChar char="-"/>
            </a:pPr>
            <a:r>
              <a:rPr lang="en-US" dirty="0" smtClean="0">
                <a:solidFill>
                  <a:srgbClr val="222222"/>
                </a:solidFill>
                <a:highlight>
                  <a:srgbClr val="FFFFFF"/>
                </a:highlight>
                <a:latin typeface="Bahnschrift" pitchFamily="34" charset="0"/>
                <a:ea typeface="Lato"/>
                <a:cs typeface="Lato"/>
                <a:sym typeface="Lato"/>
              </a:rPr>
              <a:t>- Increasing O2 levels</a:t>
            </a:r>
          </a:p>
          <a:p>
            <a:pPr marL="0" marR="0" lvl="0" indent="0" algn="l" rtl="0">
              <a:lnSpc>
                <a:spcPct val="100000"/>
              </a:lnSpc>
              <a:spcBef>
                <a:spcPts val="0"/>
              </a:spcBef>
              <a:spcAft>
                <a:spcPts val="0"/>
              </a:spcAft>
              <a:buClr>
                <a:srgbClr val="000000"/>
              </a:buClr>
              <a:buSzPts val="1400"/>
              <a:buFontTx/>
              <a:buChar char="-"/>
            </a:pPr>
            <a:r>
              <a:rPr lang="en-US" dirty="0" smtClean="0">
                <a:solidFill>
                  <a:srgbClr val="222222"/>
                </a:solidFill>
                <a:highlight>
                  <a:srgbClr val="FFFFFF"/>
                </a:highlight>
                <a:latin typeface="Bahnschrift" pitchFamily="34" charset="0"/>
                <a:ea typeface="Lato"/>
                <a:cs typeface="Lato"/>
                <a:sym typeface="Lato"/>
              </a:rPr>
              <a:t>- Decreasing Co2 levels</a:t>
            </a:r>
          </a:p>
          <a:p>
            <a:pPr marL="0" marR="0" lvl="0" indent="0" algn="l" rtl="0">
              <a:lnSpc>
                <a:spcPct val="100000"/>
              </a:lnSpc>
              <a:spcBef>
                <a:spcPts val="0"/>
              </a:spcBef>
              <a:spcAft>
                <a:spcPts val="0"/>
              </a:spcAft>
              <a:buClr>
                <a:srgbClr val="000000"/>
              </a:buClr>
              <a:buSzPts val="1400"/>
              <a:buFontTx/>
              <a:buChar char="-"/>
            </a:pPr>
            <a:r>
              <a:rPr lang="en-US" dirty="0" smtClean="0">
                <a:solidFill>
                  <a:srgbClr val="222222"/>
                </a:solidFill>
                <a:highlight>
                  <a:srgbClr val="FFFFFF"/>
                </a:highlight>
                <a:latin typeface="Bahnschrift" pitchFamily="34" charset="0"/>
                <a:ea typeface="Lato"/>
                <a:cs typeface="Lato"/>
                <a:sym typeface="Lato"/>
              </a:rPr>
              <a:t>-  keep planet cooler</a:t>
            </a:r>
          </a:p>
          <a:p>
            <a:pPr marL="0" marR="0" lvl="0" indent="0" algn="l" rtl="0">
              <a:lnSpc>
                <a:spcPct val="100000"/>
              </a:lnSpc>
              <a:spcBef>
                <a:spcPts val="0"/>
              </a:spcBef>
              <a:spcAft>
                <a:spcPts val="0"/>
              </a:spcAft>
              <a:buClr>
                <a:srgbClr val="000000"/>
              </a:buClr>
              <a:buSzPts val="1400"/>
              <a:buFontTx/>
              <a:buChar char="-"/>
            </a:pPr>
            <a:r>
              <a:rPr lang="en-US" dirty="0" smtClean="0">
                <a:solidFill>
                  <a:srgbClr val="222222"/>
                </a:solidFill>
                <a:highlight>
                  <a:srgbClr val="FFFFFF"/>
                </a:highlight>
                <a:latin typeface="Bahnschrift" pitchFamily="34" charset="0"/>
                <a:ea typeface="Lato"/>
                <a:cs typeface="Lato"/>
                <a:sym typeface="Lato"/>
              </a:rPr>
              <a:t>-- reduce soil erosion</a:t>
            </a:r>
          </a:p>
          <a:p>
            <a:pPr marL="0" marR="0" lvl="0" indent="0" algn="l" rtl="0">
              <a:lnSpc>
                <a:spcPct val="100000"/>
              </a:lnSpc>
              <a:spcBef>
                <a:spcPts val="0"/>
              </a:spcBef>
              <a:spcAft>
                <a:spcPts val="0"/>
              </a:spcAft>
              <a:buClr>
                <a:srgbClr val="000000"/>
              </a:buClr>
              <a:buSzPts val="1400"/>
              <a:buFontTx/>
              <a:buChar char="-"/>
            </a:pPr>
            <a:r>
              <a:rPr lang="en-US" dirty="0" smtClean="0">
                <a:solidFill>
                  <a:srgbClr val="222222"/>
                </a:solidFill>
                <a:highlight>
                  <a:srgbClr val="FFFFFF"/>
                </a:highlight>
                <a:latin typeface="Bahnschrift" pitchFamily="34" charset="0"/>
                <a:ea typeface="Lato"/>
                <a:cs typeface="Lato"/>
                <a:sym typeface="Lato"/>
              </a:rPr>
              <a:t>-- restore wildlife / spices</a:t>
            </a:r>
          </a:p>
          <a:p>
            <a:pPr marL="0" marR="0" lvl="0" indent="0" algn="l" rtl="0">
              <a:lnSpc>
                <a:spcPct val="100000"/>
              </a:lnSpc>
              <a:spcBef>
                <a:spcPts val="0"/>
              </a:spcBef>
              <a:spcAft>
                <a:spcPts val="0"/>
              </a:spcAft>
              <a:buClr>
                <a:srgbClr val="000000"/>
              </a:buClr>
              <a:buSzPts val="1400"/>
              <a:buFontTx/>
              <a:buChar char="-"/>
            </a:pPr>
            <a:r>
              <a:rPr lang="en-US" dirty="0" smtClean="0">
                <a:solidFill>
                  <a:srgbClr val="222222"/>
                </a:solidFill>
                <a:highlight>
                  <a:srgbClr val="FFFFFF"/>
                </a:highlight>
                <a:latin typeface="Bahnschrift" pitchFamily="34" charset="0"/>
                <a:ea typeface="Lato"/>
                <a:cs typeface="Lato"/>
                <a:sym typeface="Lato"/>
              </a:rPr>
              <a:t>-- soothes humans </a:t>
            </a:r>
          </a:p>
          <a:p>
            <a:pPr marL="0" marR="0" lvl="0" indent="0" algn="l" rtl="0">
              <a:lnSpc>
                <a:spcPct val="100000"/>
              </a:lnSpc>
              <a:spcBef>
                <a:spcPts val="0"/>
              </a:spcBef>
              <a:spcAft>
                <a:spcPts val="0"/>
              </a:spcAft>
              <a:buClr>
                <a:srgbClr val="000000"/>
              </a:buClr>
              <a:buSzPts val="1400"/>
              <a:buFontTx/>
              <a:buChar char="-"/>
            </a:pPr>
            <a:endParaRPr lang="en-US" dirty="0">
              <a:solidFill>
                <a:srgbClr val="222222"/>
              </a:solidFill>
              <a:highlight>
                <a:srgbClr val="FFFFFF"/>
              </a:highlight>
              <a:latin typeface="Bahnschrift" pitchFamily="34" charset="0"/>
              <a:ea typeface="Lato"/>
              <a:cs typeface="Lato"/>
              <a:sym typeface="Lato"/>
            </a:endParaRPr>
          </a:p>
          <a:p>
            <a:pPr marL="0" marR="0" lvl="0" indent="0" algn="l" rtl="0">
              <a:lnSpc>
                <a:spcPct val="100000"/>
              </a:lnSpc>
              <a:spcBef>
                <a:spcPts val="0"/>
              </a:spcBef>
              <a:spcAft>
                <a:spcPts val="0"/>
              </a:spcAft>
              <a:buClr>
                <a:srgbClr val="000000"/>
              </a:buClr>
              <a:buSzPts val="1400"/>
              <a:buFontTx/>
              <a:buChar char="-"/>
            </a:pPr>
            <a:r>
              <a:rPr lang="en-US" dirty="0" smtClean="0">
                <a:solidFill>
                  <a:srgbClr val="222222"/>
                </a:solidFill>
                <a:highlight>
                  <a:srgbClr val="FFFFFF"/>
                </a:highlight>
                <a:latin typeface="Bahnschrift" pitchFamily="34" charset="0"/>
                <a:ea typeface="Lato"/>
                <a:cs typeface="Lato"/>
                <a:sym typeface="Lato"/>
              </a:rPr>
              <a:t>Additionally Sustainability benefits</a:t>
            </a:r>
          </a:p>
          <a:p>
            <a:pPr marL="0" marR="0" lvl="0" indent="0" algn="l" rtl="0">
              <a:lnSpc>
                <a:spcPct val="100000"/>
              </a:lnSpc>
              <a:spcBef>
                <a:spcPts val="0"/>
              </a:spcBef>
              <a:spcAft>
                <a:spcPts val="0"/>
              </a:spcAft>
              <a:buClr>
                <a:srgbClr val="000000"/>
              </a:buClr>
              <a:buSzPts val="1400"/>
              <a:buFontTx/>
              <a:buChar char="-"/>
            </a:pPr>
            <a:r>
              <a:rPr lang="en-US" dirty="0" smtClean="0">
                <a:solidFill>
                  <a:srgbClr val="222222"/>
                </a:solidFill>
                <a:highlight>
                  <a:srgbClr val="FFFFFF"/>
                </a:highlight>
                <a:latin typeface="Bahnschrift" pitchFamily="34" charset="0"/>
                <a:ea typeface="Lato"/>
                <a:cs typeface="Lato"/>
                <a:sym typeface="Lato"/>
              </a:rPr>
              <a:t>-- people planting trees will have a job</a:t>
            </a:r>
          </a:p>
          <a:p>
            <a:pPr marL="0" marR="0" lvl="0" indent="0" algn="l" rtl="0">
              <a:lnSpc>
                <a:spcPct val="100000"/>
              </a:lnSpc>
              <a:spcBef>
                <a:spcPts val="0"/>
              </a:spcBef>
              <a:spcAft>
                <a:spcPts val="0"/>
              </a:spcAft>
              <a:buClr>
                <a:srgbClr val="000000"/>
              </a:buClr>
              <a:buSzPts val="1400"/>
              <a:buFontTx/>
              <a:buChar char="-"/>
            </a:pPr>
            <a:r>
              <a:rPr lang="en-US" dirty="0" smtClean="0">
                <a:solidFill>
                  <a:srgbClr val="222222"/>
                </a:solidFill>
                <a:highlight>
                  <a:srgbClr val="FFFFFF"/>
                </a:highlight>
                <a:latin typeface="Bahnschrift" pitchFamily="34" charset="0"/>
                <a:ea typeface="Lato"/>
                <a:cs typeface="Lato"/>
                <a:sym typeface="Lato"/>
              </a:rPr>
              <a:t>-- may be better education for their children</a:t>
            </a:r>
          </a:p>
          <a:p>
            <a:pPr marL="0" marR="0" lvl="0" indent="0" algn="l" rtl="0">
              <a:lnSpc>
                <a:spcPct val="100000"/>
              </a:lnSpc>
              <a:spcBef>
                <a:spcPts val="0"/>
              </a:spcBef>
              <a:spcAft>
                <a:spcPts val="0"/>
              </a:spcAft>
              <a:buClr>
                <a:srgbClr val="000000"/>
              </a:buClr>
              <a:buSzPts val="1400"/>
              <a:buFontTx/>
              <a:buChar char="-"/>
            </a:pPr>
            <a:r>
              <a:rPr lang="en-US" dirty="0" smtClean="0">
                <a:solidFill>
                  <a:srgbClr val="222222"/>
                </a:solidFill>
                <a:highlight>
                  <a:srgbClr val="FFFFFF"/>
                </a:highlight>
                <a:latin typeface="Bahnschrift" pitchFamily="34" charset="0"/>
                <a:ea typeface="Lato"/>
                <a:cs typeface="Lato"/>
                <a:sym typeface="Lato"/>
              </a:rPr>
              <a:t>-- having a job may reduce crime in area</a:t>
            </a:r>
          </a:p>
          <a:p>
            <a:pPr marL="0" marR="0" lvl="0" indent="0" algn="l" rtl="0">
              <a:lnSpc>
                <a:spcPct val="100000"/>
              </a:lnSpc>
              <a:spcBef>
                <a:spcPts val="0"/>
              </a:spcBef>
              <a:spcAft>
                <a:spcPts val="0"/>
              </a:spcAft>
              <a:buClr>
                <a:srgbClr val="000000"/>
              </a:buClr>
              <a:buSzPts val="1400"/>
              <a:buFontTx/>
              <a:buChar char="-"/>
            </a:pPr>
            <a:r>
              <a:rPr lang="en-US" dirty="0" smtClean="0">
                <a:solidFill>
                  <a:srgbClr val="222222"/>
                </a:solidFill>
                <a:highlight>
                  <a:srgbClr val="FFFFFF"/>
                </a:highlight>
                <a:latin typeface="Bahnschrift" pitchFamily="34" charset="0"/>
                <a:ea typeface="Lato"/>
                <a:cs typeface="Lato"/>
                <a:sym typeface="Lato"/>
              </a:rPr>
              <a:t>-- which in turn may improve living conditions for minors/females in area</a:t>
            </a:r>
          </a:p>
          <a:p>
            <a:pPr marL="0" marR="0" lvl="0" indent="0" algn="l" rtl="0">
              <a:lnSpc>
                <a:spcPct val="100000"/>
              </a:lnSpc>
              <a:spcBef>
                <a:spcPts val="0"/>
              </a:spcBef>
              <a:spcAft>
                <a:spcPts val="0"/>
              </a:spcAft>
              <a:buClr>
                <a:srgbClr val="000000"/>
              </a:buClr>
              <a:buSzPts val="1400"/>
              <a:buFontTx/>
              <a:buChar char="-"/>
            </a:pPr>
            <a:r>
              <a:rPr lang="en-US" dirty="0" smtClean="0">
                <a:solidFill>
                  <a:srgbClr val="222222"/>
                </a:solidFill>
                <a:highlight>
                  <a:srgbClr val="FFFFFF"/>
                </a:highlight>
                <a:latin typeface="Bahnschrift" pitchFamily="34" charset="0"/>
                <a:ea typeface="Lato"/>
                <a:cs typeface="Lato"/>
                <a:sym typeface="Lato"/>
              </a:rPr>
              <a:t>-- Customers planting trees and tracking reports will have opportunity to contribute in broader sustainability agenda</a:t>
            </a:r>
          </a:p>
          <a:p>
            <a:pPr marL="0" marR="0" lvl="0" indent="0" algn="l" rtl="0">
              <a:lnSpc>
                <a:spcPct val="100000"/>
              </a:lnSpc>
              <a:spcBef>
                <a:spcPts val="0"/>
              </a:spcBef>
              <a:spcAft>
                <a:spcPts val="0"/>
              </a:spcAft>
              <a:buClr>
                <a:srgbClr val="000000"/>
              </a:buClr>
              <a:buSzPts val="1400"/>
              <a:buFontTx/>
              <a:buChar char="-"/>
            </a:pPr>
            <a:r>
              <a:rPr lang="en-US" dirty="0" smtClean="0">
                <a:solidFill>
                  <a:srgbClr val="222222"/>
                </a:solidFill>
                <a:highlight>
                  <a:srgbClr val="FFFFFF"/>
                </a:highlight>
                <a:latin typeface="Bahnschrift" pitchFamily="34" charset="0"/>
                <a:ea typeface="Lato"/>
                <a:cs typeface="Lato"/>
                <a:sym typeface="Lato"/>
              </a:rPr>
              <a:t>-- Customer can imbibe carbon tracking culture in their companies</a:t>
            </a:r>
            <a:endParaRPr lang="en-US" dirty="0">
              <a:solidFill>
                <a:srgbClr val="222222"/>
              </a:solidFill>
              <a:highlight>
                <a:srgbClr val="FFFFFF"/>
              </a:highlight>
              <a:latin typeface="Bahnschrift" pitchFamily="34" charset="0"/>
              <a:ea typeface="Lato"/>
              <a:cs typeface="Lato"/>
              <a:sym typeface="Lato"/>
            </a:endParaRPr>
          </a:p>
          <a:p>
            <a:pPr marL="0" marR="0" lvl="0" indent="0" algn="l" rtl="0">
              <a:lnSpc>
                <a:spcPct val="100000"/>
              </a:lnSpc>
              <a:spcBef>
                <a:spcPts val="0"/>
              </a:spcBef>
              <a:spcAft>
                <a:spcPts val="0"/>
              </a:spcAft>
              <a:buClr>
                <a:srgbClr val="000000"/>
              </a:buClr>
              <a:buSzPts val="1400"/>
              <a:buFontTx/>
              <a:buChar char="-"/>
            </a:pPr>
            <a:endParaRPr lang="en-US" dirty="0">
              <a:solidFill>
                <a:srgbClr val="222222"/>
              </a:solidFill>
              <a:highlight>
                <a:srgbClr val="FFFFFF"/>
              </a:highlight>
              <a:latin typeface="Bahnschrift" pitchFamily="34"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solidFill>
                <a:srgbClr val="222222"/>
              </a:solidFill>
              <a:highlight>
                <a:srgbClr val="FFFFFF"/>
              </a:highlight>
              <a:latin typeface="Bahnschrift" pitchFamily="34" charset="0"/>
              <a:ea typeface="Lato"/>
              <a:cs typeface="Lato"/>
              <a:sym typeface="Lato"/>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u="sng" dirty="0" smtClean="0"/>
              <a:t>For Demo or queries write moretrees.eco at : </a:t>
            </a:r>
          </a:p>
          <a:p>
            <a:pPr>
              <a:buNone/>
            </a:pPr>
            <a:endParaRPr lang="en-US" u="sng" dirty="0" smtClean="0">
              <a:hlinkClick r:id="rId2"/>
            </a:endParaRPr>
          </a:p>
          <a:p>
            <a:pPr>
              <a:buNone/>
            </a:pPr>
            <a:r>
              <a:rPr lang="en-US" u="sng" dirty="0" smtClean="0">
                <a:hlinkClick r:id="rId2"/>
              </a:rPr>
              <a:t>info@moretrees.eco</a:t>
            </a:r>
            <a:endParaRPr lang="en-US" u="sng" dirty="0" smtClean="0"/>
          </a:p>
          <a:p>
            <a:pPr algn="ctr">
              <a:buNone/>
            </a:pPr>
            <a:r>
              <a:rPr lang="en-US" u="sng" dirty="0" smtClean="0"/>
              <a:t>OR</a:t>
            </a:r>
          </a:p>
          <a:p>
            <a:pPr>
              <a:buNone/>
            </a:pPr>
            <a:endParaRPr lang="en-US" dirty="0" smtClean="0"/>
          </a:p>
          <a:p>
            <a:pPr>
              <a:buNone/>
            </a:pPr>
            <a:r>
              <a:rPr lang="en-US" dirty="0" smtClean="0"/>
              <a:t>Call on (UK +44) 08001510751</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860</TotalTime>
  <Words>494</Words>
  <Application>Microsoft Office PowerPoint</Application>
  <PresentationFormat>On-screen Show (4:3)</PresentationFormat>
  <Paragraphs>63</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PLEDGE TO PROGRESS Sustainability Hackathon </vt:lpstr>
      <vt:lpstr>Why Sustainability ? </vt:lpstr>
      <vt:lpstr>Microsoft have taken first step…</vt:lpstr>
      <vt:lpstr>How APIs can help plant trees ?</vt:lpstr>
      <vt:lpstr>Wireframes</vt:lpstr>
      <vt:lpstr>Wireframes</vt:lpstr>
      <vt:lpstr>Wireframes </vt:lpstr>
      <vt:lpstr>Benefits are multifold…</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PLEDGE TO PROGRESS Sustainability Hackathon</dc:title>
  <dc:creator>USER</dc:creator>
  <cp:lastModifiedBy>USER</cp:lastModifiedBy>
  <cp:revision>29</cp:revision>
  <dcterms:created xsi:type="dcterms:W3CDTF">2023-05-06T10:46:00Z</dcterms:created>
  <dcterms:modified xsi:type="dcterms:W3CDTF">2023-05-13T04:24:42Z</dcterms:modified>
</cp:coreProperties>
</file>